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319" r:id="rId4"/>
    <p:sldId id="261" r:id="rId5"/>
    <p:sldId id="262" r:id="rId6"/>
    <p:sldId id="377" r:id="rId7"/>
    <p:sldId id="378" r:id="rId8"/>
    <p:sldId id="348" r:id="rId9"/>
    <p:sldId id="263" r:id="rId10"/>
    <p:sldId id="379" r:id="rId11"/>
    <p:sldId id="264" r:id="rId12"/>
    <p:sldId id="380" r:id="rId14"/>
    <p:sldId id="381" r:id="rId15"/>
    <p:sldId id="383" r:id="rId16"/>
    <p:sldId id="384" r:id="rId17"/>
    <p:sldId id="382" r:id="rId18"/>
    <p:sldId id="284" r:id="rId19"/>
    <p:sldId id="266" r:id="rId20"/>
    <p:sldId id="267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Times New Roman" panose="02020603050405020304" pitchFamily="18" charset="0"/>
        <a:ea typeface="幼圆" panose="020105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072"/>
        <p:guide pos="27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502412" y="2588281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502412" y="3566160"/>
            <a:ext cx="8139178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02412" y="2588281"/>
            <a:ext cx="8139178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1296000"/>
            <a:ext cx="8139178" cy="504135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3808730"/>
            <a:ext cx="8139178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444" y="4511675"/>
            <a:ext cx="8139178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1296000"/>
            <a:ext cx="3962432" cy="504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8" y="1296000"/>
            <a:ext cx="396243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789043"/>
            <a:ext cx="3962400" cy="455223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296000"/>
            <a:ext cx="396243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789043"/>
            <a:ext cx="3962432" cy="455223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1296000"/>
            <a:ext cx="3962432" cy="50400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6" Type="http://schemas.openxmlformats.org/officeDocument/2006/relationships/theme" Target="../theme/theme1.xml"/><Relationship Id="rId35" Type="http://schemas.openxmlformats.org/officeDocument/2006/relationships/tags" Target="../tags/tag61.xml"/><Relationship Id="rId34" Type="http://schemas.openxmlformats.org/officeDocument/2006/relationships/tags" Target="../tags/tag60.xml"/><Relationship Id="rId33" Type="http://schemas.openxmlformats.org/officeDocument/2006/relationships/tags" Target="../tags/tag59.xml"/><Relationship Id="rId32" Type="http://schemas.openxmlformats.org/officeDocument/2006/relationships/tags" Target="../tags/tag58.xml"/><Relationship Id="rId31" Type="http://schemas.openxmlformats.org/officeDocument/2006/relationships/tags" Target="../tags/tag57.xml"/><Relationship Id="rId30" Type="http://schemas.openxmlformats.org/officeDocument/2006/relationships/tags" Target="../tags/tag56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0"/>
            </p:custDataLst>
          </p:nvPr>
        </p:nvSpPr>
        <p:spPr>
          <a:xfrm>
            <a:off x="502412" y="432000"/>
            <a:ext cx="8139178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1"/>
            </p:custDataLst>
          </p:nvPr>
        </p:nvSpPr>
        <p:spPr>
          <a:xfrm>
            <a:off x="502412" y="1296000"/>
            <a:ext cx="8139178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2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3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4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1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2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3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4.xml"/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7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8.xml"/><Relationship Id="rId4" Type="http://schemas.openxmlformats.org/officeDocument/2006/relationships/image" Target="../media/image5.png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9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image" Target="../media/image1.png"/><Relationship Id="rId1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2.png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6.xml"/><Relationship Id="rId3" Type="http://schemas.openxmlformats.org/officeDocument/2006/relationships/image" Target="../media/image3.png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9.xml"/><Relationship Id="rId5" Type="http://schemas.openxmlformats.org/officeDocument/2006/relationships/image" Target="../media/image4.png"/><Relationship Id="rId4" Type="http://schemas.openxmlformats.org/officeDocument/2006/relationships/hyperlink" Target="file:///C:\Users\Administrator\Desktop\&#20843;&#35821;&#20154;&#19979;\&#20843;&#35821;&#20154;&#19979;\&#25945;&#23398;&#36164;&#28304;&#21253;\&#31532;&#22235;&#21333;&#20803;\13.&#26368;&#21518;&#19968;&#27425;&#28436;&#35762;\&#23186;&#20307;&#32032;&#26448;\&#38899;&#39057;\&#12298;&#26368;&#21518;&#19968;&#27425;&#28436;&#35762;&#12299;mp3&#38899;&#39057;&#26391;&#35835;.mp3" TargetMode="Externa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ctrTitle" idx="4294967295"/>
          </p:nvPr>
        </p:nvSpPr>
        <p:spPr>
          <a:xfrm>
            <a:off x="4330065" y="2185035"/>
            <a:ext cx="4502785" cy="692150"/>
          </a:xfrm>
        </p:spPr>
        <p:txBody>
          <a:bodyPr anchor="ctr"/>
          <a:p>
            <a:pPr algn="ctr" defTabSz="685800" fontAlgn="auto">
              <a:buNone/>
            </a:pPr>
            <a:r>
              <a:rPr lang="zh-CN" altLang="en-US" sz="4000" strike="noStrike" kern="1200" baseline="0" noProof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最 后 一 次 讲 演</a:t>
            </a:r>
            <a:endParaRPr lang="zh-CN" altLang="en-US" sz="4000" strike="noStrike" kern="1200" baseline="0" noProof="1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49185" y="3063240"/>
            <a:ext cx="1585595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3200" b="1" dirty="0">
                <a:solidFill>
                  <a:srgbClr val="AC411D"/>
                </a:solidFill>
                <a:latin typeface="华文中宋" panose="02010600040101010101" charset="-122"/>
                <a:ea typeface="华文中宋" panose="02010600040101010101" charset="-122"/>
              </a:rPr>
              <a:t>闻一多</a:t>
            </a:r>
            <a:endParaRPr lang="zh-CN" altLang="en-US" sz="3200" b="1" dirty="0">
              <a:solidFill>
                <a:srgbClr val="AC411D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8" name="流程图: 数据 7"/>
          <p:cNvSpPr/>
          <p:nvPr/>
        </p:nvSpPr>
        <p:spPr>
          <a:xfrm>
            <a:off x="3719513" y="1395413"/>
            <a:ext cx="3403600" cy="430213"/>
          </a:xfrm>
          <a:prstGeom prst="flowChartInputOutp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r>
              <a:rPr lang="zh-CN" altLang="en-US" strike="noStrike" noProof="1">
                <a:latin typeface="华文行楷" panose="02010800040101010101" charset="-122"/>
                <a:ea typeface="华文行楷" panose="02010800040101010101" charset="-122"/>
              </a:rPr>
              <a:t>人教版八年级下册</a:t>
            </a:r>
            <a:endParaRPr lang="zh-CN" altLang="en-US" strike="noStrike" noProof="1"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88080" y="5111750"/>
            <a:ext cx="17684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+mj-ea"/>
                <a:ea typeface="+mj-ea"/>
              </a:rPr>
              <a:t>第四单元</a:t>
            </a:r>
            <a:endParaRPr lang="zh-CN" altLang="en-US" sz="2800" b="1">
              <a:latin typeface="+mj-ea"/>
              <a:ea typeface="+mj-ea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5" grpId="1"/>
      <p:bldP spid="6" grpId="1"/>
      <p:bldP spid="5" grpId="2"/>
      <p:bldP spid="6" grpId="2"/>
      <p:bldP spid="5" grpId="3"/>
      <p:bldP spid="6" grpId="3"/>
      <p:bldP spid="5" grpId="4"/>
      <p:bldP spid="6" grpId="4"/>
      <p:bldP spid="5" grpId="5"/>
      <p:bldP spid="6" grpId="5"/>
      <p:bldP spid="5" grpId="6"/>
      <p:bldP spid="6" grpId="6"/>
      <p:bldP spid="5" grpId="7"/>
      <p:bldP spid="6" grpId="7"/>
      <p:bldP spid="5" grpId="8"/>
      <p:bldP spid="6" grpId="8"/>
      <p:bldP spid="5" grpId="9" bldLvl="0" animBg="1"/>
      <p:bldP spid="6" grpId="9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4742815" y="252119"/>
            <a:ext cx="1477010" cy="772136"/>
            <a:chOff x="1309009" y="2422670"/>
            <a:chExt cx="889080" cy="772001"/>
          </a:xfrm>
        </p:grpSpPr>
        <p:sp>
          <p:nvSpPr>
            <p:cNvPr id="2" name="矩形 1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新课·讲解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4" name="TextBox 2"/>
          <p:cNvSpPr txBox="1"/>
          <p:nvPr/>
        </p:nvSpPr>
        <p:spPr>
          <a:xfrm>
            <a:off x="378460" y="1451610"/>
            <a:ext cx="7324725" cy="52158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>
              <a:lnSpc>
                <a:spcPct val="150000"/>
              </a:lnSpc>
            </a:pPr>
            <a:r>
              <a:rPr lang="zh-CN" altLang="en-US" b="1" dirty="0">
                <a:solidFill>
                  <a:srgbClr val="7030A0"/>
                </a:solidFill>
                <a:sym typeface="+mn-ea"/>
              </a:rPr>
              <a:t>第一部分(1-3)斥罪魁,颂英烈.</a:t>
            </a:r>
            <a:endParaRPr lang="zh-CN" altLang="en-US" b="1" dirty="0">
              <a:solidFill>
                <a:srgbClr val="7030A0"/>
              </a:solidFill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dirty="0">
                <a:sym typeface="+mn-ea"/>
              </a:rPr>
              <a:t>★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sym typeface="+mn-ea"/>
              </a:rPr>
              <a:t>针对会场的特殊情况，演说一开始，闻一多先生就义正辞严地痛斥国民党反动派暗杀李公朴是“历史上最卑劣最无耻的事情。”紧接着从三个方面逐层深入地痛斥国民党反动派的卑劣无耻。</a:t>
            </a:r>
            <a:endParaRPr lang="zh-CN" altLang="en-US" sz="18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1600" dirty="0">
                <a:sym typeface="+mn-ea"/>
              </a:rPr>
              <a:t>1、李先生只不过“说出和写出一个没有失掉良心的中国人的话”就“竟遭此毒手”可见敌人的卑劣无耻。</a:t>
            </a:r>
            <a:endParaRPr lang="zh-CN" altLang="en-US" sz="1600" dirty="0"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1600" dirty="0">
                <a:sym typeface="+mn-ea"/>
              </a:rPr>
              <a:t>2、“要打要杀”，“又不敢光明正大的来打来杀，而是偷偷摸摸地来暗杀”更见敌人的卑劣无耻。</a:t>
            </a:r>
            <a:endParaRPr lang="zh-CN" altLang="en-US" sz="1600" dirty="0"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1600" dirty="0">
                <a:sym typeface="+mn-ea"/>
              </a:rPr>
              <a:t>3、“杀死了人，又不敢承认，还要诬蔑人”，嫁祸于共产党以推其罪责，最是卑劣无耻。</a:t>
            </a:r>
            <a:endParaRPr lang="zh-CN" altLang="en-US" sz="1600" dirty="0"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sym typeface="+mn-ea"/>
              </a:rPr>
              <a:t>★与反动派的卑劣无耻相对比的正是为了真理，为了和平而献身的李公朴先生以及昆明人民的光荣。</a:t>
            </a:r>
            <a:endParaRPr lang="zh-CN" altLang="en-US" sz="18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sym typeface="+mn-ea"/>
              </a:rPr>
              <a:t>★正反对比更突出了敌人的凶残卑劣，与李先生及人民的光荣。</a:t>
            </a:r>
            <a:endParaRPr lang="zh-CN" altLang="en-US" sz="18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69875" y="1945640"/>
            <a:ext cx="749046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sym typeface="+mn-ea"/>
              </a:rPr>
              <a:t>第二部分（4-5）反动派必败，人民必胜</a:t>
            </a:r>
            <a:endParaRPr lang="zh-CN" altLang="en-US" sz="2400" b="1" dirty="0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  <a:sym typeface="+mn-ea"/>
              </a:rPr>
              <a:t>★敌人为什么制造恐怖？因为他们自己恐怖，有力地揭露了敌人色厉内荏的虚弱本质。</a:t>
            </a:r>
            <a:endParaRPr lang="zh-CN" altLang="en-US" sz="20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  <a:sym typeface="+mn-ea"/>
              </a:rPr>
              <a:t>★接下来，信心百倍地宣布：“人民的力量是要胜利的，真理是永远存在的。历史上没有一个反人民的势力不被人民毁灭！”</a:t>
            </a:r>
            <a:endParaRPr lang="zh-CN" altLang="en-US" sz="20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  <a:sym typeface="+mn-ea"/>
              </a:rPr>
              <a:t>★“我们的光明就要出现了。”“我们的光明，就是反动派的末日！”这是历史发展的必然规律，谁也违抗不了的。</a:t>
            </a:r>
            <a:endParaRPr lang="zh-CN" altLang="en-US" sz="20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4742815" y="252119"/>
            <a:ext cx="1477010" cy="772136"/>
            <a:chOff x="1309009" y="2422670"/>
            <a:chExt cx="889080" cy="772001"/>
          </a:xfrm>
        </p:grpSpPr>
        <p:sp>
          <p:nvSpPr>
            <p:cNvPr id="3" name="矩形 2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新课·讲解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67005" y="1642110"/>
            <a:ext cx="7625080" cy="3830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sym typeface="+mn-ea"/>
              </a:rPr>
              <a:t>第三部分（6-12）前赴后继，青史永垂。</a:t>
            </a:r>
            <a:endParaRPr lang="zh-CN" altLang="en-US" sz="2400" b="1" dirty="0">
              <a:solidFill>
                <a:srgbClr val="7030A0"/>
              </a:solidFill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sym typeface="+mn-ea"/>
              </a:rPr>
              <a:t>         在演说的后半部分，闻一多先生满怀深情讲述李公朴烈士及</a:t>
            </a:r>
            <a:endParaRPr lang="zh-CN" altLang="en-US" sz="2000" dirty="0"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sym typeface="+mn-ea"/>
              </a:rPr>
              <a:t>“一二一”烈士牺牲的意义，赞扬云南人民光荣的斗争史，严正地警告反动派：“我们昆明的青年决不会让你们这样蛮横下去的！”</a:t>
            </a:r>
            <a:endParaRPr lang="zh-CN" altLang="en-US" sz="2000" dirty="0"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sym typeface="+mn-ea"/>
              </a:rPr>
              <a:t>“你看见一个倒下去，也看见千百个继起的！”然后号召爱国青年继承先烈的遗志，为完成历史赋予的任务而斗争。</a:t>
            </a:r>
            <a:endParaRPr lang="zh-CN" altLang="en-US" sz="2000" dirty="0"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  <a:sym typeface="+mn-ea"/>
              </a:rPr>
              <a:t>★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  <a:sym typeface="+mn-ea"/>
              </a:rPr>
              <a:t>最后，豪迈地表决心：“不怕牺牲，视死如归，随时准备以身殉志”，像李公朴那样，“前脚踏出大门，后脚就不准备再跨进大门！”</a:t>
            </a:r>
            <a:endParaRPr lang="zh-CN" altLang="en-US" sz="18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4742815" y="252119"/>
            <a:ext cx="1477010" cy="772136"/>
            <a:chOff x="1309009" y="2422670"/>
            <a:chExt cx="889080" cy="772001"/>
          </a:xfrm>
        </p:grpSpPr>
        <p:sp>
          <p:nvSpPr>
            <p:cNvPr id="3" name="矩形 2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新课·讲解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0495" y="1729740"/>
            <a:ext cx="7198360" cy="152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</a:rPr>
              <a:t>1.</a:t>
            </a:r>
            <a:r>
              <a:rPr lang="zh-CN" altLang="en-US" sz="2400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</a:rPr>
              <a:t>闻先生在给臧克家的信中说：“既然有一颗心，有一张嘴，讲话定要讲个痛快！”结合本文内容，说明他是从哪几个方面“讲个痛快”的？</a:t>
            </a:r>
            <a:endParaRPr lang="zh-CN" altLang="en-US" sz="2400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9255" y="3353435"/>
            <a:ext cx="7096125" cy="1691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sz="2000" dirty="0">
                <a:solidFill>
                  <a:srgbClr val="0070C0"/>
                </a:solidFill>
                <a:latin typeface="华康楷体W5-A" panose="1A454350000000000000" charset="-122"/>
                <a:ea typeface="华康楷体W5-A" panose="1A454350000000000000" charset="-122"/>
              </a:rPr>
              <a:t>1.谴责反动派制造的暗杀行径；</a:t>
            </a:r>
            <a:endParaRPr sz="2000" dirty="0">
              <a:solidFill>
                <a:srgbClr val="0070C0"/>
              </a:solidFill>
              <a:latin typeface="华康楷体W5-A" panose="1A454350000000000000" charset="-122"/>
              <a:ea typeface="华康楷体W5-A" panose="1A454350000000000000" charset="-122"/>
            </a:endParaRPr>
          </a:p>
          <a:p>
            <a:pPr>
              <a:lnSpc>
                <a:spcPct val="130000"/>
              </a:lnSpc>
            </a:pPr>
            <a:r>
              <a:rPr sz="2000" dirty="0">
                <a:solidFill>
                  <a:srgbClr val="0070C0"/>
                </a:solidFill>
                <a:latin typeface="华康楷体W5-A" panose="1A454350000000000000" charset="-122"/>
                <a:ea typeface="华康楷体W5-A" panose="1A454350000000000000" charset="-122"/>
              </a:rPr>
              <a:t>2.揭露反动派色厉内荏的本质；</a:t>
            </a:r>
            <a:endParaRPr sz="2000" dirty="0">
              <a:solidFill>
                <a:srgbClr val="0070C0"/>
              </a:solidFill>
              <a:latin typeface="华康楷体W5-A" panose="1A454350000000000000" charset="-122"/>
              <a:ea typeface="华康楷体W5-A" panose="1A454350000000000000" charset="-122"/>
            </a:endParaRPr>
          </a:p>
          <a:p>
            <a:pPr>
              <a:lnSpc>
                <a:spcPct val="130000"/>
              </a:lnSpc>
            </a:pPr>
            <a:r>
              <a:rPr sz="2000" dirty="0">
                <a:solidFill>
                  <a:srgbClr val="0070C0"/>
                </a:solidFill>
                <a:latin typeface="华康楷体W5-A" panose="1A454350000000000000" charset="-122"/>
                <a:ea typeface="华康楷体W5-A" panose="1A454350000000000000" charset="-122"/>
              </a:rPr>
              <a:t>3.号召进步青年继承先烈遗志，继续斗争。</a:t>
            </a:r>
            <a:endParaRPr sz="2000" dirty="0">
              <a:solidFill>
                <a:srgbClr val="0070C0"/>
              </a:solidFill>
              <a:latin typeface="华康楷体W5-A" panose="1A454350000000000000" charset="-122"/>
              <a:ea typeface="华康楷体W5-A" panose="1A454350000000000000" charset="-122"/>
            </a:endParaRPr>
          </a:p>
          <a:p>
            <a:pPr>
              <a:lnSpc>
                <a:spcPct val="130000"/>
              </a:lnSpc>
            </a:pPr>
            <a:r>
              <a:rPr sz="2000" dirty="0">
                <a:solidFill>
                  <a:srgbClr val="0070C0"/>
                </a:solidFill>
                <a:latin typeface="华康楷体W5-A" panose="1A454350000000000000" charset="-122"/>
                <a:ea typeface="华康楷体W5-A" panose="1A454350000000000000" charset="-122"/>
              </a:rPr>
              <a:t>4.表达自己和千百个爱国志士随时准备以身殉志的斗争决心。</a:t>
            </a:r>
            <a:endParaRPr lang="zh-CN" altLang="en-US" sz="14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>
            <p:custDataLst>
              <p:tags r:id="rId1"/>
            </p:custDataLst>
          </p:nvPr>
        </p:nvGrpSpPr>
        <p:grpSpPr>
          <a:xfrm>
            <a:off x="4853305" y="237514"/>
            <a:ext cx="1477010" cy="772136"/>
            <a:chOff x="1309009" y="2422670"/>
            <a:chExt cx="889080" cy="772001"/>
          </a:xfrm>
        </p:grpSpPr>
        <p:sp>
          <p:nvSpPr>
            <p:cNvPr id="5" name="矩形 4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问题·探究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54635" y="1520190"/>
            <a:ext cx="7198360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sz="2400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</a:rPr>
              <a:t>2.</a:t>
            </a:r>
            <a:r>
              <a:rPr sz="2400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</a:rPr>
              <a:t>对进步力量和对反动派讲的话，感情色彩截然不同，用了哪些感情色彩不同的词语？</a:t>
            </a:r>
            <a:endParaRPr sz="2400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0515" y="2570480"/>
            <a:ext cx="7087235" cy="2091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sz="2000" dirty="0">
                <a:solidFill>
                  <a:srgbClr val="0070C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对人民对先烈：</a:t>
            </a:r>
            <a:endParaRPr sz="2000" dirty="0">
              <a:solidFill>
                <a:srgbClr val="0070C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000" dirty="0">
                <a:solidFill>
                  <a:srgbClr val="0070C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光荣、光明、宝贵的生命、正义、无限的光荣、强的很、宝贵</a:t>
            </a:r>
            <a:endParaRPr sz="2000" dirty="0">
              <a:solidFill>
                <a:srgbClr val="0070C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000" dirty="0">
                <a:solidFill>
                  <a:srgbClr val="0070C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对敌人：</a:t>
            </a:r>
            <a:endParaRPr sz="2000" dirty="0">
              <a:solidFill>
                <a:srgbClr val="0070C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000" dirty="0">
                <a:solidFill>
                  <a:srgbClr val="0070C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卑劣、无耻、疯狂、末日、屠杀、恐怖、偷偷摸摸、蛮横、挑拨离间</a:t>
            </a:r>
            <a:endParaRPr lang="zh-CN" altLang="en-US" sz="14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>
            <p:custDataLst>
              <p:tags r:id="rId1"/>
            </p:custDataLst>
          </p:nvPr>
        </p:nvGrpSpPr>
        <p:grpSpPr>
          <a:xfrm>
            <a:off x="4853305" y="237514"/>
            <a:ext cx="1477010" cy="772136"/>
            <a:chOff x="1309009" y="2422670"/>
            <a:chExt cx="889080" cy="772001"/>
          </a:xfrm>
        </p:grpSpPr>
        <p:sp>
          <p:nvSpPr>
            <p:cNvPr id="5" name="矩形 4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问题·探究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54635" y="4662170"/>
            <a:ext cx="7284720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sz="2400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</a:rPr>
              <a:t>3.</a:t>
            </a:r>
            <a:r>
              <a:rPr sz="2400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</a:rPr>
              <a:t>闻先生的讲演，爱憎分明，感情强烈，在当时的历史环境中这样讲，表现了闻先生怎样的精神？</a:t>
            </a:r>
            <a:endParaRPr sz="2400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7195" y="5712460"/>
            <a:ext cx="5051425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sz="2000" dirty="0">
                <a:solidFill>
                  <a:srgbClr val="0070C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热爱祖国，为革命事业而献身的斗争精神。</a:t>
            </a:r>
            <a:endParaRPr sz="2000" dirty="0">
              <a:solidFill>
                <a:srgbClr val="0070C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59715" y="2203450"/>
            <a:ext cx="736219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000" b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语气上：</a:t>
            </a:r>
            <a:r>
              <a:rPr lang="zh-CN" altLang="en-US" sz="2000" b="0">
                <a:solidFill>
                  <a:srgbClr val="1E1E1E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歌功先烈，充满崇敬，语气热情。斥责反动，不遗余地。</a:t>
            </a:r>
            <a:endParaRPr lang="zh-CN" altLang="en-US" sz="2000" b="0">
              <a:solidFill>
                <a:srgbClr val="1E1E1E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0">
              <a:solidFill>
                <a:srgbClr val="1E1E1E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用语上</a:t>
            </a:r>
            <a:r>
              <a:rPr lang="zh-CN" altLang="en-US" sz="2000" b="0">
                <a:solidFill>
                  <a:srgbClr val="1E1E1E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：一系列褒义词和贬义词的运用更突出了情感。</a:t>
            </a:r>
            <a:endParaRPr lang="zh-CN" altLang="en-US" sz="2000" b="0">
              <a:solidFill>
                <a:srgbClr val="1E1E1E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9715" y="3463290"/>
            <a:ext cx="715010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000" b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语句上：</a:t>
            </a:r>
            <a:r>
              <a:rPr lang="zh-CN" altLang="en-US" sz="2000" b="0">
                <a:solidFill>
                  <a:srgbClr val="1E1E1E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简短，更加有力度，明快利落。清晰明确地表达出要说的内容，一句话一口气讲完，讲起来省力，听起来也省力，而且深入人心。本文除陈述句之外，还交替使用设问句，反问句与感叹句，设问：引起听众的注意和思考，使听众产生工鸣。反问：揭露敌人的卑劣无耻，语势凌厉，如匕首直刺敌人。感叹：充分表达了闻一多先生对英烈对人民的无限的爱。对敌人反动势力的无比憎恨。</a:t>
            </a:r>
            <a:endParaRPr lang="zh-CN" altLang="en-US" sz="2000" b="0">
              <a:solidFill>
                <a:srgbClr val="1E1E1E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4795520" y="249579"/>
            <a:ext cx="1477010" cy="772136"/>
            <a:chOff x="1309009" y="2422670"/>
            <a:chExt cx="889080" cy="772001"/>
          </a:xfrm>
        </p:grpSpPr>
        <p:sp>
          <p:nvSpPr>
            <p:cNvPr id="10" name="矩形 9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品析·语言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4961255" y="272439"/>
            <a:ext cx="1477010" cy="772136"/>
            <a:chOff x="1309009" y="2422670"/>
            <a:chExt cx="889080" cy="772001"/>
          </a:xfrm>
        </p:grpSpPr>
        <p:sp>
          <p:nvSpPr>
            <p:cNvPr id="10" name="矩形 9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写作·特色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17411" name="Text Box 3"/>
          <p:cNvSpPr txBox="1"/>
          <p:nvPr/>
        </p:nvSpPr>
        <p:spPr>
          <a:xfrm>
            <a:off x="492760" y="2162810"/>
            <a:ext cx="712216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1、语言通俗，明白易懂。</a:t>
            </a:r>
            <a:endParaRPr lang="zh-CN" altLang="en-US" sz="3600" b="1" dirty="0">
              <a:solidFill>
                <a:srgbClr val="C0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2、语言感情色彩浓烈，爱憎分明。</a:t>
            </a:r>
            <a:endParaRPr lang="zh-CN" altLang="en-US" sz="3600" b="1" dirty="0">
              <a:solidFill>
                <a:srgbClr val="C0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3、语句简短，句式多样。</a:t>
            </a:r>
            <a:endParaRPr lang="zh-CN" altLang="en-US" sz="3600" b="1" dirty="0">
              <a:solidFill>
                <a:srgbClr val="C0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>
            <p:custDataLst>
              <p:tags r:id="rId1"/>
            </p:custDataLst>
          </p:nvPr>
        </p:nvGrpSpPr>
        <p:grpSpPr>
          <a:xfrm>
            <a:off x="4650740" y="189889"/>
            <a:ext cx="1477010" cy="772136"/>
            <a:chOff x="1309009" y="2422670"/>
            <a:chExt cx="889080" cy="772001"/>
          </a:xfrm>
        </p:grpSpPr>
        <p:sp>
          <p:nvSpPr>
            <p:cNvPr id="5" name="矩形 4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拓展·延伸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745865" y="1723390"/>
            <a:ext cx="3849370" cy="40913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280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《澳门》</a:t>
            </a:r>
            <a:r>
              <a:rPr lang="zh-CN" altLang="en-US" sz="2000" dirty="0" smtClean="0">
                <a:latin typeface="楷体" panose="02010609060101010101" charset="-122"/>
                <a:ea typeface="楷体" panose="02010609060101010101" charset="-122"/>
              </a:rPr>
              <a:t> </a:t>
            </a:r>
            <a:endParaRPr lang="zh-CN" altLang="en-US" sz="2000" dirty="0" smtClean="0">
              <a:latin typeface="楷体" panose="02010609060101010101" charset="-122"/>
              <a:ea typeface="楷体" panose="02010609060101010101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（七子之歌其一） </a:t>
            </a:r>
            <a:endParaRPr lang="zh-CN" altLang="en-US" sz="14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zh-CN" altLang="en-US" sz="1800" dirty="0" smtClean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 smtClean="0">
                <a:latin typeface="楷体" panose="02010609060101010101" charset="-122"/>
                <a:ea typeface="楷体" panose="02010609060101010101" charset="-122"/>
              </a:rPr>
              <a:t>你可知"MACAU"不是我的真名姓?  </a:t>
            </a:r>
            <a:endParaRPr lang="zh-CN" altLang="en-US" sz="2000" dirty="0" smtClean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 smtClean="0">
                <a:latin typeface="楷体" panose="02010609060101010101" charset="-122"/>
                <a:ea typeface="楷体" panose="02010609060101010101" charset="-122"/>
              </a:rPr>
              <a:t>我离开你太久了,母亲!  </a:t>
            </a:r>
            <a:endParaRPr lang="zh-CN" altLang="en-US" sz="2000" dirty="0" smtClean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 smtClean="0">
                <a:latin typeface="楷体" panose="02010609060101010101" charset="-122"/>
                <a:ea typeface="楷体" panose="02010609060101010101" charset="-122"/>
              </a:rPr>
              <a:t>但是他们掳去的是我的肉体,  </a:t>
            </a:r>
            <a:endParaRPr lang="zh-CN" altLang="en-US" sz="2000" dirty="0" smtClean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 smtClean="0">
                <a:latin typeface="楷体" panose="02010609060101010101" charset="-122"/>
                <a:ea typeface="楷体" panose="02010609060101010101" charset="-122"/>
              </a:rPr>
              <a:t>你依然保管着我内心的灵魂.  </a:t>
            </a:r>
            <a:endParaRPr lang="zh-CN" altLang="en-US" sz="2000" dirty="0" smtClean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 smtClean="0">
                <a:latin typeface="楷体" panose="02010609060101010101" charset="-122"/>
                <a:ea typeface="楷体" panose="02010609060101010101" charset="-122"/>
              </a:rPr>
              <a:t>那三百年来，梦寐不忘的生母啊!  </a:t>
            </a:r>
            <a:endParaRPr lang="zh-CN" altLang="en-US" sz="2000" dirty="0" smtClean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 smtClean="0">
                <a:latin typeface="楷体" panose="02010609060101010101" charset="-122"/>
                <a:ea typeface="楷体" panose="02010609060101010101" charset="-122"/>
              </a:rPr>
              <a:t>请叫儿的乳名,叫我一声"澳门"!  </a:t>
            </a:r>
            <a:endParaRPr lang="zh-CN" altLang="en-US" sz="2000" dirty="0" smtClean="0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 smtClean="0">
                <a:latin typeface="楷体" panose="02010609060101010101" charset="-122"/>
                <a:ea typeface="楷体" panose="02010609060101010101" charset="-122"/>
              </a:rPr>
              <a:t>母亲!我要回来,母亲!  </a:t>
            </a:r>
            <a:endParaRPr lang="zh-CN" altLang="en-US" sz="2000" dirty="0" smtClean="0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2626360"/>
            <a:ext cx="339026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9506" name="矩形 149505"/>
          <p:cNvSpPr/>
          <p:nvPr/>
        </p:nvSpPr>
        <p:spPr>
          <a:xfrm>
            <a:off x="707390" y="2393950"/>
            <a:ext cx="6589395" cy="24536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dirty="0">
                <a:solidFill>
                  <a:srgbClr val="000000"/>
                </a:solidFill>
              </a:rPr>
              <a:t>本文围绕李公朴被害事件，揭露反动派的无耻暴行和虚弱的本质，赞颂烈士的斗争和牺牲精神，号召人民与敌人斗争到底。</a:t>
            </a:r>
            <a:r>
              <a:rPr lang="zh-CN" altLang="en-US" sz="24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</a:rPr>
              <a:t> 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endParaRPr lang="zh-CN" altLang="en-US" sz="2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4830445" y="261644"/>
            <a:ext cx="1477010" cy="772136"/>
            <a:chOff x="1309009" y="2422670"/>
            <a:chExt cx="889080" cy="772001"/>
          </a:xfrm>
        </p:grpSpPr>
        <p:sp>
          <p:nvSpPr>
            <p:cNvPr id="10" name="矩形 9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课堂·小结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4761" name="图片 74760" descr="Ar_009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0" y="5445125"/>
            <a:ext cx="755650" cy="3286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" name="组合 5"/>
          <p:cNvGrpSpPr/>
          <p:nvPr/>
        </p:nvGrpSpPr>
        <p:grpSpPr>
          <a:xfrm>
            <a:off x="5000943" y="295801"/>
            <a:ext cx="1476375" cy="771634"/>
            <a:chOff x="1309009" y="2422561"/>
            <a:chExt cx="889080" cy="772110"/>
          </a:xfrm>
        </p:grpSpPr>
        <p:sp>
          <p:nvSpPr>
            <p:cNvPr id="10" name="矩形 9"/>
            <p:cNvSpPr/>
            <p:nvPr>
              <p:custDataLst>
                <p:tags r:id="rId3"/>
              </p:custDataLst>
            </p:nvPr>
          </p:nvSpPr>
          <p:spPr>
            <a:xfrm>
              <a:off x="1309010" y="2422561"/>
              <a:ext cx="889079" cy="277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 fontAlgn="base"/>
              <a:r>
                <a:rPr lang="zh-CN" altLang="en-US" strike="noStrike" noProof="1" smtClean="0">
                  <a:solidFill>
                    <a:schemeClr val="bg1"/>
                  </a:solidFill>
                </a:rPr>
                <a:t>课堂·导入</a:t>
              </a:r>
              <a:endParaRPr lang="zh-CN" altLang="en-US" strike="noStrike" noProof="1" smtClean="0">
                <a:solidFill>
                  <a:schemeClr val="bg1"/>
                </a:solidFill>
              </a:endParaRPr>
            </a:p>
          </p:txBody>
        </p:sp>
        <p:sp>
          <p:nvSpPr>
            <p:cNvPr id="2" name="等腰三角形 1"/>
            <p:cNvSpPr/>
            <p:nvPr>
              <p:custDataLst>
                <p:tags r:id="rId4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 fontAlgn="base"/>
              <a:endParaRPr lang="zh-CN" altLang="en-US" strike="noStrike" noProof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433705" y="2275840"/>
            <a:ext cx="682180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charset="-122"/>
                <a:sym typeface="+mn-ea"/>
              </a:rPr>
              <a:t>    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charset="-122"/>
                <a:sym typeface="+mn-ea"/>
              </a:rPr>
              <a:t>在我们上学期学的《谈骨气》中，作者的第三个例子就是闻一多面对敌人的手枪拍案而起，体现了中国人威武不能屈的骨气，闻一多拍案而起痛斥国民党反动派的言词是什么，大家知道吗？今天我们就来学习这篇闻一多同志在生前的最后一次讲演。</a:t>
            </a:r>
            <a:endParaRPr lang="zh-CN" altLang="en-US" sz="2400" dirty="0">
              <a:solidFill>
                <a:srgbClr val="000000"/>
              </a:solidFill>
              <a:latin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5170" name="文本框 135169"/>
          <p:cNvSpPr txBox="1"/>
          <p:nvPr/>
        </p:nvSpPr>
        <p:spPr>
          <a:xfrm>
            <a:off x="2531110" y="1567815"/>
            <a:ext cx="5109210" cy="49834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2500" b="1" dirty="0">
                <a:solidFill>
                  <a:srgbClr val="000000"/>
                </a:solidFill>
                <a:latin typeface="华文楷体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dirty="0">
                <a:latin typeface="方正行楷简体" panose="03000509000000000000" charset="-122"/>
                <a:ea typeface="方正行楷简体" panose="03000509000000000000" charset="-122"/>
                <a:sym typeface="+mn-ea"/>
              </a:rPr>
              <a:t>闻一多（1899年11月24日-1946年7月15日），本名闻家骅，字友三，生于湖北省黄冈市浠水县，中国现代伟大的爱国主义者，坚定的民主战士，中国民主同盟早期领导人，中国共产党的挚友，新月派代表诗人和学者。</a:t>
            </a:r>
            <a:endParaRPr lang="zh-CN" altLang="en-US" sz="2400" dirty="0">
              <a:latin typeface="方正行楷简体" panose="03000509000000000000" charset="-122"/>
              <a:ea typeface="方正行楷简体" panose="03000509000000000000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方正行楷简体" panose="03000509000000000000" charset="-122"/>
                <a:ea typeface="方正行楷简体" panose="03000509000000000000" charset="-122"/>
                <a:sym typeface="+mn-ea"/>
              </a:rPr>
              <a:t>1912年考入清华大学留美预备学校。1916年开始在《清华周刊》上发表系列读书笔记。1925年3月在美国留学期间创作《七子之歌》。 1928年1月出版第二部诗集《死水》。 </a:t>
            </a:r>
            <a:endParaRPr sz="2400">
              <a:solidFill>
                <a:srgbClr val="000000"/>
              </a:solidFill>
              <a:latin typeface="方正行楷简体" panose="03000509000000000000" charset="-122"/>
              <a:ea typeface="方正行楷简体" panose="03000509000000000000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012373" y="367556"/>
            <a:ext cx="1476375" cy="771634"/>
            <a:chOff x="1309009" y="2422561"/>
            <a:chExt cx="889080" cy="772110"/>
          </a:xfrm>
        </p:grpSpPr>
        <p:sp>
          <p:nvSpPr>
            <p:cNvPr id="5" name="矩形 4"/>
            <p:cNvSpPr/>
            <p:nvPr>
              <p:custDataLst>
                <p:tags r:id="rId1"/>
              </p:custDataLst>
            </p:nvPr>
          </p:nvSpPr>
          <p:spPr>
            <a:xfrm>
              <a:off x="1309010" y="2422561"/>
              <a:ext cx="889079" cy="277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 fontAlgn="base"/>
              <a:r>
                <a:rPr lang="zh-CN" altLang="en-US" strike="noStrike" noProof="1" smtClean="0">
                  <a:solidFill>
                    <a:schemeClr val="bg1"/>
                  </a:solidFill>
                </a:rPr>
                <a:t>作者·简介</a:t>
              </a:r>
              <a:endParaRPr lang="zh-CN" altLang="en-US" strike="noStrike" noProof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>
              <p:custDataLst>
                <p:tags r:id="rId2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 fontAlgn="base"/>
              <a:endParaRPr lang="zh-CN" altLang="en-US" strike="noStrike" noProof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60" y="2299335"/>
            <a:ext cx="2066925" cy="2885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205105" y="2089150"/>
            <a:ext cx="7066915" cy="28917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</a:rPr>
              <a:t>           </a:t>
            </a:r>
            <a:r>
              <a:rPr lang="zh-CN" altLang="en-US" sz="20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</a:rPr>
              <a:t>抗日战争胜利后美帝国主义和蒋介石反动政府内外勾结，疯狂策划反共反人民的内战，妄图使中国永远沦为半封建半殖民地的地位。这种倒行逆施，自然遭到全国人民的反对，一个“反内战、反独裁”的爱中民主运动在全国范围内蓬勃兴起，国民党反动派冒天下之大不韪，一方面撕毁政协会议，派兵向解放区大举进攻，另一方面，在他们暂时统治的区域里制造白色恐怖，甚至采取暗杀手段疯狂镇压人民。</a:t>
            </a:r>
            <a:endParaRPr lang="zh-CN" altLang="en-US" sz="2000" dirty="0">
              <a:solidFill>
                <a:srgbClr val="000000"/>
              </a:solidFill>
              <a:latin typeface="华康楷体W5-A" panose="1A454350000000000000" charset="-122"/>
              <a:ea typeface="华康楷体W5-A" panose="1A454350000000000000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988878" y="272306"/>
            <a:ext cx="1476375" cy="771634"/>
            <a:chOff x="1309009" y="2422561"/>
            <a:chExt cx="889080" cy="772110"/>
          </a:xfrm>
        </p:grpSpPr>
        <p:sp>
          <p:nvSpPr>
            <p:cNvPr id="5" name="矩形 4"/>
            <p:cNvSpPr/>
            <p:nvPr>
              <p:custDataLst>
                <p:tags r:id="rId1"/>
              </p:custDataLst>
            </p:nvPr>
          </p:nvSpPr>
          <p:spPr>
            <a:xfrm>
              <a:off x="1309010" y="2422561"/>
              <a:ext cx="889079" cy="277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 fontAlgn="base"/>
              <a:r>
                <a:rPr lang="zh-CN" altLang="en-US" strike="noStrike" noProof="1" smtClean="0">
                  <a:solidFill>
                    <a:schemeClr val="bg1"/>
                  </a:solidFill>
                </a:rPr>
                <a:t>写作·背景</a:t>
              </a:r>
              <a:endParaRPr lang="zh-CN" altLang="en-US" strike="noStrike" noProof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>
              <p:custDataLst>
                <p:tags r:id="rId2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 fontAlgn="base"/>
              <a:endParaRPr lang="zh-CN" altLang="en-US" strike="noStrike" noProof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56235" y="1611630"/>
            <a:ext cx="5010150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    </a:t>
            </a:r>
            <a:r>
              <a:rPr lang="zh-CN" altLang="en-US" sz="20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1946年7月11日，著名的爱国民主战士李公朴先生在昆明遇害。7月15日，云南大学召开追悼李公朴先生的大会，闻一多先生主持了这次会议，会上由于混入了国民党特务分子，在李公朴夫人血泪控诉的过程中，他们毫无顾及，说笑取闹，扰乱会场，使人们忍无可忍，当李夫人刚离开讲台，闻一多先生就拍案而起，满腔悲愤地发表了这篇讲演。会后闻一多先生又到《民主周刊》社参加了记者招待会，在他离社返家途中，被特务分子暗杀了。这篇讲演就成了他的“最后一次讲演”。</a:t>
            </a:r>
            <a:endParaRPr lang="zh-CN" altLang="en-US" sz="2000" dirty="0">
              <a:solidFill>
                <a:srgbClr val="000000"/>
              </a:solidFill>
              <a:latin typeface="华康楷体W5-A" panose="1A454350000000000000" charset="-122"/>
              <a:ea typeface="华康楷体W5-A" panose="1A454350000000000000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988878" y="272306"/>
            <a:ext cx="1476375" cy="771634"/>
            <a:chOff x="1309009" y="2422561"/>
            <a:chExt cx="889080" cy="772110"/>
          </a:xfrm>
        </p:grpSpPr>
        <p:sp>
          <p:nvSpPr>
            <p:cNvPr id="5" name="矩形 4"/>
            <p:cNvSpPr/>
            <p:nvPr>
              <p:custDataLst>
                <p:tags r:id="rId1"/>
              </p:custDataLst>
            </p:nvPr>
          </p:nvSpPr>
          <p:spPr>
            <a:xfrm>
              <a:off x="1309010" y="2422561"/>
              <a:ext cx="889079" cy="277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 fontAlgn="base"/>
              <a:r>
                <a:rPr lang="zh-CN" altLang="en-US" strike="noStrike" noProof="1" smtClean="0">
                  <a:solidFill>
                    <a:schemeClr val="bg1"/>
                  </a:solidFill>
                </a:rPr>
                <a:t>写作·背景</a:t>
              </a:r>
              <a:endParaRPr lang="zh-CN" altLang="en-US" strike="noStrike" noProof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>
              <p:custDataLst>
                <p:tags r:id="rId2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 fontAlgn="base"/>
              <a:endParaRPr lang="zh-CN" altLang="en-US" strike="noStrike" noProof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275" y="2533650"/>
            <a:ext cx="173355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3"/>
          <p:cNvGrpSpPr/>
          <p:nvPr/>
        </p:nvGrpSpPr>
        <p:grpSpPr>
          <a:xfrm>
            <a:off x="4988878" y="272306"/>
            <a:ext cx="1476375" cy="771634"/>
            <a:chOff x="1309009" y="2422561"/>
            <a:chExt cx="889080" cy="772110"/>
          </a:xfrm>
        </p:grpSpPr>
        <p:sp>
          <p:nvSpPr>
            <p:cNvPr id="5" name="矩形 4"/>
            <p:cNvSpPr/>
            <p:nvPr>
              <p:custDataLst>
                <p:tags r:id="rId1"/>
              </p:custDataLst>
            </p:nvPr>
          </p:nvSpPr>
          <p:spPr>
            <a:xfrm>
              <a:off x="1309010" y="2422561"/>
              <a:ext cx="889079" cy="277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 fontAlgn="base"/>
              <a:r>
                <a:rPr lang="zh-CN" altLang="en-US" strike="noStrike" noProof="1" smtClean="0">
                  <a:solidFill>
                    <a:schemeClr val="bg1"/>
                  </a:solidFill>
                </a:rPr>
                <a:t>学习·目标</a:t>
              </a:r>
              <a:endParaRPr lang="zh-CN" altLang="en-US" strike="noStrike" noProof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>
              <p:custDataLst>
                <p:tags r:id="rId2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 fontAlgn="base"/>
              <a:endParaRPr lang="zh-CN" altLang="en-US" strike="noStrike" noProof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043430" y="2005965"/>
            <a:ext cx="4541520" cy="3230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eaLnBrk="1" fontAlgn="b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教学目的及要求：</a:t>
            </a:r>
            <a:endParaRPr lang="zh-CN" altLang="en-US" sz="2400" dirty="0">
              <a:solidFill>
                <a:srgbClr val="00000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  <a:p>
            <a:pPr eaLnBrk="1" fontAlgn="b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1、分析结构，理解作者的感情。</a:t>
            </a:r>
            <a:endParaRPr lang="zh-CN" altLang="en-US" sz="2400" dirty="0">
              <a:solidFill>
                <a:srgbClr val="00000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  <a:p>
            <a:pPr eaLnBrk="1" fontAlgn="b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2、明确讲演稿的语言特点。</a:t>
            </a:r>
            <a:endParaRPr lang="zh-CN" altLang="en-US" sz="2400" dirty="0">
              <a:solidFill>
                <a:srgbClr val="00000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  <a:p>
            <a:pPr eaLnBrk="1" fontAlgn="b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3、完成课后练习。</a:t>
            </a:r>
            <a:endParaRPr lang="zh-CN" altLang="en-US" sz="2400" dirty="0">
              <a:solidFill>
                <a:srgbClr val="00000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  <a:p>
            <a:pPr eaLnBrk="1" fontAlgn="b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教学重点及难点：</a:t>
            </a:r>
            <a:endParaRPr lang="zh-CN" altLang="en-US" sz="2400" dirty="0">
              <a:solidFill>
                <a:srgbClr val="00000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  <a:p>
            <a:pPr eaLnBrk="1" fontAlgn="b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华康楷体W5-A" panose="1A454350000000000000" charset="-122"/>
                <a:ea typeface="华康楷体W5-A" panose="1A454350000000000000" charset="-122"/>
                <a:sym typeface="+mn-ea"/>
              </a:rPr>
              <a:t>明确讲演稿的语言特点。</a:t>
            </a:r>
            <a:endParaRPr lang="zh-CN" altLang="en-US" sz="2400" dirty="0">
              <a:solidFill>
                <a:srgbClr val="000000"/>
              </a:solidFill>
              <a:latin typeface="华康楷体W5-A" panose="1A454350000000000000" charset="-122"/>
              <a:ea typeface="华康楷体W5-A" panose="1A454350000000000000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idx="4294967295"/>
          </p:nvPr>
        </p:nvSpPr>
        <p:spPr>
          <a:xfrm>
            <a:off x="0" y="2275205"/>
            <a:ext cx="6353810" cy="1501140"/>
          </a:xfrm>
        </p:spPr>
        <p:txBody>
          <a:bodyPr vert="horz" wrap="square" lIns="91440" tIns="45720" rIns="91440" bIns="45720" anchor="t"/>
          <a:p>
            <a:pPr marL="365125" indent="-255270">
              <a:lnSpc>
                <a:spcPct val="80000"/>
              </a:lnSpc>
              <a:buNone/>
            </a:pPr>
            <a:r>
              <a:rPr lang="zh-CN" altLang="en-US">
                <a:solidFill>
                  <a:schemeClr val="tx1"/>
                </a:solidFill>
                <a:latin typeface="华康楷体W5-A" panose="1A454350000000000000" charset="-122"/>
                <a:ea typeface="华康楷体W5-A" panose="1A454350000000000000" charset="-122"/>
              </a:rPr>
              <a:t>蔑（</a:t>
            </a:r>
            <a:r>
              <a:rPr lang="en-US" altLang="zh-CN" b="1" err="1">
                <a:solidFill>
                  <a:srgbClr val="FF0066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ｍiè</a:t>
            </a:r>
            <a:r>
              <a:rPr lang="zh-CN" altLang="en-US">
                <a:solidFill>
                  <a:schemeClr val="tx1"/>
                </a:solidFill>
                <a:latin typeface="华康楷体W5-A" panose="1A454350000000000000" charset="-122"/>
                <a:ea typeface="华康楷体W5-A" panose="1A454350000000000000" charset="-122"/>
              </a:rPr>
              <a:t>）          劣（</a:t>
            </a:r>
            <a:r>
              <a:rPr lang="en-US" altLang="zh-CN" b="1" err="1">
                <a:solidFill>
                  <a:srgbClr val="FF0066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liè</a:t>
            </a:r>
            <a:r>
              <a:rPr lang="zh-CN" altLang="en-US">
                <a:solidFill>
                  <a:schemeClr val="tx1"/>
                </a:solidFill>
                <a:latin typeface="华康楷体W5-A" panose="1A454350000000000000" charset="-122"/>
                <a:ea typeface="华康楷体W5-A" panose="1A454350000000000000" charset="-122"/>
              </a:rPr>
              <a:t>）  </a:t>
            </a:r>
            <a:endParaRPr lang="zh-CN" altLang="en-US">
              <a:solidFill>
                <a:schemeClr val="tx1"/>
              </a:solidFill>
              <a:latin typeface="华康楷体W5-A" panose="1A454350000000000000" charset="-122"/>
              <a:ea typeface="华康楷体W5-A" panose="1A454350000000000000" charset="-122"/>
            </a:endParaRPr>
          </a:p>
          <a:p>
            <a:pPr marL="365125" indent="-255270">
              <a:lnSpc>
                <a:spcPct val="80000"/>
              </a:lnSpc>
              <a:buNone/>
            </a:pPr>
            <a:r>
              <a:rPr lang="zh-CN" altLang="en-US">
                <a:solidFill>
                  <a:schemeClr val="tx1"/>
                </a:solidFill>
                <a:latin typeface="华康楷体W5-A" panose="1A454350000000000000" charset="-122"/>
                <a:ea typeface="华康楷体W5-A" panose="1A454350000000000000" charset="-122"/>
              </a:rPr>
              <a:t>捶（</a:t>
            </a:r>
            <a:r>
              <a:rPr lang="en-US" altLang="zh-CN" b="1" err="1">
                <a:solidFill>
                  <a:srgbClr val="FF0066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chuí</a:t>
            </a:r>
            <a:r>
              <a:rPr>
                <a:solidFill>
                  <a:schemeClr val="tx1"/>
                </a:solidFill>
                <a:latin typeface="华康楷体W5-A" panose="1A454350000000000000" charset="-122"/>
                <a:ea typeface="华康楷体W5-A" panose="1A454350000000000000" charset="-122"/>
              </a:rPr>
              <a:t>）</a:t>
            </a:r>
            <a:r>
              <a:rPr lang="zh-CN" altLang="en-US">
                <a:solidFill>
                  <a:schemeClr val="tx1"/>
                </a:solidFill>
                <a:latin typeface="华康楷体W5-A" panose="1A454350000000000000" charset="-122"/>
                <a:ea typeface="华康楷体W5-A" panose="1A454350000000000000" charset="-122"/>
              </a:rPr>
              <a:t>          赋（</a:t>
            </a:r>
            <a:r>
              <a:rPr lang="en-US" altLang="zh-CN" b="1" err="1">
                <a:solidFill>
                  <a:srgbClr val="FF0066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fù</a:t>
            </a:r>
            <a:r>
              <a:rPr lang="zh-CN" altLang="en-US">
                <a:solidFill>
                  <a:schemeClr val="tx1"/>
                </a:solidFill>
                <a:latin typeface="华康楷体W5-A" panose="1A454350000000000000" charset="-122"/>
                <a:ea typeface="华康楷体W5-A" panose="1A454350000000000000" charset="-122"/>
              </a:rPr>
              <a:t>）  </a:t>
            </a:r>
            <a:endParaRPr lang="zh-CN" altLang="en-US">
              <a:solidFill>
                <a:schemeClr val="tx1"/>
              </a:solidFill>
              <a:latin typeface="华康楷体W5-A" panose="1A454350000000000000" charset="-122"/>
              <a:ea typeface="华康楷体W5-A" panose="1A454350000000000000" charset="-122"/>
            </a:endParaRPr>
          </a:p>
          <a:p>
            <a:pPr marL="365125" indent="-255270">
              <a:lnSpc>
                <a:spcPct val="80000"/>
              </a:lnSpc>
              <a:buNone/>
            </a:pPr>
            <a:r>
              <a:rPr lang="zh-CN" altLang="en-US">
                <a:solidFill>
                  <a:schemeClr val="tx1"/>
                </a:solidFill>
                <a:latin typeface="华康楷体W5-A" panose="1A454350000000000000" charset="-122"/>
                <a:ea typeface="华康楷体W5-A" panose="1A454350000000000000" charset="-122"/>
              </a:rPr>
              <a:t>诬（</a:t>
            </a:r>
            <a:r>
              <a:rPr lang="en-US" altLang="zh-CN" b="1" err="1">
                <a:solidFill>
                  <a:srgbClr val="FF0066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wū</a:t>
            </a:r>
            <a:r>
              <a:rPr lang="zh-CN" altLang="en-US">
                <a:solidFill>
                  <a:schemeClr val="tx1"/>
                </a:solidFill>
                <a:latin typeface="华康楷体W5-A" panose="1A454350000000000000" charset="-122"/>
                <a:ea typeface="华康楷体W5-A" panose="1A454350000000000000" charset="-122"/>
              </a:rPr>
              <a:t>）</a:t>
            </a:r>
            <a:endParaRPr lang="zh-CN" altLang="en-US" b="1" dirty="0"/>
          </a:p>
        </p:txBody>
      </p:sp>
      <p:sp>
        <p:nvSpPr>
          <p:cNvPr id="18445" name="AutoShape 13"/>
          <p:cNvSpPr/>
          <p:nvPr/>
        </p:nvSpPr>
        <p:spPr>
          <a:xfrm>
            <a:off x="1397000" y="4668838"/>
            <a:ext cx="112713" cy="1235075"/>
          </a:xfrm>
          <a:prstGeom prst="leftBrace">
            <a:avLst>
              <a:gd name="adj1" fmla="val 91314"/>
              <a:gd name="adj2" fmla="val 50000"/>
            </a:avLst>
          </a:prstGeom>
          <a:noFill/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50" name="AutoShape 18"/>
          <p:cNvSpPr/>
          <p:nvPr/>
        </p:nvSpPr>
        <p:spPr>
          <a:xfrm>
            <a:off x="6343650" y="4716463"/>
            <a:ext cx="111125" cy="1216025"/>
          </a:xfrm>
          <a:prstGeom prst="leftBrace">
            <a:avLst>
              <a:gd name="adj1" fmla="val 91190"/>
              <a:gd name="adj2" fmla="val 50000"/>
            </a:avLst>
          </a:prstGeom>
          <a:noFill/>
          <a:ln w="9525">
            <a:noFill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6195" name="矩形 136194"/>
          <p:cNvSpPr/>
          <p:nvPr/>
        </p:nvSpPr>
        <p:spPr>
          <a:xfrm>
            <a:off x="414655" y="1372870"/>
            <a:ext cx="1417320" cy="82994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indent="0" fontAlgn="auto">
              <a:lnSpc>
                <a:spcPct val="150000"/>
              </a:lnSpc>
              <a:buClr>
                <a:srgbClr val="BBE0E3"/>
              </a:buClr>
              <a:buFont typeface="Arial" panose="020B0604020202020204" pitchFamily="34" charset="0"/>
              <a:buNone/>
            </a:pPr>
            <a:r>
              <a:rPr lang="en-US" altLang="zh-CN" sz="3200" b="1" strike="noStrike" noProof="1" dirty="0">
                <a:solidFill>
                  <a:srgbClr val="C00000"/>
                </a:solidFill>
                <a:latin typeface="华文行楷" panose="02010800040101010101" charset="-122"/>
                <a:ea typeface="华文行楷" panose="02010800040101010101" charset="-122"/>
                <a:cs typeface="+mn-cs"/>
              </a:rPr>
              <a:t>1.</a:t>
            </a:r>
            <a:r>
              <a:rPr lang="zh-CN" altLang="en-US" sz="3200" b="1" strike="noStrike" noProof="1" dirty="0">
                <a:solidFill>
                  <a:srgbClr val="C00000"/>
                </a:solidFill>
                <a:latin typeface="华文行楷" panose="02010800040101010101" charset="-122"/>
                <a:ea typeface="华文行楷" panose="02010800040101010101" charset="-122"/>
                <a:cs typeface="+mn-cs"/>
              </a:rPr>
              <a:t>注音</a:t>
            </a:r>
            <a:endParaRPr lang="zh-CN" altLang="en-US" sz="3200" b="1" strike="noStrike" noProof="1" dirty="0">
              <a:solidFill>
                <a:srgbClr val="C00000"/>
              </a:solidFill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</p:txBody>
      </p:sp>
      <p:grpSp>
        <p:nvGrpSpPr>
          <p:cNvPr id="7179" name="组合 3"/>
          <p:cNvGrpSpPr/>
          <p:nvPr/>
        </p:nvGrpSpPr>
        <p:grpSpPr>
          <a:xfrm>
            <a:off x="4724718" y="267529"/>
            <a:ext cx="1509712" cy="787206"/>
            <a:chOff x="1309009" y="2425886"/>
            <a:chExt cx="889080" cy="768785"/>
          </a:xfrm>
        </p:grpSpPr>
        <p:sp>
          <p:nvSpPr>
            <p:cNvPr id="2" name="矩形 1"/>
            <p:cNvSpPr/>
            <p:nvPr>
              <p:custDataLst>
                <p:tags r:id="rId1"/>
              </p:custDataLst>
            </p:nvPr>
          </p:nvSpPr>
          <p:spPr>
            <a:xfrm>
              <a:off x="1309010" y="2425886"/>
              <a:ext cx="889079" cy="2703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 fontAlgn="base"/>
              <a:r>
                <a:rPr lang="zh-CN" altLang="en-US" strike="noStrike" noProof="1" smtClean="0">
                  <a:solidFill>
                    <a:schemeClr val="bg1"/>
                  </a:solidFill>
                </a:rPr>
                <a:t>字·词·音</a:t>
              </a:r>
              <a:endParaRPr lang="zh-CN" altLang="en-US" strike="noStrike" noProof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2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 fontAlgn="base"/>
              <a:endParaRPr lang="zh-CN" altLang="en-US" strike="noStrike" noProof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414655" y="3634740"/>
            <a:ext cx="2323465" cy="82994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 fontAlgn="auto">
              <a:lnSpc>
                <a:spcPct val="150000"/>
              </a:lnSpc>
              <a:buClr>
                <a:srgbClr val="BBE0E3"/>
              </a:buClr>
              <a:buFont typeface="Arial" panose="020B0604020202020204" pitchFamily="34" charset="0"/>
            </a:pPr>
            <a:r>
              <a:rPr lang="en-US" altLang="zh-CN" sz="3200" b="1" strike="noStrike" noProof="1" dirty="0">
                <a:solidFill>
                  <a:srgbClr val="C00000"/>
                </a:solidFill>
                <a:latin typeface="华文行楷" panose="02010800040101010101" charset="-122"/>
                <a:ea typeface="华文行楷" panose="02010800040101010101" charset="-122"/>
                <a:cs typeface="+mn-cs"/>
              </a:rPr>
              <a:t>2.理解词义</a:t>
            </a:r>
            <a:endParaRPr lang="zh-CN" altLang="en-US" sz="2800" strike="noStrike" noProof="1" dirty="0">
              <a:solidFill>
                <a:srgbClr val="00000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46100" y="4716780"/>
            <a:ext cx="673481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 smtClean="0">
                <a:solidFill>
                  <a:schemeClr val="accent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+mn-ea"/>
                <a:ea typeface="+mn-ea"/>
              </a:rPr>
              <a:t>挑拨离间</a:t>
            </a:r>
            <a:r>
              <a:rPr lang="zh-CN" altLang="en-US" sz="2400" b="0" dirty="0" smtClean="0">
                <a:latin typeface="微软简楷体" charset="0"/>
                <a:ea typeface="微软简楷体" charset="0"/>
              </a:rPr>
              <a:t>——搬弄是非，引起纠纷，破坏团结。</a:t>
            </a:r>
            <a:endParaRPr lang="zh-CN" altLang="en-US" sz="2400" b="0" dirty="0" smtClean="0">
              <a:latin typeface="微软简楷体" charset="0"/>
              <a:ea typeface="微软简楷体" charset="0"/>
            </a:endParaRPr>
          </a:p>
          <a:p>
            <a:r>
              <a:rPr lang="zh-CN" altLang="en-US" sz="2800" b="1" dirty="0" smtClean="0">
                <a:solidFill>
                  <a:schemeClr val="accent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+mn-ea"/>
                <a:ea typeface="+mn-ea"/>
              </a:rPr>
              <a:t>赋予</a:t>
            </a:r>
            <a:r>
              <a:rPr lang="zh-CN" altLang="en-US" sz="2400" b="0" dirty="0" smtClean="0">
                <a:latin typeface="微软简楷体" charset="0"/>
                <a:ea typeface="微软简楷体" charset="0"/>
              </a:rPr>
              <a:t>——给与</a:t>
            </a:r>
            <a:endParaRPr lang="zh-CN" altLang="en-US" sz="2400" dirty="0" smtClean="0">
              <a:latin typeface="微软简楷体" charset="0"/>
              <a:ea typeface="微软简楷体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7"/>
          <p:cNvSpPr>
            <a:spLocks noGrp="1" noRot="1"/>
          </p:cNvSpPr>
          <p:nvPr/>
        </p:nvSpPr>
        <p:spPr>
          <a:xfrm>
            <a:off x="2083435" y="1643380"/>
            <a:ext cx="4722813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p>
            <a:r>
              <a:rPr lang="zh-CN" altLang="en-US" sz="2800" dirty="0">
                <a:solidFill>
                  <a:srgbClr val="000000"/>
                </a:solidFill>
                <a:latin typeface="华文行楷" panose="02010800040101010101" charset="-122"/>
                <a:ea typeface="华文行楷" panose="02010800040101010101" charset="-122"/>
              </a:rPr>
              <a:t>听读课文</a:t>
            </a:r>
            <a:r>
              <a:rPr lang="en-US" altLang="zh-CN" sz="2800" dirty="0">
                <a:solidFill>
                  <a:srgbClr val="000000"/>
                </a:solidFill>
                <a:latin typeface="华文行楷" panose="02010800040101010101" charset="-122"/>
                <a:ea typeface="华文行楷" panose="02010800040101010101" charset="-122"/>
              </a:rPr>
              <a:t>——</a:t>
            </a:r>
            <a:r>
              <a:rPr lang="zh-CN" altLang="en-US" sz="2800" dirty="0">
                <a:solidFill>
                  <a:srgbClr val="000000"/>
                </a:solidFill>
                <a:latin typeface="华文行楷" panose="02010800040101010101" charset="-122"/>
                <a:ea typeface="华文行楷" panose="02010800040101010101" charset="-122"/>
              </a:rPr>
              <a:t>分析文章结构。</a:t>
            </a:r>
            <a:endParaRPr lang="zh-CN" altLang="en-US" sz="2800" dirty="0">
              <a:solidFill>
                <a:srgbClr val="00000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4726305" y="276249"/>
            <a:ext cx="1477010" cy="772136"/>
            <a:chOff x="1309009" y="2422670"/>
            <a:chExt cx="889080" cy="772001"/>
          </a:xfrm>
        </p:grpSpPr>
        <p:sp>
          <p:nvSpPr>
            <p:cNvPr id="10" name="矩形 9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整体·感知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7" name="云形标注 6"/>
          <p:cNvSpPr/>
          <p:nvPr/>
        </p:nvSpPr>
        <p:spPr>
          <a:xfrm>
            <a:off x="871855" y="1643380"/>
            <a:ext cx="1238250" cy="852805"/>
          </a:xfrm>
          <a:prstGeom prst="cloud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891540" y="1824355"/>
            <a:ext cx="1198880" cy="4914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000" dirty="0" smtClean="0">
                <a:solidFill>
                  <a:schemeClr val="bg2"/>
                </a:solidFill>
                <a:latin typeface="华文行楷" panose="02010800040101010101" charset="-122"/>
                <a:ea typeface="华文行楷" panose="02010800040101010101" charset="-122"/>
              </a:rPr>
              <a:t>点击图片</a:t>
            </a:r>
            <a:endParaRPr lang="zh-CN" altLang="en-US" sz="2000" dirty="0" smtClean="0">
              <a:solidFill>
                <a:schemeClr val="bg2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2" name="图片 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8860" y="2786380"/>
            <a:ext cx="365696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290955" y="2484755"/>
            <a:ext cx="44754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0">
                <a:solidFill>
                  <a:srgbClr val="1E1E1E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第一部分</a:t>
            </a:r>
            <a:r>
              <a:rPr lang="en-US" altLang="zh-CN" sz="2400" b="0">
                <a:solidFill>
                  <a:srgbClr val="1E1E1E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(1-3)</a:t>
            </a:r>
            <a:r>
              <a:rPr lang="zh-CN" altLang="en-US" sz="2400" b="0">
                <a:solidFill>
                  <a:srgbClr val="1E1E1E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斥罪魁</a:t>
            </a:r>
            <a:r>
              <a:rPr lang="en-US" altLang="zh-CN" sz="2400" b="0">
                <a:solidFill>
                  <a:srgbClr val="1E1E1E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en-US" sz="2400" b="0">
                <a:solidFill>
                  <a:srgbClr val="1E1E1E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颂英烈</a:t>
            </a:r>
            <a:r>
              <a:rPr lang="en-US" altLang="zh-CN" sz="2400" b="0">
                <a:solidFill>
                  <a:srgbClr val="1E1E1E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.</a:t>
            </a:r>
            <a:endParaRPr lang="en-US" altLang="zh-CN" sz="2400" b="0">
              <a:solidFill>
                <a:srgbClr val="1E1E1E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31265" y="3199130"/>
            <a:ext cx="56165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0">
                <a:solidFill>
                  <a:srgbClr val="1E1E1E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第二部分（4-5）反动派必败，人民必胜</a:t>
            </a:r>
            <a:endParaRPr lang="zh-CN" altLang="en-US" sz="2400">
              <a:solidFill>
                <a:srgbClr val="1E1E1E"/>
              </a:solidFill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31265" y="4021455"/>
            <a:ext cx="55733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0">
                <a:solidFill>
                  <a:srgbClr val="1E1E1E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第三部分（6-12）前赴后继，青史永垂。</a:t>
            </a:r>
            <a:endParaRPr lang="zh-CN" altLang="en-US" sz="2400">
              <a:solidFill>
                <a:srgbClr val="1E1E1E"/>
              </a:solidFill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  <p:sp>
        <p:nvSpPr>
          <p:cNvPr id="66" name="任意多边形 65"/>
          <p:cNvSpPr/>
          <p:nvPr/>
        </p:nvSpPr>
        <p:spPr>
          <a:xfrm>
            <a:off x="792810" y="1510848"/>
            <a:ext cx="2719692" cy="563697"/>
          </a:xfrm>
          <a:custGeom>
            <a:avLst/>
            <a:gdLst>
              <a:gd name="connsiteX0" fmla="*/ 0 w 2969523"/>
              <a:gd name="connsiteY0" fmla="*/ 743759 h 800909"/>
              <a:gd name="connsiteX1" fmla="*/ 704850 w 2969523"/>
              <a:gd name="connsiteY1" fmla="*/ 800909 h 800909"/>
              <a:gd name="connsiteX2" fmla="*/ 2228850 w 2969523"/>
              <a:gd name="connsiteY2" fmla="*/ 743759 h 800909"/>
              <a:gd name="connsiteX3" fmla="*/ 2876550 w 2969523"/>
              <a:gd name="connsiteY3" fmla="*/ 515159 h 800909"/>
              <a:gd name="connsiteX4" fmla="*/ 2933700 w 2969523"/>
              <a:gd name="connsiteY4" fmla="*/ 286559 h 800909"/>
              <a:gd name="connsiteX5" fmla="*/ 2571750 w 2969523"/>
              <a:gd name="connsiteY5" fmla="*/ 809 h 800909"/>
              <a:gd name="connsiteX6" fmla="*/ 590550 w 2969523"/>
              <a:gd name="connsiteY6" fmla="*/ 210359 h 800909"/>
              <a:gd name="connsiteX7" fmla="*/ 38100 w 2969523"/>
              <a:gd name="connsiteY7" fmla="*/ 496109 h 800909"/>
              <a:gd name="connsiteX8" fmla="*/ 114300 w 2969523"/>
              <a:gd name="connsiteY8" fmla="*/ 781859 h 800909"/>
              <a:gd name="connsiteX0-1" fmla="*/ 0 w 3033023"/>
              <a:gd name="connsiteY0-2" fmla="*/ 743759 h 800909"/>
              <a:gd name="connsiteX1-3" fmla="*/ 768350 w 3033023"/>
              <a:gd name="connsiteY1-4" fmla="*/ 800909 h 800909"/>
              <a:gd name="connsiteX2-5" fmla="*/ 2292350 w 3033023"/>
              <a:gd name="connsiteY2-6" fmla="*/ 743759 h 800909"/>
              <a:gd name="connsiteX3-7" fmla="*/ 2940050 w 3033023"/>
              <a:gd name="connsiteY3-8" fmla="*/ 515159 h 800909"/>
              <a:gd name="connsiteX4-9" fmla="*/ 2997200 w 3033023"/>
              <a:gd name="connsiteY4-10" fmla="*/ 286559 h 800909"/>
              <a:gd name="connsiteX5-11" fmla="*/ 2635250 w 3033023"/>
              <a:gd name="connsiteY5-12" fmla="*/ 809 h 800909"/>
              <a:gd name="connsiteX6-13" fmla="*/ 654050 w 3033023"/>
              <a:gd name="connsiteY6-14" fmla="*/ 210359 h 800909"/>
              <a:gd name="connsiteX7-15" fmla="*/ 101600 w 3033023"/>
              <a:gd name="connsiteY7-16" fmla="*/ 496109 h 800909"/>
              <a:gd name="connsiteX8-17" fmla="*/ 177800 w 3033023"/>
              <a:gd name="connsiteY8-18" fmla="*/ 781859 h 800909"/>
              <a:gd name="connsiteX0-19" fmla="*/ 0 w 3033023"/>
              <a:gd name="connsiteY0-20" fmla="*/ 743759 h 800909"/>
              <a:gd name="connsiteX1-21" fmla="*/ 768350 w 3033023"/>
              <a:gd name="connsiteY1-22" fmla="*/ 800909 h 800909"/>
              <a:gd name="connsiteX2-23" fmla="*/ 2292350 w 3033023"/>
              <a:gd name="connsiteY2-24" fmla="*/ 743759 h 800909"/>
              <a:gd name="connsiteX3-25" fmla="*/ 2940050 w 3033023"/>
              <a:gd name="connsiteY3-26" fmla="*/ 515159 h 800909"/>
              <a:gd name="connsiteX4-27" fmla="*/ 2997200 w 3033023"/>
              <a:gd name="connsiteY4-28" fmla="*/ 286559 h 800909"/>
              <a:gd name="connsiteX5-29" fmla="*/ 2635250 w 3033023"/>
              <a:gd name="connsiteY5-30" fmla="*/ 809 h 800909"/>
              <a:gd name="connsiteX6-31" fmla="*/ 654050 w 3033023"/>
              <a:gd name="connsiteY6-32" fmla="*/ 210359 h 800909"/>
              <a:gd name="connsiteX7-33" fmla="*/ 101600 w 3033023"/>
              <a:gd name="connsiteY7-34" fmla="*/ 496109 h 800909"/>
              <a:gd name="connsiteX8-35" fmla="*/ 254000 w 3033023"/>
              <a:gd name="connsiteY8-36" fmla="*/ 704777 h 800909"/>
              <a:gd name="connsiteX0-37" fmla="*/ 0 w 3033023"/>
              <a:gd name="connsiteY0-38" fmla="*/ 743759 h 800909"/>
              <a:gd name="connsiteX1-39" fmla="*/ 768350 w 3033023"/>
              <a:gd name="connsiteY1-40" fmla="*/ 800909 h 800909"/>
              <a:gd name="connsiteX2-41" fmla="*/ 2292350 w 3033023"/>
              <a:gd name="connsiteY2-42" fmla="*/ 743759 h 800909"/>
              <a:gd name="connsiteX3-43" fmla="*/ 2940050 w 3033023"/>
              <a:gd name="connsiteY3-44" fmla="*/ 515159 h 800909"/>
              <a:gd name="connsiteX4-45" fmla="*/ 2997200 w 3033023"/>
              <a:gd name="connsiteY4-46" fmla="*/ 286559 h 800909"/>
              <a:gd name="connsiteX5-47" fmla="*/ 2635250 w 3033023"/>
              <a:gd name="connsiteY5-48" fmla="*/ 809 h 800909"/>
              <a:gd name="connsiteX6-49" fmla="*/ 654050 w 3033023"/>
              <a:gd name="connsiteY6-50" fmla="*/ 210359 h 800909"/>
              <a:gd name="connsiteX7-51" fmla="*/ 101600 w 3033023"/>
              <a:gd name="connsiteY7-52" fmla="*/ 496109 h 800909"/>
              <a:gd name="connsiteX8-53" fmla="*/ 349250 w 3033023"/>
              <a:gd name="connsiteY8-54" fmla="*/ 751026 h 800909"/>
              <a:gd name="connsiteX0-55" fmla="*/ 0 w 3033023"/>
              <a:gd name="connsiteY0-56" fmla="*/ 743759 h 800909"/>
              <a:gd name="connsiteX1-57" fmla="*/ 768350 w 3033023"/>
              <a:gd name="connsiteY1-58" fmla="*/ 800909 h 800909"/>
              <a:gd name="connsiteX2-59" fmla="*/ 2292350 w 3033023"/>
              <a:gd name="connsiteY2-60" fmla="*/ 743759 h 800909"/>
              <a:gd name="connsiteX3-61" fmla="*/ 2940050 w 3033023"/>
              <a:gd name="connsiteY3-62" fmla="*/ 515159 h 800909"/>
              <a:gd name="connsiteX4-63" fmla="*/ 2997200 w 3033023"/>
              <a:gd name="connsiteY4-64" fmla="*/ 286559 h 800909"/>
              <a:gd name="connsiteX5-65" fmla="*/ 2635250 w 3033023"/>
              <a:gd name="connsiteY5-66" fmla="*/ 809 h 800909"/>
              <a:gd name="connsiteX6-67" fmla="*/ 654050 w 3033023"/>
              <a:gd name="connsiteY6-68" fmla="*/ 210359 h 800909"/>
              <a:gd name="connsiteX7-69" fmla="*/ 101600 w 3033023"/>
              <a:gd name="connsiteY7-70" fmla="*/ 496109 h 800909"/>
              <a:gd name="connsiteX8-71" fmla="*/ 349250 w 3033023"/>
              <a:gd name="connsiteY8-72" fmla="*/ 751026 h 800909"/>
              <a:gd name="connsiteX0-73" fmla="*/ 0 w 3033023"/>
              <a:gd name="connsiteY0-74" fmla="*/ 743759 h 800909"/>
              <a:gd name="connsiteX1-75" fmla="*/ 768350 w 3033023"/>
              <a:gd name="connsiteY1-76" fmla="*/ 800909 h 800909"/>
              <a:gd name="connsiteX2-77" fmla="*/ 2292350 w 3033023"/>
              <a:gd name="connsiteY2-78" fmla="*/ 743759 h 800909"/>
              <a:gd name="connsiteX3-79" fmla="*/ 2940050 w 3033023"/>
              <a:gd name="connsiteY3-80" fmla="*/ 515159 h 800909"/>
              <a:gd name="connsiteX4-81" fmla="*/ 2997200 w 3033023"/>
              <a:gd name="connsiteY4-82" fmla="*/ 286559 h 800909"/>
              <a:gd name="connsiteX5-83" fmla="*/ 2635250 w 3033023"/>
              <a:gd name="connsiteY5-84" fmla="*/ 809 h 800909"/>
              <a:gd name="connsiteX6-85" fmla="*/ 654050 w 3033023"/>
              <a:gd name="connsiteY6-86" fmla="*/ 210359 h 800909"/>
              <a:gd name="connsiteX7-87" fmla="*/ 101600 w 3033023"/>
              <a:gd name="connsiteY7-88" fmla="*/ 496109 h 800909"/>
              <a:gd name="connsiteX8-89" fmla="*/ 349250 w 3033023"/>
              <a:gd name="connsiteY8-90" fmla="*/ 751026 h 800909"/>
              <a:gd name="connsiteX0-91" fmla="*/ 0 w 3247335"/>
              <a:gd name="connsiteY0-92" fmla="*/ 736529 h 800997"/>
              <a:gd name="connsiteX1-93" fmla="*/ 982662 w 3247335"/>
              <a:gd name="connsiteY1-94" fmla="*/ 800909 h 800997"/>
              <a:gd name="connsiteX2-95" fmla="*/ 2506662 w 3247335"/>
              <a:gd name="connsiteY2-96" fmla="*/ 743759 h 800997"/>
              <a:gd name="connsiteX3-97" fmla="*/ 3154362 w 3247335"/>
              <a:gd name="connsiteY3-98" fmla="*/ 515159 h 800997"/>
              <a:gd name="connsiteX4-99" fmla="*/ 3211512 w 3247335"/>
              <a:gd name="connsiteY4-100" fmla="*/ 286559 h 800997"/>
              <a:gd name="connsiteX5-101" fmla="*/ 2849562 w 3247335"/>
              <a:gd name="connsiteY5-102" fmla="*/ 809 h 800997"/>
              <a:gd name="connsiteX6-103" fmla="*/ 868362 w 3247335"/>
              <a:gd name="connsiteY6-104" fmla="*/ 210359 h 800997"/>
              <a:gd name="connsiteX7-105" fmla="*/ 315912 w 3247335"/>
              <a:gd name="connsiteY7-106" fmla="*/ 496109 h 800997"/>
              <a:gd name="connsiteX8-107" fmla="*/ 563562 w 3247335"/>
              <a:gd name="connsiteY8-108" fmla="*/ 751026 h 800997"/>
              <a:gd name="connsiteX0-109" fmla="*/ 0 w 3247335"/>
              <a:gd name="connsiteY0-110" fmla="*/ 736529 h 815129"/>
              <a:gd name="connsiteX1-111" fmla="*/ 982662 w 3247335"/>
              <a:gd name="connsiteY1-112" fmla="*/ 800909 h 815129"/>
              <a:gd name="connsiteX2-113" fmla="*/ 2506662 w 3247335"/>
              <a:gd name="connsiteY2-114" fmla="*/ 743759 h 815129"/>
              <a:gd name="connsiteX3-115" fmla="*/ 3154362 w 3247335"/>
              <a:gd name="connsiteY3-116" fmla="*/ 515159 h 815129"/>
              <a:gd name="connsiteX4-117" fmla="*/ 3211512 w 3247335"/>
              <a:gd name="connsiteY4-118" fmla="*/ 286559 h 815129"/>
              <a:gd name="connsiteX5-119" fmla="*/ 2849562 w 3247335"/>
              <a:gd name="connsiteY5-120" fmla="*/ 809 h 815129"/>
              <a:gd name="connsiteX6-121" fmla="*/ 868362 w 3247335"/>
              <a:gd name="connsiteY6-122" fmla="*/ 210359 h 815129"/>
              <a:gd name="connsiteX7-123" fmla="*/ 315912 w 3247335"/>
              <a:gd name="connsiteY7-124" fmla="*/ 496109 h 815129"/>
              <a:gd name="connsiteX8-125" fmla="*/ 563562 w 3247335"/>
              <a:gd name="connsiteY8-126" fmla="*/ 751026 h 815129"/>
              <a:gd name="connsiteX0-127" fmla="*/ 0 w 3260035"/>
              <a:gd name="connsiteY0-128" fmla="*/ 688338 h 803190"/>
              <a:gd name="connsiteX1-129" fmla="*/ 995362 w 3260035"/>
              <a:gd name="connsiteY1-130" fmla="*/ 800909 h 803190"/>
              <a:gd name="connsiteX2-131" fmla="*/ 2519362 w 3260035"/>
              <a:gd name="connsiteY2-132" fmla="*/ 743759 h 803190"/>
              <a:gd name="connsiteX3-133" fmla="*/ 3167062 w 3260035"/>
              <a:gd name="connsiteY3-134" fmla="*/ 515159 h 803190"/>
              <a:gd name="connsiteX4-135" fmla="*/ 3224212 w 3260035"/>
              <a:gd name="connsiteY4-136" fmla="*/ 286559 h 803190"/>
              <a:gd name="connsiteX5-137" fmla="*/ 2862262 w 3260035"/>
              <a:gd name="connsiteY5-138" fmla="*/ 809 h 803190"/>
              <a:gd name="connsiteX6-139" fmla="*/ 881062 w 3260035"/>
              <a:gd name="connsiteY6-140" fmla="*/ 210359 h 803190"/>
              <a:gd name="connsiteX7-141" fmla="*/ 328612 w 3260035"/>
              <a:gd name="connsiteY7-142" fmla="*/ 496109 h 803190"/>
              <a:gd name="connsiteX8-143" fmla="*/ 576262 w 3260035"/>
              <a:gd name="connsiteY8-144" fmla="*/ 751026 h 8031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260035" h="803190">
                <a:moveTo>
                  <a:pt x="0" y="688338"/>
                </a:moveTo>
                <a:cubicBezTo>
                  <a:pt x="179387" y="813294"/>
                  <a:pt x="575468" y="791672"/>
                  <a:pt x="995362" y="800909"/>
                </a:cubicBezTo>
                <a:cubicBezTo>
                  <a:pt x="1415256" y="810146"/>
                  <a:pt x="2157412" y="791384"/>
                  <a:pt x="2519362" y="743759"/>
                </a:cubicBezTo>
                <a:cubicBezTo>
                  <a:pt x="2881312" y="696134"/>
                  <a:pt x="3049587" y="591359"/>
                  <a:pt x="3167062" y="515159"/>
                </a:cubicBezTo>
                <a:cubicBezTo>
                  <a:pt x="3284537" y="438959"/>
                  <a:pt x="3275012" y="372284"/>
                  <a:pt x="3224212" y="286559"/>
                </a:cubicBezTo>
                <a:cubicBezTo>
                  <a:pt x="3173412" y="200834"/>
                  <a:pt x="3252787" y="13509"/>
                  <a:pt x="2862262" y="809"/>
                </a:cubicBezTo>
                <a:cubicBezTo>
                  <a:pt x="2471737" y="-11891"/>
                  <a:pt x="1303337" y="127809"/>
                  <a:pt x="881062" y="210359"/>
                </a:cubicBezTo>
                <a:cubicBezTo>
                  <a:pt x="458787" y="292909"/>
                  <a:pt x="398462" y="321207"/>
                  <a:pt x="328612" y="496109"/>
                </a:cubicBezTo>
                <a:cubicBezTo>
                  <a:pt x="258762" y="671011"/>
                  <a:pt x="528637" y="703401"/>
                  <a:pt x="576262" y="751026"/>
                </a:cubicBezTo>
              </a:path>
            </a:pathLst>
          </a:custGeom>
          <a:solidFill>
            <a:srgbClr val="81C65A"/>
          </a:solidFill>
          <a:ln w="28575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tIns="108000" anchor="ctr">
            <a:scene3d>
              <a:camera prst="orthographicFront">
                <a:rot lat="0" lon="0" rev="180000"/>
              </a:camera>
              <a:lightRig rig="threePt" dir="t"/>
            </a:scene3d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理清思路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</p:txBody>
      </p:sp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4726305" y="276249"/>
            <a:ext cx="1477010" cy="772136"/>
            <a:chOff x="1309009" y="2422670"/>
            <a:chExt cx="889080" cy="772001"/>
          </a:xfrm>
        </p:grpSpPr>
        <p:sp>
          <p:nvSpPr>
            <p:cNvPr id="10" name="矩形 9"/>
            <p:cNvSpPr/>
            <p:nvPr>
              <p:custDataLst>
                <p:tags r:id="rId2"/>
              </p:custDataLst>
            </p:nvPr>
          </p:nvSpPr>
          <p:spPr>
            <a:xfrm>
              <a:off x="1309010" y="2422670"/>
              <a:ext cx="889079" cy="2768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p>
              <a:pPr marL="0" lvl="0" algn="ctr"/>
              <a:r>
                <a:rPr lang="zh-CN" altLang="en-US" strike="noStrike" smtClean="0">
                  <a:solidFill>
                    <a:schemeClr val="bg1"/>
                  </a:solidFill>
                </a:rPr>
                <a:t>整体·感知</a:t>
              </a:r>
              <a:endParaRPr lang="zh-CN" altLang="en-US" strike="noStrike" smtClean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"/>
              </p:custDataLst>
            </p:nvPr>
          </p:nvSpPr>
          <p:spPr>
            <a:xfrm flipH="1" flipV="1">
              <a:off x="1309009" y="2905985"/>
              <a:ext cx="889078" cy="288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52500" lnSpcReduction="20000"/>
            </a:bodyPr>
            <a:p>
              <a:pPr algn="ctr"/>
              <a:endParaRPr lang="zh-CN" altLang="en-US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101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102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03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104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105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06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63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64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65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66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67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68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69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71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72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73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74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75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76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77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78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79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81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82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83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84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85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86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87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88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89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91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92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93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94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95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96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97.xml><?xml version="1.0" encoding="utf-8"?>
<p:tagLst xmlns:p="http://schemas.openxmlformats.org/presentationml/2006/main">
  <p:tag name="KSO_WM_TEMPLATE_CATEGORY" val="diagram"/>
  <p:tag name="KSO_WM_TEMPLATE_INDEX" val="546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USESOURCEFORMAT_APPLY" val="0"/>
</p:tagLst>
</file>

<file path=ppt/tags/tag98.xml><?xml version="1.0" encoding="utf-8"?>
<p:tagLst xmlns:p="http://schemas.openxmlformats.org/presentationml/2006/main">
  <p:tag name="KSO_WM_BEAUTIFY_FLAG" val="#wm#"/>
  <p:tag name="KSO_WM_UNIT_TYPE" val="i"/>
  <p:tag name="KSO_WM_UNIT_ID" val="diagram546_1*i*0"/>
  <p:tag name="KSO_WM_TEMPLATE_CATEGORY" val="diagram"/>
  <p:tag name="KSO_WM_TEMPLATE_INDEX" val="546"/>
  <p:tag name="KSO_WM_TAG_VERSION" val="1.0"/>
  <p:tag name="KSO_WM_UNIT_INDEX" val="0"/>
</p:tagLst>
</file>

<file path=ppt/tags/tag99.xml><?xml version="1.0" encoding="utf-8"?>
<p:tagLst xmlns:p="http://schemas.openxmlformats.org/presentationml/2006/main">
  <p:tag name="KSO_WM_TEMPLATE_CATEGORY" val="diagram"/>
  <p:tag name="KSO_WM_TEMPLATE_INDEX" val="546"/>
  <p:tag name="KSO_WM_UNIT_TYPE" val="l_h_f"/>
  <p:tag name="KSO_WM_UNIT_INDEX" val="1_1_1"/>
  <p:tag name="KSO_WM_UNIT_ID" val="25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" val="Lorem&#13;ipsum"/>
  <p:tag name="KSO_WM_BEAUTIFY_FLAG" val="#wm#"/>
  <p:tag name="KSO_WM_DIAGRAM_GROUP_CODE" val="l1-1"/>
  <p:tag name="KSO_WM_TAG_VERSION" val="1.0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2513</Words>
  <Application>WPS 演示</Application>
  <PresentationFormat>宽屏</PresentationFormat>
  <Paragraphs>144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5" baseType="lpstr">
      <vt:lpstr>Arial</vt:lpstr>
      <vt:lpstr>宋体</vt:lpstr>
      <vt:lpstr>Wingdings</vt:lpstr>
      <vt:lpstr>Times New Roman</vt:lpstr>
      <vt:lpstr>幼圆</vt:lpstr>
      <vt:lpstr>微软雅黑</vt:lpstr>
      <vt:lpstr>Calibri</vt:lpstr>
      <vt:lpstr>华文中宋</vt:lpstr>
      <vt:lpstr>华文行楷</vt:lpstr>
      <vt:lpstr>黑体</vt:lpstr>
      <vt:lpstr>华文楷体</vt:lpstr>
      <vt:lpstr>方正行楷简体</vt:lpstr>
      <vt:lpstr>华康楷体W5-A</vt:lpstr>
      <vt:lpstr>微软简楷体</vt:lpstr>
      <vt:lpstr>楷体</vt:lpstr>
      <vt:lpstr>Arial Unicode MS</vt:lpstr>
      <vt:lpstr>自定义设计方案</vt:lpstr>
      <vt:lpstr>最 后 一 次 讲 演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宇恒编辑部</dc:creator>
  <cp:lastModifiedBy>aa</cp:lastModifiedBy>
  <cp:revision>147</cp:revision>
  <dcterms:created xsi:type="dcterms:W3CDTF">2015-11-16T01:00:00Z</dcterms:created>
  <dcterms:modified xsi:type="dcterms:W3CDTF">2019-12-27T12:58:36Z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