
<file path=[Content_Types].xml><?xml version="1.0" encoding="utf-8"?>
<Types xmlns="http://schemas.openxmlformats.org/package/2006/content-types">
  <Default Extension="wav" ContentType="audio/x-wav"/>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18" r:id="rId4"/>
    <p:sldId id="494" r:id="rId6"/>
    <p:sldId id="519" r:id="rId7"/>
    <p:sldId id="520" r:id="rId8"/>
    <p:sldId id="521" r:id="rId9"/>
    <p:sldId id="262" r:id="rId10"/>
    <p:sldId id="464" r:id="rId11"/>
    <p:sldId id="463" r:id="rId12"/>
    <p:sldId id="522" r:id="rId13"/>
    <p:sldId id="523" r:id="rId14"/>
    <p:sldId id="543" r:id="rId15"/>
    <p:sldId id="548" r:id="rId16"/>
    <p:sldId id="544" r:id="rId17"/>
    <p:sldId id="545" r:id="rId18"/>
    <p:sldId id="549" r:id="rId19"/>
    <p:sldId id="546" r:id="rId20"/>
    <p:sldId id="547" r:id="rId21"/>
    <p:sldId id="539" r:id="rId22"/>
    <p:sldId id="540" r:id="rId23"/>
    <p:sldId id="274" r:id="rId24"/>
    <p:sldId id="550" r:id="rId25"/>
    <p:sldId id="552" r:id="rId26"/>
    <p:sldId id="553" r:id="rId27"/>
    <p:sldId id="554" r:id="rId28"/>
    <p:sldId id="555" r:id="rId29"/>
    <p:sldId id="556" r:id="rId30"/>
    <p:sldId id="557" r:id="rId31"/>
    <p:sldId id="561" r:id="rId32"/>
    <p:sldId id="559" r:id="rId33"/>
    <p:sldId id="558" r:id="rId34"/>
    <p:sldId id="266" r:id="rId35"/>
    <p:sldId id="267" r:id="rId3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Times New Roman" panose="02020603050405020304" pitchFamily="18" charset="0"/>
        <a:ea typeface="幼圆" panose="020105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Times New Roman" panose="02020603050405020304" pitchFamily="18" charset="0"/>
        <a:ea typeface="幼圆"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116" d="100"/>
          <a:sy n="116" d="100"/>
        </p:scale>
        <p:origin x="336" y="108"/>
      </p:cViewPr>
      <p:guideLst>
        <p:guide orient="horz" pos="2077"/>
        <p:guide pos="282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1"/>
            <a:ext cx="8139178" cy="899167"/>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0"/>
            <a:ext cx="8139178" cy="624845"/>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1296000"/>
            <a:ext cx="3962432" cy="504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789043"/>
            <a:ext cx="3962432" cy="455223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1" Type="http://schemas.openxmlformats.org/officeDocument/2006/relationships/theme" Target="../theme/theme1.xml"/><Relationship Id="rId50" Type="http://schemas.openxmlformats.org/officeDocument/2006/relationships/tags" Target="../tags/tag61.xml"/><Relationship Id="rId5" Type="http://schemas.openxmlformats.org/officeDocument/2006/relationships/slideLayout" Target="../slideLayouts/slideLayout5.xml"/><Relationship Id="rId49" Type="http://schemas.openxmlformats.org/officeDocument/2006/relationships/tags" Target="../tags/tag60.xml"/><Relationship Id="rId48" Type="http://schemas.openxmlformats.org/officeDocument/2006/relationships/tags" Target="../tags/tag59.xml"/><Relationship Id="rId47" Type="http://schemas.openxmlformats.org/officeDocument/2006/relationships/tags" Target="../tags/tag58.xml"/><Relationship Id="rId46" Type="http://schemas.openxmlformats.org/officeDocument/2006/relationships/tags" Target="../tags/tag57.xml"/><Relationship Id="rId45" Type="http://schemas.openxmlformats.org/officeDocument/2006/relationships/tags" Target="../tags/tag56.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5"/>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6"/>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7"/>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8"/>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49"/>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5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hyperlink" Target="gj_sy.mp3" TargetMode="Externa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image" Target="../media/image2.png"/><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image" Target="../media/image7.png"/><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image" Target="../media/image8.png"/><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9.png"/><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3.xml"/><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2.xml"/><Relationship Id="rId4" Type="http://schemas.openxmlformats.org/officeDocument/2006/relationships/audio" Target="../media/audio1.wav"/><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34.xml"/><Relationship Id="rId5" Type="http://schemas.openxmlformats.org/officeDocument/2006/relationships/image" Target="../media/image10.png"/><Relationship Id="rId4" Type="http://schemas.openxmlformats.org/officeDocument/2006/relationships/hyperlink" Target="file:///C:\Users\Administrator\Desktop\&#20843;&#35821;&#20154;&#19979;\&#20843;&#35821;&#20154;&#19979;\&#25945;&#23398;&#36164;&#28304;&#21253;\&#31532;&#19977;&#21333;&#20803;\12.&#12298;&#35799;&#32463;&#12299;&#20004;&#39318;\&#23186;&#20307;&#32032;&#26448;\&#38899;&#39057;\&#12298;&#33977;&#33901;&#12299;&#32032;&#26448;MP3&#38899;&#39057;&#65306;&#22312;&#27700;&#19968;&#26041;.MP3" TargetMode="Externa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36.xml"/><Relationship Id="rId4" Type="http://schemas.openxmlformats.org/officeDocument/2006/relationships/image" Target="../media/image11.png"/><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image" Target="../media/image12.png"/><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5.xml"/><Relationship Id="rId1" Type="http://schemas.openxmlformats.org/officeDocument/2006/relationships/tags" Target="../tags/tag64.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1.xml"/><Relationship Id="rId4" Type="http://schemas.openxmlformats.org/officeDocument/2006/relationships/audio" Target="../media/audio1.wav"/><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42.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media/image14.png"/><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7.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9.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3.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6.jpeg"/><Relationship Id="rId4" Type="http://schemas.openxmlformats.org/officeDocument/2006/relationships/hyperlink" Target="file:///C:\Users\Administrator\Desktop\&#20843;&#35821;&#20154;&#19979;\&#20843;&#35821;&#20154;&#19979;\&#25945;&#23398;&#36164;&#28304;&#21253;\&#31532;&#19977;&#21333;&#20803;\12.&#12298;&#35799;&#32463;&#12299;&#20004;&#39318;\&#23186;&#20307;&#32032;&#26448;\&#38899;&#39057;\&#12298;&#20851;&#38606;&#65288;&#21512;&#25104;&#65289;&#12299;mp3&#26391;&#35835;&#24405;&#38899;.mp3" TargetMode="Externa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78.xml"/><Relationship Id="rId1"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ctrTitle" idx="4294967295"/>
          </p:nvPr>
        </p:nvSpPr>
        <p:spPr>
          <a:xfrm>
            <a:off x="4341495" y="2556510"/>
            <a:ext cx="4502785" cy="692150"/>
          </a:xfrm>
        </p:spPr>
        <p:txBody>
          <a:bodyPr anchor="ctr"/>
          <a:p>
            <a:pPr algn="ctr" defTabSz="685800" fontAlgn="auto">
              <a:buNone/>
            </a:pPr>
            <a:r>
              <a:rPr lang="zh-CN" altLang="zh-CN" sz="4000" strike="noStrike" kern="1200" baseline="0" noProof="1">
                <a:ln w="9525" cmpd="sng">
                  <a:solidFill>
                    <a:schemeClr val="accent1"/>
                  </a:solidFill>
                  <a:prstDash val="solid"/>
                </a:ln>
                <a:solidFill>
                  <a:schemeClr val="accent6">
                    <a:lumMod val="75000"/>
                  </a:schemeClr>
                </a:solidFill>
                <a:effectLst>
                  <a:glow rad="38100">
                    <a:schemeClr val="accent1">
                      <a:alpha val="40000"/>
                    </a:schemeClr>
                  </a:glow>
                </a:effectLst>
                <a:latin typeface="微软雅黑" panose="020B0503020204020204" pitchFamily="34" charset="-122"/>
                <a:ea typeface="微软雅黑" panose="020B0503020204020204" pitchFamily="34" charset="-122"/>
                <a:cs typeface="+mj-cs"/>
              </a:rPr>
              <a:t>《诗 经》 二 首</a:t>
            </a:r>
            <a:endParaRPr lang="zh-CN" altLang="zh-CN" sz="4000" strike="noStrike" kern="1200" baseline="0" noProof="1">
              <a:ln w="9525" cmpd="sng">
                <a:solidFill>
                  <a:schemeClr val="accent1"/>
                </a:solidFill>
                <a:prstDash val="solid"/>
              </a:ln>
              <a:solidFill>
                <a:schemeClr val="accent6">
                  <a:lumMod val="75000"/>
                </a:schemeClr>
              </a:solidFill>
              <a:effectLst>
                <a:glow rad="38100">
                  <a:schemeClr val="accent1">
                    <a:alpha val="40000"/>
                  </a:schemeClr>
                </a:glow>
              </a:effectLst>
              <a:latin typeface="微软雅黑" panose="020B0503020204020204" pitchFamily="34" charset="-122"/>
              <a:ea typeface="微软雅黑" panose="020B0503020204020204" pitchFamily="34" charset="-122"/>
              <a:cs typeface="+mj-cs"/>
            </a:endParaRPr>
          </a:p>
        </p:txBody>
      </p:sp>
      <p:sp>
        <p:nvSpPr>
          <p:cNvPr id="8" name="流程图: 数据 7"/>
          <p:cNvSpPr/>
          <p:nvPr/>
        </p:nvSpPr>
        <p:spPr>
          <a:xfrm>
            <a:off x="3753168" y="1419543"/>
            <a:ext cx="3403600" cy="430213"/>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zh-CN" altLang="en-US" strike="noStrike" noProof="1">
                <a:latin typeface="华文行楷" panose="02010800040101010101" charset="-122"/>
                <a:ea typeface="华文行楷" panose="02010800040101010101" charset="-122"/>
              </a:rPr>
              <a:t>人教版八年级下册</a:t>
            </a:r>
            <a:endParaRPr lang="zh-CN" altLang="en-US" strike="noStrike" noProof="1">
              <a:latin typeface="华文行楷" panose="02010800040101010101" charset="-122"/>
              <a:ea typeface="华文行楷" panose="02010800040101010101" charset="-122"/>
            </a:endParaRPr>
          </a:p>
        </p:txBody>
      </p:sp>
      <p:sp>
        <p:nvSpPr>
          <p:cNvPr id="2" name="文本框 1"/>
          <p:cNvSpPr txBox="1"/>
          <p:nvPr/>
        </p:nvSpPr>
        <p:spPr>
          <a:xfrm>
            <a:off x="3688080" y="5111750"/>
            <a:ext cx="1768475" cy="521970"/>
          </a:xfrm>
          <a:prstGeom prst="rect">
            <a:avLst/>
          </a:prstGeom>
          <a:noFill/>
        </p:spPr>
        <p:txBody>
          <a:bodyPr wrap="square" rtlCol="0">
            <a:spAutoFit/>
          </a:bodyPr>
          <a:p>
            <a:r>
              <a:rPr lang="zh-CN" altLang="en-US" sz="2800" b="1">
                <a:latin typeface="+mj-ea"/>
                <a:ea typeface="+mj-ea"/>
              </a:rPr>
              <a:t>第三单元</a:t>
            </a:r>
            <a:endParaRPr lang="zh-CN" altLang="en-US" sz="2800" b="1">
              <a:latin typeface="+mj-ea"/>
              <a:ea typeface="+mj-ea"/>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9"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5" grpId="6"/>
      <p:bldP spid="5" grpId="7"/>
      <p:bldP spid="5" grpId="8"/>
      <p:bldP spid="5" grpId="9"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80" name="矩形 126979"/>
          <p:cNvSpPr/>
          <p:nvPr/>
        </p:nvSpPr>
        <p:spPr>
          <a:xfrm>
            <a:off x="334645" y="2771140"/>
            <a:ext cx="3695700" cy="3448685"/>
          </a:xfrm>
          <a:prstGeom prst="rect">
            <a:avLst/>
          </a:prstGeom>
          <a:solidFill>
            <a:schemeClr val="bg1">
              <a:alpha val="25000"/>
            </a:schemeClr>
          </a:solidFill>
          <a:ln w="9525">
            <a:noFill/>
          </a:ln>
        </p:spPr>
        <p:txBody>
          <a:bodyPr wrap="square">
            <a:spAutoFit/>
          </a:bodyPr>
          <a:p>
            <a:pPr algn="ctr">
              <a:lnSpc>
                <a:spcPct val="140000"/>
              </a:lnSpc>
              <a:spcBef>
                <a:spcPct val="20000"/>
              </a:spcBef>
            </a:pPr>
            <a:r>
              <a:rPr lang="zh-CN" altLang="en-US" sz="2800" dirty="0">
                <a:effectLst>
                  <a:outerShdw blurRad="38100" dist="38100" dir="2700000">
                    <a:srgbClr val="000000"/>
                  </a:outerShdw>
                </a:effectLst>
                <a:latin typeface="Arial" panose="020B0604020202020204" pitchFamily="34" charset="0"/>
                <a:ea typeface="隶书" pitchFamily="1" charset="-122"/>
              </a:rPr>
              <a:t>关关睢鸠，在河之洲。</a:t>
            </a:r>
            <a:endParaRPr lang="zh-CN" altLang="en-US" sz="2800" dirty="0">
              <a:effectLst>
                <a:outerShdw blurRad="38100" dist="38100" dir="2700000">
                  <a:srgbClr val="000000"/>
                </a:outerShdw>
              </a:effectLst>
              <a:latin typeface="Arial" panose="020B0604020202020204" pitchFamily="34" charset="0"/>
              <a:ea typeface="隶书" pitchFamily="1" charset="-122"/>
            </a:endParaRPr>
          </a:p>
          <a:p>
            <a:pPr algn="ctr">
              <a:lnSpc>
                <a:spcPct val="140000"/>
              </a:lnSpc>
              <a:spcBef>
                <a:spcPct val="20000"/>
              </a:spcBef>
            </a:pPr>
            <a:r>
              <a:rPr lang="zh-CN" altLang="en-US" sz="2800" dirty="0">
                <a:effectLst>
                  <a:outerShdw blurRad="38100" dist="38100" dir="2700000">
                    <a:srgbClr val="000000"/>
                  </a:outerShdw>
                </a:effectLst>
                <a:latin typeface="Arial" panose="020B0604020202020204" pitchFamily="34" charset="0"/>
                <a:ea typeface="隶书" pitchFamily="1" charset="-122"/>
              </a:rPr>
              <a:t>窈窕淑女，君子好逑。</a:t>
            </a:r>
            <a:endParaRPr lang="zh-CN" altLang="en-US" sz="2800" dirty="0">
              <a:effectLst>
                <a:outerShdw blurRad="38100" dist="38100" dir="2700000">
                  <a:srgbClr val="000000"/>
                </a:outerShdw>
              </a:effectLst>
              <a:latin typeface="Arial" panose="020B0604020202020204" pitchFamily="34" charset="0"/>
              <a:ea typeface="隶书" pitchFamily="1" charset="-122"/>
            </a:endParaRPr>
          </a:p>
          <a:p>
            <a:pPr algn="ctr">
              <a:lnSpc>
                <a:spcPct val="140000"/>
              </a:lnSpc>
              <a:spcBef>
                <a:spcPct val="20000"/>
              </a:spcBef>
            </a:pPr>
            <a:r>
              <a:rPr lang="zh-CN" altLang="en-US" sz="2800" dirty="0">
                <a:effectLst>
                  <a:outerShdw blurRad="38100" dist="38100" dir="2700000">
                    <a:srgbClr val="000000"/>
                  </a:outerShdw>
                </a:effectLst>
                <a:latin typeface="Arial" panose="020B0604020202020204" pitchFamily="34" charset="0"/>
                <a:ea typeface="隶书" pitchFamily="1" charset="-122"/>
              </a:rPr>
              <a:t>参差荇菜，左右流之。</a:t>
            </a:r>
            <a:endParaRPr lang="zh-CN" altLang="en-US" sz="2800" dirty="0">
              <a:effectLst>
                <a:outerShdw blurRad="38100" dist="38100" dir="2700000">
                  <a:srgbClr val="000000"/>
                </a:outerShdw>
              </a:effectLst>
              <a:latin typeface="Arial" panose="020B0604020202020204" pitchFamily="34" charset="0"/>
              <a:ea typeface="隶书" pitchFamily="1" charset="-122"/>
            </a:endParaRPr>
          </a:p>
          <a:p>
            <a:pPr algn="ctr">
              <a:lnSpc>
                <a:spcPct val="140000"/>
              </a:lnSpc>
              <a:spcBef>
                <a:spcPct val="20000"/>
              </a:spcBef>
            </a:pPr>
            <a:r>
              <a:rPr lang="zh-CN" altLang="en-US" sz="2800" dirty="0">
                <a:effectLst>
                  <a:outerShdw blurRad="38100" dist="38100" dir="2700000">
                    <a:srgbClr val="000000"/>
                  </a:outerShdw>
                </a:effectLst>
                <a:latin typeface="Arial" panose="020B0604020202020204" pitchFamily="34" charset="0"/>
                <a:ea typeface="隶书" pitchFamily="1" charset="-122"/>
              </a:rPr>
              <a:t>窈窕淑女，寤寐求之。</a:t>
            </a:r>
            <a:endParaRPr lang="zh-CN" altLang="en-US" sz="2800" dirty="0">
              <a:effectLst>
                <a:outerShdw blurRad="38100" dist="38100" dir="2700000">
                  <a:srgbClr val="000000"/>
                </a:outerShdw>
              </a:effectLst>
              <a:latin typeface="Arial" panose="020B0604020202020204" pitchFamily="34" charset="0"/>
              <a:ea typeface="隶书" pitchFamily="1" charset="-122"/>
            </a:endParaRPr>
          </a:p>
          <a:p>
            <a:pPr algn="ctr">
              <a:lnSpc>
                <a:spcPct val="140000"/>
              </a:lnSpc>
              <a:spcBef>
                <a:spcPct val="20000"/>
              </a:spcBef>
            </a:pPr>
            <a:r>
              <a:rPr lang="zh-CN" altLang="en-US" sz="2800" dirty="0">
                <a:effectLst>
                  <a:outerShdw blurRad="38100" dist="38100" dir="2700000">
                    <a:srgbClr val="000000"/>
                  </a:outerShdw>
                </a:effectLst>
                <a:latin typeface="Arial" panose="020B0604020202020204" pitchFamily="34" charset="0"/>
                <a:ea typeface="隶书" pitchFamily="1" charset="-122"/>
              </a:rPr>
              <a:t>求之不得，寤寐思服。</a:t>
            </a:r>
            <a:endParaRPr lang="zh-CN" altLang="en-US" sz="2800" dirty="0">
              <a:effectLst>
                <a:outerShdw blurRad="38100" dist="38100" dir="2700000">
                  <a:srgbClr val="000000"/>
                </a:outerShdw>
              </a:effectLst>
              <a:latin typeface="Arial" panose="020B0604020202020204" pitchFamily="34" charset="0"/>
              <a:ea typeface="隶书" pitchFamily="1" charset="-122"/>
            </a:endParaRPr>
          </a:p>
        </p:txBody>
      </p:sp>
      <p:sp>
        <p:nvSpPr>
          <p:cNvPr id="126981" name="文本框 126980"/>
          <p:cNvSpPr txBox="1"/>
          <p:nvPr/>
        </p:nvSpPr>
        <p:spPr>
          <a:xfrm>
            <a:off x="762000" y="2345690"/>
            <a:ext cx="619125" cy="521970"/>
          </a:xfrm>
          <a:prstGeom prst="rect">
            <a:avLst/>
          </a:prstGeom>
          <a:noFill/>
          <a:ln w="9525">
            <a:noFill/>
          </a:ln>
        </p:spPr>
        <p:txBody>
          <a:bodyPr>
            <a:spAutoFit/>
          </a:bodyPr>
          <a:p>
            <a:pPr algn="ctr">
              <a:spcBef>
                <a:spcPct val="50000"/>
              </a:spcBef>
            </a:pPr>
            <a:r>
              <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rPr>
              <a:t>jū</a:t>
            </a:r>
            <a:endPar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sp>
        <p:nvSpPr>
          <p:cNvPr id="126982" name="文本框 126981"/>
          <p:cNvSpPr txBox="1"/>
          <p:nvPr/>
        </p:nvSpPr>
        <p:spPr>
          <a:xfrm>
            <a:off x="1200785" y="2345690"/>
            <a:ext cx="708025" cy="521970"/>
          </a:xfrm>
          <a:prstGeom prst="rect">
            <a:avLst/>
          </a:prstGeom>
          <a:noFill/>
          <a:ln w="9525">
            <a:noFill/>
          </a:ln>
        </p:spPr>
        <p:txBody>
          <a:bodyPr>
            <a:spAutoFit/>
          </a:bodyPr>
          <a:p>
            <a:pPr algn="ctr">
              <a:spcBef>
                <a:spcPct val="50000"/>
              </a:spcBef>
            </a:pPr>
            <a:r>
              <a:rPr lang="en-US" altLang="zh-CN" sz="2800" b="1" err="1">
                <a:solidFill>
                  <a:srgbClr val="CC3300"/>
                </a:solidFill>
                <a:effectLst>
                  <a:outerShdw blurRad="38100" dist="38100" dir="2700000">
                    <a:srgbClr val="000000"/>
                  </a:outerShdw>
                </a:effectLst>
                <a:latin typeface="Arial" panose="020B0604020202020204" pitchFamily="34" charset="0"/>
                <a:ea typeface="隶书" pitchFamily="1" charset="-122"/>
              </a:rPr>
              <a:t>jiū</a:t>
            </a:r>
            <a:endPar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sp>
        <p:nvSpPr>
          <p:cNvPr id="126988" name="文本框 126987"/>
          <p:cNvSpPr txBox="1"/>
          <p:nvPr/>
        </p:nvSpPr>
        <p:spPr>
          <a:xfrm>
            <a:off x="3130550" y="3226435"/>
            <a:ext cx="817880" cy="521970"/>
          </a:xfrm>
          <a:prstGeom prst="rect">
            <a:avLst/>
          </a:prstGeom>
          <a:noFill/>
          <a:ln w="9525">
            <a:noFill/>
          </a:ln>
        </p:spPr>
        <p:txBody>
          <a:bodyPr wrap="square">
            <a:spAutoFit/>
          </a:bodyPr>
          <a:p>
            <a:pPr algn="ctr">
              <a:spcBef>
                <a:spcPct val="50000"/>
              </a:spcBef>
            </a:pPr>
            <a:r>
              <a:rPr lang="en-US" altLang="zh-CN" sz="2800" b="1" err="1">
                <a:solidFill>
                  <a:srgbClr val="CC3300"/>
                </a:solidFill>
                <a:effectLst>
                  <a:outerShdw blurRad="38100" dist="38100" dir="2700000">
                    <a:srgbClr val="000000"/>
                  </a:outerShdw>
                </a:effectLst>
                <a:latin typeface="Arial" panose="020B0604020202020204" pitchFamily="34" charset="0"/>
                <a:ea typeface="隶书" pitchFamily="1" charset="-122"/>
              </a:rPr>
              <a:t>qiú</a:t>
            </a:r>
            <a:endPar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sp>
        <p:nvSpPr>
          <p:cNvPr id="126989" name="文本框 126988"/>
          <p:cNvSpPr txBox="1"/>
          <p:nvPr/>
        </p:nvSpPr>
        <p:spPr>
          <a:xfrm>
            <a:off x="663893" y="3898900"/>
            <a:ext cx="1336675" cy="521970"/>
          </a:xfrm>
          <a:prstGeom prst="rect">
            <a:avLst/>
          </a:prstGeom>
          <a:noFill/>
          <a:ln w="9525">
            <a:noFill/>
          </a:ln>
        </p:spPr>
        <p:txBody>
          <a:bodyPr>
            <a:spAutoFit/>
          </a:bodyPr>
          <a:p>
            <a:pPr algn="ctr">
              <a:spcBef>
                <a:spcPct val="50000"/>
              </a:spcBef>
            </a:pPr>
            <a:r>
              <a:rPr lang="en-US" altLang="zh-CN" sz="2800" b="1" err="1">
                <a:solidFill>
                  <a:srgbClr val="CC3300"/>
                </a:solidFill>
                <a:effectLst>
                  <a:outerShdw blurRad="38100" dist="38100" dir="2700000">
                    <a:srgbClr val="000000"/>
                  </a:outerShdw>
                </a:effectLst>
                <a:latin typeface="Arial" panose="020B0604020202020204" pitchFamily="34" charset="0"/>
                <a:ea typeface="隶书" pitchFamily="1" charset="-122"/>
              </a:rPr>
              <a:t>xìng</a:t>
            </a:r>
            <a:endPar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sp>
        <p:nvSpPr>
          <p:cNvPr id="126990" name="文本框 126989"/>
          <p:cNvSpPr txBox="1"/>
          <p:nvPr/>
        </p:nvSpPr>
        <p:spPr>
          <a:xfrm>
            <a:off x="1784985" y="4650105"/>
            <a:ext cx="1417955" cy="521970"/>
          </a:xfrm>
          <a:prstGeom prst="rect">
            <a:avLst/>
          </a:prstGeom>
          <a:noFill/>
          <a:ln w="9525">
            <a:noFill/>
          </a:ln>
        </p:spPr>
        <p:txBody>
          <a:bodyPr wrap="square">
            <a:spAutoFit/>
          </a:bodyPr>
          <a:p>
            <a:pPr algn="ctr">
              <a:spcBef>
                <a:spcPct val="50000"/>
              </a:spcBef>
            </a:pPr>
            <a:r>
              <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rPr>
              <a:t>wù mèi</a:t>
            </a:r>
            <a:endPar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sp>
        <p:nvSpPr>
          <p:cNvPr id="126991" name="文本框 126990"/>
          <p:cNvSpPr txBox="1"/>
          <p:nvPr/>
        </p:nvSpPr>
        <p:spPr>
          <a:xfrm>
            <a:off x="5858828" y="3899218"/>
            <a:ext cx="796925" cy="521970"/>
          </a:xfrm>
          <a:prstGeom prst="rect">
            <a:avLst/>
          </a:prstGeom>
          <a:noFill/>
          <a:ln w="9525">
            <a:noFill/>
          </a:ln>
        </p:spPr>
        <p:txBody>
          <a:bodyPr>
            <a:spAutoFit/>
          </a:bodyPr>
          <a:p>
            <a:pPr algn="ctr">
              <a:spcBef>
                <a:spcPct val="50000"/>
              </a:spcBef>
            </a:pPr>
            <a:r>
              <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rPr>
              <a:t>sè</a:t>
            </a:r>
            <a:endPar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sp>
        <p:nvSpPr>
          <p:cNvPr id="126992" name="文本框 126991"/>
          <p:cNvSpPr txBox="1"/>
          <p:nvPr/>
        </p:nvSpPr>
        <p:spPr>
          <a:xfrm>
            <a:off x="6069330" y="4652963"/>
            <a:ext cx="1368425" cy="521970"/>
          </a:xfrm>
          <a:prstGeom prst="rect">
            <a:avLst/>
          </a:prstGeom>
          <a:noFill/>
          <a:ln w="9525">
            <a:noFill/>
          </a:ln>
        </p:spPr>
        <p:txBody>
          <a:bodyPr>
            <a:spAutoFit/>
          </a:bodyPr>
          <a:p>
            <a:pPr algn="ctr">
              <a:spcBef>
                <a:spcPct val="50000"/>
              </a:spcBef>
            </a:pPr>
            <a:r>
              <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rPr>
              <a:t>mào</a:t>
            </a:r>
            <a:endPar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sp>
        <p:nvSpPr>
          <p:cNvPr id="127003" name="文本框 127002"/>
          <p:cNvSpPr txBox="1"/>
          <p:nvPr/>
        </p:nvSpPr>
        <p:spPr>
          <a:xfrm>
            <a:off x="6260465" y="5315903"/>
            <a:ext cx="795020" cy="521970"/>
          </a:xfrm>
          <a:prstGeom prst="rect">
            <a:avLst/>
          </a:prstGeom>
          <a:noFill/>
          <a:ln w="9525">
            <a:noFill/>
          </a:ln>
        </p:spPr>
        <p:txBody>
          <a:bodyPr wrap="none" anchor="t">
            <a:spAutoFit/>
          </a:bodyPr>
          <a:p>
            <a:r>
              <a:rPr lang="en-US" altLang="zh-CN" sz="2800" b="1" err="1">
                <a:solidFill>
                  <a:srgbClr val="CC3300"/>
                </a:solidFill>
                <a:effectLst>
                  <a:outerShdw blurRad="38100" dist="38100" dir="2700000">
                    <a:srgbClr val="000000"/>
                  </a:outerShdw>
                </a:effectLst>
                <a:latin typeface="Arial" panose="020B0604020202020204" pitchFamily="34" charset="0"/>
                <a:ea typeface="隶书" pitchFamily="1" charset="-122"/>
              </a:rPr>
              <a:t>yuè</a:t>
            </a:r>
            <a:endParaRPr lang="en-US" altLang="zh-CN" sz="2800" b="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sp>
        <p:nvSpPr>
          <p:cNvPr id="127004" name="文本框 127003"/>
          <p:cNvSpPr txBox="1"/>
          <p:nvPr/>
        </p:nvSpPr>
        <p:spPr>
          <a:xfrm>
            <a:off x="-58737" y="2052955"/>
            <a:ext cx="1013460" cy="218440"/>
          </a:xfrm>
          <a:prstGeom prst="rect">
            <a:avLst/>
          </a:prstGeom>
          <a:noFill/>
          <a:ln w="9525">
            <a:noFill/>
          </a:ln>
        </p:spPr>
        <p:txBody>
          <a:bodyPr vert="eaVert" wrap="none" anchor="t">
            <a:spAutoFit/>
          </a:bodyPr>
          <a:p>
            <a:pPr>
              <a:spcBef>
                <a:spcPct val="50000"/>
              </a:spcBef>
            </a:pPr>
            <a:endParaRPr lang="zh-CN" altLang="en-US" sz="3600" b="1" dirty="0">
              <a:solidFill>
                <a:srgbClr val="0000FF"/>
              </a:solidFill>
              <a:latin typeface="Arial" panose="020B0604020202020204" pitchFamily="34" charset="0"/>
            </a:endParaRPr>
          </a:p>
          <a:p>
            <a:endParaRPr lang="zh-CN" altLang="en-US" dirty="0">
              <a:latin typeface="Arial" panose="020B0604020202020204" pitchFamily="34" charset="0"/>
            </a:endParaRPr>
          </a:p>
        </p:txBody>
      </p:sp>
      <p:sp>
        <p:nvSpPr>
          <p:cNvPr id="2" name="文本框 1"/>
          <p:cNvSpPr txBox="1"/>
          <p:nvPr/>
        </p:nvSpPr>
        <p:spPr>
          <a:xfrm>
            <a:off x="3948430" y="2771140"/>
            <a:ext cx="3738880" cy="3448685"/>
          </a:xfrm>
          <a:prstGeom prst="rect">
            <a:avLst/>
          </a:prstGeom>
          <a:noFill/>
        </p:spPr>
        <p:txBody>
          <a:bodyPr wrap="none" rtlCol="0">
            <a:spAutoFit/>
          </a:bodyPr>
          <a:p>
            <a:pPr algn="ctr">
              <a:lnSpc>
                <a:spcPct val="140000"/>
              </a:lnSpc>
              <a:spcBef>
                <a:spcPct val="20000"/>
              </a:spcBef>
            </a:pPr>
            <a:r>
              <a:rPr lang="zh-CN" altLang="en-US" sz="2800" dirty="0">
                <a:effectLst>
                  <a:outerShdw blurRad="38100" dist="38100" dir="2700000">
                    <a:srgbClr val="000000"/>
                  </a:outerShdw>
                </a:effectLst>
                <a:latin typeface="Arial" panose="020B0604020202020204" pitchFamily="34" charset="0"/>
                <a:ea typeface="隶书" pitchFamily="1" charset="-122"/>
                <a:sym typeface="+mn-ea"/>
              </a:rPr>
              <a:t>悠哉悠哉，辗转反侧。</a:t>
            </a:r>
            <a:endParaRPr lang="zh-CN" altLang="en-US" sz="2800" dirty="0">
              <a:effectLst>
                <a:outerShdw blurRad="38100" dist="38100" dir="2700000">
                  <a:srgbClr val="000000"/>
                </a:outerShdw>
              </a:effectLst>
              <a:latin typeface="Arial" panose="020B0604020202020204" pitchFamily="34" charset="0"/>
              <a:ea typeface="隶书" pitchFamily="1" charset="-122"/>
              <a:sym typeface="+mn-ea"/>
            </a:endParaRPr>
          </a:p>
          <a:p>
            <a:pPr algn="ctr">
              <a:lnSpc>
                <a:spcPct val="140000"/>
              </a:lnSpc>
              <a:spcBef>
                <a:spcPct val="20000"/>
              </a:spcBef>
            </a:pPr>
            <a:r>
              <a:rPr lang="zh-CN" altLang="en-US" sz="2800" dirty="0">
                <a:effectLst>
                  <a:outerShdw blurRad="38100" dist="38100" dir="2700000">
                    <a:srgbClr val="000000"/>
                  </a:outerShdw>
                </a:effectLst>
                <a:latin typeface="Arial" panose="020B0604020202020204" pitchFamily="34" charset="0"/>
                <a:ea typeface="隶书" pitchFamily="1" charset="-122"/>
                <a:sym typeface="+mn-ea"/>
              </a:rPr>
              <a:t>参差荇菜，左右采之。</a:t>
            </a:r>
            <a:endParaRPr lang="zh-CN" altLang="en-US" sz="2800" dirty="0">
              <a:effectLst>
                <a:outerShdw blurRad="38100" dist="38100" dir="2700000">
                  <a:srgbClr val="000000"/>
                </a:outerShdw>
              </a:effectLst>
              <a:latin typeface="Arial" panose="020B0604020202020204" pitchFamily="34" charset="0"/>
              <a:ea typeface="隶书" pitchFamily="1" charset="-122"/>
              <a:sym typeface="+mn-ea"/>
            </a:endParaRPr>
          </a:p>
          <a:p>
            <a:pPr algn="ctr">
              <a:lnSpc>
                <a:spcPct val="140000"/>
              </a:lnSpc>
              <a:spcBef>
                <a:spcPct val="20000"/>
              </a:spcBef>
            </a:pPr>
            <a:r>
              <a:rPr lang="zh-CN" altLang="en-US" sz="2800" dirty="0">
                <a:effectLst>
                  <a:outerShdw blurRad="38100" dist="38100" dir="2700000">
                    <a:srgbClr val="000000"/>
                  </a:outerShdw>
                </a:effectLst>
                <a:latin typeface="Arial" panose="020B0604020202020204" pitchFamily="34" charset="0"/>
                <a:ea typeface="隶书" pitchFamily="1" charset="-122"/>
                <a:sym typeface="+mn-ea"/>
              </a:rPr>
              <a:t>窈窕淑女，琴瑟友之。</a:t>
            </a:r>
            <a:endParaRPr lang="zh-CN" altLang="en-US" sz="2800" dirty="0">
              <a:effectLst>
                <a:outerShdw blurRad="38100" dist="38100" dir="2700000">
                  <a:srgbClr val="000000"/>
                </a:outerShdw>
              </a:effectLst>
              <a:latin typeface="Arial" panose="020B0604020202020204" pitchFamily="34" charset="0"/>
              <a:ea typeface="隶书" pitchFamily="1" charset="-122"/>
              <a:sym typeface="+mn-ea"/>
            </a:endParaRPr>
          </a:p>
          <a:p>
            <a:pPr algn="ctr">
              <a:lnSpc>
                <a:spcPct val="140000"/>
              </a:lnSpc>
              <a:spcBef>
                <a:spcPct val="20000"/>
              </a:spcBef>
            </a:pPr>
            <a:r>
              <a:rPr lang="zh-CN" altLang="en-US" sz="2800" dirty="0">
                <a:effectLst>
                  <a:outerShdw blurRad="38100" dist="38100" dir="2700000">
                    <a:srgbClr val="000000"/>
                  </a:outerShdw>
                </a:effectLst>
                <a:latin typeface="Arial" panose="020B0604020202020204" pitchFamily="34" charset="0"/>
                <a:ea typeface="隶书" pitchFamily="1" charset="-122"/>
                <a:sym typeface="+mn-ea"/>
              </a:rPr>
              <a:t>参差荇菜，左右芼之。</a:t>
            </a:r>
            <a:endParaRPr lang="zh-CN" altLang="en-US" sz="2800" dirty="0">
              <a:effectLst>
                <a:outerShdw blurRad="38100" dist="38100" dir="2700000">
                  <a:srgbClr val="000000"/>
                </a:outerShdw>
              </a:effectLst>
              <a:latin typeface="Arial" panose="020B0604020202020204" pitchFamily="34" charset="0"/>
              <a:ea typeface="隶书" pitchFamily="1" charset="-122"/>
              <a:sym typeface="+mn-ea"/>
            </a:endParaRPr>
          </a:p>
          <a:p>
            <a:pPr algn="ctr">
              <a:lnSpc>
                <a:spcPct val="140000"/>
              </a:lnSpc>
              <a:spcBef>
                <a:spcPct val="20000"/>
              </a:spcBef>
            </a:pPr>
            <a:r>
              <a:rPr lang="zh-CN" altLang="en-US" sz="2800" dirty="0">
                <a:effectLst>
                  <a:outerShdw blurRad="38100" dist="38100" dir="2700000">
                    <a:srgbClr val="000000"/>
                  </a:outerShdw>
                </a:effectLst>
                <a:latin typeface="Arial" panose="020B0604020202020204" pitchFamily="34" charset="0"/>
                <a:ea typeface="隶书" pitchFamily="1" charset="-122"/>
                <a:sym typeface="+mn-ea"/>
              </a:rPr>
              <a:t>窈窕淑女，钟鼓乐之。</a:t>
            </a:r>
            <a:endParaRPr lang="zh-CN" altLang="en-US" sz="2800" dirty="0" smtClean="0">
              <a:effectLst>
                <a:outerShdw blurRad="38100" dist="38100" dir="2700000">
                  <a:srgbClr val="000000"/>
                </a:outerShdw>
              </a:effectLst>
              <a:latin typeface="Arial" panose="020B0604020202020204" pitchFamily="34" charset="0"/>
              <a:ea typeface="隶书" pitchFamily="1" charset="-122"/>
              <a:sym typeface="+mn-ea"/>
            </a:endParaRPr>
          </a:p>
        </p:txBody>
      </p:sp>
      <p:sp>
        <p:nvSpPr>
          <p:cNvPr id="3" name="文本框 2"/>
          <p:cNvSpPr txBox="1"/>
          <p:nvPr/>
        </p:nvSpPr>
        <p:spPr>
          <a:xfrm>
            <a:off x="2536825" y="1694815"/>
            <a:ext cx="2685415" cy="650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pPr algn="l">
              <a:lnSpc>
                <a:spcPct val="130000"/>
              </a:lnSpc>
            </a:pPr>
            <a:r>
              <a:rPr lang="zh-CN" altLang="en-US" sz="2800" b="1" dirty="0">
                <a:solidFill>
                  <a:srgbClr val="0000FF"/>
                </a:solidFill>
                <a:latin typeface="楷体" panose="02010609060101010101" charset="-122"/>
                <a:ea typeface="楷体" panose="02010609060101010101" charset="-122"/>
                <a:sym typeface="+mn-ea"/>
              </a:rPr>
              <a:t>一读，读准字音</a:t>
            </a:r>
            <a:endParaRPr lang="zh-CN" altLang="en-US" sz="2800" b="1" dirty="0" smtClean="0">
              <a:solidFill>
                <a:srgbClr val="0000FF"/>
              </a:solidFill>
              <a:latin typeface="楷体" panose="02010609060101010101" charset="-122"/>
              <a:ea typeface="楷体" panose="02010609060101010101" charset="-122"/>
              <a:sym typeface="+mn-ea"/>
            </a:endParaRPr>
          </a:p>
        </p:txBody>
      </p:sp>
      <p:sp>
        <p:nvSpPr>
          <p:cNvPr id="4" name="文本框 3"/>
          <p:cNvSpPr txBox="1"/>
          <p:nvPr/>
        </p:nvSpPr>
        <p:spPr>
          <a:xfrm>
            <a:off x="-33020" y="3162300"/>
            <a:ext cx="795020" cy="650875"/>
          </a:xfrm>
          <a:prstGeom prst="rect">
            <a:avLst/>
          </a:prstGeom>
          <a:noFill/>
        </p:spPr>
        <p:txBody>
          <a:bodyPr wrap="square" rtlCol="0">
            <a:spAutoFit/>
          </a:bodyPr>
          <a:p>
            <a:pPr algn="l">
              <a:lnSpc>
                <a:spcPct val="130000"/>
              </a:lnSpc>
            </a:pPr>
            <a:r>
              <a:rPr lang="en-US" altLang="zh-CN" sz="2800" b="1" err="1">
                <a:solidFill>
                  <a:srgbClr val="CC3300"/>
                </a:solidFill>
                <a:effectLst>
                  <a:outerShdw blurRad="38100" dist="38100" dir="2700000">
                    <a:srgbClr val="000000"/>
                  </a:outerShdw>
                </a:effectLst>
                <a:latin typeface="Arial" panose="020B0604020202020204" pitchFamily="34" charset="0"/>
                <a:ea typeface="隶书" pitchFamily="1" charset="-122"/>
              </a:rPr>
              <a:t>yǎo</a:t>
            </a:r>
            <a:endParaRPr lang="en-US" altLang="zh-CN" sz="2800" b="1" err="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sp>
        <p:nvSpPr>
          <p:cNvPr id="5" name="文本框 4"/>
          <p:cNvSpPr txBox="1"/>
          <p:nvPr/>
        </p:nvSpPr>
        <p:spPr>
          <a:xfrm>
            <a:off x="2536825" y="3162300"/>
            <a:ext cx="814705" cy="650875"/>
          </a:xfrm>
          <a:prstGeom prst="rect">
            <a:avLst/>
          </a:prstGeom>
          <a:noFill/>
        </p:spPr>
        <p:txBody>
          <a:bodyPr wrap="none" rtlCol="0">
            <a:spAutoFit/>
          </a:bodyPr>
          <a:p>
            <a:pPr algn="l">
              <a:lnSpc>
                <a:spcPct val="130000"/>
              </a:lnSpc>
            </a:pPr>
            <a:r>
              <a:rPr lang="en-US" altLang="zh-CN" sz="2800" b="1" err="1">
                <a:solidFill>
                  <a:srgbClr val="CC3300"/>
                </a:solidFill>
                <a:effectLst>
                  <a:outerShdw blurRad="38100" dist="38100" dir="2700000">
                    <a:srgbClr val="000000"/>
                  </a:outerShdw>
                </a:effectLst>
                <a:latin typeface="Arial" panose="020B0604020202020204" pitchFamily="34" charset="0"/>
                <a:ea typeface="隶书" pitchFamily="1" charset="-122"/>
              </a:rPr>
              <a:t>hǎo</a:t>
            </a:r>
            <a:endParaRPr lang="en-US" altLang="zh-CN" sz="2800" b="1" err="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sp>
        <p:nvSpPr>
          <p:cNvPr id="6" name="文本框 5"/>
          <p:cNvSpPr txBox="1"/>
          <p:nvPr/>
        </p:nvSpPr>
        <p:spPr>
          <a:xfrm>
            <a:off x="663893" y="3291205"/>
            <a:ext cx="814705" cy="521970"/>
          </a:xfrm>
          <a:prstGeom prst="rect">
            <a:avLst/>
          </a:prstGeom>
          <a:noFill/>
        </p:spPr>
        <p:txBody>
          <a:bodyPr wrap="none" rtlCol="0">
            <a:spAutoFit/>
          </a:bodyPr>
          <a:p>
            <a:pPr algn="ctr">
              <a:lnSpc>
                <a:spcPct val="100000"/>
              </a:lnSpc>
              <a:spcBef>
                <a:spcPct val="50000"/>
              </a:spcBef>
            </a:pPr>
            <a:r>
              <a:rPr lang="en-US" altLang="zh-CN" sz="2800" b="1" err="1">
                <a:solidFill>
                  <a:srgbClr val="CC3300"/>
                </a:solidFill>
                <a:effectLst>
                  <a:outerShdw blurRad="38100" dist="38100" dir="2700000">
                    <a:srgbClr val="000000"/>
                  </a:outerShdw>
                </a:effectLst>
                <a:latin typeface="Arial" panose="020B0604020202020204" pitchFamily="34" charset="0"/>
                <a:ea typeface="隶书" pitchFamily="1" charset="-122"/>
              </a:rPr>
              <a:t>tiǎo</a:t>
            </a:r>
            <a:endParaRPr lang="en-US" altLang="zh-CN" sz="2800" b="1" err="1">
              <a:solidFill>
                <a:srgbClr val="CC3300"/>
              </a:solidFill>
              <a:effectLst>
                <a:outerShdw blurRad="38100" dist="38100" dir="2700000">
                  <a:srgbClr val="000000"/>
                </a:outerShdw>
              </a:effectLst>
              <a:latin typeface="Arial" panose="020B0604020202020204" pitchFamily="34" charset="0"/>
              <a:ea typeface="隶书" pitchFamily="1" charset="-122"/>
            </a:endParaRPr>
          </a:p>
        </p:txBody>
      </p:sp>
      <p:grpSp>
        <p:nvGrpSpPr>
          <p:cNvPr id="7" name="组合 6"/>
          <p:cNvGrpSpPr/>
          <p:nvPr>
            <p:custDataLst>
              <p:tags r:id="rId1"/>
            </p:custDataLst>
          </p:nvPr>
        </p:nvGrpSpPr>
        <p:grpSpPr>
          <a:xfrm>
            <a:off x="4709160" y="235609"/>
            <a:ext cx="1477010" cy="772136"/>
            <a:chOff x="1309009" y="2422670"/>
            <a:chExt cx="889080" cy="772001"/>
          </a:xfrm>
        </p:grpSpPr>
        <p:sp>
          <p:nvSpPr>
            <p:cNvPr id="9" name="矩形 8"/>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0" name="等腰三角形 9"/>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6981"/>
                                        </p:tgtEl>
                                        <p:attrNameLst>
                                          <p:attrName>style.visibility</p:attrName>
                                        </p:attrNameLst>
                                      </p:cBhvr>
                                      <p:to>
                                        <p:strVal val="visible"/>
                                      </p:to>
                                    </p:set>
                                    <p:animEffect transition="in" filter="checkerboard(across)">
                                      <p:cBhvr>
                                        <p:cTn id="13" dur="500"/>
                                        <p:tgtEl>
                                          <p:spTgt spid="12698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6982"/>
                                        </p:tgtEl>
                                        <p:attrNameLst>
                                          <p:attrName>style.visibility</p:attrName>
                                        </p:attrNameLst>
                                      </p:cBhvr>
                                      <p:to>
                                        <p:strVal val="visible"/>
                                      </p:to>
                                    </p:set>
                                    <p:animEffect transition="in" filter="checkerboard(across)">
                                      <p:cBhvr>
                                        <p:cTn id="16" dur="500"/>
                                        <p:tgtEl>
                                          <p:spTgt spid="126982"/>
                                        </p:tgtEl>
                                      </p:cBhvr>
                                    </p:animEffect>
                                  </p:childTnLst>
                                </p:cTn>
                              </p:par>
                              <p:par>
                                <p:cTn id="17" presetID="5" presetClass="entr" presetSubtype="10" fill="hold" grpId="1"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6988"/>
                                        </p:tgtEl>
                                        <p:attrNameLst>
                                          <p:attrName>style.visibility</p:attrName>
                                        </p:attrNameLst>
                                      </p:cBhvr>
                                      <p:to>
                                        <p:strVal val="visible"/>
                                      </p:to>
                                    </p:set>
                                    <p:animEffect transition="in" filter="checkerboard(across)">
                                      <p:cBhvr>
                                        <p:cTn id="28" dur="500"/>
                                        <p:tgtEl>
                                          <p:spTgt spid="12698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6989"/>
                                        </p:tgtEl>
                                        <p:attrNameLst>
                                          <p:attrName>style.visibility</p:attrName>
                                        </p:attrNameLst>
                                      </p:cBhvr>
                                      <p:to>
                                        <p:strVal val="visible"/>
                                      </p:to>
                                    </p:set>
                                    <p:animEffect transition="in" filter="checkerboard(across)">
                                      <p:cBhvr>
                                        <p:cTn id="31" dur="500"/>
                                        <p:tgtEl>
                                          <p:spTgt spid="12698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6990"/>
                                        </p:tgtEl>
                                        <p:attrNameLst>
                                          <p:attrName>style.visibility</p:attrName>
                                        </p:attrNameLst>
                                      </p:cBhvr>
                                      <p:to>
                                        <p:strVal val="visible"/>
                                      </p:to>
                                    </p:set>
                                    <p:animEffect transition="in" filter="checkerboard(across)">
                                      <p:cBhvr>
                                        <p:cTn id="34" dur="500"/>
                                        <p:tgtEl>
                                          <p:spTgt spid="126990"/>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26991"/>
                                        </p:tgtEl>
                                        <p:attrNameLst>
                                          <p:attrName>style.visibility</p:attrName>
                                        </p:attrNameLst>
                                      </p:cBhvr>
                                      <p:to>
                                        <p:strVal val="visible"/>
                                      </p:to>
                                    </p:set>
                                    <p:animEffect transition="in" filter="checkerboard(across)">
                                      <p:cBhvr>
                                        <p:cTn id="37" dur="500"/>
                                        <p:tgtEl>
                                          <p:spTgt spid="126991"/>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26992"/>
                                        </p:tgtEl>
                                        <p:attrNameLst>
                                          <p:attrName>style.visibility</p:attrName>
                                        </p:attrNameLst>
                                      </p:cBhvr>
                                      <p:to>
                                        <p:strVal val="visible"/>
                                      </p:to>
                                    </p:set>
                                    <p:animEffect transition="in" filter="checkerboard(across)">
                                      <p:cBhvr>
                                        <p:cTn id="40" dur="500"/>
                                        <p:tgtEl>
                                          <p:spTgt spid="126992"/>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27003"/>
                                        </p:tgtEl>
                                        <p:attrNameLst>
                                          <p:attrName>style.visibility</p:attrName>
                                        </p:attrNameLst>
                                      </p:cBhvr>
                                      <p:to>
                                        <p:strVal val="visible"/>
                                      </p:to>
                                    </p:set>
                                    <p:animEffect transition="in" filter="checkerboard(across)">
                                      <p:cBhvr>
                                        <p:cTn id="43" dur="500"/>
                                        <p:tgtEl>
                                          <p:spTgt spid="127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p:bldP spid="126982" grpId="0"/>
      <p:bldP spid="126988" grpId="0"/>
      <p:bldP spid="126989" grpId="0"/>
      <p:bldP spid="126990" grpId="0"/>
      <p:bldP spid="126991" grpId="0"/>
      <p:bldP spid="126992" grpId="0"/>
      <p:bldP spid="127003" grpId="0"/>
      <p:bldP spid="4" grpId="0"/>
      <p:bldP spid="4" grpId="1"/>
      <p:bldP spid="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3" name="文本占位符 128002"/>
          <p:cNvSpPr>
            <a:spLocks noGrp="1" noRot="1"/>
          </p:cNvSpPr>
          <p:nvPr>
            <p:ph type="body" idx="4294967295"/>
          </p:nvPr>
        </p:nvSpPr>
        <p:spPr>
          <a:xfrm>
            <a:off x="0" y="2331720"/>
            <a:ext cx="7045960" cy="2195195"/>
          </a:xfrm>
        </p:spPr>
        <p:txBody>
          <a:bodyPr/>
          <a:p>
            <a:pPr marL="0" indent="0">
              <a:buNone/>
            </a:pPr>
            <a:r>
              <a:rPr lang="zh-CN" altLang="en-US" sz="2400" b="1" dirty="0"/>
              <a:t>关关 雎鸠，在河 之洲。窈窕  淑女，君子 好逑。 </a:t>
            </a:r>
            <a:br>
              <a:rPr lang="zh-CN" altLang="en-US" sz="2400" b="1" dirty="0"/>
            </a:br>
            <a:br>
              <a:rPr lang="zh-CN" altLang="en-US" sz="2400" b="1" dirty="0"/>
            </a:br>
            <a:r>
              <a:rPr lang="zh-CN" altLang="en-US" sz="2400" b="1" dirty="0"/>
              <a:t>参差 荇菜，左右 流之。窈窕  淑女，寤寐 求之。 </a:t>
            </a:r>
            <a:br>
              <a:rPr lang="zh-CN" altLang="en-US" sz="2400" b="1" dirty="0"/>
            </a:br>
            <a:br>
              <a:rPr lang="zh-CN" altLang="en-US" sz="2400" b="1" dirty="0"/>
            </a:br>
            <a:r>
              <a:rPr lang="zh-CN" altLang="en-US" sz="2400" b="1" dirty="0"/>
              <a:t>求之 不得，寤寐 思服。悠哉  悠哉，辗转 反侧。</a:t>
            </a:r>
            <a:endParaRPr lang="zh-CN" altLang="en-US" b="1" dirty="0">
              <a:ea typeface="隶书" pitchFamily="1" charset="-122"/>
            </a:endParaRPr>
          </a:p>
        </p:txBody>
      </p:sp>
      <p:sp>
        <p:nvSpPr>
          <p:cNvPr id="128004" name="直接连接符 128003"/>
          <p:cNvSpPr/>
          <p:nvPr/>
        </p:nvSpPr>
        <p:spPr>
          <a:xfrm flipH="1">
            <a:off x="1041718" y="2491740"/>
            <a:ext cx="142875" cy="217488"/>
          </a:xfrm>
          <a:prstGeom prst="line">
            <a:avLst/>
          </a:prstGeom>
          <a:ln w="57150" cap="flat" cmpd="sng">
            <a:solidFill>
              <a:srgbClr val="FF0066"/>
            </a:solidFill>
            <a:prstDash val="solid"/>
            <a:headEnd type="none" w="med" len="med"/>
            <a:tailEnd type="none" w="med" len="med"/>
          </a:ln>
        </p:spPr>
      </p:sp>
      <p:sp>
        <p:nvSpPr>
          <p:cNvPr id="128005" name="直接连接符 128004"/>
          <p:cNvSpPr/>
          <p:nvPr/>
        </p:nvSpPr>
        <p:spPr>
          <a:xfrm flipH="1">
            <a:off x="2806065" y="2491740"/>
            <a:ext cx="142875" cy="217488"/>
          </a:xfrm>
          <a:prstGeom prst="line">
            <a:avLst/>
          </a:prstGeom>
          <a:ln w="57150" cap="flat" cmpd="sng">
            <a:solidFill>
              <a:srgbClr val="FF0066"/>
            </a:solidFill>
            <a:prstDash val="solid"/>
            <a:headEnd type="none" w="med" len="med"/>
            <a:tailEnd type="none" w="med" len="med"/>
          </a:ln>
        </p:spPr>
      </p:sp>
      <p:sp>
        <p:nvSpPr>
          <p:cNvPr id="128006" name="直接连接符 128005"/>
          <p:cNvSpPr/>
          <p:nvPr/>
        </p:nvSpPr>
        <p:spPr>
          <a:xfrm flipH="1">
            <a:off x="4500880" y="2491740"/>
            <a:ext cx="142875" cy="217488"/>
          </a:xfrm>
          <a:prstGeom prst="line">
            <a:avLst/>
          </a:prstGeom>
          <a:ln w="57150" cap="flat" cmpd="sng">
            <a:solidFill>
              <a:srgbClr val="FF0066"/>
            </a:solidFill>
            <a:prstDash val="solid"/>
            <a:headEnd type="none" w="med" len="med"/>
            <a:tailEnd type="none" w="med" len="med"/>
          </a:ln>
        </p:spPr>
      </p:sp>
      <p:sp>
        <p:nvSpPr>
          <p:cNvPr id="128007" name="直接连接符 128006"/>
          <p:cNvSpPr/>
          <p:nvPr/>
        </p:nvSpPr>
        <p:spPr>
          <a:xfrm flipH="1">
            <a:off x="6253163" y="2492058"/>
            <a:ext cx="142875" cy="217487"/>
          </a:xfrm>
          <a:prstGeom prst="line">
            <a:avLst/>
          </a:prstGeom>
          <a:ln w="57150" cap="flat" cmpd="sng">
            <a:solidFill>
              <a:srgbClr val="FF0066"/>
            </a:solidFill>
            <a:prstDash val="solid"/>
            <a:headEnd type="none" w="med" len="med"/>
            <a:tailEnd type="none" w="med" len="med"/>
          </a:ln>
        </p:spPr>
      </p:sp>
      <p:sp>
        <p:nvSpPr>
          <p:cNvPr id="128008" name="直接连接符 128007"/>
          <p:cNvSpPr/>
          <p:nvPr/>
        </p:nvSpPr>
        <p:spPr>
          <a:xfrm flipH="1">
            <a:off x="1100138" y="3261360"/>
            <a:ext cx="142875" cy="217488"/>
          </a:xfrm>
          <a:prstGeom prst="line">
            <a:avLst/>
          </a:prstGeom>
          <a:ln w="57150" cap="flat" cmpd="sng">
            <a:solidFill>
              <a:srgbClr val="FF0066"/>
            </a:solidFill>
            <a:prstDash val="solid"/>
            <a:headEnd type="none" w="med" len="med"/>
            <a:tailEnd type="none" w="med" len="med"/>
          </a:ln>
        </p:spPr>
      </p:sp>
      <p:sp>
        <p:nvSpPr>
          <p:cNvPr id="128009" name="直接连接符 128008"/>
          <p:cNvSpPr/>
          <p:nvPr/>
        </p:nvSpPr>
        <p:spPr>
          <a:xfrm flipH="1">
            <a:off x="2806065" y="3261360"/>
            <a:ext cx="142875" cy="217488"/>
          </a:xfrm>
          <a:prstGeom prst="line">
            <a:avLst/>
          </a:prstGeom>
          <a:ln w="57150" cap="flat" cmpd="sng">
            <a:solidFill>
              <a:srgbClr val="FF0066"/>
            </a:solidFill>
            <a:prstDash val="solid"/>
            <a:headEnd type="none" w="med" len="med"/>
            <a:tailEnd type="none" w="med" len="med"/>
          </a:ln>
        </p:spPr>
      </p:sp>
      <p:sp>
        <p:nvSpPr>
          <p:cNvPr id="128010" name="直接连接符 128009"/>
          <p:cNvSpPr/>
          <p:nvPr/>
        </p:nvSpPr>
        <p:spPr>
          <a:xfrm flipH="1">
            <a:off x="4576445" y="3261043"/>
            <a:ext cx="142875" cy="217487"/>
          </a:xfrm>
          <a:prstGeom prst="line">
            <a:avLst/>
          </a:prstGeom>
          <a:ln w="57150" cap="flat" cmpd="sng">
            <a:solidFill>
              <a:srgbClr val="FF0066"/>
            </a:solidFill>
            <a:prstDash val="solid"/>
            <a:headEnd type="none" w="med" len="med"/>
            <a:tailEnd type="none" w="med" len="med"/>
          </a:ln>
        </p:spPr>
      </p:sp>
      <p:sp>
        <p:nvSpPr>
          <p:cNvPr id="128011" name="直接连接符 128010"/>
          <p:cNvSpPr/>
          <p:nvPr/>
        </p:nvSpPr>
        <p:spPr>
          <a:xfrm flipH="1">
            <a:off x="6305233" y="3261678"/>
            <a:ext cx="142875" cy="217487"/>
          </a:xfrm>
          <a:prstGeom prst="line">
            <a:avLst/>
          </a:prstGeom>
          <a:ln w="57150" cap="flat" cmpd="sng">
            <a:solidFill>
              <a:srgbClr val="FF0066"/>
            </a:solidFill>
            <a:prstDash val="solid"/>
            <a:headEnd type="none" w="med" len="med"/>
            <a:tailEnd type="none" w="med" len="med"/>
          </a:ln>
        </p:spPr>
      </p:sp>
      <p:sp>
        <p:nvSpPr>
          <p:cNvPr id="128012" name="直接连接符 128011"/>
          <p:cNvSpPr/>
          <p:nvPr/>
        </p:nvSpPr>
        <p:spPr>
          <a:xfrm flipH="1">
            <a:off x="1100138" y="4077018"/>
            <a:ext cx="142875" cy="217487"/>
          </a:xfrm>
          <a:prstGeom prst="line">
            <a:avLst/>
          </a:prstGeom>
          <a:ln w="57150" cap="flat" cmpd="sng">
            <a:solidFill>
              <a:srgbClr val="FF0066"/>
            </a:solidFill>
            <a:prstDash val="solid"/>
            <a:headEnd type="none" w="med" len="med"/>
            <a:tailEnd type="none" w="med" len="med"/>
          </a:ln>
        </p:spPr>
      </p:sp>
      <p:sp>
        <p:nvSpPr>
          <p:cNvPr id="128013" name="直接连接符 128012"/>
          <p:cNvSpPr/>
          <p:nvPr/>
        </p:nvSpPr>
        <p:spPr>
          <a:xfrm flipH="1">
            <a:off x="2806065" y="4079240"/>
            <a:ext cx="142875" cy="215900"/>
          </a:xfrm>
          <a:prstGeom prst="line">
            <a:avLst/>
          </a:prstGeom>
          <a:ln w="57150" cap="flat" cmpd="sng">
            <a:solidFill>
              <a:srgbClr val="FF0066"/>
            </a:solidFill>
            <a:prstDash val="solid"/>
            <a:headEnd type="none" w="med" len="med"/>
            <a:tailEnd type="none" w="med" len="med"/>
          </a:ln>
        </p:spPr>
      </p:sp>
      <p:sp>
        <p:nvSpPr>
          <p:cNvPr id="128014" name="直接连接符 128013"/>
          <p:cNvSpPr/>
          <p:nvPr/>
        </p:nvSpPr>
        <p:spPr>
          <a:xfrm flipH="1">
            <a:off x="4576128" y="4074795"/>
            <a:ext cx="142875" cy="217488"/>
          </a:xfrm>
          <a:prstGeom prst="line">
            <a:avLst/>
          </a:prstGeom>
          <a:ln w="57150" cap="flat" cmpd="sng">
            <a:solidFill>
              <a:srgbClr val="FF0066"/>
            </a:solidFill>
            <a:prstDash val="solid"/>
            <a:headEnd type="none" w="med" len="med"/>
            <a:tailEnd type="none" w="med" len="med"/>
          </a:ln>
        </p:spPr>
      </p:sp>
      <p:sp>
        <p:nvSpPr>
          <p:cNvPr id="128015" name="直接连接符 128014"/>
          <p:cNvSpPr/>
          <p:nvPr/>
        </p:nvSpPr>
        <p:spPr>
          <a:xfrm flipH="1">
            <a:off x="6253163" y="4077335"/>
            <a:ext cx="142875" cy="217488"/>
          </a:xfrm>
          <a:prstGeom prst="line">
            <a:avLst/>
          </a:prstGeom>
          <a:ln w="57150" cap="flat" cmpd="sng">
            <a:solidFill>
              <a:srgbClr val="FF0066"/>
            </a:solidFill>
            <a:prstDash val="solid"/>
            <a:headEnd type="none" w="med" len="med"/>
            <a:tailEnd type="none" w="med" len="med"/>
          </a:ln>
        </p:spPr>
      </p:sp>
      <p:sp>
        <p:nvSpPr>
          <p:cNvPr id="128017" name="文本框 128016"/>
          <p:cNvSpPr txBox="1"/>
          <p:nvPr/>
        </p:nvSpPr>
        <p:spPr>
          <a:xfrm>
            <a:off x="348615" y="4613910"/>
            <a:ext cx="6884670" cy="1198880"/>
          </a:xfrm>
          <a:prstGeom prst="rect">
            <a:avLst/>
          </a:prstGeom>
          <a:noFill/>
          <a:ln w="9525">
            <a:noFill/>
          </a:ln>
        </p:spPr>
        <p:txBody>
          <a:bodyPr wrap="square" anchor="t">
            <a:spAutoFit/>
          </a:bodyPr>
          <a:p>
            <a:pPr>
              <a:lnSpc>
                <a:spcPct val="150000"/>
              </a:lnSpc>
            </a:pPr>
            <a:r>
              <a:rPr lang="zh-CN" altLang="en-US" sz="2400" b="1" dirty="0" smtClean="0">
                <a:solidFill>
                  <a:schemeClr val="accent1"/>
                </a:solidFill>
                <a:latin typeface="+mn-ea"/>
                <a:ea typeface="+mn-ea"/>
              </a:rPr>
              <a:t>参差 荇菜，左右 采之。窈窕  淑女，琴瑟 友之。</a:t>
            </a:r>
            <a:endParaRPr lang="zh-CN" altLang="en-US" sz="2400" b="1" dirty="0" smtClean="0">
              <a:solidFill>
                <a:schemeClr val="accent1"/>
              </a:solidFill>
              <a:latin typeface="+mn-ea"/>
              <a:ea typeface="+mn-ea"/>
            </a:endParaRPr>
          </a:p>
          <a:p>
            <a:pPr>
              <a:lnSpc>
                <a:spcPct val="150000"/>
              </a:lnSpc>
            </a:pPr>
            <a:r>
              <a:rPr lang="zh-CN" altLang="en-US" sz="2400" b="1" dirty="0" smtClean="0">
                <a:solidFill>
                  <a:schemeClr val="accent1"/>
                </a:solidFill>
                <a:latin typeface="+mn-ea"/>
                <a:ea typeface="+mn-ea"/>
              </a:rPr>
              <a:t>参差 荇菜，左右 芼之。窈窕  淑女，钟鼓 乐之。</a:t>
            </a:r>
            <a:endParaRPr lang="zh-CN" altLang="en-US" sz="2400" b="1" dirty="0">
              <a:effectLst>
                <a:outerShdw blurRad="38100" dist="38100" dir="2700000">
                  <a:srgbClr val="000000"/>
                </a:outerShdw>
              </a:effectLst>
              <a:latin typeface="Arial" panose="020B0604020202020204" pitchFamily="34" charset="0"/>
            </a:endParaRPr>
          </a:p>
        </p:txBody>
      </p:sp>
      <p:sp>
        <p:nvSpPr>
          <p:cNvPr id="3" name="文本框 2"/>
          <p:cNvSpPr txBox="1"/>
          <p:nvPr/>
        </p:nvSpPr>
        <p:spPr>
          <a:xfrm>
            <a:off x="2355850" y="1561465"/>
            <a:ext cx="2685415" cy="650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pPr algn="l">
              <a:lnSpc>
                <a:spcPct val="130000"/>
              </a:lnSpc>
            </a:pPr>
            <a:r>
              <a:rPr lang="zh-CN" altLang="en-US" sz="2800" b="1" dirty="0">
                <a:solidFill>
                  <a:srgbClr val="0000FF"/>
                </a:solidFill>
                <a:latin typeface="楷体" panose="02010609060101010101" charset="-122"/>
                <a:ea typeface="楷体" panose="02010609060101010101" charset="-122"/>
                <a:sym typeface="+mn-ea"/>
              </a:rPr>
              <a:t>二读，注意停顿</a:t>
            </a:r>
            <a:endParaRPr lang="zh-CN" altLang="en-US" sz="2800" b="1" dirty="0" smtClean="0">
              <a:solidFill>
                <a:srgbClr val="0000FF"/>
              </a:solidFill>
              <a:latin typeface="楷体" panose="02010609060101010101" charset="-122"/>
              <a:ea typeface="楷体" panose="02010609060101010101" charset="-122"/>
              <a:sym typeface="+mn-ea"/>
            </a:endParaRPr>
          </a:p>
        </p:txBody>
      </p:sp>
      <p:sp>
        <p:nvSpPr>
          <p:cNvPr id="2" name="直接连接符 1"/>
          <p:cNvSpPr/>
          <p:nvPr/>
        </p:nvSpPr>
        <p:spPr>
          <a:xfrm flipH="1">
            <a:off x="1100138" y="4874260"/>
            <a:ext cx="142875" cy="217488"/>
          </a:xfrm>
          <a:prstGeom prst="line">
            <a:avLst/>
          </a:prstGeom>
          <a:ln w="57150" cap="flat" cmpd="sng">
            <a:solidFill>
              <a:srgbClr val="FF0066"/>
            </a:solidFill>
            <a:prstDash val="solid"/>
            <a:headEnd type="none" w="med" len="med"/>
            <a:tailEnd type="none" w="med" len="med"/>
          </a:ln>
        </p:spPr>
      </p:sp>
      <p:sp>
        <p:nvSpPr>
          <p:cNvPr id="4" name="直接连接符 3"/>
          <p:cNvSpPr/>
          <p:nvPr/>
        </p:nvSpPr>
        <p:spPr>
          <a:xfrm flipH="1">
            <a:off x="2806065" y="4874260"/>
            <a:ext cx="142875" cy="215900"/>
          </a:xfrm>
          <a:prstGeom prst="line">
            <a:avLst/>
          </a:prstGeom>
          <a:ln w="57150" cap="flat" cmpd="sng">
            <a:solidFill>
              <a:srgbClr val="FF0066"/>
            </a:solidFill>
            <a:prstDash val="solid"/>
            <a:headEnd type="none" w="med" len="med"/>
            <a:tailEnd type="none" w="med" len="med"/>
          </a:ln>
        </p:spPr>
      </p:sp>
      <p:sp>
        <p:nvSpPr>
          <p:cNvPr id="5" name="直接连接符 4"/>
          <p:cNvSpPr/>
          <p:nvPr/>
        </p:nvSpPr>
        <p:spPr>
          <a:xfrm flipH="1">
            <a:off x="2747010" y="5438140"/>
            <a:ext cx="142875" cy="215900"/>
          </a:xfrm>
          <a:prstGeom prst="line">
            <a:avLst/>
          </a:prstGeom>
          <a:ln w="57150" cap="flat" cmpd="sng">
            <a:solidFill>
              <a:srgbClr val="FF0066"/>
            </a:solidFill>
            <a:prstDash val="solid"/>
            <a:headEnd type="none" w="med" len="med"/>
            <a:tailEnd type="none" w="med" len="med"/>
          </a:ln>
        </p:spPr>
      </p:sp>
      <p:sp>
        <p:nvSpPr>
          <p:cNvPr id="6" name="直接连接符 5"/>
          <p:cNvSpPr/>
          <p:nvPr/>
        </p:nvSpPr>
        <p:spPr>
          <a:xfrm flipH="1">
            <a:off x="1100455" y="5438140"/>
            <a:ext cx="142875" cy="215900"/>
          </a:xfrm>
          <a:prstGeom prst="line">
            <a:avLst/>
          </a:prstGeom>
          <a:ln w="57150" cap="flat" cmpd="sng">
            <a:solidFill>
              <a:srgbClr val="FF0066"/>
            </a:solidFill>
            <a:prstDash val="solid"/>
            <a:headEnd type="none" w="med" len="med"/>
            <a:tailEnd type="none" w="med" len="med"/>
          </a:ln>
        </p:spPr>
      </p:sp>
      <p:sp>
        <p:nvSpPr>
          <p:cNvPr id="7" name="直接连接符 6"/>
          <p:cNvSpPr/>
          <p:nvPr/>
        </p:nvSpPr>
        <p:spPr>
          <a:xfrm flipH="1">
            <a:off x="4576445" y="4874260"/>
            <a:ext cx="142875" cy="215900"/>
          </a:xfrm>
          <a:prstGeom prst="line">
            <a:avLst/>
          </a:prstGeom>
          <a:ln w="57150" cap="flat" cmpd="sng">
            <a:solidFill>
              <a:srgbClr val="FF0066"/>
            </a:solidFill>
            <a:prstDash val="solid"/>
            <a:headEnd type="none" w="med" len="med"/>
            <a:tailEnd type="none" w="med" len="med"/>
          </a:ln>
        </p:spPr>
      </p:sp>
      <p:sp>
        <p:nvSpPr>
          <p:cNvPr id="8" name="直接连接符 7"/>
          <p:cNvSpPr/>
          <p:nvPr/>
        </p:nvSpPr>
        <p:spPr>
          <a:xfrm flipH="1">
            <a:off x="4576445" y="5438140"/>
            <a:ext cx="142875" cy="215900"/>
          </a:xfrm>
          <a:prstGeom prst="line">
            <a:avLst/>
          </a:prstGeom>
          <a:ln w="57150" cap="flat" cmpd="sng">
            <a:solidFill>
              <a:srgbClr val="FF0066"/>
            </a:solidFill>
            <a:prstDash val="solid"/>
            <a:headEnd type="none" w="med" len="med"/>
            <a:tailEnd type="none" w="med" len="med"/>
          </a:ln>
        </p:spPr>
      </p:sp>
      <p:sp>
        <p:nvSpPr>
          <p:cNvPr id="9" name="直接连接符 8"/>
          <p:cNvSpPr/>
          <p:nvPr/>
        </p:nvSpPr>
        <p:spPr>
          <a:xfrm flipH="1">
            <a:off x="6305550" y="4874260"/>
            <a:ext cx="142875" cy="215900"/>
          </a:xfrm>
          <a:prstGeom prst="line">
            <a:avLst/>
          </a:prstGeom>
          <a:ln w="57150" cap="flat" cmpd="sng">
            <a:solidFill>
              <a:srgbClr val="FF0066"/>
            </a:solidFill>
            <a:prstDash val="solid"/>
            <a:headEnd type="none" w="med" len="med"/>
            <a:tailEnd type="none" w="med" len="med"/>
          </a:ln>
        </p:spPr>
      </p:sp>
      <p:sp>
        <p:nvSpPr>
          <p:cNvPr id="10" name="直接连接符 9"/>
          <p:cNvSpPr/>
          <p:nvPr/>
        </p:nvSpPr>
        <p:spPr>
          <a:xfrm flipH="1">
            <a:off x="6305550" y="5438140"/>
            <a:ext cx="142875" cy="215900"/>
          </a:xfrm>
          <a:prstGeom prst="line">
            <a:avLst/>
          </a:prstGeom>
          <a:ln w="57150" cap="flat" cmpd="sng">
            <a:solidFill>
              <a:srgbClr val="FF0066"/>
            </a:solidFill>
            <a:prstDash val="solid"/>
            <a:headEnd type="none" w="med" len="med"/>
            <a:tailEnd type="none" w="med" len="med"/>
          </a:ln>
        </p:spPr>
      </p:sp>
      <p:grpSp>
        <p:nvGrpSpPr>
          <p:cNvPr id="16" name="组合 15"/>
          <p:cNvGrpSpPr/>
          <p:nvPr>
            <p:custDataLst>
              <p:tags r:id="rId1"/>
            </p:custDataLst>
          </p:nvPr>
        </p:nvGrpSpPr>
        <p:grpSpPr>
          <a:xfrm>
            <a:off x="4709160" y="235609"/>
            <a:ext cx="1477010" cy="772136"/>
            <a:chOff x="1309009" y="2422670"/>
            <a:chExt cx="889080" cy="772001"/>
          </a:xfrm>
        </p:grpSpPr>
        <p:sp>
          <p:nvSpPr>
            <p:cNvPr id="17" name="矩形 1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3" name="文本框 53252"/>
          <p:cNvSpPr txBox="1"/>
          <p:nvPr/>
        </p:nvSpPr>
        <p:spPr>
          <a:xfrm>
            <a:off x="3242310" y="1960245"/>
            <a:ext cx="1106488" cy="607695"/>
          </a:xfrm>
          <a:prstGeom prst="rect">
            <a:avLst/>
          </a:prstGeom>
          <a:noFill/>
          <a:ln w="9525">
            <a:noFill/>
          </a:ln>
        </p:spPr>
        <p:txBody>
          <a:bodyPr>
            <a:spAutoFit/>
          </a:bodyPr>
          <a:p>
            <a:pPr>
              <a:lnSpc>
                <a:spcPct val="105000"/>
              </a:lnSpc>
            </a:pPr>
            <a:r>
              <a:rPr lang="zh-CN" altLang="en-US" sz="3200" dirty="0">
                <a:solidFill>
                  <a:schemeClr val="tx2"/>
                </a:solidFill>
                <a:latin typeface="楷体_GB2312" pitchFamily="49" charset="-122"/>
                <a:ea typeface="楷体_GB2312" pitchFamily="49" charset="-122"/>
                <a:hlinkClick r:id="rId1"/>
              </a:rPr>
              <a:t>关雎</a:t>
            </a:r>
            <a:endParaRPr lang="zh-CN" altLang="en-US" sz="3200" dirty="0">
              <a:solidFill>
                <a:schemeClr val="tx2"/>
              </a:solidFill>
              <a:latin typeface="楷体_GB2312" pitchFamily="49" charset="-122"/>
              <a:ea typeface="楷体_GB2312" pitchFamily="49" charset="-122"/>
              <a:hlinkClick r:id="rId1"/>
            </a:endParaRPr>
          </a:p>
        </p:txBody>
      </p:sp>
      <p:sp>
        <p:nvSpPr>
          <p:cNvPr id="53254" name="文本框 53253"/>
          <p:cNvSpPr txBox="1"/>
          <p:nvPr/>
        </p:nvSpPr>
        <p:spPr>
          <a:xfrm>
            <a:off x="4554538" y="2437765"/>
            <a:ext cx="2328862" cy="865505"/>
          </a:xfrm>
          <a:prstGeom prst="rect">
            <a:avLst/>
          </a:prstGeom>
          <a:noFill/>
          <a:ln w="9525">
            <a:noFill/>
          </a:ln>
        </p:spPr>
        <p:txBody>
          <a:bodyPr>
            <a:spAutoFit/>
          </a:bodyPr>
          <a:p>
            <a:pPr>
              <a:lnSpc>
                <a:spcPct val="105000"/>
              </a:lnSpc>
            </a:pPr>
            <a:r>
              <a:rPr lang="zh-CN" altLang="en-US" sz="2400" dirty="0">
                <a:solidFill>
                  <a:srgbClr val="333399"/>
                </a:solidFill>
                <a:latin typeface="楷体_GB2312" pitchFamily="49" charset="-122"/>
                <a:ea typeface="楷体_GB2312" pitchFamily="49" charset="-122"/>
              </a:rPr>
              <a:t>关关：拟声词。</a:t>
            </a:r>
            <a:endParaRPr lang="zh-CN" altLang="en-US" sz="2400" dirty="0">
              <a:solidFill>
                <a:srgbClr val="333399"/>
              </a:solidFill>
              <a:latin typeface="楷体_GB2312" pitchFamily="49" charset="-122"/>
              <a:ea typeface="楷体_GB2312" pitchFamily="49" charset="-122"/>
            </a:endParaRPr>
          </a:p>
          <a:p>
            <a:pPr>
              <a:lnSpc>
                <a:spcPct val="105000"/>
              </a:lnSpc>
            </a:pPr>
            <a:r>
              <a:rPr lang="zh-CN" altLang="en-US" sz="2400" dirty="0">
                <a:solidFill>
                  <a:srgbClr val="333399"/>
                </a:solidFill>
                <a:latin typeface="楷体_GB2312" pitchFamily="49" charset="-122"/>
                <a:ea typeface="楷体_GB2312" pitchFamily="49" charset="-122"/>
              </a:rPr>
              <a:t>雎鸠：水鸟。</a:t>
            </a:r>
            <a:endParaRPr lang="zh-CN" altLang="en-US" sz="2400" dirty="0">
              <a:solidFill>
                <a:schemeClr val="tx2"/>
              </a:solidFill>
              <a:latin typeface="楷体_GB2312" pitchFamily="49" charset="-122"/>
              <a:ea typeface="楷体_GB2312" pitchFamily="49" charset="-122"/>
            </a:endParaRPr>
          </a:p>
        </p:txBody>
      </p:sp>
      <p:sp>
        <p:nvSpPr>
          <p:cNvPr id="53255" name="文本框 53254"/>
          <p:cNvSpPr txBox="1"/>
          <p:nvPr/>
        </p:nvSpPr>
        <p:spPr>
          <a:xfrm>
            <a:off x="4886643" y="3248343"/>
            <a:ext cx="3405187" cy="478155"/>
          </a:xfrm>
          <a:prstGeom prst="rect">
            <a:avLst/>
          </a:prstGeom>
          <a:noFill/>
          <a:ln w="9525">
            <a:noFill/>
          </a:ln>
        </p:spPr>
        <p:txBody>
          <a:bodyPr>
            <a:spAutoFit/>
          </a:bodyPr>
          <a:p>
            <a:pPr>
              <a:lnSpc>
                <a:spcPct val="105000"/>
              </a:lnSpc>
            </a:pPr>
            <a:r>
              <a:rPr lang="zh-CN" altLang="en-US" sz="2400" dirty="0">
                <a:solidFill>
                  <a:srgbClr val="333399"/>
                </a:solidFill>
                <a:latin typeface="楷体_GB2312" pitchFamily="49" charset="-122"/>
                <a:ea typeface="楷体_GB2312" pitchFamily="49" charset="-122"/>
              </a:rPr>
              <a:t>洲：水中的陆地。</a:t>
            </a:r>
            <a:r>
              <a:rPr lang="zh-CN" altLang="en-US" sz="2400" dirty="0">
                <a:solidFill>
                  <a:schemeClr val="tx2"/>
                </a:solidFill>
                <a:latin typeface="楷体_GB2312" pitchFamily="49" charset="-122"/>
                <a:ea typeface="楷体_GB2312" pitchFamily="49" charset="-122"/>
              </a:rPr>
              <a:t> </a:t>
            </a:r>
            <a:endParaRPr lang="zh-CN" altLang="en-US" sz="2400" dirty="0">
              <a:solidFill>
                <a:schemeClr val="tx2"/>
              </a:solidFill>
              <a:latin typeface="楷体_GB2312" pitchFamily="49" charset="-122"/>
              <a:ea typeface="楷体_GB2312" pitchFamily="49" charset="-122"/>
            </a:endParaRPr>
          </a:p>
        </p:txBody>
      </p:sp>
      <p:sp>
        <p:nvSpPr>
          <p:cNvPr id="53256" name="文本框 53255"/>
          <p:cNvSpPr txBox="1"/>
          <p:nvPr/>
        </p:nvSpPr>
        <p:spPr>
          <a:xfrm>
            <a:off x="4554855" y="3773805"/>
            <a:ext cx="3561715" cy="478155"/>
          </a:xfrm>
          <a:prstGeom prst="rect">
            <a:avLst/>
          </a:prstGeom>
          <a:noFill/>
          <a:ln w="9525">
            <a:noFill/>
          </a:ln>
        </p:spPr>
        <p:txBody>
          <a:bodyPr wrap="square">
            <a:spAutoFit/>
          </a:bodyPr>
          <a:p>
            <a:pPr>
              <a:lnSpc>
                <a:spcPct val="105000"/>
              </a:lnSpc>
            </a:pPr>
            <a:r>
              <a:rPr lang="zh-CN" altLang="en-US" sz="2400" dirty="0">
                <a:solidFill>
                  <a:srgbClr val="333399"/>
                </a:solidFill>
                <a:latin typeface="楷体_GB2312" pitchFamily="49" charset="-122"/>
                <a:ea typeface="楷体_GB2312" pitchFamily="49" charset="-122"/>
              </a:rPr>
              <a:t>窈窕：文静美好的样子。</a:t>
            </a:r>
            <a:r>
              <a:rPr lang="zh-CN" altLang="en-US" sz="2400" dirty="0">
                <a:solidFill>
                  <a:schemeClr val="tx2"/>
                </a:solidFill>
                <a:latin typeface="楷体_GB2312" pitchFamily="49" charset="-122"/>
                <a:ea typeface="楷体_GB2312" pitchFamily="49" charset="-122"/>
              </a:rPr>
              <a:t> </a:t>
            </a:r>
            <a:endParaRPr lang="zh-CN" altLang="en-US" sz="2400" dirty="0">
              <a:solidFill>
                <a:schemeClr val="tx2"/>
              </a:solidFill>
              <a:latin typeface="楷体_GB2312" pitchFamily="49" charset="-122"/>
              <a:ea typeface="楷体_GB2312" pitchFamily="49" charset="-122"/>
            </a:endParaRPr>
          </a:p>
        </p:txBody>
      </p:sp>
      <p:sp>
        <p:nvSpPr>
          <p:cNvPr id="53257" name="文本框 53256"/>
          <p:cNvSpPr txBox="1"/>
          <p:nvPr/>
        </p:nvSpPr>
        <p:spPr>
          <a:xfrm>
            <a:off x="4886960" y="4251960"/>
            <a:ext cx="2392363" cy="478155"/>
          </a:xfrm>
          <a:prstGeom prst="rect">
            <a:avLst/>
          </a:prstGeom>
          <a:noFill/>
          <a:ln w="9525">
            <a:noFill/>
          </a:ln>
        </p:spPr>
        <p:txBody>
          <a:bodyPr>
            <a:spAutoFit/>
          </a:bodyPr>
          <a:p>
            <a:pPr>
              <a:lnSpc>
                <a:spcPct val="105000"/>
              </a:lnSpc>
            </a:pPr>
            <a:r>
              <a:rPr lang="zh-CN" altLang="en-US" sz="2400" dirty="0">
                <a:solidFill>
                  <a:srgbClr val="0039AC"/>
                </a:solidFill>
                <a:latin typeface="楷体_GB2312" pitchFamily="49" charset="-122"/>
                <a:ea typeface="楷体_GB2312" pitchFamily="49" charset="-122"/>
              </a:rPr>
              <a:t>逑：配偶。</a:t>
            </a:r>
            <a:r>
              <a:rPr lang="zh-CN" altLang="en-US" sz="2400" dirty="0">
                <a:solidFill>
                  <a:schemeClr val="tx2"/>
                </a:solidFill>
                <a:latin typeface="楷体_GB2312" pitchFamily="49" charset="-122"/>
                <a:ea typeface="楷体_GB2312" pitchFamily="49" charset="-122"/>
              </a:rPr>
              <a:t> </a:t>
            </a:r>
            <a:endParaRPr lang="zh-CN" altLang="en-US" sz="2400" dirty="0">
              <a:solidFill>
                <a:schemeClr val="tx2"/>
              </a:solidFill>
              <a:latin typeface="楷体_GB2312" pitchFamily="49" charset="-122"/>
              <a:ea typeface="楷体_GB2312" pitchFamily="49" charset="-122"/>
            </a:endParaRPr>
          </a:p>
        </p:txBody>
      </p:sp>
      <p:sp>
        <p:nvSpPr>
          <p:cNvPr id="53258" name="文本框 53257"/>
          <p:cNvSpPr txBox="1"/>
          <p:nvPr/>
        </p:nvSpPr>
        <p:spPr>
          <a:xfrm>
            <a:off x="2916873" y="2372995"/>
            <a:ext cx="1970087" cy="2501900"/>
          </a:xfrm>
          <a:prstGeom prst="rect">
            <a:avLst/>
          </a:prstGeom>
          <a:noFill/>
          <a:ln w="9525">
            <a:noFill/>
          </a:ln>
        </p:spPr>
        <p:txBody>
          <a:bodyPr>
            <a:spAutoFit/>
          </a:bodyPr>
          <a:p>
            <a:pPr>
              <a:lnSpc>
                <a:spcPct val="140000"/>
              </a:lnSpc>
            </a:pPr>
            <a:r>
              <a:rPr lang="zh-CN" altLang="en-US" sz="2800" dirty="0">
                <a:solidFill>
                  <a:srgbClr val="CC3300"/>
                </a:solidFill>
                <a:latin typeface="楷体_GB2312" pitchFamily="49" charset="-122"/>
                <a:ea typeface="楷体_GB2312" pitchFamily="49" charset="-122"/>
              </a:rPr>
              <a:t>关关雎鸠</a:t>
            </a:r>
            <a:r>
              <a:rPr lang="zh-CN" altLang="en-US" sz="2800" dirty="0">
                <a:solidFill>
                  <a:srgbClr val="010000"/>
                </a:solidFill>
                <a:latin typeface="楷体_GB2312" pitchFamily="49" charset="-122"/>
                <a:ea typeface="楷体_GB2312" pitchFamily="49" charset="-122"/>
              </a:rPr>
              <a:t>，</a:t>
            </a:r>
            <a:endParaRPr lang="zh-CN" altLang="en-US" sz="2800" dirty="0">
              <a:solidFill>
                <a:srgbClr val="010000"/>
              </a:solidFill>
              <a:latin typeface="楷体_GB2312" pitchFamily="49" charset="-122"/>
              <a:ea typeface="楷体_GB2312" pitchFamily="49" charset="-122"/>
            </a:endParaRPr>
          </a:p>
          <a:p>
            <a:pPr>
              <a:lnSpc>
                <a:spcPct val="140000"/>
              </a:lnSpc>
            </a:pPr>
            <a:r>
              <a:rPr lang="zh-CN" altLang="en-US" sz="2800" dirty="0">
                <a:solidFill>
                  <a:srgbClr val="010000"/>
                </a:solidFill>
                <a:latin typeface="楷体_GB2312" pitchFamily="49" charset="-122"/>
                <a:ea typeface="楷体_GB2312" pitchFamily="49" charset="-122"/>
              </a:rPr>
              <a:t>在河之</a:t>
            </a:r>
            <a:r>
              <a:rPr lang="zh-CN" altLang="en-US" sz="2800" dirty="0">
                <a:solidFill>
                  <a:srgbClr val="CC3300"/>
                </a:solidFill>
                <a:latin typeface="楷体_GB2312" pitchFamily="49" charset="-122"/>
                <a:ea typeface="楷体_GB2312" pitchFamily="49" charset="-122"/>
              </a:rPr>
              <a:t>洲</a:t>
            </a:r>
            <a:r>
              <a:rPr lang="zh-CN" altLang="en-US" sz="2800" dirty="0">
                <a:solidFill>
                  <a:srgbClr val="010000"/>
                </a:solidFill>
                <a:latin typeface="楷体_GB2312" pitchFamily="49" charset="-122"/>
                <a:ea typeface="楷体_GB2312" pitchFamily="49" charset="-122"/>
              </a:rPr>
              <a:t>。</a:t>
            </a:r>
            <a:endParaRPr lang="zh-CN" altLang="en-US" sz="2800" dirty="0">
              <a:solidFill>
                <a:srgbClr val="010000"/>
              </a:solidFill>
              <a:latin typeface="楷体_GB2312" pitchFamily="49" charset="-122"/>
              <a:ea typeface="楷体_GB2312" pitchFamily="49" charset="-122"/>
            </a:endParaRPr>
          </a:p>
          <a:p>
            <a:pPr>
              <a:lnSpc>
                <a:spcPct val="140000"/>
              </a:lnSpc>
            </a:pPr>
            <a:r>
              <a:rPr lang="zh-CN" altLang="en-US" sz="2800" dirty="0">
                <a:solidFill>
                  <a:srgbClr val="CC3300"/>
                </a:solidFill>
                <a:latin typeface="楷体_GB2312" pitchFamily="49" charset="-122"/>
                <a:ea typeface="楷体_GB2312" pitchFamily="49" charset="-122"/>
              </a:rPr>
              <a:t>窈窕</a:t>
            </a:r>
            <a:r>
              <a:rPr lang="zh-CN" altLang="en-US" sz="2800" dirty="0">
                <a:solidFill>
                  <a:srgbClr val="010000"/>
                </a:solidFill>
                <a:latin typeface="楷体_GB2312" pitchFamily="49" charset="-122"/>
                <a:ea typeface="楷体_GB2312" pitchFamily="49" charset="-122"/>
              </a:rPr>
              <a:t>淑女，</a:t>
            </a:r>
            <a:endParaRPr lang="zh-CN" altLang="en-US" sz="2800" dirty="0">
              <a:solidFill>
                <a:srgbClr val="010000"/>
              </a:solidFill>
              <a:latin typeface="楷体_GB2312" pitchFamily="49" charset="-122"/>
              <a:ea typeface="楷体_GB2312" pitchFamily="49" charset="-122"/>
            </a:endParaRPr>
          </a:p>
          <a:p>
            <a:pPr>
              <a:lnSpc>
                <a:spcPct val="140000"/>
              </a:lnSpc>
            </a:pPr>
            <a:r>
              <a:rPr lang="zh-CN" altLang="en-US" sz="2800" dirty="0">
                <a:solidFill>
                  <a:srgbClr val="010000"/>
                </a:solidFill>
                <a:latin typeface="楷体_GB2312" pitchFamily="49" charset="-122"/>
                <a:ea typeface="楷体_GB2312" pitchFamily="49" charset="-122"/>
              </a:rPr>
              <a:t>君子好</a:t>
            </a:r>
            <a:r>
              <a:rPr lang="zh-CN" altLang="en-US" sz="2800" dirty="0">
                <a:solidFill>
                  <a:srgbClr val="CC3300"/>
                </a:solidFill>
                <a:latin typeface="楷体_GB2312" pitchFamily="49" charset="-122"/>
                <a:ea typeface="楷体_GB2312" pitchFamily="49" charset="-122"/>
              </a:rPr>
              <a:t>逑</a:t>
            </a:r>
            <a:r>
              <a:rPr lang="zh-CN" altLang="en-US" sz="2800" dirty="0">
                <a:solidFill>
                  <a:srgbClr val="010000"/>
                </a:solidFill>
                <a:latin typeface="楷体_GB2312" pitchFamily="49" charset="-122"/>
                <a:ea typeface="楷体_GB2312" pitchFamily="49" charset="-122"/>
              </a:rPr>
              <a:t>。</a:t>
            </a:r>
            <a:endParaRPr lang="zh-CN" altLang="en-US" sz="2800" dirty="0">
              <a:solidFill>
                <a:srgbClr val="010000"/>
              </a:solidFill>
              <a:latin typeface="楷体_GB2312" pitchFamily="49" charset="-122"/>
              <a:ea typeface="楷体_GB2312" pitchFamily="49" charset="-122"/>
            </a:endParaRPr>
          </a:p>
        </p:txBody>
      </p:sp>
      <p:grpSp>
        <p:nvGrpSpPr>
          <p:cNvPr id="53261" name="组合 53260"/>
          <p:cNvGrpSpPr/>
          <p:nvPr/>
        </p:nvGrpSpPr>
        <p:grpSpPr>
          <a:xfrm>
            <a:off x="2592070" y="4727893"/>
            <a:ext cx="4400550" cy="1817687"/>
            <a:chOff x="1008" y="2747"/>
            <a:chExt cx="2772" cy="1145"/>
          </a:xfrm>
        </p:grpSpPr>
        <p:sp>
          <p:nvSpPr>
            <p:cNvPr id="53259" name="文本框 53258"/>
            <p:cNvSpPr txBox="1"/>
            <p:nvPr/>
          </p:nvSpPr>
          <p:spPr>
            <a:xfrm>
              <a:off x="1008" y="2747"/>
              <a:ext cx="791" cy="327"/>
            </a:xfrm>
            <a:prstGeom prst="rect">
              <a:avLst/>
            </a:prstGeom>
            <a:noFill/>
            <a:ln w="9525">
              <a:noFill/>
            </a:ln>
          </p:spPr>
          <p:txBody>
            <a:bodyPr>
              <a:spAutoFit/>
            </a:bodyPr>
            <a:p>
              <a:r>
                <a:rPr lang="zh-CN" altLang="en-US" sz="2800" dirty="0">
                  <a:solidFill>
                    <a:schemeClr val="tx2"/>
                  </a:solidFill>
                  <a:latin typeface="楷体_GB2312" pitchFamily="49" charset="-122"/>
                  <a:ea typeface="楷体_GB2312" pitchFamily="49" charset="-122"/>
                </a:rPr>
                <a:t>译文：</a:t>
              </a:r>
              <a:endParaRPr lang="zh-CN" altLang="en-US" sz="2800" dirty="0">
                <a:solidFill>
                  <a:schemeClr val="tx2"/>
                </a:solidFill>
                <a:latin typeface="楷体_GB2312" pitchFamily="49" charset="-122"/>
                <a:ea typeface="楷体_GB2312" pitchFamily="49" charset="-122"/>
              </a:endParaRPr>
            </a:p>
          </p:txBody>
        </p:sp>
        <p:sp>
          <p:nvSpPr>
            <p:cNvPr id="53260" name="文本框 53259"/>
            <p:cNvSpPr txBox="1"/>
            <p:nvPr/>
          </p:nvSpPr>
          <p:spPr>
            <a:xfrm>
              <a:off x="1751" y="2758"/>
              <a:ext cx="2029" cy="1134"/>
            </a:xfrm>
            <a:prstGeom prst="rect">
              <a:avLst/>
            </a:prstGeom>
            <a:noFill/>
            <a:ln w="9525">
              <a:noFill/>
            </a:ln>
          </p:spPr>
          <p:txBody>
            <a:bodyPr>
              <a:spAutoFit/>
            </a:bodyPr>
            <a:p>
              <a:r>
                <a:rPr lang="zh-CN" altLang="en-US" sz="2800" dirty="0">
                  <a:solidFill>
                    <a:schemeClr val="tx2"/>
                  </a:solidFill>
                  <a:latin typeface="楷体_GB2312" pitchFamily="49" charset="-122"/>
                  <a:ea typeface="楷体_GB2312" pitchFamily="49" charset="-122"/>
                </a:rPr>
                <a:t>关雎鸟关关和唱，</a:t>
              </a:r>
              <a:endParaRPr lang="zh-CN" altLang="en-US" sz="2800" dirty="0">
                <a:solidFill>
                  <a:schemeClr val="tx2"/>
                </a:solidFill>
                <a:latin typeface="楷体_GB2312" pitchFamily="49" charset="-122"/>
                <a:ea typeface="楷体_GB2312" pitchFamily="49" charset="-122"/>
              </a:endParaRPr>
            </a:p>
            <a:p>
              <a:r>
                <a:rPr lang="zh-CN" altLang="en-US" sz="2800" dirty="0">
                  <a:solidFill>
                    <a:schemeClr val="tx2"/>
                  </a:solidFill>
                  <a:latin typeface="楷体_GB2312" pitchFamily="49" charset="-122"/>
                  <a:ea typeface="楷体_GB2312" pitchFamily="49" charset="-122"/>
                </a:rPr>
                <a:t>在河心小小洲上。</a:t>
              </a:r>
              <a:endParaRPr lang="zh-CN" altLang="en-US" sz="2800" dirty="0">
                <a:solidFill>
                  <a:schemeClr val="tx2"/>
                </a:solidFill>
                <a:latin typeface="楷体_GB2312" pitchFamily="49" charset="-122"/>
                <a:ea typeface="楷体_GB2312" pitchFamily="49" charset="-122"/>
              </a:endParaRPr>
            </a:p>
            <a:p>
              <a:r>
                <a:rPr lang="zh-CN" altLang="en-US" sz="2800" dirty="0">
                  <a:solidFill>
                    <a:schemeClr val="tx2"/>
                  </a:solidFill>
                  <a:latin typeface="楷体_GB2312" pitchFamily="49" charset="-122"/>
                  <a:ea typeface="楷体_GB2312" pitchFamily="49" charset="-122"/>
                </a:rPr>
                <a:t>好姑娘苗苗条条，</a:t>
              </a:r>
              <a:endParaRPr lang="zh-CN" altLang="en-US" sz="2800" dirty="0">
                <a:solidFill>
                  <a:schemeClr val="tx2"/>
                </a:solidFill>
                <a:latin typeface="楷体_GB2312" pitchFamily="49" charset="-122"/>
                <a:ea typeface="楷体_GB2312" pitchFamily="49" charset="-122"/>
              </a:endParaRPr>
            </a:p>
            <a:p>
              <a:r>
                <a:rPr lang="zh-CN" altLang="en-US" sz="2800" dirty="0">
                  <a:solidFill>
                    <a:schemeClr val="tx2"/>
                  </a:solidFill>
                  <a:latin typeface="楷体_GB2312" pitchFamily="49" charset="-122"/>
                  <a:ea typeface="楷体_GB2312" pitchFamily="49" charset="-122"/>
                </a:rPr>
                <a:t>哥儿想和她成双。 </a:t>
              </a:r>
              <a:endParaRPr lang="zh-CN" altLang="en-US" sz="2800" dirty="0">
                <a:solidFill>
                  <a:schemeClr val="tx2"/>
                </a:solidFill>
                <a:latin typeface="楷体_GB2312" pitchFamily="49" charset="-122"/>
                <a:ea typeface="楷体_GB2312" pitchFamily="49" charset="-122"/>
              </a:endParaRPr>
            </a:p>
          </p:txBody>
        </p:sp>
      </p:grpSp>
      <p:sp>
        <p:nvSpPr>
          <p:cNvPr id="3" name="文本框 2"/>
          <p:cNvSpPr txBox="1"/>
          <p:nvPr/>
        </p:nvSpPr>
        <p:spPr>
          <a:xfrm>
            <a:off x="2201545" y="1390015"/>
            <a:ext cx="2685415" cy="650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pPr algn="l">
              <a:lnSpc>
                <a:spcPct val="130000"/>
              </a:lnSpc>
            </a:pPr>
            <a:r>
              <a:rPr lang="zh-CN" altLang="en-US" sz="2800" b="1" dirty="0">
                <a:solidFill>
                  <a:srgbClr val="0000FF"/>
                </a:solidFill>
                <a:latin typeface="楷体" panose="02010609060101010101" charset="-122"/>
                <a:ea typeface="楷体" panose="02010609060101010101" charset="-122"/>
                <a:sym typeface="+mn-ea"/>
              </a:rPr>
              <a:t>三读，品析语言</a:t>
            </a:r>
            <a:endParaRPr lang="zh-CN" altLang="en-US" sz="2800" b="1" dirty="0" smtClean="0">
              <a:solidFill>
                <a:srgbClr val="0000FF"/>
              </a:solidFill>
              <a:latin typeface="楷体" panose="02010609060101010101" charset="-122"/>
              <a:ea typeface="楷体" panose="02010609060101010101" charset="-122"/>
              <a:sym typeface="+mn-ea"/>
            </a:endParaRPr>
          </a:p>
        </p:txBody>
      </p:sp>
      <p:grpSp>
        <p:nvGrpSpPr>
          <p:cNvPr id="16" name="组合 15"/>
          <p:cNvGrpSpPr/>
          <p:nvPr>
            <p:custDataLst>
              <p:tags r:id="rId2"/>
            </p:custDataLst>
          </p:nvPr>
        </p:nvGrpSpPr>
        <p:grpSpPr>
          <a:xfrm>
            <a:off x="4709160" y="235609"/>
            <a:ext cx="1477010" cy="772136"/>
            <a:chOff x="1309009" y="2422670"/>
            <a:chExt cx="889080" cy="772001"/>
          </a:xfrm>
        </p:grpSpPr>
        <p:sp>
          <p:nvSpPr>
            <p:cNvPr id="17" name="矩形 16"/>
            <p:cNvSpPr/>
            <p:nvPr>
              <p:custDataLst>
                <p:tags r:id="rId3"/>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4"/>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pic>
        <p:nvPicPr>
          <p:cNvPr id="2" name="图片 1"/>
          <p:cNvPicPr>
            <a:picLocks noChangeAspect="1"/>
          </p:cNvPicPr>
          <p:nvPr/>
        </p:nvPicPr>
        <p:blipFill>
          <a:blip r:embed="rId5"/>
          <a:srcRect l="3208" t="3056" r="51101" b="7225"/>
          <a:stretch>
            <a:fillRect/>
          </a:stretch>
        </p:blipFill>
        <p:spPr>
          <a:xfrm>
            <a:off x="306705" y="2567940"/>
            <a:ext cx="2117090" cy="3037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3253"/>
                                        </p:tgtEl>
                                        <p:attrNameLst>
                                          <p:attrName>style.visibility</p:attrName>
                                        </p:attrNameLst>
                                      </p:cBhvr>
                                      <p:to>
                                        <p:strVal val="visible"/>
                                      </p:to>
                                    </p:set>
                                    <p:animEffect transition="in" filter="wipe(up)">
                                      <p:cBhvr>
                                        <p:cTn id="19" dur="500"/>
                                        <p:tgtEl>
                                          <p:spTgt spid="5325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3258"/>
                                        </p:tgtEl>
                                        <p:attrNameLst>
                                          <p:attrName>style.visibility</p:attrName>
                                        </p:attrNameLst>
                                      </p:cBhvr>
                                      <p:to>
                                        <p:strVal val="visible"/>
                                      </p:to>
                                    </p:set>
                                    <p:animEffect transition="in" filter="wipe(up)">
                                      <p:cBhvr>
                                        <p:cTn id="24" dur="500"/>
                                        <p:tgtEl>
                                          <p:spTgt spid="532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3254"/>
                                        </p:tgtEl>
                                        <p:attrNameLst>
                                          <p:attrName>style.visibility</p:attrName>
                                        </p:attrNameLst>
                                      </p:cBhvr>
                                      <p:to>
                                        <p:strVal val="visible"/>
                                      </p:to>
                                    </p:set>
                                    <p:animEffect transition="in" filter="wipe(up)">
                                      <p:cBhvr>
                                        <p:cTn id="29" dur="500"/>
                                        <p:tgtEl>
                                          <p:spTgt spid="532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3255"/>
                                        </p:tgtEl>
                                        <p:attrNameLst>
                                          <p:attrName>style.visibility</p:attrName>
                                        </p:attrNameLst>
                                      </p:cBhvr>
                                      <p:to>
                                        <p:strVal val="visible"/>
                                      </p:to>
                                    </p:set>
                                    <p:animEffect transition="in" filter="wipe(up)">
                                      <p:cBhvr>
                                        <p:cTn id="34" dur="500"/>
                                        <p:tgtEl>
                                          <p:spTgt spid="532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3256"/>
                                        </p:tgtEl>
                                        <p:attrNameLst>
                                          <p:attrName>style.visibility</p:attrName>
                                        </p:attrNameLst>
                                      </p:cBhvr>
                                      <p:to>
                                        <p:strVal val="visible"/>
                                      </p:to>
                                    </p:set>
                                    <p:animEffect transition="in" filter="wipe(up)">
                                      <p:cBhvr>
                                        <p:cTn id="39" dur="500"/>
                                        <p:tgtEl>
                                          <p:spTgt spid="5325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3257"/>
                                        </p:tgtEl>
                                        <p:attrNameLst>
                                          <p:attrName>style.visibility</p:attrName>
                                        </p:attrNameLst>
                                      </p:cBhvr>
                                      <p:to>
                                        <p:strVal val="visible"/>
                                      </p:to>
                                    </p:set>
                                    <p:animEffect transition="in" filter="wipe(up)">
                                      <p:cBhvr>
                                        <p:cTn id="44" dur="500"/>
                                        <p:tgtEl>
                                          <p:spTgt spid="5325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53261"/>
                                        </p:tgtEl>
                                        <p:attrNameLst>
                                          <p:attrName>style.visibility</p:attrName>
                                        </p:attrNameLst>
                                      </p:cBhvr>
                                      <p:to>
                                        <p:strVal val="visible"/>
                                      </p:to>
                                    </p:set>
                                    <p:animEffect transition="in" filter="wipe(up)">
                                      <p:cBhvr>
                                        <p:cTn id="49" dur="500"/>
                                        <p:tgtEl>
                                          <p:spTgt spid="53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4" grpId="0"/>
      <p:bldP spid="53255" grpId="0"/>
      <p:bldP spid="53256" grpId="0"/>
      <p:bldP spid="53257" grpId="0"/>
      <p:bldP spid="532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5" name="文本框 131074"/>
          <p:cNvSpPr txBox="1"/>
          <p:nvPr/>
        </p:nvSpPr>
        <p:spPr>
          <a:xfrm>
            <a:off x="107315" y="2045335"/>
            <a:ext cx="7943850" cy="583565"/>
          </a:xfrm>
          <a:prstGeom prst="rect">
            <a:avLst/>
          </a:prstGeom>
          <a:noFill/>
          <a:ln w="9525">
            <a:noFill/>
          </a:ln>
        </p:spPr>
        <p:txBody>
          <a:bodyPr wrap="square">
            <a:spAutoFit/>
          </a:bodyPr>
          <a:p>
            <a:pPr>
              <a:spcBef>
                <a:spcPct val="50000"/>
              </a:spcBef>
            </a:pPr>
            <a:r>
              <a:rPr lang="zh-CN" altLang="en-US" sz="3200" dirty="0">
                <a:solidFill>
                  <a:srgbClr val="00009E"/>
                </a:solidFill>
                <a:latin typeface="隶书" pitchFamily="1" charset="-122"/>
                <a:ea typeface="隶书" pitchFamily="1" charset="-122"/>
              </a:rPr>
              <a:t>第一节：</a:t>
            </a:r>
            <a:r>
              <a:rPr lang="zh-CN" altLang="en-US" sz="3200" b="1" dirty="0">
                <a:solidFill>
                  <a:srgbClr val="00009E"/>
                </a:solidFill>
                <a:latin typeface="隶书" pitchFamily="1" charset="-122"/>
                <a:ea typeface="隶书" pitchFamily="1" charset="-122"/>
              </a:rPr>
              <a:t>关关雎鸠</a:t>
            </a:r>
            <a:r>
              <a:rPr lang="zh-CN" altLang="en-US" sz="3200" dirty="0">
                <a:solidFill>
                  <a:srgbClr val="00009E"/>
                </a:solidFill>
                <a:latin typeface="隶书" pitchFamily="1" charset="-122"/>
                <a:ea typeface="隶书" pitchFamily="1" charset="-122"/>
              </a:rPr>
              <a:t> （情意真挚，互相和唱）</a:t>
            </a:r>
            <a:endParaRPr lang="zh-CN" altLang="en-US" sz="3200" dirty="0">
              <a:solidFill>
                <a:srgbClr val="00009E"/>
              </a:solidFill>
              <a:latin typeface="隶书" pitchFamily="1" charset="-122"/>
              <a:ea typeface="隶书" pitchFamily="1" charset="-122"/>
            </a:endParaRPr>
          </a:p>
        </p:txBody>
      </p:sp>
      <p:sp>
        <p:nvSpPr>
          <p:cNvPr id="131076" name="文本框 131075"/>
          <p:cNvSpPr txBox="1"/>
          <p:nvPr/>
        </p:nvSpPr>
        <p:spPr>
          <a:xfrm>
            <a:off x="1634173" y="5256530"/>
            <a:ext cx="5111750" cy="583565"/>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汉鼎简隶变" pitchFamily="49" charset="-122"/>
              </a:rPr>
              <a:t>君子、淑女和乐恭敬相处</a:t>
            </a:r>
            <a:endParaRPr lang="zh-CN" altLang="en-US" sz="3200" b="1" dirty="0">
              <a:latin typeface="Arial" panose="020B0604020202020204" pitchFamily="34" charset="0"/>
              <a:ea typeface="汉鼎简隶变" pitchFamily="49" charset="-122"/>
            </a:endParaRPr>
          </a:p>
        </p:txBody>
      </p:sp>
      <p:sp>
        <p:nvSpPr>
          <p:cNvPr id="131077" name="直接连接符 131076"/>
          <p:cNvSpPr/>
          <p:nvPr/>
        </p:nvSpPr>
        <p:spPr>
          <a:xfrm>
            <a:off x="3990023" y="2866073"/>
            <a:ext cx="0" cy="2159000"/>
          </a:xfrm>
          <a:prstGeom prst="line">
            <a:avLst/>
          </a:prstGeom>
          <a:ln w="9525" cap="flat" cmpd="sng">
            <a:solidFill>
              <a:schemeClr val="tx1"/>
            </a:solidFill>
            <a:prstDash val="solid"/>
            <a:headEnd type="none" w="med" len="med"/>
            <a:tailEnd type="triangle" w="med" len="med"/>
          </a:ln>
        </p:spPr>
      </p:sp>
      <p:sp>
        <p:nvSpPr>
          <p:cNvPr id="131078" name="文本框 131077"/>
          <p:cNvSpPr txBox="1"/>
          <p:nvPr/>
        </p:nvSpPr>
        <p:spPr>
          <a:xfrm>
            <a:off x="2971483" y="3378200"/>
            <a:ext cx="675005" cy="1296988"/>
          </a:xfrm>
          <a:prstGeom prst="rect">
            <a:avLst/>
          </a:prstGeom>
          <a:noFill/>
          <a:ln w="9525">
            <a:noFill/>
          </a:ln>
        </p:spPr>
        <p:txBody>
          <a:bodyPr vert="eaVert">
            <a:spAutoFit/>
          </a:bodyPr>
          <a:p>
            <a:pPr>
              <a:spcBef>
                <a:spcPct val="50000"/>
              </a:spcBef>
            </a:pPr>
            <a:r>
              <a:rPr lang="zh-CN" altLang="en-US" sz="3200" b="1" dirty="0">
                <a:solidFill>
                  <a:srgbClr val="FF9900"/>
                </a:solidFill>
                <a:latin typeface="Arial" panose="020B0604020202020204" pitchFamily="34" charset="0"/>
              </a:rPr>
              <a:t>联  想</a:t>
            </a:r>
            <a:endParaRPr lang="zh-CN" altLang="en-US" sz="3200" b="1" dirty="0">
              <a:solidFill>
                <a:srgbClr val="FF9900"/>
              </a:solidFill>
              <a:latin typeface="Arial" panose="020B0604020202020204" pitchFamily="34" charset="0"/>
            </a:endParaRPr>
          </a:p>
        </p:txBody>
      </p:sp>
      <p:sp>
        <p:nvSpPr>
          <p:cNvPr id="131079" name="文本框 131078"/>
          <p:cNvSpPr txBox="1"/>
          <p:nvPr/>
        </p:nvSpPr>
        <p:spPr>
          <a:xfrm>
            <a:off x="4294188" y="3518535"/>
            <a:ext cx="859790" cy="720725"/>
          </a:xfrm>
          <a:prstGeom prst="rect">
            <a:avLst/>
          </a:prstGeom>
          <a:noFill/>
          <a:ln w="9525">
            <a:noFill/>
          </a:ln>
        </p:spPr>
        <p:txBody>
          <a:bodyPr vert="eaVert">
            <a:spAutoFit/>
          </a:bodyPr>
          <a:p>
            <a:pPr>
              <a:spcBef>
                <a:spcPct val="50000"/>
              </a:spcBef>
            </a:pPr>
            <a:r>
              <a:rPr lang="zh-CN" altLang="en-US" sz="4400" dirty="0">
                <a:solidFill>
                  <a:srgbClr val="990000"/>
                </a:solidFill>
                <a:latin typeface="Arial" panose="020B0604020202020204" pitchFamily="34" charset="0"/>
                <a:ea typeface="隶书" pitchFamily="1" charset="-122"/>
              </a:rPr>
              <a:t>兴</a:t>
            </a:r>
            <a:endParaRPr lang="zh-CN" altLang="en-US" sz="4400" dirty="0">
              <a:solidFill>
                <a:srgbClr val="990000"/>
              </a:solidFill>
              <a:latin typeface="Arial" panose="020B0604020202020204" pitchFamily="34" charset="0"/>
              <a:ea typeface="隶书" pitchFamily="1" charset="-122"/>
            </a:endParaRPr>
          </a:p>
        </p:txBody>
      </p:sp>
      <p:grpSp>
        <p:nvGrpSpPr>
          <p:cNvPr id="6" name="组合 5"/>
          <p:cNvGrpSpPr/>
          <p:nvPr>
            <p:custDataLst>
              <p:tags r:id="rId1"/>
            </p:custDataLst>
          </p:nvPr>
        </p:nvGrpSpPr>
        <p:grpSpPr>
          <a:xfrm>
            <a:off x="4709160" y="235609"/>
            <a:ext cx="1477010" cy="772136"/>
            <a:chOff x="1309009" y="2422670"/>
            <a:chExt cx="889080" cy="772001"/>
          </a:xfrm>
        </p:grpSpPr>
        <p:sp>
          <p:nvSpPr>
            <p:cNvPr id="7" name="矩形 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9" name="等腰三角形 8"/>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131075"/>
                                        </p:tgtEl>
                                        <p:attrNameLst>
                                          <p:attrName>style.visibility</p:attrName>
                                        </p:attrNameLst>
                                      </p:cBhvr>
                                      <p:to>
                                        <p:strVal val="visible"/>
                                      </p:to>
                                    </p:set>
                                    <p:anim calcmode="lin" valueType="num">
                                      <p:cBhvr>
                                        <p:cTn id="13" dur="1000" fill="hold"/>
                                        <p:tgtEl>
                                          <p:spTgt spid="131075"/>
                                        </p:tgtEl>
                                        <p:attrNameLst>
                                          <p:attrName>ppt_w</p:attrName>
                                        </p:attrNameLst>
                                      </p:cBhvr>
                                      <p:tavLst>
                                        <p:tav tm="0">
                                          <p:val>
                                            <p:fltVal val="0.000000"/>
                                          </p:val>
                                        </p:tav>
                                        <p:tav tm="100000">
                                          <p:val>
                                            <p:strVal val="#ppt_w"/>
                                          </p:val>
                                        </p:tav>
                                      </p:tavLst>
                                    </p:anim>
                                    <p:anim calcmode="lin" valueType="num">
                                      <p:cBhvr>
                                        <p:cTn id="14" dur="1000" fill="hold"/>
                                        <p:tgtEl>
                                          <p:spTgt spid="131075"/>
                                        </p:tgtEl>
                                        <p:attrNameLst>
                                          <p:attrName>ppt_h</p:attrName>
                                        </p:attrNameLst>
                                      </p:cBhvr>
                                      <p:tavLst>
                                        <p:tav tm="0">
                                          <p:val>
                                            <p:fltVal val="0.000000"/>
                                          </p:val>
                                        </p:tav>
                                        <p:tav tm="100000">
                                          <p:val>
                                            <p:strVal val="#ppt_h"/>
                                          </p:val>
                                        </p:tav>
                                      </p:tavLst>
                                    </p:anim>
                                    <p:anim calcmode="lin" valueType="num">
                                      <p:cBhvr>
                                        <p:cTn id="15" dur="1000" fill="hold"/>
                                        <p:tgtEl>
                                          <p:spTgt spid="131075"/>
                                        </p:tgtEl>
                                        <p:attrNameLst>
                                          <p:attrName>style.rotation</p:attrName>
                                        </p:attrNameLst>
                                      </p:cBhvr>
                                      <p:tavLst>
                                        <p:tav tm="0">
                                          <p:val>
                                            <p:fltVal val="90.000000"/>
                                          </p:val>
                                        </p:tav>
                                        <p:tav tm="100000">
                                          <p:val>
                                            <p:fltVal val="0.000000"/>
                                          </p:val>
                                        </p:tav>
                                      </p:tavLst>
                                    </p:anim>
                                    <p:animEffect transition="in" filter="fade">
                                      <p:cBhvr>
                                        <p:cTn id="16" dur="1000"/>
                                        <p:tgtEl>
                                          <p:spTgt spid="13107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31077"/>
                                        </p:tgtEl>
                                        <p:attrNameLst>
                                          <p:attrName>style.visibility</p:attrName>
                                        </p:attrNameLst>
                                      </p:cBhvr>
                                      <p:to>
                                        <p:strVal val="visible"/>
                                      </p:to>
                                    </p:set>
                                    <p:animEffect transition="in" filter="checkerboard(across)">
                                      <p:cBhvr>
                                        <p:cTn id="21" dur="500"/>
                                        <p:tgtEl>
                                          <p:spTgt spid="131077"/>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131078"/>
                                        </p:tgtEl>
                                        <p:attrNameLst>
                                          <p:attrName>style.visibility</p:attrName>
                                        </p:attrNameLst>
                                      </p:cBhvr>
                                      <p:to>
                                        <p:strVal val="visible"/>
                                      </p:to>
                                    </p:set>
                                    <p:anim from="(-#ppt_w/2)" to="(#ppt_x)" calcmode="lin" valueType="num">
                                      <p:cBhvr>
                                        <p:cTn id="26" dur="600" fill="hold">
                                          <p:stCondLst>
                                            <p:cond delay="0"/>
                                          </p:stCondLst>
                                        </p:cTn>
                                        <p:tgtEl>
                                          <p:spTgt spid="131078"/>
                                        </p:tgtEl>
                                        <p:attrNameLst>
                                          <p:attrName>ppt_x</p:attrName>
                                        </p:attrNameLst>
                                      </p:cBhvr>
                                    </p:anim>
                                    <p:anim from="0" to="-1.0" calcmode="lin" valueType="num">
                                      <p:cBhvr>
                                        <p:cTn id="27" dur="200" decel="50000" autoRev="1" fill="hold">
                                          <p:stCondLst>
                                            <p:cond delay="600"/>
                                          </p:stCondLst>
                                        </p:cTn>
                                        <p:tgtEl>
                                          <p:spTgt spid="131078"/>
                                        </p:tgtEl>
                                        <p:attrNameLst>
                                          <p:attrName>xshear</p:attrName>
                                        </p:attrNameLst>
                                      </p:cBhvr>
                                    </p:anim>
                                    <p:animScale>
                                      <p:cBhvr>
                                        <p:cTn id="28" dur="200" decel="100000" autoRev="1" fill="hold">
                                          <p:stCondLst>
                                            <p:cond delay="600"/>
                                          </p:stCondLst>
                                        </p:cTn>
                                        <p:tgtEl>
                                          <p:spTgt spid="131078"/>
                                        </p:tgtEl>
                                      </p:cBhvr>
                                      <p:from x="100000" y="100000"/>
                                      <p:to x="80000" y="100000"/>
                                    </p:animScale>
                                    <p:anim by="(#ppt_h/3+#ppt_w*0.1)" calcmode="lin" valueType="num">
                                      <p:cBhvr additive="sum">
                                        <p:cTn id="29" dur="200" decel="100000" autoRev="1" fill="hold">
                                          <p:stCondLst>
                                            <p:cond delay="600"/>
                                          </p:stCondLst>
                                        </p:cTn>
                                        <p:tgtEl>
                                          <p:spTgt spid="131078"/>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131076"/>
                                        </p:tgtEl>
                                        <p:attrNameLst>
                                          <p:attrName>style.visibility</p:attrName>
                                        </p:attrNameLst>
                                      </p:cBhvr>
                                      <p:to>
                                        <p:strVal val="visible"/>
                                      </p:to>
                                    </p:set>
                                    <p:anim calcmode="lin" valueType="num">
                                      <p:cBhvr>
                                        <p:cTn id="34" dur="500" fill="hold"/>
                                        <p:tgtEl>
                                          <p:spTgt spid="131076"/>
                                        </p:tgtEl>
                                        <p:attrNameLst>
                                          <p:attrName>ppt_w</p:attrName>
                                        </p:attrNameLst>
                                      </p:cBhvr>
                                      <p:tavLst>
                                        <p:tav tm="0">
                                          <p:val>
                                            <p:strVal val="#ppt_w*2.5"/>
                                          </p:val>
                                        </p:tav>
                                        <p:tav tm="100000">
                                          <p:val>
                                            <p:strVal val="#ppt_w"/>
                                          </p:val>
                                        </p:tav>
                                      </p:tavLst>
                                    </p:anim>
                                    <p:anim calcmode="lin" valueType="num">
                                      <p:cBhvr>
                                        <p:cTn id="35" dur="500" fill="hold"/>
                                        <p:tgtEl>
                                          <p:spTgt spid="131076"/>
                                        </p:tgtEl>
                                        <p:attrNameLst>
                                          <p:attrName>ppt_h</p:attrName>
                                        </p:attrNameLst>
                                      </p:cBhvr>
                                      <p:tavLst>
                                        <p:tav tm="0">
                                          <p:val>
                                            <p:strVal val="#ppt_h*0.01"/>
                                          </p:val>
                                        </p:tav>
                                        <p:tav tm="100000">
                                          <p:val>
                                            <p:strVal val="#ppt_h"/>
                                          </p:val>
                                        </p:tav>
                                      </p:tavLst>
                                    </p:anim>
                                    <p:anim calcmode="lin" valueType="num">
                                      <p:cBhvr>
                                        <p:cTn id="36" dur="500" fill="hold"/>
                                        <p:tgtEl>
                                          <p:spTgt spid="131076"/>
                                        </p:tgtEl>
                                        <p:attrNameLst>
                                          <p:attrName>ppt_x</p:attrName>
                                        </p:attrNameLst>
                                      </p:cBhvr>
                                      <p:tavLst>
                                        <p:tav tm="0">
                                          <p:val>
                                            <p:strVal val="#ppt_x"/>
                                          </p:val>
                                        </p:tav>
                                        <p:tav tm="100000">
                                          <p:val>
                                            <p:strVal val="#ppt_x"/>
                                          </p:val>
                                        </p:tav>
                                      </p:tavLst>
                                    </p:anim>
                                    <p:anim calcmode="lin" valueType="num">
                                      <p:cBhvr>
                                        <p:cTn id="37" dur="500" fill="hold"/>
                                        <p:tgtEl>
                                          <p:spTgt spid="131076"/>
                                        </p:tgtEl>
                                        <p:attrNameLst>
                                          <p:attrName>ppt_y</p:attrName>
                                        </p:attrNameLst>
                                      </p:cBhvr>
                                      <p:tavLst>
                                        <p:tav tm="0">
                                          <p:val>
                                            <p:strVal val="#ppt_h+1"/>
                                          </p:val>
                                        </p:tav>
                                        <p:tav tm="100000">
                                          <p:val>
                                            <p:strVal val="#ppt_y"/>
                                          </p:val>
                                        </p:tav>
                                      </p:tavLst>
                                    </p:anim>
                                    <p:animEffect transition="in" filter="fade">
                                      <p:cBhvr>
                                        <p:cTn id="38" dur="500"/>
                                        <p:tgtEl>
                                          <p:spTgt spid="131076"/>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131079"/>
                                        </p:tgtEl>
                                        <p:attrNameLst>
                                          <p:attrName>style.visibility</p:attrName>
                                        </p:attrNameLst>
                                      </p:cBhvr>
                                      <p:to>
                                        <p:strVal val="visible"/>
                                      </p:to>
                                    </p:set>
                                    <p:animScale>
                                      <p:cBhvr>
                                        <p:cTn id="43" dur="1000" decel="50000" fill="hold">
                                          <p:stCondLst>
                                            <p:cond delay="0"/>
                                          </p:stCondLst>
                                        </p:cTn>
                                        <p:tgtEl>
                                          <p:spTgt spid="1310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44" dur="1000" decel="50000" fill="hold">
                                          <p:stCondLst>
                                            <p:cond delay="0"/>
                                          </p:stCondLst>
                                        </p:cTn>
                                        <p:tgtEl>
                                          <p:spTgt spid="131079"/>
                                        </p:tgtEl>
                                        <p:attrNameLst>
                                          <p:attrName>ppt_x</p:attrName>
                                          <p:attrName>ppt_y</p:attrName>
                                        </p:attrNameLst>
                                      </p:cBhvr>
                                    </p:animMotion>
                                    <p:animEffect transition="in" filter="fade">
                                      <p:cBhvr>
                                        <p:cTn id="45" dur="10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76" grpId="0"/>
      <p:bldP spid="131078" grpId="0"/>
      <p:bldP spid="1310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7" name="文本框 67586"/>
          <p:cNvSpPr txBox="1"/>
          <p:nvPr/>
        </p:nvSpPr>
        <p:spPr>
          <a:xfrm>
            <a:off x="3489325" y="1323975"/>
            <a:ext cx="2138680" cy="2501900"/>
          </a:xfrm>
          <a:prstGeom prst="rect">
            <a:avLst/>
          </a:prstGeom>
          <a:noFill/>
          <a:ln w="9525">
            <a:noFill/>
          </a:ln>
        </p:spPr>
        <p:txBody>
          <a:bodyPr wrap="none" anchor="t">
            <a:spAutoFit/>
          </a:bodyPr>
          <a:p>
            <a:pPr>
              <a:lnSpc>
                <a:spcPct val="140000"/>
              </a:lnSpc>
            </a:pPr>
            <a:r>
              <a:rPr lang="zh-CN" altLang="en-US" sz="2800" dirty="0">
                <a:solidFill>
                  <a:srgbClr val="000000"/>
                </a:solidFill>
                <a:latin typeface="楷体_GB2312" pitchFamily="49" charset="-122"/>
                <a:ea typeface="楷体_GB2312" pitchFamily="49" charset="-122"/>
              </a:rPr>
              <a:t>叁差荇菜， </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000000"/>
                </a:solidFill>
                <a:latin typeface="楷体_GB2312" pitchFamily="49" charset="-122"/>
                <a:ea typeface="楷体_GB2312" pitchFamily="49" charset="-122"/>
              </a:rPr>
              <a:t>左右</a:t>
            </a:r>
            <a:r>
              <a:rPr lang="zh-CN" altLang="en-US" sz="2800" dirty="0">
                <a:solidFill>
                  <a:srgbClr val="CC3300"/>
                </a:solidFill>
                <a:latin typeface="楷体_GB2312" pitchFamily="49" charset="-122"/>
                <a:ea typeface="楷体_GB2312" pitchFamily="49" charset="-122"/>
              </a:rPr>
              <a:t>流</a:t>
            </a:r>
            <a:r>
              <a:rPr lang="zh-CN" altLang="en-US" sz="2800" dirty="0">
                <a:solidFill>
                  <a:srgbClr val="000000"/>
                </a:solidFill>
                <a:latin typeface="楷体_GB2312" pitchFamily="49" charset="-122"/>
                <a:ea typeface="楷体_GB2312" pitchFamily="49" charset="-122"/>
              </a:rPr>
              <a:t>之。 </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000000"/>
                </a:solidFill>
                <a:latin typeface="楷体_GB2312" pitchFamily="49" charset="-122"/>
                <a:ea typeface="楷体_GB2312" pitchFamily="49" charset="-122"/>
              </a:rPr>
              <a:t>窈窕淑女， </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CC3300"/>
                </a:solidFill>
                <a:latin typeface="楷体_GB2312" pitchFamily="49" charset="-122"/>
                <a:ea typeface="楷体_GB2312" pitchFamily="49" charset="-122"/>
              </a:rPr>
              <a:t>寤寐</a:t>
            </a:r>
            <a:r>
              <a:rPr lang="zh-CN" altLang="en-US" sz="2800" dirty="0">
                <a:solidFill>
                  <a:srgbClr val="000000"/>
                </a:solidFill>
                <a:latin typeface="楷体_GB2312" pitchFamily="49" charset="-122"/>
                <a:ea typeface="楷体_GB2312" pitchFamily="49" charset="-122"/>
              </a:rPr>
              <a:t>求之。 </a:t>
            </a:r>
            <a:endParaRPr lang="zh-CN" altLang="en-US" sz="2800" dirty="0">
              <a:solidFill>
                <a:srgbClr val="000000"/>
              </a:solidFill>
              <a:latin typeface="楷体_GB2312" pitchFamily="49" charset="-122"/>
              <a:ea typeface="楷体_GB2312" pitchFamily="49" charset="-122"/>
            </a:endParaRPr>
          </a:p>
        </p:txBody>
      </p:sp>
      <p:sp>
        <p:nvSpPr>
          <p:cNvPr id="67589" name="文本框 67588"/>
          <p:cNvSpPr txBox="1"/>
          <p:nvPr/>
        </p:nvSpPr>
        <p:spPr>
          <a:xfrm>
            <a:off x="5334000" y="2057400"/>
            <a:ext cx="1554480" cy="478155"/>
          </a:xfrm>
          <a:prstGeom prst="rect">
            <a:avLst/>
          </a:prstGeom>
          <a:noFill/>
          <a:ln w="9525">
            <a:noFill/>
          </a:ln>
        </p:spPr>
        <p:txBody>
          <a:bodyPr wrap="none" anchor="t">
            <a:spAutoFit/>
          </a:bodyPr>
          <a:p>
            <a:pPr>
              <a:lnSpc>
                <a:spcPct val="105000"/>
              </a:lnSpc>
            </a:pPr>
            <a:r>
              <a:rPr lang="zh-CN" altLang="en-US" sz="2400" dirty="0">
                <a:solidFill>
                  <a:srgbClr val="333399"/>
                </a:solidFill>
                <a:latin typeface="楷体_GB2312" pitchFamily="49" charset="-122"/>
                <a:ea typeface="楷体_GB2312" pitchFamily="49" charset="-122"/>
              </a:rPr>
              <a:t>流：捞取 </a:t>
            </a:r>
            <a:endParaRPr lang="zh-CN" altLang="en-US" sz="2800" dirty="0">
              <a:solidFill>
                <a:schemeClr val="accent2"/>
              </a:solidFill>
              <a:latin typeface="楷体_GB2312" pitchFamily="49" charset="-122"/>
              <a:ea typeface="楷体_GB2312" pitchFamily="49" charset="-122"/>
            </a:endParaRPr>
          </a:p>
        </p:txBody>
      </p:sp>
      <p:sp>
        <p:nvSpPr>
          <p:cNvPr id="67590" name="文本框 67589"/>
          <p:cNvSpPr txBox="1"/>
          <p:nvPr/>
        </p:nvSpPr>
        <p:spPr>
          <a:xfrm>
            <a:off x="5248275" y="3157855"/>
            <a:ext cx="2727960" cy="542925"/>
          </a:xfrm>
          <a:prstGeom prst="rect">
            <a:avLst/>
          </a:prstGeom>
          <a:noFill/>
          <a:ln w="9525">
            <a:noFill/>
          </a:ln>
        </p:spPr>
        <p:txBody>
          <a:bodyPr wrap="square" anchor="t">
            <a:spAutoFit/>
          </a:bodyPr>
          <a:p>
            <a:pPr>
              <a:lnSpc>
                <a:spcPct val="105000"/>
              </a:lnSpc>
            </a:pPr>
            <a:r>
              <a:rPr lang="zh-CN" altLang="en-US" sz="2400" dirty="0">
                <a:solidFill>
                  <a:srgbClr val="333399"/>
                </a:solidFill>
                <a:latin typeface="楷体_GB2312" pitchFamily="49" charset="-122"/>
                <a:ea typeface="楷体_GB2312" pitchFamily="49" charset="-122"/>
              </a:rPr>
              <a:t>寤寐：日日夜夜</a:t>
            </a:r>
            <a:r>
              <a:rPr lang="zh-CN" altLang="en-US" sz="2800" dirty="0">
                <a:solidFill>
                  <a:schemeClr val="accent2"/>
                </a:solidFill>
                <a:latin typeface="楷体_GB2312" pitchFamily="49" charset="-122"/>
                <a:ea typeface="楷体_GB2312" pitchFamily="49" charset="-122"/>
              </a:rPr>
              <a:t> </a:t>
            </a:r>
            <a:endParaRPr lang="zh-CN" altLang="en-US" sz="2800" dirty="0">
              <a:solidFill>
                <a:schemeClr val="accent2"/>
              </a:solidFill>
              <a:latin typeface="楷体_GB2312" pitchFamily="49" charset="-122"/>
              <a:ea typeface="楷体_GB2312" pitchFamily="49" charset="-122"/>
            </a:endParaRPr>
          </a:p>
        </p:txBody>
      </p:sp>
      <p:grpSp>
        <p:nvGrpSpPr>
          <p:cNvPr id="67593" name="组合 67592"/>
          <p:cNvGrpSpPr/>
          <p:nvPr/>
        </p:nvGrpSpPr>
        <p:grpSpPr>
          <a:xfrm>
            <a:off x="1752600" y="4267200"/>
            <a:ext cx="4489450" cy="1882775"/>
            <a:chOff x="1104" y="2688"/>
            <a:chExt cx="2828" cy="1186"/>
          </a:xfrm>
        </p:grpSpPr>
        <p:sp>
          <p:nvSpPr>
            <p:cNvPr id="67591" name="文本框 67590"/>
            <p:cNvSpPr txBox="1"/>
            <p:nvPr/>
          </p:nvSpPr>
          <p:spPr>
            <a:xfrm>
              <a:off x="1912" y="2688"/>
              <a:ext cx="2020" cy="1186"/>
            </a:xfrm>
            <a:prstGeom prst="rect">
              <a:avLst/>
            </a:prstGeom>
            <a:noFill/>
            <a:ln w="9525">
              <a:noFill/>
            </a:ln>
          </p:spPr>
          <p:txBody>
            <a:bodyPr wrap="none" anchor="t">
              <a:spAutoFit/>
            </a:bodyPr>
            <a:p>
              <a:pPr>
                <a:lnSpc>
                  <a:spcPct val="105000"/>
                </a:lnSpc>
              </a:pPr>
              <a:r>
                <a:rPr lang="zh-CN" altLang="en-US" sz="2800" dirty="0">
                  <a:solidFill>
                    <a:schemeClr val="tx2"/>
                  </a:solidFill>
                  <a:latin typeface="楷体_GB2312" pitchFamily="49" charset="-122"/>
                  <a:ea typeface="楷体_GB2312" pitchFamily="49" charset="-122"/>
                </a:rPr>
                <a:t>水荇菜长短不齐，</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采荇菜左右东西。</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好姑娘苗苗条条，</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追求她直到梦里。 </a:t>
              </a:r>
              <a:endParaRPr lang="zh-CN" altLang="en-US" sz="2800" dirty="0">
                <a:solidFill>
                  <a:schemeClr val="tx2"/>
                </a:solidFill>
                <a:latin typeface="楷体_GB2312" pitchFamily="49" charset="-122"/>
                <a:ea typeface="楷体_GB2312" pitchFamily="49" charset="-122"/>
              </a:endParaRPr>
            </a:p>
          </p:txBody>
        </p:sp>
        <p:sp>
          <p:nvSpPr>
            <p:cNvPr id="67592" name="文本框 67591"/>
            <p:cNvSpPr txBox="1"/>
            <p:nvPr/>
          </p:nvSpPr>
          <p:spPr>
            <a:xfrm>
              <a:off x="1104" y="2688"/>
              <a:ext cx="720" cy="340"/>
            </a:xfrm>
            <a:prstGeom prst="rect">
              <a:avLst/>
            </a:prstGeom>
            <a:noFill/>
            <a:ln w="9525">
              <a:noFill/>
            </a:ln>
          </p:spPr>
          <p:txBody>
            <a:bodyPr>
              <a:spAutoFit/>
            </a:bodyPr>
            <a:p>
              <a:pPr>
                <a:lnSpc>
                  <a:spcPct val="105000"/>
                </a:lnSpc>
              </a:pPr>
              <a:r>
                <a:rPr lang="zh-CN" altLang="en-US" sz="2800" dirty="0">
                  <a:solidFill>
                    <a:schemeClr val="tx2"/>
                  </a:solidFill>
                  <a:latin typeface="楷体_GB2312" pitchFamily="49" charset="-122"/>
                  <a:ea typeface="楷体_GB2312" pitchFamily="49" charset="-122"/>
                </a:rPr>
                <a:t>译文：</a:t>
              </a:r>
              <a:endParaRPr lang="zh-CN" altLang="en-US" sz="2800" dirty="0">
                <a:solidFill>
                  <a:schemeClr val="tx2"/>
                </a:solidFill>
                <a:latin typeface="楷体_GB2312" pitchFamily="49" charset="-122"/>
                <a:ea typeface="楷体_GB2312" pitchFamily="49" charset="-122"/>
              </a:endParaRPr>
            </a:p>
          </p:txBody>
        </p:sp>
      </p:grpSp>
      <p:grpSp>
        <p:nvGrpSpPr>
          <p:cNvPr id="16" name="组合 15"/>
          <p:cNvGrpSpPr/>
          <p:nvPr>
            <p:custDataLst>
              <p:tags r:id="rId1"/>
            </p:custDataLst>
          </p:nvPr>
        </p:nvGrpSpPr>
        <p:grpSpPr>
          <a:xfrm>
            <a:off x="4709160" y="235609"/>
            <a:ext cx="1477010" cy="772136"/>
            <a:chOff x="1309009" y="2422670"/>
            <a:chExt cx="889080" cy="772001"/>
          </a:xfrm>
        </p:grpSpPr>
        <p:sp>
          <p:nvSpPr>
            <p:cNvPr id="17" name="矩形 1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pic>
        <p:nvPicPr>
          <p:cNvPr id="2" name="图片 1"/>
          <p:cNvPicPr>
            <a:picLocks noChangeAspect="1"/>
          </p:cNvPicPr>
          <p:nvPr/>
        </p:nvPicPr>
        <p:blipFill>
          <a:blip r:embed="rId4"/>
          <a:stretch>
            <a:fillRect/>
          </a:stretch>
        </p:blipFill>
        <p:spPr>
          <a:xfrm>
            <a:off x="904240" y="1808480"/>
            <a:ext cx="1819275"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7587"/>
                                        </p:tgtEl>
                                        <p:attrNameLst>
                                          <p:attrName>style.visibility</p:attrName>
                                        </p:attrNameLst>
                                      </p:cBhvr>
                                      <p:to>
                                        <p:strVal val="visible"/>
                                      </p:to>
                                    </p:set>
                                    <p:animEffect transition="in" filter="wipe(up)">
                                      <p:cBhvr>
                                        <p:cTn id="19" dur="500"/>
                                        <p:tgtEl>
                                          <p:spTgt spid="6758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7589"/>
                                        </p:tgtEl>
                                        <p:attrNameLst>
                                          <p:attrName>style.visibility</p:attrName>
                                        </p:attrNameLst>
                                      </p:cBhvr>
                                      <p:to>
                                        <p:strVal val="visible"/>
                                      </p:to>
                                    </p:set>
                                    <p:animEffect transition="in" filter="wipe(up)">
                                      <p:cBhvr>
                                        <p:cTn id="24" dur="500"/>
                                        <p:tgtEl>
                                          <p:spTgt spid="6758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7590"/>
                                        </p:tgtEl>
                                        <p:attrNameLst>
                                          <p:attrName>style.visibility</p:attrName>
                                        </p:attrNameLst>
                                      </p:cBhvr>
                                      <p:to>
                                        <p:strVal val="visible"/>
                                      </p:to>
                                    </p:set>
                                    <p:animEffect transition="in" filter="wipe(up)">
                                      <p:cBhvr>
                                        <p:cTn id="29" dur="500"/>
                                        <p:tgtEl>
                                          <p:spTgt spid="6759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7593"/>
                                        </p:tgtEl>
                                        <p:attrNameLst>
                                          <p:attrName>style.visibility</p:attrName>
                                        </p:attrNameLst>
                                      </p:cBhvr>
                                      <p:to>
                                        <p:strVal val="visible"/>
                                      </p:to>
                                    </p:set>
                                    <p:animEffect transition="in" filter="wipe(up)">
                                      <p:cBhvr>
                                        <p:cTn id="34"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67589" grpId="0"/>
      <p:bldP spid="675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文本框 66562"/>
          <p:cNvSpPr txBox="1"/>
          <p:nvPr/>
        </p:nvSpPr>
        <p:spPr>
          <a:xfrm>
            <a:off x="3594735" y="1534795"/>
            <a:ext cx="1953895" cy="2501900"/>
          </a:xfrm>
          <a:prstGeom prst="rect">
            <a:avLst/>
          </a:prstGeom>
          <a:noFill/>
          <a:ln w="9525">
            <a:noFill/>
          </a:ln>
        </p:spPr>
        <p:txBody>
          <a:bodyPr wrap="square">
            <a:spAutoFit/>
          </a:bodyPr>
          <a:p>
            <a:pPr>
              <a:lnSpc>
                <a:spcPct val="140000"/>
              </a:lnSpc>
            </a:pPr>
            <a:r>
              <a:rPr lang="zh-CN" altLang="en-US" sz="2800" dirty="0">
                <a:solidFill>
                  <a:srgbClr val="000000"/>
                </a:solidFill>
                <a:latin typeface="楷体_GB2312" pitchFamily="49" charset="-122"/>
                <a:ea typeface="楷体_GB2312" pitchFamily="49" charset="-122"/>
              </a:rPr>
              <a:t>求之不得，</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000000"/>
                </a:solidFill>
                <a:latin typeface="楷体_GB2312" pitchFamily="49" charset="-122"/>
                <a:ea typeface="楷体_GB2312" pitchFamily="49" charset="-122"/>
              </a:rPr>
              <a:t>寤寐</a:t>
            </a:r>
            <a:r>
              <a:rPr lang="zh-CN" altLang="en-US" sz="2800" dirty="0">
                <a:solidFill>
                  <a:srgbClr val="CC3300"/>
                </a:solidFill>
                <a:latin typeface="楷体_GB2312" pitchFamily="49" charset="-122"/>
                <a:ea typeface="楷体_GB2312" pitchFamily="49" charset="-122"/>
              </a:rPr>
              <a:t>思服</a:t>
            </a:r>
            <a:r>
              <a:rPr lang="zh-CN" altLang="en-US" sz="2800" dirty="0">
                <a:solidFill>
                  <a:srgbClr val="000000"/>
                </a:solidFill>
                <a:latin typeface="楷体_GB2312" pitchFamily="49" charset="-122"/>
                <a:ea typeface="楷体_GB2312" pitchFamily="49" charset="-122"/>
              </a:rPr>
              <a:t>。</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000000"/>
                </a:solidFill>
                <a:latin typeface="楷体_GB2312" pitchFamily="49" charset="-122"/>
                <a:ea typeface="楷体_GB2312" pitchFamily="49" charset="-122"/>
              </a:rPr>
              <a:t>优哉游哉，</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000000"/>
                </a:solidFill>
                <a:latin typeface="楷体_GB2312" pitchFamily="49" charset="-122"/>
                <a:ea typeface="楷体_GB2312" pitchFamily="49" charset="-122"/>
              </a:rPr>
              <a:t>辗转反侧。 </a:t>
            </a:r>
            <a:endParaRPr lang="zh-CN" altLang="en-US" sz="2800">
              <a:solidFill>
                <a:srgbClr val="000000"/>
              </a:solidFill>
              <a:latin typeface="楷体_GB2312" pitchFamily="49" charset="-122"/>
              <a:ea typeface="楷体_GB2312" pitchFamily="49" charset="-122"/>
            </a:endParaRPr>
          </a:p>
        </p:txBody>
      </p:sp>
      <p:sp>
        <p:nvSpPr>
          <p:cNvPr id="66564" name="文本框 66563"/>
          <p:cNvSpPr txBox="1"/>
          <p:nvPr/>
        </p:nvSpPr>
        <p:spPr>
          <a:xfrm>
            <a:off x="5324158" y="2168843"/>
            <a:ext cx="1706880" cy="607695"/>
          </a:xfrm>
          <a:prstGeom prst="rect">
            <a:avLst/>
          </a:prstGeom>
          <a:noFill/>
          <a:ln w="9525">
            <a:noFill/>
          </a:ln>
        </p:spPr>
        <p:txBody>
          <a:bodyPr wrap="none" anchor="t">
            <a:spAutoFit/>
          </a:bodyPr>
          <a:p>
            <a:pPr>
              <a:lnSpc>
                <a:spcPct val="140000"/>
              </a:lnSpc>
            </a:pPr>
            <a:r>
              <a:rPr lang="zh-CN" altLang="en-US" sz="2400" dirty="0">
                <a:solidFill>
                  <a:srgbClr val="333399"/>
                </a:solidFill>
                <a:latin typeface="楷体_GB2312" pitchFamily="49" charset="-122"/>
                <a:ea typeface="楷体_GB2312" pitchFamily="49" charset="-122"/>
              </a:rPr>
              <a:t>思服：思念</a:t>
            </a:r>
            <a:endParaRPr lang="zh-CN" altLang="en-US" sz="2400" dirty="0">
              <a:solidFill>
                <a:srgbClr val="333399"/>
              </a:solidFill>
              <a:latin typeface="楷体_GB2312" pitchFamily="49" charset="-122"/>
              <a:ea typeface="楷体_GB2312" pitchFamily="49" charset="-122"/>
            </a:endParaRPr>
          </a:p>
        </p:txBody>
      </p:sp>
      <p:grpSp>
        <p:nvGrpSpPr>
          <p:cNvPr id="66567" name="组合 66566"/>
          <p:cNvGrpSpPr/>
          <p:nvPr/>
        </p:nvGrpSpPr>
        <p:grpSpPr>
          <a:xfrm>
            <a:off x="2621280" y="4169410"/>
            <a:ext cx="4410075" cy="1908175"/>
            <a:chOff x="1296" y="2590"/>
            <a:chExt cx="2778" cy="1202"/>
          </a:xfrm>
        </p:grpSpPr>
        <p:sp>
          <p:nvSpPr>
            <p:cNvPr id="66565" name="文本框 66564"/>
            <p:cNvSpPr txBox="1"/>
            <p:nvPr/>
          </p:nvSpPr>
          <p:spPr>
            <a:xfrm>
              <a:off x="2054" y="2606"/>
              <a:ext cx="2020" cy="1186"/>
            </a:xfrm>
            <a:prstGeom prst="rect">
              <a:avLst/>
            </a:prstGeom>
            <a:noFill/>
            <a:ln w="9525">
              <a:noFill/>
            </a:ln>
          </p:spPr>
          <p:txBody>
            <a:bodyPr wrap="none" anchor="t">
              <a:spAutoFit/>
            </a:bodyPr>
            <a:p>
              <a:pPr>
                <a:lnSpc>
                  <a:spcPct val="105000"/>
                </a:lnSpc>
              </a:pPr>
              <a:r>
                <a:rPr lang="zh-CN" altLang="en-US" sz="2800" dirty="0">
                  <a:solidFill>
                    <a:schemeClr val="tx2"/>
                  </a:solidFill>
                  <a:latin typeface="楷体_GB2312" pitchFamily="49" charset="-122"/>
                  <a:ea typeface="楷体_GB2312" pitchFamily="49" charset="-122"/>
                </a:rPr>
                <a:t>追求她成了空想，</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睁眼想闭眼也想。</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夜长长相思不断，</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尽翻身直到天亮。 </a:t>
              </a:r>
              <a:endParaRPr lang="zh-CN" altLang="en-US" sz="2800">
                <a:solidFill>
                  <a:schemeClr val="tx2"/>
                </a:solidFill>
                <a:latin typeface="楷体_GB2312" pitchFamily="49" charset="-122"/>
                <a:ea typeface="楷体_GB2312" pitchFamily="49" charset="-122"/>
              </a:endParaRPr>
            </a:p>
          </p:txBody>
        </p:sp>
        <p:sp>
          <p:nvSpPr>
            <p:cNvPr id="66566" name="文本框 66565"/>
            <p:cNvSpPr txBox="1"/>
            <p:nvPr/>
          </p:nvSpPr>
          <p:spPr>
            <a:xfrm>
              <a:off x="1296" y="2590"/>
              <a:ext cx="720" cy="340"/>
            </a:xfrm>
            <a:prstGeom prst="rect">
              <a:avLst/>
            </a:prstGeom>
            <a:noFill/>
            <a:ln w="9525">
              <a:noFill/>
            </a:ln>
          </p:spPr>
          <p:txBody>
            <a:bodyPr>
              <a:spAutoFit/>
            </a:bodyPr>
            <a:p>
              <a:pPr>
                <a:lnSpc>
                  <a:spcPct val="105000"/>
                </a:lnSpc>
              </a:pPr>
              <a:r>
                <a:rPr lang="zh-CN" altLang="en-US" sz="2800" dirty="0">
                  <a:solidFill>
                    <a:schemeClr val="tx2"/>
                  </a:solidFill>
                  <a:latin typeface="楷体_GB2312" pitchFamily="49" charset="-122"/>
                  <a:ea typeface="楷体_GB2312" pitchFamily="49" charset="-122"/>
                </a:rPr>
                <a:t>译文：</a:t>
              </a:r>
              <a:endParaRPr lang="zh-CN" altLang="en-US" sz="2800">
                <a:solidFill>
                  <a:schemeClr val="tx2"/>
                </a:solidFill>
                <a:latin typeface="楷体_GB2312" pitchFamily="49" charset="-122"/>
                <a:ea typeface="楷体_GB2312" pitchFamily="49" charset="-122"/>
              </a:endParaRPr>
            </a:p>
          </p:txBody>
        </p:sp>
      </p:grpSp>
      <p:grpSp>
        <p:nvGrpSpPr>
          <p:cNvPr id="16" name="组合 15"/>
          <p:cNvGrpSpPr/>
          <p:nvPr>
            <p:custDataLst>
              <p:tags r:id="rId1"/>
            </p:custDataLst>
          </p:nvPr>
        </p:nvGrpSpPr>
        <p:grpSpPr>
          <a:xfrm>
            <a:off x="4709160" y="235609"/>
            <a:ext cx="1477010" cy="772136"/>
            <a:chOff x="1309009" y="2422670"/>
            <a:chExt cx="889080" cy="772001"/>
          </a:xfrm>
        </p:grpSpPr>
        <p:sp>
          <p:nvSpPr>
            <p:cNvPr id="17" name="矩形 1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pic>
        <p:nvPicPr>
          <p:cNvPr id="2" name="图片 1"/>
          <p:cNvPicPr>
            <a:picLocks noChangeAspect="1"/>
          </p:cNvPicPr>
          <p:nvPr/>
        </p:nvPicPr>
        <p:blipFill>
          <a:blip r:embed="rId4"/>
          <a:srcRect l="49686" t="3056" r="1846" b="5874"/>
          <a:stretch>
            <a:fillRect/>
          </a:stretch>
        </p:blipFill>
        <p:spPr>
          <a:xfrm>
            <a:off x="236220" y="1791970"/>
            <a:ext cx="2385060" cy="327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6563"/>
                                        </p:tgtEl>
                                        <p:attrNameLst>
                                          <p:attrName>style.visibility</p:attrName>
                                        </p:attrNameLst>
                                      </p:cBhvr>
                                      <p:to>
                                        <p:strVal val="visible"/>
                                      </p:to>
                                    </p:set>
                                    <p:animEffect transition="in" filter="wipe(up)">
                                      <p:cBhvr>
                                        <p:cTn id="19" dur="500"/>
                                        <p:tgtEl>
                                          <p:spTgt spid="665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6564"/>
                                        </p:tgtEl>
                                        <p:attrNameLst>
                                          <p:attrName>style.visibility</p:attrName>
                                        </p:attrNameLst>
                                      </p:cBhvr>
                                      <p:to>
                                        <p:strVal val="visible"/>
                                      </p:to>
                                    </p:set>
                                    <p:animEffect transition="in" filter="wipe(up)">
                                      <p:cBhvr>
                                        <p:cTn id="24" dur="500"/>
                                        <p:tgtEl>
                                          <p:spTgt spid="665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6567"/>
                                        </p:tgtEl>
                                        <p:attrNameLst>
                                          <p:attrName>style.visibility</p:attrName>
                                        </p:attrNameLst>
                                      </p:cBhvr>
                                      <p:to>
                                        <p:strVal val="visible"/>
                                      </p:to>
                                    </p:set>
                                    <p:animEffect transition="in" filter="wipe(up)">
                                      <p:cBhvr>
                                        <p:cTn id="29"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9" name="文本框 132098"/>
          <p:cNvSpPr txBox="1"/>
          <p:nvPr/>
        </p:nvSpPr>
        <p:spPr>
          <a:xfrm>
            <a:off x="1134110" y="1635125"/>
            <a:ext cx="4109085" cy="645160"/>
          </a:xfrm>
          <a:prstGeom prst="rect">
            <a:avLst/>
          </a:prstGeom>
          <a:noFill/>
          <a:ln w="9525">
            <a:noFill/>
          </a:ln>
        </p:spPr>
        <p:txBody>
          <a:bodyPr wrap="square">
            <a:spAutoFit/>
          </a:bodyPr>
          <a:p>
            <a:pPr>
              <a:spcBef>
                <a:spcPct val="50000"/>
              </a:spcBef>
            </a:pPr>
            <a:r>
              <a:rPr lang="zh-CN" altLang="en-US" sz="3600" b="1" dirty="0">
                <a:latin typeface="Arial" panose="020B0604020202020204" pitchFamily="34" charset="0"/>
              </a:rPr>
              <a:t>第二节：参差荇菜</a:t>
            </a:r>
            <a:endParaRPr lang="zh-CN" altLang="en-US" sz="3600" b="1" dirty="0">
              <a:latin typeface="Arial" panose="020B0604020202020204" pitchFamily="34" charset="0"/>
            </a:endParaRPr>
          </a:p>
        </p:txBody>
      </p:sp>
      <p:sp>
        <p:nvSpPr>
          <p:cNvPr id="132100" name="直接连接符 132099"/>
          <p:cNvSpPr/>
          <p:nvPr/>
        </p:nvSpPr>
        <p:spPr>
          <a:xfrm>
            <a:off x="3563938" y="2382203"/>
            <a:ext cx="0" cy="719137"/>
          </a:xfrm>
          <a:prstGeom prst="line">
            <a:avLst/>
          </a:prstGeom>
          <a:ln w="9525" cap="flat" cmpd="sng">
            <a:solidFill>
              <a:schemeClr val="tx1"/>
            </a:solidFill>
            <a:prstDash val="solid"/>
            <a:headEnd type="none" w="med" len="med"/>
            <a:tailEnd type="triangle" w="med" len="med"/>
          </a:ln>
        </p:spPr>
      </p:sp>
      <p:sp>
        <p:nvSpPr>
          <p:cNvPr id="132101" name="文本框 132100"/>
          <p:cNvSpPr txBox="1"/>
          <p:nvPr/>
        </p:nvSpPr>
        <p:spPr>
          <a:xfrm>
            <a:off x="3015615" y="3206750"/>
            <a:ext cx="1097280" cy="583565"/>
          </a:xfrm>
          <a:prstGeom prst="rect">
            <a:avLst/>
          </a:prstGeom>
          <a:noFill/>
          <a:ln w="9525">
            <a:noFill/>
          </a:ln>
        </p:spPr>
        <p:txBody>
          <a:bodyPr wrap="square">
            <a:spAutoFit/>
          </a:bodyPr>
          <a:p>
            <a:pPr>
              <a:spcBef>
                <a:spcPct val="50000"/>
              </a:spcBef>
            </a:pPr>
            <a:r>
              <a:rPr lang="zh-CN" altLang="en-US" sz="3200" b="1" dirty="0">
                <a:latin typeface="Arial" panose="020B0604020202020204" pitchFamily="34" charset="0"/>
              </a:rPr>
              <a:t>难</a:t>
            </a:r>
            <a:r>
              <a:rPr lang="zh-CN" altLang="en-US" sz="3200" b="1" dirty="0">
                <a:solidFill>
                  <a:schemeClr val="hlink"/>
                </a:solidFill>
                <a:latin typeface="Arial" panose="020B0604020202020204" pitchFamily="34" charset="0"/>
              </a:rPr>
              <a:t>求</a:t>
            </a:r>
            <a:endParaRPr lang="zh-CN" altLang="en-US" sz="3200" b="1" dirty="0">
              <a:solidFill>
                <a:schemeClr val="hlink"/>
              </a:solidFill>
              <a:latin typeface="Arial" panose="020B0604020202020204" pitchFamily="34" charset="0"/>
            </a:endParaRPr>
          </a:p>
        </p:txBody>
      </p:sp>
      <p:sp>
        <p:nvSpPr>
          <p:cNvPr id="132102" name="文本框 132101"/>
          <p:cNvSpPr txBox="1"/>
          <p:nvPr/>
        </p:nvSpPr>
        <p:spPr>
          <a:xfrm>
            <a:off x="2627313" y="5642610"/>
            <a:ext cx="2159000" cy="645160"/>
          </a:xfrm>
          <a:prstGeom prst="rect">
            <a:avLst/>
          </a:prstGeom>
          <a:noFill/>
          <a:ln w="9525">
            <a:noFill/>
          </a:ln>
        </p:spPr>
        <p:txBody>
          <a:bodyPr>
            <a:spAutoFit/>
          </a:bodyPr>
          <a:p>
            <a:pPr>
              <a:spcBef>
                <a:spcPct val="50000"/>
              </a:spcBef>
            </a:pPr>
            <a:r>
              <a:rPr lang="zh-CN" altLang="en-US" sz="3600" b="1" dirty="0">
                <a:latin typeface="Arial" panose="020B0604020202020204" pitchFamily="34" charset="0"/>
              </a:rPr>
              <a:t>窈窕淑女</a:t>
            </a:r>
            <a:endParaRPr lang="zh-CN" altLang="en-US" sz="3600" b="1" dirty="0">
              <a:latin typeface="Arial" panose="020B0604020202020204" pitchFamily="34" charset="0"/>
            </a:endParaRPr>
          </a:p>
        </p:txBody>
      </p:sp>
      <p:sp>
        <p:nvSpPr>
          <p:cNvPr id="132103" name="直接连接符 132102"/>
          <p:cNvSpPr/>
          <p:nvPr/>
        </p:nvSpPr>
        <p:spPr>
          <a:xfrm>
            <a:off x="3618865" y="3997643"/>
            <a:ext cx="0" cy="1368425"/>
          </a:xfrm>
          <a:prstGeom prst="line">
            <a:avLst/>
          </a:prstGeom>
          <a:ln w="9525" cap="flat" cmpd="sng">
            <a:solidFill>
              <a:schemeClr val="tx1"/>
            </a:solidFill>
            <a:prstDash val="solid"/>
            <a:headEnd type="none" w="med" len="med"/>
            <a:tailEnd type="triangle" w="med" len="med"/>
          </a:ln>
        </p:spPr>
      </p:sp>
      <p:sp>
        <p:nvSpPr>
          <p:cNvPr id="132104" name="直接连接符 132103"/>
          <p:cNvSpPr/>
          <p:nvPr/>
        </p:nvSpPr>
        <p:spPr>
          <a:xfrm flipH="1" flipV="1">
            <a:off x="3924300" y="2636838"/>
            <a:ext cx="1800225" cy="0"/>
          </a:xfrm>
          <a:prstGeom prst="line">
            <a:avLst/>
          </a:prstGeom>
          <a:ln w="9525" cap="flat" cmpd="sng">
            <a:solidFill>
              <a:schemeClr val="tx1"/>
            </a:solidFill>
            <a:prstDash val="solid"/>
            <a:headEnd type="none" w="med" len="med"/>
            <a:tailEnd type="triangle" w="med" len="med"/>
          </a:ln>
        </p:spPr>
      </p:sp>
      <p:sp>
        <p:nvSpPr>
          <p:cNvPr id="132105" name="文本框 132104"/>
          <p:cNvSpPr txBox="1"/>
          <p:nvPr/>
        </p:nvSpPr>
        <p:spPr>
          <a:xfrm>
            <a:off x="5867400" y="2420938"/>
            <a:ext cx="2376488" cy="645160"/>
          </a:xfrm>
          <a:prstGeom prst="rect">
            <a:avLst/>
          </a:prstGeom>
          <a:noFill/>
          <a:ln w="9525">
            <a:noFill/>
          </a:ln>
        </p:spPr>
        <p:txBody>
          <a:bodyPr>
            <a:spAutoFit/>
          </a:bodyPr>
          <a:p>
            <a:pPr>
              <a:spcBef>
                <a:spcPct val="50000"/>
              </a:spcBef>
            </a:pPr>
            <a:r>
              <a:rPr lang="zh-CN" altLang="en-US" sz="3600" b="1" dirty="0">
                <a:latin typeface="Arial" panose="020B0604020202020204" pitchFamily="34" charset="0"/>
              </a:rPr>
              <a:t>君子思服</a:t>
            </a:r>
            <a:endParaRPr lang="zh-CN" altLang="en-US" sz="3600" b="1" dirty="0">
              <a:latin typeface="Arial" panose="020B0604020202020204" pitchFamily="34" charset="0"/>
            </a:endParaRPr>
          </a:p>
        </p:txBody>
      </p:sp>
      <p:sp>
        <p:nvSpPr>
          <p:cNvPr id="132106" name="直接连接符 132105"/>
          <p:cNvSpPr/>
          <p:nvPr/>
        </p:nvSpPr>
        <p:spPr>
          <a:xfrm>
            <a:off x="2892743" y="2420938"/>
            <a:ext cx="0" cy="3024187"/>
          </a:xfrm>
          <a:prstGeom prst="line">
            <a:avLst/>
          </a:prstGeom>
          <a:ln w="9525" cap="flat" cmpd="sng">
            <a:solidFill>
              <a:schemeClr val="tx1"/>
            </a:solidFill>
            <a:prstDash val="lgDash"/>
            <a:headEnd type="none" w="med" len="med"/>
            <a:tailEnd type="triangle" w="med" len="med"/>
          </a:ln>
        </p:spPr>
      </p:sp>
      <p:sp>
        <p:nvSpPr>
          <p:cNvPr id="132107" name="文本框 132106"/>
          <p:cNvSpPr txBox="1"/>
          <p:nvPr/>
        </p:nvSpPr>
        <p:spPr>
          <a:xfrm>
            <a:off x="2038350" y="3405505"/>
            <a:ext cx="680720" cy="645160"/>
          </a:xfrm>
          <a:prstGeom prst="rect">
            <a:avLst/>
          </a:prstGeom>
          <a:noFill/>
          <a:ln w="9525">
            <a:noFill/>
          </a:ln>
        </p:spPr>
        <p:txBody>
          <a:bodyPr wrap="square">
            <a:spAutoFit/>
          </a:bodyPr>
          <a:p>
            <a:pPr>
              <a:spcBef>
                <a:spcPct val="50000"/>
              </a:spcBef>
            </a:pPr>
            <a:r>
              <a:rPr lang="zh-CN" altLang="en-US" sz="3600" b="1" dirty="0">
                <a:solidFill>
                  <a:srgbClr val="FF7C80"/>
                </a:solidFill>
                <a:latin typeface="Arial" panose="020B0604020202020204" pitchFamily="34" charset="0"/>
              </a:rPr>
              <a:t>兴</a:t>
            </a:r>
            <a:endParaRPr lang="zh-CN" altLang="en-US" sz="3600" b="1" dirty="0">
              <a:solidFill>
                <a:srgbClr val="FF7C80"/>
              </a:solidFill>
              <a:latin typeface="Arial" panose="020B0604020202020204" pitchFamily="34" charset="0"/>
            </a:endParaRPr>
          </a:p>
        </p:txBody>
      </p:sp>
      <p:grpSp>
        <p:nvGrpSpPr>
          <p:cNvPr id="6" name="组合 5"/>
          <p:cNvGrpSpPr/>
          <p:nvPr>
            <p:custDataLst>
              <p:tags r:id="rId1"/>
            </p:custDataLst>
          </p:nvPr>
        </p:nvGrpSpPr>
        <p:grpSpPr>
          <a:xfrm>
            <a:off x="4709160" y="235609"/>
            <a:ext cx="1477010" cy="772136"/>
            <a:chOff x="1309009" y="2422670"/>
            <a:chExt cx="889080" cy="772001"/>
          </a:xfrm>
        </p:grpSpPr>
        <p:sp>
          <p:nvSpPr>
            <p:cNvPr id="7" name="矩形 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9" name="等腰三角形 8"/>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2099"/>
                                        </p:tgtEl>
                                        <p:attrNameLst>
                                          <p:attrName>style.visibility</p:attrName>
                                        </p:attrNameLst>
                                      </p:cBhvr>
                                      <p:to>
                                        <p:strVal val="visible"/>
                                      </p:to>
                                    </p:set>
                                    <p:animEffect transition="in" filter="fade">
                                      <p:cBhvr>
                                        <p:cTn id="13" dur="2000"/>
                                        <p:tgtEl>
                                          <p:spTgt spid="132099"/>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132100"/>
                                        </p:tgtEl>
                                        <p:attrNameLst>
                                          <p:attrName>style.visibility</p:attrName>
                                        </p:attrNameLst>
                                      </p:cBhvr>
                                      <p:to>
                                        <p:strVal val="visible"/>
                                      </p:to>
                                    </p:set>
                                    <p:animEffect transition="in" filter="fade">
                                      <p:cBhvr>
                                        <p:cTn id="18" dur="2000"/>
                                        <p:tgtEl>
                                          <p:spTgt spid="132100"/>
                                        </p:tgtEl>
                                      </p:cBhvr>
                                    </p:animEffect>
                                    <p:anim calcmode="lin" valueType="num">
                                      <p:cBhvr>
                                        <p:cTn id="19" dur="2000" fill="hold"/>
                                        <p:tgtEl>
                                          <p:spTgt spid="132100"/>
                                        </p:tgtEl>
                                        <p:attrNameLst>
                                          <p:attrName>style.rotation</p:attrName>
                                        </p:attrNameLst>
                                      </p:cBhvr>
                                      <p:tavLst>
                                        <p:tav tm="0">
                                          <p:val>
                                            <p:fltVal val="720.000000"/>
                                          </p:val>
                                        </p:tav>
                                        <p:tav tm="100000">
                                          <p:val>
                                            <p:fltVal val="0.000000"/>
                                          </p:val>
                                        </p:tav>
                                      </p:tavLst>
                                    </p:anim>
                                    <p:anim calcmode="lin" valueType="num">
                                      <p:cBhvr>
                                        <p:cTn id="20" dur="2000" fill="hold"/>
                                        <p:tgtEl>
                                          <p:spTgt spid="132100"/>
                                        </p:tgtEl>
                                        <p:attrNameLst>
                                          <p:attrName>ppt_h</p:attrName>
                                        </p:attrNameLst>
                                      </p:cBhvr>
                                      <p:tavLst>
                                        <p:tav tm="0">
                                          <p:val>
                                            <p:fltVal val="0.000000"/>
                                          </p:val>
                                        </p:tav>
                                        <p:tav tm="100000">
                                          <p:val>
                                            <p:strVal val="#ppt_h"/>
                                          </p:val>
                                        </p:tav>
                                      </p:tavLst>
                                    </p:anim>
                                    <p:anim calcmode="lin" valueType="num">
                                      <p:cBhvr>
                                        <p:cTn id="21" dur="2000" fill="hold"/>
                                        <p:tgtEl>
                                          <p:spTgt spid="132100"/>
                                        </p:tgtEl>
                                        <p:attrNameLst>
                                          <p:attrName>ppt_w</p:attrName>
                                        </p:attrNameLst>
                                      </p:cBhvr>
                                      <p:tavLst>
                                        <p:tav tm="0">
                                          <p:val>
                                            <p:fltVal val="0.00000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132101"/>
                                        </p:tgtEl>
                                        <p:attrNameLst>
                                          <p:attrName>style.visibility</p:attrName>
                                        </p:attrNameLst>
                                      </p:cBhvr>
                                      <p:to>
                                        <p:strVal val="visible"/>
                                      </p:to>
                                    </p:set>
                                    <p:animEffect transition="in" filter="fade">
                                      <p:cBhvr>
                                        <p:cTn id="26" dur="2000"/>
                                        <p:tgtEl>
                                          <p:spTgt spid="132101"/>
                                        </p:tgtEl>
                                      </p:cBhvr>
                                    </p:animEffect>
                                    <p:anim calcmode="lin" valueType="num">
                                      <p:cBhvr>
                                        <p:cTn id="27" dur="2000" fill="hold"/>
                                        <p:tgtEl>
                                          <p:spTgt spid="132101"/>
                                        </p:tgtEl>
                                        <p:attrNameLst>
                                          <p:attrName>style.rotation</p:attrName>
                                        </p:attrNameLst>
                                      </p:cBhvr>
                                      <p:tavLst>
                                        <p:tav tm="0">
                                          <p:val>
                                            <p:fltVal val="720.000000"/>
                                          </p:val>
                                        </p:tav>
                                        <p:tav tm="100000">
                                          <p:val>
                                            <p:fltVal val="0.000000"/>
                                          </p:val>
                                        </p:tav>
                                      </p:tavLst>
                                    </p:anim>
                                    <p:anim calcmode="lin" valueType="num">
                                      <p:cBhvr>
                                        <p:cTn id="28" dur="2000" fill="hold"/>
                                        <p:tgtEl>
                                          <p:spTgt spid="132101"/>
                                        </p:tgtEl>
                                        <p:attrNameLst>
                                          <p:attrName>ppt_h</p:attrName>
                                        </p:attrNameLst>
                                      </p:cBhvr>
                                      <p:tavLst>
                                        <p:tav tm="0">
                                          <p:val>
                                            <p:fltVal val="0.000000"/>
                                          </p:val>
                                        </p:tav>
                                        <p:tav tm="100000">
                                          <p:val>
                                            <p:strVal val="#ppt_h"/>
                                          </p:val>
                                        </p:tav>
                                      </p:tavLst>
                                    </p:anim>
                                    <p:anim calcmode="lin" valueType="num">
                                      <p:cBhvr>
                                        <p:cTn id="29" dur="2000" fill="hold"/>
                                        <p:tgtEl>
                                          <p:spTgt spid="132101"/>
                                        </p:tgtEl>
                                        <p:attrNameLst>
                                          <p:attrName>ppt_w</p:attrName>
                                        </p:attrNameLst>
                                      </p:cBhvr>
                                      <p:tavLst>
                                        <p:tav tm="0">
                                          <p:val>
                                            <p:fltVal val="0.00000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32103"/>
                                        </p:tgtEl>
                                        <p:attrNameLst>
                                          <p:attrName>style.visibility</p:attrName>
                                        </p:attrNameLst>
                                      </p:cBhvr>
                                      <p:to>
                                        <p:strVal val="visible"/>
                                      </p:to>
                                    </p:set>
                                    <p:animEffect transition="in" filter="dissolve">
                                      <p:cBhvr>
                                        <p:cTn id="34" dur="500"/>
                                        <p:tgtEl>
                                          <p:spTgt spid="132103"/>
                                        </p:tgtEl>
                                      </p:cBhvr>
                                    </p:animEffect>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132102"/>
                                        </p:tgtEl>
                                        <p:attrNameLst>
                                          <p:attrName>style.visibility</p:attrName>
                                        </p:attrNameLst>
                                      </p:cBhvr>
                                      <p:to>
                                        <p:strVal val="visible"/>
                                      </p:to>
                                    </p:set>
                                    <p:set>
                                      <p:cBhvr>
                                        <p:cTn id="39" dur="455" fill="hold">
                                          <p:stCondLst>
                                            <p:cond delay="0"/>
                                          </p:stCondLst>
                                        </p:cTn>
                                        <p:tgtEl>
                                          <p:spTgt spid="132102"/>
                                        </p:tgtEl>
                                        <p:attrNameLst>
                                          <p:attrName>style.rotation</p:attrName>
                                        </p:attrNameLst>
                                      </p:cBhvr>
                                      <p:to>
                                        <p:strVal val="-45.0"/>
                                      </p:to>
                                    </p:set>
                                    <p:anim calcmode="lin" valueType="num">
                                      <p:cBhvr>
                                        <p:cTn id="40" dur="455" fill="hold">
                                          <p:stCondLst>
                                            <p:cond delay="455"/>
                                          </p:stCondLst>
                                        </p:cTn>
                                        <p:tgtEl>
                                          <p:spTgt spid="132102"/>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41" dur="455" fill="hold">
                                          <p:stCondLst>
                                            <p:cond delay="0"/>
                                          </p:stCondLst>
                                        </p:cTn>
                                        <p:tgtEl>
                                          <p:spTgt spid="132102"/>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132102"/>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132102"/>
                                        </p:tgtEl>
                                        <p:attrNameLst>
                                          <p:attrName>ppt_y</p:attrName>
                                        </p:attrNameLst>
                                      </p:cBhvr>
                                      <p:tavLst>
                                        <p:tav tm="0">
                                          <p:val>
                                            <p:strVal val="#ppt_y-(0.354*#ppt_w-0.172*#ppt_h)"/>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4" presetClass="entr" presetSubtype="0" fill="hold" nodeType="clickEffect">
                                  <p:stCondLst>
                                    <p:cond delay="0"/>
                                  </p:stCondLst>
                                  <p:childTnLst>
                                    <p:set>
                                      <p:cBhvr>
                                        <p:cTn id="47" dur="1" fill="hold">
                                          <p:stCondLst>
                                            <p:cond delay="0"/>
                                          </p:stCondLst>
                                        </p:cTn>
                                        <p:tgtEl>
                                          <p:spTgt spid="132104"/>
                                        </p:tgtEl>
                                        <p:attrNameLst>
                                          <p:attrName>style.visibility</p:attrName>
                                        </p:attrNameLst>
                                      </p:cBhvr>
                                      <p:to>
                                        <p:strVal val="visible"/>
                                      </p:to>
                                    </p:set>
                                    <p:anim from="(-#ppt_w/2)" to="(#ppt_x)" calcmode="lin" valueType="num">
                                      <p:cBhvr>
                                        <p:cTn id="48" dur="600" fill="hold">
                                          <p:stCondLst>
                                            <p:cond delay="0"/>
                                          </p:stCondLst>
                                        </p:cTn>
                                        <p:tgtEl>
                                          <p:spTgt spid="132104"/>
                                        </p:tgtEl>
                                        <p:attrNameLst>
                                          <p:attrName>ppt_x</p:attrName>
                                        </p:attrNameLst>
                                      </p:cBhvr>
                                    </p:anim>
                                    <p:anim from="0" to="-1.0" calcmode="lin" valueType="num">
                                      <p:cBhvr>
                                        <p:cTn id="49" dur="200" decel="50000" autoRev="1" fill="hold">
                                          <p:stCondLst>
                                            <p:cond delay="600"/>
                                          </p:stCondLst>
                                        </p:cTn>
                                        <p:tgtEl>
                                          <p:spTgt spid="132104"/>
                                        </p:tgtEl>
                                        <p:attrNameLst>
                                          <p:attrName>xshear</p:attrName>
                                        </p:attrNameLst>
                                      </p:cBhvr>
                                    </p:anim>
                                    <p:animScale>
                                      <p:cBhvr>
                                        <p:cTn id="50" dur="200" decel="100000" autoRev="1" fill="hold">
                                          <p:stCondLst>
                                            <p:cond delay="600"/>
                                          </p:stCondLst>
                                        </p:cTn>
                                        <p:tgtEl>
                                          <p:spTgt spid="132104"/>
                                        </p:tgtEl>
                                      </p:cBhvr>
                                      <p:from x="100000" y="100000"/>
                                      <p:to x="80000" y="100000"/>
                                    </p:animScale>
                                    <p:anim by="(#ppt_h/3+#ppt_w*0.1)" calcmode="lin" valueType="num">
                                      <p:cBhvr additive="sum">
                                        <p:cTn id="51" dur="200" decel="100000" autoRev="1" fill="hold">
                                          <p:stCondLst>
                                            <p:cond delay="600"/>
                                          </p:stCondLst>
                                        </p:cTn>
                                        <p:tgtEl>
                                          <p:spTgt spid="132104"/>
                                        </p:tgtEl>
                                        <p:attrNameLst>
                                          <p:attrName>ppt_x</p:attrName>
                                        </p:attrNameLst>
                                      </p:cBhvr>
                                    </p:anim>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32105"/>
                                        </p:tgtEl>
                                        <p:attrNameLst>
                                          <p:attrName>style.visibility</p:attrName>
                                        </p:attrNameLst>
                                      </p:cBhvr>
                                      <p:to>
                                        <p:strVal val="visible"/>
                                      </p:to>
                                    </p:set>
                                    <p:animEffect transition="in" filter="checkerboard(across)">
                                      <p:cBhvr>
                                        <p:cTn id="56" dur="500"/>
                                        <p:tgtEl>
                                          <p:spTgt spid="132105"/>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nodeType="clickEffect">
                                  <p:stCondLst>
                                    <p:cond delay="0"/>
                                  </p:stCondLst>
                                  <p:childTnLst>
                                    <p:set>
                                      <p:cBhvr>
                                        <p:cTn id="60" dur="1" fill="hold">
                                          <p:stCondLst>
                                            <p:cond delay="0"/>
                                          </p:stCondLst>
                                        </p:cTn>
                                        <p:tgtEl>
                                          <p:spTgt spid="132106"/>
                                        </p:tgtEl>
                                        <p:attrNameLst>
                                          <p:attrName>style.visibility</p:attrName>
                                        </p:attrNameLst>
                                      </p:cBhvr>
                                      <p:to>
                                        <p:strVal val="visible"/>
                                      </p:to>
                                    </p:set>
                                    <p:anim calcmode="lin" valueType="num">
                                      <p:cBhvr>
                                        <p:cTn id="61" dur="500" fill="hold"/>
                                        <p:tgtEl>
                                          <p:spTgt spid="132106"/>
                                        </p:tgtEl>
                                        <p:attrNameLst>
                                          <p:attrName>ppt_w</p:attrName>
                                        </p:attrNameLst>
                                      </p:cBhvr>
                                      <p:tavLst>
                                        <p:tav tm="0">
                                          <p:val>
                                            <p:strVal val="#ppt_w*2.5"/>
                                          </p:val>
                                        </p:tav>
                                        <p:tav tm="100000">
                                          <p:val>
                                            <p:strVal val="#ppt_w"/>
                                          </p:val>
                                        </p:tav>
                                      </p:tavLst>
                                    </p:anim>
                                    <p:anim calcmode="lin" valueType="num">
                                      <p:cBhvr>
                                        <p:cTn id="62" dur="500" fill="hold"/>
                                        <p:tgtEl>
                                          <p:spTgt spid="132106"/>
                                        </p:tgtEl>
                                        <p:attrNameLst>
                                          <p:attrName>ppt_h</p:attrName>
                                        </p:attrNameLst>
                                      </p:cBhvr>
                                      <p:tavLst>
                                        <p:tav tm="0">
                                          <p:val>
                                            <p:strVal val="#ppt_h*0.01"/>
                                          </p:val>
                                        </p:tav>
                                        <p:tav tm="100000">
                                          <p:val>
                                            <p:strVal val="#ppt_h"/>
                                          </p:val>
                                        </p:tav>
                                      </p:tavLst>
                                    </p:anim>
                                    <p:anim calcmode="lin" valueType="num">
                                      <p:cBhvr>
                                        <p:cTn id="63" dur="500" fill="hold"/>
                                        <p:tgtEl>
                                          <p:spTgt spid="132106"/>
                                        </p:tgtEl>
                                        <p:attrNameLst>
                                          <p:attrName>ppt_x</p:attrName>
                                        </p:attrNameLst>
                                      </p:cBhvr>
                                      <p:tavLst>
                                        <p:tav tm="0">
                                          <p:val>
                                            <p:strVal val="#ppt_x"/>
                                          </p:val>
                                        </p:tav>
                                        <p:tav tm="100000">
                                          <p:val>
                                            <p:strVal val="#ppt_x"/>
                                          </p:val>
                                        </p:tav>
                                      </p:tavLst>
                                    </p:anim>
                                    <p:anim calcmode="lin" valueType="num">
                                      <p:cBhvr>
                                        <p:cTn id="64" dur="500" fill="hold"/>
                                        <p:tgtEl>
                                          <p:spTgt spid="132106"/>
                                        </p:tgtEl>
                                        <p:attrNameLst>
                                          <p:attrName>ppt_y</p:attrName>
                                        </p:attrNameLst>
                                      </p:cBhvr>
                                      <p:tavLst>
                                        <p:tav tm="0">
                                          <p:val>
                                            <p:strVal val="#ppt_h+1"/>
                                          </p:val>
                                        </p:tav>
                                        <p:tav tm="100000">
                                          <p:val>
                                            <p:strVal val="#ppt_y"/>
                                          </p:val>
                                        </p:tav>
                                      </p:tavLst>
                                    </p:anim>
                                    <p:animEffect transition="in" filter="fade">
                                      <p:cBhvr>
                                        <p:cTn id="65" dur="500"/>
                                        <p:tgtEl>
                                          <p:spTgt spid="132106"/>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132107"/>
                                        </p:tgtEl>
                                        <p:attrNameLst>
                                          <p:attrName>style.visibility</p:attrName>
                                        </p:attrNameLst>
                                      </p:cBhvr>
                                      <p:to>
                                        <p:strVal val="visible"/>
                                      </p:to>
                                    </p:set>
                                    <p:animScale>
                                      <p:cBhvr>
                                        <p:cTn id="70" dur="1000" decel="50000" fill="hold">
                                          <p:stCondLst>
                                            <p:cond delay="0"/>
                                          </p:stCondLst>
                                        </p:cTn>
                                        <p:tgtEl>
                                          <p:spTgt spid="1321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71" dur="1000" decel="50000" fill="hold">
                                          <p:stCondLst>
                                            <p:cond delay="0"/>
                                          </p:stCondLst>
                                        </p:cTn>
                                        <p:tgtEl>
                                          <p:spTgt spid="132107"/>
                                        </p:tgtEl>
                                        <p:attrNameLst>
                                          <p:attrName>ppt_x</p:attrName>
                                          <p:attrName>ppt_y</p:attrName>
                                        </p:attrNameLst>
                                      </p:cBhvr>
                                    </p:animMotion>
                                    <p:animEffect transition="in" filter="fade">
                                      <p:cBhvr>
                                        <p:cTn id="72" dur="1000"/>
                                        <p:tgtEl>
                                          <p:spTgt spid="132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P spid="132101" grpId="0"/>
      <p:bldP spid="132102" grpId="0"/>
      <p:bldP spid="132105" grpId="0"/>
      <p:bldP spid="1321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5" name="文本框 64514"/>
          <p:cNvSpPr txBox="1"/>
          <p:nvPr/>
        </p:nvSpPr>
        <p:spPr>
          <a:xfrm>
            <a:off x="3590925" y="1469390"/>
            <a:ext cx="1960880" cy="2501900"/>
          </a:xfrm>
          <a:prstGeom prst="rect">
            <a:avLst/>
          </a:prstGeom>
          <a:noFill/>
          <a:ln w="9525">
            <a:noFill/>
          </a:ln>
        </p:spPr>
        <p:txBody>
          <a:bodyPr wrap="none" anchor="t">
            <a:spAutoFit/>
          </a:bodyPr>
          <a:p>
            <a:pPr>
              <a:lnSpc>
                <a:spcPct val="140000"/>
              </a:lnSpc>
            </a:pPr>
            <a:r>
              <a:rPr lang="zh-CN" altLang="en-US" sz="2800" dirty="0">
                <a:solidFill>
                  <a:srgbClr val="000000"/>
                </a:solidFill>
                <a:latin typeface="楷体_GB2312" pitchFamily="49" charset="-122"/>
                <a:ea typeface="楷体_GB2312" pitchFamily="49" charset="-122"/>
              </a:rPr>
              <a:t>参差荇菜，</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000000"/>
                </a:solidFill>
                <a:latin typeface="楷体_GB2312" pitchFamily="49" charset="-122"/>
                <a:ea typeface="楷体_GB2312" pitchFamily="49" charset="-122"/>
              </a:rPr>
              <a:t>左右采之。</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000000"/>
                </a:solidFill>
                <a:latin typeface="楷体_GB2312" pitchFamily="49" charset="-122"/>
                <a:ea typeface="楷体_GB2312" pitchFamily="49" charset="-122"/>
              </a:rPr>
              <a:t>窈窕淑女，</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000000"/>
                </a:solidFill>
                <a:latin typeface="楷体_GB2312" pitchFamily="49" charset="-122"/>
                <a:ea typeface="楷体_GB2312" pitchFamily="49" charset="-122"/>
              </a:rPr>
              <a:t>琴瑟</a:t>
            </a:r>
            <a:r>
              <a:rPr lang="zh-CN" altLang="en-US" sz="2800" dirty="0">
                <a:solidFill>
                  <a:srgbClr val="CC3300"/>
                </a:solidFill>
                <a:latin typeface="楷体_GB2312" pitchFamily="49" charset="-122"/>
                <a:ea typeface="楷体_GB2312" pitchFamily="49" charset="-122"/>
              </a:rPr>
              <a:t>友</a:t>
            </a:r>
            <a:r>
              <a:rPr lang="zh-CN" altLang="en-US" sz="2800" dirty="0">
                <a:solidFill>
                  <a:srgbClr val="000000"/>
                </a:solidFill>
                <a:latin typeface="楷体_GB2312" pitchFamily="49" charset="-122"/>
                <a:ea typeface="楷体_GB2312" pitchFamily="49" charset="-122"/>
              </a:rPr>
              <a:t>之。</a:t>
            </a:r>
            <a:endParaRPr lang="zh-CN" altLang="en-US" sz="2800" dirty="0">
              <a:solidFill>
                <a:srgbClr val="000000"/>
              </a:solidFill>
              <a:latin typeface="楷体_GB2312" pitchFamily="49" charset="-122"/>
              <a:ea typeface="楷体_GB2312" pitchFamily="49" charset="-122"/>
            </a:endParaRPr>
          </a:p>
        </p:txBody>
      </p:sp>
      <p:sp>
        <p:nvSpPr>
          <p:cNvPr id="64516" name="文本框 64515"/>
          <p:cNvSpPr txBox="1"/>
          <p:nvPr/>
        </p:nvSpPr>
        <p:spPr>
          <a:xfrm>
            <a:off x="5677218" y="3363595"/>
            <a:ext cx="1579880" cy="542925"/>
          </a:xfrm>
          <a:prstGeom prst="rect">
            <a:avLst/>
          </a:prstGeom>
          <a:noFill/>
          <a:ln w="9525">
            <a:noFill/>
          </a:ln>
        </p:spPr>
        <p:txBody>
          <a:bodyPr wrap="none" anchor="t">
            <a:spAutoFit/>
          </a:bodyPr>
          <a:p>
            <a:pPr>
              <a:lnSpc>
                <a:spcPct val="105000"/>
              </a:lnSpc>
            </a:pPr>
            <a:r>
              <a:rPr lang="zh-CN" altLang="en-US" sz="2400" dirty="0">
                <a:solidFill>
                  <a:srgbClr val="333399"/>
                </a:solidFill>
                <a:latin typeface="楷体_GB2312" pitchFamily="49" charset="-122"/>
                <a:ea typeface="楷体_GB2312" pitchFamily="49" charset="-122"/>
              </a:rPr>
              <a:t>友：亲近</a:t>
            </a:r>
            <a:r>
              <a:rPr lang="zh-CN" altLang="en-US" sz="2800" dirty="0">
                <a:solidFill>
                  <a:schemeClr val="accent2"/>
                </a:solidFill>
                <a:latin typeface="楷体_GB2312" pitchFamily="49" charset="-122"/>
                <a:ea typeface="楷体_GB2312" pitchFamily="49" charset="-122"/>
              </a:rPr>
              <a:t> </a:t>
            </a:r>
            <a:endParaRPr lang="zh-CN" altLang="en-US" sz="2800" dirty="0">
              <a:solidFill>
                <a:schemeClr val="accent2"/>
              </a:solidFill>
              <a:latin typeface="楷体_GB2312" pitchFamily="49" charset="-122"/>
              <a:ea typeface="楷体_GB2312" pitchFamily="49" charset="-122"/>
            </a:endParaRPr>
          </a:p>
        </p:txBody>
      </p:sp>
      <p:grpSp>
        <p:nvGrpSpPr>
          <p:cNvPr id="64520" name="组合 64519"/>
          <p:cNvGrpSpPr/>
          <p:nvPr/>
        </p:nvGrpSpPr>
        <p:grpSpPr>
          <a:xfrm>
            <a:off x="2209800" y="4111625"/>
            <a:ext cx="4273550" cy="1885950"/>
            <a:chOff x="1392" y="2590"/>
            <a:chExt cx="2692" cy="1188"/>
          </a:xfrm>
        </p:grpSpPr>
        <p:sp>
          <p:nvSpPr>
            <p:cNvPr id="64517" name="文本框 64516"/>
            <p:cNvSpPr txBox="1"/>
            <p:nvPr/>
          </p:nvSpPr>
          <p:spPr>
            <a:xfrm>
              <a:off x="2064" y="2592"/>
              <a:ext cx="2020" cy="1186"/>
            </a:xfrm>
            <a:prstGeom prst="rect">
              <a:avLst/>
            </a:prstGeom>
            <a:noFill/>
            <a:ln w="9525">
              <a:noFill/>
            </a:ln>
          </p:spPr>
          <p:txBody>
            <a:bodyPr wrap="none" anchor="t">
              <a:spAutoFit/>
            </a:bodyPr>
            <a:p>
              <a:pPr>
                <a:lnSpc>
                  <a:spcPct val="105000"/>
                </a:lnSpc>
              </a:pPr>
              <a:r>
                <a:rPr lang="zh-CN" altLang="en-US" sz="2800" dirty="0">
                  <a:solidFill>
                    <a:schemeClr val="tx2"/>
                  </a:solidFill>
                  <a:latin typeface="楷体_GB2312" pitchFamily="49" charset="-122"/>
                  <a:ea typeface="楷体_GB2312" pitchFamily="49" charset="-122"/>
                </a:rPr>
                <a:t>长和短水边荇菜，</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采荇人左采右采。</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好姑娘苗苗条条，</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弹琴瑟迎她过来。 </a:t>
              </a:r>
              <a:endParaRPr lang="zh-CN" altLang="en-US" sz="2800" dirty="0">
                <a:solidFill>
                  <a:schemeClr val="tx2"/>
                </a:solidFill>
                <a:latin typeface="楷体_GB2312" pitchFamily="49" charset="-122"/>
                <a:ea typeface="楷体_GB2312" pitchFamily="49" charset="-122"/>
              </a:endParaRPr>
            </a:p>
          </p:txBody>
        </p:sp>
        <p:sp>
          <p:nvSpPr>
            <p:cNvPr id="64518" name="文本框 64517"/>
            <p:cNvSpPr txBox="1"/>
            <p:nvPr/>
          </p:nvSpPr>
          <p:spPr>
            <a:xfrm>
              <a:off x="1392" y="2590"/>
              <a:ext cx="720" cy="340"/>
            </a:xfrm>
            <a:prstGeom prst="rect">
              <a:avLst/>
            </a:prstGeom>
            <a:noFill/>
            <a:ln w="9525">
              <a:noFill/>
            </a:ln>
          </p:spPr>
          <p:txBody>
            <a:bodyPr>
              <a:spAutoFit/>
            </a:bodyPr>
            <a:p>
              <a:pPr>
                <a:lnSpc>
                  <a:spcPct val="105000"/>
                </a:lnSpc>
              </a:pPr>
              <a:r>
                <a:rPr lang="zh-CN" altLang="en-US" sz="2800" dirty="0">
                  <a:solidFill>
                    <a:schemeClr val="tx2"/>
                  </a:solidFill>
                  <a:latin typeface="楷体_GB2312" pitchFamily="49" charset="-122"/>
                  <a:ea typeface="楷体_GB2312" pitchFamily="49" charset="-122"/>
                </a:rPr>
                <a:t>译文：</a:t>
              </a:r>
              <a:endParaRPr lang="zh-CN" altLang="en-US" sz="2800" dirty="0">
                <a:solidFill>
                  <a:schemeClr val="tx2"/>
                </a:solidFill>
                <a:latin typeface="楷体_GB2312" pitchFamily="49" charset="-122"/>
                <a:ea typeface="楷体_GB2312" pitchFamily="49" charset="-122"/>
              </a:endParaRPr>
            </a:p>
          </p:txBody>
        </p:sp>
      </p:grpSp>
      <p:grpSp>
        <p:nvGrpSpPr>
          <p:cNvPr id="16" name="组合 15"/>
          <p:cNvGrpSpPr/>
          <p:nvPr>
            <p:custDataLst>
              <p:tags r:id="rId1"/>
            </p:custDataLst>
          </p:nvPr>
        </p:nvGrpSpPr>
        <p:grpSpPr>
          <a:xfrm>
            <a:off x="4709160" y="235609"/>
            <a:ext cx="1477010" cy="772136"/>
            <a:chOff x="1309009" y="2422670"/>
            <a:chExt cx="889080" cy="772001"/>
          </a:xfrm>
        </p:grpSpPr>
        <p:sp>
          <p:nvSpPr>
            <p:cNvPr id="17" name="矩形 1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pic>
        <p:nvPicPr>
          <p:cNvPr id="2" name="图片 1"/>
          <p:cNvPicPr>
            <a:picLocks noChangeAspect="1"/>
          </p:cNvPicPr>
          <p:nvPr/>
        </p:nvPicPr>
        <p:blipFill>
          <a:blip r:embed="rId4"/>
          <a:stretch>
            <a:fillRect/>
          </a:stretch>
        </p:blipFill>
        <p:spPr>
          <a:xfrm>
            <a:off x="264795" y="1891030"/>
            <a:ext cx="2945130" cy="2129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4515"/>
                                        </p:tgtEl>
                                        <p:attrNameLst>
                                          <p:attrName>style.visibility</p:attrName>
                                        </p:attrNameLst>
                                      </p:cBhvr>
                                      <p:to>
                                        <p:strVal val="visible"/>
                                      </p:to>
                                    </p:set>
                                    <p:animEffect transition="in" filter="wipe(up)">
                                      <p:cBhvr>
                                        <p:cTn id="19" dur="500"/>
                                        <p:tgtEl>
                                          <p:spTgt spid="645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4516"/>
                                        </p:tgtEl>
                                        <p:attrNameLst>
                                          <p:attrName>style.visibility</p:attrName>
                                        </p:attrNameLst>
                                      </p:cBhvr>
                                      <p:to>
                                        <p:strVal val="visible"/>
                                      </p:to>
                                    </p:set>
                                    <p:animEffect transition="in" filter="wipe(up)">
                                      <p:cBhvr>
                                        <p:cTn id="24" dur="500"/>
                                        <p:tgtEl>
                                          <p:spTgt spid="645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4520"/>
                                        </p:tgtEl>
                                        <p:attrNameLst>
                                          <p:attrName>style.visibility</p:attrName>
                                        </p:attrNameLst>
                                      </p:cBhvr>
                                      <p:to>
                                        <p:strVal val="visible"/>
                                      </p:to>
                                    </p:set>
                                    <p:animEffect transition="in" filter="wipe(up)">
                                      <p:cBhvr>
                                        <p:cTn id="29" dur="5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645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72" name="文本框 62471"/>
          <p:cNvSpPr txBox="1"/>
          <p:nvPr/>
        </p:nvSpPr>
        <p:spPr>
          <a:xfrm>
            <a:off x="3505835" y="1534795"/>
            <a:ext cx="1960880" cy="2501900"/>
          </a:xfrm>
          <a:prstGeom prst="rect">
            <a:avLst/>
          </a:prstGeom>
          <a:noFill/>
          <a:ln w="9525">
            <a:noFill/>
          </a:ln>
        </p:spPr>
        <p:txBody>
          <a:bodyPr wrap="none" anchor="t">
            <a:spAutoFit/>
          </a:bodyPr>
          <a:p>
            <a:pPr>
              <a:lnSpc>
                <a:spcPct val="140000"/>
              </a:lnSpc>
            </a:pPr>
            <a:r>
              <a:rPr lang="zh-CN" altLang="en-US" sz="2800" dirty="0">
                <a:solidFill>
                  <a:srgbClr val="000000"/>
                </a:solidFill>
                <a:latin typeface="Times New Roman" panose="02020603050405020304" pitchFamily="18" charset="0"/>
                <a:ea typeface="楷体_GB2312" pitchFamily="49" charset="-122"/>
              </a:rPr>
              <a:t>参差荇菜，</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000000"/>
                </a:solidFill>
                <a:latin typeface="Times New Roman" panose="02020603050405020304" pitchFamily="18" charset="0"/>
                <a:ea typeface="楷体_GB2312" pitchFamily="49" charset="-122"/>
              </a:rPr>
              <a:t>左右</a:t>
            </a:r>
            <a:r>
              <a:rPr lang="zh-CN" altLang="en-US" sz="2800" dirty="0">
                <a:solidFill>
                  <a:srgbClr val="CC3300"/>
                </a:solidFill>
                <a:latin typeface="Times New Roman" panose="02020603050405020304" pitchFamily="18" charset="0"/>
                <a:ea typeface="楷体_GB2312" pitchFamily="49" charset="-122"/>
              </a:rPr>
              <a:t>芼</a:t>
            </a:r>
            <a:r>
              <a:rPr lang="zh-CN" altLang="en-US" sz="2800" dirty="0">
                <a:solidFill>
                  <a:srgbClr val="000000"/>
                </a:solidFill>
                <a:latin typeface="Times New Roman" panose="02020603050405020304" pitchFamily="18" charset="0"/>
                <a:ea typeface="楷体_GB2312" pitchFamily="49" charset="-122"/>
              </a:rPr>
              <a:t>之。</a:t>
            </a:r>
            <a:endParaRPr lang="zh-CN" altLang="en-US" sz="2800" dirty="0">
              <a:solidFill>
                <a:srgbClr val="000000"/>
              </a:solidFill>
              <a:latin typeface="Times New Roman" panose="02020603050405020304" pitchFamily="18" charset="0"/>
              <a:ea typeface="楷体_GB2312" pitchFamily="49" charset="-122"/>
            </a:endParaRPr>
          </a:p>
          <a:p>
            <a:pPr>
              <a:lnSpc>
                <a:spcPct val="140000"/>
              </a:lnSpc>
            </a:pPr>
            <a:r>
              <a:rPr lang="zh-CN" altLang="en-US" sz="2800" dirty="0">
                <a:solidFill>
                  <a:srgbClr val="000000"/>
                </a:solidFill>
                <a:latin typeface="Times New Roman" panose="02020603050405020304" pitchFamily="18" charset="0"/>
                <a:ea typeface="楷体_GB2312" pitchFamily="49" charset="-122"/>
              </a:rPr>
              <a:t>窈窕淑女，</a:t>
            </a:r>
            <a:endParaRPr lang="zh-CN" altLang="en-US" sz="2800" dirty="0">
              <a:solidFill>
                <a:srgbClr val="000000"/>
              </a:solidFill>
              <a:latin typeface="楷体_GB2312" pitchFamily="49" charset="-122"/>
              <a:ea typeface="楷体_GB2312" pitchFamily="49" charset="-122"/>
            </a:endParaRPr>
          </a:p>
          <a:p>
            <a:pPr>
              <a:lnSpc>
                <a:spcPct val="140000"/>
              </a:lnSpc>
            </a:pPr>
            <a:r>
              <a:rPr lang="zh-CN" altLang="en-US" sz="2800" dirty="0">
                <a:solidFill>
                  <a:srgbClr val="000000"/>
                </a:solidFill>
                <a:latin typeface="宋体" panose="02010600030101010101" pitchFamily="2" charset="-122"/>
                <a:ea typeface="楷体_GB2312" pitchFamily="49" charset="-122"/>
              </a:rPr>
              <a:t>钟鼓</a:t>
            </a:r>
            <a:r>
              <a:rPr lang="zh-CN" altLang="en-US" sz="2800" dirty="0">
                <a:solidFill>
                  <a:srgbClr val="CC3300"/>
                </a:solidFill>
                <a:latin typeface="宋体" panose="02010600030101010101" pitchFamily="2" charset="-122"/>
                <a:ea typeface="楷体_GB2312" pitchFamily="49" charset="-122"/>
              </a:rPr>
              <a:t>乐</a:t>
            </a:r>
            <a:r>
              <a:rPr lang="zh-CN" altLang="en-US" sz="2800" dirty="0">
                <a:solidFill>
                  <a:srgbClr val="000000"/>
                </a:solidFill>
                <a:latin typeface="宋体" panose="02010600030101010101" pitchFamily="2" charset="-122"/>
                <a:ea typeface="楷体_GB2312" pitchFamily="49" charset="-122"/>
              </a:rPr>
              <a:t>之。</a:t>
            </a:r>
            <a:endParaRPr lang="zh-CN" altLang="en-US" sz="2800">
              <a:solidFill>
                <a:srgbClr val="000000"/>
              </a:solidFill>
              <a:latin typeface="楷体_GB2312" pitchFamily="49" charset="-122"/>
              <a:ea typeface="楷体_GB2312" pitchFamily="49" charset="-122"/>
            </a:endParaRPr>
          </a:p>
        </p:txBody>
      </p:sp>
      <p:sp>
        <p:nvSpPr>
          <p:cNvPr id="62473" name="文本框 62472"/>
          <p:cNvSpPr txBox="1"/>
          <p:nvPr/>
        </p:nvSpPr>
        <p:spPr>
          <a:xfrm>
            <a:off x="5399405" y="2247900"/>
            <a:ext cx="1402080" cy="478155"/>
          </a:xfrm>
          <a:prstGeom prst="rect">
            <a:avLst/>
          </a:prstGeom>
          <a:noFill/>
          <a:ln w="9525">
            <a:noFill/>
          </a:ln>
        </p:spPr>
        <p:txBody>
          <a:bodyPr wrap="none" anchor="t">
            <a:spAutoFit/>
          </a:bodyPr>
          <a:p>
            <a:pPr>
              <a:lnSpc>
                <a:spcPct val="105000"/>
              </a:lnSpc>
            </a:pPr>
            <a:r>
              <a:rPr lang="zh-CN" altLang="en-US" sz="2400" dirty="0">
                <a:solidFill>
                  <a:srgbClr val="333399"/>
                </a:solidFill>
                <a:latin typeface="楷体_GB2312" pitchFamily="49" charset="-122"/>
                <a:ea typeface="楷体_GB2312" pitchFamily="49" charset="-122"/>
              </a:rPr>
              <a:t>芼：挑选</a:t>
            </a:r>
            <a:endParaRPr lang="zh-CN" altLang="en-US" sz="2400" dirty="0">
              <a:solidFill>
                <a:srgbClr val="333399"/>
              </a:solidFill>
              <a:latin typeface="楷体_GB2312" pitchFamily="49" charset="-122"/>
              <a:ea typeface="楷体_GB2312" pitchFamily="49" charset="-122"/>
            </a:endParaRPr>
          </a:p>
        </p:txBody>
      </p:sp>
      <p:sp>
        <p:nvSpPr>
          <p:cNvPr id="62474" name="文本框 62473"/>
          <p:cNvSpPr txBox="1"/>
          <p:nvPr/>
        </p:nvSpPr>
        <p:spPr>
          <a:xfrm>
            <a:off x="5349875" y="3477260"/>
            <a:ext cx="2011680" cy="478155"/>
          </a:xfrm>
          <a:prstGeom prst="rect">
            <a:avLst/>
          </a:prstGeom>
          <a:noFill/>
          <a:ln w="9525">
            <a:noFill/>
          </a:ln>
        </p:spPr>
        <p:txBody>
          <a:bodyPr wrap="none" anchor="t">
            <a:spAutoFit/>
          </a:bodyPr>
          <a:p>
            <a:pPr>
              <a:lnSpc>
                <a:spcPct val="105000"/>
              </a:lnSpc>
            </a:pPr>
            <a:r>
              <a:rPr lang="zh-CN" altLang="en-US" sz="2400" dirty="0">
                <a:solidFill>
                  <a:srgbClr val="333399"/>
                </a:solidFill>
                <a:latin typeface="楷体_GB2312" pitchFamily="49" charset="-122"/>
                <a:ea typeface="楷体_GB2312" pitchFamily="49" charset="-122"/>
              </a:rPr>
              <a:t>乐：使她快乐</a:t>
            </a:r>
            <a:endParaRPr lang="zh-CN" altLang="en-US" sz="2800">
              <a:solidFill>
                <a:schemeClr val="accent2"/>
              </a:solidFill>
              <a:latin typeface="宋体" panose="02010600030101010101" pitchFamily="2" charset="-122"/>
              <a:ea typeface="楷体_GB2312" pitchFamily="49" charset="-122"/>
            </a:endParaRPr>
          </a:p>
        </p:txBody>
      </p:sp>
      <p:grpSp>
        <p:nvGrpSpPr>
          <p:cNvPr id="62477" name="组合 62476"/>
          <p:cNvGrpSpPr/>
          <p:nvPr/>
        </p:nvGrpSpPr>
        <p:grpSpPr>
          <a:xfrm>
            <a:off x="1905000" y="4111625"/>
            <a:ext cx="4405313" cy="1885950"/>
            <a:chOff x="1200" y="2590"/>
            <a:chExt cx="2775" cy="1188"/>
          </a:xfrm>
        </p:grpSpPr>
        <p:sp>
          <p:nvSpPr>
            <p:cNvPr id="62475" name="文本框 62474"/>
            <p:cNvSpPr txBox="1"/>
            <p:nvPr/>
          </p:nvSpPr>
          <p:spPr>
            <a:xfrm>
              <a:off x="1843" y="2592"/>
              <a:ext cx="2132" cy="1186"/>
            </a:xfrm>
            <a:prstGeom prst="rect">
              <a:avLst/>
            </a:prstGeom>
            <a:noFill/>
            <a:ln w="9525">
              <a:noFill/>
            </a:ln>
          </p:spPr>
          <p:txBody>
            <a:bodyPr wrap="none" anchor="t">
              <a:spAutoFit/>
            </a:bodyPr>
            <a:p>
              <a:pPr>
                <a:lnSpc>
                  <a:spcPct val="105000"/>
                </a:lnSpc>
              </a:pPr>
              <a:r>
                <a:rPr lang="zh-CN" altLang="en-US" sz="2800" dirty="0">
                  <a:solidFill>
                    <a:schemeClr val="tx2"/>
                  </a:solidFill>
                  <a:latin typeface="楷体_GB2312" pitchFamily="49" charset="-122"/>
                  <a:ea typeface="楷体_GB2312" pitchFamily="49" charset="-122"/>
                </a:rPr>
                <a:t>水边荇菜长长短短，</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采荇人左拣右拣。</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好姑娘苗苗条条，</a:t>
              </a:r>
              <a:endParaRPr lang="zh-CN" altLang="en-US" sz="2800" dirty="0">
                <a:solidFill>
                  <a:schemeClr val="tx2"/>
                </a:solidFill>
                <a:latin typeface="楷体_GB2312" pitchFamily="49" charset="-122"/>
                <a:ea typeface="楷体_GB2312" pitchFamily="49" charset="-122"/>
              </a:endParaRPr>
            </a:p>
            <a:p>
              <a:pPr>
                <a:lnSpc>
                  <a:spcPct val="105000"/>
                </a:lnSpc>
              </a:pPr>
              <a:r>
                <a:rPr lang="zh-CN" altLang="en-US" sz="2800" dirty="0">
                  <a:solidFill>
                    <a:schemeClr val="tx2"/>
                  </a:solidFill>
                  <a:latin typeface="楷体_GB2312" pitchFamily="49" charset="-122"/>
                  <a:ea typeface="楷体_GB2312" pitchFamily="49" charset="-122"/>
                </a:rPr>
                <a:t>娶她来钟鼓喧喧。 </a:t>
              </a:r>
              <a:endParaRPr lang="zh-CN" altLang="en-US" sz="2800">
                <a:solidFill>
                  <a:schemeClr val="tx2"/>
                </a:solidFill>
                <a:latin typeface="楷体_GB2312" pitchFamily="49" charset="-122"/>
                <a:ea typeface="楷体_GB2312" pitchFamily="49" charset="-122"/>
              </a:endParaRPr>
            </a:p>
          </p:txBody>
        </p:sp>
        <p:sp>
          <p:nvSpPr>
            <p:cNvPr id="62476" name="文本框 62475"/>
            <p:cNvSpPr txBox="1"/>
            <p:nvPr/>
          </p:nvSpPr>
          <p:spPr>
            <a:xfrm>
              <a:off x="1200" y="2590"/>
              <a:ext cx="720" cy="340"/>
            </a:xfrm>
            <a:prstGeom prst="rect">
              <a:avLst/>
            </a:prstGeom>
            <a:noFill/>
            <a:ln w="9525">
              <a:noFill/>
            </a:ln>
          </p:spPr>
          <p:txBody>
            <a:bodyPr>
              <a:spAutoFit/>
            </a:bodyPr>
            <a:p>
              <a:pPr>
                <a:lnSpc>
                  <a:spcPct val="105000"/>
                </a:lnSpc>
              </a:pPr>
              <a:r>
                <a:rPr lang="zh-CN" altLang="en-US" sz="2800" dirty="0">
                  <a:solidFill>
                    <a:schemeClr val="tx2"/>
                  </a:solidFill>
                  <a:latin typeface="楷体_GB2312" pitchFamily="49" charset="-122"/>
                  <a:ea typeface="楷体_GB2312" pitchFamily="49" charset="-122"/>
                </a:rPr>
                <a:t>译文：</a:t>
              </a:r>
              <a:endParaRPr lang="zh-CN" altLang="en-US" sz="2800">
                <a:solidFill>
                  <a:schemeClr val="tx2"/>
                </a:solidFill>
                <a:latin typeface="楷体_GB2312" pitchFamily="49" charset="-122"/>
                <a:ea typeface="楷体_GB2312" pitchFamily="49" charset="-122"/>
              </a:endParaRPr>
            </a:p>
          </p:txBody>
        </p:sp>
      </p:grpSp>
      <p:grpSp>
        <p:nvGrpSpPr>
          <p:cNvPr id="16" name="组合 15"/>
          <p:cNvGrpSpPr/>
          <p:nvPr>
            <p:custDataLst>
              <p:tags r:id="rId1"/>
            </p:custDataLst>
          </p:nvPr>
        </p:nvGrpSpPr>
        <p:grpSpPr>
          <a:xfrm>
            <a:off x="4709160" y="235609"/>
            <a:ext cx="1477010" cy="772136"/>
            <a:chOff x="1309009" y="2422670"/>
            <a:chExt cx="889080" cy="772001"/>
          </a:xfrm>
        </p:grpSpPr>
        <p:sp>
          <p:nvSpPr>
            <p:cNvPr id="17" name="矩形 1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pic>
        <p:nvPicPr>
          <p:cNvPr id="2" name="图片 1"/>
          <p:cNvPicPr>
            <a:picLocks noChangeAspect="1"/>
          </p:cNvPicPr>
          <p:nvPr/>
        </p:nvPicPr>
        <p:blipFill>
          <a:blip r:embed="rId4"/>
          <a:stretch>
            <a:fillRect/>
          </a:stretch>
        </p:blipFill>
        <p:spPr>
          <a:xfrm>
            <a:off x="583565" y="1920875"/>
            <a:ext cx="2190750" cy="2190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2472"/>
                                        </p:tgtEl>
                                        <p:attrNameLst>
                                          <p:attrName>style.visibility</p:attrName>
                                        </p:attrNameLst>
                                      </p:cBhvr>
                                      <p:to>
                                        <p:strVal val="visible"/>
                                      </p:to>
                                    </p:set>
                                    <p:animEffect transition="in" filter="wipe(up)">
                                      <p:cBhvr>
                                        <p:cTn id="19" dur="500"/>
                                        <p:tgtEl>
                                          <p:spTgt spid="6247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2473"/>
                                        </p:tgtEl>
                                        <p:attrNameLst>
                                          <p:attrName>style.visibility</p:attrName>
                                        </p:attrNameLst>
                                      </p:cBhvr>
                                      <p:to>
                                        <p:strVal val="visible"/>
                                      </p:to>
                                    </p:set>
                                    <p:animEffect transition="in" filter="wipe(up)">
                                      <p:cBhvr>
                                        <p:cTn id="24" dur="500"/>
                                        <p:tgtEl>
                                          <p:spTgt spid="6247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2474"/>
                                        </p:tgtEl>
                                        <p:attrNameLst>
                                          <p:attrName>style.visibility</p:attrName>
                                        </p:attrNameLst>
                                      </p:cBhvr>
                                      <p:to>
                                        <p:strVal val="visible"/>
                                      </p:to>
                                    </p:set>
                                    <p:animEffect transition="in" filter="wipe(up)">
                                      <p:cBhvr>
                                        <p:cTn id="29" dur="500"/>
                                        <p:tgtEl>
                                          <p:spTgt spid="624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2477"/>
                                        </p:tgtEl>
                                        <p:attrNameLst>
                                          <p:attrName>style.visibility</p:attrName>
                                        </p:attrNameLst>
                                      </p:cBhvr>
                                      <p:to>
                                        <p:strVal val="visible"/>
                                      </p:to>
                                    </p:set>
                                    <p:animEffect transition="in" filter="wipe(up)">
                                      <p:cBhvr>
                                        <p:cTn id="34" dur="500"/>
                                        <p:tgtEl>
                                          <p:spTgt spid="6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p:bldP spid="62473" grpId="0"/>
      <p:bldP spid="624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3" name="文本框 133122"/>
          <p:cNvSpPr txBox="1"/>
          <p:nvPr/>
        </p:nvSpPr>
        <p:spPr>
          <a:xfrm>
            <a:off x="1382395" y="2145983"/>
            <a:ext cx="5329238" cy="645160"/>
          </a:xfrm>
          <a:prstGeom prst="rect">
            <a:avLst/>
          </a:prstGeom>
          <a:noFill/>
          <a:ln w="9525">
            <a:noFill/>
          </a:ln>
        </p:spPr>
        <p:txBody>
          <a:bodyPr>
            <a:spAutoFit/>
          </a:bodyPr>
          <a:p>
            <a:pPr>
              <a:spcBef>
                <a:spcPct val="50000"/>
              </a:spcBef>
            </a:pPr>
            <a:r>
              <a:rPr lang="zh-CN" altLang="en-US" sz="3600" b="1" dirty="0">
                <a:latin typeface="Arial" panose="020B0604020202020204" pitchFamily="34" charset="0"/>
              </a:rPr>
              <a:t>第三节：君子因思成梦</a:t>
            </a:r>
            <a:endParaRPr lang="zh-CN" altLang="en-US" sz="3600" b="1" dirty="0">
              <a:latin typeface="Arial" panose="020B0604020202020204" pitchFamily="34" charset="0"/>
            </a:endParaRPr>
          </a:p>
        </p:txBody>
      </p:sp>
      <p:sp>
        <p:nvSpPr>
          <p:cNvPr id="133124" name="直接连接符 133123"/>
          <p:cNvSpPr/>
          <p:nvPr/>
        </p:nvSpPr>
        <p:spPr>
          <a:xfrm>
            <a:off x="4183380" y="3221038"/>
            <a:ext cx="0" cy="1295400"/>
          </a:xfrm>
          <a:prstGeom prst="line">
            <a:avLst/>
          </a:prstGeom>
          <a:ln w="9525" cap="flat" cmpd="sng">
            <a:solidFill>
              <a:schemeClr val="tx1"/>
            </a:solidFill>
            <a:prstDash val="solid"/>
            <a:headEnd type="none" w="med" len="med"/>
            <a:tailEnd type="triangle" w="med" len="med"/>
          </a:ln>
        </p:spPr>
      </p:sp>
      <p:sp>
        <p:nvSpPr>
          <p:cNvPr id="133125" name="文本框 133124"/>
          <p:cNvSpPr txBox="1"/>
          <p:nvPr/>
        </p:nvSpPr>
        <p:spPr>
          <a:xfrm>
            <a:off x="1619250" y="4149725"/>
            <a:ext cx="4608513" cy="368300"/>
          </a:xfrm>
          <a:prstGeom prst="rect">
            <a:avLst/>
          </a:prstGeom>
          <a:noFill/>
          <a:ln w="9525">
            <a:noFill/>
          </a:ln>
        </p:spPr>
        <p:txBody>
          <a:bodyPr>
            <a:spAutoFit/>
          </a:bodyPr>
          <a:p>
            <a:pPr>
              <a:spcBef>
                <a:spcPct val="50000"/>
              </a:spcBef>
            </a:pPr>
            <a:endParaRPr dirty="0">
              <a:latin typeface="Arial" panose="020B0604020202020204" pitchFamily="34" charset="0"/>
            </a:endParaRPr>
          </a:p>
        </p:txBody>
      </p:sp>
      <p:sp>
        <p:nvSpPr>
          <p:cNvPr id="133126" name="文本框 133125"/>
          <p:cNvSpPr txBox="1"/>
          <p:nvPr/>
        </p:nvSpPr>
        <p:spPr>
          <a:xfrm>
            <a:off x="3324860" y="4719955"/>
            <a:ext cx="1716405" cy="645160"/>
          </a:xfrm>
          <a:prstGeom prst="rect">
            <a:avLst/>
          </a:prstGeom>
          <a:noFill/>
          <a:ln w="9525">
            <a:noFill/>
          </a:ln>
        </p:spPr>
        <p:txBody>
          <a:bodyPr wrap="square">
            <a:spAutoFit/>
          </a:bodyPr>
          <a:p>
            <a:pPr>
              <a:spcBef>
                <a:spcPct val="50000"/>
              </a:spcBef>
            </a:pPr>
            <a:r>
              <a:rPr lang="zh-CN" altLang="en-US" sz="3600" dirty="0">
                <a:latin typeface="Arial" panose="020B0604020202020204" pitchFamily="34" charset="0"/>
              </a:rPr>
              <a:t>友、乐</a:t>
            </a:r>
            <a:endParaRPr lang="zh-CN" altLang="en-US" sz="3600" dirty="0">
              <a:latin typeface="Arial" panose="020B0604020202020204" pitchFamily="34" charset="0"/>
            </a:endParaRPr>
          </a:p>
        </p:txBody>
      </p:sp>
      <p:grpSp>
        <p:nvGrpSpPr>
          <p:cNvPr id="6" name="组合 5"/>
          <p:cNvGrpSpPr/>
          <p:nvPr>
            <p:custDataLst>
              <p:tags r:id="rId1"/>
            </p:custDataLst>
          </p:nvPr>
        </p:nvGrpSpPr>
        <p:grpSpPr>
          <a:xfrm>
            <a:off x="4709160" y="235609"/>
            <a:ext cx="1477010" cy="772136"/>
            <a:chOff x="1309009" y="2422670"/>
            <a:chExt cx="889080" cy="772001"/>
          </a:xfrm>
        </p:grpSpPr>
        <p:sp>
          <p:nvSpPr>
            <p:cNvPr id="7" name="矩形 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9" name="等腰三角形 8"/>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3123"/>
                                        </p:tgtEl>
                                        <p:attrNameLst>
                                          <p:attrName>style.visibility</p:attrName>
                                        </p:attrNameLst>
                                      </p:cBhvr>
                                      <p:to>
                                        <p:strVal val="visible"/>
                                      </p:to>
                                    </p:set>
                                    <p:animEffect transition="in" filter="fade">
                                      <p:cBhvr>
                                        <p:cTn id="13" dur="2000"/>
                                        <p:tgtEl>
                                          <p:spTgt spid="133123"/>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133124"/>
                                        </p:tgtEl>
                                        <p:attrNameLst>
                                          <p:attrName>style.visibility</p:attrName>
                                        </p:attrNameLst>
                                      </p:cBhvr>
                                      <p:to>
                                        <p:strVal val="visible"/>
                                      </p:to>
                                    </p:set>
                                    <p:anim from="(-#ppt_w/2)" to="(#ppt_x)" calcmode="lin" valueType="num">
                                      <p:cBhvr>
                                        <p:cTn id="18" dur="600" fill="hold">
                                          <p:stCondLst>
                                            <p:cond delay="0"/>
                                          </p:stCondLst>
                                        </p:cTn>
                                        <p:tgtEl>
                                          <p:spTgt spid="133124"/>
                                        </p:tgtEl>
                                        <p:attrNameLst>
                                          <p:attrName>ppt_x</p:attrName>
                                        </p:attrNameLst>
                                      </p:cBhvr>
                                    </p:anim>
                                    <p:anim from="0" to="-1.0" calcmode="lin" valueType="num">
                                      <p:cBhvr>
                                        <p:cTn id="19" dur="200" decel="50000" autoRev="1" fill="hold">
                                          <p:stCondLst>
                                            <p:cond delay="600"/>
                                          </p:stCondLst>
                                        </p:cTn>
                                        <p:tgtEl>
                                          <p:spTgt spid="133124"/>
                                        </p:tgtEl>
                                        <p:attrNameLst>
                                          <p:attrName>xshear</p:attrName>
                                        </p:attrNameLst>
                                      </p:cBhvr>
                                    </p:anim>
                                    <p:animScale>
                                      <p:cBhvr>
                                        <p:cTn id="20" dur="200" decel="100000" autoRev="1" fill="hold">
                                          <p:stCondLst>
                                            <p:cond delay="600"/>
                                          </p:stCondLst>
                                        </p:cTn>
                                        <p:tgtEl>
                                          <p:spTgt spid="133124"/>
                                        </p:tgtEl>
                                      </p:cBhvr>
                                      <p:from x="100000" y="100000"/>
                                      <p:to x="80000" y="100000"/>
                                    </p:animScale>
                                    <p:anim by="(#ppt_h/3+#ppt_w*0.1)" calcmode="lin" valueType="num">
                                      <p:cBhvr additive="sum">
                                        <p:cTn id="21" dur="200" decel="100000" autoRev="1" fill="hold">
                                          <p:stCondLst>
                                            <p:cond delay="600"/>
                                          </p:stCondLst>
                                        </p:cTn>
                                        <p:tgtEl>
                                          <p:spTgt spid="133124"/>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grpId="0" nodeType="clickEffect">
                                  <p:stCondLst>
                                    <p:cond delay="0"/>
                                  </p:stCondLst>
                                  <p:childTnLst>
                                    <p:set>
                                      <p:cBhvr>
                                        <p:cTn id="25" dur="1" fill="hold">
                                          <p:stCondLst>
                                            <p:cond delay="0"/>
                                          </p:stCondLst>
                                        </p:cTn>
                                        <p:tgtEl>
                                          <p:spTgt spid="133126"/>
                                        </p:tgtEl>
                                        <p:attrNameLst>
                                          <p:attrName>style.visibility</p:attrName>
                                        </p:attrNameLst>
                                      </p:cBhvr>
                                      <p:to>
                                        <p:strVal val="visible"/>
                                      </p:to>
                                    </p:set>
                                    <p:anim calcmode="lin" valueType="num">
                                      <p:cBhvr>
                                        <p:cTn id="26" dur="500" fill="hold"/>
                                        <p:tgtEl>
                                          <p:spTgt spid="133126"/>
                                        </p:tgtEl>
                                        <p:attrNameLst>
                                          <p:attrName>ppt_w</p:attrName>
                                        </p:attrNameLst>
                                      </p:cBhvr>
                                      <p:tavLst>
                                        <p:tav tm="0">
                                          <p:val>
                                            <p:strVal val="#ppt_w*2.5"/>
                                          </p:val>
                                        </p:tav>
                                        <p:tav tm="100000">
                                          <p:val>
                                            <p:strVal val="#ppt_w"/>
                                          </p:val>
                                        </p:tav>
                                      </p:tavLst>
                                    </p:anim>
                                    <p:anim calcmode="lin" valueType="num">
                                      <p:cBhvr>
                                        <p:cTn id="27" dur="500" fill="hold"/>
                                        <p:tgtEl>
                                          <p:spTgt spid="133126"/>
                                        </p:tgtEl>
                                        <p:attrNameLst>
                                          <p:attrName>ppt_h</p:attrName>
                                        </p:attrNameLst>
                                      </p:cBhvr>
                                      <p:tavLst>
                                        <p:tav tm="0">
                                          <p:val>
                                            <p:strVal val="#ppt_h*0.01"/>
                                          </p:val>
                                        </p:tav>
                                        <p:tav tm="100000">
                                          <p:val>
                                            <p:strVal val="#ppt_h"/>
                                          </p:val>
                                        </p:tav>
                                      </p:tavLst>
                                    </p:anim>
                                    <p:anim calcmode="lin" valueType="num">
                                      <p:cBhvr>
                                        <p:cTn id="28" dur="500" fill="hold"/>
                                        <p:tgtEl>
                                          <p:spTgt spid="133126"/>
                                        </p:tgtEl>
                                        <p:attrNameLst>
                                          <p:attrName>ppt_x</p:attrName>
                                        </p:attrNameLst>
                                      </p:cBhvr>
                                      <p:tavLst>
                                        <p:tav tm="0">
                                          <p:val>
                                            <p:strVal val="#ppt_x"/>
                                          </p:val>
                                        </p:tav>
                                        <p:tav tm="100000">
                                          <p:val>
                                            <p:strVal val="#ppt_x"/>
                                          </p:val>
                                        </p:tav>
                                      </p:tavLst>
                                    </p:anim>
                                    <p:anim calcmode="lin" valueType="num">
                                      <p:cBhvr>
                                        <p:cTn id="29" dur="500" fill="hold"/>
                                        <p:tgtEl>
                                          <p:spTgt spid="133126"/>
                                        </p:tgtEl>
                                        <p:attrNameLst>
                                          <p:attrName>ppt_y</p:attrName>
                                        </p:attrNameLst>
                                      </p:cBhvr>
                                      <p:tavLst>
                                        <p:tav tm="0">
                                          <p:val>
                                            <p:strVal val="#ppt_h+1"/>
                                          </p:val>
                                        </p:tav>
                                        <p:tav tm="100000">
                                          <p:val>
                                            <p:strVal val="#ppt_y"/>
                                          </p:val>
                                        </p:tav>
                                      </p:tavLst>
                                    </p:anim>
                                    <p:animEffect transition="in" filter="fade">
                                      <p:cBhvr>
                                        <p:cTn id="30"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P spid="1331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5000943" y="295801"/>
            <a:ext cx="1476375" cy="771634"/>
            <a:chOff x="1309009" y="2422561"/>
            <a:chExt cx="889080" cy="772110"/>
          </a:xfrm>
        </p:grpSpPr>
        <p:sp>
          <p:nvSpPr>
            <p:cNvPr id="10" name="矩形 9"/>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课堂·导入</a:t>
              </a:r>
              <a:endParaRPr lang="zh-CN" altLang="en-US" strike="noStrike" noProof="1" smtClean="0">
                <a:solidFill>
                  <a:schemeClr val="bg1"/>
                </a:solidFill>
              </a:endParaRPr>
            </a:p>
          </p:txBody>
        </p:sp>
        <p:sp>
          <p:nvSpPr>
            <p:cNvPr id="2" name="等腰三角形 1"/>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
        <p:nvSpPr>
          <p:cNvPr id="3" name="文本框 2"/>
          <p:cNvSpPr txBox="1"/>
          <p:nvPr/>
        </p:nvSpPr>
        <p:spPr>
          <a:xfrm>
            <a:off x="493395" y="1608455"/>
            <a:ext cx="4450080" cy="570865"/>
          </a:xfrm>
          <a:prstGeom prst="rect">
            <a:avLst/>
          </a:prstGeom>
          <a:noFill/>
        </p:spPr>
        <p:txBody>
          <a:bodyPr wrap="none" rtlCol="0">
            <a:spAutoFit/>
          </a:bodyPr>
          <a:p>
            <a:pPr>
              <a:lnSpc>
                <a:spcPct val="130000"/>
              </a:lnSpc>
            </a:pPr>
            <a:r>
              <a:rPr lang="zh-CN" altLang="en-US" sz="2400" dirty="0" smtClean="0">
                <a:solidFill>
                  <a:schemeClr val="accent6"/>
                </a:solidFill>
                <a:latin typeface="Arial" panose="020B0604020202020204" pitchFamily="34" charset="0"/>
                <a:ea typeface="微软雅黑" panose="020B0503020204020204" pitchFamily="34" charset="-122"/>
              </a:rPr>
              <a:t>观察以下图片，你发现了什么？</a:t>
            </a:r>
            <a:endParaRPr lang="zh-CN" altLang="en-US" sz="2400" dirty="0" smtClean="0">
              <a:solidFill>
                <a:schemeClr val="accent6"/>
              </a:solidFill>
              <a:latin typeface="Arial" panose="020B0604020202020204" pitchFamily="34" charset="0"/>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656590" y="2179320"/>
            <a:ext cx="2286000" cy="2286000"/>
          </a:xfrm>
          <a:prstGeom prst="rect">
            <a:avLst/>
          </a:prstGeom>
        </p:spPr>
      </p:pic>
      <p:pic>
        <p:nvPicPr>
          <p:cNvPr id="7" name="图片 6"/>
          <p:cNvPicPr>
            <a:picLocks noChangeAspect="1"/>
          </p:cNvPicPr>
          <p:nvPr/>
        </p:nvPicPr>
        <p:blipFill>
          <a:blip r:embed="rId4"/>
          <a:stretch>
            <a:fillRect/>
          </a:stretch>
        </p:blipFill>
        <p:spPr>
          <a:xfrm>
            <a:off x="3086735" y="2193290"/>
            <a:ext cx="1819275" cy="2286000"/>
          </a:xfrm>
          <a:prstGeom prst="rect">
            <a:avLst/>
          </a:prstGeom>
        </p:spPr>
      </p:pic>
      <p:pic>
        <p:nvPicPr>
          <p:cNvPr id="8" name="图片 7"/>
          <p:cNvPicPr>
            <a:picLocks noChangeAspect="1"/>
          </p:cNvPicPr>
          <p:nvPr/>
        </p:nvPicPr>
        <p:blipFill>
          <a:blip r:embed="rId5"/>
          <a:stretch>
            <a:fillRect/>
          </a:stretch>
        </p:blipFill>
        <p:spPr>
          <a:xfrm>
            <a:off x="928370" y="4559935"/>
            <a:ext cx="2929255" cy="1832610"/>
          </a:xfrm>
          <a:prstGeom prst="rect">
            <a:avLst/>
          </a:prstGeom>
        </p:spPr>
      </p:pic>
      <p:pic>
        <p:nvPicPr>
          <p:cNvPr id="14" name="图片 13"/>
          <p:cNvPicPr>
            <a:picLocks noChangeAspect="1"/>
          </p:cNvPicPr>
          <p:nvPr/>
        </p:nvPicPr>
        <p:blipFill>
          <a:blip r:embed="rId6"/>
          <a:stretch>
            <a:fillRect/>
          </a:stretch>
        </p:blipFill>
        <p:spPr>
          <a:xfrm>
            <a:off x="5050790" y="2193290"/>
            <a:ext cx="2257425" cy="2257425"/>
          </a:xfrm>
          <a:prstGeom prst="rect">
            <a:avLst/>
          </a:prstGeom>
        </p:spPr>
      </p:pic>
      <p:pic>
        <p:nvPicPr>
          <p:cNvPr id="15" name="图片 14"/>
          <p:cNvPicPr>
            <a:picLocks noChangeAspect="1"/>
          </p:cNvPicPr>
          <p:nvPr/>
        </p:nvPicPr>
        <p:blipFill>
          <a:blip r:embed="rId7"/>
          <a:srcRect l="5896" t="8242" r="7097" b="12182"/>
          <a:stretch>
            <a:fillRect/>
          </a:stretch>
        </p:blipFill>
        <p:spPr>
          <a:xfrm>
            <a:off x="4237990" y="4559935"/>
            <a:ext cx="2793365" cy="180784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ppt_y</p:attrName>
                                        </p:attrNameLst>
                                      </p:cBhvr>
                                      <p:tavLst>
                                        <p:tav tm="0">
                                          <p:val>
                                            <p:strVal val="#ppt_y+#ppt_h*1.125000"/>
                                          </p:val>
                                        </p:tav>
                                        <p:tav tm="100000">
                                          <p:val>
                                            <p:strVal val="#ppt_y"/>
                                          </p:val>
                                        </p:tav>
                                      </p:tavLst>
                                    </p:anim>
                                    <p:animEffect transition="in" filter="wipe(up)">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p:tgtEl>
                                          <p:spTgt spid="8"/>
                                        </p:tgtEl>
                                        <p:attrNameLst>
                                          <p:attrName>ppt_y</p:attrName>
                                        </p:attrNameLst>
                                      </p:cBhvr>
                                      <p:tavLst>
                                        <p:tav tm="0">
                                          <p:val>
                                            <p:strVal val="#ppt_y+#ppt_h*1.125000"/>
                                          </p:val>
                                        </p:tav>
                                        <p:tav tm="100000">
                                          <p:val>
                                            <p:strVal val="#ppt_y"/>
                                          </p:val>
                                        </p:tav>
                                      </p:tavLst>
                                    </p:anim>
                                    <p:animEffect transition="in" filter="wipe(up)">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1" name="文本占位符 135170"/>
          <p:cNvSpPr>
            <a:spLocks noGrp="1" noRot="1"/>
          </p:cNvSpPr>
          <p:nvPr>
            <p:ph type="body" idx="4294967295"/>
          </p:nvPr>
        </p:nvSpPr>
        <p:spPr>
          <a:xfrm>
            <a:off x="0" y="2781300"/>
            <a:ext cx="6135370" cy="2266950"/>
          </a:xfrm>
        </p:spPr>
        <p:txBody>
          <a:bodyPr>
            <a:normAutofit fontScale="90000"/>
          </a:bodyPr>
          <a:p>
            <a:r>
              <a:rPr lang="zh-CN" altLang="en-US" sz="2400" b="1" dirty="0"/>
              <a:t>首章（前</a:t>
            </a:r>
            <a:r>
              <a:rPr lang="en-US" altLang="zh-CN" sz="2400" b="1" dirty="0"/>
              <a:t>4</a:t>
            </a:r>
            <a:r>
              <a:rPr lang="zh-CN" altLang="en-US" sz="2400" b="1" dirty="0"/>
              <a:t>句）：见物起兴，</a:t>
            </a:r>
            <a:endParaRPr lang="zh-CN" altLang="en-US" sz="2400" b="1" dirty="0"/>
          </a:p>
          <a:p>
            <a:pPr marL="0" indent="0">
              <a:buNone/>
            </a:pPr>
            <a:r>
              <a:rPr lang="zh-CN" altLang="en-US" sz="2400" b="1" dirty="0"/>
              <a:t>                 写自己的爱情和愿望。</a:t>
            </a:r>
            <a:endParaRPr lang="zh-CN" altLang="en-US" sz="2400" b="1" dirty="0"/>
          </a:p>
          <a:p>
            <a:r>
              <a:rPr lang="zh-CN" altLang="en-US" sz="2400" b="1" dirty="0"/>
              <a:t>次章（中间</a:t>
            </a:r>
            <a:r>
              <a:rPr lang="en-US" altLang="zh-CN" sz="2400" b="1" dirty="0"/>
              <a:t>8</a:t>
            </a:r>
            <a:r>
              <a:rPr lang="zh-CN" altLang="en-US" sz="2400" b="1" dirty="0"/>
              <a:t>句）：写自己的寤寐不忘。</a:t>
            </a:r>
            <a:endParaRPr lang="zh-CN" altLang="en-US" sz="2000" b="1" dirty="0"/>
          </a:p>
          <a:p>
            <a:r>
              <a:rPr lang="zh-CN" altLang="en-US" sz="2400" b="1" dirty="0"/>
              <a:t>尾章（后</a:t>
            </a:r>
            <a:r>
              <a:rPr lang="en-US" altLang="zh-CN" sz="2400" b="1" dirty="0"/>
              <a:t>8</a:t>
            </a:r>
            <a:r>
              <a:rPr lang="zh-CN" altLang="en-US" sz="2400" b="1" dirty="0"/>
              <a:t>句）：写自己愿望实现时的</a:t>
            </a:r>
            <a:endParaRPr lang="zh-CN" altLang="en-US" sz="2400" b="1" dirty="0"/>
          </a:p>
          <a:p>
            <a:pPr>
              <a:buNone/>
            </a:pPr>
            <a:r>
              <a:rPr lang="zh-CN" altLang="en-US" sz="2400" b="1" dirty="0"/>
              <a:t>                 欢乐之情，实际是向往之辞。</a:t>
            </a:r>
            <a:endParaRPr lang="zh-CN" altLang="en-US" sz="2400" b="1" dirty="0"/>
          </a:p>
        </p:txBody>
      </p:sp>
      <p:sp>
        <p:nvSpPr>
          <p:cNvPr id="135172" name="文本框 135171"/>
          <p:cNvSpPr txBox="1"/>
          <p:nvPr/>
        </p:nvSpPr>
        <p:spPr>
          <a:xfrm>
            <a:off x="6340475" y="2202180"/>
            <a:ext cx="1042670" cy="521970"/>
          </a:xfrm>
          <a:prstGeom prst="rect">
            <a:avLst/>
          </a:prstGeom>
          <a:noFill/>
          <a:ln w="9525">
            <a:noFill/>
          </a:ln>
        </p:spPr>
        <p:txBody>
          <a:bodyPr wrap="square">
            <a:spAutoFit/>
          </a:bodyPr>
          <a:p>
            <a:pPr>
              <a:spcBef>
                <a:spcPct val="50000"/>
              </a:spcBef>
            </a:pPr>
            <a:r>
              <a:rPr lang="zh-CN" altLang="en-US" sz="2800" b="1" dirty="0">
                <a:solidFill>
                  <a:srgbClr val="FF3300"/>
                </a:solidFill>
                <a:latin typeface="Arial" panose="020B0604020202020204" pitchFamily="34" charset="0"/>
              </a:rPr>
              <a:t>爱慕</a:t>
            </a:r>
            <a:endParaRPr lang="zh-CN" altLang="en-US" sz="2800" b="1" dirty="0">
              <a:solidFill>
                <a:srgbClr val="FF3300"/>
              </a:solidFill>
              <a:latin typeface="Arial" panose="020B0604020202020204" pitchFamily="34" charset="0"/>
            </a:endParaRPr>
          </a:p>
        </p:txBody>
      </p:sp>
      <p:sp>
        <p:nvSpPr>
          <p:cNvPr id="135173" name="文本框 135172"/>
          <p:cNvSpPr txBox="1"/>
          <p:nvPr/>
        </p:nvSpPr>
        <p:spPr>
          <a:xfrm>
            <a:off x="6340158" y="3361373"/>
            <a:ext cx="1042987" cy="521970"/>
          </a:xfrm>
          <a:prstGeom prst="rect">
            <a:avLst/>
          </a:prstGeom>
          <a:noFill/>
          <a:ln w="9525">
            <a:noFill/>
          </a:ln>
        </p:spPr>
        <p:txBody>
          <a:bodyPr>
            <a:spAutoFit/>
          </a:bodyPr>
          <a:p>
            <a:pPr>
              <a:spcBef>
                <a:spcPct val="50000"/>
              </a:spcBef>
            </a:pPr>
            <a:r>
              <a:rPr lang="zh-CN" altLang="en-US" sz="2800" b="1" dirty="0">
                <a:solidFill>
                  <a:srgbClr val="FF3300"/>
                </a:solidFill>
                <a:latin typeface="Arial" panose="020B0604020202020204" pitchFamily="34" charset="0"/>
              </a:rPr>
              <a:t>思恋</a:t>
            </a:r>
            <a:endParaRPr lang="zh-CN" altLang="en-US" sz="2800" b="1" dirty="0">
              <a:solidFill>
                <a:srgbClr val="FF3300"/>
              </a:solidFill>
              <a:latin typeface="Arial" panose="020B0604020202020204" pitchFamily="34" charset="0"/>
            </a:endParaRPr>
          </a:p>
        </p:txBody>
      </p:sp>
      <p:sp>
        <p:nvSpPr>
          <p:cNvPr id="135174" name="文本框 135173"/>
          <p:cNvSpPr txBox="1"/>
          <p:nvPr/>
        </p:nvSpPr>
        <p:spPr>
          <a:xfrm>
            <a:off x="6346825" y="4526280"/>
            <a:ext cx="900430" cy="521970"/>
          </a:xfrm>
          <a:prstGeom prst="rect">
            <a:avLst/>
          </a:prstGeom>
          <a:noFill/>
          <a:ln w="9525">
            <a:noFill/>
          </a:ln>
        </p:spPr>
        <p:txBody>
          <a:bodyPr wrap="square">
            <a:spAutoFit/>
          </a:bodyPr>
          <a:p>
            <a:pPr>
              <a:spcBef>
                <a:spcPct val="50000"/>
              </a:spcBef>
            </a:pPr>
            <a:r>
              <a:rPr lang="zh-CN" altLang="en-US" sz="2800" b="1" dirty="0">
                <a:solidFill>
                  <a:srgbClr val="FF3300"/>
                </a:solidFill>
                <a:latin typeface="Arial" panose="020B0604020202020204" pitchFamily="34" charset="0"/>
              </a:rPr>
              <a:t>幻想</a:t>
            </a:r>
            <a:endParaRPr lang="zh-CN" altLang="en-US" sz="2800" b="1" dirty="0">
              <a:solidFill>
                <a:srgbClr val="FF3300"/>
              </a:solidFill>
              <a:latin typeface="Arial" panose="020B0604020202020204" pitchFamily="34" charset="0"/>
            </a:endParaRPr>
          </a:p>
        </p:txBody>
      </p:sp>
      <p:sp>
        <p:nvSpPr>
          <p:cNvPr id="135175" name="矩形 135174"/>
          <p:cNvSpPr>
            <a:spLocks noTextEdit="1"/>
          </p:cNvSpPr>
          <p:nvPr/>
        </p:nvSpPr>
        <p:spPr>
          <a:xfrm>
            <a:off x="1639570" y="1806575"/>
            <a:ext cx="3688080" cy="445135"/>
          </a:xfrm>
          <a:prstGeom prst="rect">
            <a:avLst/>
          </a:prstGeom>
        </p:spPr>
        <p:txBody>
          <a:bodyPr wrap="none" fromWordArt="1">
            <a:prstTxWarp prst="textSlantUp">
              <a:avLst>
                <a:gd name="adj" fmla="val 520"/>
              </a:avLst>
            </a:prstTxWarp>
            <a:normAutofit/>
            <a:scene3d>
              <a:camera prst="orthographicFront"/>
              <a:lightRig rig="harsh" dir="t"/>
            </a:scene3d>
            <a:sp3d extrusionH="57150" prstMaterial="matte">
              <a:bevelT w="63500" h="12700" prst="angle"/>
              <a:contourClr>
                <a:schemeClr val="bg1">
                  <a:lumMod val="65000"/>
                </a:schemeClr>
              </a:contourClr>
            </a:sp3d>
          </a:bodyPr>
          <a:p>
            <a:pPr algn="ctr"/>
            <a:r>
              <a:rPr lang="zh-CN" altLang="en-US">
                <a:solidFill>
                  <a:schemeClr val="accent3"/>
                </a:solidFill>
                <a:effectLst/>
                <a:latin typeface="楷体" panose="02010609060101010101" charset="-122"/>
                <a:ea typeface="楷体" panose="02010609060101010101" charset="-122"/>
              </a:rPr>
              <a:t>诗人思想感情变化的过程</a:t>
            </a:r>
            <a:endParaRPr lang="zh-CN" altLang="en-US">
              <a:solidFill>
                <a:schemeClr val="accent3"/>
              </a:solidFill>
              <a:effectLst/>
              <a:latin typeface="楷体" panose="02010609060101010101" charset="-122"/>
              <a:ea typeface="楷体" panose="02010609060101010101" charset="-122"/>
            </a:endParaRPr>
          </a:p>
        </p:txBody>
      </p:sp>
      <p:sp>
        <p:nvSpPr>
          <p:cNvPr id="135176" name="下箭头 135175"/>
          <p:cNvSpPr/>
          <p:nvPr/>
        </p:nvSpPr>
        <p:spPr>
          <a:xfrm>
            <a:off x="6753543" y="2856865"/>
            <a:ext cx="215900" cy="504825"/>
          </a:xfrm>
          <a:prstGeom prst="downArrow">
            <a:avLst>
              <a:gd name="adj1" fmla="val 50000"/>
              <a:gd name="adj2" fmla="val 58455"/>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35177" name="下箭头 135176"/>
          <p:cNvSpPr/>
          <p:nvPr/>
        </p:nvSpPr>
        <p:spPr>
          <a:xfrm>
            <a:off x="6753543" y="3959225"/>
            <a:ext cx="215900" cy="504825"/>
          </a:xfrm>
          <a:prstGeom prst="downArrow">
            <a:avLst>
              <a:gd name="adj1" fmla="val 50000"/>
              <a:gd name="adj2" fmla="val 58455"/>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6" name="组合 5"/>
          <p:cNvGrpSpPr/>
          <p:nvPr>
            <p:custDataLst>
              <p:tags r:id="rId1"/>
            </p:custDataLst>
          </p:nvPr>
        </p:nvGrpSpPr>
        <p:grpSpPr>
          <a:xfrm>
            <a:off x="4709160" y="235609"/>
            <a:ext cx="1477010" cy="772136"/>
            <a:chOff x="1309009" y="2422670"/>
            <a:chExt cx="889080" cy="772001"/>
          </a:xfrm>
        </p:grpSpPr>
        <p:sp>
          <p:nvSpPr>
            <p:cNvPr id="7" name="矩形 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9" name="等腰三角形 8"/>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Effect transition="in" filter="fade">
                                      <p:cBhvr>
                                        <p:cTn id="13" dur="800" decel="100000"/>
                                        <p:tgtEl>
                                          <p:spTgt spid="135171">
                                            <p:txEl>
                                              <p:pRg st="0" end="0"/>
                                            </p:txEl>
                                          </p:spTgt>
                                        </p:tgtEl>
                                      </p:cBhvr>
                                    </p:animEffect>
                                    <p:anim calcmode="lin" valueType="num">
                                      <p:cBhvr>
                                        <p:cTn id="14" dur="800" decel="100000" fill="hold"/>
                                        <p:tgtEl>
                                          <p:spTgt spid="135171">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35171">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35171">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5171">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517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135171">
                                            <p:txEl>
                                              <p:pRg st="1" end="1"/>
                                            </p:txEl>
                                          </p:spTgt>
                                        </p:tgtEl>
                                        <p:attrNameLst>
                                          <p:attrName>style.visibility</p:attrName>
                                        </p:attrNameLst>
                                      </p:cBhvr>
                                      <p:to>
                                        <p:strVal val="visible"/>
                                      </p:to>
                                    </p:set>
                                    <p:animEffect transition="in" filter="fade">
                                      <p:cBhvr>
                                        <p:cTn id="23" dur="800" decel="100000"/>
                                        <p:tgtEl>
                                          <p:spTgt spid="135171">
                                            <p:txEl>
                                              <p:pRg st="1" end="1"/>
                                            </p:txEl>
                                          </p:spTgt>
                                        </p:tgtEl>
                                      </p:cBhvr>
                                    </p:animEffect>
                                    <p:anim calcmode="lin" valueType="num">
                                      <p:cBhvr>
                                        <p:cTn id="24" dur="800" decel="100000" fill="hold"/>
                                        <p:tgtEl>
                                          <p:spTgt spid="135171">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135171">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135171">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35171">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3517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35171">
                                            <p:txEl>
                                              <p:pRg st="2" end="2"/>
                                            </p:txEl>
                                          </p:spTgt>
                                        </p:tgtEl>
                                        <p:attrNameLst>
                                          <p:attrName>style.visibility</p:attrName>
                                        </p:attrNameLst>
                                      </p:cBhvr>
                                      <p:to>
                                        <p:strVal val="visible"/>
                                      </p:to>
                                    </p:set>
                                    <p:animEffect transition="in" filter="fade">
                                      <p:cBhvr>
                                        <p:cTn id="33" dur="800" decel="100000"/>
                                        <p:tgtEl>
                                          <p:spTgt spid="135171">
                                            <p:txEl>
                                              <p:pRg st="2" end="2"/>
                                            </p:txEl>
                                          </p:spTgt>
                                        </p:tgtEl>
                                      </p:cBhvr>
                                    </p:animEffect>
                                    <p:anim calcmode="lin" valueType="num">
                                      <p:cBhvr>
                                        <p:cTn id="34" dur="800" decel="100000" fill="hold"/>
                                        <p:tgtEl>
                                          <p:spTgt spid="135171">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135171">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135171">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35171">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3517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135171">
                                            <p:txEl>
                                              <p:pRg st="3" end="3"/>
                                            </p:txEl>
                                          </p:spTgt>
                                        </p:tgtEl>
                                        <p:attrNameLst>
                                          <p:attrName>style.visibility</p:attrName>
                                        </p:attrNameLst>
                                      </p:cBhvr>
                                      <p:to>
                                        <p:strVal val="visible"/>
                                      </p:to>
                                    </p:set>
                                    <p:animEffect transition="in" filter="fade">
                                      <p:cBhvr>
                                        <p:cTn id="43" dur="800" decel="100000"/>
                                        <p:tgtEl>
                                          <p:spTgt spid="135171">
                                            <p:txEl>
                                              <p:pRg st="3" end="3"/>
                                            </p:txEl>
                                          </p:spTgt>
                                        </p:tgtEl>
                                      </p:cBhvr>
                                    </p:animEffect>
                                    <p:anim calcmode="lin" valueType="num">
                                      <p:cBhvr>
                                        <p:cTn id="44" dur="800" decel="100000" fill="hold"/>
                                        <p:tgtEl>
                                          <p:spTgt spid="135171">
                                            <p:txEl>
                                              <p:pRg st="3" end="3"/>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135171">
                                            <p:txEl>
                                              <p:pRg st="3" end="3"/>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135171">
                                            <p:txEl>
                                              <p:pRg st="3" end="3"/>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35171">
                                            <p:txEl>
                                              <p:pRg st="3" end="3"/>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3517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135171">
                                            <p:txEl>
                                              <p:pRg st="4" end="4"/>
                                            </p:txEl>
                                          </p:spTgt>
                                        </p:tgtEl>
                                        <p:attrNameLst>
                                          <p:attrName>style.visibility</p:attrName>
                                        </p:attrNameLst>
                                      </p:cBhvr>
                                      <p:to>
                                        <p:strVal val="visible"/>
                                      </p:to>
                                    </p:set>
                                    <p:animEffect transition="in" filter="fade">
                                      <p:cBhvr>
                                        <p:cTn id="53" dur="800" decel="100000"/>
                                        <p:tgtEl>
                                          <p:spTgt spid="135171">
                                            <p:txEl>
                                              <p:pRg st="4" end="4"/>
                                            </p:txEl>
                                          </p:spTgt>
                                        </p:tgtEl>
                                      </p:cBhvr>
                                    </p:animEffect>
                                    <p:anim calcmode="lin" valueType="num">
                                      <p:cBhvr>
                                        <p:cTn id="54" dur="800" decel="100000" fill="hold"/>
                                        <p:tgtEl>
                                          <p:spTgt spid="135171">
                                            <p:txEl>
                                              <p:pRg st="4" end="4"/>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135171">
                                            <p:txEl>
                                              <p:pRg st="4" end="4"/>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135171">
                                            <p:txEl>
                                              <p:pRg st="4" end="4"/>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35171">
                                            <p:txEl>
                                              <p:pRg st="4" end="4"/>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3517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5172"/>
                                        </p:tgtEl>
                                        <p:attrNameLst>
                                          <p:attrName>style.visibility</p:attrName>
                                        </p:attrNameLst>
                                      </p:cBhvr>
                                      <p:to>
                                        <p:strVal val="visible"/>
                                      </p:to>
                                    </p:set>
                                    <p:animEffect transition="in" filter="fade">
                                      <p:cBhvr>
                                        <p:cTn id="63" dur="1000"/>
                                        <p:tgtEl>
                                          <p:spTgt spid="135172"/>
                                        </p:tgtEl>
                                      </p:cBhvr>
                                    </p:animEffect>
                                    <p:anim calcmode="lin" valueType="num">
                                      <p:cBhvr>
                                        <p:cTn id="64" dur="1000" fill="hold"/>
                                        <p:tgtEl>
                                          <p:spTgt spid="135172"/>
                                        </p:tgtEl>
                                        <p:attrNameLst>
                                          <p:attrName>ppt_x</p:attrName>
                                        </p:attrNameLst>
                                      </p:cBhvr>
                                      <p:tavLst>
                                        <p:tav tm="0">
                                          <p:val>
                                            <p:strVal val="#ppt_x"/>
                                          </p:val>
                                        </p:tav>
                                        <p:tav tm="100000">
                                          <p:val>
                                            <p:strVal val="#ppt_x"/>
                                          </p:val>
                                        </p:tav>
                                      </p:tavLst>
                                    </p:anim>
                                    <p:anim calcmode="lin" valueType="num">
                                      <p:cBhvr>
                                        <p:cTn id="65" dur="1000" fill="hold"/>
                                        <p:tgtEl>
                                          <p:spTgt spid="13517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135176"/>
                                        </p:tgtEl>
                                        <p:attrNameLst>
                                          <p:attrName>style.visibility</p:attrName>
                                        </p:attrNameLst>
                                      </p:cBhvr>
                                      <p:to>
                                        <p:strVal val="visible"/>
                                      </p:to>
                                    </p:set>
                                    <p:anim calcmode="lin" valueType="num">
                                      <p:cBhvr>
                                        <p:cTn id="70" dur="500" fill="hold"/>
                                        <p:tgtEl>
                                          <p:spTgt spid="135176"/>
                                        </p:tgtEl>
                                        <p:attrNameLst>
                                          <p:attrName>ppt_w</p:attrName>
                                        </p:attrNameLst>
                                      </p:cBhvr>
                                      <p:tavLst>
                                        <p:tav tm="0">
                                          <p:val>
                                            <p:fltVal val="0.000000"/>
                                          </p:val>
                                        </p:tav>
                                        <p:tav tm="100000">
                                          <p:val>
                                            <p:strVal val="#ppt_w"/>
                                          </p:val>
                                        </p:tav>
                                      </p:tavLst>
                                    </p:anim>
                                    <p:anim calcmode="lin" valueType="num">
                                      <p:cBhvr>
                                        <p:cTn id="71" dur="500" fill="hold"/>
                                        <p:tgtEl>
                                          <p:spTgt spid="135176"/>
                                        </p:tgtEl>
                                        <p:attrNameLst>
                                          <p:attrName>ppt_h</p:attrName>
                                        </p:attrNameLst>
                                      </p:cBhvr>
                                      <p:tavLst>
                                        <p:tav tm="0">
                                          <p:val>
                                            <p:fltVal val="0.00000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9" presetClass="entr" presetSubtype="10" fill="hold" grpId="0" nodeType="clickEffect">
                                  <p:stCondLst>
                                    <p:cond delay="0"/>
                                  </p:stCondLst>
                                  <p:childTnLst>
                                    <p:set>
                                      <p:cBhvr>
                                        <p:cTn id="75" dur="1" fill="hold">
                                          <p:stCondLst>
                                            <p:cond delay="0"/>
                                          </p:stCondLst>
                                        </p:cTn>
                                        <p:tgtEl>
                                          <p:spTgt spid="135173"/>
                                        </p:tgtEl>
                                        <p:attrNameLst>
                                          <p:attrName>style.visibility</p:attrName>
                                        </p:attrNameLst>
                                      </p:cBhvr>
                                      <p:to>
                                        <p:strVal val="visible"/>
                                      </p:to>
                                    </p:set>
                                    <p:anim calcmode="lin" valueType="num">
                                      <p:cBhvr>
                                        <p:cTn id="76" dur="2000" fill="hold"/>
                                        <p:tgtEl>
                                          <p:spTgt spid="135173"/>
                                        </p:tgtEl>
                                        <p:attrNameLst>
                                          <p:attrName>ppt_w</p:attrName>
                                        </p:attrNameLst>
                                      </p:cBhvr>
                                      <p:tavLst>
                                        <p:tav tm="0" fmla="#ppt_w*sin(2.5*pi*$)">
                                          <p:val>
                                            <p:fltVal val="0.000000"/>
                                          </p:val>
                                        </p:tav>
                                        <p:tav tm="100000">
                                          <p:val>
                                            <p:fltVal val="1.000000"/>
                                          </p:val>
                                        </p:tav>
                                      </p:tavLst>
                                    </p:anim>
                                    <p:anim calcmode="lin" valueType="num">
                                      <p:cBhvr>
                                        <p:cTn id="77" dur="2000" fill="hold"/>
                                        <p:tgtEl>
                                          <p:spTgt spid="135173"/>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135177"/>
                                        </p:tgtEl>
                                        <p:attrNameLst>
                                          <p:attrName>style.visibility</p:attrName>
                                        </p:attrNameLst>
                                      </p:cBhvr>
                                      <p:to>
                                        <p:strVal val="visible"/>
                                      </p:to>
                                    </p:set>
                                    <p:anim calcmode="lin" valueType="num">
                                      <p:cBhvr>
                                        <p:cTn id="82" dur="500" fill="hold"/>
                                        <p:tgtEl>
                                          <p:spTgt spid="135177"/>
                                        </p:tgtEl>
                                        <p:attrNameLst>
                                          <p:attrName>ppt_w</p:attrName>
                                        </p:attrNameLst>
                                      </p:cBhvr>
                                      <p:tavLst>
                                        <p:tav tm="0">
                                          <p:val>
                                            <p:fltVal val="0.000000"/>
                                          </p:val>
                                        </p:tav>
                                        <p:tav tm="100000">
                                          <p:val>
                                            <p:strVal val="#ppt_w"/>
                                          </p:val>
                                        </p:tav>
                                      </p:tavLst>
                                    </p:anim>
                                    <p:anim calcmode="lin" valueType="num">
                                      <p:cBhvr>
                                        <p:cTn id="83" dur="500" fill="hold"/>
                                        <p:tgtEl>
                                          <p:spTgt spid="135177"/>
                                        </p:tgtEl>
                                        <p:attrNameLst>
                                          <p:attrName>ppt_h</p:attrName>
                                        </p:attrNameLst>
                                      </p:cBhvr>
                                      <p:tavLst>
                                        <p:tav tm="0">
                                          <p:val>
                                            <p:fltVal val="0.00000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5" presetClass="entr" presetSubtype="0" fill="hold" grpId="0" nodeType="clickEffect">
                                  <p:stCondLst>
                                    <p:cond delay="0"/>
                                  </p:stCondLst>
                                  <p:childTnLst>
                                    <p:set>
                                      <p:cBhvr>
                                        <p:cTn id="87" dur="1" fill="hold">
                                          <p:stCondLst>
                                            <p:cond delay="0"/>
                                          </p:stCondLst>
                                        </p:cTn>
                                        <p:tgtEl>
                                          <p:spTgt spid="135174"/>
                                        </p:tgtEl>
                                        <p:attrNameLst>
                                          <p:attrName>style.visibility</p:attrName>
                                        </p:attrNameLst>
                                      </p:cBhvr>
                                      <p:to>
                                        <p:strVal val="visible"/>
                                      </p:to>
                                    </p:set>
                                    <p:anim calcmode="lin" valueType="num">
                                      <p:cBhvr>
                                        <p:cTn id="88" dur="1000" fill="hold"/>
                                        <p:tgtEl>
                                          <p:spTgt spid="135174"/>
                                        </p:tgtEl>
                                        <p:attrNameLst>
                                          <p:attrName>ppt_w</p:attrName>
                                        </p:attrNameLst>
                                      </p:cBhvr>
                                      <p:tavLst>
                                        <p:tav tm="0">
                                          <p:val>
                                            <p:fltVal val="0.000000"/>
                                          </p:val>
                                        </p:tav>
                                        <p:tav tm="100000">
                                          <p:val>
                                            <p:strVal val="#ppt_w"/>
                                          </p:val>
                                        </p:tav>
                                      </p:tavLst>
                                    </p:anim>
                                    <p:anim calcmode="lin" valueType="num">
                                      <p:cBhvr>
                                        <p:cTn id="89" dur="1000" fill="hold"/>
                                        <p:tgtEl>
                                          <p:spTgt spid="135174"/>
                                        </p:tgtEl>
                                        <p:attrNameLst>
                                          <p:attrName>ppt_h</p:attrName>
                                        </p:attrNameLst>
                                      </p:cBhvr>
                                      <p:tavLst>
                                        <p:tav tm="0">
                                          <p:val>
                                            <p:fltVal val="0.000000"/>
                                          </p:val>
                                        </p:tav>
                                        <p:tav tm="100000">
                                          <p:val>
                                            <p:strVal val="#ppt_h"/>
                                          </p:val>
                                        </p:tav>
                                      </p:tavLst>
                                    </p:anim>
                                    <p:anim calcmode="lin" valueType="num">
                                      <p:cBhvr>
                                        <p:cTn id="90" dur="1000" fill="hold"/>
                                        <p:tgtEl>
                                          <p:spTgt spid="135174"/>
                                        </p:tgtEl>
                                        <p:attrNameLst>
                                          <p:attrName>ppt_x</p:attrName>
                                        </p:attrNameLst>
                                      </p:cBhvr>
                                      <p:tavLst>
                                        <p:tav tm="0" fmla="#ppt_x+(cos(-2*pi*(1-$))*-#ppt_x-sin(-2*pi*(1-$))*(1-#ppt_y))*(1-$)">
                                          <p:val>
                                            <p:fltVal val="0.000000"/>
                                          </p:val>
                                        </p:tav>
                                        <p:tav tm="100000">
                                          <p:val>
                                            <p:fltVal val="1.000000"/>
                                          </p:val>
                                        </p:tav>
                                      </p:tavLst>
                                    </p:anim>
                                    <p:anim calcmode="lin" valueType="num">
                                      <p:cBhvr>
                                        <p:cTn id="91" dur="1000" fill="hold"/>
                                        <p:tgtEl>
                                          <p:spTgt spid="135174"/>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135173" grpId="0"/>
      <p:bldP spid="135174" grpId="0"/>
      <p:bldP spid="1351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custDataLst>
              <p:tags r:id="rId1"/>
            </p:custDataLst>
          </p:nvPr>
        </p:nvGrpSpPr>
        <p:grpSpPr>
          <a:xfrm>
            <a:off x="4853305" y="237514"/>
            <a:ext cx="1477010" cy="772136"/>
            <a:chOff x="1309009" y="2422670"/>
            <a:chExt cx="889080" cy="772001"/>
          </a:xfrm>
        </p:grpSpPr>
        <p:sp>
          <p:nvSpPr>
            <p:cNvPr id="4" name="矩形 3"/>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问题·探究</a:t>
              </a:r>
              <a:endParaRPr lang="zh-CN" altLang="en-US" strike="noStrike" smtClean="0">
                <a:solidFill>
                  <a:schemeClr val="bg1"/>
                </a:solidFill>
              </a:endParaRPr>
            </a:p>
          </p:txBody>
        </p:sp>
        <p:sp>
          <p:nvSpPr>
            <p:cNvPr id="5" name="等腰三角形 4"/>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67589" name="Text Box 5"/>
          <p:cNvSpPr txBox="1"/>
          <p:nvPr/>
        </p:nvSpPr>
        <p:spPr>
          <a:xfrm>
            <a:off x="184785" y="2682875"/>
            <a:ext cx="7511415" cy="829945"/>
          </a:xfrm>
          <a:prstGeom prst="rect">
            <a:avLst/>
          </a:prstGeom>
          <a:noFill/>
          <a:ln w="9525">
            <a:noFill/>
          </a:ln>
        </p:spPr>
        <p:txBody>
          <a:bodyPr wrap="square">
            <a:spAutoFit/>
          </a:bodyPr>
          <a:p>
            <a:pPr algn="l">
              <a:buNone/>
            </a:pPr>
            <a:r>
              <a:rPr lang="zh-CN" altLang="en-US" sz="2400" b="1" dirty="0">
                <a:solidFill>
                  <a:schemeClr val="tx2"/>
                </a:solidFill>
                <a:latin typeface="楷体_GB2312" pitchFamily="49" charset="-122"/>
                <a:ea typeface="楷体_GB2312" pitchFamily="49" charset="-122"/>
                <a:sym typeface="+mn-ea"/>
              </a:rPr>
              <a:t>1.</a:t>
            </a:r>
            <a:r>
              <a:rPr lang="zh-CN" altLang="en-US" sz="2400" b="1" dirty="0">
                <a:latin typeface="楷体_GB2312" pitchFamily="49" charset="-122"/>
                <a:ea typeface="楷体_GB2312" pitchFamily="49" charset="-122"/>
                <a:sym typeface="+mn-ea"/>
              </a:rPr>
              <a:t>《关雎》写了一个怎样的故事？表达了一种什么样的情感？</a:t>
            </a:r>
            <a:endParaRPr lang="en-US" altLang="zh-CN" sz="3200" b="1">
              <a:solidFill>
                <a:schemeClr val="tx1"/>
              </a:solidFill>
              <a:latin typeface="Arial" panose="020B0604020202020204" pitchFamily="34" charset="0"/>
              <a:ea typeface="宋体" panose="02010600030101010101" pitchFamily="2" charset="-122"/>
            </a:endParaRPr>
          </a:p>
        </p:txBody>
      </p:sp>
      <p:sp>
        <p:nvSpPr>
          <p:cNvPr id="10246" name="Text Box 6"/>
          <p:cNvSpPr txBox="1"/>
          <p:nvPr/>
        </p:nvSpPr>
        <p:spPr>
          <a:xfrm>
            <a:off x="341630" y="3792220"/>
            <a:ext cx="6845935" cy="706755"/>
          </a:xfrm>
          <a:prstGeom prst="rect">
            <a:avLst/>
          </a:prstGeom>
          <a:noFill/>
          <a:ln w="9525">
            <a:noFill/>
          </a:ln>
        </p:spPr>
        <p:txBody>
          <a:bodyPr wrap="square">
            <a:spAutoFit/>
          </a:bodyPr>
          <a:p>
            <a:pPr>
              <a:spcBef>
                <a:spcPct val="50000"/>
              </a:spcBef>
            </a:pPr>
            <a:r>
              <a:rPr lang="en-US" sz="2000" dirty="0">
                <a:solidFill>
                  <a:srgbClr val="0070C0"/>
                </a:solidFill>
                <a:latin typeface="华康楷体W5-A" panose="1A454350000000000000" charset="-122"/>
                <a:ea typeface="华康楷体W5-A" panose="1A454350000000000000" charset="-122"/>
                <a:sym typeface="+mn-ea"/>
              </a:rPr>
              <a:t>    </a:t>
            </a:r>
            <a:r>
              <a:rPr sz="2000" dirty="0">
                <a:solidFill>
                  <a:srgbClr val="0070C0"/>
                </a:solidFill>
                <a:latin typeface="华康楷体W5-A" panose="1A454350000000000000" charset="-122"/>
                <a:ea typeface="华康楷体W5-A" panose="1A454350000000000000" charset="-122"/>
                <a:sym typeface="+mn-ea"/>
              </a:rPr>
              <a:t>诗中写一个青年小伙子爱慕着一位美丽贤淑的姑娘，他朝思暮想、执着追求.表现了爱情追求中的苦与乐。</a:t>
            </a:r>
            <a:endParaRPr sz="2000" dirty="0">
              <a:solidFill>
                <a:srgbClr val="0070C0"/>
              </a:solidFill>
              <a:latin typeface="华康楷体W5-A" panose="1A454350000000000000" charset="-122"/>
              <a:ea typeface="华康楷体W5-A" panose="1A45435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67589"/>
                                        </p:tgtEl>
                                        <p:attrNameLst>
                                          <p:attrName>style.visibility</p:attrName>
                                        </p:attrNameLst>
                                      </p:cBhvr>
                                      <p:to>
                                        <p:strVal val="visible"/>
                                      </p:to>
                                    </p:set>
                                    <p:anim calcmode="lin" valueType="num">
                                      <p:cBhvr>
                                        <p:cTn id="13" dur="1000" fill="hold"/>
                                        <p:tgtEl>
                                          <p:spTgt spid="67589"/>
                                        </p:tgtEl>
                                        <p:attrNameLst>
                                          <p:attrName>ppt_w</p:attrName>
                                        </p:attrNameLst>
                                      </p:cBhvr>
                                      <p:tavLst>
                                        <p:tav tm="0">
                                          <p:val>
                                            <p:strVal val="#ppt_w+.3"/>
                                          </p:val>
                                        </p:tav>
                                        <p:tav tm="100000">
                                          <p:val>
                                            <p:strVal val="#ppt_w"/>
                                          </p:val>
                                        </p:tav>
                                      </p:tavLst>
                                    </p:anim>
                                    <p:anim calcmode="lin" valueType="num">
                                      <p:cBhvr>
                                        <p:cTn id="14" dur="1000" fill="hold"/>
                                        <p:tgtEl>
                                          <p:spTgt spid="67589"/>
                                        </p:tgtEl>
                                        <p:attrNameLst>
                                          <p:attrName>ppt_h</p:attrName>
                                        </p:attrNameLst>
                                      </p:cBhvr>
                                      <p:tavLst>
                                        <p:tav tm="0">
                                          <p:val>
                                            <p:strVal val="#ppt_h"/>
                                          </p:val>
                                        </p:tav>
                                        <p:tav tm="100000">
                                          <p:val>
                                            <p:strVal val="#ppt_h"/>
                                          </p:val>
                                        </p:tav>
                                      </p:tavLst>
                                    </p:anim>
                                    <p:animEffect transition="in" filter="fade">
                                      <p:cBhvr>
                                        <p:cTn id="15" dur="1000"/>
                                        <p:tgtEl>
                                          <p:spTgt spid="6758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246"/>
                                        </p:tgtEl>
                                        <p:attrNameLst>
                                          <p:attrName>style.visibility</p:attrName>
                                        </p:attrNameLst>
                                      </p:cBhvr>
                                      <p:to>
                                        <p:strVal val="visible"/>
                                      </p:to>
                                    </p:set>
                                    <p:animEffect transition="in" filter="box(in)">
                                      <p:cBhvr>
                                        <p:cTn id="20" dur="500"/>
                                        <p:tgtEl>
                                          <p:spTgt spid="10246"/>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102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custDataLst>
              <p:tags r:id="rId1"/>
            </p:custDataLst>
          </p:nvPr>
        </p:nvGrpSpPr>
        <p:grpSpPr>
          <a:xfrm>
            <a:off x="4961255" y="27243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写作·特色</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136194" name="文本框 136193"/>
          <p:cNvSpPr txBox="1"/>
          <p:nvPr/>
        </p:nvSpPr>
        <p:spPr>
          <a:xfrm>
            <a:off x="45085" y="1739900"/>
            <a:ext cx="3162300" cy="2183765"/>
          </a:xfrm>
          <a:prstGeom prst="rect">
            <a:avLst/>
          </a:prstGeom>
          <a:noFill/>
          <a:ln w="9525">
            <a:noFill/>
          </a:ln>
        </p:spPr>
        <p:txBody>
          <a:bodyPr wrap="square">
            <a:spAutoFit/>
          </a:bodyPr>
          <a:p>
            <a:pPr algn="just" fontAlgn="b">
              <a:spcBef>
                <a:spcPct val="50000"/>
              </a:spcBef>
              <a:buClr>
                <a:schemeClr val="bg1"/>
              </a:buClr>
            </a:pPr>
            <a:r>
              <a:rPr lang="zh-CN" altLang="en-US" sz="2800" b="1" dirty="0">
                <a:solidFill>
                  <a:schemeClr val="tx1"/>
                </a:solidFill>
                <a:latin typeface="楷体" panose="02010609060101010101" charset="-122"/>
                <a:ea typeface="楷体" panose="02010609060101010101" charset="-122"/>
              </a:rPr>
              <a:t>《关雎》的特点</a:t>
            </a:r>
            <a:endParaRPr lang="zh-CN" altLang="en-US" sz="2800" b="1" dirty="0">
              <a:solidFill>
                <a:schemeClr val="tx1"/>
              </a:solidFill>
              <a:latin typeface="楷体" panose="02010609060101010101" charset="-122"/>
              <a:ea typeface="楷体" panose="02010609060101010101" charset="-122"/>
            </a:endParaRPr>
          </a:p>
          <a:p>
            <a:pPr algn="just" fontAlgn="b">
              <a:spcBef>
                <a:spcPct val="50000"/>
              </a:spcBef>
              <a:buClr>
                <a:schemeClr val="bg1"/>
              </a:buClr>
            </a:pPr>
            <a:r>
              <a:rPr lang="zh-CN" altLang="en-US" sz="2400" b="1" dirty="0">
                <a:solidFill>
                  <a:schemeClr val="tx1"/>
                </a:solidFill>
                <a:latin typeface="楷体" panose="02010609060101010101" charset="-122"/>
                <a:ea typeface="楷体" panose="02010609060101010101" charset="-122"/>
              </a:rPr>
              <a:t>一、在语言运用上：</a:t>
            </a:r>
            <a:endParaRPr lang="zh-CN" altLang="en-US" sz="2400" b="1" dirty="0">
              <a:solidFill>
                <a:schemeClr val="tx1"/>
              </a:solidFill>
              <a:latin typeface="楷体" panose="02010609060101010101" charset="-122"/>
              <a:ea typeface="楷体" panose="02010609060101010101" charset="-122"/>
            </a:endParaRPr>
          </a:p>
          <a:p>
            <a:pPr algn="just" fontAlgn="b">
              <a:spcBef>
                <a:spcPct val="50000"/>
              </a:spcBef>
              <a:buClr>
                <a:schemeClr val="bg1"/>
              </a:buClr>
            </a:pPr>
            <a:r>
              <a:rPr lang="zh-CN" altLang="en-US" sz="2400" b="1" dirty="0">
                <a:solidFill>
                  <a:schemeClr val="tx1"/>
                </a:solidFill>
                <a:latin typeface="楷体" panose="02010609060101010101" charset="-122"/>
                <a:ea typeface="楷体" panose="02010609060101010101" charset="-122"/>
              </a:rPr>
              <a:t>二、在追求的方式上：</a:t>
            </a:r>
            <a:endParaRPr lang="zh-CN" altLang="en-US" sz="2400" b="1" dirty="0">
              <a:solidFill>
                <a:schemeClr val="tx1"/>
              </a:solidFill>
              <a:latin typeface="楷体" panose="02010609060101010101" charset="-122"/>
              <a:ea typeface="楷体" panose="02010609060101010101" charset="-122"/>
            </a:endParaRPr>
          </a:p>
          <a:p>
            <a:pPr algn="just" fontAlgn="b">
              <a:spcBef>
                <a:spcPct val="50000"/>
              </a:spcBef>
              <a:buClr>
                <a:schemeClr val="bg1"/>
              </a:buClr>
            </a:pPr>
            <a:r>
              <a:rPr lang="zh-CN" altLang="en-US" sz="2400" b="1" dirty="0">
                <a:solidFill>
                  <a:schemeClr val="tx1"/>
                </a:solidFill>
                <a:latin typeface="楷体" panose="02010609060101010101" charset="-122"/>
                <a:ea typeface="楷体" panose="02010609060101010101" charset="-122"/>
              </a:rPr>
              <a:t>三、在追求的对象上：</a:t>
            </a:r>
            <a:endParaRPr lang="zh-CN" altLang="en-US" sz="2400" b="1" dirty="0">
              <a:solidFill>
                <a:schemeClr val="tx1"/>
              </a:solidFill>
              <a:latin typeface="楷体" panose="02010609060101010101" charset="-122"/>
              <a:ea typeface="楷体" panose="02010609060101010101" charset="-122"/>
            </a:endParaRPr>
          </a:p>
        </p:txBody>
      </p:sp>
      <p:sp>
        <p:nvSpPr>
          <p:cNvPr id="136198" name="文本框 136197"/>
          <p:cNvSpPr txBox="1"/>
          <p:nvPr/>
        </p:nvSpPr>
        <p:spPr>
          <a:xfrm>
            <a:off x="2679065" y="2406015"/>
            <a:ext cx="5266690" cy="398780"/>
          </a:xfrm>
          <a:prstGeom prst="rect">
            <a:avLst/>
          </a:prstGeom>
          <a:noFill/>
          <a:ln w="9525">
            <a:noFill/>
          </a:ln>
        </p:spPr>
        <p:txBody>
          <a:bodyPr wrap="square" anchor="t">
            <a:spAutoFit/>
          </a:bodyPr>
          <a:p>
            <a:pPr fontAlgn="b">
              <a:spcBef>
                <a:spcPct val="50000"/>
              </a:spcBef>
              <a:buClr>
                <a:schemeClr val="bg1"/>
              </a:buClr>
            </a:pPr>
            <a:r>
              <a:rPr lang="zh-CN" altLang="en-US" sz="2000" b="1" dirty="0">
                <a:solidFill>
                  <a:srgbClr val="FF00FF"/>
                </a:solidFill>
                <a:latin typeface="Arial" panose="020B0604020202020204" pitchFamily="34" charset="0"/>
              </a:rPr>
              <a:t>见物起兴，反复咏唱，朴素优美、韵律和谐；</a:t>
            </a:r>
            <a:endParaRPr lang="zh-CN" altLang="en-US" sz="2000" b="1" dirty="0">
              <a:solidFill>
                <a:srgbClr val="FF00FF"/>
              </a:solidFill>
              <a:latin typeface="Arial" panose="020B0604020202020204" pitchFamily="34" charset="0"/>
            </a:endParaRPr>
          </a:p>
        </p:txBody>
      </p:sp>
      <p:sp>
        <p:nvSpPr>
          <p:cNvPr id="136199" name="文本框 136198"/>
          <p:cNvSpPr txBox="1"/>
          <p:nvPr/>
        </p:nvSpPr>
        <p:spPr>
          <a:xfrm>
            <a:off x="3207385" y="2983548"/>
            <a:ext cx="2735580" cy="398780"/>
          </a:xfrm>
          <a:prstGeom prst="rect">
            <a:avLst/>
          </a:prstGeom>
          <a:noFill/>
          <a:ln w="9525">
            <a:noFill/>
          </a:ln>
        </p:spPr>
        <p:txBody>
          <a:bodyPr wrap="none" anchor="t">
            <a:spAutoFit/>
          </a:bodyPr>
          <a:p>
            <a:r>
              <a:rPr lang="zh-CN" altLang="en-US" sz="2000" b="1" dirty="0">
                <a:solidFill>
                  <a:srgbClr val="FF00FF"/>
                </a:solidFill>
                <a:latin typeface="Arial" panose="020B0604020202020204" pitchFamily="34" charset="0"/>
              </a:rPr>
              <a:t>弹琴鼓瑟，敲锣打鼓；</a:t>
            </a:r>
            <a:endParaRPr lang="zh-CN" altLang="en-US" sz="2400" b="1" dirty="0">
              <a:solidFill>
                <a:srgbClr val="FF00FF"/>
              </a:solidFill>
              <a:latin typeface="Arial" panose="020B0604020202020204" pitchFamily="34" charset="0"/>
            </a:endParaRPr>
          </a:p>
        </p:txBody>
      </p:sp>
      <p:sp>
        <p:nvSpPr>
          <p:cNvPr id="136197" name="文本框 136196"/>
          <p:cNvSpPr txBox="1"/>
          <p:nvPr/>
        </p:nvSpPr>
        <p:spPr>
          <a:xfrm>
            <a:off x="3207385" y="3509645"/>
            <a:ext cx="2124710" cy="398780"/>
          </a:xfrm>
          <a:prstGeom prst="rect">
            <a:avLst/>
          </a:prstGeom>
          <a:noFill/>
          <a:ln w="9525">
            <a:noFill/>
          </a:ln>
        </p:spPr>
        <p:txBody>
          <a:bodyPr wrap="square">
            <a:spAutoFit/>
          </a:bodyPr>
          <a:p>
            <a:pPr algn="just" fontAlgn="b">
              <a:spcBef>
                <a:spcPct val="50000"/>
              </a:spcBef>
              <a:buClr>
                <a:schemeClr val="bg1"/>
              </a:buClr>
            </a:pPr>
            <a:r>
              <a:rPr lang="zh-CN" altLang="en-US" sz="2000" b="1" dirty="0">
                <a:solidFill>
                  <a:srgbClr val="FF00FF"/>
                </a:solidFill>
                <a:latin typeface="Arial" panose="020B0604020202020204" pitchFamily="34" charset="0"/>
              </a:rPr>
              <a:t>是劳动中的女子。</a:t>
            </a:r>
            <a:endParaRPr lang="zh-CN" altLang="en-US" sz="2400" b="1">
              <a:solidFill>
                <a:srgbClr val="FF00FF"/>
              </a:solidFill>
              <a:latin typeface="Arial" panose="020B0604020202020204" pitchFamily="34" charset="0"/>
            </a:endParaRPr>
          </a:p>
        </p:txBody>
      </p:sp>
      <p:sp>
        <p:nvSpPr>
          <p:cNvPr id="69640" name="文本框 69639"/>
          <p:cNvSpPr txBox="1"/>
          <p:nvPr/>
        </p:nvSpPr>
        <p:spPr>
          <a:xfrm>
            <a:off x="45085" y="3820160"/>
            <a:ext cx="7620635" cy="2171065"/>
          </a:xfrm>
          <a:prstGeom prst="rect">
            <a:avLst/>
          </a:prstGeom>
          <a:noFill/>
          <a:ln w="9525">
            <a:noFill/>
          </a:ln>
        </p:spPr>
        <p:txBody>
          <a:bodyPr wrap="square">
            <a:spAutoFit/>
          </a:bodyPr>
          <a:p>
            <a:pPr>
              <a:lnSpc>
                <a:spcPct val="130000"/>
              </a:lnSpc>
              <a:buFont typeface="+mj-ea"/>
            </a:pPr>
            <a:r>
              <a:rPr lang="zh-CN" altLang="en-US" sz="2400" b="1" dirty="0">
                <a:latin typeface="楷体" panose="02010609060101010101" charset="-122"/>
                <a:ea typeface="楷体" panose="02010609060101010101" charset="-122"/>
              </a:rPr>
              <a:t>四、</a:t>
            </a:r>
            <a:endParaRPr lang="zh-CN" altLang="en-US" sz="2400" b="1" dirty="0">
              <a:latin typeface="楷体" panose="02010609060101010101" charset="-122"/>
              <a:ea typeface="楷体" panose="02010609060101010101" charset="-122"/>
            </a:endParaRPr>
          </a:p>
          <a:p>
            <a:pPr marL="457200" indent="-457200">
              <a:lnSpc>
                <a:spcPct val="130000"/>
              </a:lnSpc>
              <a:buFont typeface="+mj-ea"/>
              <a:buAutoNum type="circleNumDbPlain"/>
            </a:pPr>
            <a:r>
              <a:rPr lang="zh-CN" altLang="en-US" sz="2000" dirty="0">
                <a:solidFill>
                  <a:schemeClr val="tx2"/>
                </a:solidFill>
                <a:latin typeface="楷体" panose="02010609060101010101" charset="-122"/>
                <a:ea typeface="楷体" panose="02010609060101010101" charset="-122"/>
              </a:rPr>
              <a:t>重章叠唱 ，回环咏唱的章法。</a:t>
            </a:r>
            <a:endParaRPr lang="zh-CN" altLang="en-US" sz="2000" dirty="0">
              <a:solidFill>
                <a:schemeClr val="tx2"/>
              </a:solidFill>
              <a:latin typeface="楷体" panose="02010609060101010101" charset="-122"/>
              <a:ea typeface="楷体" panose="02010609060101010101" charset="-122"/>
            </a:endParaRPr>
          </a:p>
          <a:p>
            <a:pPr marL="457200" indent="-457200">
              <a:lnSpc>
                <a:spcPct val="130000"/>
              </a:lnSpc>
              <a:buFont typeface="+mj-ea"/>
              <a:buAutoNum type="circleNumDbPlain"/>
            </a:pPr>
            <a:r>
              <a:rPr lang="zh-CN" altLang="en-US" sz="2000" dirty="0">
                <a:solidFill>
                  <a:schemeClr val="tx2"/>
                </a:solidFill>
                <a:latin typeface="楷体" panose="02010609060101010101" charset="-122"/>
                <a:ea typeface="楷体" panose="02010609060101010101" charset="-122"/>
              </a:rPr>
              <a:t>起兴的艺术手法突出。（自然景象与人物的内心情感和谐地融会起来）</a:t>
            </a:r>
            <a:endParaRPr lang="zh-CN" altLang="en-US" sz="2000" dirty="0">
              <a:solidFill>
                <a:schemeClr val="tx2"/>
              </a:solidFill>
              <a:latin typeface="楷体" panose="02010609060101010101" charset="-122"/>
              <a:ea typeface="楷体" panose="02010609060101010101" charset="-122"/>
            </a:endParaRPr>
          </a:p>
          <a:p>
            <a:pPr marL="457200" indent="-457200">
              <a:lnSpc>
                <a:spcPct val="130000"/>
              </a:lnSpc>
              <a:buFont typeface="+mj-ea"/>
              <a:buAutoNum type="circleNumDbPlain"/>
            </a:pPr>
            <a:r>
              <a:rPr lang="zh-CN" altLang="en-US" sz="2000" dirty="0">
                <a:solidFill>
                  <a:schemeClr val="tx2"/>
                </a:solidFill>
                <a:latin typeface="楷体" panose="02010609060101010101" charset="-122"/>
                <a:ea typeface="楷体" panose="02010609060101010101" charset="-122"/>
              </a:rPr>
              <a:t>双声叠韵运用，加强变化，增强节奏感与音乐美。</a:t>
            </a:r>
            <a:endParaRPr lang="zh-CN" altLang="en-US" sz="2000" dirty="0">
              <a:solidFill>
                <a:schemeClr val="tx2"/>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36198"/>
                                        </p:tgtEl>
                                        <p:attrNameLst>
                                          <p:attrName>style.visibility</p:attrName>
                                        </p:attrNameLst>
                                      </p:cBhvr>
                                      <p:to>
                                        <p:strVal val="visible"/>
                                      </p:to>
                                    </p:set>
                                    <p:anim calcmode="lin" valueType="num">
                                      <p:cBhvr>
                                        <p:cTn id="13" dur="1000" fill="hold"/>
                                        <p:tgtEl>
                                          <p:spTgt spid="136198"/>
                                        </p:tgtEl>
                                        <p:attrNameLst>
                                          <p:attrName>ppt_x</p:attrName>
                                        </p:attrNameLst>
                                      </p:cBhvr>
                                      <p:tavLst>
                                        <p:tav tm="0">
                                          <p:val>
                                            <p:strVal val="#ppt_x-.2"/>
                                          </p:val>
                                        </p:tav>
                                        <p:tav tm="100000">
                                          <p:val>
                                            <p:strVal val="#ppt_x"/>
                                          </p:val>
                                        </p:tav>
                                      </p:tavLst>
                                    </p:anim>
                                    <p:anim calcmode="lin" valueType="num">
                                      <p:cBhvr>
                                        <p:cTn id="14" dur="1000" fill="hold"/>
                                        <p:tgtEl>
                                          <p:spTgt spid="13619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6198"/>
                                        </p:tgtEl>
                                      </p:cBhvr>
                                    </p:animEffect>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grpId="0" nodeType="clickEffect">
                                  <p:stCondLst>
                                    <p:cond delay="0"/>
                                  </p:stCondLst>
                                  <p:childTnLst>
                                    <p:set>
                                      <p:cBhvr>
                                        <p:cTn id="19" dur="1" fill="hold">
                                          <p:stCondLst>
                                            <p:cond delay="0"/>
                                          </p:stCondLst>
                                        </p:cTn>
                                        <p:tgtEl>
                                          <p:spTgt spid="136199"/>
                                        </p:tgtEl>
                                        <p:attrNameLst>
                                          <p:attrName>style.visibility</p:attrName>
                                        </p:attrNameLst>
                                      </p:cBhvr>
                                      <p:to>
                                        <p:strVal val="visible"/>
                                      </p:to>
                                    </p:set>
                                    <p:anim calcmode="lin" valueType="num">
                                      <p:cBhvr>
                                        <p:cTn id="20" dur="1000" fill="hold"/>
                                        <p:tgtEl>
                                          <p:spTgt spid="136199"/>
                                        </p:tgtEl>
                                        <p:attrNameLst>
                                          <p:attrName>ppt_w</p:attrName>
                                        </p:attrNameLst>
                                      </p:cBhvr>
                                      <p:tavLst>
                                        <p:tav tm="0" fmla="#ppt_w*sin(2.5*pi*$)">
                                          <p:val>
                                            <p:fltVal val="0.000000"/>
                                          </p:val>
                                        </p:tav>
                                        <p:tav tm="100000">
                                          <p:val>
                                            <p:fltVal val="1.000000"/>
                                          </p:val>
                                        </p:tav>
                                      </p:tavLst>
                                    </p:anim>
                                    <p:anim calcmode="lin" valueType="num">
                                      <p:cBhvr>
                                        <p:cTn id="21" dur="1000" fill="hold"/>
                                        <p:tgtEl>
                                          <p:spTgt spid="13619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136197"/>
                                        </p:tgtEl>
                                        <p:attrNameLst>
                                          <p:attrName>style.visibility</p:attrName>
                                        </p:attrNameLst>
                                      </p:cBhvr>
                                      <p:to>
                                        <p:strVal val="visible"/>
                                      </p:to>
                                    </p:set>
                                    <p:anim from="(-#ppt_w/2)" to="(#ppt_x)" calcmode="lin" valueType="num">
                                      <p:cBhvr>
                                        <p:cTn id="26" dur="600" fill="hold">
                                          <p:stCondLst>
                                            <p:cond delay="0"/>
                                          </p:stCondLst>
                                        </p:cTn>
                                        <p:tgtEl>
                                          <p:spTgt spid="136197"/>
                                        </p:tgtEl>
                                        <p:attrNameLst>
                                          <p:attrName>ppt_x</p:attrName>
                                        </p:attrNameLst>
                                      </p:cBhvr>
                                    </p:anim>
                                    <p:anim from="0" to="-1.0" calcmode="lin" valueType="num">
                                      <p:cBhvr>
                                        <p:cTn id="27" dur="200" decel="50000" autoRev="1" fill="hold">
                                          <p:stCondLst>
                                            <p:cond delay="600"/>
                                          </p:stCondLst>
                                        </p:cTn>
                                        <p:tgtEl>
                                          <p:spTgt spid="136197"/>
                                        </p:tgtEl>
                                        <p:attrNameLst>
                                          <p:attrName>xshear</p:attrName>
                                        </p:attrNameLst>
                                      </p:cBhvr>
                                    </p:anim>
                                    <p:animScale>
                                      <p:cBhvr>
                                        <p:cTn id="28" dur="200" decel="100000" autoRev="1" fill="hold">
                                          <p:stCondLst>
                                            <p:cond delay="600"/>
                                          </p:stCondLst>
                                        </p:cTn>
                                        <p:tgtEl>
                                          <p:spTgt spid="136197"/>
                                        </p:tgtEl>
                                      </p:cBhvr>
                                      <p:from x="100000" y="100000"/>
                                      <p:to x="80000" y="100000"/>
                                    </p:animScale>
                                    <p:anim by="(#ppt_h/3+#ppt_w*0.1)" calcmode="lin" valueType="num">
                                      <p:cBhvr additive="sum">
                                        <p:cTn id="29" dur="200" decel="100000" autoRev="1" fill="hold">
                                          <p:stCondLst>
                                            <p:cond delay="600"/>
                                          </p:stCondLst>
                                        </p:cTn>
                                        <p:tgtEl>
                                          <p:spTgt spid="136197"/>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9640">
                                            <p:txEl>
                                              <p:charRg st="0" end="18"/>
                                            </p:txEl>
                                          </p:spTgt>
                                        </p:tgtEl>
                                        <p:attrNameLst>
                                          <p:attrName>style.visibility</p:attrName>
                                        </p:attrNameLst>
                                      </p:cBhvr>
                                      <p:to>
                                        <p:strVal val="visible"/>
                                      </p:to>
                                    </p:set>
                                    <p:animEffect transition="in" filter="wipe(up)">
                                      <p:cBhvr>
                                        <p:cTn id="34" dur="500"/>
                                        <p:tgtEl>
                                          <p:spTgt spid="69640">
                                            <p:txEl>
                                              <p:charRg st="0" end="1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9640">
                                            <p:txEl>
                                              <p:charRg st="18" end="57"/>
                                            </p:txEl>
                                          </p:spTgt>
                                        </p:tgtEl>
                                        <p:attrNameLst>
                                          <p:attrName>style.visibility</p:attrName>
                                        </p:attrNameLst>
                                      </p:cBhvr>
                                      <p:to>
                                        <p:strVal val="visible"/>
                                      </p:to>
                                    </p:set>
                                    <p:animEffect transition="in" filter="wipe(up)">
                                      <p:cBhvr>
                                        <p:cTn id="39" dur="500"/>
                                        <p:tgtEl>
                                          <p:spTgt spid="69640">
                                            <p:txEl>
                                              <p:charRg st="18" end="5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9640">
                                            <p:txEl>
                                              <p:charRg st="57" end="83"/>
                                            </p:txEl>
                                          </p:spTgt>
                                        </p:tgtEl>
                                        <p:attrNameLst>
                                          <p:attrName>style.visibility</p:attrName>
                                        </p:attrNameLst>
                                      </p:cBhvr>
                                      <p:to>
                                        <p:strVal val="visible"/>
                                      </p:to>
                                    </p:set>
                                    <p:animEffect transition="in" filter="wipe(up)">
                                      <p:cBhvr>
                                        <p:cTn id="44" dur="500"/>
                                        <p:tgtEl>
                                          <p:spTgt spid="69640">
                                            <p:txEl>
                                              <p:charRg st="57" end="8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9640">
                                            <p:txEl>
                                              <p:pRg st="3" end="3"/>
                                            </p:txEl>
                                          </p:spTgt>
                                        </p:tgtEl>
                                        <p:attrNameLst>
                                          <p:attrName>style.visibility</p:attrName>
                                        </p:attrNameLst>
                                      </p:cBhvr>
                                      <p:to>
                                        <p:strVal val="visible"/>
                                      </p:to>
                                    </p:set>
                                    <p:animEffect transition="in" filter="wipe(down)">
                                      <p:cBhvr>
                                        <p:cTn id="49" dur="500"/>
                                        <p:tgtEl>
                                          <p:spTgt spid="696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p:bldP spid="136199" grpId="0"/>
      <p:bldP spid="136197" grpId="0"/>
      <p:bldP spid="6964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7"/>
          <p:cNvSpPr>
            <a:spLocks noGrp="1" noRot="1"/>
          </p:cNvSpPr>
          <p:nvPr/>
        </p:nvSpPr>
        <p:spPr>
          <a:xfrm>
            <a:off x="1458595" y="1643380"/>
            <a:ext cx="6186805" cy="1143000"/>
          </a:xfrm>
          <a:prstGeom prst="rect">
            <a:avLst/>
          </a:prstGeom>
          <a:noFill/>
          <a:ln w="9525">
            <a:noFill/>
          </a:ln>
        </p:spPr>
        <p:txBody>
          <a:bodyPr wrap="square" lIns="91440" tIns="45720" rIns="91440" bIns="45720" anchor="ctr"/>
          <a:p>
            <a:r>
              <a:rPr lang="zh-CN" altLang="en-US" sz="2800" dirty="0">
                <a:solidFill>
                  <a:srgbClr val="000000"/>
                </a:solidFill>
                <a:latin typeface="华文行楷" panose="02010800040101010101" charset="-122"/>
                <a:ea typeface="华文行楷" panose="02010800040101010101" charset="-122"/>
              </a:rPr>
              <a:t>听读课文《蒹葭》</a:t>
            </a:r>
            <a:r>
              <a:rPr lang="en-US" altLang="zh-CN" sz="2800" dirty="0">
                <a:solidFill>
                  <a:srgbClr val="000000"/>
                </a:solidFill>
                <a:latin typeface="华文行楷" panose="02010800040101010101" charset="-122"/>
                <a:ea typeface="华文行楷" panose="02010800040101010101" charset="-122"/>
              </a:rPr>
              <a:t>——</a:t>
            </a:r>
            <a:r>
              <a:rPr lang="zh-CN" altLang="en-US" sz="2800" dirty="0">
                <a:solidFill>
                  <a:srgbClr val="000000"/>
                </a:solidFill>
                <a:latin typeface="华文行楷" panose="02010800040101010101" charset="-122"/>
                <a:ea typeface="华文行楷" panose="02010800040101010101" charset="-122"/>
              </a:rPr>
              <a:t>分析文章结构。</a:t>
            </a:r>
            <a:endParaRPr lang="zh-CN" altLang="en-US" sz="2800" dirty="0">
              <a:solidFill>
                <a:srgbClr val="000000"/>
              </a:solidFill>
              <a:latin typeface="华文行楷" panose="02010800040101010101" charset="-122"/>
              <a:ea typeface="华文行楷" panose="02010800040101010101" charset="-122"/>
            </a:endParaRPr>
          </a:p>
        </p:txBody>
      </p:sp>
      <p:grpSp>
        <p:nvGrpSpPr>
          <p:cNvPr id="6" name="组合 5"/>
          <p:cNvGrpSpPr/>
          <p:nvPr>
            <p:custDataLst>
              <p:tags r:id="rId1"/>
            </p:custDataLst>
          </p:nvPr>
        </p:nvGrpSpPr>
        <p:grpSpPr>
          <a:xfrm>
            <a:off x="4726305" y="27624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整体·感知</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7" name="云形标注 6"/>
          <p:cNvSpPr/>
          <p:nvPr/>
        </p:nvSpPr>
        <p:spPr>
          <a:xfrm>
            <a:off x="155575" y="1644015"/>
            <a:ext cx="1238250" cy="852805"/>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94945" y="1824355"/>
            <a:ext cx="1198880" cy="491490"/>
          </a:xfrm>
          <a:prstGeom prst="rect">
            <a:avLst/>
          </a:prstGeom>
          <a:noFill/>
        </p:spPr>
        <p:txBody>
          <a:bodyPr wrap="none" rtlCol="0">
            <a:spAutoFit/>
          </a:bodyPr>
          <a:p>
            <a:pPr>
              <a:lnSpc>
                <a:spcPct val="130000"/>
              </a:lnSpc>
            </a:pPr>
            <a:r>
              <a:rPr lang="zh-CN" altLang="en-US" sz="2000" dirty="0" smtClean="0">
                <a:solidFill>
                  <a:schemeClr val="bg2"/>
                </a:solidFill>
                <a:latin typeface="华文行楷" panose="02010800040101010101" charset="-122"/>
                <a:ea typeface="华文行楷" panose="02010800040101010101" charset="-122"/>
              </a:rPr>
              <a:t>点击图片</a:t>
            </a:r>
            <a:endParaRPr lang="zh-CN" altLang="en-US" sz="2000" dirty="0" smtClean="0">
              <a:solidFill>
                <a:schemeClr val="bg2"/>
              </a:solidFill>
              <a:latin typeface="华文行楷" panose="02010800040101010101" charset="-122"/>
              <a:ea typeface="华文行楷" panose="02010800040101010101" charset="-122"/>
            </a:endParaRPr>
          </a:p>
        </p:txBody>
      </p:sp>
      <p:pic>
        <p:nvPicPr>
          <p:cNvPr id="3" name="图片 2">
            <a:hlinkClick r:id="rId4" action="ppaction://hlinkfile"/>
          </p:cNvPr>
          <p:cNvPicPr>
            <a:picLocks noChangeAspect="1"/>
          </p:cNvPicPr>
          <p:nvPr/>
        </p:nvPicPr>
        <p:blipFill>
          <a:blip r:embed="rId5"/>
          <a:stretch>
            <a:fillRect/>
          </a:stretch>
        </p:blipFill>
        <p:spPr>
          <a:xfrm>
            <a:off x="2198370" y="2786380"/>
            <a:ext cx="3821430" cy="2548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93" name="文本框 16392"/>
          <p:cNvSpPr txBox="1"/>
          <p:nvPr/>
        </p:nvSpPr>
        <p:spPr>
          <a:xfrm>
            <a:off x="5113655" y="1845310"/>
            <a:ext cx="3066415" cy="3784600"/>
          </a:xfrm>
          <a:prstGeom prst="rect">
            <a:avLst/>
          </a:prstGeom>
          <a:noFill/>
          <a:ln w="9525">
            <a:noFill/>
          </a:ln>
        </p:spPr>
        <p:txBody>
          <a:bodyPr wrap="square">
            <a:spAutoFit/>
          </a:bodyPr>
          <a:p>
            <a:r>
              <a:rPr lang="zh-CN" altLang="en-US" sz="2400" dirty="0">
                <a:solidFill>
                  <a:srgbClr val="333399"/>
                </a:solidFill>
                <a:latin typeface="楷体_GB2312" pitchFamily="49" charset="-122"/>
                <a:ea typeface="楷体_GB2312" pitchFamily="49" charset="-122"/>
              </a:rPr>
              <a:t>蒹葭：芦苇</a:t>
            </a:r>
            <a:endParaRPr lang="zh-CN" altLang="en-US" sz="2400" dirty="0">
              <a:solidFill>
                <a:srgbClr val="333399"/>
              </a:solidFill>
              <a:latin typeface="楷体_GB2312" pitchFamily="49" charset="-122"/>
              <a:ea typeface="楷体_GB2312" pitchFamily="49" charset="-122"/>
            </a:endParaRPr>
          </a:p>
          <a:p>
            <a:r>
              <a:rPr lang="zh-CN" altLang="en-US" sz="2400" dirty="0">
                <a:solidFill>
                  <a:srgbClr val="333399"/>
                </a:solidFill>
                <a:latin typeface="楷体_GB2312" pitchFamily="49" charset="-122"/>
                <a:ea typeface="楷体_GB2312" pitchFamily="49" charset="-122"/>
              </a:rPr>
              <a:t>苍苍：茂盛的样子</a:t>
            </a:r>
            <a:endParaRPr lang="zh-CN" altLang="en-US" sz="2400" dirty="0">
              <a:solidFill>
                <a:srgbClr val="333399"/>
              </a:solidFill>
              <a:latin typeface="楷体_GB2312" pitchFamily="49" charset="-122"/>
              <a:ea typeface="楷体_GB2312" pitchFamily="49" charset="-122"/>
            </a:endParaRPr>
          </a:p>
          <a:p>
            <a:r>
              <a:rPr lang="zh-CN" altLang="en-US" sz="2400" dirty="0">
                <a:solidFill>
                  <a:srgbClr val="333399"/>
                </a:solidFill>
                <a:latin typeface="楷体_GB2312" pitchFamily="49" charset="-122"/>
                <a:ea typeface="楷体_GB2312" pitchFamily="49" charset="-122"/>
              </a:rPr>
              <a:t>伊人：那人，指所爱       </a:t>
            </a:r>
            <a:endParaRPr lang="zh-CN" altLang="en-US" sz="2400" dirty="0">
              <a:solidFill>
                <a:srgbClr val="333399"/>
              </a:solidFill>
              <a:latin typeface="楷体_GB2312" pitchFamily="49" charset="-122"/>
              <a:ea typeface="楷体_GB2312" pitchFamily="49" charset="-122"/>
            </a:endParaRPr>
          </a:p>
          <a:p>
            <a:r>
              <a:rPr lang="zh-CN" altLang="en-US" sz="2400" dirty="0">
                <a:solidFill>
                  <a:srgbClr val="333399"/>
                </a:solidFill>
                <a:latin typeface="楷体_GB2312" pitchFamily="49" charset="-122"/>
                <a:ea typeface="楷体_GB2312" pitchFamily="49" charset="-122"/>
              </a:rPr>
              <a:t>      的人</a:t>
            </a:r>
            <a:endParaRPr lang="zh-CN" altLang="en-US" sz="2400" dirty="0">
              <a:solidFill>
                <a:srgbClr val="333399"/>
              </a:solidFill>
              <a:latin typeface="楷体_GB2312" pitchFamily="49" charset="-122"/>
              <a:ea typeface="楷体_GB2312" pitchFamily="49" charset="-122"/>
            </a:endParaRPr>
          </a:p>
          <a:p>
            <a:r>
              <a:rPr lang="zh-CN" altLang="en-US" sz="2400" dirty="0">
                <a:solidFill>
                  <a:srgbClr val="333399"/>
                </a:solidFill>
                <a:latin typeface="楷体_GB2312" pitchFamily="49" charset="-122"/>
                <a:ea typeface="楷体_GB2312" pitchFamily="49" charset="-122"/>
              </a:rPr>
              <a:t>溯洄：逆流而上  </a:t>
            </a:r>
            <a:endParaRPr lang="zh-CN" altLang="en-US" sz="2400" dirty="0">
              <a:solidFill>
                <a:srgbClr val="333399"/>
              </a:solidFill>
              <a:latin typeface="楷体_GB2312" pitchFamily="49" charset="-122"/>
              <a:ea typeface="楷体_GB2312" pitchFamily="49" charset="-122"/>
            </a:endParaRPr>
          </a:p>
          <a:p>
            <a:r>
              <a:rPr lang="zh-CN" altLang="en-US" sz="2400" dirty="0">
                <a:solidFill>
                  <a:srgbClr val="333399"/>
                </a:solidFill>
                <a:latin typeface="楷体_GB2312" pitchFamily="49" charset="-122"/>
                <a:ea typeface="楷体_GB2312" pitchFamily="49" charset="-122"/>
              </a:rPr>
              <a:t>洄：上水， 逆流</a:t>
            </a:r>
            <a:endParaRPr lang="zh-CN" altLang="en-US" sz="2400" dirty="0">
              <a:solidFill>
                <a:srgbClr val="333399"/>
              </a:solidFill>
              <a:latin typeface="楷体_GB2312" pitchFamily="49" charset="-122"/>
              <a:ea typeface="楷体_GB2312" pitchFamily="49" charset="-122"/>
            </a:endParaRPr>
          </a:p>
          <a:p>
            <a:r>
              <a:rPr lang="zh-CN" altLang="en-US" sz="2400" dirty="0">
                <a:solidFill>
                  <a:srgbClr val="333399"/>
                </a:solidFill>
                <a:latin typeface="楷体_GB2312" pitchFamily="49" charset="-122"/>
                <a:ea typeface="楷体_GB2312" pitchFamily="49" charset="-122"/>
              </a:rPr>
              <a:t>从：追寻</a:t>
            </a:r>
            <a:endParaRPr lang="zh-CN" altLang="en-US" sz="2400" dirty="0">
              <a:solidFill>
                <a:srgbClr val="333399"/>
              </a:solidFill>
              <a:latin typeface="楷体_GB2312" pitchFamily="49" charset="-122"/>
              <a:ea typeface="楷体_GB2312" pitchFamily="49" charset="-122"/>
            </a:endParaRPr>
          </a:p>
          <a:p>
            <a:r>
              <a:rPr lang="zh-CN" altLang="en-US" sz="2400" dirty="0">
                <a:solidFill>
                  <a:srgbClr val="333399"/>
                </a:solidFill>
                <a:latin typeface="楷体_GB2312" pitchFamily="49" charset="-122"/>
                <a:ea typeface="楷体_GB2312" pitchFamily="49" charset="-122"/>
              </a:rPr>
              <a:t>阻：艰险</a:t>
            </a:r>
            <a:endParaRPr lang="zh-CN" altLang="en-US" sz="2400" dirty="0">
              <a:solidFill>
                <a:srgbClr val="333399"/>
              </a:solidFill>
              <a:latin typeface="楷体_GB2312" pitchFamily="49" charset="-122"/>
              <a:ea typeface="楷体_GB2312" pitchFamily="49" charset="-122"/>
            </a:endParaRPr>
          </a:p>
          <a:p>
            <a:r>
              <a:rPr lang="zh-CN" altLang="en-US" sz="2400" dirty="0">
                <a:solidFill>
                  <a:srgbClr val="333399"/>
                </a:solidFill>
                <a:latin typeface="楷体_GB2312" pitchFamily="49" charset="-122"/>
                <a:ea typeface="楷体_GB2312" pitchFamily="49" charset="-122"/>
              </a:rPr>
              <a:t>溯 游：顺流而下</a:t>
            </a:r>
            <a:endParaRPr lang="zh-CN" altLang="en-US" sz="2400" dirty="0">
              <a:solidFill>
                <a:srgbClr val="333399"/>
              </a:solidFill>
              <a:latin typeface="楷体_GB2312" pitchFamily="49" charset="-122"/>
              <a:ea typeface="楷体_GB2312" pitchFamily="49" charset="-122"/>
            </a:endParaRPr>
          </a:p>
          <a:p>
            <a:r>
              <a:rPr lang="zh-CN" altLang="en-US" sz="2400" dirty="0">
                <a:solidFill>
                  <a:srgbClr val="333399"/>
                </a:solidFill>
                <a:latin typeface="楷体_GB2312" pitchFamily="49" charset="-122"/>
                <a:ea typeface="楷体_GB2312" pitchFamily="49" charset="-122"/>
              </a:rPr>
              <a:t>宛：好像、仿佛</a:t>
            </a:r>
            <a:endParaRPr lang="zh-CN" altLang="en-US" sz="2400" b="1" dirty="0">
              <a:solidFill>
                <a:srgbClr val="333399"/>
              </a:solidFill>
              <a:latin typeface="楷体_GB2312" pitchFamily="49" charset="-122"/>
              <a:ea typeface="楷体_GB2312" pitchFamily="49" charset="-122"/>
            </a:endParaRPr>
          </a:p>
        </p:txBody>
      </p:sp>
      <p:sp>
        <p:nvSpPr>
          <p:cNvPr id="16394" name="文本框 16393"/>
          <p:cNvSpPr txBox="1"/>
          <p:nvPr/>
        </p:nvSpPr>
        <p:spPr>
          <a:xfrm>
            <a:off x="2453005" y="1787525"/>
            <a:ext cx="3007360" cy="4030980"/>
          </a:xfrm>
          <a:prstGeom prst="rect">
            <a:avLst/>
          </a:prstGeom>
          <a:noFill/>
          <a:ln w="9525">
            <a:noFill/>
          </a:ln>
        </p:spPr>
        <p:txBody>
          <a:bodyPr wrap="square">
            <a:spAutoFit/>
          </a:bodyPr>
          <a:p>
            <a:pPr>
              <a:spcBef>
                <a:spcPct val="50000"/>
              </a:spcBef>
            </a:pPr>
            <a:r>
              <a:rPr lang="zh-CN" altLang="en-US" sz="3200" b="1" u="sng" dirty="0">
                <a:solidFill>
                  <a:schemeClr val="tx2">
                    <a:lumMod val="50000"/>
                  </a:schemeClr>
                </a:solidFill>
                <a:latin typeface="Arial" panose="020B0604020202020204" pitchFamily="34" charset="0"/>
              </a:rPr>
              <a:t>蒹 葭</a:t>
            </a:r>
            <a:r>
              <a:rPr lang="zh-CN" altLang="en-US" sz="3200" b="1" dirty="0">
                <a:solidFill>
                  <a:schemeClr val="tx2">
                    <a:lumMod val="50000"/>
                  </a:schemeClr>
                </a:solidFill>
                <a:latin typeface="Arial" panose="020B0604020202020204" pitchFamily="34" charset="0"/>
              </a:rPr>
              <a:t> 苍 苍 ，</a:t>
            </a:r>
            <a:br>
              <a:rPr lang="zh-CN" altLang="en-US" sz="3200" b="1" dirty="0">
                <a:solidFill>
                  <a:schemeClr val="tx2">
                    <a:lumMod val="50000"/>
                  </a:schemeClr>
                </a:solidFill>
                <a:latin typeface="Arial" panose="020B0604020202020204" pitchFamily="34" charset="0"/>
              </a:rPr>
            </a:br>
            <a:r>
              <a:rPr lang="zh-CN" altLang="en-US" sz="3200" b="1" dirty="0">
                <a:solidFill>
                  <a:schemeClr val="tx2">
                    <a:lumMod val="50000"/>
                  </a:schemeClr>
                </a:solidFill>
                <a:latin typeface="Arial" panose="020B0604020202020204" pitchFamily="34" charset="0"/>
              </a:rPr>
              <a:t>白 露 为 霜 。</a:t>
            </a:r>
            <a:br>
              <a:rPr lang="zh-CN" altLang="en-US" sz="3200" b="1" dirty="0">
                <a:solidFill>
                  <a:schemeClr val="tx2">
                    <a:lumMod val="50000"/>
                  </a:schemeClr>
                </a:solidFill>
                <a:latin typeface="Arial" panose="020B0604020202020204" pitchFamily="34" charset="0"/>
              </a:rPr>
            </a:br>
            <a:r>
              <a:rPr lang="zh-CN" altLang="en-US" sz="3200" b="1" dirty="0">
                <a:solidFill>
                  <a:schemeClr val="tx2">
                    <a:lumMod val="50000"/>
                  </a:schemeClr>
                </a:solidFill>
                <a:latin typeface="Arial" panose="020B0604020202020204" pitchFamily="34" charset="0"/>
              </a:rPr>
              <a:t>所 谓 伊 人 ，  </a:t>
            </a:r>
            <a:br>
              <a:rPr lang="zh-CN" altLang="en-US" sz="3200" b="1" dirty="0">
                <a:solidFill>
                  <a:schemeClr val="tx2">
                    <a:lumMod val="50000"/>
                  </a:schemeClr>
                </a:solidFill>
                <a:latin typeface="Arial" panose="020B0604020202020204" pitchFamily="34" charset="0"/>
              </a:rPr>
            </a:br>
            <a:r>
              <a:rPr lang="zh-CN" altLang="en-US" sz="3200" b="1" dirty="0">
                <a:solidFill>
                  <a:schemeClr val="tx2">
                    <a:lumMod val="50000"/>
                  </a:schemeClr>
                </a:solidFill>
                <a:latin typeface="Arial" panose="020B0604020202020204" pitchFamily="34" charset="0"/>
              </a:rPr>
              <a:t>在 水 一 方 。</a:t>
            </a:r>
            <a:br>
              <a:rPr lang="zh-CN" altLang="en-US" sz="3200" b="1" dirty="0">
                <a:solidFill>
                  <a:schemeClr val="tx2">
                    <a:lumMod val="50000"/>
                  </a:schemeClr>
                </a:solidFill>
                <a:latin typeface="Arial" panose="020B0604020202020204" pitchFamily="34" charset="0"/>
              </a:rPr>
            </a:br>
            <a:r>
              <a:rPr lang="zh-CN" altLang="en-US" sz="3200" b="1" u="sng" dirty="0">
                <a:solidFill>
                  <a:schemeClr val="tx2">
                    <a:lumMod val="50000"/>
                  </a:schemeClr>
                </a:solidFill>
                <a:latin typeface="Arial" panose="020B0604020202020204" pitchFamily="34" charset="0"/>
              </a:rPr>
              <a:t>溯 洄</a:t>
            </a:r>
            <a:r>
              <a:rPr lang="zh-CN" altLang="en-US" sz="3200" b="1" dirty="0">
                <a:solidFill>
                  <a:schemeClr val="tx2">
                    <a:lumMod val="50000"/>
                  </a:schemeClr>
                </a:solidFill>
                <a:latin typeface="Arial" panose="020B0604020202020204" pitchFamily="34" charset="0"/>
              </a:rPr>
              <a:t> 从 之 ，</a:t>
            </a:r>
            <a:br>
              <a:rPr lang="zh-CN" altLang="en-US" sz="3200" b="1" dirty="0">
                <a:solidFill>
                  <a:schemeClr val="tx2">
                    <a:lumMod val="50000"/>
                  </a:schemeClr>
                </a:solidFill>
                <a:latin typeface="Arial" panose="020B0604020202020204" pitchFamily="34" charset="0"/>
              </a:rPr>
            </a:br>
            <a:r>
              <a:rPr lang="zh-CN" altLang="en-US" sz="3200" b="1" dirty="0">
                <a:solidFill>
                  <a:schemeClr val="tx2">
                    <a:lumMod val="50000"/>
                  </a:schemeClr>
                </a:solidFill>
                <a:latin typeface="Arial" panose="020B0604020202020204" pitchFamily="34" charset="0"/>
              </a:rPr>
              <a:t>道阻 且 长 。 </a:t>
            </a:r>
            <a:br>
              <a:rPr lang="zh-CN" altLang="en-US" sz="3200" b="1" dirty="0">
                <a:solidFill>
                  <a:schemeClr val="tx2">
                    <a:lumMod val="50000"/>
                  </a:schemeClr>
                </a:solidFill>
                <a:latin typeface="Arial" panose="020B0604020202020204" pitchFamily="34" charset="0"/>
              </a:rPr>
            </a:br>
            <a:r>
              <a:rPr lang="zh-CN" altLang="en-US" sz="3200" b="1" dirty="0">
                <a:solidFill>
                  <a:schemeClr val="tx2">
                    <a:lumMod val="50000"/>
                  </a:schemeClr>
                </a:solidFill>
                <a:latin typeface="Arial" panose="020B0604020202020204" pitchFamily="34" charset="0"/>
              </a:rPr>
              <a:t>溯 游 从 之 ，</a:t>
            </a:r>
            <a:br>
              <a:rPr lang="zh-CN" altLang="en-US" sz="3200" b="1" dirty="0">
                <a:solidFill>
                  <a:schemeClr val="tx2">
                    <a:lumMod val="50000"/>
                  </a:schemeClr>
                </a:solidFill>
                <a:latin typeface="Arial" panose="020B0604020202020204" pitchFamily="34" charset="0"/>
              </a:rPr>
            </a:br>
            <a:r>
              <a:rPr lang="zh-CN" altLang="en-US" sz="3200" b="1" dirty="0">
                <a:solidFill>
                  <a:schemeClr val="tx2">
                    <a:lumMod val="50000"/>
                  </a:schemeClr>
                </a:solidFill>
                <a:latin typeface="Arial" panose="020B0604020202020204" pitchFamily="34" charset="0"/>
              </a:rPr>
              <a:t>宛 在 水 中 央 。</a:t>
            </a:r>
            <a:endParaRPr lang="zh-CN" altLang="en-US" sz="3200" b="1" dirty="0">
              <a:solidFill>
                <a:schemeClr val="tx2">
                  <a:lumMod val="50000"/>
                </a:schemeClr>
              </a:solidFill>
              <a:latin typeface="Arial" panose="020B0604020202020204" pitchFamily="34" charset="0"/>
            </a:endParaRPr>
          </a:p>
        </p:txBody>
      </p:sp>
      <p:sp>
        <p:nvSpPr>
          <p:cNvPr id="16395" name="左箭头 16394"/>
          <p:cNvSpPr/>
          <p:nvPr/>
        </p:nvSpPr>
        <p:spPr>
          <a:xfrm>
            <a:off x="1691640" y="1967865"/>
            <a:ext cx="833755" cy="257175"/>
          </a:xfrm>
          <a:prstGeom prst="leftArrow">
            <a:avLst>
              <a:gd name="adj1" fmla="val 50000"/>
              <a:gd name="adj2" fmla="val 9802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396" name="文本框 16395"/>
          <p:cNvSpPr txBox="1"/>
          <p:nvPr/>
        </p:nvSpPr>
        <p:spPr>
          <a:xfrm>
            <a:off x="472440" y="1787525"/>
            <a:ext cx="1026795" cy="521970"/>
          </a:xfrm>
          <a:prstGeom prst="rect">
            <a:avLst/>
          </a:prstGeom>
          <a:noFill/>
          <a:ln w="9525">
            <a:noFill/>
          </a:ln>
        </p:spPr>
        <p:txBody>
          <a:bodyPr wrap="square">
            <a:spAutoFit/>
          </a:bodyPr>
          <a:p>
            <a:r>
              <a:rPr lang="zh-CN" altLang="en-US" sz="2800" b="1" dirty="0">
                <a:solidFill>
                  <a:srgbClr val="FF00FF"/>
                </a:solidFill>
                <a:latin typeface="Arial" panose="020B0604020202020204" pitchFamily="34" charset="0"/>
              </a:rPr>
              <a:t>时间</a:t>
            </a:r>
            <a:endParaRPr lang="zh-CN" altLang="en-US" sz="2800" b="1" dirty="0">
              <a:solidFill>
                <a:srgbClr val="FF00FF"/>
              </a:solidFill>
              <a:latin typeface="Arial" panose="020B0604020202020204" pitchFamily="34" charset="0"/>
            </a:endParaRPr>
          </a:p>
        </p:txBody>
      </p:sp>
      <p:sp>
        <p:nvSpPr>
          <p:cNvPr id="16397" name="左箭头 16396"/>
          <p:cNvSpPr/>
          <p:nvPr/>
        </p:nvSpPr>
        <p:spPr>
          <a:xfrm>
            <a:off x="1692275" y="2418080"/>
            <a:ext cx="833120" cy="335280"/>
          </a:xfrm>
          <a:prstGeom prst="leftArrow">
            <a:avLst>
              <a:gd name="adj1" fmla="val 50000"/>
              <a:gd name="adj2" fmla="val 75091"/>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398" name="文本框 16397"/>
          <p:cNvSpPr txBox="1"/>
          <p:nvPr/>
        </p:nvSpPr>
        <p:spPr>
          <a:xfrm>
            <a:off x="472440" y="2231390"/>
            <a:ext cx="955040" cy="521970"/>
          </a:xfrm>
          <a:prstGeom prst="rect">
            <a:avLst/>
          </a:prstGeom>
          <a:noFill/>
          <a:ln w="9525">
            <a:noFill/>
          </a:ln>
        </p:spPr>
        <p:txBody>
          <a:bodyPr wrap="square">
            <a:spAutoFit/>
          </a:bodyPr>
          <a:p>
            <a:pPr>
              <a:spcBef>
                <a:spcPct val="50000"/>
              </a:spcBef>
            </a:pPr>
            <a:r>
              <a:rPr lang="zh-CN" altLang="en-US" sz="2800" b="1" dirty="0">
                <a:solidFill>
                  <a:srgbClr val="FF00FF"/>
                </a:solidFill>
                <a:latin typeface="Arial" panose="020B0604020202020204" pitchFamily="34" charset="0"/>
              </a:rPr>
              <a:t>环境</a:t>
            </a:r>
            <a:endParaRPr lang="zh-CN" altLang="en-US" sz="2800" b="1" dirty="0">
              <a:solidFill>
                <a:srgbClr val="FF00FF"/>
              </a:solidFill>
              <a:latin typeface="Arial" panose="020B0604020202020204" pitchFamily="34" charset="0"/>
            </a:endParaRPr>
          </a:p>
        </p:txBody>
      </p:sp>
      <p:sp>
        <p:nvSpPr>
          <p:cNvPr id="16399" name="左箭头 16398"/>
          <p:cNvSpPr/>
          <p:nvPr/>
        </p:nvSpPr>
        <p:spPr>
          <a:xfrm>
            <a:off x="1763713" y="2871470"/>
            <a:ext cx="688975" cy="341313"/>
          </a:xfrm>
          <a:prstGeom prst="leftArrow">
            <a:avLst>
              <a:gd name="adj1" fmla="val 50000"/>
              <a:gd name="adj2" fmla="val 50465"/>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400" name="左箭头 16399"/>
          <p:cNvSpPr/>
          <p:nvPr/>
        </p:nvSpPr>
        <p:spPr>
          <a:xfrm>
            <a:off x="1866900" y="3416935"/>
            <a:ext cx="688975" cy="341313"/>
          </a:xfrm>
          <a:prstGeom prst="leftArrow">
            <a:avLst>
              <a:gd name="adj1" fmla="val 50000"/>
              <a:gd name="adj2" fmla="val 50465"/>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6401" name="文本框 16400"/>
          <p:cNvSpPr txBox="1"/>
          <p:nvPr/>
        </p:nvSpPr>
        <p:spPr>
          <a:xfrm>
            <a:off x="635" y="2691130"/>
            <a:ext cx="2160588" cy="460375"/>
          </a:xfrm>
          <a:prstGeom prst="rect">
            <a:avLst/>
          </a:prstGeom>
          <a:noFill/>
          <a:ln w="9525">
            <a:noFill/>
          </a:ln>
        </p:spPr>
        <p:txBody>
          <a:bodyPr>
            <a:spAutoFit/>
          </a:bodyPr>
          <a:p>
            <a:pPr>
              <a:spcBef>
                <a:spcPct val="50000"/>
              </a:spcBef>
            </a:pPr>
            <a:r>
              <a:rPr lang="zh-CN" altLang="en-US" sz="2400" b="1" dirty="0">
                <a:solidFill>
                  <a:srgbClr val="FF00FF"/>
                </a:solidFill>
                <a:latin typeface="Arial" panose="020B0604020202020204" pitchFamily="34" charset="0"/>
              </a:rPr>
              <a:t>追慕的对象</a:t>
            </a:r>
            <a:endParaRPr lang="zh-CN" altLang="en-US" sz="2400" b="1" dirty="0">
              <a:solidFill>
                <a:srgbClr val="FF00FF"/>
              </a:solidFill>
              <a:latin typeface="Arial" panose="020B0604020202020204" pitchFamily="34" charset="0"/>
            </a:endParaRPr>
          </a:p>
        </p:txBody>
      </p:sp>
      <p:sp>
        <p:nvSpPr>
          <p:cNvPr id="16402" name="文本框 16401"/>
          <p:cNvSpPr txBox="1"/>
          <p:nvPr/>
        </p:nvSpPr>
        <p:spPr>
          <a:xfrm>
            <a:off x="-83185" y="3359150"/>
            <a:ext cx="2066290" cy="460375"/>
          </a:xfrm>
          <a:prstGeom prst="rect">
            <a:avLst/>
          </a:prstGeom>
          <a:noFill/>
          <a:ln w="9525">
            <a:noFill/>
          </a:ln>
        </p:spPr>
        <p:txBody>
          <a:bodyPr wrap="square" anchor="t">
            <a:spAutoFit/>
          </a:bodyPr>
          <a:p>
            <a:r>
              <a:rPr lang="zh-CN" altLang="en-US" sz="2400" b="1" dirty="0">
                <a:solidFill>
                  <a:srgbClr val="FF00FF"/>
                </a:solidFill>
                <a:latin typeface="Arial" panose="020B0604020202020204" pitchFamily="34" charset="0"/>
              </a:rPr>
              <a:t>伊人所在地点</a:t>
            </a:r>
            <a:endParaRPr lang="zh-CN" altLang="en-US" sz="2400" b="1" dirty="0">
              <a:solidFill>
                <a:srgbClr val="FF00FF"/>
              </a:solidFill>
              <a:latin typeface="Arial" panose="020B0604020202020204" pitchFamily="34" charset="0"/>
            </a:endParaRPr>
          </a:p>
        </p:txBody>
      </p:sp>
      <p:sp>
        <p:nvSpPr>
          <p:cNvPr id="16404" name="直接连接符 16403"/>
          <p:cNvSpPr/>
          <p:nvPr/>
        </p:nvSpPr>
        <p:spPr>
          <a:xfrm flipH="1">
            <a:off x="1331913" y="4005580"/>
            <a:ext cx="1223962" cy="504825"/>
          </a:xfrm>
          <a:prstGeom prst="line">
            <a:avLst/>
          </a:prstGeom>
          <a:ln w="9525" cap="flat" cmpd="sng">
            <a:solidFill>
              <a:schemeClr val="tx1"/>
            </a:solidFill>
            <a:prstDash val="solid"/>
            <a:headEnd type="none" w="med" len="med"/>
            <a:tailEnd type="triangle" w="med" len="med"/>
          </a:ln>
        </p:spPr>
      </p:sp>
      <p:sp>
        <p:nvSpPr>
          <p:cNvPr id="16405" name="直接连接符 16404"/>
          <p:cNvSpPr/>
          <p:nvPr/>
        </p:nvSpPr>
        <p:spPr>
          <a:xfrm flipH="1">
            <a:off x="1332548" y="4441190"/>
            <a:ext cx="1368425" cy="288925"/>
          </a:xfrm>
          <a:prstGeom prst="line">
            <a:avLst/>
          </a:prstGeom>
          <a:ln w="9525" cap="flat" cmpd="sng">
            <a:solidFill>
              <a:schemeClr val="tx1"/>
            </a:solidFill>
            <a:prstDash val="solid"/>
            <a:headEnd type="none" w="med" len="med"/>
            <a:tailEnd type="triangle" w="med" len="med"/>
          </a:ln>
        </p:spPr>
      </p:sp>
      <p:sp>
        <p:nvSpPr>
          <p:cNvPr id="16406" name="直接连接符 16405"/>
          <p:cNvSpPr/>
          <p:nvPr/>
        </p:nvSpPr>
        <p:spPr>
          <a:xfrm flipH="1" flipV="1">
            <a:off x="1477010" y="4776788"/>
            <a:ext cx="1079500" cy="144462"/>
          </a:xfrm>
          <a:prstGeom prst="line">
            <a:avLst/>
          </a:prstGeom>
          <a:ln w="9525" cap="flat" cmpd="sng">
            <a:solidFill>
              <a:schemeClr val="tx1"/>
            </a:solidFill>
            <a:prstDash val="solid"/>
            <a:headEnd type="none" w="med" len="med"/>
            <a:tailEnd type="triangle" w="med" len="med"/>
          </a:ln>
        </p:spPr>
      </p:sp>
      <p:sp>
        <p:nvSpPr>
          <p:cNvPr id="16407" name="直接连接符 16406"/>
          <p:cNvSpPr/>
          <p:nvPr/>
        </p:nvSpPr>
        <p:spPr>
          <a:xfrm flipH="1" flipV="1">
            <a:off x="1476375" y="4921250"/>
            <a:ext cx="1150938" cy="576263"/>
          </a:xfrm>
          <a:prstGeom prst="line">
            <a:avLst/>
          </a:prstGeom>
          <a:ln w="9525" cap="flat" cmpd="sng">
            <a:solidFill>
              <a:schemeClr val="tx1"/>
            </a:solidFill>
            <a:prstDash val="solid"/>
            <a:headEnd type="none" w="med" len="med"/>
            <a:tailEnd type="triangle" w="med" len="med"/>
          </a:ln>
        </p:spPr>
      </p:sp>
      <p:sp>
        <p:nvSpPr>
          <p:cNvPr id="16409" name="文本框 16408"/>
          <p:cNvSpPr txBox="1"/>
          <p:nvPr/>
        </p:nvSpPr>
        <p:spPr>
          <a:xfrm>
            <a:off x="635" y="4268470"/>
            <a:ext cx="1258570" cy="953135"/>
          </a:xfrm>
          <a:prstGeom prst="rect">
            <a:avLst/>
          </a:prstGeom>
          <a:noFill/>
          <a:ln w="9525">
            <a:noFill/>
          </a:ln>
        </p:spPr>
        <p:txBody>
          <a:bodyPr wrap="square">
            <a:spAutoFit/>
          </a:bodyPr>
          <a:p>
            <a:pPr>
              <a:spcBef>
                <a:spcPct val="50000"/>
              </a:spcBef>
            </a:pPr>
            <a:r>
              <a:rPr lang="zh-CN" altLang="en-US" sz="2800" b="1" dirty="0">
                <a:solidFill>
                  <a:srgbClr val="FF00FF"/>
                </a:solidFill>
                <a:latin typeface="Arial" panose="020B0604020202020204" pitchFamily="34" charset="0"/>
              </a:rPr>
              <a:t>困难及决心</a:t>
            </a:r>
            <a:endParaRPr lang="zh-CN" altLang="en-US" sz="2800" b="1" dirty="0">
              <a:solidFill>
                <a:srgbClr val="FF00FF"/>
              </a:solidFill>
              <a:latin typeface="Arial" panose="020B0604020202020204" pitchFamily="34" charset="0"/>
            </a:endParaRPr>
          </a:p>
        </p:txBody>
      </p:sp>
      <p:grpSp>
        <p:nvGrpSpPr>
          <p:cNvPr id="16" name="组合 15"/>
          <p:cNvGrpSpPr/>
          <p:nvPr>
            <p:custDataLst>
              <p:tags r:id="rId1"/>
            </p:custDataLst>
          </p:nvPr>
        </p:nvGrpSpPr>
        <p:grpSpPr>
          <a:xfrm>
            <a:off x="4709160" y="235609"/>
            <a:ext cx="1477010" cy="772136"/>
            <a:chOff x="1309009" y="2422670"/>
            <a:chExt cx="889080" cy="772001"/>
          </a:xfrm>
        </p:grpSpPr>
        <p:sp>
          <p:nvSpPr>
            <p:cNvPr id="17" name="矩形 1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6393">
                                            <p:txEl>
                                              <p:charRg st="0" end="6"/>
                                            </p:txEl>
                                          </p:spTgt>
                                        </p:tgtEl>
                                        <p:attrNameLst>
                                          <p:attrName>style.visibility</p:attrName>
                                        </p:attrNameLst>
                                      </p:cBhvr>
                                      <p:to>
                                        <p:strVal val="visible"/>
                                      </p:to>
                                    </p:set>
                                    <p:animEffect transition="in" filter="blinds(horizontal)">
                                      <p:cBhvr>
                                        <p:cTn id="13" dur="500"/>
                                        <p:tgtEl>
                                          <p:spTgt spid="16393">
                                            <p:txEl>
                                              <p:charRg st="0"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393">
                                            <p:txEl>
                                              <p:charRg st="6" end="15"/>
                                            </p:txEl>
                                          </p:spTgt>
                                        </p:tgtEl>
                                        <p:attrNameLst>
                                          <p:attrName>style.visibility</p:attrName>
                                        </p:attrNameLst>
                                      </p:cBhvr>
                                      <p:to>
                                        <p:strVal val="visible"/>
                                      </p:to>
                                    </p:set>
                                    <p:anim calcmode="lin" valueType="num">
                                      <p:cBhvr additive="base">
                                        <p:cTn id="18" dur="500" fill="hold"/>
                                        <p:tgtEl>
                                          <p:spTgt spid="16393">
                                            <p:txEl>
                                              <p:charRg st="6" end="1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93">
                                            <p:txEl>
                                              <p:charRg st="6" end="1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6393">
                                            <p:txEl>
                                              <p:charRg st="15" end="27"/>
                                            </p:txEl>
                                          </p:spTgt>
                                        </p:tgtEl>
                                        <p:attrNameLst>
                                          <p:attrName>style.visibility</p:attrName>
                                        </p:attrNameLst>
                                      </p:cBhvr>
                                      <p:to>
                                        <p:strVal val="visible"/>
                                      </p:to>
                                    </p:set>
                                    <p:animEffect transition="in" filter="box(in)">
                                      <p:cBhvr>
                                        <p:cTn id="24" dur="500"/>
                                        <p:tgtEl>
                                          <p:spTgt spid="16393">
                                            <p:txEl>
                                              <p:charRg st="15" end="2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6393">
                                            <p:txEl>
                                              <p:charRg st="3" end="3"/>
                                            </p:txEl>
                                          </p:spTgt>
                                        </p:tgtEl>
                                        <p:attrNameLst>
                                          <p:attrName>style.visibility</p:attrName>
                                        </p:attrNameLst>
                                      </p:cBhvr>
                                      <p:to>
                                        <p:strVal val="visible"/>
                                      </p:to>
                                    </p:set>
                                    <p:animEffect transition="in" filter="box(in)">
                                      <p:cBhvr>
                                        <p:cTn id="29" dur="500"/>
                                        <p:tgtEl>
                                          <p:spTgt spid="16393">
                                            <p:txEl>
                                              <p:char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6393">
                                            <p:txEl>
                                              <p:charRg st="27" end="37"/>
                                            </p:txEl>
                                          </p:spTgt>
                                        </p:tgtEl>
                                        <p:attrNameLst>
                                          <p:attrName>style.visibility</p:attrName>
                                        </p:attrNameLst>
                                      </p:cBhvr>
                                      <p:to>
                                        <p:strVal val="visible"/>
                                      </p:to>
                                    </p:set>
                                    <p:animEffect transition="in" filter="diamond(in)">
                                      <p:cBhvr>
                                        <p:cTn id="34" dur="2000"/>
                                        <p:tgtEl>
                                          <p:spTgt spid="16393">
                                            <p:txEl>
                                              <p:charRg st="27" end="3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6393">
                                            <p:txEl>
                                              <p:charRg st="37" end="47"/>
                                            </p:txEl>
                                          </p:spTgt>
                                        </p:tgtEl>
                                        <p:attrNameLst>
                                          <p:attrName>style.visibility</p:attrName>
                                        </p:attrNameLst>
                                      </p:cBhvr>
                                      <p:to>
                                        <p:strVal val="visible"/>
                                      </p:to>
                                    </p:set>
                                    <p:animEffect transition="in" filter="diamond(in)">
                                      <p:cBhvr>
                                        <p:cTn id="39" dur="2000"/>
                                        <p:tgtEl>
                                          <p:spTgt spid="16393">
                                            <p:txEl>
                                              <p:charRg st="37" end="4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6393">
                                            <p:txEl>
                                              <p:charRg st="47" end="52"/>
                                            </p:txEl>
                                          </p:spTgt>
                                        </p:tgtEl>
                                        <p:attrNameLst>
                                          <p:attrName>style.visibility</p:attrName>
                                        </p:attrNameLst>
                                      </p:cBhvr>
                                      <p:to>
                                        <p:strVal val="visible"/>
                                      </p:to>
                                    </p:set>
                                    <p:anim calcmode="lin" valueType="num">
                                      <p:cBhvr additive="base">
                                        <p:cTn id="44" dur="500" fill="hold"/>
                                        <p:tgtEl>
                                          <p:spTgt spid="16393">
                                            <p:txEl>
                                              <p:charRg st="47" end="5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6393">
                                            <p:txEl>
                                              <p:charRg st="47" end="5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6393">
                                            <p:txEl>
                                              <p:charRg st="52" end="57"/>
                                            </p:txEl>
                                          </p:spTgt>
                                        </p:tgtEl>
                                        <p:attrNameLst>
                                          <p:attrName>style.visibility</p:attrName>
                                        </p:attrNameLst>
                                      </p:cBhvr>
                                      <p:to>
                                        <p:strVal val="visible"/>
                                      </p:to>
                                    </p:set>
                                    <p:animEffect transition="in" filter="blinds(horizontal)">
                                      <p:cBhvr>
                                        <p:cTn id="50" dur="500"/>
                                        <p:tgtEl>
                                          <p:spTgt spid="16393">
                                            <p:txEl>
                                              <p:charRg st="52" end="5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6393">
                                            <p:txEl>
                                              <p:charRg st="57" end="66"/>
                                            </p:txEl>
                                          </p:spTgt>
                                        </p:tgtEl>
                                        <p:attrNameLst>
                                          <p:attrName>style.visibility</p:attrName>
                                        </p:attrNameLst>
                                      </p:cBhvr>
                                      <p:to>
                                        <p:strVal val="visible"/>
                                      </p:to>
                                    </p:set>
                                    <p:animEffect transition="in" filter="blinds(horizontal)">
                                      <p:cBhvr>
                                        <p:cTn id="55" dur="500"/>
                                        <p:tgtEl>
                                          <p:spTgt spid="16393">
                                            <p:txEl>
                                              <p:charRg st="57" end="6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6393">
                                            <p:txEl>
                                              <p:charRg st="66" end="74"/>
                                            </p:txEl>
                                          </p:spTgt>
                                        </p:tgtEl>
                                        <p:attrNameLst>
                                          <p:attrName>style.visibility</p:attrName>
                                        </p:attrNameLst>
                                      </p:cBhvr>
                                      <p:to>
                                        <p:strVal val="visible"/>
                                      </p:to>
                                    </p:set>
                                    <p:animEffect transition="in" filter="blinds(horizontal)">
                                      <p:cBhvr>
                                        <p:cTn id="60" dur="500"/>
                                        <p:tgtEl>
                                          <p:spTgt spid="16393">
                                            <p:txEl>
                                              <p:charRg st="66" end="7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6393">
                                            <p:txEl>
                                              <p:pRg st="9" end="9"/>
                                            </p:txEl>
                                          </p:spTgt>
                                        </p:tgtEl>
                                        <p:attrNameLst>
                                          <p:attrName>style.visibility</p:attrName>
                                        </p:attrNameLst>
                                      </p:cBhvr>
                                      <p:to>
                                        <p:strVal val="visible"/>
                                      </p:to>
                                    </p:set>
                                    <p:animEffect transition="in" filter="blinds(horizontal)">
                                      <p:cBhvr>
                                        <p:cTn id="65" dur="500"/>
                                        <p:tgtEl>
                                          <p:spTgt spid="1639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6395"/>
                                        </p:tgtEl>
                                        <p:attrNameLst>
                                          <p:attrName>style.visibility</p:attrName>
                                        </p:attrNameLst>
                                      </p:cBhvr>
                                      <p:to>
                                        <p:strVal val="visible"/>
                                      </p:to>
                                    </p:set>
                                    <p:animEffect transition="in" filter="blinds(horizontal)">
                                      <p:cBhvr>
                                        <p:cTn id="70" dur="500"/>
                                        <p:tgtEl>
                                          <p:spTgt spid="1639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6396"/>
                                        </p:tgtEl>
                                        <p:attrNameLst>
                                          <p:attrName>style.visibility</p:attrName>
                                        </p:attrNameLst>
                                      </p:cBhvr>
                                      <p:to>
                                        <p:strVal val="visible"/>
                                      </p:to>
                                    </p:set>
                                    <p:animEffect transition="in" filter="blinds(horizontal)">
                                      <p:cBhvr>
                                        <p:cTn id="75" dur="500"/>
                                        <p:tgtEl>
                                          <p:spTgt spid="16396"/>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6397"/>
                                        </p:tgtEl>
                                        <p:attrNameLst>
                                          <p:attrName>style.visibility</p:attrName>
                                        </p:attrNameLst>
                                      </p:cBhvr>
                                      <p:to>
                                        <p:strVal val="visible"/>
                                      </p:to>
                                    </p:set>
                                    <p:anim calcmode="lin" valueType="num">
                                      <p:cBhvr additive="base">
                                        <p:cTn id="80" dur="500" fill="hold"/>
                                        <p:tgtEl>
                                          <p:spTgt spid="16397"/>
                                        </p:tgtEl>
                                        <p:attrNameLst>
                                          <p:attrName>ppt_x</p:attrName>
                                        </p:attrNameLst>
                                      </p:cBhvr>
                                      <p:tavLst>
                                        <p:tav tm="0">
                                          <p:val>
                                            <p:strVal val="#ppt_x"/>
                                          </p:val>
                                        </p:tav>
                                        <p:tav tm="100000">
                                          <p:val>
                                            <p:strVal val="#ppt_x"/>
                                          </p:val>
                                        </p:tav>
                                      </p:tavLst>
                                    </p:anim>
                                    <p:anim calcmode="lin" valueType="num">
                                      <p:cBhvr additive="base">
                                        <p:cTn id="81" dur="500" fill="hold"/>
                                        <p:tgtEl>
                                          <p:spTgt spid="1639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6398"/>
                                        </p:tgtEl>
                                        <p:attrNameLst>
                                          <p:attrName>style.visibility</p:attrName>
                                        </p:attrNameLst>
                                      </p:cBhvr>
                                      <p:to>
                                        <p:strVal val="visible"/>
                                      </p:to>
                                    </p:set>
                                    <p:animEffect transition="in" filter="blinds(horizontal)">
                                      <p:cBhvr>
                                        <p:cTn id="86" dur="500"/>
                                        <p:tgtEl>
                                          <p:spTgt spid="16398"/>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16399"/>
                                        </p:tgtEl>
                                        <p:attrNameLst>
                                          <p:attrName>style.visibility</p:attrName>
                                        </p:attrNameLst>
                                      </p:cBhvr>
                                      <p:to>
                                        <p:strVal val="visible"/>
                                      </p:to>
                                    </p:set>
                                    <p:animEffect transition="in" filter="blinds(horizontal)">
                                      <p:cBhvr>
                                        <p:cTn id="91" dur="500"/>
                                        <p:tgtEl>
                                          <p:spTgt spid="16399"/>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6401"/>
                                        </p:tgtEl>
                                        <p:attrNameLst>
                                          <p:attrName>style.visibility</p:attrName>
                                        </p:attrNameLst>
                                      </p:cBhvr>
                                      <p:to>
                                        <p:strVal val="visible"/>
                                      </p:to>
                                    </p:set>
                                    <p:animEffect transition="in" filter="blinds(horizontal)">
                                      <p:cBhvr>
                                        <p:cTn id="96" dur="500"/>
                                        <p:tgtEl>
                                          <p:spTgt spid="16401"/>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nodeType="clickEffect">
                                  <p:stCondLst>
                                    <p:cond delay="0"/>
                                  </p:stCondLst>
                                  <p:childTnLst>
                                    <p:set>
                                      <p:cBhvr>
                                        <p:cTn id="100" dur="1" fill="hold">
                                          <p:stCondLst>
                                            <p:cond delay="0"/>
                                          </p:stCondLst>
                                        </p:cTn>
                                        <p:tgtEl>
                                          <p:spTgt spid="16400"/>
                                        </p:tgtEl>
                                        <p:attrNameLst>
                                          <p:attrName>style.visibility</p:attrName>
                                        </p:attrNameLst>
                                      </p:cBhvr>
                                      <p:to>
                                        <p:strVal val="visible"/>
                                      </p:to>
                                    </p:set>
                                    <p:animEffect transition="in" filter="checkerboard(across)">
                                      <p:cBhvr>
                                        <p:cTn id="101" dur="500"/>
                                        <p:tgtEl>
                                          <p:spTgt spid="16400"/>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6402"/>
                                        </p:tgtEl>
                                        <p:attrNameLst>
                                          <p:attrName>style.visibility</p:attrName>
                                        </p:attrNameLst>
                                      </p:cBhvr>
                                      <p:to>
                                        <p:strVal val="visible"/>
                                      </p:to>
                                    </p:set>
                                    <p:animEffect transition="in" filter="blinds(horizontal)">
                                      <p:cBhvr>
                                        <p:cTn id="106" dur="500"/>
                                        <p:tgtEl>
                                          <p:spTgt spid="16402"/>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16404"/>
                                        </p:tgtEl>
                                        <p:attrNameLst>
                                          <p:attrName>style.visibility</p:attrName>
                                        </p:attrNameLst>
                                      </p:cBhvr>
                                      <p:to>
                                        <p:strVal val="visible"/>
                                      </p:to>
                                    </p:set>
                                    <p:animEffect transition="in" filter="blinds(horizontal)">
                                      <p:cBhvr>
                                        <p:cTn id="111" dur="500"/>
                                        <p:tgtEl>
                                          <p:spTgt spid="1640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16405"/>
                                        </p:tgtEl>
                                        <p:attrNameLst>
                                          <p:attrName>style.visibility</p:attrName>
                                        </p:attrNameLst>
                                      </p:cBhvr>
                                      <p:to>
                                        <p:strVal val="visible"/>
                                      </p:to>
                                    </p:set>
                                    <p:animEffect transition="in" filter="blinds(horizontal)">
                                      <p:cBhvr>
                                        <p:cTn id="116" dur="500"/>
                                        <p:tgtEl>
                                          <p:spTgt spid="16405"/>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16406"/>
                                        </p:tgtEl>
                                        <p:attrNameLst>
                                          <p:attrName>style.visibility</p:attrName>
                                        </p:attrNameLst>
                                      </p:cBhvr>
                                      <p:to>
                                        <p:strVal val="visible"/>
                                      </p:to>
                                    </p:set>
                                    <p:animEffect transition="in" filter="blinds(horizontal)">
                                      <p:cBhvr>
                                        <p:cTn id="121" dur="500"/>
                                        <p:tgtEl>
                                          <p:spTgt spid="16406"/>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16407"/>
                                        </p:tgtEl>
                                        <p:attrNameLst>
                                          <p:attrName>style.visibility</p:attrName>
                                        </p:attrNameLst>
                                      </p:cBhvr>
                                      <p:to>
                                        <p:strVal val="visible"/>
                                      </p:to>
                                    </p:set>
                                    <p:animEffect transition="in" filter="blinds(horizontal)">
                                      <p:cBhvr>
                                        <p:cTn id="126" dur="500"/>
                                        <p:tgtEl>
                                          <p:spTgt spid="16407"/>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16409"/>
                                        </p:tgtEl>
                                        <p:attrNameLst>
                                          <p:attrName>style.visibility</p:attrName>
                                        </p:attrNameLst>
                                      </p:cBhvr>
                                      <p:to>
                                        <p:strVal val="visible"/>
                                      </p:to>
                                    </p:set>
                                    <p:animEffect transition="in" filter="blinds(horizontal)">
                                      <p:cBhvr>
                                        <p:cTn id="131" dur="500"/>
                                        <p:tgtEl>
                                          <p:spTgt spid="16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P spid="16398" grpId="0"/>
      <p:bldP spid="16401" grpId="0"/>
      <p:bldP spid="16402" grpId="0"/>
      <p:bldP spid="164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p:cNvSpPr>
          <p:nvPr>
            <p:ph type="title" idx="4294967295"/>
          </p:nvPr>
        </p:nvSpPr>
        <p:spPr>
          <a:xfrm>
            <a:off x="612140" y="2701290"/>
            <a:ext cx="2990215" cy="1325880"/>
          </a:xfrm>
        </p:spPr>
        <p:txBody>
          <a:bodyPr anchor="ctr">
            <a:normAutofit fontScale="90000"/>
          </a:bodyPr>
          <a:p>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蒹 葭 萋 萋 ，</a:t>
            </a:r>
            <a:br>
              <a:rPr lang="zh-CN" altLang="en-US" sz="3200" b="1" dirty="0">
                <a:solidFill>
                  <a:schemeClr val="tx2">
                    <a:lumMod val="50000"/>
                  </a:schemeClr>
                </a:solidFill>
                <a:latin typeface="Arial" panose="020B0604020202020204" pitchFamily="34" charset="0"/>
                <a:ea typeface="幼圆" panose="02010509060101010101" pitchFamily="49" charset="-122"/>
                <a:cs typeface="+mn-cs"/>
              </a:rPr>
            </a:br>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白 露 未 晞 。</a:t>
            </a:r>
            <a:br>
              <a:rPr lang="zh-CN" altLang="en-US" sz="3200" b="1" dirty="0">
                <a:solidFill>
                  <a:schemeClr val="tx2">
                    <a:lumMod val="50000"/>
                  </a:schemeClr>
                </a:solidFill>
                <a:latin typeface="Arial" panose="020B0604020202020204" pitchFamily="34" charset="0"/>
                <a:ea typeface="幼圆" panose="02010509060101010101" pitchFamily="49" charset="-122"/>
                <a:cs typeface="+mn-cs"/>
              </a:rPr>
            </a:br>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所 谓 伊 人 ， </a:t>
            </a:r>
            <a:br>
              <a:rPr lang="zh-CN" altLang="en-US" sz="3200" b="1" dirty="0">
                <a:solidFill>
                  <a:schemeClr val="tx2">
                    <a:lumMod val="50000"/>
                  </a:schemeClr>
                </a:solidFill>
                <a:latin typeface="Arial" panose="020B0604020202020204" pitchFamily="34" charset="0"/>
                <a:ea typeface="幼圆" panose="02010509060101010101" pitchFamily="49" charset="-122"/>
                <a:cs typeface="+mn-cs"/>
              </a:rPr>
            </a:br>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在 水 之 湄 。 </a:t>
            </a:r>
            <a:br>
              <a:rPr lang="zh-CN" altLang="en-US" sz="3200" b="1" dirty="0">
                <a:solidFill>
                  <a:schemeClr val="tx2">
                    <a:lumMod val="50000"/>
                  </a:schemeClr>
                </a:solidFill>
                <a:latin typeface="Arial" panose="020B0604020202020204" pitchFamily="34" charset="0"/>
                <a:ea typeface="幼圆" panose="02010509060101010101" pitchFamily="49" charset="-122"/>
                <a:cs typeface="+mn-cs"/>
              </a:rPr>
            </a:br>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溯 洄 从 之 ， </a:t>
            </a:r>
            <a:br>
              <a:rPr lang="zh-CN" altLang="en-US" sz="3200" b="1" dirty="0">
                <a:solidFill>
                  <a:schemeClr val="tx2">
                    <a:lumMod val="50000"/>
                  </a:schemeClr>
                </a:solidFill>
                <a:latin typeface="Arial" panose="020B0604020202020204" pitchFamily="34" charset="0"/>
                <a:ea typeface="幼圆" panose="02010509060101010101" pitchFamily="49" charset="-122"/>
                <a:cs typeface="+mn-cs"/>
              </a:rPr>
            </a:br>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道 阻 且 跻 。 </a:t>
            </a:r>
            <a:br>
              <a:rPr lang="zh-CN" altLang="en-US" sz="3200" b="1" dirty="0">
                <a:solidFill>
                  <a:schemeClr val="tx2">
                    <a:lumMod val="50000"/>
                  </a:schemeClr>
                </a:solidFill>
                <a:latin typeface="Arial" panose="020B0604020202020204" pitchFamily="34" charset="0"/>
                <a:ea typeface="幼圆" panose="02010509060101010101" pitchFamily="49" charset="-122"/>
                <a:cs typeface="+mn-cs"/>
              </a:rPr>
            </a:br>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溯 游 从 之 ，</a:t>
            </a:r>
            <a:br>
              <a:rPr lang="zh-CN" altLang="en-US" sz="3200" b="1" dirty="0">
                <a:solidFill>
                  <a:schemeClr val="tx2">
                    <a:lumMod val="50000"/>
                  </a:schemeClr>
                </a:solidFill>
                <a:latin typeface="Arial" panose="020B0604020202020204" pitchFamily="34" charset="0"/>
                <a:ea typeface="幼圆" panose="02010509060101010101" pitchFamily="49" charset="-122"/>
                <a:cs typeface="+mn-cs"/>
              </a:rPr>
            </a:br>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宛 在 水 中 坻</a:t>
            </a:r>
            <a:r>
              <a:rPr lang="zh-CN" altLang="en-US" sz="3200" dirty="0">
                <a:solidFill>
                  <a:schemeClr val="tx2">
                    <a:lumMod val="50000"/>
                  </a:schemeClr>
                </a:solidFill>
                <a:latin typeface="Arial" panose="020B0604020202020204" pitchFamily="34" charset="0"/>
                <a:ea typeface="幼圆" panose="02010509060101010101" pitchFamily="49" charset="-122"/>
                <a:cs typeface="+mn-cs"/>
              </a:rPr>
              <a:t> 。</a:t>
            </a:r>
            <a:endParaRPr lang="en-US" altLang="x-none" sz="3600" b="1">
              <a:solidFill>
                <a:srgbClr val="0000FF"/>
              </a:solidFill>
              <a:latin typeface="楷体_GB2312" pitchFamily="49" charset="-122"/>
              <a:ea typeface="楷体_GB2312" pitchFamily="49" charset="-122"/>
            </a:endParaRPr>
          </a:p>
        </p:txBody>
      </p:sp>
      <p:sp>
        <p:nvSpPr>
          <p:cNvPr id="9223" name="文本框 9222"/>
          <p:cNvSpPr txBox="1"/>
          <p:nvPr/>
        </p:nvSpPr>
        <p:spPr>
          <a:xfrm>
            <a:off x="3440430" y="1693545"/>
            <a:ext cx="4135755" cy="2676525"/>
          </a:xfrm>
          <a:prstGeom prst="rect">
            <a:avLst/>
          </a:prstGeom>
          <a:noFill/>
          <a:ln w="9525">
            <a:noFill/>
          </a:ln>
        </p:spPr>
        <p:txBody>
          <a:bodyPr wrap="square">
            <a:spAutoFit/>
          </a:bodyPr>
          <a:p>
            <a:pPr>
              <a:spcBef>
                <a:spcPct val="50000"/>
              </a:spcBef>
              <a:buChar char="•"/>
            </a:pPr>
            <a:r>
              <a:rPr lang="zh-CN" altLang="en-US" sz="2400" dirty="0">
                <a:solidFill>
                  <a:srgbClr val="333399"/>
                </a:solidFill>
                <a:latin typeface="楷体_GB2312" pitchFamily="49" charset="-122"/>
                <a:ea typeface="楷体_GB2312" pitchFamily="49" charset="-122"/>
              </a:rPr>
              <a:t>萋萋：茂盛的样子</a:t>
            </a:r>
            <a:endParaRPr lang="zh-CN" altLang="en-US" sz="2400" dirty="0">
              <a:solidFill>
                <a:srgbClr val="333399"/>
              </a:solidFill>
              <a:latin typeface="楷体_GB2312" pitchFamily="49" charset="-122"/>
              <a:ea typeface="楷体_GB2312" pitchFamily="49" charset="-122"/>
            </a:endParaRPr>
          </a:p>
          <a:p>
            <a:pPr>
              <a:spcBef>
                <a:spcPct val="50000"/>
              </a:spcBef>
              <a:buChar char="•"/>
            </a:pPr>
            <a:r>
              <a:rPr lang="zh-CN" altLang="en-US" sz="2400" dirty="0">
                <a:solidFill>
                  <a:srgbClr val="333399"/>
                </a:solidFill>
                <a:latin typeface="楷体_GB2312" pitchFamily="49" charset="-122"/>
                <a:ea typeface="楷体_GB2312" pitchFamily="49" charset="-122"/>
              </a:rPr>
              <a:t>晞：干</a:t>
            </a:r>
            <a:endParaRPr lang="zh-CN" altLang="en-US" sz="2400" dirty="0">
              <a:solidFill>
                <a:srgbClr val="333399"/>
              </a:solidFill>
              <a:latin typeface="楷体_GB2312" pitchFamily="49" charset="-122"/>
              <a:ea typeface="楷体_GB2312" pitchFamily="49" charset="-122"/>
            </a:endParaRPr>
          </a:p>
          <a:p>
            <a:pPr>
              <a:spcBef>
                <a:spcPct val="50000"/>
              </a:spcBef>
              <a:buChar char="•"/>
            </a:pPr>
            <a:r>
              <a:rPr lang="zh-CN" altLang="en-US" sz="2400" dirty="0">
                <a:solidFill>
                  <a:srgbClr val="333399"/>
                </a:solidFill>
                <a:latin typeface="楷体_GB2312" pitchFamily="49" charset="-122"/>
                <a:ea typeface="楷体_GB2312" pitchFamily="49" charset="-122"/>
              </a:rPr>
              <a:t>湄：岸边，水草交接的地方</a:t>
            </a:r>
            <a:endParaRPr lang="zh-CN" altLang="en-US" sz="2400" dirty="0">
              <a:solidFill>
                <a:srgbClr val="333399"/>
              </a:solidFill>
              <a:latin typeface="楷体_GB2312" pitchFamily="49" charset="-122"/>
              <a:ea typeface="楷体_GB2312" pitchFamily="49" charset="-122"/>
            </a:endParaRPr>
          </a:p>
          <a:p>
            <a:pPr>
              <a:spcBef>
                <a:spcPct val="50000"/>
              </a:spcBef>
              <a:buChar char="•"/>
            </a:pPr>
            <a:r>
              <a:rPr lang="zh-CN" altLang="en-US" sz="2400" dirty="0">
                <a:solidFill>
                  <a:srgbClr val="333399"/>
                </a:solidFill>
                <a:latin typeface="楷体_GB2312" pitchFamily="49" charset="-122"/>
                <a:ea typeface="楷体_GB2312" pitchFamily="49" charset="-122"/>
              </a:rPr>
              <a:t>跻：高</a:t>
            </a:r>
            <a:endParaRPr lang="zh-CN" altLang="en-US" sz="2400" dirty="0">
              <a:solidFill>
                <a:srgbClr val="333399"/>
              </a:solidFill>
              <a:latin typeface="楷体_GB2312" pitchFamily="49" charset="-122"/>
              <a:ea typeface="楷体_GB2312" pitchFamily="49" charset="-122"/>
            </a:endParaRPr>
          </a:p>
          <a:p>
            <a:pPr>
              <a:spcBef>
                <a:spcPct val="50000"/>
              </a:spcBef>
              <a:buChar char="•"/>
            </a:pPr>
            <a:r>
              <a:rPr lang="zh-CN" altLang="en-US" sz="2400" dirty="0">
                <a:solidFill>
                  <a:srgbClr val="333399"/>
                </a:solidFill>
                <a:latin typeface="楷体_GB2312" pitchFamily="49" charset="-122"/>
                <a:ea typeface="楷体_GB2312" pitchFamily="49" charset="-122"/>
              </a:rPr>
              <a:t>坻：水中高地。</a:t>
            </a:r>
            <a:endParaRPr lang="zh-CN" altLang="en-US" sz="2400" dirty="0">
              <a:solidFill>
                <a:srgbClr val="333399"/>
              </a:solidFill>
              <a:latin typeface="楷体_GB2312" pitchFamily="49" charset="-122"/>
              <a:ea typeface="楷体_GB2312" pitchFamily="49" charset="-122"/>
            </a:endParaRPr>
          </a:p>
        </p:txBody>
      </p:sp>
      <p:grpSp>
        <p:nvGrpSpPr>
          <p:cNvPr id="16" name="组合 15"/>
          <p:cNvGrpSpPr/>
          <p:nvPr>
            <p:custDataLst>
              <p:tags r:id="rId1"/>
            </p:custDataLst>
          </p:nvPr>
        </p:nvGrpSpPr>
        <p:grpSpPr>
          <a:xfrm>
            <a:off x="4709160" y="235609"/>
            <a:ext cx="1477010" cy="772136"/>
            <a:chOff x="1309009" y="2422670"/>
            <a:chExt cx="889080" cy="772001"/>
          </a:xfrm>
        </p:grpSpPr>
        <p:sp>
          <p:nvSpPr>
            <p:cNvPr id="17" name="矩形 1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pic>
        <p:nvPicPr>
          <p:cNvPr id="3" name="图片 2"/>
          <p:cNvPicPr>
            <a:picLocks noChangeAspect="1"/>
          </p:cNvPicPr>
          <p:nvPr/>
        </p:nvPicPr>
        <p:blipFill>
          <a:blip r:embed="rId4"/>
          <a:stretch>
            <a:fillRect/>
          </a:stretch>
        </p:blipFill>
        <p:spPr>
          <a:xfrm>
            <a:off x="3965575" y="4370070"/>
            <a:ext cx="3220085" cy="212979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23">
                                            <p:txEl>
                                              <p:charRg st="0" end="9"/>
                                            </p:txEl>
                                          </p:spTgt>
                                        </p:tgtEl>
                                        <p:attrNameLst>
                                          <p:attrName>style.visibility</p:attrName>
                                        </p:attrNameLst>
                                      </p:cBhvr>
                                      <p:to>
                                        <p:strVal val="visible"/>
                                      </p:to>
                                    </p:set>
                                    <p:anim calcmode="lin" valueType="num">
                                      <p:cBhvr additive="base">
                                        <p:cTn id="13" dur="500" fill="hold"/>
                                        <p:tgtEl>
                                          <p:spTgt spid="9223">
                                            <p:txEl>
                                              <p:charRg st="0" end="9"/>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23">
                                            <p:txEl>
                                              <p:charRg st="0"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23">
                                            <p:txEl>
                                              <p:charRg st="9" end="13"/>
                                            </p:txEl>
                                          </p:spTgt>
                                        </p:tgtEl>
                                        <p:attrNameLst>
                                          <p:attrName>style.visibility</p:attrName>
                                        </p:attrNameLst>
                                      </p:cBhvr>
                                      <p:to>
                                        <p:strVal val="visible"/>
                                      </p:to>
                                    </p:set>
                                    <p:anim calcmode="lin" valueType="num">
                                      <p:cBhvr additive="base">
                                        <p:cTn id="19" dur="500" fill="hold"/>
                                        <p:tgtEl>
                                          <p:spTgt spid="9223">
                                            <p:txEl>
                                              <p:charRg st="9" end="1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23">
                                            <p:txEl>
                                              <p:charRg st="9" end="1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223">
                                            <p:txEl>
                                              <p:charRg st="13" end="26"/>
                                            </p:txEl>
                                          </p:spTgt>
                                        </p:tgtEl>
                                        <p:attrNameLst>
                                          <p:attrName>style.visibility</p:attrName>
                                        </p:attrNameLst>
                                      </p:cBhvr>
                                      <p:to>
                                        <p:strVal val="visible"/>
                                      </p:to>
                                    </p:set>
                                    <p:anim calcmode="lin" valueType="num">
                                      <p:cBhvr additive="base">
                                        <p:cTn id="25" dur="500" fill="hold"/>
                                        <p:tgtEl>
                                          <p:spTgt spid="9223">
                                            <p:txEl>
                                              <p:charRg st="13" end="2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223">
                                            <p:txEl>
                                              <p:charRg st="13" end="2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223">
                                            <p:txEl>
                                              <p:charRg st="26" end="30"/>
                                            </p:txEl>
                                          </p:spTgt>
                                        </p:tgtEl>
                                        <p:attrNameLst>
                                          <p:attrName>style.visibility</p:attrName>
                                        </p:attrNameLst>
                                      </p:cBhvr>
                                      <p:to>
                                        <p:strVal val="visible"/>
                                      </p:to>
                                    </p:set>
                                    <p:anim calcmode="lin" valueType="num">
                                      <p:cBhvr additive="base">
                                        <p:cTn id="31" dur="500" fill="hold"/>
                                        <p:tgtEl>
                                          <p:spTgt spid="9223">
                                            <p:txEl>
                                              <p:charRg st="26" end="3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223">
                                            <p:txEl>
                                              <p:charRg st="26" end="3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223">
                                            <p:txEl>
                                              <p:charRg st="30" end="38"/>
                                            </p:txEl>
                                          </p:spTgt>
                                        </p:tgtEl>
                                        <p:attrNameLst>
                                          <p:attrName>style.visibility</p:attrName>
                                        </p:attrNameLst>
                                      </p:cBhvr>
                                      <p:to>
                                        <p:strVal val="visible"/>
                                      </p:to>
                                    </p:set>
                                    <p:anim calcmode="lin" valueType="num">
                                      <p:cBhvr additive="base">
                                        <p:cTn id="37" dur="500" fill="hold"/>
                                        <p:tgtEl>
                                          <p:spTgt spid="9223">
                                            <p:txEl>
                                              <p:charRg st="30" end="3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223">
                                            <p:txEl>
                                              <p:charRg st="30" end="3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p:cNvSpPr>
          <p:nvPr>
            <p:ph type="title" idx="4294967295"/>
          </p:nvPr>
        </p:nvSpPr>
        <p:spPr>
          <a:xfrm>
            <a:off x="1504315" y="1666240"/>
            <a:ext cx="5471795" cy="1325880"/>
          </a:xfrm>
        </p:spPr>
        <p:txBody>
          <a:bodyPr anchor="ctr">
            <a:normAutofit fontScale="90000"/>
          </a:bodyPr>
          <a:p>
            <a:pPr algn="l"/>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蒹 葭 采 采 ， 白 露 未 已 。</a:t>
            </a:r>
            <a:br>
              <a:rPr lang="zh-CN" altLang="en-US" sz="3200" b="1" dirty="0">
                <a:solidFill>
                  <a:schemeClr val="tx2">
                    <a:lumMod val="50000"/>
                  </a:schemeClr>
                </a:solidFill>
                <a:latin typeface="Arial" panose="020B0604020202020204" pitchFamily="34" charset="0"/>
                <a:ea typeface="幼圆" panose="02010509060101010101" pitchFamily="49" charset="-122"/>
                <a:cs typeface="+mn-cs"/>
              </a:rPr>
            </a:br>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所 谓 伊 人 ， 在 水 之 涘 。 </a:t>
            </a:r>
            <a:br>
              <a:rPr lang="zh-CN" altLang="en-US" sz="3200" b="1" dirty="0">
                <a:solidFill>
                  <a:schemeClr val="tx2">
                    <a:lumMod val="50000"/>
                  </a:schemeClr>
                </a:solidFill>
                <a:latin typeface="Arial" panose="020B0604020202020204" pitchFamily="34" charset="0"/>
                <a:ea typeface="幼圆" panose="02010509060101010101" pitchFamily="49" charset="-122"/>
                <a:cs typeface="+mn-cs"/>
              </a:rPr>
            </a:br>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溯 洄 从 之 ， 道 阻 且 右 。</a:t>
            </a:r>
            <a:br>
              <a:rPr lang="zh-CN" altLang="en-US" sz="3200" b="1" dirty="0">
                <a:solidFill>
                  <a:schemeClr val="tx2">
                    <a:lumMod val="50000"/>
                  </a:schemeClr>
                </a:solidFill>
                <a:latin typeface="Arial" panose="020B0604020202020204" pitchFamily="34" charset="0"/>
                <a:ea typeface="幼圆" panose="02010509060101010101" pitchFamily="49" charset="-122"/>
                <a:cs typeface="+mn-cs"/>
              </a:rPr>
            </a:br>
            <a:r>
              <a:rPr lang="zh-CN" altLang="en-US" sz="3200" b="1" dirty="0">
                <a:solidFill>
                  <a:schemeClr val="tx2">
                    <a:lumMod val="50000"/>
                  </a:schemeClr>
                </a:solidFill>
                <a:latin typeface="Arial" panose="020B0604020202020204" pitchFamily="34" charset="0"/>
                <a:ea typeface="幼圆" panose="02010509060101010101" pitchFamily="49" charset="-122"/>
                <a:cs typeface="+mn-cs"/>
              </a:rPr>
              <a:t>溯 游 从 之 ， 宛 在 水 中 沚 。</a:t>
            </a:r>
            <a:endParaRPr lang="zh-CN" altLang="en-US" sz="3200" b="1" dirty="0">
              <a:solidFill>
                <a:schemeClr val="tx2">
                  <a:lumMod val="50000"/>
                </a:schemeClr>
              </a:solidFill>
              <a:latin typeface="Arial" panose="020B0604020202020204" pitchFamily="34" charset="0"/>
              <a:ea typeface="幼圆" panose="02010509060101010101" pitchFamily="49" charset="-122"/>
              <a:cs typeface="+mn-cs"/>
            </a:endParaRPr>
          </a:p>
        </p:txBody>
      </p:sp>
      <p:sp>
        <p:nvSpPr>
          <p:cNvPr id="13319" name="文本框 13318"/>
          <p:cNvSpPr txBox="1"/>
          <p:nvPr/>
        </p:nvSpPr>
        <p:spPr>
          <a:xfrm>
            <a:off x="537210" y="3472815"/>
            <a:ext cx="4171950" cy="2676525"/>
          </a:xfrm>
          <a:prstGeom prst="rect">
            <a:avLst/>
          </a:prstGeom>
          <a:noFill/>
          <a:ln w="9525">
            <a:noFill/>
          </a:ln>
        </p:spPr>
        <p:txBody>
          <a:bodyPr wrap="square">
            <a:spAutoFit/>
          </a:bodyPr>
          <a:p>
            <a:pPr>
              <a:spcBef>
                <a:spcPct val="50000"/>
              </a:spcBef>
              <a:buChar char="•"/>
            </a:pPr>
            <a:r>
              <a:rPr lang="zh-CN" altLang="en-US" sz="2400" dirty="0">
                <a:solidFill>
                  <a:srgbClr val="333399"/>
                </a:solidFill>
                <a:latin typeface="楷体_GB2312" pitchFamily="49" charset="-122"/>
                <a:ea typeface="楷体_GB2312" pitchFamily="49" charset="-122"/>
              </a:rPr>
              <a:t>采采：茂盛，众多</a:t>
            </a:r>
            <a:endParaRPr lang="zh-CN" altLang="en-US" sz="2400" dirty="0">
              <a:solidFill>
                <a:srgbClr val="333399"/>
              </a:solidFill>
              <a:latin typeface="楷体_GB2312" pitchFamily="49" charset="-122"/>
              <a:ea typeface="楷体_GB2312" pitchFamily="49" charset="-122"/>
            </a:endParaRPr>
          </a:p>
          <a:p>
            <a:pPr>
              <a:spcBef>
                <a:spcPct val="50000"/>
              </a:spcBef>
              <a:buChar char="•"/>
            </a:pPr>
            <a:r>
              <a:rPr lang="zh-CN" altLang="en-US" sz="2400" dirty="0">
                <a:solidFill>
                  <a:srgbClr val="333399"/>
                </a:solidFill>
                <a:latin typeface="楷体_GB2312" pitchFamily="49" charset="-122"/>
                <a:ea typeface="楷体_GB2312" pitchFamily="49" charset="-122"/>
              </a:rPr>
              <a:t>未 已：还没有完  已：停止</a:t>
            </a:r>
            <a:endParaRPr lang="zh-CN" altLang="en-US" sz="2400" dirty="0">
              <a:solidFill>
                <a:srgbClr val="333399"/>
              </a:solidFill>
              <a:latin typeface="楷体_GB2312" pitchFamily="49" charset="-122"/>
              <a:ea typeface="楷体_GB2312" pitchFamily="49" charset="-122"/>
            </a:endParaRPr>
          </a:p>
          <a:p>
            <a:pPr>
              <a:spcBef>
                <a:spcPct val="50000"/>
              </a:spcBef>
              <a:buChar char="•"/>
            </a:pPr>
            <a:r>
              <a:rPr lang="zh-CN" altLang="en-US" sz="2400" dirty="0">
                <a:solidFill>
                  <a:srgbClr val="333399"/>
                </a:solidFill>
                <a:latin typeface="楷体_GB2312" pitchFamily="49" charset="-122"/>
                <a:ea typeface="楷体_GB2312" pitchFamily="49" charset="-122"/>
              </a:rPr>
              <a:t>涘：水边</a:t>
            </a:r>
            <a:endParaRPr lang="zh-CN" altLang="en-US" sz="2400" dirty="0">
              <a:solidFill>
                <a:srgbClr val="333399"/>
              </a:solidFill>
              <a:latin typeface="楷体_GB2312" pitchFamily="49" charset="-122"/>
              <a:ea typeface="楷体_GB2312" pitchFamily="49" charset="-122"/>
            </a:endParaRPr>
          </a:p>
          <a:p>
            <a:pPr>
              <a:spcBef>
                <a:spcPct val="50000"/>
              </a:spcBef>
              <a:buChar char="•"/>
            </a:pPr>
            <a:r>
              <a:rPr lang="zh-CN" altLang="en-US" sz="2400" dirty="0">
                <a:solidFill>
                  <a:srgbClr val="333399"/>
                </a:solidFill>
                <a:latin typeface="楷体_GB2312" pitchFamily="49" charset="-122"/>
                <a:ea typeface="楷体_GB2312" pitchFamily="49" charset="-122"/>
              </a:rPr>
              <a:t>右：弯曲</a:t>
            </a:r>
            <a:endParaRPr lang="zh-CN" altLang="en-US" sz="2400" dirty="0">
              <a:solidFill>
                <a:srgbClr val="333399"/>
              </a:solidFill>
              <a:latin typeface="楷体_GB2312" pitchFamily="49" charset="-122"/>
              <a:ea typeface="楷体_GB2312" pitchFamily="49" charset="-122"/>
            </a:endParaRPr>
          </a:p>
          <a:p>
            <a:pPr>
              <a:spcBef>
                <a:spcPct val="50000"/>
              </a:spcBef>
              <a:buChar char="•"/>
            </a:pPr>
            <a:r>
              <a:rPr lang="zh-CN" altLang="en-US" sz="2400" dirty="0">
                <a:solidFill>
                  <a:srgbClr val="333399"/>
                </a:solidFill>
                <a:latin typeface="楷体_GB2312" pitchFamily="49" charset="-122"/>
                <a:ea typeface="楷体_GB2312" pitchFamily="49" charset="-122"/>
              </a:rPr>
              <a:t>沚：水中小快陆地</a:t>
            </a:r>
            <a:endParaRPr lang="zh-CN" altLang="en-US" sz="2800" b="1" dirty="0">
              <a:solidFill>
                <a:srgbClr val="FFFF00"/>
              </a:solidFill>
              <a:latin typeface="宋体" panose="02010600030101010101" pitchFamily="2" charset="-122"/>
            </a:endParaRPr>
          </a:p>
        </p:txBody>
      </p:sp>
      <p:grpSp>
        <p:nvGrpSpPr>
          <p:cNvPr id="16" name="组合 15"/>
          <p:cNvGrpSpPr/>
          <p:nvPr>
            <p:custDataLst>
              <p:tags r:id="rId1"/>
            </p:custDataLst>
          </p:nvPr>
        </p:nvGrpSpPr>
        <p:grpSpPr>
          <a:xfrm>
            <a:off x="4709160" y="235609"/>
            <a:ext cx="1477010" cy="772136"/>
            <a:chOff x="1309009" y="2422670"/>
            <a:chExt cx="889080" cy="772001"/>
          </a:xfrm>
        </p:grpSpPr>
        <p:sp>
          <p:nvSpPr>
            <p:cNvPr id="17" name="矩形 1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pic>
        <p:nvPicPr>
          <p:cNvPr id="2" name="图片 1"/>
          <p:cNvPicPr>
            <a:picLocks noChangeAspect="1"/>
          </p:cNvPicPr>
          <p:nvPr/>
        </p:nvPicPr>
        <p:blipFill>
          <a:blip r:embed="rId4"/>
          <a:srcRect r="1990" b="9083"/>
          <a:stretch>
            <a:fillRect/>
          </a:stretch>
        </p:blipFill>
        <p:spPr>
          <a:xfrm>
            <a:off x="4331970" y="4401820"/>
            <a:ext cx="3033395" cy="207835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19">
                                            <p:txEl>
                                              <p:charRg st="0" end="9"/>
                                            </p:txEl>
                                          </p:spTgt>
                                        </p:tgtEl>
                                        <p:attrNameLst>
                                          <p:attrName>style.visibility</p:attrName>
                                        </p:attrNameLst>
                                      </p:cBhvr>
                                      <p:to>
                                        <p:strVal val="visible"/>
                                      </p:to>
                                    </p:set>
                                    <p:anim calcmode="lin" valueType="num">
                                      <p:cBhvr additive="base">
                                        <p:cTn id="18" dur="500" fill="hold"/>
                                        <p:tgtEl>
                                          <p:spTgt spid="13319">
                                            <p:txEl>
                                              <p:charRg st="0" end="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9">
                                            <p:txEl>
                                              <p:charRg st="0" end="9"/>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319">
                                            <p:txEl>
                                              <p:charRg st="9" end="24"/>
                                            </p:txEl>
                                          </p:spTgt>
                                        </p:tgtEl>
                                        <p:attrNameLst>
                                          <p:attrName>style.visibility</p:attrName>
                                        </p:attrNameLst>
                                      </p:cBhvr>
                                      <p:to>
                                        <p:strVal val="visible"/>
                                      </p:to>
                                    </p:set>
                                    <p:anim calcmode="lin" valueType="num">
                                      <p:cBhvr additive="base">
                                        <p:cTn id="24" dur="500" fill="hold"/>
                                        <p:tgtEl>
                                          <p:spTgt spid="13319">
                                            <p:txEl>
                                              <p:charRg st="9" end="2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319">
                                            <p:txEl>
                                              <p:charRg st="9" end="2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319">
                                            <p:txEl>
                                              <p:charRg st="24" end="29"/>
                                            </p:txEl>
                                          </p:spTgt>
                                        </p:tgtEl>
                                        <p:attrNameLst>
                                          <p:attrName>style.visibility</p:attrName>
                                        </p:attrNameLst>
                                      </p:cBhvr>
                                      <p:to>
                                        <p:strVal val="visible"/>
                                      </p:to>
                                    </p:set>
                                    <p:anim calcmode="lin" valueType="num">
                                      <p:cBhvr additive="base">
                                        <p:cTn id="30" dur="500" fill="hold"/>
                                        <p:tgtEl>
                                          <p:spTgt spid="13319">
                                            <p:txEl>
                                              <p:charRg st="24" end="2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319">
                                            <p:txEl>
                                              <p:charRg st="24" end="29"/>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319">
                                            <p:txEl>
                                              <p:charRg st="29" end="34"/>
                                            </p:txEl>
                                          </p:spTgt>
                                        </p:tgtEl>
                                        <p:attrNameLst>
                                          <p:attrName>style.visibility</p:attrName>
                                        </p:attrNameLst>
                                      </p:cBhvr>
                                      <p:to>
                                        <p:strVal val="visible"/>
                                      </p:to>
                                    </p:set>
                                    <p:anim calcmode="lin" valueType="num">
                                      <p:cBhvr additive="base">
                                        <p:cTn id="36" dur="500" fill="hold"/>
                                        <p:tgtEl>
                                          <p:spTgt spid="13319">
                                            <p:txEl>
                                              <p:charRg st="29" end="3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319">
                                            <p:txEl>
                                              <p:charRg st="29" end="3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319">
                                            <p:txEl>
                                              <p:charRg st="34" end="43"/>
                                            </p:txEl>
                                          </p:spTgt>
                                        </p:tgtEl>
                                        <p:attrNameLst>
                                          <p:attrName>style.visibility</p:attrName>
                                        </p:attrNameLst>
                                      </p:cBhvr>
                                      <p:to>
                                        <p:strVal val="visible"/>
                                      </p:to>
                                    </p:set>
                                    <p:anim calcmode="lin" valueType="num">
                                      <p:cBhvr additive="base">
                                        <p:cTn id="42" dur="500" fill="hold"/>
                                        <p:tgtEl>
                                          <p:spTgt spid="13319">
                                            <p:txEl>
                                              <p:charRg st="34" end="4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319">
                                            <p:txEl>
                                              <p:charRg st="34" end="4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1554" name="图片 151553" descr="pine tree"/>
          <p:cNvPicPr>
            <a:picLocks noChangeAspect="1"/>
          </p:cNvPicPr>
          <p:nvPr/>
        </p:nvPicPr>
        <p:blipFill>
          <a:blip r:embed="rId1"/>
          <a:stretch>
            <a:fillRect/>
          </a:stretch>
        </p:blipFill>
        <p:spPr>
          <a:xfrm>
            <a:off x="7086600" y="0"/>
            <a:ext cx="2057400" cy="1714500"/>
          </a:xfrm>
          <a:prstGeom prst="rect">
            <a:avLst/>
          </a:prstGeom>
          <a:noFill/>
          <a:ln w="9525">
            <a:noFill/>
          </a:ln>
        </p:spPr>
      </p:pic>
      <p:sp>
        <p:nvSpPr>
          <p:cNvPr id="151557" name="文本框 151556"/>
          <p:cNvSpPr txBox="1"/>
          <p:nvPr/>
        </p:nvSpPr>
        <p:spPr>
          <a:xfrm>
            <a:off x="1665605" y="2137410"/>
            <a:ext cx="999490" cy="1568450"/>
          </a:xfrm>
          <a:prstGeom prst="rect">
            <a:avLst/>
          </a:prstGeom>
          <a:noFill/>
          <a:ln w="9525">
            <a:noFill/>
          </a:ln>
        </p:spPr>
        <p:txBody>
          <a:bodyPr wrap="none" anchor="t">
            <a:spAutoFit/>
          </a:bodyPr>
          <a:p>
            <a:r>
              <a:rPr lang="zh-CN" altLang="en-US" sz="3200" b="1" dirty="0">
                <a:effectLst>
                  <a:outerShdw blurRad="38100" dist="38100" dir="2700000">
                    <a:srgbClr val="000000"/>
                  </a:outerShdw>
                </a:effectLst>
                <a:latin typeface="Arial" panose="020B0604020202020204" pitchFamily="34" charset="0"/>
                <a:ea typeface="黑体" panose="02010609060101010101" charset="-122"/>
              </a:rPr>
              <a:t>苍苍</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a:p>
            <a:r>
              <a:rPr lang="zh-CN" altLang="en-US" sz="3200" b="1" dirty="0">
                <a:effectLst>
                  <a:outerShdw blurRad="38100" dist="38100" dir="2700000">
                    <a:srgbClr val="000000"/>
                  </a:outerShdw>
                </a:effectLst>
                <a:latin typeface="Arial" panose="020B0604020202020204" pitchFamily="34" charset="0"/>
                <a:ea typeface="黑体" panose="02010609060101010101" charset="-122"/>
              </a:rPr>
              <a:t>萋萋</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a:p>
            <a:r>
              <a:rPr lang="zh-CN" altLang="en-US" sz="3200" b="1" dirty="0">
                <a:effectLst>
                  <a:outerShdw blurRad="38100" dist="38100" dir="2700000">
                    <a:srgbClr val="000000"/>
                  </a:outerShdw>
                </a:effectLst>
                <a:latin typeface="Arial" panose="020B0604020202020204" pitchFamily="34" charset="0"/>
                <a:ea typeface="黑体" panose="02010609060101010101" charset="-122"/>
              </a:rPr>
              <a:t>采采</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p:txBody>
      </p:sp>
      <p:sp>
        <p:nvSpPr>
          <p:cNvPr id="151558" name="文本框 151557"/>
          <p:cNvSpPr txBox="1"/>
          <p:nvPr/>
        </p:nvSpPr>
        <p:spPr>
          <a:xfrm>
            <a:off x="1665605" y="4288155"/>
            <a:ext cx="999490" cy="1568450"/>
          </a:xfrm>
          <a:prstGeom prst="rect">
            <a:avLst/>
          </a:prstGeom>
          <a:noFill/>
          <a:ln w="9525">
            <a:noFill/>
          </a:ln>
        </p:spPr>
        <p:txBody>
          <a:bodyPr wrap="none" anchor="t">
            <a:spAutoFit/>
          </a:bodyPr>
          <a:p>
            <a:pPr algn="l">
              <a:buNone/>
            </a:pPr>
            <a:r>
              <a:rPr lang="zh-CN" altLang="en-US" sz="3200" b="1" dirty="0">
                <a:effectLst>
                  <a:outerShdw blurRad="38100" dist="38100" dir="2700000">
                    <a:srgbClr val="000000"/>
                  </a:outerShdw>
                </a:effectLst>
                <a:latin typeface="Arial" panose="020B0604020202020204" pitchFamily="34" charset="0"/>
                <a:ea typeface="黑体" panose="02010609060101010101" charset="-122"/>
              </a:rPr>
              <a:t>为霜</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a:p>
            <a:pPr algn="l">
              <a:buNone/>
            </a:pPr>
            <a:r>
              <a:rPr lang="zh-CN" altLang="en-US" sz="3200" b="1" dirty="0">
                <a:effectLst>
                  <a:outerShdw blurRad="38100" dist="38100" dir="2700000">
                    <a:srgbClr val="000000"/>
                  </a:outerShdw>
                </a:effectLst>
                <a:latin typeface="Arial" panose="020B0604020202020204" pitchFamily="34" charset="0"/>
                <a:ea typeface="黑体" panose="02010609060101010101" charset="-122"/>
              </a:rPr>
              <a:t>未晞</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a:p>
            <a:pPr algn="l">
              <a:buNone/>
            </a:pPr>
            <a:r>
              <a:rPr lang="zh-CN" altLang="en-US" sz="3200" b="1" dirty="0">
                <a:effectLst>
                  <a:outerShdw blurRad="38100" dist="38100" dir="2700000">
                    <a:srgbClr val="000000"/>
                  </a:outerShdw>
                </a:effectLst>
                <a:latin typeface="Arial" panose="020B0604020202020204" pitchFamily="34" charset="0"/>
                <a:ea typeface="黑体" panose="02010609060101010101" charset="-122"/>
              </a:rPr>
              <a:t>未已</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p:txBody>
      </p:sp>
      <p:sp>
        <p:nvSpPr>
          <p:cNvPr id="151559" name="文本框 151558"/>
          <p:cNvSpPr txBox="1"/>
          <p:nvPr/>
        </p:nvSpPr>
        <p:spPr>
          <a:xfrm>
            <a:off x="395288" y="4365625"/>
            <a:ext cx="1097280" cy="645160"/>
          </a:xfrm>
          <a:prstGeom prst="rect">
            <a:avLst/>
          </a:prstGeom>
          <a:noFill/>
          <a:ln w="9525">
            <a:noFill/>
          </a:ln>
        </p:spPr>
        <p:txBody>
          <a:bodyPr wrap="none" anchor="t">
            <a:spAutoFit/>
          </a:bodyPr>
          <a:p>
            <a:r>
              <a:rPr lang="zh-CN" altLang="en-US" sz="3600" dirty="0">
                <a:solidFill>
                  <a:srgbClr val="0000FF"/>
                </a:solidFill>
                <a:effectLst>
                  <a:outerShdw blurRad="38100" dist="38100" dir="2700000">
                    <a:srgbClr val="000000"/>
                  </a:outerShdw>
                </a:effectLst>
                <a:latin typeface="Arial" panose="020B0604020202020204" pitchFamily="34" charset="0"/>
                <a:ea typeface="华文行楷" panose="02010800040101010101" charset="-122"/>
              </a:rPr>
              <a:t>白露</a:t>
            </a:r>
            <a:endParaRPr lang="zh-CN" altLang="en-US" sz="3600" dirty="0">
              <a:solidFill>
                <a:srgbClr val="0000FF"/>
              </a:solidFill>
              <a:effectLst>
                <a:outerShdw blurRad="38100" dist="38100" dir="2700000">
                  <a:srgbClr val="000000"/>
                </a:outerShdw>
              </a:effectLst>
              <a:latin typeface="Arial" panose="020B0604020202020204" pitchFamily="34" charset="0"/>
              <a:ea typeface="华文行楷" panose="02010800040101010101" charset="-122"/>
            </a:endParaRPr>
          </a:p>
        </p:txBody>
      </p:sp>
      <p:sp>
        <p:nvSpPr>
          <p:cNvPr id="151560" name="文本框 151559"/>
          <p:cNvSpPr txBox="1"/>
          <p:nvPr/>
        </p:nvSpPr>
        <p:spPr>
          <a:xfrm>
            <a:off x="395288" y="2474595"/>
            <a:ext cx="1097280" cy="645160"/>
          </a:xfrm>
          <a:prstGeom prst="rect">
            <a:avLst/>
          </a:prstGeom>
          <a:noFill/>
          <a:ln w="9525">
            <a:noFill/>
          </a:ln>
        </p:spPr>
        <p:txBody>
          <a:bodyPr wrap="none" anchor="t">
            <a:spAutoFit/>
          </a:bodyPr>
          <a:p>
            <a:r>
              <a:rPr lang="zh-CN" altLang="en-US" sz="3600" dirty="0">
                <a:solidFill>
                  <a:srgbClr val="0000FF"/>
                </a:solidFill>
                <a:effectLst>
                  <a:outerShdw blurRad="38100" dist="38100" dir="2700000">
                    <a:srgbClr val="000000"/>
                  </a:outerShdw>
                </a:effectLst>
                <a:latin typeface="Arial" panose="020B0604020202020204" pitchFamily="34" charset="0"/>
                <a:ea typeface="华文行楷" panose="02010800040101010101" charset="-122"/>
              </a:rPr>
              <a:t>蒹葭</a:t>
            </a:r>
            <a:endParaRPr lang="zh-CN" altLang="en-US" sz="6000" dirty="0">
              <a:solidFill>
                <a:srgbClr val="FF0000"/>
              </a:solidFill>
              <a:effectLst>
                <a:outerShdw blurRad="38100" dist="38100" dir="2700000">
                  <a:srgbClr val="000000"/>
                </a:outerShdw>
              </a:effectLst>
              <a:latin typeface="Arial" panose="020B0604020202020204" pitchFamily="34" charset="0"/>
              <a:ea typeface="华文行楷" panose="02010800040101010101" charset="-122"/>
            </a:endParaRPr>
          </a:p>
        </p:txBody>
      </p:sp>
      <p:sp>
        <p:nvSpPr>
          <p:cNvPr id="151561" name="矩形 151560"/>
          <p:cNvSpPr/>
          <p:nvPr/>
        </p:nvSpPr>
        <p:spPr>
          <a:xfrm>
            <a:off x="3190240" y="2474595"/>
            <a:ext cx="1795145" cy="889000"/>
          </a:xfrm>
          <a:prstGeom prst="rect">
            <a:avLst/>
          </a:prstGeom>
        </p:spPr>
        <p:txBody>
          <a:bodyPr wrap="none" fromWordArt="1">
            <a:prstTxWarp prst="textPlain">
              <a:avLst>
                <a:gd name="adj" fmla="val 50000"/>
              </a:avLst>
            </a:prstTxWarp>
            <a:normAutofit/>
          </a:bodyPr>
          <a:p>
            <a:pPr algn="ctr"/>
            <a:r>
              <a:rPr lang="zh-C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凄凉清冷</a:t>
            </a:r>
            <a:endParaRPr lang="zh-C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lgn="ctr"/>
            <a:r>
              <a:rPr lang="zh-C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寂寞感伤</a:t>
            </a:r>
            <a:endParaRPr lang="zh-C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51562" name="矩形 151561"/>
          <p:cNvSpPr/>
          <p:nvPr/>
        </p:nvSpPr>
        <p:spPr>
          <a:xfrm>
            <a:off x="3275965" y="4639945"/>
            <a:ext cx="1624330" cy="864870"/>
          </a:xfrm>
          <a:prstGeom prst="rect">
            <a:avLst/>
          </a:prstGeom>
        </p:spPr>
        <p:txBody>
          <a:bodyPr wrap="none" fromWordArt="1">
            <a:prstTxWarp prst="textPlain">
              <a:avLst>
                <a:gd name="adj" fmla="val 50000"/>
              </a:avLst>
            </a:prstTxWarp>
            <a:normAutofit/>
          </a:bodyPr>
          <a:p>
            <a:pPr algn="ctr"/>
            <a:r>
              <a:rPr lang="zh-C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朝露结融</a:t>
            </a:r>
            <a:endParaRPr lang="zh-C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lgn="ctr"/>
            <a:r>
              <a:rPr lang="zh-C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时间发展</a:t>
            </a:r>
            <a:endParaRPr lang="zh-CN" altLang="en-US">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51563" name="文本框 151562"/>
          <p:cNvSpPr txBox="1"/>
          <p:nvPr/>
        </p:nvSpPr>
        <p:spPr>
          <a:xfrm>
            <a:off x="5218113" y="2137410"/>
            <a:ext cx="2263775" cy="3969385"/>
          </a:xfrm>
          <a:prstGeom prst="rect">
            <a:avLst/>
          </a:prstGeom>
          <a:noFill/>
          <a:ln w="9525">
            <a:noFill/>
          </a:ln>
        </p:spPr>
        <p:txBody>
          <a:bodyPr>
            <a:spAutoFit/>
          </a:bodyPr>
          <a:p>
            <a:r>
              <a:rPr lang="zh-CN" altLang="en-US" sz="3600" b="1" dirty="0">
                <a:solidFill>
                  <a:schemeClr val="accent6">
                    <a:lumMod val="75000"/>
                  </a:schemeClr>
                </a:solidFill>
                <a:effectLst>
                  <a:outerShdw blurRad="38100" dist="38100" dir="2700000">
                    <a:srgbClr val="000000"/>
                  </a:outerShdw>
                </a:effectLst>
                <a:latin typeface="楷体" panose="02010609060101010101" charset="-122"/>
                <a:ea typeface="楷体" panose="02010609060101010101" charset="-122"/>
              </a:rPr>
              <a:t>渲染了一种清冷索寞的气氛，为主人公的活动和心情奠定了基础。</a:t>
            </a:r>
            <a:endParaRPr lang="zh-CN" altLang="en-US" sz="3600" b="1" dirty="0">
              <a:solidFill>
                <a:schemeClr val="accent6">
                  <a:lumMod val="75000"/>
                </a:schemeClr>
              </a:solidFill>
              <a:effectLst>
                <a:outerShdw blurRad="38100" dist="38100" dir="2700000">
                  <a:srgbClr val="000000"/>
                </a:outerShdw>
              </a:effectLst>
              <a:latin typeface="楷体" panose="02010609060101010101" charset="-122"/>
              <a:ea typeface="楷体" panose="02010609060101010101" charset="-122"/>
            </a:endParaRPr>
          </a:p>
        </p:txBody>
      </p:sp>
      <p:sp>
        <p:nvSpPr>
          <p:cNvPr id="2" name="左大括号 1"/>
          <p:cNvSpPr/>
          <p:nvPr/>
        </p:nvSpPr>
        <p:spPr>
          <a:xfrm>
            <a:off x="1537970" y="2493645"/>
            <a:ext cx="131445" cy="9715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 name="左大括号 2"/>
          <p:cNvSpPr/>
          <p:nvPr/>
        </p:nvSpPr>
        <p:spPr>
          <a:xfrm>
            <a:off x="1537970" y="4533265"/>
            <a:ext cx="131445" cy="9715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右大括号 4"/>
          <p:cNvSpPr/>
          <p:nvPr/>
        </p:nvSpPr>
        <p:spPr>
          <a:xfrm>
            <a:off x="5143500" y="2741295"/>
            <a:ext cx="148590" cy="25107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右箭头 5"/>
          <p:cNvSpPr/>
          <p:nvPr/>
        </p:nvSpPr>
        <p:spPr>
          <a:xfrm>
            <a:off x="2665730" y="2847975"/>
            <a:ext cx="469265" cy="1892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右箭头 6"/>
          <p:cNvSpPr/>
          <p:nvPr/>
        </p:nvSpPr>
        <p:spPr>
          <a:xfrm>
            <a:off x="2720975" y="4924425"/>
            <a:ext cx="469265" cy="1892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6" name="组合 15"/>
          <p:cNvGrpSpPr/>
          <p:nvPr>
            <p:custDataLst>
              <p:tags r:id="rId2"/>
            </p:custDataLst>
          </p:nvPr>
        </p:nvGrpSpPr>
        <p:grpSpPr>
          <a:xfrm>
            <a:off x="4709160" y="235609"/>
            <a:ext cx="1477010" cy="772136"/>
            <a:chOff x="1309009" y="2422670"/>
            <a:chExt cx="889080" cy="772001"/>
          </a:xfrm>
        </p:grpSpPr>
        <p:sp>
          <p:nvSpPr>
            <p:cNvPr id="17" name="矩形 16"/>
            <p:cNvSpPr/>
            <p:nvPr>
              <p:custDataLst>
                <p:tags r:id="rId3"/>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4"/>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151560"/>
                                        </p:tgtEl>
                                        <p:attrNameLst>
                                          <p:attrName>style.visibility</p:attrName>
                                        </p:attrNameLst>
                                      </p:cBhvr>
                                      <p:to>
                                        <p:strVal val="visible"/>
                                      </p:to>
                                    </p:set>
                                    <p:anim calcmode="lin" valueType="num">
                                      <p:cBhvr>
                                        <p:cTn id="13" dur="1000" fill="hold"/>
                                        <p:tgtEl>
                                          <p:spTgt spid="151560"/>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14" dur="1000" fill="hold"/>
                                        <p:tgtEl>
                                          <p:spTgt spid="151560"/>
                                        </p:tgtEl>
                                        <p:attrNameLst>
                                          <p:attrName>ppt_x</p:attrName>
                                        </p:attrNameLst>
                                      </p:cBhvr>
                                      <p:tavLst>
                                        <p:tav tm="0">
                                          <p:val>
                                            <p:fltVal val="-1.000000"/>
                                          </p:val>
                                        </p:tav>
                                        <p:tav tm="50000">
                                          <p:val>
                                            <p:fltVal val="0.950000"/>
                                          </p:val>
                                        </p:tav>
                                        <p:tav tm="100000">
                                          <p:val>
                                            <p:strVal val="#ppt_x"/>
                                          </p:val>
                                        </p:tav>
                                      </p:tavLst>
                                    </p:anim>
                                    <p:anim calcmode="lin" valueType="num">
                                      <p:cBhvr>
                                        <p:cTn id="15" dur="1000" fill="hold"/>
                                        <p:tgtEl>
                                          <p:spTgt spid="151560"/>
                                        </p:tgtEl>
                                        <p:attrNameLst>
                                          <p:attrName>ppt_y</p:attrName>
                                        </p:attrNameLst>
                                      </p:cBhvr>
                                      <p:tavLst>
                                        <p:tav tm="0">
                                          <p:val>
                                            <p:strVal val="#ppt_y"/>
                                          </p:val>
                                        </p:tav>
                                        <p:tav tm="100000">
                                          <p:val>
                                            <p:strVal val="#ppt_y"/>
                                          </p:val>
                                        </p:tav>
                                      </p:tavLst>
                                    </p:anim>
                                    <p:animEffect transition="in" filter="fade">
                                      <p:cBhvr>
                                        <p:cTn id="16" dur="1000"/>
                                        <p:tgtEl>
                                          <p:spTgt spid="151560"/>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2"/>
                                        </p:tgtEl>
                                        <p:attrNameLst>
                                          <p:attrName>ppt_y</p:attrName>
                                        </p:attrNameLst>
                                      </p:cBhvr>
                                      <p:tavLst>
                                        <p:tav tm="0">
                                          <p:val>
                                            <p:strVal val="#ppt_y"/>
                                          </p:val>
                                        </p:tav>
                                        <p:tav tm="100000">
                                          <p:val>
                                            <p:strVal val="#ppt_y"/>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51557"/>
                                        </p:tgtEl>
                                        <p:attrNameLst>
                                          <p:attrName>style.visibility</p:attrName>
                                        </p:attrNameLst>
                                      </p:cBhvr>
                                      <p:to>
                                        <p:strVal val="visible"/>
                                      </p:to>
                                    </p:set>
                                    <p:animEffect transition="in" filter="wipe(down)">
                                      <p:cBhvr>
                                        <p:cTn id="29" dur="580">
                                          <p:stCondLst>
                                            <p:cond delay="0"/>
                                          </p:stCondLst>
                                        </p:cTn>
                                        <p:tgtEl>
                                          <p:spTgt spid="151557"/>
                                        </p:tgtEl>
                                      </p:cBhvr>
                                    </p:animEffect>
                                    <p:anim calcmode="lin" valueType="num">
                                      <p:cBhvr>
                                        <p:cTn id="30" dur="1822" tmFilter="0,0; 0.14,0.36; 0.43,0.73; 0.71,0.91; 1.0,1.0">
                                          <p:stCondLst>
                                            <p:cond delay="0"/>
                                          </p:stCondLst>
                                        </p:cTn>
                                        <p:tgtEl>
                                          <p:spTgt spid="15155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1557"/>
                                        </p:tgtEl>
                                        <p:attrNameLst>
                                          <p:attrName>ppt_y</p:attrName>
                                        </p:attrNameLst>
                                      </p:cBhvr>
                                      <p:tavLst>
                                        <p:tav tm="0" fmla="#ppt_y-sin(pi*$)/3">
                                          <p:val>
                                            <p:fltVal val="0.500000"/>
                                          </p:val>
                                        </p:tav>
                                        <p:tav tm="100000">
                                          <p:val>
                                            <p:fltVal val="1.000000"/>
                                          </p:val>
                                        </p:tav>
                                      </p:tavLst>
                                    </p:anim>
                                    <p:anim calcmode="lin" valueType="num">
                                      <p:cBhvr>
                                        <p:cTn id="32" dur="664" tmFilter="0, 0; 0.125,0.2665; 0.25,0.4; 0.375,0.465; 0.5,0.5;  0.625,0.535; 0.75,0.6; 0.875,0.7335; 1,1">
                                          <p:stCondLst>
                                            <p:cond delay="664"/>
                                          </p:stCondLst>
                                        </p:cTn>
                                        <p:tgtEl>
                                          <p:spTgt spid="151557"/>
                                        </p:tgtEl>
                                        <p:attrNameLst>
                                          <p:attrName>ppt_y</p:attrName>
                                        </p:attrNameLst>
                                      </p:cBhvr>
                                      <p:tavLst>
                                        <p:tav tm="0" fmla="#ppt_y-sin(pi*$)/9">
                                          <p:val>
                                            <p:fltVal val="0.000000"/>
                                          </p:val>
                                        </p:tav>
                                        <p:tav tm="100000">
                                          <p:val>
                                            <p:fltVal val="1.000000"/>
                                          </p:val>
                                        </p:tav>
                                      </p:tavLst>
                                    </p:anim>
                                    <p:anim calcmode="lin" valueType="num">
                                      <p:cBhvr>
                                        <p:cTn id="33" dur="332" tmFilter="0, 0; 0.125,0.2665; 0.25,0.4; 0.375,0.465; 0.5,0.5;  0.625,0.535; 0.75,0.6; 0.875,0.7335; 1,1">
                                          <p:stCondLst>
                                            <p:cond delay="1324"/>
                                          </p:stCondLst>
                                        </p:cTn>
                                        <p:tgtEl>
                                          <p:spTgt spid="151557"/>
                                        </p:tgtEl>
                                        <p:attrNameLst>
                                          <p:attrName>ppt_y</p:attrName>
                                        </p:attrNameLst>
                                      </p:cBhvr>
                                      <p:tavLst>
                                        <p:tav tm="0" fmla="#ppt_y-sin(pi*$)/27">
                                          <p:val>
                                            <p:fltVal val="0.000000"/>
                                          </p:val>
                                        </p:tav>
                                        <p:tav tm="100000">
                                          <p:val>
                                            <p:fltVal val="1.000000"/>
                                          </p:val>
                                        </p:tav>
                                      </p:tavLst>
                                    </p:anim>
                                    <p:anim calcmode="lin" valueType="num">
                                      <p:cBhvr>
                                        <p:cTn id="34" dur="164" tmFilter="0, 0; 0.125,0.2665; 0.25,0.4; 0.375,0.465; 0.5,0.5;  0.625,0.535; 0.75,0.6; 0.875,0.7335; 1,1">
                                          <p:stCondLst>
                                            <p:cond delay="1656"/>
                                          </p:stCondLst>
                                        </p:cTn>
                                        <p:tgtEl>
                                          <p:spTgt spid="151557"/>
                                        </p:tgtEl>
                                        <p:attrNameLst>
                                          <p:attrName>ppt_y</p:attrName>
                                        </p:attrNameLst>
                                      </p:cBhvr>
                                      <p:tavLst>
                                        <p:tav tm="0" fmla="#ppt_y-sin(pi*$)/81">
                                          <p:val>
                                            <p:fltVal val="0.000000"/>
                                          </p:val>
                                        </p:tav>
                                        <p:tav tm="100000">
                                          <p:val>
                                            <p:fltVal val="1.000000"/>
                                          </p:val>
                                        </p:tav>
                                      </p:tavLst>
                                    </p:anim>
                                    <p:animScale>
                                      <p:cBhvr>
                                        <p:cTn id="35" dur="26">
                                          <p:stCondLst>
                                            <p:cond delay="650"/>
                                          </p:stCondLst>
                                        </p:cTn>
                                        <p:tgtEl>
                                          <p:spTgt spid="151557"/>
                                        </p:tgtEl>
                                      </p:cBhvr>
                                      <p:to x="100000" y="60000"/>
                                    </p:animScale>
                                    <p:animScale>
                                      <p:cBhvr>
                                        <p:cTn id="36" dur="166" decel="50000">
                                          <p:stCondLst>
                                            <p:cond delay="676"/>
                                          </p:stCondLst>
                                        </p:cTn>
                                        <p:tgtEl>
                                          <p:spTgt spid="151557"/>
                                        </p:tgtEl>
                                      </p:cBhvr>
                                      <p:to x="100000" y="100000"/>
                                    </p:animScale>
                                    <p:animScale>
                                      <p:cBhvr>
                                        <p:cTn id="37" dur="26">
                                          <p:stCondLst>
                                            <p:cond delay="1312"/>
                                          </p:stCondLst>
                                        </p:cTn>
                                        <p:tgtEl>
                                          <p:spTgt spid="151557"/>
                                        </p:tgtEl>
                                      </p:cBhvr>
                                      <p:to x="100000" y="80000"/>
                                    </p:animScale>
                                    <p:animScale>
                                      <p:cBhvr>
                                        <p:cTn id="38" dur="166" decel="50000">
                                          <p:stCondLst>
                                            <p:cond delay="1338"/>
                                          </p:stCondLst>
                                        </p:cTn>
                                        <p:tgtEl>
                                          <p:spTgt spid="151557"/>
                                        </p:tgtEl>
                                      </p:cBhvr>
                                      <p:to x="100000" y="100000"/>
                                    </p:animScale>
                                    <p:animScale>
                                      <p:cBhvr>
                                        <p:cTn id="39" dur="26">
                                          <p:stCondLst>
                                            <p:cond delay="1642"/>
                                          </p:stCondLst>
                                        </p:cTn>
                                        <p:tgtEl>
                                          <p:spTgt spid="151557"/>
                                        </p:tgtEl>
                                      </p:cBhvr>
                                      <p:to x="100000" y="90000"/>
                                    </p:animScale>
                                    <p:animScale>
                                      <p:cBhvr>
                                        <p:cTn id="40" dur="166" decel="50000">
                                          <p:stCondLst>
                                            <p:cond delay="1668"/>
                                          </p:stCondLst>
                                        </p:cTn>
                                        <p:tgtEl>
                                          <p:spTgt spid="151557"/>
                                        </p:tgtEl>
                                      </p:cBhvr>
                                      <p:to x="100000" y="100000"/>
                                    </p:animScale>
                                    <p:animScale>
                                      <p:cBhvr>
                                        <p:cTn id="41" dur="26">
                                          <p:stCondLst>
                                            <p:cond delay="1808"/>
                                          </p:stCondLst>
                                        </p:cTn>
                                        <p:tgtEl>
                                          <p:spTgt spid="151557"/>
                                        </p:tgtEl>
                                      </p:cBhvr>
                                      <p:to x="100000" y="95000"/>
                                    </p:animScale>
                                    <p:animScale>
                                      <p:cBhvr>
                                        <p:cTn id="42" dur="166" decel="50000">
                                          <p:stCondLst>
                                            <p:cond delay="1834"/>
                                          </p:stCondLst>
                                        </p:cTn>
                                        <p:tgtEl>
                                          <p:spTgt spid="151557"/>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6"/>
                                        </p:tgtEl>
                                        <p:attrNameLst>
                                          <p:attrName>ppt_y</p:attrName>
                                        </p:attrNameLst>
                                      </p:cBhvr>
                                      <p:tavLst>
                                        <p:tav tm="0">
                                          <p:val>
                                            <p:strVal val="#ppt_y"/>
                                          </p:val>
                                        </p:tav>
                                        <p:tav tm="100000">
                                          <p:val>
                                            <p:strVal val="#ppt_y"/>
                                          </p:val>
                                        </p:tav>
                                      </p:tavLst>
                                    </p:anim>
                                    <p:animEffect transition="in" filter="fade">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nodeType="clickEffect">
                                  <p:stCondLst>
                                    <p:cond delay="0"/>
                                  </p:stCondLst>
                                  <p:childTnLst>
                                    <p:set>
                                      <p:cBhvr>
                                        <p:cTn id="54" dur="1" fill="hold">
                                          <p:stCondLst>
                                            <p:cond delay="0"/>
                                          </p:stCondLst>
                                        </p:cTn>
                                        <p:tgtEl>
                                          <p:spTgt spid="151561"/>
                                        </p:tgtEl>
                                        <p:attrNameLst>
                                          <p:attrName>style.visibility</p:attrName>
                                        </p:attrNameLst>
                                      </p:cBhvr>
                                      <p:to>
                                        <p:strVal val="visible"/>
                                      </p:to>
                                    </p:set>
                                    <p:animEffect transition="in" filter="fade">
                                      <p:cBhvr>
                                        <p:cTn id="55" dur="800" decel="100000"/>
                                        <p:tgtEl>
                                          <p:spTgt spid="151561"/>
                                        </p:tgtEl>
                                      </p:cBhvr>
                                    </p:animEffect>
                                    <p:anim calcmode="lin" valueType="num">
                                      <p:cBhvr>
                                        <p:cTn id="56" dur="800" decel="100000" fill="hold"/>
                                        <p:tgtEl>
                                          <p:spTgt spid="151561"/>
                                        </p:tgtEl>
                                        <p:attrNameLst>
                                          <p:attrName>style.rotation</p:attrName>
                                        </p:attrNameLst>
                                      </p:cBhvr>
                                      <p:tavLst>
                                        <p:tav tm="0">
                                          <p:val>
                                            <p:fltVal val="-90.000000"/>
                                          </p:val>
                                        </p:tav>
                                        <p:tav tm="100000">
                                          <p:val>
                                            <p:fltVal val="0.000000"/>
                                          </p:val>
                                        </p:tav>
                                      </p:tavLst>
                                    </p:anim>
                                    <p:anim calcmode="lin" valueType="num">
                                      <p:cBhvr>
                                        <p:cTn id="57" dur="800" decel="100000" fill="hold"/>
                                        <p:tgtEl>
                                          <p:spTgt spid="151561"/>
                                        </p:tgtEl>
                                        <p:attrNameLst>
                                          <p:attrName>ppt_x</p:attrName>
                                        </p:attrNameLst>
                                      </p:cBhvr>
                                      <p:tavLst>
                                        <p:tav tm="0">
                                          <p:val>
                                            <p:strVal val="#ppt_x+0.4"/>
                                          </p:val>
                                        </p:tav>
                                        <p:tav tm="100000">
                                          <p:val>
                                            <p:strVal val="#ppt_x-0.05"/>
                                          </p:val>
                                        </p:tav>
                                      </p:tavLst>
                                    </p:anim>
                                    <p:anim calcmode="lin" valueType="num">
                                      <p:cBhvr>
                                        <p:cTn id="58" dur="800" decel="100000" fill="hold"/>
                                        <p:tgtEl>
                                          <p:spTgt spid="151561"/>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51561"/>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51561"/>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151559"/>
                                        </p:tgtEl>
                                        <p:attrNameLst>
                                          <p:attrName>style.visibility</p:attrName>
                                        </p:attrNameLst>
                                      </p:cBhvr>
                                      <p:to>
                                        <p:strVal val="visible"/>
                                      </p:to>
                                    </p:set>
                                    <p:animEffect transition="in" filter="fade">
                                      <p:cBhvr>
                                        <p:cTn id="65" dur="1000"/>
                                        <p:tgtEl>
                                          <p:spTgt spid="151559"/>
                                        </p:tgtEl>
                                      </p:cBhvr>
                                    </p:animEffect>
                                    <p:anim calcmode="lin" valueType="num">
                                      <p:cBhvr>
                                        <p:cTn id="66" dur="1000" fill="hold"/>
                                        <p:tgtEl>
                                          <p:spTgt spid="151559"/>
                                        </p:tgtEl>
                                        <p:attrNameLst>
                                          <p:attrName>ppt_x</p:attrName>
                                        </p:attrNameLst>
                                      </p:cBhvr>
                                      <p:tavLst>
                                        <p:tav tm="0">
                                          <p:val>
                                            <p:strVal val="#ppt_x"/>
                                          </p:val>
                                        </p:tav>
                                        <p:tav tm="100000">
                                          <p:val>
                                            <p:strVal val="#ppt_x"/>
                                          </p:val>
                                        </p:tav>
                                      </p:tavLst>
                                    </p:anim>
                                    <p:anim calcmode="lin" valueType="num">
                                      <p:cBhvr>
                                        <p:cTn id="67" dur="900" decel="100000" fill="hold"/>
                                        <p:tgtEl>
                                          <p:spTgt spid="15155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51559"/>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8" presetClass="entr" presetSubtype="0" accel="5000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3"/>
                                        </p:tgtEl>
                                        <p:attrNameLst>
                                          <p:attrName>ppt_y</p:attrName>
                                        </p:attrNameLst>
                                      </p:cBhvr>
                                      <p:tavLst>
                                        <p:tav tm="0">
                                          <p:val>
                                            <p:strVal val="#ppt_y"/>
                                          </p:val>
                                        </p:tav>
                                        <p:tav tm="100000">
                                          <p:val>
                                            <p:strVal val="#ppt_y"/>
                                          </p:val>
                                        </p:tav>
                                      </p:tavLst>
                                    </p:anim>
                                    <p:animEffect transition="in" filter="fade">
                                      <p:cBhvr>
                                        <p:cTn id="76" dur="10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48" presetClass="entr" presetSubtype="0" accel="50000" fill="hold" grpId="0" nodeType="clickEffect">
                                  <p:stCondLst>
                                    <p:cond delay="0"/>
                                  </p:stCondLst>
                                  <p:childTnLst>
                                    <p:set>
                                      <p:cBhvr>
                                        <p:cTn id="80" dur="1" fill="hold">
                                          <p:stCondLst>
                                            <p:cond delay="0"/>
                                          </p:stCondLst>
                                        </p:cTn>
                                        <p:tgtEl>
                                          <p:spTgt spid="151558"/>
                                        </p:tgtEl>
                                        <p:attrNameLst>
                                          <p:attrName>style.visibility</p:attrName>
                                        </p:attrNameLst>
                                      </p:cBhvr>
                                      <p:to>
                                        <p:strVal val="visible"/>
                                      </p:to>
                                    </p:set>
                                    <p:anim calcmode="lin" valueType="num">
                                      <p:cBhvr>
                                        <p:cTn id="81" dur="1000" fill="hold"/>
                                        <p:tgtEl>
                                          <p:spTgt spid="151558"/>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82" dur="1000" fill="hold"/>
                                        <p:tgtEl>
                                          <p:spTgt spid="151558"/>
                                        </p:tgtEl>
                                        <p:attrNameLst>
                                          <p:attrName>ppt_x</p:attrName>
                                        </p:attrNameLst>
                                      </p:cBhvr>
                                      <p:tavLst>
                                        <p:tav tm="0">
                                          <p:val>
                                            <p:fltVal val="-1.000000"/>
                                          </p:val>
                                        </p:tav>
                                        <p:tav tm="50000">
                                          <p:val>
                                            <p:fltVal val="0.950000"/>
                                          </p:val>
                                        </p:tav>
                                        <p:tav tm="100000">
                                          <p:val>
                                            <p:strVal val="#ppt_x"/>
                                          </p:val>
                                        </p:tav>
                                      </p:tavLst>
                                    </p:anim>
                                    <p:anim calcmode="lin" valueType="num">
                                      <p:cBhvr>
                                        <p:cTn id="83" dur="1000" fill="hold"/>
                                        <p:tgtEl>
                                          <p:spTgt spid="151558"/>
                                        </p:tgtEl>
                                        <p:attrNameLst>
                                          <p:attrName>ppt_y</p:attrName>
                                        </p:attrNameLst>
                                      </p:cBhvr>
                                      <p:tavLst>
                                        <p:tav tm="0">
                                          <p:val>
                                            <p:strVal val="#ppt_y"/>
                                          </p:val>
                                        </p:tav>
                                        <p:tav tm="100000">
                                          <p:val>
                                            <p:strVal val="#ppt_y"/>
                                          </p:val>
                                        </p:tav>
                                      </p:tavLst>
                                    </p:anim>
                                    <p:animEffect transition="in" filter="fade">
                                      <p:cBhvr>
                                        <p:cTn id="84" dur="1000"/>
                                        <p:tgtEl>
                                          <p:spTgt spid="151558"/>
                                        </p:tgtEl>
                                      </p:cBhvr>
                                    </p:animEffect>
                                  </p:childTnLst>
                                </p:cTn>
                              </p:par>
                            </p:childTnLst>
                          </p:cTn>
                        </p:par>
                      </p:childTnLst>
                    </p:cTn>
                  </p:par>
                  <p:par>
                    <p:cTn id="85" fill="hold">
                      <p:stCondLst>
                        <p:cond delay="indefinite"/>
                      </p:stCondLst>
                      <p:childTnLst>
                        <p:par>
                          <p:cTn id="86" fill="hold">
                            <p:stCondLst>
                              <p:cond delay="0"/>
                            </p:stCondLst>
                            <p:childTnLst>
                              <p:par>
                                <p:cTn id="87" presetID="48" presetClass="entr" presetSubtype="0" accel="5000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0"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1" dur="1000" fill="hold"/>
                                        <p:tgtEl>
                                          <p:spTgt spid="7"/>
                                        </p:tgtEl>
                                        <p:attrNameLst>
                                          <p:attrName>ppt_y</p:attrName>
                                        </p:attrNameLst>
                                      </p:cBhvr>
                                      <p:tavLst>
                                        <p:tav tm="0">
                                          <p:val>
                                            <p:strVal val="#ppt_y"/>
                                          </p:val>
                                        </p:tav>
                                        <p:tav tm="100000">
                                          <p:val>
                                            <p:strVal val="#ppt_y"/>
                                          </p:val>
                                        </p:tav>
                                      </p:tavLst>
                                    </p:anim>
                                    <p:animEffect transition="in" filter="fade">
                                      <p:cBhvr>
                                        <p:cTn id="92" dur="10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51562"/>
                                        </p:tgtEl>
                                        <p:attrNameLst>
                                          <p:attrName>style.visibility</p:attrName>
                                        </p:attrNameLst>
                                      </p:cBhvr>
                                      <p:to>
                                        <p:strVal val="visible"/>
                                      </p:to>
                                    </p:set>
                                    <p:animEffect transition="in" filter="dissolve">
                                      <p:cBhvr>
                                        <p:cTn id="97" dur="500"/>
                                        <p:tgtEl>
                                          <p:spTgt spid="151562"/>
                                        </p:tgtEl>
                                      </p:cBhvr>
                                    </p:animEffect>
                                  </p:childTnLst>
                                </p:cTn>
                              </p:par>
                            </p:childTnLst>
                          </p:cTn>
                        </p:par>
                      </p:childTnLst>
                    </p:cTn>
                  </p:par>
                  <p:par>
                    <p:cTn id="98" fill="hold">
                      <p:stCondLst>
                        <p:cond delay="indefinite"/>
                      </p:stCondLst>
                      <p:childTnLst>
                        <p:par>
                          <p:cTn id="99" fill="hold">
                            <p:stCondLst>
                              <p:cond delay="0"/>
                            </p:stCondLst>
                            <p:childTnLst>
                              <p:par>
                                <p:cTn id="100" presetID="48" presetClass="entr" presetSubtype="0" accel="50000"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p:cTn id="102"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3"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04" dur="1000" fill="hold"/>
                                        <p:tgtEl>
                                          <p:spTgt spid="5"/>
                                        </p:tgtEl>
                                        <p:attrNameLst>
                                          <p:attrName>ppt_y</p:attrName>
                                        </p:attrNameLst>
                                      </p:cBhvr>
                                      <p:tavLst>
                                        <p:tav tm="0">
                                          <p:val>
                                            <p:strVal val="#ppt_y"/>
                                          </p:val>
                                        </p:tav>
                                        <p:tav tm="100000">
                                          <p:val>
                                            <p:strVal val="#ppt_y"/>
                                          </p:val>
                                        </p:tav>
                                      </p:tavLst>
                                    </p:anim>
                                    <p:animEffect transition="in" filter="fade">
                                      <p:cBhvr>
                                        <p:cTn id="105" dur="10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50" presetClass="entr" presetSubtype="0" decel="100000" fill="hold" grpId="0" nodeType="clickEffect">
                                  <p:stCondLst>
                                    <p:cond delay="0"/>
                                  </p:stCondLst>
                                  <p:childTnLst>
                                    <p:set>
                                      <p:cBhvr>
                                        <p:cTn id="109" dur="1" fill="hold">
                                          <p:stCondLst>
                                            <p:cond delay="0"/>
                                          </p:stCondLst>
                                        </p:cTn>
                                        <p:tgtEl>
                                          <p:spTgt spid="151563"/>
                                        </p:tgtEl>
                                        <p:attrNameLst>
                                          <p:attrName>style.visibility</p:attrName>
                                        </p:attrNameLst>
                                      </p:cBhvr>
                                      <p:to>
                                        <p:strVal val="visible"/>
                                      </p:to>
                                    </p:set>
                                    <p:anim calcmode="lin" valueType="num">
                                      <p:cBhvr>
                                        <p:cTn id="110" dur="1000" fill="hold"/>
                                        <p:tgtEl>
                                          <p:spTgt spid="151563"/>
                                        </p:tgtEl>
                                        <p:attrNameLst>
                                          <p:attrName>ppt_w</p:attrName>
                                        </p:attrNameLst>
                                      </p:cBhvr>
                                      <p:tavLst>
                                        <p:tav tm="0">
                                          <p:val>
                                            <p:strVal val="#ppt_w+.3"/>
                                          </p:val>
                                        </p:tav>
                                        <p:tav tm="100000">
                                          <p:val>
                                            <p:strVal val="#ppt_w"/>
                                          </p:val>
                                        </p:tav>
                                      </p:tavLst>
                                    </p:anim>
                                    <p:anim calcmode="lin" valueType="num">
                                      <p:cBhvr>
                                        <p:cTn id="111" dur="1000" fill="hold"/>
                                        <p:tgtEl>
                                          <p:spTgt spid="151563"/>
                                        </p:tgtEl>
                                        <p:attrNameLst>
                                          <p:attrName>ppt_h</p:attrName>
                                        </p:attrNameLst>
                                      </p:cBhvr>
                                      <p:tavLst>
                                        <p:tav tm="0">
                                          <p:val>
                                            <p:strVal val="#ppt_h"/>
                                          </p:val>
                                        </p:tav>
                                        <p:tav tm="100000">
                                          <p:val>
                                            <p:strVal val="#ppt_h"/>
                                          </p:val>
                                        </p:tav>
                                      </p:tavLst>
                                    </p:anim>
                                    <p:animEffect transition="in" filter="fade">
                                      <p:cBhvr>
                                        <p:cTn id="112" dur="1000"/>
                                        <p:tgtEl>
                                          <p:spTgt spid="151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p:bldP spid="151558" grpId="0"/>
      <p:bldP spid="151559" grpId="0"/>
      <p:bldP spid="151560" grpId="0"/>
      <p:bldP spid="151563" grpId="0"/>
      <p:bldP spid="2" grpId="0" animBg="1"/>
      <p:bldP spid="2" grpId="1" animBg="1"/>
      <p:bldP spid="6" grpId="0" animBg="1"/>
      <p:bldP spid="3" grpId="0" animBg="1"/>
      <p:bldP spid="7"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9" name="文本框 152578"/>
          <p:cNvSpPr txBox="1"/>
          <p:nvPr/>
        </p:nvSpPr>
        <p:spPr>
          <a:xfrm>
            <a:off x="109855" y="2079625"/>
            <a:ext cx="1466850" cy="706755"/>
          </a:xfrm>
          <a:prstGeom prst="rect">
            <a:avLst/>
          </a:prstGeom>
          <a:noFill/>
          <a:ln w="9525">
            <a:noFill/>
          </a:ln>
        </p:spPr>
        <p:txBody>
          <a:bodyPr>
            <a:spAutoFit/>
          </a:bodyPr>
          <a:p>
            <a:r>
              <a:rPr lang="zh-CN" altLang="en-US" sz="4000" b="1" dirty="0">
                <a:effectLst>
                  <a:outerShdw blurRad="38100" dist="38100" dir="2700000">
                    <a:srgbClr val="000000"/>
                  </a:outerShdw>
                </a:effectLst>
                <a:latin typeface="Arial" panose="020B0604020202020204" pitchFamily="34" charset="0"/>
                <a:ea typeface="黑体" panose="02010609060101010101" charset="-122"/>
              </a:rPr>
              <a:t>伊人</a:t>
            </a:r>
            <a:endParaRPr lang="zh-CN" altLang="en-US" sz="4000" b="1" dirty="0">
              <a:effectLst>
                <a:outerShdw blurRad="38100" dist="38100" dir="2700000">
                  <a:srgbClr val="000000"/>
                </a:outerShdw>
              </a:effectLst>
              <a:latin typeface="Arial" panose="020B0604020202020204" pitchFamily="34" charset="0"/>
              <a:ea typeface="黑体" panose="02010609060101010101" charset="-122"/>
            </a:endParaRPr>
          </a:p>
        </p:txBody>
      </p:sp>
      <p:sp>
        <p:nvSpPr>
          <p:cNvPr id="152580" name="文本框 152579"/>
          <p:cNvSpPr txBox="1"/>
          <p:nvPr/>
        </p:nvSpPr>
        <p:spPr>
          <a:xfrm>
            <a:off x="2339975" y="1714500"/>
            <a:ext cx="1478280" cy="1568450"/>
          </a:xfrm>
          <a:prstGeom prst="rect">
            <a:avLst/>
          </a:prstGeom>
          <a:noFill/>
          <a:ln w="9525">
            <a:noFill/>
          </a:ln>
        </p:spPr>
        <p:txBody>
          <a:bodyPr wrap="square">
            <a:spAutoFit/>
          </a:bodyPr>
          <a:p>
            <a:r>
              <a:rPr lang="zh-CN" altLang="en-US" sz="3200" b="1" dirty="0">
                <a:effectLst>
                  <a:outerShdw blurRad="38100" dist="38100" dir="2700000">
                    <a:srgbClr val="000000"/>
                  </a:outerShdw>
                </a:effectLst>
                <a:latin typeface="Arial" panose="020B0604020202020204" pitchFamily="34" charset="0"/>
                <a:ea typeface="黑体" panose="02010609060101010101" charset="-122"/>
              </a:rPr>
              <a:t>水之方</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a:p>
            <a:r>
              <a:rPr lang="zh-CN" altLang="en-US" sz="3200" b="1" dirty="0">
                <a:effectLst>
                  <a:outerShdw blurRad="38100" dist="38100" dir="2700000">
                    <a:srgbClr val="000000"/>
                  </a:outerShdw>
                </a:effectLst>
                <a:latin typeface="Arial" panose="020B0604020202020204" pitchFamily="34" charset="0"/>
                <a:ea typeface="黑体" panose="02010609060101010101" charset="-122"/>
              </a:rPr>
              <a:t>水之湄</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a:p>
            <a:r>
              <a:rPr lang="zh-CN" altLang="en-US" sz="3200" b="1" dirty="0">
                <a:effectLst>
                  <a:outerShdw blurRad="38100" dist="38100" dir="2700000">
                    <a:srgbClr val="000000"/>
                  </a:outerShdw>
                </a:effectLst>
                <a:latin typeface="Arial" panose="020B0604020202020204" pitchFamily="34" charset="0"/>
                <a:ea typeface="黑体" panose="02010609060101010101" charset="-122"/>
              </a:rPr>
              <a:t>水之涘</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p:txBody>
      </p:sp>
      <p:sp>
        <p:nvSpPr>
          <p:cNvPr id="152581" name="矩形 152580"/>
          <p:cNvSpPr/>
          <p:nvPr/>
        </p:nvSpPr>
        <p:spPr>
          <a:xfrm>
            <a:off x="4480560" y="2079625"/>
            <a:ext cx="970280" cy="527685"/>
          </a:xfrm>
          <a:prstGeom prst="rect">
            <a:avLst/>
          </a:prstGeom>
        </p:spPr>
        <p:txBody>
          <a:bodyPr wrap="none" fromWordArt="1">
            <a:prstTxWarp prst="textPlain">
              <a:avLst>
                <a:gd name="adj" fmla="val 49999"/>
              </a:avLst>
            </a:prstTxWarp>
            <a:normAutofit/>
          </a:bodyPr>
          <a:p>
            <a:pPr algn="ctr"/>
            <a:r>
              <a:rPr lang="zh-CN" altLang="en-US" sz="2800" b="1" dirty="0">
                <a:solidFill>
                  <a:srgbClr val="FF3300"/>
                </a:solidFill>
                <a:latin typeface="Arial" panose="020B0604020202020204" pitchFamily="34" charset="0"/>
              </a:rPr>
              <a:t>可望</a:t>
            </a:r>
            <a:endParaRPr lang="zh-CN" altLang="en-US" sz="2800" b="1" dirty="0">
              <a:solidFill>
                <a:srgbClr val="FF3300"/>
              </a:solidFill>
              <a:latin typeface="Arial" panose="020B0604020202020204" pitchFamily="34" charset="0"/>
            </a:endParaRPr>
          </a:p>
        </p:txBody>
      </p:sp>
      <p:sp>
        <p:nvSpPr>
          <p:cNvPr id="152582" name="文本框 152581"/>
          <p:cNvSpPr txBox="1"/>
          <p:nvPr/>
        </p:nvSpPr>
        <p:spPr>
          <a:xfrm>
            <a:off x="0" y="4422140"/>
            <a:ext cx="1863090" cy="706755"/>
          </a:xfrm>
          <a:prstGeom prst="rect">
            <a:avLst/>
          </a:prstGeom>
          <a:noFill/>
          <a:ln w="9525">
            <a:noFill/>
          </a:ln>
        </p:spPr>
        <p:txBody>
          <a:bodyPr wrap="square">
            <a:spAutoFit/>
          </a:bodyPr>
          <a:p>
            <a:r>
              <a:rPr lang="zh-CN" altLang="en-US" sz="4000" b="1" dirty="0">
                <a:effectLst>
                  <a:outerShdw blurRad="38100" dist="38100" dir="2700000">
                    <a:srgbClr val="000000"/>
                  </a:outerShdw>
                </a:effectLst>
                <a:latin typeface="Arial" panose="020B0604020202020204" pitchFamily="34" charset="0"/>
                <a:ea typeface="黑体" panose="02010609060101010101" charset="-122"/>
              </a:rPr>
              <a:t>主人公</a:t>
            </a:r>
            <a:endParaRPr lang="zh-CN" altLang="en-US" sz="4000" b="1" dirty="0">
              <a:effectLst>
                <a:outerShdw blurRad="38100" dist="38100" dir="2700000">
                  <a:srgbClr val="000000"/>
                </a:outerShdw>
              </a:effectLst>
              <a:latin typeface="Arial" panose="020B0604020202020204" pitchFamily="34" charset="0"/>
              <a:ea typeface="黑体" panose="02010609060101010101" charset="-122"/>
            </a:endParaRPr>
          </a:p>
        </p:txBody>
      </p:sp>
      <p:sp>
        <p:nvSpPr>
          <p:cNvPr id="152583" name="文本框 152582"/>
          <p:cNvSpPr txBox="1"/>
          <p:nvPr/>
        </p:nvSpPr>
        <p:spPr>
          <a:xfrm>
            <a:off x="2339975" y="3573463"/>
            <a:ext cx="2711450" cy="583565"/>
          </a:xfrm>
          <a:prstGeom prst="rect">
            <a:avLst/>
          </a:prstGeom>
          <a:noFill/>
          <a:ln w="9525">
            <a:noFill/>
          </a:ln>
        </p:spPr>
        <p:txBody>
          <a:bodyPr>
            <a:spAutoFit/>
          </a:bodyPr>
          <a:p>
            <a:r>
              <a:rPr lang="zh-CN" altLang="en-US" sz="3200" b="1" dirty="0">
                <a:effectLst>
                  <a:outerShdw blurRad="38100" dist="38100" dir="2700000">
                    <a:srgbClr val="000000"/>
                  </a:outerShdw>
                </a:effectLst>
                <a:latin typeface="Arial" panose="020B0604020202020204" pitchFamily="34" charset="0"/>
                <a:ea typeface="黑体" panose="02010609060101010101" charset="-122"/>
              </a:rPr>
              <a:t>溯洄从之</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p:txBody>
      </p:sp>
      <p:sp>
        <p:nvSpPr>
          <p:cNvPr id="152584" name="文本框 152583"/>
          <p:cNvSpPr txBox="1"/>
          <p:nvPr/>
        </p:nvSpPr>
        <p:spPr>
          <a:xfrm>
            <a:off x="4327525" y="2988945"/>
            <a:ext cx="1734820" cy="1753235"/>
          </a:xfrm>
          <a:prstGeom prst="rect">
            <a:avLst/>
          </a:prstGeom>
          <a:noFill/>
          <a:ln w="9525">
            <a:noFill/>
          </a:ln>
        </p:spPr>
        <p:txBody>
          <a:bodyPr wrap="square">
            <a:spAutoFit/>
          </a:bodyPr>
          <a:p>
            <a:r>
              <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rPr>
              <a:t>道阻长</a:t>
            </a:r>
            <a:endPar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endParaRPr>
          </a:p>
          <a:p>
            <a:r>
              <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rPr>
              <a:t>道阻跻</a:t>
            </a:r>
            <a:endPar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endParaRPr>
          </a:p>
          <a:p>
            <a:r>
              <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rPr>
              <a:t>道阻右</a:t>
            </a:r>
            <a:endPar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endParaRPr>
          </a:p>
        </p:txBody>
      </p:sp>
      <p:sp>
        <p:nvSpPr>
          <p:cNvPr id="152585" name="文本框 152584"/>
          <p:cNvSpPr txBox="1"/>
          <p:nvPr/>
        </p:nvSpPr>
        <p:spPr>
          <a:xfrm>
            <a:off x="2339975" y="5179060"/>
            <a:ext cx="1987550" cy="583565"/>
          </a:xfrm>
          <a:prstGeom prst="rect">
            <a:avLst/>
          </a:prstGeom>
          <a:noFill/>
          <a:ln w="9525">
            <a:noFill/>
          </a:ln>
        </p:spPr>
        <p:txBody>
          <a:bodyPr wrap="square">
            <a:spAutoFit/>
          </a:bodyPr>
          <a:p>
            <a:r>
              <a:rPr lang="zh-CN" altLang="en-US" sz="3200" b="1" dirty="0">
                <a:effectLst>
                  <a:outerShdw blurRad="38100" dist="38100" dir="2700000">
                    <a:srgbClr val="000000"/>
                  </a:outerShdw>
                </a:effectLst>
                <a:latin typeface="Arial" panose="020B0604020202020204" pitchFamily="34" charset="0"/>
                <a:ea typeface="黑体" panose="02010609060101010101" charset="-122"/>
              </a:rPr>
              <a:t>溯游从之</a:t>
            </a:r>
            <a:endParaRPr lang="zh-CN" altLang="en-US" sz="3200" b="1" dirty="0">
              <a:effectLst>
                <a:outerShdw blurRad="38100" dist="38100" dir="2700000">
                  <a:srgbClr val="000000"/>
                </a:outerShdw>
              </a:effectLst>
              <a:latin typeface="Arial" panose="020B0604020202020204" pitchFamily="34" charset="0"/>
              <a:ea typeface="黑体" panose="02010609060101010101" charset="-122"/>
            </a:endParaRPr>
          </a:p>
        </p:txBody>
      </p:sp>
      <p:sp>
        <p:nvSpPr>
          <p:cNvPr id="152586" name="文本框 152585"/>
          <p:cNvSpPr txBox="1"/>
          <p:nvPr/>
        </p:nvSpPr>
        <p:spPr>
          <a:xfrm>
            <a:off x="4327525" y="4740910"/>
            <a:ext cx="1786255" cy="1753235"/>
          </a:xfrm>
          <a:prstGeom prst="rect">
            <a:avLst/>
          </a:prstGeom>
          <a:noFill/>
          <a:ln w="9525">
            <a:noFill/>
          </a:ln>
        </p:spPr>
        <p:txBody>
          <a:bodyPr wrap="square">
            <a:spAutoFit/>
          </a:bodyPr>
          <a:p>
            <a:r>
              <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rPr>
              <a:t>水中央</a:t>
            </a:r>
            <a:endPar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endParaRPr>
          </a:p>
          <a:p>
            <a:r>
              <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rPr>
              <a:t>水中坻</a:t>
            </a:r>
            <a:endPar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endParaRPr>
          </a:p>
          <a:p>
            <a:r>
              <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rPr>
              <a:t>水中沚</a:t>
            </a:r>
            <a:endParaRPr lang="zh-CN" altLang="en-US" sz="3600" dirty="0">
              <a:solidFill>
                <a:srgbClr val="0000FF"/>
              </a:solidFill>
              <a:effectLst>
                <a:outerShdw blurRad="38100" dist="38100" dir="2700000">
                  <a:srgbClr val="000000"/>
                </a:outerShdw>
              </a:effectLst>
              <a:latin typeface="Arial" panose="020B0604020202020204" pitchFamily="34" charset="0"/>
              <a:ea typeface="黑体" panose="02010609060101010101" charset="-122"/>
            </a:endParaRPr>
          </a:p>
        </p:txBody>
      </p:sp>
      <p:sp>
        <p:nvSpPr>
          <p:cNvPr id="152588" name="矩形 152587"/>
          <p:cNvSpPr/>
          <p:nvPr/>
        </p:nvSpPr>
        <p:spPr>
          <a:xfrm>
            <a:off x="6214745" y="4408170"/>
            <a:ext cx="1503045" cy="608330"/>
          </a:xfrm>
          <a:prstGeom prst="rect">
            <a:avLst/>
          </a:prstGeom>
        </p:spPr>
        <p:txBody>
          <a:bodyPr wrap="none" fromWordArt="1">
            <a:prstTxWarp prst="textPlain">
              <a:avLst>
                <a:gd name="adj" fmla="val 50000"/>
              </a:avLst>
            </a:prstTxWarp>
            <a:normAutofit/>
          </a:bodyPr>
          <a:p>
            <a:pPr algn="ctr"/>
            <a:r>
              <a:rPr lang="zh-CN" altLang="en-US" sz="2800" b="1" dirty="0">
                <a:solidFill>
                  <a:srgbClr val="FF3300"/>
                </a:solidFill>
                <a:latin typeface="Arial" panose="020B0604020202020204" pitchFamily="34" charset="0"/>
              </a:rPr>
              <a:t>不可得</a:t>
            </a:r>
            <a:endParaRPr lang="zh-CN" altLang="en-US" sz="2800" b="1" dirty="0">
              <a:solidFill>
                <a:srgbClr val="FF3300"/>
              </a:solidFill>
              <a:latin typeface="Arial" panose="020B0604020202020204" pitchFamily="34" charset="0"/>
            </a:endParaRPr>
          </a:p>
        </p:txBody>
      </p:sp>
      <p:sp>
        <p:nvSpPr>
          <p:cNvPr id="152589" name="文本框 152588"/>
          <p:cNvSpPr txBox="1"/>
          <p:nvPr/>
        </p:nvSpPr>
        <p:spPr>
          <a:xfrm rot="-2169748">
            <a:off x="6243955" y="1860550"/>
            <a:ext cx="1002665" cy="1568450"/>
          </a:xfrm>
          <a:prstGeom prst="rect">
            <a:avLst/>
          </a:prstGeom>
          <a:noFill/>
          <a:ln w="9525">
            <a:noFill/>
          </a:ln>
        </p:spPr>
        <p:txBody>
          <a:bodyPr wrap="square">
            <a:spAutoFit/>
          </a:bodyPr>
          <a:p>
            <a:r>
              <a:rPr lang="zh-CN" altLang="en-US" sz="2400" dirty="0" smtClean="0">
                <a:solidFill>
                  <a:srgbClr val="0070C0"/>
                </a:solidFill>
                <a:latin typeface="Arial" panose="020B0604020202020204" pitchFamily="34" charset="0"/>
                <a:ea typeface="微软雅黑" panose="020B0503020204020204" pitchFamily="34" charset="-122"/>
              </a:rPr>
              <a:t>失意、</a:t>
            </a:r>
            <a:endParaRPr lang="zh-CN" altLang="en-US" sz="2400" dirty="0" smtClean="0">
              <a:solidFill>
                <a:srgbClr val="0070C0"/>
              </a:solidFill>
              <a:latin typeface="Arial" panose="020B0604020202020204" pitchFamily="34" charset="0"/>
              <a:ea typeface="微软雅黑" panose="020B0503020204020204" pitchFamily="34" charset="-122"/>
            </a:endParaRPr>
          </a:p>
          <a:p>
            <a:r>
              <a:rPr lang="zh-CN" altLang="en-US" sz="2400" dirty="0" smtClean="0">
                <a:solidFill>
                  <a:srgbClr val="0070C0"/>
                </a:solidFill>
                <a:latin typeface="Arial" panose="020B0604020202020204" pitchFamily="34" charset="0"/>
                <a:ea typeface="微软雅黑" panose="020B0503020204020204" pitchFamily="34" charset="-122"/>
              </a:rPr>
              <a:t>烦恼、</a:t>
            </a:r>
            <a:endParaRPr lang="zh-CN" altLang="en-US" sz="2400" dirty="0" smtClean="0">
              <a:solidFill>
                <a:srgbClr val="0070C0"/>
              </a:solidFill>
              <a:latin typeface="Arial" panose="020B0604020202020204" pitchFamily="34" charset="0"/>
              <a:ea typeface="微软雅黑" panose="020B0503020204020204" pitchFamily="34" charset="-122"/>
            </a:endParaRPr>
          </a:p>
          <a:p>
            <a:r>
              <a:rPr lang="zh-CN" altLang="en-US" sz="2400" dirty="0" smtClean="0">
                <a:solidFill>
                  <a:srgbClr val="0070C0"/>
                </a:solidFill>
                <a:latin typeface="Arial" panose="020B0604020202020204" pitchFamily="34" charset="0"/>
                <a:ea typeface="微软雅黑" panose="020B0503020204020204" pitchFamily="34" charset="-122"/>
              </a:rPr>
              <a:t>痛苦、</a:t>
            </a:r>
            <a:endParaRPr lang="zh-CN" altLang="en-US" sz="2400" dirty="0" smtClean="0">
              <a:solidFill>
                <a:srgbClr val="0070C0"/>
              </a:solidFill>
              <a:latin typeface="Arial" panose="020B0604020202020204" pitchFamily="34" charset="0"/>
              <a:ea typeface="微软雅黑" panose="020B0503020204020204" pitchFamily="34" charset="-122"/>
            </a:endParaRPr>
          </a:p>
          <a:p>
            <a:r>
              <a:rPr lang="zh-CN" altLang="en-US" sz="2400" dirty="0" smtClean="0">
                <a:solidFill>
                  <a:srgbClr val="0070C0"/>
                </a:solidFill>
                <a:latin typeface="Arial" panose="020B0604020202020204" pitchFamily="34" charset="0"/>
                <a:ea typeface="微软雅黑" panose="020B0503020204020204" pitchFamily="34" charset="-122"/>
              </a:rPr>
              <a:t>凄苦</a:t>
            </a:r>
            <a:endParaRPr lang="zh-CN" altLang="en-US" sz="2400" b="1" dirty="0" smtClean="0">
              <a:solidFill>
                <a:srgbClr val="0070C0"/>
              </a:solidFill>
              <a:effectLst>
                <a:outerShdw blurRad="38100" dist="38100" dir="2700000">
                  <a:srgbClr val="000000"/>
                </a:outerShdw>
              </a:effectLst>
              <a:latin typeface="Arial" panose="020B0604020202020204" pitchFamily="34" charset="0"/>
              <a:ea typeface="微软雅黑" panose="020B0503020204020204" pitchFamily="34" charset="-122"/>
            </a:endParaRPr>
          </a:p>
        </p:txBody>
      </p:sp>
      <p:sp>
        <p:nvSpPr>
          <p:cNvPr id="152590" name="上下箭头 152589"/>
          <p:cNvSpPr/>
          <p:nvPr/>
        </p:nvSpPr>
        <p:spPr>
          <a:xfrm rot="-2378651">
            <a:off x="6059488" y="2098040"/>
            <a:ext cx="417512" cy="2232025"/>
          </a:xfrm>
          <a:prstGeom prst="upDownArrow">
            <a:avLst>
              <a:gd name="adj1" fmla="val 50000"/>
              <a:gd name="adj2" fmla="val 10692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 name="右箭头 1"/>
          <p:cNvSpPr/>
          <p:nvPr/>
        </p:nvSpPr>
        <p:spPr>
          <a:xfrm>
            <a:off x="1290955" y="2331720"/>
            <a:ext cx="782320" cy="19748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右箭头 2"/>
          <p:cNvSpPr/>
          <p:nvPr/>
        </p:nvSpPr>
        <p:spPr>
          <a:xfrm>
            <a:off x="3698240" y="2277745"/>
            <a:ext cx="782320" cy="19748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大括号 4"/>
          <p:cNvSpPr/>
          <p:nvPr/>
        </p:nvSpPr>
        <p:spPr>
          <a:xfrm>
            <a:off x="5942965" y="3192145"/>
            <a:ext cx="271780" cy="304546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p>
            <a:pPr algn="ctr"/>
            <a:endParaRPr lang="zh-CN" altLang="en-US"/>
          </a:p>
        </p:txBody>
      </p:sp>
      <p:sp>
        <p:nvSpPr>
          <p:cNvPr id="6" name="左大括号 5"/>
          <p:cNvSpPr/>
          <p:nvPr/>
        </p:nvSpPr>
        <p:spPr>
          <a:xfrm>
            <a:off x="4154805" y="3282950"/>
            <a:ext cx="172720" cy="12020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左大括号 6"/>
          <p:cNvSpPr/>
          <p:nvPr/>
        </p:nvSpPr>
        <p:spPr>
          <a:xfrm>
            <a:off x="4154805" y="5016500"/>
            <a:ext cx="172720" cy="12020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 name="文本框 7"/>
          <p:cNvSpPr txBox="1"/>
          <p:nvPr/>
        </p:nvSpPr>
        <p:spPr>
          <a:xfrm>
            <a:off x="78105" y="5179060"/>
            <a:ext cx="1706880" cy="491490"/>
          </a:xfrm>
          <a:prstGeom prst="rect">
            <a:avLst/>
          </a:prstGeom>
          <a:noFill/>
        </p:spPr>
        <p:txBody>
          <a:bodyPr wrap="none" rtlCol="0">
            <a:spAutoFit/>
          </a:bodyPr>
          <a:p>
            <a:pPr>
              <a:lnSpc>
                <a:spcPct val="130000"/>
              </a:lnSpc>
            </a:pPr>
            <a:r>
              <a:rPr lang="zh-CN" altLang="en-US" sz="2000" dirty="0" smtClean="0">
                <a:solidFill>
                  <a:srgbClr val="0070C0"/>
                </a:solidFill>
                <a:latin typeface="Arial" panose="020B0604020202020204" pitchFamily="34" charset="0"/>
                <a:ea typeface="微软雅黑" panose="020B0503020204020204" pitchFamily="34" charset="-122"/>
              </a:rPr>
              <a:t>（不断追求）</a:t>
            </a:r>
            <a:endParaRPr lang="zh-CN" altLang="en-US" sz="2000" dirty="0" smtClean="0">
              <a:solidFill>
                <a:srgbClr val="0070C0"/>
              </a:solidFill>
              <a:latin typeface="Arial" panose="020B0604020202020204" pitchFamily="34" charset="0"/>
              <a:ea typeface="微软雅黑" panose="020B0503020204020204" pitchFamily="34" charset="-122"/>
            </a:endParaRPr>
          </a:p>
        </p:txBody>
      </p:sp>
      <p:cxnSp>
        <p:nvCxnSpPr>
          <p:cNvPr id="10" name="直接箭头连接符 9"/>
          <p:cNvCxnSpPr/>
          <p:nvPr/>
        </p:nvCxnSpPr>
        <p:spPr>
          <a:xfrm flipV="1">
            <a:off x="1768475" y="4050030"/>
            <a:ext cx="535305" cy="600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784985" y="4851400"/>
            <a:ext cx="444500" cy="693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组合 15"/>
          <p:cNvGrpSpPr/>
          <p:nvPr>
            <p:custDataLst>
              <p:tags r:id="rId1"/>
            </p:custDataLst>
          </p:nvPr>
        </p:nvGrpSpPr>
        <p:grpSpPr>
          <a:xfrm>
            <a:off x="4709160" y="235609"/>
            <a:ext cx="1477010" cy="772136"/>
            <a:chOff x="1309009" y="2422670"/>
            <a:chExt cx="889080" cy="772001"/>
          </a:xfrm>
        </p:grpSpPr>
        <p:sp>
          <p:nvSpPr>
            <p:cNvPr id="17" name="矩形 1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2579"/>
                                        </p:tgtEl>
                                        <p:attrNameLst>
                                          <p:attrName>style.visibility</p:attrName>
                                        </p:attrNameLst>
                                      </p:cBhvr>
                                      <p:to>
                                        <p:strVal val="visible"/>
                                      </p:to>
                                    </p:set>
                                    <p:animEffect transition="in" filter="dissolve">
                                      <p:cBhvr>
                                        <p:cTn id="13" dur="500"/>
                                        <p:tgtEl>
                                          <p:spTgt spid="15257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52580"/>
                                        </p:tgtEl>
                                        <p:attrNameLst>
                                          <p:attrName>style.visibility</p:attrName>
                                        </p:attrNameLst>
                                      </p:cBhvr>
                                      <p:to>
                                        <p:strVal val="visible"/>
                                      </p:to>
                                    </p:set>
                                    <p:animEffect transition="in" filter="fade">
                                      <p:cBhvr>
                                        <p:cTn id="24" dur="800" decel="100000"/>
                                        <p:tgtEl>
                                          <p:spTgt spid="152580"/>
                                        </p:tgtEl>
                                      </p:cBhvr>
                                    </p:animEffect>
                                    <p:anim calcmode="lin" valueType="num">
                                      <p:cBhvr>
                                        <p:cTn id="25" dur="800" decel="100000" fill="hold"/>
                                        <p:tgtEl>
                                          <p:spTgt spid="152580"/>
                                        </p:tgtEl>
                                        <p:attrNameLst>
                                          <p:attrName>style.rotation</p:attrName>
                                        </p:attrNameLst>
                                      </p:cBhvr>
                                      <p:tavLst>
                                        <p:tav tm="0">
                                          <p:val>
                                            <p:fltVal val="-90.000000"/>
                                          </p:val>
                                        </p:tav>
                                        <p:tav tm="100000">
                                          <p:val>
                                            <p:fltVal val="0.000000"/>
                                          </p:val>
                                        </p:tav>
                                      </p:tavLst>
                                    </p:anim>
                                    <p:anim calcmode="lin" valueType="num">
                                      <p:cBhvr>
                                        <p:cTn id="26" dur="800" decel="100000" fill="hold"/>
                                        <p:tgtEl>
                                          <p:spTgt spid="152580"/>
                                        </p:tgtEl>
                                        <p:attrNameLst>
                                          <p:attrName>ppt_x</p:attrName>
                                        </p:attrNameLst>
                                      </p:cBhvr>
                                      <p:tavLst>
                                        <p:tav tm="0">
                                          <p:val>
                                            <p:strVal val="#ppt_x+0.4"/>
                                          </p:val>
                                        </p:tav>
                                        <p:tav tm="100000">
                                          <p:val>
                                            <p:strVal val="#ppt_x-0.05"/>
                                          </p:val>
                                        </p:tav>
                                      </p:tavLst>
                                    </p:anim>
                                    <p:anim calcmode="lin" valueType="num">
                                      <p:cBhvr>
                                        <p:cTn id="27" dur="800" decel="100000" fill="hold"/>
                                        <p:tgtEl>
                                          <p:spTgt spid="152580"/>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52580"/>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52580"/>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52581"/>
                                        </p:tgtEl>
                                        <p:attrNameLst>
                                          <p:attrName>style.visibility</p:attrName>
                                        </p:attrNameLst>
                                      </p:cBhvr>
                                      <p:to>
                                        <p:strVal val="visible"/>
                                      </p:to>
                                    </p:set>
                                    <p:animEffect transition="in" filter="wipe(down)">
                                      <p:cBhvr>
                                        <p:cTn id="40" dur="580">
                                          <p:stCondLst>
                                            <p:cond delay="0"/>
                                          </p:stCondLst>
                                        </p:cTn>
                                        <p:tgtEl>
                                          <p:spTgt spid="152581"/>
                                        </p:tgtEl>
                                      </p:cBhvr>
                                    </p:animEffect>
                                    <p:anim calcmode="lin" valueType="num">
                                      <p:cBhvr>
                                        <p:cTn id="41" dur="1822" tmFilter="0,0; 0.14,0.36; 0.43,0.73; 0.71,0.91; 1.0,1.0">
                                          <p:stCondLst>
                                            <p:cond delay="0"/>
                                          </p:stCondLst>
                                        </p:cTn>
                                        <p:tgtEl>
                                          <p:spTgt spid="15258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52581"/>
                                        </p:tgtEl>
                                        <p:attrNameLst>
                                          <p:attrName>ppt_y</p:attrName>
                                        </p:attrNameLst>
                                      </p:cBhvr>
                                      <p:tavLst>
                                        <p:tav tm="0" fmla="#ppt_y-sin(pi*$)/3">
                                          <p:val>
                                            <p:fltVal val="0.500000"/>
                                          </p:val>
                                        </p:tav>
                                        <p:tav tm="100000">
                                          <p:val>
                                            <p:fltVal val="1.000000"/>
                                          </p:val>
                                        </p:tav>
                                      </p:tavLst>
                                    </p:anim>
                                    <p:anim calcmode="lin" valueType="num">
                                      <p:cBhvr>
                                        <p:cTn id="43" dur="664" tmFilter="0, 0; 0.125,0.2665; 0.25,0.4; 0.375,0.465; 0.5,0.5;  0.625,0.535; 0.75,0.6; 0.875,0.7335; 1,1">
                                          <p:stCondLst>
                                            <p:cond delay="664"/>
                                          </p:stCondLst>
                                        </p:cTn>
                                        <p:tgtEl>
                                          <p:spTgt spid="152581"/>
                                        </p:tgtEl>
                                        <p:attrNameLst>
                                          <p:attrName>ppt_y</p:attrName>
                                        </p:attrNameLst>
                                      </p:cBhvr>
                                      <p:tavLst>
                                        <p:tav tm="0" fmla="#ppt_y-sin(pi*$)/9">
                                          <p:val>
                                            <p:fltVal val="0.000000"/>
                                          </p:val>
                                        </p:tav>
                                        <p:tav tm="100000">
                                          <p:val>
                                            <p:fltVal val="1.000000"/>
                                          </p:val>
                                        </p:tav>
                                      </p:tavLst>
                                    </p:anim>
                                    <p:anim calcmode="lin" valueType="num">
                                      <p:cBhvr>
                                        <p:cTn id="44" dur="332" tmFilter="0, 0; 0.125,0.2665; 0.25,0.4; 0.375,0.465; 0.5,0.5;  0.625,0.535; 0.75,0.6; 0.875,0.7335; 1,1">
                                          <p:stCondLst>
                                            <p:cond delay="1324"/>
                                          </p:stCondLst>
                                        </p:cTn>
                                        <p:tgtEl>
                                          <p:spTgt spid="152581"/>
                                        </p:tgtEl>
                                        <p:attrNameLst>
                                          <p:attrName>ppt_y</p:attrName>
                                        </p:attrNameLst>
                                      </p:cBhvr>
                                      <p:tavLst>
                                        <p:tav tm="0" fmla="#ppt_y-sin(pi*$)/27">
                                          <p:val>
                                            <p:fltVal val="0.000000"/>
                                          </p:val>
                                        </p:tav>
                                        <p:tav tm="100000">
                                          <p:val>
                                            <p:fltVal val="1.000000"/>
                                          </p:val>
                                        </p:tav>
                                      </p:tavLst>
                                    </p:anim>
                                    <p:anim calcmode="lin" valueType="num">
                                      <p:cBhvr>
                                        <p:cTn id="45" dur="164" tmFilter="0, 0; 0.125,0.2665; 0.25,0.4; 0.375,0.465; 0.5,0.5;  0.625,0.535; 0.75,0.6; 0.875,0.7335; 1,1">
                                          <p:stCondLst>
                                            <p:cond delay="1656"/>
                                          </p:stCondLst>
                                        </p:cTn>
                                        <p:tgtEl>
                                          <p:spTgt spid="152581"/>
                                        </p:tgtEl>
                                        <p:attrNameLst>
                                          <p:attrName>ppt_y</p:attrName>
                                        </p:attrNameLst>
                                      </p:cBhvr>
                                      <p:tavLst>
                                        <p:tav tm="0" fmla="#ppt_y-sin(pi*$)/81">
                                          <p:val>
                                            <p:fltVal val="0.000000"/>
                                          </p:val>
                                        </p:tav>
                                        <p:tav tm="100000">
                                          <p:val>
                                            <p:fltVal val="1.000000"/>
                                          </p:val>
                                        </p:tav>
                                      </p:tavLst>
                                    </p:anim>
                                    <p:animScale>
                                      <p:cBhvr>
                                        <p:cTn id="46" dur="26">
                                          <p:stCondLst>
                                            <p:cond delay="650"/>
                                          </p:stCondLst>
                                        </p:cTn>
                                        <p:tgtEl>
                                          <p:spTgt spid="152581"/>
                                        </p:tgtEl>
                                      </p:cBhvr>
                                      <p:to x="100000" y="60000"/>
                                    </p:animScale>
                                    <p:animScale>
                                      <p:cBhvr>
                                        <p:cTn id="47" dur="166" decel="50000">
                                          <p:stCondLst>
                                            <p:cond delay="676"/>
                                          </p:stCondLst>
                                        </p:cTn>
                                        <p:tgtEl>
                                          <p:spTgt spid="152581"/>
                                        </p:tgtEl>
                                      </p:cBhvr>
                                      <p:to x="100000" y="100000"/>
                                    </p:animScale>
                                    <p:animScale>
                                      <p:cBhvr>
                                        <p:cTn id="48" dur="26">
                                          <p:stCondLst>
                                            <p:cond delay="1312"/>
                                          </p:stCondLst>
                                        </p:cTn>
                                        <p:tgtEl>
                                          <p:spTgt spid="152581"/>
                                        </p:tgtEl>
                                      </p:cBhvr>
                                      <p:to x="100000" y="80000"/>
                                    </p:animScale>
                                    <p:animScale>
                                      <p:cBhvr>
                                        <p:cTn id="49" dur="166" decel="50000">
                                          <p:stCondLst>
                                            <p:cond delay="1338"/>
                                          </p:stCondLst>
                                        </p:cTn>
                                        <p:tgtEl>
                                          <p:spTgt spid="152581"/>
                                        </p:tgtEl>
                                      </p:cBhvr>
                                      <p:to x="100000" y="100000"/>
                                    </p:animScale>
                                    <p:animScale>
                                      <p:cBhvr>
                                        <p:cTn id="50" dur="26">
                                          <p:stCondLst>
                                            <p:cond delay="1642"/>
                                          </p:stCondLst>
                                        </p:cTn>
                                        <p:tgtEl>
                                          <p:spTgt spid="152581"/>
                                        </p:tgtEl>
                                      </p:cBhvr>
                                      <p:to x="100000" y="90000"/>
                                    </p:animScale>
                                    <p:animScale>
                                      <p:cBhvr>
                                        <p:cTn id="51" dur="166" decel="50000">
                                          <p:stCondLst>
                                            <p:cond delay="1668"/>
                                          </p:stCondLst>
                                        </p:cTn>
                                        <p:tgtEl>
                                          <p:spTgt spid="152581"/>
                                        </p:tgtEl>
                                      </p:cBhvr>
                                      <p:to x="100000" y="100000"/>
                                    </p:animScale>
                                    <p:animScale>
                                      <p:cBhvr>
                                        <p:cTn id="52" dur="26">
                                          <p:stCondLst>
                                            <p:cond delay="1808"/>
                                          </p:stCondLst>
                                        </p:cTn>
                                        <p:tgtEl>
                                          <p:spTgt spid="152581"/>
                                        </p:tgtEl>
                                      </p:cBhvr>
                                      <p:to x="100000" y="95000"/>
                                    </p:animScale>
                                    <p:animScale>
                                      <p:cBhvr>
                                        <p:cTn id="53" dur="166" decel="50000">
                                          <p:stCondLst>
                                            <p:cond delay="1834"/>
                                          </p:stCondLst>
                                        </p:cTn>
                                        <p:tgtEl>
                                          <p:spTgt spid="15258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152582"/>
                                        </p:tgtEl>
                                        <p:attrNameLst>
                                          <p:attrName>style.visibility</p:attrName>
                                        </p:attrNameLst>
                                      </p:cBhvr>
                                      <p:to>
                                        <p:strVal val="visible"/>
                                      </p:to>
                                    </p:set>
                                    <p:anim calcmode="lin" valueType="num">
                                      <p:cBhvr>
                                        <p:cTn id="58" dur="1000" fill="hold"/>
                                        <p:tgtEl>
                                          <p:spTgt spid="152582"/>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59" dur="1000" fill="hold"/>
                                        <p:tgtEl>
                                          <p:spTgt spid="152582"/>
                                        </p:tgtEl>
                                        <p:attrNameLst>
                                          <p:attrName>ppt_x</p:attrName>
                                        </p:attrNameLst>
                                      </p:cBhvr>
                                      <p:tavLst>
                                        <p:tav tm="0">
                                          <p:val>
                                            <p:fltVal val="-1.000000"/>
                                          </p:val>
                                        </p:tav>
                                        <p:tav tm="50000">
                                          <p:val>
                                            <p:fltVal val="0.950000"/>
                                          </p:val>
                                        </p:tav>
                                        <p:tav tm="100000">
                                          <p:val>
                                            <p:strVal val="#ppt_x"/>
                                          </p:val>
                                        </p:tav>
                                      </p:tavLst>
                                    </p:anim>
                                    <p:anim calcmode="lin" valueType="num">
                                      <p:cBhvr>
                                        <p:cTn id="60" dur="1000" fill="hold"/>
                                        <p:tgtEl>
                                          <p:spTgt spid="152582"/>
                                        </p:tgtEl>
                                        <p:attrNameLst>
                                          <p:attrName>ppt_y</p:attrName>
                                        </p:attrNameLst>
                                      </p:cBhvr>
                                      <p:tavLst>
                                        <p:tav tm="0">
                                          <p:val>
                                            <p:strVal val="#ppt_y"/>
                                          </p:val>
                                        </p:tav>
                                        <p:tav tm="100000">
                                          <p:val>
                                            <p:strVal val="#ppt_y"/>
                                          </p:val>
                                        </p:tav>
                                      </p:tavLst>
                                    </p:anim>
                                    <p:animEffect transition="in" filter="fade">
                                      <p:cBhvr>
                                        <p:cTn id="61" dur="1000"/>
                                        <p:tgtEl>
                                          <p:spTgt spid="152582"/>
                                        </p:tgtEl>
                                      </p:cBhvr>
                                    </p:animEffect>
                                  </p:childTnLst>
                                </p:cTn>
                              </p:par>
                            </p:childTnLst>
                          </p:cTn>
                        </p:par>
                      </p:childTnLst>
                    </p:cTn>
                  </p:par>
                  <p:par>
                    <p:cTn id="62" fill="hold">
                      <p:stCondLst>
                        <p:cond delay="indefinite"/>
                      </p:stCondLst>
                      <p:childTnLst>
                        <p:par>
                          <p:cTn id="63" fill="hold">
                            <p:stCondLst>
                              <p:cond delay="0"/>
                            </p:stCondLst>
                            <p:childTnLst>
                              <p:par>
                                <p:cTn id="64" presetID="48" presetClass="entr" presetSubtype="0" accel="5000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7"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68" dur="1000" fill="hold"/>
                                        <p:tgtEl>
                                          <p:spTgt spid="8"/>
                                        </p:tgtEl>
                                        <p:attrNameLst>
                                          <p:attrName>ppt_y</p:attrName>
                                        </p:attrNameLst>
                                      </p:cBhvr>
                                      <p:tavLst>
                                        <p:tav tm="0">
                                          <p:val>
                                            <p:strVal val="#ppt_y"/>
                                          </p:val>
                                        </p:tav>
                                        <p:tav tm="100000">
                                          <p:val>
                                            <p:strVal val="#ppt_y"/>
                                          </p:val>
                                        </p:tav>
                                      </p:tavLst>
                                    </p:anim>
                                    <p:animEffect transition="in" filter="fade">
                                      <p:cBhvr>
                                        <p:cTn id="69" dur="10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ppt_x"/>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6" fill="hold" grpId="0" nodeType="clickEffect">
                                  <p:stCondLst>
                                    <p:cond delay="0"/>
                                  </p:stCondLst>
                                  <p:childTnLst>
                                    <p:set>
                                      <p:cBhvr>
                                        <p:cTn id="79" dur="1" fill="hold">
                                          <p:stCondLst>
                                            <p:cond delay="0"/>
                                          </p:stCondLst>
                                        </p:cTn>
                                        <p:tgtEl>
                                          <p:spTgt spid="152583"/>
                                        </p:tgtEl>
                                        <p:attrNameLst>
                                          <p:attrName>style.visibility</p:attrName>
                                        </p:attrNameLst>
                                      </p:cBhvr>
                                      <p:to>
                                        <p:strVal val="visible"/>
                                      </p:to>
                                    </p:set>
                                    <p:animEffect transition="in" filter="barn(inHorizontal)">
                                      <p:cBhvr>
                                        <p:cTn id="80" dur="500"/>
                                        <p:tgtEl>
                                          <p:spTgt spid="15258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ppt_x"/>
                                          </p:val>
                                        </p:tav>
                                        <p:tav tm="100000">
                                          <p:val>
                                            <p:strVal val="#ppt_x"/>
                                          </p:val>
                                        </p:tav>
                                      </p:tavLst>
                                    </p:anim>
                                    <p:anim calcmode="lin" valueType="num">
                                      <p:cBhvr additive="base">
                                        <p:cTn id="8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0" presetClass="entr" presetSubtype="0" decel="100000" fill="hold" grpId="0" nodeType="clickEffect">
                                  <p:stCondLst>
                                    <p:cond delay="0"/>
                                  </p:stCondLst>
                                  <p:childTnLst>
                                    <p:set>
                                      <p:cBhvr>
                                        <p:cTn id="90" dur="1" fill="hold">
                                          <p:stCondLst>
                                            <p:cond delay="0"/>
                                          </p:stCondLst>
                                        </p:cTn>
                                        <p:tgtEl>
                                          <p:spTgt spid="152585"/>
                                        </p:tgtEl>
                                        <p:attrNameLst>
                                          <p:attrName>style.visibility</p:attrName>
                                        </p:attrNameLst>
                                      </p:cBhvr>
                                      <p:to>
                                        <p:strVal val="visible"/>
                                      </p:to>
                                    </p:set>
                                    <p:anim calcmode="lin" valueType="num">
                                      <p:cBhvr>
                                        <p:cTn id="91" dur="1000" fill="hold"/>
                                        <p:tgtEl>
                                          <p:spTgt spid="152585"/>
                                        </p:tgtEl>
                                        <p:attrNameLst>
                                          <p:attrName>ppt_w</p:attrName>
                                        </p:attrNameLst>
                                      </p:cBhvr>
                                      <p:tavLst>
                                        <p:tav tm="0">
                                          <p:val>
                                            <p:strVal val="#ppt_w+.3"/>
                                          </p:val>
                                        </p:tav>
                                        <p:tav tm="100000">
                                          <p:val>
                                            <p:strVal val="#ppt_w"/>
                                          </p:val>
                                        </p:tav>
                                      </p:tavLst>
                                    </p:anim>
                                    <p:anim calcmode="lin" valueType="num">
                                      <p:cBhvr>
                                        <p:cTn id="92" dur="1000" fill="hold"/>
                                        <p:tgtEl>
                                          <p:spTgt spid="152585"/>
                                        </p:tgtEl>
                                        <p:attrNameLst>
                                          <p:attrName>ppt_h</p:attrName>
                                        </p:attrNameLst>
                                      </p:cBhvr>
                                      <p:tavLst>
                                        <p:tav tm="0">
                                          <p:val>
                                            <p:strVal val="#ppt_h"/>
                                          </p:val>
                                        </p:tav>
                                        <p:tav tm="100000">
                                          <p:val>
                                            <p:strVal val="#ppt_h"/>
                                          </p:val>
                                        </p:tav>
                                      </p:tavLst>
                                    </p:anim>
                                    <p:animEffect transition="in" filter="fade">
                                      <p:cBhvr>
                                        <p:cTn id="93" dur="1000"/>
                                        <p:tgtEl>
                                          <p:spTgt spid="152585"/>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additive="base">
                                        <p:cTn id="98" dur="500" fill="hold"/>
                                        <p:tgtEl>
                                          <p:spTgt spid="6"/>
                                        </p:tgtEl>
                                        <p:attrNameLst>
                                          <p:attrName>ppt_x</p:attrName>
                                        </p:attrNameLst>
                                      </p:cBhvr>
                                      <p:tavLst>
                                        <p:tav tm="0">
                                          <p:val>
                                            <p:strVal val="#ppt_x"/>
                                          </p:val>
                                        </p:tav>
                                        <p:tav tm="100000">
                                          <p:val>
                                            <p:strVal val="#ppt_x"/>
                                          </p:val>
                                        </p:tav>
                                      </p:tavLst>
                                    </p:anim>
                                    <p:anim calcmode="lin" valueType="num">
                                      <p:cBhvr additive="base">
                                        <p:cTn id="9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152584"/>
                                        </p:tgtEl>
                                        <p:attrNameLst>
                                          <p:attrName>style.visibility</p:attrName>
                                        </p:attrNameLst>
                                      </p:cBhvr>
                                      <p:to>
                                        <p:strVal val="visible"/>
                                      </p:to>
                                    </p:set>
                                    <p:anim calcmode="lin" valueType="num">
                                      <p:cBhvr>
                                        <p:cTn id="104" dur="500" fill="hold"/>
                                        <p:tgtEl>
                                          <p:spTgt spid="152584"/>
                                        </p:tgtEl>
                                        <p:attrNameLst>
                                          <p:attrName>ppt_w</p:attrName>
                                        </p:attrNameLst>
                                      </p:cBhvr>
                                      <p:tavLst>
                                        <p:tav tm="0">
                                          <p:val>
                                            <p:fltVal val="0.000000"/>
                                          </p:val>
                                        </p:tav>
                                        <p:tav tm="100000">
                                          <p:val>
                                            <p:strVal val="#ppt_w"/>
                                          </p:val>
                                        </p:tav>
                                      </p:tavLst>
                                    </p:anim>
                                    <p:anim calcmode="lin" valueType="num">
                                      <p:cBhvr>
                                        <p:cTn id="105" dur="500" fill="hold"/>
                                        <p:tgtEl>
                                          <p:spTgt spid="152584"/>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 calcmode="lin" valueType="num">
                                      <p:cBhvr additive="base">
                                        <p:cTn id="110" dur="500" fill="hold"/>
                                        <p:tgtEl>
                                          <p:spTgt spid="7"/>
                                        </p:tgtEl>
                                        <p:attrNameLst>
                                          <p:attrName>ppt_x</p:attrName>
                                        </p:attrNameLst>
                                      </p:cBhvr>
                                      <p:tavLst>
                                        <p:tav tm="0">
                                          <p:val>
                                            <p:strVal val="#ppt_x"/>
                                          </p:val>
                                        </p:tav>
                                        <p:tav tm="100000">
                                          <p:val>
                                            <p:strVal val="#ppt_x"/>
                                          </p:val>
                                        </p:tav>
                                      </p:tavLst>
                                    </p:anim>
                                    <p:anim calcmode="lin" valueType="num">
                                      <p:cBhvr additive="base">
                                        <p:cTn id="1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152586"/>
                                        </p:tgtEl>
                                        <p:attrNameLst>
                                          <p:attrName>style.visibility</p:attrName>
                                        </p:attrNameLst>
                                      </p:cBhvr>
                                      <p:to>
                                        <p:strVal val="visible"/>
                                      </p:to>
                                    </p:set>
                                    <p:animEffect transition="in" filter="dissolve">
                                      <p:cBhvr>
                                        <p:cTn id="116" dur="500"/>
                                        <p:tgtEl>
                                          <p:spTgt spid="152586"/>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additive="base">
                                        <p:cTn id="121" dur="500" fill="hold"/>
                                        <p:tgtEl>
                                          <p:spTgt spid="5"/>
                                        </p:tgtEl>
                                        <p:attrNameLst>
                                          <p:attrName>ppt_x</p:attrName>
                                        </p:attrNameLst>
                                      </p:cBhvr>
                                      <p:tavLst>
                                        <p:tav tm="0">
                                          <p:val>
                                            <p:strVal val="#ppt_x"/>
                                          </p:val>
                                        </p:tav>
                                        <p:tav tm="100000">
                                          <p:val>
                                            <p:strVal val="#ppt_x"/>
                                          </p:val>
                                        </p:tav>
                                      </p:tavLst>
                                    </p:anim>
                                    <p:anim calcmode="lin" valueType="num">
                                      <p:cBhvr additive="base">
                                        <p:cTn id="1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152588"/>
                                        </p:tgtEl>
                                        <p:attrNameLst>
                                          <p:attrName>style.visibility</p:attrName>
                                        </p:attrNameLst>
                                      </p:cBhvr>
                                      <p:to>
                                        <p:strVal val="visible"/>
                                      </p:to>
                                    </p:set>
                                    <p:animEffect transition="in" filter="wipe(down)">
                                      <p:cBhvr>
                                        <p:cTn id="127" dur="580">
                                          <p:stCondLst>
                                            <p:cond delay="0"/>
                                          </p:stCondLst>
                                        </p:cTn>
                                        <p:tgtEl>
                                          <p:spTgt spid="152588"/>
                                        </p:tgtEl>
                                      </p:cBhvr>
                                    </p:animEffect>
                                    <p:anim calcmode="lin" valueType="num">
                                      <p:cBhvr>
                                        <p:cTn id="128" dur="1822" tmFilter="0,0; 0.14,0.36; 0.43,0.73; 0.71,0.91; 1.0,1.0">
                                          <p:stCondLst>
                                            <p:cond delay="0"/>
                                          </p:stCondLst>
                                        </p:cTn>
                                        <p:tgtEl>
                                          <p:spTgt spid="152588"/>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52588"/>
                                        </p:tgtEl>
                                        <p:attrNameLst>
                                          <p:attrName>ppt_y</p:attrName>
                                        </p:attrNameLst>
                                      </p:cBhvr>
                                      <p:tavLst>
                                        <p:tav tm="0" fmla="#ppt_y-sin(pi*$)/3">
                                          <p:val>
                                            <p:fltVal val="0.500000"/>
                                          </p:val>
                                        </p:tav>
                                        <p:tav tm="100000">
                                          <p:val>
                                            <p:fltVal val="1.000000"/>
                                          </p:val>
                                        </p:tav>
                                      </p:tavLst>
                                    </p:anim>
                                    <p:anim calcmode="lin" valueType="num">
                                      <p:cBhvr>
                                        <p:cTn id="130" dur="664" tmFilter="0, 0; 0.125,0.2665; 0.25,0.4; 0.375,0.465; 0.5,0.5;  0.625,0.535; 0.75,0.6; 0.875,0.7335; 1,1">
                                          <p:stCondLst>
                                            <p:cond delay="664"/>
                                          </p:stCondLst>
                                        </p:cTn>
                                        <p:tgtEl>
                                          <p:spTgt spid="152588"/>
                                        </p:tgtEl>
                                        <p:attrNameLst>
                                          <p:attrName>ppt_y</p:attrName>
                                        </p:attrNameLst>
                                      </p:cBhvr>
                                      <p:tavLst>
                                        <p:tav tm="0" fmla="#ppt_y-sin(pi*$)/9">
                                          <p:val>
                                            <p:fltVal val="0.000000"/>
                                          </p:val>
                                        </p:tav>
                                        <p:tav tm="100000">
                                          <p:val>
                                            <p:fltVal val="1.000000"/>
                                          </p:val>
                                        </p:tav>
                                      </p:tavLst>
                                    </p:anim>
                                    <p:anim calcmode="lin" valueType="num">
                                      <p:cBhvr>
                                        <p:cTn id="131" dur="332" tmFilter="0, 0; 0.125,0.2665; 0.25,0.4; 0.375,0.465; 0.5,0.5;  0.625,0.535; 0.75,0.6; 0.875,0.7335; 1,1">
                                          <p:stCondLst>
                                            <p:cond delay="1324"/>
                                          </p:stCondLst>
                                        </p:cTn>
                                        <p:tgtEl>
                                          <p:spTgt spid="152588"/>
                                        </p:tgtEl>
                                        <p:attrNameLst>
                                          <p:attrName>ppt_y</p:attrName>
                                        </p:attrNameLst>
                                      </p:cBhvr>
                                      <p:tavLst>
                                        <p:tav tm="0" fmla="#ppt_y-sin(pi*$)/27">
                                          <p:val>
                                            <p:fltVal val="0.000000"/>
                                          </p:val>
                                        </p:tav>
                                        <p:tav tm="100000">
                                          <p:val>
                                            <p:fltVal val="1.000000"/>
                                          </p:val>
                                        </p:tav>
                                      </p:tavLst>
                                    </p:anim>
                                    <p:anim calcmode="lin" valueType="num">
                                      <p:cBhvr>
                                        <p:cTn id="132" dur="164" tmFilter="0, 0; 0.125,0.2665; 0.25,0.4; 0.375,0.465; 0.5,0.5;  0.625,0.535; 0.75,0.6; 0.875,0.7335; 1,1">
                                          <p:stCondLst>
                                            <p:cond delay="1656"/>
                                          </p:stCondLst>
                                        </p:cTn>
                                        <p:tgtEl>
                                          <p:spTgt spid="152588"/>
                                        </p:tgtEl>
                                        <p:attrNameLst>
                                          <p:attrName>ppt_y</p:attrName>
                                        </p:attrNameLst>
                                      </p:cBhvr>
                                      <p:tavLst>
                                        <p:tav tm="0" fmla="#ppt_y-sin(pi*$)/81">
                                          <p:val>
                                            <p:fltVal val="0.000000"/>
                                          </p:val>
                                        </p:tav>
                                        <p:tav tm="100000">
                                          <p:val>
                                            <p:fltVal val="1.000000"/>
                                          </p:val>
                                        </p:tav>
                                      </p:tavLst>
                                    </p:anim>
                                    <p:animScale>
                                      <p:cBhvr>
                                        <p:cTn id="133" dur="26">
                                          <p:stCondLst>
                                            <p:cond delay="650"/>
                                          </p:stCondLst>
                                        </p:cTn>
                                        <p:tgtEl>
                                          <p:spTgt spid="152588"/>
                                        </p:tgtEl>
                                      </p:cBhvr>
                                      <p:to x="100000" y="60000"/>
                                    </p:animScale>
                                    <p:animScale>
                                      <p:cBhvr>
                                        <p:cTn id="134" dur="166" decel="50000">
                                          <p:stCondLst>
                                            <p:cond delay="676"/>
                                          </p:stCondLst>
                                        </p:cTn>
                                        <p:tgtEl>
                                          <p:spTgt spid="152588"/>
                                        </p:tgtEl>
                                      </p:cBhvr>
                                      <p:to x="100000" y="100000"/>
                                    </p:animScale>
                                    <p:animScale>
                                      <p:cBhvr>
                                        <p:cTn id="135" dur="26">
                                          <p:stCondLst>
                                            <p:cond delay="1312"/>
                                          </p:stCondLst>
                                        </p:cTn>
                                        <p:tgtEl>
                                          <p:spTgt spid="152588"/>
                                        </p:tgtEl>
                                      </p:cBhvr>
                                      <p:to x="100000" y="80000"/>
                                    </p:animScale>
                                    <p:animScale>
                                      <p:cBhvr>
                                        <p:cTn id="136" dur="166" decel="50000">
                                          <p:stCondLst>
                                            <p:cond delay="1338"/>
                                          </p:stCondLst>
                                        </p:cTn>
                                        <p:tgtEl>
                                          <p:spTgt spid="152588"/>
                                        </p:tgtEl>
                                      </p:cBhvr>
                                      <p:to x="100000" y="100000"/>
                                    </p:animScale>
                                    <p:animScale>
                                      <p:cBhvr>
                                        <p:cTn id="137" dur="26">
                                          <p:stCondLst>
                                            <p:cond delay="1642"/>
                                          </p:stCondLst>
                                        </p:cTn>
                                        <p:tgtEl>
                                          <p:spTgt spid="152588"/>
                                        </p:tgtEl>
                                      </p:cBhvr>
                                      <p:to x="100000" y="90000"/>
                                    </p:animScale>
                                    <p:animScale>
                                      <p:cBhvr>
                                        <p:cTn id="138" dur="166" decel="50000">
                                          <p:stCondLst>
                                            <p:cond delay="1668"/>
                                          </p:stCondLst>
                                        </p:cTn>
                                        <p:tgtEl>
                                          <p:spTgt spid="152588"/>
                                        </p:tgtEl>
                                      </p:cBhvr>
                                      <p:to x="100000" y="100000"/>
                                    </p:animScale>
                                    <p:animScale>
                                      <p:cBhvr>
                                        <p:cTn id="139" dur="26">
                                          <p:stCondLst>
                                            <p:cond delay="1808"/>
                                          </p:stCondLst>
                                        </p:cTn>
                                        <p:tgtEl>
                                          <p:spTgt spid="152588"/>
                                        </p:tgtEl>
                                      </p:cBhvr>
                                      <p:to x="100000" y="95000"/>
                                    </p:animScale>
                                    <p:animScale>
                                      <p:cBhvr>
                                        <p:cTn id="140" dur="166" decel="50000">
                                          <p:stCondLst>
                                            <p:cond delay="1834"/>
                                          </p:stCondLst>
                                        </p:cTn>
                                        <p:tgtEl>
                                          <p:spTgt spid="152588"/>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nodeType="clickEffect">
                                  <p:stCondLst>
                                    <p:cond delay="0"/>
                                  </p:stCondLst>
                                  <p:childTnLst>
                                    <p:set>
                                      <p:cBhvr>
                                        <p:cTn id="144" dur="1" fill="hold">
                                          <p:stCondLst>
                                            <p:cond delay="0"/>
                                          </p:stCondLst>
                                        </p:cTn>
                                        <p:tgtEl>
                                          <p:spTgt spid="152590"/>
                                        </p:tgtEl>
                                        <p:attrNameLst>
                                          <p:attrName>style.visibility</p:attrName>
                                        </p:attrNameLst>
                                      </p:cBhvr>
                                      <p:to>
                                        <p:strVal val="visible"/>
                                      </p:to>
                                    </p:set>
                                    <p:animEffect transition="in" filter="dissolve">
                                      <p:cBhvr>
                                        <p:cTn id="145" dur="500"/>
                                        <p:tgtEl>
                                          <p:spTgt spid="152590"/>
                                        </p:tgtEl>
                                      </p:cBhvr>
                                    </p:animEffect>
                                  </p:childTnLst>
                                </p:cTn>
                              </p:par>
                            </p:childTnLst>
                          </p:cTn>
                        </p:par>
                      </p:childTnLst>
                    </p:cTn>
                  </p:par>
                  <p:par>
                    <p:cTn id="146" fill="hold">
                      <p:stCondLst>
                        <p:cond delay="indefinite"/>
                      </p:stCondLst>
                      <p:childTnLst>
                        <p:par>
                          <p:cTn id="147" fill="hold">
                            <p:stCondLst>
                              <p:cond delay="0"/>
                            </p:stCondLst>
                            <p:childTnLst>
                              <p:par>
                                <p:cTn id="148" presetID="30" presetClass="entr" presetSubtype="0" fill="hold" grpId="0" nodeType="clickEffect">
                                  <p:stCondLst>
                                    <p:cond delay="0"/>
                                  </p:stCondLst>
                                  <p:childTnLst>
                                    <p:set>
                                      <p:cBhvr>
                                        <p:cTn id="149" dur="1" fill="hold">
                                          <p:stCondLst>
                                            <p:cond delay="0"/>
                                          </p:stCondLst>
                                        </p:cTn>
                                        <p:tgtEl>
                                          <p:spTgt spid="152589"/>
                                        </p:tgtEl>
                                        <p:attrNameLst>
                                          <p:attrName>style.visibility</p:attrName>
                                        </p:attrNameLst>
                                      </p:cBhvr>
                                      <p:to>
                                        <p:strVal val="visible"/>
                                      </p:to>
                                    </p:set>
                                    <p:animEffect transition="in" filter="fade">
                                      <p:cBhvr>
                                        <p:cTn id="150" dur="800" decel="100000"/>
                                        <p:tgtEl>
                                          <p:spTgt spid="152589"/>
                                        </p:tgtEl>
                                      </p:cBhvr>
                                    </p:animEffect>
                                    <p:anim calcmode="lin" valueType="num">
                                      <p:cBhvr>
                                        <p:cTn id="151" dur="800" decel="100000" fill="hold"/>
                                        <p:tgtEl>
                                          <p:spTgt spid="152589"/>
                                        </p:tgtEl>
                                        <p:attrNameLst>
                                          <p:attrName>style.rotation</p:attrName>
                                        </p:attrNameLst>
                                      </p:cBhvr>
                                      <p:tavLst>
                                        <p:tav tm="0">
                                          <p:val>
                                            <p:fltVal val="-90.000000"/>
                                          </p:val>
                                        </p:tav>
                                        <p:tav tm="100000">
                                          <p:val>
                                            <p:fltVal val="0.000000"/>
                                          </p:val>
                                        </p:tav>
                                      </p:tavLst>
                                    </p:anim>
                                    <p:anim calcmode="lin" valueType="num">
                                      <p:cBhvr>
                                        <p:cTn id="152" dur="800" decel="100000" fill="hold"/>
                                        <p:tgtEl>
                                          <p:spTgt spid="152589"/>
                                        </p:tgtEl>
                                        <p:attrNameLst>
                                          <p:attrName>ppt_x</p:attrName>
                                        </p:attrNameLst>
                                      </p:cBhvr>
                                      <p:tavLst>
                                        <p:tav tm="0">
                                          <p:val>
                                            <p:strVal val="#ppt_x+0.4"/>
                                          </p:val>
                                        </p:tav>
                                        <p:tav tm="100000">
                                          <p:val>
                                            <p:strVal val="#ppt_x-0.05"/>
                                          </p:val>
                                        </p:tav>
                                      </p:tavLst>
                                    </p:anim>
                                    <p:anim calcmode="lin" valueType="num">
                                      <p:cBhvr>
                                        <p:cTn id="153" dur="800" decel="100000" fill="hold"/>
                                        <p:tgtEl>
                                          <p:spTgt spid="152589"/>
                                        </p:tgtEl>
                                        <p:attrNameLst>
                                          <p:attrName>ppt_y</p:attrName>
                                        </p:attrNameLst>
                                      </p:cBhvr>
                                      <p:tavLst>
                                        <p:tav tm="0">
                                          <p:val>
                                            <p:strVal val="#ppt_y-0.4"/>
                                          </p:val>
                                        </p:tav>
                                        <p:tav tm="100000">
                                          <p:val>
                                            <p:strVal val="#ppt_y+0.1"/>
                                          </p:val>
                                        </p:tav>
                                      </p:tavLst>
                                    </p:anim>
                                    <p:anim calcmode="lin" valueType="num">
                                      <p:cBhvr>
                                        <p:cTn id="154" dur="200" accel="100000" fill="hold">
                                          <p:stCondLst>
                                            <p:cond delay="800"/>
                                          </p:stCondLst>
                                        </p:cTn>
                                        <p:tgtEl>
                                          <p:spTgt spid="152589"/>
                                        </p:tgtEl>
                                        <p:attrNameLst>
                                          <p:attrName>ppt_x</p:attrName>
                                        </p:attrNameLst>
                                      </p:cBhvr>
                                      <p:tavLst>
                                        <p:tav tm="0">
                                          <p:val>
                                            <p:strVal val="#ppt_x-0.05"/>
                                          </p:val>
                                        </p:tav>
                                        <p:tav tm="100000">
                                          <p:val>
                                            <p:strVal val="#ppt_x"/>
                                          </p:val>
                                        </p:tav>
                                      </p:tavLst>
                                    </p:anim>
                                    <p:anim calcmode="lin" valueType="num">
                                      <p:cBhvr>
                                        <p:cTn id="155" dur="200" accel="100000" fill="hold">
                                          <p:stCondLst>
                                            <p:cond delay="800"/>
                                          </p:stCondLst>
                                        </p:cTn>
                                        <p:tgtEl>
                                          <p:spTgt spid="15258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P spid="152580" grpId="0"/>
      <p:bldP spid="152582" grpId="0"/>
      <p:bldP spid="152583" grpId="0"/>
      <p:bldP spid="152584" grpId="0"/>
      <p:bldP spid="152585" grpId="0"/>
      <p:bldP spid="152586" grpId="0"/>
      <p:bldP spid="152589" grpId="0"/>
      <p:bldP spid="2" grpId="0" animBg="1"/>
      <p:bldP spid="2" grpId="1" animBg="1"/>
      <p:bldP spid="3" grpId="0" animBg="1"/>
      <p:bldP spid="6" grpId="0" animBg="1"/>
      <p:bldP spid="7" grpId="0" animBg="1"/>
      <p:bldP spid="5"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7" name="文本占位符 154626"/>
          <p:cNvSpPr>
            <a:spLocks noGrp="1" noRot="1"/>
          </p:cNvSpPr>
          <p:nvPr>
            <p:ph type="body" idx="4294967295"/>
          </p:nvPr>
        </p:nvSpPr>
        <p:spPr>
          <a:xfrm>
            <a:off x="0" y="1671955"/>
            <a:ext cx="7483475" cy="4842510"/>
          </a:xfrm>
        </p:spPr>
        <p:txBody>
          <a:bodyPr>
            <a:normAutofit lnSpcReduction="10000"/>
          </a:bodyPr>
          <a:p>
            <a:r>
              <a:rPr lang="zh-CN" altLang="en-US" sz="2400" b="1" dirty="0">
                <a:solidFill>
                  <a:schemeClr val="accent2"/>
                </a:solidFill>
              </a:rPr>
              <a:t>时间推移：白露为霜－－未晞－－未已</a:t>
            </a:r>
            <a:endParaRPr lang="zh-CN" altLang="en-US" sz="2400" b="1" dirty="0">
              <a:solidFill>
                <a:schemeClr val="accent2"/>
              </a:solidFill>
            </a:endParaRPr>
          </a:p>
          <a:p>
            <a:pPr marL="0" indent="0">
              <a:buNone/>
            </a:pPr>
            <a:r>
              <a:rPr lang="zh-CN" altLang="en-US" sz="2400" b="1" dirty="0">
                <a:solidFill>
                  <a:schemeClr val="accent2"/>
                </a:solidFill>
              </a:rPr>
              <a:t>             </a:t>
            </a:r>
            <a:r>
              <a:rPr lang="zh-CN" altLang="en-US" sz="2400" b="1" dirty="0">
                <a:solidFill>
                  <a:srgbClr val="791201"/>
                </a:solidFill>
                <a:ea typeface="华文行楷" panose="02010800040101010101" charset="-122"/>
              </a:rPr>
              <a:t>凝望追寻时间之长</a:t>
            </a:r>
            <a:endParaRPr lang="zh-CN" altLang="en-US" sz="2400" b="1" dirty="0">
              <a:solidFill>
                <a:srgbClr val="791201"/>
              </a:solidFill>
              <a:ea typeface="华文行楷" panose="02010800040101010101" charset="-122"/>
            </a:endParaRPr>
          </a:p>
          <a:p>
            <a:r>
              <a:rPr lang="zh-CN" altLang="en-US" sz="2400" b="1" dirty="0">
                <a:solidFill>
                  <a:schemeClr val="accent2"/>
                </a:solidFill>
              </a:rPr>
              <a:t>地点转移：在水一方－－之湄－－之涘</a:t>
            </a:r>
            <a:endParaRPr lang="zh-CN" altLang="en-US" sz="2400" b="1" dirty="0">
              <a:solidFill>
                <a:schemeClr val="accent2"/>
              </a:solidFill>
            </a:endParaRPr>
          </a:p>
          <a:p>
            <a:pPr marL="0" indent="0">
              <a:buNone/>
            </a:pPr>
            <a:r>
              <a:rPr lang="zh-CN" altLang="en-US" sz="2400" b="1" dirty="0">
                <a:solidFill>
                  <a:schemeClr val="accent2"/>
                </a:solidFill>
              </a:rPr>
              <a:t>         宛在水中央－－水中坻－－水中沚</a:t>
            </a:r>
            <a:endParaRPr lang="zh-CN" altLang="en-US" sz="2400" b="1" dirty="0">
              <a:solidFill>
                <a:schemeClr val="accent2"/>
              </a:solidFill>
            </a:endParaRPr>
          </a:p>
          <a:p>
            <a:pPr marL="0" indent="0">
              <a:buNone/>
            </a:pPr>
            <a:r>
              <a:rPr lang="zh-CN" altLang="en-US" sz="2400" b="1" dirty="0">
                <a:solidFill>
                  <a:schemeClr val="accent2"/>
                </a:solidFill>
              </a:rPr>
              <a:t>             </a:t>
            </a:r>
            <a:r>
              <a:rPr lang="zh-CN" altLang="en-US" sz="2400" b="1" dirty="0">
                <a:solidFill>
                  <a:srgbClr val="791201"/>
                </a:solidFill>
                <a:ea typeface="华文行楷" panose="02010800040101010101" charset="-122"/>
              </a:rPr>
              <a:t>伊人缥缈难寻</a:t>
            </a:r>
            <a:endParaRPr lang="zh-CN" altLang="en-US" sz="2400" b="1" dirty="0">
              <a:solidFill>
                <a:srgbClr val="791201"/>
              </a:solidFill>
              <a:ea typeface="华文行楷" panose="02010800040101010101" charset="-122"/>
            </a:endParaRPr>
          </a:p>
          <a:p>
            <a:r>
              <a:rPr lang="zh-CN" altLang="en-US" sz="2400" b="1" dirty="0">
                <a:solidFill>
                  <a:schemeClr val="accent2"/>
                </a:solidFill>
              </a:rPr>
              <a:t>过程艰难：道阻且长－－且跻－－且右</a:t>
            </a:r>
            <a:endParaRPr lang="zh-CN" altLang="en-US" sz="2400" b="1" dirty="0">
              <a:solidFill>
                <a:schemeClr val="accent2"/>
              </a:solidFill>
            </a:endParaRPr>
          </a:p>
          <a:p>
            <a:pPr marL="0" indent="0">
              <a:buNone/>
            </a:pPr>
            <a:r>
              <a:rPr lang="zh-CN" altLang="en-US" sz="2400" b="1" dirty="0">
                <a:solidFill>
                  <a:schemeClr val="accent2"/>
                </a:solidFill>
              </a:rPr>
              <a:t>             </a:t>
            </a:r>
            <a:r>
              <a:rPr lang="zh-CN" altLang="en-US" sz="2400" b="1" dirty="0">
                <a:solidFill>
                  <a:srgbClr val="791201"/>
                </a:solidFill>
                <a:ea typeface="华文行楷" panose="02010800040101010101" charset="-122"/>
              </a:rPr>
              <a:t>不管艰难险阻，矢志不移                  </a:t>
            </a:r>
            <a:endParaRPr lang="zh-CN" altLang="en-US" sz="2400" b="1" dirty="0">
              <a:solidFill>
                <a:srgbClr val="791201"/>
              </a:solidFill>
              <a:ea typeface="华文行楷" panose="02010800040101010101" charset="-122"/>
            </a:endParaRPr>
          </a:p>
          <a:p>
            <a:pPr marL="0" indent="0">
              <a:buNone/>
            </a:pPr>
            <a:r>
              <a:rPr lang="zh-CN" altLang="en-US" sz="2400" b="1" dirty="0">
                <a:solidFill>
                  <a:srgbClr val="791201"/>
                </a:solidFill>
                <a:ea typeface="华文行楷" panose="02010800040101010101" charset="-122"/>
              </a:rPr>
              <a:t>    </a:t>
            </a:r>
            <a:r>
              <a:rPr lang="zh-CN" altLang="en-US" sz="2400" dirty="0">
                <a:solidFill>
                  <a:srgbClr val="000000"/>
                </a:solidFill>
                <a:latin typeface="隶书" pitchFamily="1" charset="-122"/>
                <a:ea typeface="隶书" pitchFamily="1" charset="-122"/>
              </a:rPr>
              <a:t>反复咏唱，强烈地表达诗人殷切焦急惆怅的心情 ，强化了诗歌的抒情性和音乐的美感享受。</a:t>
            </a:r>
            <a:endParaRPr lang="zh-CN" altLang="en-US" sz="2400" dirty="0">
              <a:solidFill>
                <a:srgbClr val="000000"/>
              </a:solidFill>
              <a:latin typeface="隶书" pitchFamily="1" charset="-122"/>
              <a:ea typeface="隶书" pitchFamily="1" charset="-122"/>
            </a:endParaRPr>
          </a:p>
        </p:txBody>
      </p:sp>
      <p:sp>
        <p:nvSpPr>
          <p:cNvPr id="154628" name="十字星 154627">
            <a:hlinkClick r:id="" action="ppaction://noaction"/>
          </p:cNvPr>
          <p:cNvSpPr/>
          <p:nvPr/>
        </p:nvSpPr>
        <p:spPr>
          <a:xfrm>
            <a:off x="7812088" y="6021388"/>
            <a:ext cx="647700" cy="360362"/>
          </a:xfrm>
          <a:prstGeom prst="star4">
            <a:avLst>
              <a:gd name="adj" fmla="val 125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16" name="组合 15"/>
          <p:cNvGrpSpPr/>
          <p:nvPr>
            <p:custDataLst>
              <p:tags r:id="rId1"/>
            </p:custDataLst>
          </p:nvPr>
        </p:nvGrpSpPr>
        <p:grpSpPr>
          <a:xfrm>
            <a:off x="4709160" y="235609"/>
            <a:ext cx="1477010" cy="772136"/>
            <a:chOff x="1309009" y="2422670"/>
            <a:chExt cx="889080" cy="772001"/>
          </a:xfrm>
        </p:grpSpPr>
        <p:sp>
          <p:nvSpPr>
            <p:cNvPr id="17" name="矩形 16"/>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新课·讲解</a:t>
              </a:r>
              <a:endParaRPr lang="zh-CN" altLang="en-US" strike="noStrike" smtClean="0">
                <a:solidFill>
                  <a:schemeClr val="bg1"/>
                </a:solidFill>
              </a:endParaRPr>
            </a:p>
          </p:txBody>
        </p:sp>
        <p:sp>
          <p:nvSpPr>
            <p:cNvPr id="18" name="等腰三角形 17"/>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54627">
                                            <p:txEl>
                                              <p:charRg st="0" end="18"/>
                                            </p:txEl>
                                          </p:spTgt>
                                        </p:tgtEl>
                                        <p:attrNameLst>
                                          <p:attrName>style.visibility</p:attrName>
                                        </p:attrNameLst>
                                      </p:cBhvr>
                                      <p:to>
                                        <p:strVal val="visible"/>
                                      </p:to>
                                    </p:set>
                                    <p:animEffect transition="in" filter="diamond(in)">
                                      <p:cBhvr>
                                        <p:cTn id="13" dur="2000"/>
                                        <p:tgtEl>
                                          <p:spTgt spid="154627">
                                            <p:txEl>
                                              <p:charRg st="0" end="1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154627">
                                            <p:txEl>
                                              <p:charRg st="18" end="46"/>
                                            </p:txEl>
                                          </p:spTgt>
                                        </p:tgtEl>
                                        <p:attrNameLst>
                                          <p:attrName>style.visibility</p:attrName>
                                        </p:attrNameLst>
                                      </p:cBhvr>
                                      <p:to>
                                        <p:strVal val="visible"/>
                                      </p:to>
                                    </p:set>
                                    <p:anim calcmode="lin" valueType="num">
                                      <p:cBhvr additive="base">
                                        <p:cTn id="18" dur="500" fill="hold"/>
                                        <p:tgtEl>
                                          <p:spTgt spid="154627">
                                            <p:txEl>
                                              <p:charRg st="18" end="46"/>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4627">
                                            <p:txEl>
                                              <p:charRg st="18" end="4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4627">
                                            <p:txEl>
                                              <p:charRg st="46" end="64"/>
                                            </p:txEl>
                                          </p:spTgt>
                                        </p:tgtEl>
                                        <p:attrNameLst>
                                          <p:attrName>style.visibility</p:attrName>
                                        </p:attrNameLst>
                                      </p:cBhvr>
                                      <p:to>
                                        <p:strVal val="visible"/>
                                      </p:to>
                                    </p:set>
                                    <p:animEffect transition="in" filter="blinds(horizontal)">
                                      <p:cBhvr>
                                        <p:cTn id="24" dur="500"/>
                                        <p:tgtEl>
                                          <p:spTgt spid="154627">
                                            <p:txEl>
                                              <p:charRg st="46" end="6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54627">
                                            <p:txEl>
                                              <p:charRg st="64" end="94"/>
                                            </p:txEl>
                                          </p:spTgt>
                                        </p:tgtEl>
                                        <p:attrNameLst>
                                          <p:attrName>style.visibility</p:attrName>
                                        </p:attrNameLst>
                                      </p:cBhvr>
                                      <p:to>
                                        <p:strVal val="visible"/>
                                      </p:to>
                                    </p:set>
                                    <p:animEffect transition="in" filter="blinds(horizontal)">
                                      <p:cBhvr>
                                        <p:cTn id="27" dur="500"/>
                                        <p:tgtEl>
                                          <p:spTgt spid="154627">
                                            <p:txEl>
                                              <p:charRg st="64" end="9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54627">
                                            <p:txEl>
                                              <p:charRg st="94" end="119"/>
                                            </p:txEl>
                                          </p:spTgt>
                                        </p:tgtEl>
                                        <p:attrNameLst>
                                          <p:attrName>style.visibility</p:attrName>
                                        </p:attrNameLst>
                                      </p:cBhvr>
                                      <p:to>
                                        <p:strVal val="visible"/>
                                      </p:to>
                                    </p:set>
                                    <p:anim calcmode="lin" valueType="num">
                                      <p:cBhvr additive="base">
                                        <p:cTn id="32" dur="500" fill="hold"/>
                                        <p:tgtEl>
                                          <p:spTgt spid="154627">
                                            <p:txEl>
                                              <p:charRg st="94" end="119"/>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54627">
                                            <p:txEl>
                                              <p:charRg st="94" end="119"/>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54627">
                                            <p:txEl>
                                              <p:charRg st="119" end="137"/>
                                            </p:txEl>
                                          </p:spTgt>
                                        </p:tgtEl>
                                        <p:attrNameLst>
                                          <p:attrName>style.visibility</p:attrName>
                                        </p:attrNameLst>
                                      </p:cBhvr>
                                      <p:to>
                                        <p:strVal val="visible"/>
                                      </p:to>
                                    </p:set>
                                    <p:animEffect transition="in" filter="blinds(horizontal)">
                                      <p:cBhvr>
                                        <p:cTn id="38" dur="500"/>
                                        <p:tgtEl>
                                          <p:spTgt spid="154627">
                                            <p:txEl>
                                              <p:charRg st="119" end="13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154627">
                                            <p:txEl>
                                              <p:charRg st="137" end="185"/>
                                            </p:txEl>
                                          </p:spTgt>
                                        </p:tgtEl>
                                        <p:attrNameLst>
                                          <p:attrName>style.visibility</p:attrName>
                                        </p:attrNameLst>
                                      </p:cBhvr>
                                      <p:to>
                                        <p:strVal val="visible"/>
                                      </p:to>
                                    </p:set>
                                    <p:anim calcmode="lin" valueType="num">
                                      <p:cBhvr additive="base">
                                        <p:cTn id="43" dur="500" fill="hold"/>
                                        <p:tgtEl>
                                          <p:spTgt spid="154627">
                                            <p:txEl>
                                              <p:charRg st="137" end="18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4627">
                                            <p:txEl>
                                              <p:charRg st="137" end="18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nodeType="clickEffect">
                                  <p:stCondLst>
                                    <p:cond delay="0"/>
                                  </p:stCondLst>
                                  <p:childTnLst>
                                    <p:set>
                                      <p:cBhvr>
                                        <p:cTn id="48" dur="1" fill="hold">
                                          <p:stCondLst>
                                            <p:cond delay="0"/>
                                          </p:stCondLst>
                                        </p:cTn>
                                        <p:tgtEl>
                                          <p:spTgt spid="154627">
                                            <p:txEl>
                                              <p:charRg st="185" end="234"/>
                                            </p:txEl>
                                          </p:spTgt>
                                        </p:tgtEl>
                                        <p:attrNameLst>
                                          <p:attrName>style.visibility</p:attrName>
                                        </p:attrNameLst>
                                      </p:cBhvr>
                                      <p:to>
                                        <p:strVal val="visible"/>
                                      </p:to>
                                    </p:set>
                                    <p:animEffect transition="in" filter="barn(inHorizontal)">
                                      <p:cBhvr>
                                        <p:cTn id="49" dur="500"/>
                                        <p:tgtEl>
                                          <p:spTgt spid="154627">
                                            <p:txEl>
                                              <p:charRg st="185" end="2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5000943" y="295801"/>
            <a:ext cx="1476375" cy="771634"/>
            <a:chOff x="1309009" y="2422561"/>
            <a:chExt cx="889080" cy="772110"/>
          </a:xfrm>
        </p:grpSpPr>
        <p:sp>
          <p:nvSpPr>
            <p:cNvPr id="10" name="矩形 9"/>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课堂·导入</a:t>
              </a:r>
              <a:endParaRPr lang="zh-CN" altLang="en-US" strike="noStrike" noProof="1" smtClean="0">
                <a:solidFill>
                  <a:schemeClr val="bg1"/>
                </a:solidFill>
              </a:endParaRPr>
            </a:p>
          </p:txBody>
        </p:sp>
        <p:sp>
          <p:nvSpPr>
            <p:cNvPr id="2" name="等腰三角形 1"/>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
        <p:nvSpPr>
          <p:cNvPr id="3" name="文本框 2"/>
          <p:cNvSpPr txBox="1"/>
          <p:nvPr/>
        </p:nvSpPr>
        <p:spPr>
          <a:xfrm>
            <a:off x="212725" y="2161540"/>
            <a:ext cx="7309485" cy="2749550"/>
          </a:xfrm>
          <a:prstGeom prst="rect">
            <a:avLst/>
          </a:prstGeom>
          <a:noFill/>
        </p:spPr>
        <p:txBody>
          <a:bodyPr wrap="square" rtlCol="0" anchor="t">
            <a:spAutoFit/>
          </a:bodyPr>
          <a:p>
            <a:pPr>
              <a:lnSpc>
                <a:spcPct val="120000"/>
              </a:lnSpc>
              <a:buClrTx/>
            </a:pPr>
            <a:r>
              <a:rPr lang="en-US" altLang="zh-CN" sz="2400" dirty="0">
                <a:latin typeface="楷体" panose="02010609060101010101" charset="-122"/>
                <a:ea typeface="楷体" panose="02010609060101010101" charset="-122"/>
                <a:sym typeface="+mn-ea"/>
              </a:rPr>
              <a:t>    </a:t>
            </a:r>
            <a:r>
              <a:rPr lang="zh-CN" altLang="en-US" sz="2400" dirty="0">
                <a:latin typeface="楷体" panose="02010609060101010101" charset="-122"/>
                <a:ea typeface="楷体" panose="02010609060101010101" charset="-122"/>
                <a:sym typeface="+mn-ea"/>
              </a:rPr>
              <a:t>《诗经》是我国第一部诗歌总集，共收入自西周初期（公元前十一世纪）至春秋中叶（公元前六世纪）约五百余年间的诗歌三百零五篇。最初称《诗》，汉代儒者奉为经典，乃称《诗经》。《诗经》是中国韵文的源头，是中国诗史的光辉起点。  </a:t>
            </a:r>
            <a:endParaRPr lang="zh-CN" altLang="en-US" sz="2400" dirty="0">
              <a:latin typeface="楷体" panose="02010609060101010101" charset="-122"/>
              <a:ea typeface="楷体" panose="02010609060101010101" charset="-122"/>
            </a:endParaRPr>
          </a:p>
          <a:p>
            <a:pPr>
              <a:lnSpc>
                <a:spcPct val="120000"/>
              </a:lnSpc>
              <a:buClrTx/>
            </a:pPr>
            <a:r>
              <a:rPr lang="zh-CN" altLang="en-US" sz="2400" dirty="0">
                <a:latin typeface="楷体" panose="02010609060101010101" charset="-122"/>
                <a:ea typeface="楷体" panose="02010609060101010101" charset="-122"/>
                <a:sym typeface="+mn-ea"/>
              </a:rPr>
              <a:t>   《诗经》分为风、雅、颂三部分。</a:t>
            </a:r>
            <a:endParaRPr lang="zh-CN" altLang="en-US" sz="2400" dirty="0" smtClean="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custDataLst>
              <p:tags r:id="rId1"/>
            </p:custDataLst>
          </p:nvPr>
        </p:nvGrpSpPr>
        <p:grpSpPr>
          <a:xfrm>
            <a:off x="4853305" y="237514"/>
            <a:ext cx="1477010" cy="772136"/>
            <a:chOff x="1309009" y="2422670"/>
            <a:chExt cx="889080" cy="772001"/>
          </a:xfrm>
        </p:grpSpPr>
        <p:sp>
          <p:nvSpPr>
            <p:cNvPr id="4" name="矩形 3"/>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问题·探究</a:t>
              </a:r>
              <a:endParaRPr lang="zh-CN" altLang="en-US" strike="noStrike" smtClean="0">
                <a:solidFill>
                  <a:schemeClr val="bg1"/>
                </a:solidFill>
              </a:endParaRPr>
            </a:p>
          </p:txBody>
        </p:sp>
        <p:sp>
          <p:nvSpPr>
            <p:cNvPr id="5" name="等腰三角形 4"/>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67589" name="Text Box 5"/>
          <p:cNvSpPr txBox="1"/>
          <p:nvPr/>
        </p:nvSpPr>
        <p:spPr>
          <a:xfrm>
            <a:off x="341630" y="1999615"/>
            <a:ext cx="2390140" cy="423545"/>
          </a:xfrm>
          <a:prstGeom prst="rect">
            <a:avLst/>
          </a:prstGeom>
          <a:noFill/>
          <a:ln w="9525">
            <a:noFill/>
          </a:ln>
        </p:spPr>
        <p:txBody>
          <a:bodyPr wrap="square">
            <a:spAutoFit/>
          </a:bodyPr>
          <a:p>
            <a:pPr>
              <a:lnSpc>
                <a:spcPct val="90000"/>
              </a:lnSpc>
            </a:pPr>
            <a:r>
              <a:rPr lang="zh-CN" altLang="en-US" sz="2400" b="1" dirty="0">
                <a:solidFill>
                  <a:schemeClr val="tx2"/>
                </a:solidFill>
                <a:latin typeface="楷体_GB2312" pitchFamily="49" charset="-122"/>
                <a:ea typeface="楷体_GB2312" pitchFamily="49" charset="-122"/>
                <a:sym typeface="+mn-ea"/>
              </a:rPr>
              <a:t>1.诗人的形象？</a:t>
            </a:r>
            <a:endParaRPr lang="en-US" altLang="zh-CN" sz="3200" b="1">
              <a:solidFill>
                <a:schemeClr val="tx1"/>
              </a:solidFill>
              <a:latin typeface="Arial" panose="020B0604020202020204" pitchFamily="34" charset="0"/>
              <a:ea typeface="宋体" panose="02010600030101010101" pitchFamily="2" charset="-122"/>
            </a:endParaRPr>
          </a:p>
        </p:txBody>
      </p:sp>
      <p:sp>
        <p:nvSpPr>
          <p:cNvPr id="10246" name="Text Box 6"/>
          <p:cNvSpPr txBox="1"/>
          <p:nvPr/>
        </p:nvSpPr>
        <p:spPr>
          <a:xfrm>
            <a:off x="341630" y="2614930"/>
            <a:ext cx="6845935" cy="706755"/>
          </a:xfrm>
          <a:prstGeom prst="rect">
            <a:avLst/>
          </a:prstGeom>
          <a:noFill/>
          <a:ln w="9525">
            <a:noFill/>
          </a:ln>
        </p:spPr>
        <p:txBody>
          <a:bodyPr wrap="square">
            <a:spAutoFit/>
          </a:bodyPr>
          <a:p>
            <a:pPr>
              <a:spcBef>
                <a:spcPct val="50000"/>
              </a:spcBef>
            </a:pPr>
            <a:r>
              <a:rPr lang="en-US" sz="2000" dirty="0">
                <a:solidFill>
                  <a:srgbClr val="0070C0"/>
                </a:solidFill>
                <a:latin typeface="华康楷体W5-A" panose="1A454350000000000000" charset="-122"/>
                <a:ea typeface="华康楷体W5-A" panose="1A454350000000000000" charset="-122"/>
                <a:sym typeface="+mn-ea"/>
              </a:rPr>
              <a:t>    </a:t>
            </a:r>
            <a:r>
              <a:rPr sz="2000" dirty="0">
                <a:solidFill>
                  <a:srgbClr val="0070C0"/>
                </a:solidFill>
                <a:latin typeface="华康楷体W5-A" panose="1A454350000000000000" charset="-122"/>
                <a:ea typeface="华康楷体W5-A" panose="1A454350000000000000" charset="-122"/>
                <a:sym typeface="+mn-ea"/>
              </a:rPr>
              <a:t>为自己心爱的人上下求索，不管艰难险阻、矢志不移的痴情青年男子的形象。</a:t>
            </a:r>
            <a:endParaRPr sz="2000" dirty="0">
              <a:solidFill>
                <a:srgbClr val="0070C0"/>
              </a:solidFill>
              <a:latin typeface="华康楷体W5-A" panose="1A454350000000000000" charset="-122"/>
              <a:ea typeface="华康楷体W5-A" panose="1A454350000000000000" charset="-122"/>
            </a:endParaRPr>
          </a:p>
        </p:txBody>
      </p:sp>
      <p:sp>
        <p:nvSpPr>
          <p:cNvPr id="6" name="Text Box 5"/>
          <p:cNvSpPr txBox="1"/>
          <p:nvPr/>
        </p:nvSpPr>
        <p:spPr>
          <a:xfrm>
            <a:off x="452755" y="3592195"/>
            <a:ext cx="3353435" cy="423545"/>
          </a:xfrm>
          <a:prstGeom prst="rect">
            <a:avLst/>
          </a:prstGeom>
          <a:noFill/>
          <a:ln w="9525">
            <a:noFill/>
          </a:ln>
        </p:spPr>
        <p:txBody>
          <a:bodyPr wrap="square">
            <a:spAutoFit/>
          </a:bodyPr>
          <a:p>
            <a:pPr>
              <a:lnSpc>
                <a:spcPct val="90000"/>
              </a:lnSpc>
            </a:pPr>
            <a:r>
              <a:rPr lang="en-US" altLang="zh-CN" sz="2400" b="1" dirty="0">
                <a:solidFill>
                  <a:schemeClr val="tx2"/>
                </a:solidFill>
                <a:latin typeface="楷体_GB2312" pitchFamily="49" charset="-122"/>
                <a:ea typeface="楷体_GB2312" pitchFamily="49" charset="-122"/>
                <a:sym typeface="+mn-ea"/>
              </a:rPr>
              <a:t>2</a:t>
            </a:r>
            <a:r>
              <a:rPr lang="zh-CN" altLang="en-US" sz="2400" b="1" dirty="0">
                <a:solidFill>
                  <a:schemeClr val="tx2"/>
                </a:solidFill>
                <a:latin typeface="楷体_GB2312" pitchFamily="49" charset="-122"/>
                <a:ea typeface="楷体_GB2312" pitchFamily="49" charset="-122"/>
                <a:sym typeface="+mn-ea"/>
              </a:rPr>
              <a:t>.追求伊人时的心情？</a:t>
            </a:r>
            <a:endParaRPr lang="zh-CN" altLang="en-US" sz="2400" b="1" dirty="0">
              <a:solidFill>
                <a:schemeClr val="tx2"/>
              </a:solidFill>
              <a:latin typeface="楷体_GB2312" pitchFamily="49" charset="-122"/>
              <a:ea typeface="楷体_GB2312" pitchFamily="49" charset="-122"/>
            </a:endParaRPr>
          </a:p>
        </p:txBody>
      </p:sp>
      <p:sp>
        <p:nvSpPr>
          <p:cNvPr id="7" name="Text Box 6"/>
          <p:cNvSpPr txBox="1"/>
          <p:nvPr/>
        </p:nvSpPr>
        <p:spPr>
          <a:xfrm>
            <a:off x="452755" y="4224020"/>
            <a:ext cx="3808730" cy="922020"/>
          </a:xfrm>
          <a:prstGeom prst="rect">
            <a:avLst/>
          </a:prstGeom>
          <a:noFill/>
          <a:ln w="9525">
            <a:noFill/>
          </a:ln>
        </p:spPr>
        <p:txBody>
          <a:bodyPr wrap="square">
            <a:spAutoFit/>
          </a:bodyPr>
          <a:p>
            <a:pPr>
              <a:lnSpc>
                <a:spcPct val="90000"/>
              </a:lnSpc>
            </a:pPr>
            <a:r>
              <a:rPr lang="en-US" sz="2000" dirty="0">
                <a:solidFill>
                  <a:srgbClr val="0070C0"/>
                </a:solidFill>
                <a:latin typeface="华康楷体W5-A" panose="1A454350000000000000" charset="-122"/>
                <a:ea typeface="华康楷体W5-A" panose="1A454350000000000000" charset="-122"/>
                <a:sym typeface="+mn-ea"/>
              </a:rPr>
              <a:t>   </a:t>
            </a:r>
            <a:r>
              <a:rPr sz="2000" dirty="0">
                <a:solidFill>
                  <a:srgbClr val="0070C0"/>
                </a:solidFill>
                <a:latin typeface="华康楷体W5-A" panose="1A454350000000000000" charset="-122"/>
                <a:ea typeface="华康楷体W5-A" panose="1A454350000000000000" charset="-122"/>
                <a:sym typeface="+mn-ea"/>
              </a:rPr>
              <a:t>第一章：憧憬</a:t>
            </a:r>
            <a:br>
              <a:rPr sz="2000" dirty="0">
                <a:solidFill>
                  <a:srgbClr val="0070C0"/>
                </a:solidFill>
                <a:latin typeface="华康楷体W5-A" panose="1A454350000000000000" charset="-122"/>
                <a:ea typeface="华康楷体W5-A" panose="1A454350000000000000" charset="-122"/>
                <a:sym typeface="+mn-ea"/>
              </a:rPr>
            </a:br>
            <a:r>
              <a:rPr sz="2000" dirty="0">
                <a:solidFill>
                  <a:srgbClr val="0070C0"/>
                </a:solidFill>
                <a:latin typeface="华康楷体W5-A" panose="1A454350000000000000" charset="-122"/>
                <a:ea typeface="华康楷体W5-A" panose="1A454350000000000000" charset="-122"/>
                <a:sym typeface="+mn-ea"/>
              </a:rPr>
              <a:t>   第二章：焦急、失望</a:t>
            </a:r>
            <a:br>
              <a:rPr sz="2000" dirty="0">
                <a:solidFill>
                  <a:srgbClr val="0070C0"/>
                </a:solidFill>
                <a:latin typeface="华康楷体W5-A" panose="1A454350000000000000" charset="-122"/>
                <a:ea typeface="华康楷体W5-A" panose="1A454350000000000000" charset="-122"/>
                <a:sym typeface="+mn-ea"/>
              </a:rPr>
            </a:br>
            <a:r>
              <a:rPr sz="2000" dirty="0">
                <a:solidFill>
                  <a:srgbClr val="0070C0"/>
                </a:solidFill>
                <a:latin typeface="华康楷体W5-A" panose="1A454350000000000000" charset="-122"/>
                <a:ea typeface="华康楷体W5-A" panose="1A454350000000000000" charset="-122"/>
                <a:sym typeface="+mn-ea"/>
              </a:rPr>
              <a:t>   第三章：惆怅、遗憾、怀念</a:t>
            </a:r>
            <a:endParaRPr sz="2000" dirty="0">
              <a:solidFill>
                <a:srgbClr val="0070C0"/>
              </a:solidFill>
              <a:latin typeface="华康楷体W5-A" panose="1A454350000000000000" charset="-122"/>
              <a:ea typeface="华康楷体W5-A" panose="1A45435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67589"/>
                                        </p:tgtEl>
                                        <p:attrNameLst>
                                          <p:attrName>style.visibility</p:attrName>
                                        </p:attrNameLst>
                                      </p:cBhvr>
                                      <p:to>
                                        <p:strVal val="visible"/>
                                      </p:to>
                                    </p:set>
                                    <p:anim calcmode="lin" valueType="num">
                                      <p:cBhvr>
                                        <p:cTn id="13" dur="1000" fill="hold"/>
                                        <p:tgtEl>
                                          <p:spTgt spid="67589"/>
                                        </p:tgtEl>
                                        <p:attrNameLst>
                                          <p:attrName>ppt_w</p:attrName>
                                        </p:attrNameLst>
                                      </p:cBhvr>
                                      <p:tavLst>
                                        <p:tav tm="0">
                                          <p:val>
                                            <p:strVal val="#ppt_w+.3"/>
                                          </p:val>
                                        </p:tav>
                                        <p:tav tm="100000">
                                          <p:val>
                                            <p:strVal val="#ppt_w"/>
                                          </p:val>
                                        </p:tav>
                                      </p:tavLst>
                                    </p:anim>
                                    <p:anim calcmode="lin" valueType="num">
                                      <p:cBhvr>
                                        <p:cTn id="14" dur="1000" fill="hold"/>
                                        <p:tgtEl>
                                          <p:spTgt spid="67589"/>
                                        </p:tgtEl>
                                        <p:attrNameLst>
                                          <p:attrName>ppt_h</p:attrName>
                                        </p:attrNameLst>
                                      </p:cBhvr>
                                      <p:tavLst>
                                        <p:tav tm="0">
                                          <p:val>
                                            <p:strVal val="#ppt_h"/>
                                          </p:val>
                                        </p:tav>
                                        <p:tav tm="100000">
                                          <p:val>
                                            <p:strVal val="#ppt_h"/>
                                          </p:val>
                                        </p:tav>
                                      </p:tavLst>
                                    </p:anim>
                                    <p:animEffect transition="in" filter="fade">
                                      <p:cBhvr>
                                        <p:cTn id="15" dur="1000"/>
                                        <p:tgtEl>
                                          <p:spTgt spid="6758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246"/>
                                        </p:tgtEl>
                                        <p:attrNameLst>
                                          <p:attrName>style.visibility</p:attrName>
                                        </p:attrNameLst>
                                      </p:cBhvr>
                                      <p:to>
                                        <p:strVal val="visible"/>
                                      </p:to>
                                    </p:set>
                                    <p:animEffect transition="in" filter="box(in)">
                                      <p:cBhvr>
                                        <p:cTn id="20" dur="500"/>
                                        <p:tgtEl>
                                          <p:spTgt spid="10246"/>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3"/>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10246"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custDataLst>
              <p:tags r:id="rId1"/>
            </p:custDataLst>
          </p:nvPr>
        </p:nvGrpSpPr>
        <p:grpSpPr>
          <a:xfrm>
            <a:off x="4961255" y="27243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写作·特色</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115716" name="文本框 115715"/>
          <p:cNvSpPr txBox="1"/>
          <p:nvPr/>
        </p:nvSpPr>
        <p:spPr>
          <a:xfrm>
            <a:off x="2665730" y="1934210"/>
            <a:ext cx="2485390" cy="3476625"/>
          </a:xfrm>
          <a:prstGeom prst="rect">
            <a:avLst/>
          </a:prstGeom>
          <a:noFill/>
          <a:ln w="9525">
            <a:noFill/>
          </a:ln>
        </p:spPr>
        <p:txBody>
          <a:bodyPr wrap="square">
            <a:spAutoFit/>
          </a:bodyPr>
          <a:p>
            <a:pPr>
              <a:spcBef>
                <a:spcPct val="50000"/>
              </a:spcBef>
              <a:buClr>
                <a:schemeClr val="bg1"/>
              </a:buClr>
            </a:pPr>
            <a:r>
              <a:rPr lang="zh-CN" altLang="en-US" sz="4000" b="1" dirty="0">
                <a:solidFill>
                  <a:srgbClr val="FFC000"/>
                </a:solidFill>
                <a:latin typeface="楷体" panose="02010609060101010101" charset="-122"/>
                <a:ea typeface="楷体" panose="02010609060101010101" charset="-122"/>
              </a:rPr>
              <a:t>情景交融</a:t>
            </a:r>
            <a:endParaRPr lang="zh-CN" altLang="en-US" sz="4000" b="1" dirty="0">
              <a:solidFill>
                <a:srgbClr val="FFC000"/>
              </a:solidFill>
              <a:latin typeface="楷体" panose="02010609060101010101" charset="-122"/>
              <a:ea typeface="楷体" panose="02010609060101010101" charset="-122"/>
            </a:endParaRPr>
          </a:p>
          <a:p>
            <a:pPr>
              <a:spcBef>
                <a:spcPct val="50000"/>
              </a:spcBef>
              <a:buClr>
                <a:schemeClr val="bg1"/>
              </a:buClr>
            </a:pPr>
            <a:r>
              <a:rPr lang="zh-CN" altLang="en-US" sz="4000" b="1" dirty="0">
                <a:solidFill>
                  <a:srgbClr val="FFC000"/>
                </a:solidFill>
                <a:latin typeface="楷体" panose="02010609060101010101" charset="-122"/>
                <a:ea typeface="楷体" panose="02010609060101010101" charset="-122"/>
              </a:rPr>
              <a:t>虚实相生</a:t>
            </a:r>
            <a:endParaRPr lang="zh-CN" altLang="en-US" sz="4000" b="1" dirty="0">
              <a:solidFill>
                <a:srgbClr val="FFC000"/>
              </a:solidFill>
              <a:latin typeface="楷体" panose="02010609060101010101" charset="-122"/>
              <a:ea typeface="楷体" panose="02010609060101010101" charset="-122"/>
            </a:endParaRPr>
          </a:p>
          <a:p>
            <a:pPr>
              <a:spcBef>
                <a:spcPct val="50000"/>
              </a:spcBef>
              <a:buClr>
                <a:schemeClr val="bg1"/>
              </a:buClr>
            </a:pPr>
            <a:r>
              <a:rPr lang="zh-CN" altLang="en-US" sz="4000" b="1" dirty="0">
                <a:solidFill>
                  <a:srgbClr val="FFC000"/>
                </a:solidFill>
                <a:latin typeface="楷体" panose="02010609060101010101" charset="-122"/>
                <a:ea typeface="楷体" panose="02010609060101010101" charset="-122"/>
              </a:rPr>
              <a:t>重章叠句</a:t>
            </a:r>
            <a:endParaRPr lang="zh-CN" altLang="en-US" sz="4000" b="1" dirty="0">
              <a:solidFill>
                <a:srgbClr val="FFC000"/>
              </a:solidFill>
              <a:latin typeface="楷体" panose="02010609060101010101" charset="-122"/>
              <a:ea typeface="楷体" panose="02010609060101010101" charset="-122"/>
            </a:endParaRPr>
          </a:p>
          <a:p>
            <a:pPr>
              <a:spcBef>
                <a:spcPct val="50000"/>
              </a:spcBef>
              <a:buClr>
                <a:schemeClr val="bg1"/>
              </a:buClr>
            </a:pPr>
            <a:r>
              <a:rPr lang="zh-CN" altLang="en-US" sz="4000" b="1" dirty="0">
                <a:solidFill>
                  <a:srgbClr val="FFC000"/>
                </a:solidFill>
                <a:latin typeface="楷体" panose="02010609060101010101" charset="-122"/>
                <a:ea typeface="楷体" panose="02010609060101010101" charset="-122"/>
              </a:rPr>
              <a:t>起兴手法</a:t>
            </a:r>
            <a:endParaRPr lang="zh-CN" altLang="en-US" sz="4000" b="1" dirty="0">
              <a:solidFill>
                <a:srgbClr val="FFC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15716"/>
                                        </p:tgtEl>
                                        <p:attrNameLst>
                                          <p:attrName>style.visibility</p:attrName>
                                        </p:attrNameLst>
                                      </p:cBhvr>
                                      <p:to>
                                        <p:strVal val="visible"/>
                                      </p:to>
                                    </p:set>
                                    <p:animEffect transition="in" filter="box(out)">
                                      <p:cBhvr>
                                        <p:cTn id="13"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custDataLst>
              <p:tags r:id="rId1"/>
            </p:custDataLst>
          </p:nvPr>
        </p:nvGrpSpPr>
        <p:grpSpPr>
          <a:xfrm>
            <a:off x="4650740" y="181634"/>
            <a:ext cx="1477010" cy="772136"/>
            <a:chOff x="1309009" y="2422670"/>
            <a:chExt cx="889080" cy="772001"/>
          </a:xfrm>
        </p:grpSpPr>
        <p:sp>
          <p:nvSpPr>
            <p:cNvPr id="5" name="矩形 4"/>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拓展·延伸</a:t>
              </a:r>
              <a:endParaRPr lang="zh-CN" altLang="en-US" strike="noStrike" smtClean="0">
                <a:solidFill>
                  <a:schemeClr val="bg1"/>
                </a:solidFill>
              </a:endParaRPr>
            </a:p>
          </p:txBody>
        </p:sp>
        <p:sp>
          <p:nvSpPr>
            <p:cNvPr id="7" name="等腰三角形 6"/>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pic>
        <p:nvPicPr>
          <p:cNvPr id="6" name="图片 5"/>
          <p:cNvPicPr>
            <a:picLocks noChangeAspect="1"/>
          </p:cNvPicPr>
          <p:nvPr/>
        </p:nvPicPr>
        <p:blipFill>
          <a:blip r:embed="rId4"/>
          <a:stretch>
            <a:fillRect/>
          </a:stretch>
        </p:blipFill>
        <p:spPr>
          <a:xfrm>
            <a:off x="165735" y="2089785"/>
            <a:ext cx="4021455" cy="3556635"/>
          </a:xfrm>
          <a:prstGeom prst="rect">
            <a:avLst/>
          </a:prstGeom>
        </p:spPr>
      </p:pic>
      <p:sp>
        <p:nvSpPr>
          <p:cNvPr id="9" name="文本框 8"/>
          <p:cNvSpPr txBox="1"/>
          <p:nvPr/>
        </p:nvSpPr>
        <p:spPr>
          <a:xfrm>
            <a:off x="4368165" y="2383790"/>
            <a:ext cx="3173730" cy="2968625"/>
          </a:xfrm>
          <a:prstGeom prst="rect">
            <a:avLst/>
          </a:prstGeom>
          <a:noFill/>
        </p:spPr>
        <p:txBody>
          <a:bodyPr wrap="square" rtlCol="0">
            <a:spAutoFit/>
          </a:bodyPr>
          <a:p>
            <a:pPr algn="l">
              <a:lnSpc>
                <a:spcPct val="130000"/>
              </a:lnSpc>
            </a:pPr>
            <a:r>
              <a:rPr lang="zh-CN" altLang="en-US" sz="2400" dirty="0" smtClean="0">
                <a:solidFill>
                  <a:schemeClr val="accent3"/>
                </a:solidFill>
                <a:latin typeface="楷体" panose="02010609060101010101" charset="-122"/>
                <a:ea typeface="楷体" panose="02010609060101010101" charset="-122"/>
              </a:rPr>
              <a:t>桃之夭夭，灼灼其华。</a:t>
            </a:r>
            <a:endParaRPr lang="zh-CN" altLang="en-US" sz="2400" dirty="0" smtClean="0">
              <a:solidFill>
                <a:schemeClr val="accent3"/>
              </a:solidFill>
              <a:latin typeface="楷体" panose="02010609060101010101" charset="-122"/>
              <a:ea typeface="楷体" panose="02010609060101010101" charset="-122"/>
            </a:endParaRPr>
          </a:p>
          <a:p>
            <a:pPr algn="l">
              <a:lnSpc>
                <a:spcPct val="130000"/>
              </a:lnSpc>
            </a:pPr>
            <a:r>
              <a:rPr lang="zh-CN" altLang="en-US" sz="2400" dirty="0" smtClean="0">
                <a:solidFill>
                  <a:schemeClr val="accent3"/>
                </a:solidFill>
                <a:latin typeface="楷体" panose="02010609060101010101" charset="-122"/>
                <a:ea typeface="楷体" panose="02010609060101010101" charset="-122"/>
              </a:rPr>
              <a:t>之子于归，宜其室家。</a:t>
            </a:r>
            <a:endParaRPr lang="zh-CN" altLang="en-US" sz="2400" dirty="0" smtClean="0">
              <a:solidFill>
                <a:schemeClr val="accent3"/>
              </a:solidFill>
              <a:latin typeface="楷体" panose="02010609060101010101" charset="-122"/>
              <a:ea typeface="楷体" panose="02010609060101010101" charset="-122"/>
            </a:endParaRPr>
          </a:p>
          <a:p>
            <a:pPr algn="l">
              <a:lnSpc>
                <a:spcPct val="130000"/>
              </a:lnSpc>
            </a:pPr>
            <a:r>
              <a:rPr lang="zh-CN" altLang="en-US" sz="2400" dirty="0" smtClean="0">
                <a:solidFill>
                  <a:schemeClr val="accent3"/>
                </a:solidFill>
                <a:latin typeface="楷体" panose="02010609060101010101" charset="-122"/>
                <a:ea typeface="楷体" panose="02010609060101010101" charset="-122"/>
              </a:rPr>
              <a:t>桃之夭夭，有蕡其实。</a:t>
            </a:r>
            <a:endParaRPr lang="zh-CN" altLang="en-US" sz="2400" dirty="0" smtClean="0">
              <a:solidFill>
                <a:schemeClr val="accent3"/>
              </a:solidFill>
              <a:latin typeface="楷体" panose="02010609060101010101" charset="-122"/>
              <a:ea typeface="楷体" panose="02010609060101010101" charset="-122"/>
            </a:endParaRPr>
          </a:p>
          <a:p>
            <a:pPr algn="l">
              <a:lnSpc>
                <a:spcPct val="130000"/>
              </a:lnSpc>
            </a:pPr>
            <a:r>
              <a:rPr lang="zh-CN" altLang="en-US" sz="2400" dirty="0" smtClean="0">
                <a:solidFill>
                  <a:schemeClr val="accent3"/>
                </a:solidFill>
                <a:latin typeface="楷体" panose="02010609060101010101" charset="-122"/>
                <a:ea typeface="楷体" panose="02010609060101010101" charset="-122"/>
              </a:rPr>
              <a:t>之子于归，宜其家室。</a:t>
            </a:r>
            <a:endParaRPr lang="zh-CN" altLang="en-US" sz="2400" dirty="0" smtClean="0">
              <a:solidFill>
                <a:schemeClr val="accent3"/>
              </a:solidFill>
              <a:latin typeface="楷体" panose="02010609060101010101" charset="-122"/>
              <a:ea typeface="楷体" panose="02010609060101010101" charset="-122"/>
            </a:endParaRPr>
          </a:p>
          <a:p>
            <a:pPr algn="l">
              <a:lnSpc>
                <a:spcPct val="130000"/>
              </a:lnSpc>
            </a:pPr>
            <a:r>
              <a:rPr lang="zh-CN" altLang="en-US" sz="2400" dirty="0" smtClean="0">
                <a:solidFill>
                  <a:schemeClr val="accent3"/>
                </a:solidFill>
                <a:latin typeface="楷体" panose="02010609060101010101" charset="-122"/>
                <a:ea typeface="楷体" panose="02010609060101010101" charset="-122"/>
              </a:rPr>
              <a:t>桃之夭夭，其叶蓁蓁。</a:t>
            </a:r>
            <a:endParaRPr lang="zh-CN" altLang="en-US" sz="2400" dirty="0" smtClean="0">
              <a:solidFill>
                <a:schemeClr val="accent3"/>
              </a:solidFill>
              <a:latin typeface="楷体" panose="02010609060101010101" charset="-122"/>
              <a:ea typeface="楷体" panose="02010609060101010101" charset="-122"/>
            </a:endParaRPr>
          </a:p>
          <a:p>
            <a:pPr algn="l">
              <a:lnSpc>
                <a:spcPct val="130000"/>
              </a:lnSpc>
            </a:pPr>
            <a:r>
              <a:rPr lang="zh-CN" altLang="en-US" sz="2400" dirty="0" smtClean="0">
                <a:solidFill>
                  <a:schemeClr val="accent3"/>
                </a:solidFill>
                <a:latin typeface="楷体" panose="02010609060101010101" charset="-122"/>
                <a:ea typeface="楷体" panose="02010609060101010101" charset="-122"/>
              </a:rPr>
              <a:t>之子于归，宜其家人。</a:t>
            </a:r>
            <a:endParaRPr lang="zh-CN" altLang="en-US" sz="2400" dirty="0" smtClean="0">
              <a:solidFill>
                <a:schemeClr val="accent3"/>
              </a:solidFill>
              <a:latin typeface="楷体" panose="02010609060101010101" charset="-122"/>
              <a:ea typeface="楷体" panose="02010609060101010101" charset="-122"/>
            </a:endParaRPr>
          </a:p>
        </p:txBody>
      </p:sp>
      <p:sp>
        <p:nvSpPr>
          <p:cNvPr id="10" name="文本框 9"/>
          <p:cNvSpPr txBox="1"/>
          <p:nvPr/>
        </p:nvSpPr>
        <p:spPr>
          <a:xfrm>
            <a:off x="5341620" y="1732915"/>
            <a:ext cx="894080" cy="650875"/>
          </a:xfrm>
          <a:prstGeom prst="rect">
            <a:avLst/>
          </a:prstGeom>
          <a:noFill/>
        </p:spPr>
        <p:txBody>
          <a:bodyPr wrap="none" rtlCol="0">
            <a:spAutoFit/>
          </a:bodyPr>
          <a:p>
            <a:pPr>
              <a:lnSpc>
                <a:spcPct val="130000"/>
              </a:lnSpc>
            </a:pPr>
            <a:r>
              <a:rPr lang="zh-CN" altLang="en-US" sz="2800" dirty="0" smtClean="0">
                <a:solidFill>
                  <a:schemeClr val="accent5">
                    <a:lumMod val="75000"/>
                  </a:schemeClr>
                </a:solidFill>
                <a:latin typeface="宋体" panose="02010600030101010101" pitchFamily="2" charset="-122"/>
                <a:ea typeface="宋体" panose="02010600030101010101" pitchFamily="2" charset="-122"/>
              </a:rPr>
              <a:t>桃夭</a:t>
            </a:r>
            <a:endParaRPr lang="zh-CN" altLang="en-US" sz="2800" dirty="0" smtClean="0">
              <a:solidFill>
                <a:schemeClr val="accent5">
                  <a:lumMod val="75000"/>
                </a:schemeClr>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800" decel="100000"/>
                                        <p:tgtEl>
                                          <p:spTgt spid="10"/>
                                        </p:tgtEl>
                                      </p:cBhvr>
                                    </p:animEffect>
                                    <p:anim calcmode="lin" valueType="num">
                                      <p:cBhvr>
                                        <p:cTn id="14" dur="800" decel="100000" fill="hold"/>
                                        <p:tgtEl>
                                          <p:spTgt spid="10"/>
                                        </p:tgtEl>
                                        <p:attrNameLst>
                                          <p:attrName>style.rotation</p:attrName>
                                        </p:attrNameLst>
                                      </p:cBhvr>
                                      <p:tavLst>
                                        <p:tav tm="0">
                                          <p:val>
                                            <p:fltVal val="-90"/>
                                          </p:val>
                                        </p:tav>
                                        <p:tav tm="100000">
                                          <p:val>
                                            <p:fltVal val="0"/>
                                          </p:val>
                                        </p:tav>
                                      </p:tavLst>
                                    </p:anim>
                                    <p:anim calcmode="lin" valueType="num">
                                      <p:cBhvr>
                                        <p:cTn id="15" dur="800" decel="100000" fill="hold"/>
                                        <p:tgtEl>
                                          <p:spTgt spid="10"/>
                                        </p:tgtEl>
                                        <p:attrNameLst>
                                          <p:attrName>ppt_x</p:attrName>
                                        </p:attrNameLst>
                                      </p:cBhvr>
                                      <p:tavLst>
                                        <p:tav tm="0">
                                          <p:val>
                                            <p:strVal val="#ppt_x+0.4"/>
                                          </p:val>
                                        </p:tav>
                                        <p:tav tm="100000">
                                          <p:val>
                                            <p:strVal val="#ppt_x-0.05"/>
                                          </p:val>
                                        </p:tav>
                                      </p:tavLst>
                                    </p:anim>
                                    <p:anim calcmode="lin" valueType="num">
                                      <p:cBhvr>
                                        <p:cTn id="16" dur="800" decel="100000" fill="hold"/>
                                        <p:tgtEl>
                                          <p:spTgt spid="10"/>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18"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9" grpId="4"/>
      <p:bldP spid="9" grpId="5"/>
      <p:bldP spid="9" grpId="6"/>
      <p:bldP spid="9" grpId="7"/>
      <p:bldP spid="9" grpId="8"/>
      <p:bldP spid="9" grpId="9"/>
      <p:bldP spid="9" grpId="10"/>
      <p:bldP spid="9" grpId="11"/>
      <p:bldP spid="9" grpId="12"/>
      <p:bldP spid="9" grpId="13"/>
      <p:bldP spid="9" grpId="14"/>
      <p:bldP spid="9" grpId="15"/>
      <p:bldP spid="9" grpId="16"/>
      <p:bldP spid="9" grpId="17"/>
      <p:bldP spid="9" grpId="18"/>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矩形 149505"/>
          <p:cNvSpPr/>
          <p:nvPr/>
        </p:nvSpPr>
        <p:spPr>
          <a:xfrm>
            <a:off x="43815" y="1984375"/>
            <a:ext cx="7567295" cy="3277870"/>
          </a:xfrm>
          <a:prstGeom prst="rect">
            <a:avLst/>
          </a:prstGeom>
          <a:noFill/>
          <a:ln w="9525">
            <a:noFill/>
          </a:ln>
        </p:spPr>
        <p:txBody>
          <a:bodyPr wrap="square" anchor="t">
            <a:spAutoFit/>
          </a:bodyPr>
          <a:p>
            <a:pPr algn="l">
              <a:lnSpc>
                <a:spcPct val="140000"/>
              </a:lnSpc>
            </a:pPr>
            <a:r>
              <a:rPr lang="zh-CN" altLang="en-US" sz="2800" dirty="0">
                <a:solidFill>
                  <a:srgbClr val="000000"/>
                </a:solidFill>
                <a:latin typeface="Arial" panose="020B0604020202020204" pitchFamily="34" charset="0"/>
                <a:ea typeface="宋体" panose="02010600030101010101" pitchFamily="2" charset="-122"/>
              </a:rPr>
              <a:t>   </a:t>
            </a:r>
            <a:r>
              <a:rPr lang="zh-CN" altLang="en-US" sz="2400" dirty="0">
                <a:solidFill>
                  <a:srgbClr val="000000"/>
                </a:solidFill>
                <a:latin typeface="华康楷体W5-A" panose="1A454350000000000000" charset="-122"/>
                <a:ea typeface="华康楷体W5-A" panose="1A454350000000000000" charset="-122"/>
              </a:rPr>
              <a:t>  </a:t>
            </a:r>
            <a:r>
              <a:rPr lang="zh-CN" altLang="en-US" sz="2400">
                <a:solidFill>
                  <a:srgbClr val="333300"/>
                </a:solidFill>
                <a:effectLst>
                  <a:outerShdw blurRad="38100" dist="38100" dir="2700000">
                    <a:srgbClr val="C0C0C0"/>
                  </a:outerShdw>
                </a:effectLst>
                <a:ea typeface="黑体" panose="02010609060101010101" charset="-122"/>
              </a:rPr>
              <a:t>《关雎》</a:t>
            </a:r>
            <a:r>
              <a:rPr lang="zh-CN" altLang="en-US" sz="2400">
                <a:solidFill>
                  <a:srgbClr val="333300"/>
                </a:solidFill>
                <a:effectLst>
                  <a:outerShdw blurRad="38100" dist="38100" dir="2700000">
                    <a:srgbClr val="C0C0C0"/>
                  </a:outerShdw>
                </a:effectLst>
                <a:ea typeface="黑体" panose="02010609060101010101" charset="-122"/>
                <a:sym typeface="+mn-ea"/>
              </a:rPr>
              <a:t>是一首青年男子的恋歌，描绘他对一位姑娘一往情深的追求和对美满婚姻的渴望。</a:t>
            </a:r>
            <a:endParaRPr lang="zh-CN" altLang="en-US" sz="2400" dirty="0">
              <a:solidFill>
                <a:schemeClr val="tx2"/>
              </a:solidFill>
              <a:latin typeface="楷体_GB2312" pitchFamily="49" charset="-122"/>
              <a:ea typeface="楷体_GB2312" pitchFamily="49" charset="-122"/>
            </a:endParaRPr>
          </a:p>
          <a:p>
            <a:pPr algn="l">
              <a:lnSpc>
                <a:spcPct val="140000"/>
              </a:lnSpc>
            </a:pPr>
            <a:r>
              <a:rPr lang="zh-CN" altLang="en-US" sz="2400">
                <a:solidFill>
                  <a:srgbClr val="333300"/>
                </a:solidFill>
                <a:effectLst>
                  <a:outerShdw blurRad="38100" dist="38100" dir="2700000">
                    <a:srgbClr val="C0C0C0"/>
                  </a:outerShdw>
                </a:effectLst>
                <a:ea typeface="黑体" panose="02010609060101010101" charset="-122"/>
                <a:sym typeface="+mn-ea"/>
              </a:rPr>
              <a:t>       《蒹葭》抒写了对意中人的倾慕之情，以及欲见而不可得的惆怅之情。歌者思念的对象可能在遥远的地方，只能怀想而无法见面，因而心情惆怅，无法抑制。时间越久，阻隔越远，感情越深。</a:t>
            </a:r>
            <a:endParaRPr lang="zh-CN" altLang="en-US" sz="2400">
              <a:solidFill>
                <a:srgbClr val="333300"/>
              </a:solidFill>
              <a:effectLst>
                <a:outerShdw blurRad="38100" dist="38100" dir="2700000">
                  <a:srgbClr val="C0C0C0"/>
                </a:outerShdw>
              </a:effectLst>
              <a:ea typeface="黑体" panose="02010609060101010101" charset="-122"/>
            </a:endParaRPr>
          </a:p>
        </p:txBody>
      </p:sp>
      <p:grpSp>
        <p:nvGrpSpPr>
          <p:cNvPr id="6" name="组合 5"/>
          <p:cNvGrpSpPr/>
          <p:nvPr>
            <p:custDataLst>
              <p:tags r:id="rId1"/>
            </p:custDataLst>
          </p:nvPr>
        </p:nvGrpSpPr>
        <p:grpSpPr>
          <a:xfrm>
            <a:off x="4830445" y="261644"/>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课堂·小结</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06"/>
                                        </p:tgtEl>
                                        <p:attrNameLst>
                                          <p:attrName>style.visibility</p:attrName>
                                        </p:attrNameLst>
                                      </p:cBhvr>
                                      <p:to>
                                        <p:strVal val="visible"/>
                                      </p:to>
                                    </p:set>
                                    <p:anim calcmode="lin" valueType="num">
                                      <p:cBhvr>
                                        <p:cTn id="13" dur="500" fill="hold"/>
                                        <p:tgtEl>
                                          <p:spTgt spid="149506"/>
                                        </p:tgtEl>
                                        <p:attrNameLst>
                                          <p:attrName>ppt_x</p:attrName>
                                        </p:attrNameLst>
                                      </p:cBhvr>
                                      <p:tavLst>
                                        <p:tav tm="0">
                                          <p:val>
                                            <p:strVal val="#ppt_x"/>
                                          </p:val>
                                        </p:tav>
                                        <p:tav tm="100000">
                                          <p:val>
                                            <p:strVal val="#ppt_x"/>
                                          </p:val>
                                        </p:tav>
                                      </p:tavLst>
                                    </p:anim>
                                    <p:anim calcmode="lin" valueType="num">
                                      <p:cBhvr>
                                        <p:cTn id="14" dur="500" fill="hold"/>
                                        <p:tgtEl>
                                          <p:spTgt spid="149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7" name="文本框 59396"/>
          <p:cNvSpPr txBox="1"/>
          <p:nvPr/>
        </p:nvSpPr>
        <p:spPr>
          <a:xfrm>
            <a:off x="1376680" y="1740535"/>
            <a:ext cx="4754880" cy="478155"/>
          </a:xfrm>
          <a:prstGeom prst="rect">
            <a:avLst/>
          </a:prstGeom>
          <a:noFill/>
          <a:ln w="9525">
            <a:noFill/>
          </a:ln>
        </p:spPr>
        <p:txBody>
          <a:bodyPr wrap="none" anchor="t">
            <a:spAutoFit/>
          </a:bodyPr>
          <a:p>
            <a:pPr>
              <a:lnSpc>
                <a:spcPct val="105000"/>
              </a:lnSpc>
            </a:pPr>
            <a:r>
              <a:rPr lang="zh-CN" altLang="en-US" sz="2400" dirty="0">
                <a:solidFill>
                  <a:schemeClr val="tx2"/>
                </a:solidFill>
                <a:latin typeface="楷体_GB2312" pitchFamily="49" charset="-122"/>
                <a:ea typeface="楷体_GB2312" pitchFamily="49" charset="-122"/>
              </a:rPr>
              <a:t>按所配曲调不同或体系不同分为：</a:t>
            </a:r>
            <a:endParaRPr lang="zh-CN" altLang="en-US" sz="2400" dirty="0">
              <a:solidFill>
                <a:schemeClr val="tx2"/>
              </a:solidFill>
              <a:latin typeface="楷体_GB2312" pitchFamily="49" charset="-122"/>
              <a:ea typeface="楷体_GB2312" pitchFamily="49" charset="-122"/>
            </a:endParaRPr>
          </a:p>
        </p:txBody>
      </p:sp>
      <p:grpSp>
        <p:nvGrpSpPr>
          <p:cNvPr id="59404" name="组合 59403"/>
          <p:cNvGrpSpPr/>
          <p:nvPr/>
        </p:nvGrpSpPr>
        <p:grpSpPr>
          <a:xfrm>
            <a:off x="485140" y="2474595"/>
            <a:ext cx="1093788" cy="2746375"/>
            <a:chOff x="788" y="1532"/>
            <a:chExt cx="689" cy="1730"/>
          </a:xfrm>
        </p:grpSpPr>
        <p:sp>
          <p:nvSpPr>
            <p:cNvPr id="59398" name="文本框 59397"/>
            <p:cNvSpPr txBox="1"/>
            <p:nvPr/>
          </p:nvSpPr>
          <p:spPr>
            <a:xfrm>
              <a:off x="801" y="1532"/>
              <a:ext cx="676" cy="340"/>
            </a:xfrm>
            <a:prstGeom prst="rect">
              <a:avLst/>
            </a:prstGeom>
            <a:noFill/>
            <a:ln w="9525">
              <a:noFill/>
            </a:ln>
          </p:spPr>
          <p:txBody>
            <a:bodyPr wrap="none" anchor="t">
              <a:spAutoFit/>
            </a:bodyPr>
            <a:p>
              <a:pPr>
                <a:lnSpc>
                  <a:spcPct val="105000"/>
                </a:lnSpc>
              </a:pPr>
              <a:r>
                <a:rPr lang="zh-CN" altLang="en-US" sz="2800" dirty="0">
                  <a:solidFill>
                    <a:schemeClr val="accent2"/>
                  </a:solidFill>
                  <a:latin typeface="楷体_GB2312" pitchFamily="49" charset="-122"/>
                  <a:ea typeface="楷体_GB2312" pitchFamily="49" charset="-122"/>
                </a:rPr>
                <a:t>风 ：</a:t>
              </a:r>
              <a:endParaRPr lang="zh-CN" altLang="en-US" sz="2800" dirty="0">
                <a:solidFill>
                  <a:schemeClr val="accent2"/>
                </a:solidFill>
                <a:latin typeface="楷体_GB2312" pitchFamily="49" charset="-122"/>
                <a:ea typeface="楷体_GB2312" pitchFamily="49" charset="-122"/>
              </a:endParaRPr>
            </a:p>
          </p:txBody>
        </p:sp>
        <p:sp>
          <p:nvSpPr>
            <p:cNvPr id="59399" name="文本框 59398"/>
            <p:cNvSpPr txBox="1"/>
            <p:nvPr/>
          </p:nvSpPr>
          <p:spPr>
            <a:xfrm>
              <a:off x="788" y="2104"/>
              <a:ext cx="676" cy="340"/>
            </a:xfrm>
            <a:prstGeom prst="rect">
              <a:avLst/>
            </a:prstGeom>
            <a:noFill/>
            <a:ln w="9525">
              <a:noFill/>
            </a:ln>
          </p:spPr>
          <p:txBody>
            <a:bodyPr wrap="none" anchor="t">
              <a:spAutoFit/>
            </a:bodyPr>
            <a:p>
              <a:pPr>
                <a:lnSpc>
                  <a:spcPct val="105000"/>
                </a:lnSpc>
              </a:pPr>
              <a:r>
                <a:rPr lang="zh-CN" altLang="en-US" sz="2800" dirty="0">
                  <a:solidFill>
                    <a:schemeClr val="accent2"/>
                  </a:solidFill>
                  <a:latin typeface="楷体_GB2312" pitchFamily="49" charset="-122"/>
                  <a:ea typeface="楷体_GB2312" pitchFamily="49" charset="-122"/>
                </a:rPr>
                <a:t>雅 ：</a:t>
              </a:r>
              <a:endParaRPr lang="zh-CN" altLang="en-US" sz="2800" dirty="0">
                <a:solidFill>
                  <a:schemeClr val="accent2"/>
                </a:solidFill>
                <a:latin typeface="楷体_GB2312" pitchFamily="49" charset="-122"/>
                <a:ea typeface="楷体_GB2312" pitchFamily="49" charset="-122"/>
              </a:endParaRPr>
            </a:p>
          </p:txBody>
        </p:sp>
        <p:sp>
          <p:nvSpPr>
            <p:cNvPr id="59400" name="文本框 59399"/>
            <p:cNvSpPr txBox="1"/>
            <p:nvPr/>
          </p:nvSpPr>
          <p:spPr>
            <a:xfrm>
              <a:off x="798" y="2922"/>
              <a:ext cx="676" cy="340"/>
            </a:xfrm>
            <a:prstGeom prst="rect">
              <a:avLst/>
            </a:prstGeom>
            <a:noFill/>
            <a:ln w="9525">
              <a:noFill/>
            </a:ln>
          </p:spPr>
          <p:txBody>
            <a:bodyPr wrap="none" anchor="t">
              <a:spAutoFit/>
            </a:bodyPr>
            <a:p>
              <a:pPr>
                <a:lnSpc>
                  <a:spcPct val="105000"/>
                </a:lnSpc>
              </a:pPr>
              <a:r>
                <a:rPr lang="zh-CN" altLang="en-US" sz="2800" dirty="0">
                  <a:solidFill>
                    <a:schemeClr val="accent2"/>
                  </a:solidFill>
                  <a:latin typeface="楷体_GB2312" pitchFamily="49" charset="-122"/>
                  <a:ea typeface="楷体_GB2312" pitchFamily="49" charset="-122"/>
                </a:rPr>
                <a:t>颂 ：</a:t>
              </a:r>
              <a:endParaRPr lang="zh-CN" altLang="en-US" sz="2800" dirty="0">
                <a:solidFill>
                  <a:schemeClr val="accent2"/>
                </a:solidFill>
                <a:latin typeface="楷体_GB2312" pitchFamily="49" charset="-122"/>
                <a:ea typeface="楷体_GB2312" pitchFamily="49" charset="-122"/>
              </a:endParaRPr>
            </a:p>
          </p:txBody>
        </p:sp>
      </p:grpSp>
      <p:sp>
        <p:nvSpPr>
          <p:cNvPr id="59401" name="文本框 59400"/>
          <p:cNvSpPr txBox="1"/>
          <p:nvPr/>
        </p:nvSpPr>
        <p:spPr>
          <a:xfrm>
            <a:off x="1284288" y="2536190"/>
            <a:ext cx="6126480" cy="478155"/>
          </a:xfrm>
          <a:prstGeom prst="rect">
            <a:avLst/>
          </a:prstGeom>
          <a:noFill/>
          <a:ln w="9525">
            <a:noFill/>
          </a:ln>
        </p:spPr>
        <p:txBody>
          <a:bodyPr wrap="none" anchor="t">
            <a:spAutoFit/>
          </a:bodyPr>
          <a:p>
            <a:pPr>
              <a:lnSpc>
                <a:spcPct val="105000"/>
              </a:lnSpc>
            </a:pPr>
            <a:r>
              <a:rPr lang="zh-CN" altLang="en-US" sz="2400" dirty="0">
                <a:latin typeface="楷体" panose="02010609060101010101" charset="-122"/>
                <a:ea typeface="楷体" panose="02010609060101010101" charset="-122"/>
              </a:rPr>
              <a:t>“风土之音曰风”,是春秋时国的土乐民歌。</a:t>
            </a:r>
            <a:endParaRPr lang="zh-CN" altLang="en-US" sz="2800" dirty="0">
              <a:solidFill>
                <a:schemeClr val="tx2"/>
              </a:solidFill>
              <a:latin typeface="楷体_GB2312" pitchFamily="49" charset="-122"/>
              <a:ea typeface="楷体_GB2312" pitchFamily="49" charset="-122"/>
            </a:endParaRPr>
          </a:p>
        </p:txBody>
      </p:sp>
      <p:sp>
        <p:nvSpPr>
          <p:cNvPr id="59402" name="文本框 59401"/>
          <p:cNvSpPr txBox="1"/>
          <p:nvPr/>
        </p:nvSpPr>
        <p:spPr>
          <a:xfrm>
            <a:off x="1376680" y="3282950"/>
            <a:ext cx="5364480" cy="977265"/>
          </a:xfrm>
          <a:prstGeom prst="rect">
            <a:avLst/>
          </a:prstGeom>
          <a:noFill/>
          <a:ln w="9525">
            <a:noFill/>
          </a:ln>
        </p:spPr>
        <p:txBody>
          <a:bodyPr wrap="none" anchor="t">
            <a:spAutoFit/>
          </a:bodyPr>
          <a:p>
            <a:pPr>
              <a:lnSpc>
                <a:spcPct val="120000"/>
              </a:lnSpc>
            </a:pPr>
            <a:r>
              <a:rPr lang="zh-CN" altLang="en-US" sz="2400" dirty="0">
                <a:latin typeface="楷体" panose="02010609060101010101" charset="-122"/>
                <a:ea typeface="楷体" panose="02010609060101010101" charset="-122"/>
              </a:rPr>
              <a:t>“朝庭之音曰雅”,是朝庭里的乐歌,分</a:t>
            </a:r>
            <a:endParaRPr lang="zh-CN" altLang="en-US" sz="2400" dirty="0">
              <a:latin typeface="楷体" panose="02010609060101010101" charset="-122"/>
              <a:ea typeface="楷体" panose="02010609060101010101" charset="-122"/>
            </a:endParaRPr>
          </a:p>
          <a:p>
            <a:pPr>
              <a:lnSpc>
                <a:spcPct val="120000"/>
              </a:lnSpc>
            </a:pPr>
            <a:r>
              <a:rPr lang="zh-CN" altLang="en-US" sz="2400" dirty="0">
                <a:latin typeface="楷体" panose="02010609060101010101" charset="-122"/>
                <a:ea typeface="楷体" panose="02010609060101010101" charset="-122"/>
              </a:rPr>
              <a:t>“大雅”和 “小雅”。</a:t>
            </a:r>
            <a:endParaRPr lang="zh-CN" altLang="en-US" sz="2400" dirty="0">
              <a:latin typeface="楷体" panose="02010609060101010101" charset="-122"/>
              <a:ea typeface="楷体" panose="02010609060101010101" charset="-122"/>
            </a:endParaRPr>
          </a:p>
        </p:txBody>
      </p:sp>
      <p:sp>
        <p:nvSpPr>
          <p:cNvPr id="59403" name="文本框 59402"/>
          <p:cNvSpPr txBox="1"/>
          <p:nvPr/>
        </p:nvSpPr>
        <p:spPr>
          <a:xfrm>
            <a:off x="1284605" y="4573905"/>
            <a:ext cx="5364480" cy="977265"/>
          </a:xfrm>
          <a:prstGeom prst="rect">
            <a:avLst/>
          </a:prstGeom>
          <a:noFill/>
          <a:ln w="9525">
            <a:noFill/>
          </a:ln>
        </p:spPr>
        <p:txBody>
          <a:bodyPr wrap="none" anchor="t">
            <a:spAutoFit/>
          </a:bodyPr>
          <a:p>
            <a:pPr algn="l">
              <a:lnSpc>
                <a:spcPct val="120000"/>
              </a:lnSpc>
              <a:buNone/>
            </a:pPr>
            <a:r>
              <a:rPr lang="zh-CN" altLang="en-US" sz="2400" dirty="0">
                <a:latin typeface="楷体" panose="02010609060101010101" charset="-122"/>
                <a:ea typeface="楷体" panose="02010609060101010101" charset="-122"/>
              </a:rPr>
              <a:t>“宗庙之音曰颂”,是宗庙演唱的祭歌,</a:t>
            </a:r>
            <a:endParaRPr lang="zh-CN" altLang="en-US" sz="2400" dirty="0">
              <a:latin typeface="楷体" panose="02010609060101010101" charset="-122"/>
              <a:ea typeface="楷体" panose="02010609060101010101" charset="-122"/>
            </a:endParaRPr>
          </a:p>
          <a:p>
            <a:pPr algn="l">
              <a:lnSpc>
                <a:spcPct val="120000"/>
              </a:lnSpc>
              <a:buNone/>
            </a:pPr>
            <a:r>
              <a:rPr lang="zh-CN" altLang="en-US" sz="2400" dirty="0">
                <a:latin typeface="楷体" panose="02010609060101010101" charset="-122"/>
                <a:ea typeface="楷体" panose="02010609060101010101" charset="-122"/>
              </a:rPr>
              <a:t> 有 “周颂” “鲁颂” “商颂”。 </a:t>
            </a:r>
            <a:endParaRPr lang="zh-CN" altLang="en-US" sz="2800" dirty="0">
              <a:solidFill>
                <a:schemeClr val="tx2"/>
              </a:solidFill>
              <a:latin typeface="楷体_GB2312" pitchFamily="49" charset="-122"/>
              <a:ea typeface="楷体_GB2312" pitchFamily="49" charset="-122"/>
            </a:endParaRPr>
          </a:p>
        </p:txBody>
      </p:sp>
      <p:grpSp>
        <p:nvGrpSpPr>
          <p:cNvPr id="6" name="组合 5"/>
          <p:cNvGrpSpPr/>
          <p:nvPr/>
        </p:nvGrpSpPr>
        <p:grpSpPr>
          <a:xfrm>
            <a:off x="5000943" y="295801"/>
            <a:ext cx="1476375" cy="771634"/>
            <a:chOff x="1309009" y="2422561"/>
            <a:chExt cx="889080" cy="772110"/>
          </a:xfrm>
        </p:grpSpPr>
        <p:sp>
          <p:nvSpPr>
            <p:cNvPr id="10" name="矩形 9"/>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课堂·导入</a:t>
              </a:r>
              <a:endParaRPr lang="zh-CN" altLang="en-US" strike="noStrike" noProof="1" smtClean="0">
                <a:solidFill>
                  <a:schemeClr val="bg1"/>
                </a:solidFill>
              </a:endParaRPr>
            </a:p>
          </p:txBody>
        </p:sp>
        <p:sp>
          <p:nvSpPr>
            <p:cNvPr id="2" name="等腰三角形 1"/>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9397"/>
                                        </p:tgtEl>
                                        <p:attrNameLst>
                                          <p:attrName>style.visibility</p:attrName>
                                        </p:attrNameLst>
                                      </p:cBhvr>
                                      <p:to>
                                        <p:strVal val="visible"/>
                                      </p:to>
                                    </p:set>
                                    <p:animEffect transition="in" filter="wipe(up)">
                                      <p:cBhvr>
                                        <p:cTn id="13" dur="500"/>
                                        <p:tgtEl>
                                          <p:spTgt spid="5939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9404"/>
                                        </p:tgtEl>
                                        <p:attrNameLst>
                                          <p:attrName>style.visibility</p:attrName>
                                        </p:attrNameLst>
                                      </p:cBhvr>
                                      <p:to>
                                        <p:strVal val="visible"/>
                                      </p:to>
                                    </p:set>
                                    <p:animEffect transition="in" filter="wipe(up)">
                                      <p:cBhvr>
                                        <p:cTn id="18" dur="500"/>
                                        <p:tgtEl>
                                          <p:spTgt spid="5940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9401"/>
                                        </p:tgtEl>
                                        <p:attrNameLst>
                                          <p:attrName>style.visibility</p:attrName>
                                        </p:attrNameLst>
                                      </p:cBhvr>
                                      <p:to>
                                        <p:strVal val="visible"/>
                                      </p:to>
                                    </p:set>
                                    <p:animEffect transition="in" filter="wipe(up)">
                                      <p:cBhvr>
                                        <p:cTn id="23" dur="500"/>
                                        <p:tgtEl>
                                          <p:spTgt spid="5940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9402"/>
                                        </p:tgtEl>
                                        <p:attrNameLst>
                                          <p:attrName>style.visibility</p:attrName>
                                        </p:attrNameLst>
                                      </p:cBhvr>
                                      <p:to>
                                        <p:strVal val="visible"/>
                                      </p:to>
                                    </p:set>
                                    <p:animEffect transition="in" filter="wipe(up)">
                                      <p:cBhvr>
                                        <p:cTn id="28" dur="500"/>
                                        <p:tgtEl>
                                          <p:spTgt spid="5940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9403"/>
                                        </p:tgtEl>
                                        <p:attrNameLst>
                                          <p:attrName>style.visibility</p:attrName>
                                        </p:attrNameLst>
                                      </p:cBhvr>
                                      <p:to>
                                        <p:strVal val="visible"/>
                                      </p:to>
                                    </p:set>
                                    <p:animEffect transition="in" filter="wipe(up)">
                                      <p:cBhvr>
                                        <p:cTn id="33" dur="5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59401" grpId="0"/>
      <p:bldP spid="59402" grpId="0"/>
      <p:bldP spid="594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54" name="文本框 39953"/>
          <p:cNvSpPr txBox="1"/>
          <p:nvPr/>
        </p:nvSpPr>
        <p:spPr>
          <a:xfrm>
            <a:off x="1351280" y="1917700"/>
            <a:ext cx="5126355" cy="521970"/>
          </a:xfrm>
          <a:prstGeom prst="rect">
            <a:avLst/>
          </a:prstGeom>
          <a:noFill/>
          <a:ln w="9525">
            <a:noFill/>
          </a:ln>
        </p:spPr>
        <p:txBody>
          <a:bodyPr wrap="square">
            <a:spAutoFit/>
          </a:bodyPr>
          <a:p>
            <a:pPr>
              <a:spcBef>
                <a:spcPct val="50000"/>
              </a:spcBef>
            </a:pPr>
            <a:r>
              <a:rPr lang="zh-CN" altLang="en-US" sz="2800" dirty="0">
                <a:solidFill>
                  <a:schemeClr val="tx2"/>
                </a:solidFill>
                <a:latin typeface="Times New Roman" panose="02020603050405020304" pitchFamily="18" charset="0"/>
                <a:ea typeface="楷体_GB2312" pitchFamily="49" charset="-122"/>
              </a:rPr>
              <a:t>《诗经》主要有三种表现手法：</a:t>
            </a:r>
            <a:endParaRPr lang="zh-CN" altLang="en-US" sz="2800" dirty="0">
              <a:solidFill>
                <a:schemeClr val="tx2"/>
              </a:solidFill>
              <a:latin typeface="Times New Roman" panose="02020603050405020304" pitchFamily="18" charset="0"/>
              <a:ea typeface="楷体_GB2312" pitchFamily="49" charset="-122"/>
            </a:endParaRPr>
          </a:p>
        </p:txBody>
      </p:sp>
      <p:sp>
        <p:nvSpPr>
          <p:cNvPr id="39957" name="矩形 39956"/>
          <p:cNvSpPr/>
          <p:nvPr/>
        </p:nvSpPr>
        <p:spPr>
          <a:xfrm>
            <a:off x="2180590" y="2679700"/>
            <a:ext cx="3312160" cy="970915"/>
          </a:xfrm>
          <a:prstGeom prst="rect">
            <a:avLst/>
          </a:prstGeom>
        </p:spPr>
        <p:txBody>
          <a:bodyPr wrap="none" fromWordArt="1">
            <a:prstTxWarp prst="textPlain">
              <a:avLst>
                <a:gd name="adj" fmla="val 50000"/>
              </a:avLst>
            </a:prstTxWarp>
            <a:normAutofit/>
          </a:bodyPr>
          <a:p>
            <a:pPr algn="ctr"/>
            <a:r>
              <a:rPr lang="zh-CN" altLang="en-US" sz="3600">
                <a:ln w="9525">
                  <a:solidFill>
                    <a:schemeClr val="bg1"/>
                  </a:solidFill>
                  <a:prstDash val="solid"/>
                </a:ln>
                <a:solidFill>
                  <a:schemeClr val="tx1"/>
                </a:solidFill>
                <a:effectLst>
                  <a:outerShdw blurRad="12700" dist="38100" dir="2700000" algn="tl" rotWithShape="0">
                    <a:schemeClr val="bg1">
                      <a:lumMod val="50000"/>
                    </a:schemeClr>
                  </a:outerShdw>
                </a:effectLst>
                <a:latin typeface="方正综艺简体" charset="0"/>
                <a:ea typeface="方正综艺简体" charset="0"/>
              </a:rPr>
              <a:t>赋 比 兴</a:t>
            </a:r>
            <a:endParaRPr lang="zh-CN" altLang="en-US" sz="3600">
              <a:ln w="9525">
                <a:solidFill>
                  <a:schemeClr val="bg1"/>
                </a:solidFill>
                <a:prstDash val="solid"/>
              </a:ln>
              <a:solidFill>
                <a:schemeClr val="tx1"/>
              </a:solidFill>
              <a:effectLst>
                <a:outerShdw blurRad="12700" dist="38100" dir="2700000" algn="tl" rotWithShape="0">
                  <a:schemeClr val="bg1">
                    <a:lumMod val="50000"/>
                  </a:schemeClr>
                </a:outerShdw>
              </a:effectLst>
              <a:latin typeface="方正综艺简体" charset="0"/>
              <a:ea typeface="方正综艺简体" charset="0"/>
            </a:endParaRPr>
          </a:p>
        </p:txBody>
      </p:sp>
      <p:grpSp>
        <p:nvGrpSpPr>
          <p:cNvPr id="6" name="组合 5"/>
          <p:cNvGrpSpPr/>
          <p:nvPr/>
        </p:nvGrpSpPr>
        <p:grpSpPr>
          <a:xfrm>
            <a:off x="5000943" y="295801"/>
            <a:ext cx="1476375" cy="771634"/>
            <a:chOff x="1309009" y="2422561"/>
            <a:chExt cx="889080" cy="772110"/>
          </a:xfrm>
        </p:grpSpPr>
        <p:sp>
          <p:nvSpPr>
            <p:cNvPr id="10" name="矩形 9"/>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课堂·导入</a:t>
              </a:r>
              <a:endParaRPr lang="zh-CN" altLang="en-US" strike="noStrike" noProof="1" smtClean="0">
                <a:solidFill>
                  <a:schemeClr val="bg1"/>
                </a:solidFill>
              </a:endParaRPr>
            </a:p>
          </p:txBody>
        </p:sp>
        <p:sp>
          <p:nvSpPr>
            <p:cNvPr id="2" name="等腰三角形 1"/>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
        <p:nvSpPr>
          <p:cNvPr id="52237" name="文本框 52236"/>
          <p:cNvSpPr txBox="1"/>
          <p:nvPr/>
        </p:nvSpPr>
        <p:spPr>
          <a:xfrm>
            <a:off x="561340" y="4208145"/>
            <a:ext cx="6837680" cy="953135"/>
          </a:xfrm>
          <a:prstGeom prst="rect">
            <a:avLst/>
          </a:prstGeom>
          <a:noFill/>
          <a:ln w="9525">
            <a:noFill/>
          </a:ln>
        </p:spPr>
        <p:txBody>
          <a:bodyPr wrap="square" anchor="t">
            <a:spAutoFit/>
          </a:bodyPr>
          <a:p>
            <a:pPr>
              <a:spcBef>
                <a:spcPct val="50000"/>
              </a:spcBef>
            </a:pPr>
            <a:r>
              <a:rPr lang="zh-CN" altLang="en-US" sz="2800" dirty="0">
                <a:solidFill>
                  <a:schemeClr val="tx2"/>
                </a:solidFill>
                <a:latin typeface="楷体_GB2312" pitchFamily="49" charset="-122"/>
                <a:ea typeface="楷体_GB2312" pitchFamily="49" charset="-122"/>
              </a:rPr>
              <a:t>“风”“雅”“颂”“赋”“比”“兴”，文学史上合称“</a:t>
            </a:r>
            <a:r>
              <a:rPr lang="zh-CN" altLang="en-US" sz="2800" dirty="0">
                <a:solidFill>
                  <a:schemeClr val="accent2"/>
                </a:solidFill>
                <a:latin typeface="楷体_GB2312" pitchFamily="49" charset="-122"/>
                <a:ea typeface="楷体_GB2312" pitchFamily="49" charset="-122"/>
              </a:rPr>
              <a:t>六义</a:t>
            </a:r>
            <a:r>
              <a:rPr lang="zh-CN" altLang="en-US" sz="2800" dirty="0">
                <a:solidFill>
                  <a:schemeClr val="tx2"/>
                </a:solidFill>
                <a:latin typeface="楷体_GB2312" pitchFamily="49" charset="-122"/>
                <a:ea typeface="楷体_GB2312" pitchFamily="49" charset="-122"/>
              </a:rPr>
              <a:t>”。</a:t>
            </a:r>
            <a:endParaRPr lang="zh-CN" altLang="en-US" sz="2800" dirty="0">
              <a:solidFill>
                <a:schemeClr val="tx2"/>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9954"/>
                                        </p:tgtEl>
                                        <p:attrNameLst>
                                          <p:attrName>style.visibility</p:attrName>
                                        </p:attrNameLst>
                                      </p:cBhvr>
                                      <p:to>
                                        <p:strVal val="visible"/>
                                      </p:to>
                                    </p:set>
                                    <p:animEffect transition="in" filter="wipe(up)">
                                      <p:cBhvr>
                                        <p:cTn id="13" dur="500"/>
                                        <p:tgtEl>
                                          <p:spTgt spid="3995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9957"/>
                                        </p:tgtEl>
                                        <p:attrNameLst>
                                          <p:attrName>style.visibility</p:attrName>
                                        </p:attrNameLst>
                                      </p:cBhvr>
                                      <p:to>
                                        <p:strVal val="visible"/>
                                      </p:to>
                                    </p:set>
                                    <p:animEffect transition="in" filter="dissolve">
                                      <p:cBhvr>
                                        <p:cTn id="18" dur="500"/>
                                        <p:tgtEl>
                                          <p:spTgt spid="399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2237"/>
                                        </p:tgtEl>
                                        <p:attrNameLst>
                                          <p:attrName>style.visibility</p:attrName>
                                        </p:attrNameLst>
                                      </p:cBhvr>
                                      <p:to>
                                        <p:strVal val="visible"/>
                                      </p:to>
                                    </p:set>
                                    <p:animEffect transition="in" filter="wipe(up)">
                                      <p:cBhvr>
                                        <p:cTn id="23" dur="500"/>
                                        <p:tgtEl>
                                          <p:spTgt spid="5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4" grpId="0"/>
      <p:bldP spid="522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80" name="文本框 58379"/>
          <p:cNvSpPr txBox="1"/>
          <p:nvPr/>
        </p:nvSpPr>
        <p:spPr>
          <a:xfrm>
            <a:off x="1946275" y="1410970"/>
            <a:ext cx="3027680" cy="542925"/>
          </a:xfrm>
          <a:prstGeom prst="rect">
            <a:avLst/>
          </a:prstGeom>
          <a:noFill/>
          <a:ln w="9525">
            <a:noFill/>
          </a:ln>
        </p:spPr>
        <p:txBody>
          <a:bodyPr wrap="none" anchor="t">
            <a:spAutoFit/>
          </a:bodyPr>
          <a:p>
            <a:pPr>
              <a:lnSpc>
                <a:spcPct val="105000"/>
              </a:lnSpc>
            </a:pPr>
            <a:r>
              <a:rPr lang="zh-CN" altLang="en-US" sz="2800" dirty="0">
                <a:solidFill>
                  <a:schemeClr val="tx2"/>
                </a:solidFill>
                <a:latin typeface="楷体_GB2312" pitchFamily="49" charset="-122"/>
                <a:ea typeface="楷体_GB2312" pitchFamily="49" charset="-122"/>
              </a:rPr>
              <a:t>简介三种表现手法</a:t>
            </a:r>
            <a:endParaRPr lang="zh-CN" altLang="en-US" sz="2800" dirty="0">
              <a:solidFill>
                <a:schemeClr val="tx2"/>
              </a:solidFill>
              <a:latin typeface="楷体_GB2312" pitchFamily="49" charset="-122"/>
              <a:ea typeface="楷体_GB2312" pitchFamily="49" charset="-122"/>
            </a:endParaRPr>
          </a:p>
        </p:txBody>
      </p:sp>
      <p:sp>
        <p:nvSpPr>
          <p:cNvPr id="58381" name="文本框 58380"/>
          <p:cNvSpPr txBox="1"/>
          <p:nvPr/>
        </p:nvSpPr>
        <p:spPr>
          <a:xfrm>
            <a:off x="1555750" y="2097088"/>
            <a:ext cx="4959350" cy="521970"/>
          </a:xfrm>
          <a:prstGeom prst="rect">
            <a:avLst/>
          </a:prstGeom>
          <a:noFill/>
          <a:ln w="9525">
            <a:noFill/>
          </a:ln>
        </p:spPr>
        <p:txBody>
          <a:bodyPr>
            <a:spAutoFit/>
          </a:bodyPr>
          <a:p>
            <a:r>
              <a:rPr lang="zh-CN" altLang="en-US" sz="2800" dirty="0">
                <a:solidFill>
                  <a:schemeClr val="tx2"/>
                </a:solidFill>
                <a:latin typeface="楷体_GB2312" pitchFamily="49" charset="-122"/>
                <a:ea typeface="楷体_GB2312" pitchFamily="49" charset="-122"/>
              </a:rPr>
              <a:t>“赋者，敷陈其事而直言之也”</a:t>
            </a:r>
            <a:endParaRPr lang="zh-CN" altLang="en-US" sz="2800" dirty="0">
              <a:solidFill>
                <a:schemeClr val="tx2"/>
              </a:solidFill>
              <a:latin typeface="楷体_GB2312" pitchFamily="49" charset="-122"/>
              <a:ea typeface="楷体_GB2312" pitchFamily="49" charset="-122"/>
            </a:endParaRPr>
          </a:p>
        </p:txBody>
      </p:sp>
      <p:sp>
        <p:nvSpPr>
          <p:cNvPr id="58382" name="文本框 58381"/>
          <p:cNvSpPr txBox="1"/>
          <p:nvPr/>
        </p:nvSpPr>
        <p:spPr>
          <a:xfrm>
            <a:off x="558165" y="2097405"/>
            <a:ext cx="613410" cy="1981200"/>
          </a:xfrm>
          <a:prstGeom prst="rect">
            <a:avLst/>
          </a:prstGeom>
          <a:noFill/>
          <a:ln w="9525">
            <a:noFill/>
          </a:ln>
        </p:spPr>
        <p:txBody>
          <a:bodyPr vert="eaVert">
            <a:spAutoFit/>
          </a:bodyPr>
          <a:p>
            <a:pPr algn="ctr"/>
            <a:r>
              <a:rPr lang="zh-CN" altLang="en-US" sz="2800" dirty="0">
                <a:solidFill>
                  <a:schemeClr val="accent2"/>
                </a:solidFill>
                <a:latin typeface="楷体_GB2312" pitchFamily="49" charset="-122"/>
                <a:ea typeface="楷体_GB2312" pitchFamily="49" charset="-122"/>
              </a:rPr>
              <a:t>朱熹的解释</a:t>
            </a:r>
            <a:endParaRPr lang="zh-CN" altLang="en-US" sz="2800" dirty="0">
              <a:solidFill>
                <a:schemeClr val="accent2"/>
              </a:solidFill>
              <a:latin typeface="楷体_GB2312" pitchFamily="49" charset="-122"/>
              <a:ea typeface="楷体_GB2312" pitchFamily="49" charset="-122"/>
            </a:endParaRPr>
          </a:p>
        </p:txBody>
      </p:sp>
      <p:sp>
        <p:nvSpPr>
          <p:cNvPr id="58383" name="文本框 58382"/>
          <p:cNvSpPr txBox="1"/>
          <p:nvPr/>
        </p:nvSpPr>
        <p:spPr>
          <a:xfrm>
            <a:off x="1555750" y="2750185"/>
            <a:ext cx="5476875" cy="521970"/>
          </a:xfrm>
          <a:prstGeom prst="rect">
            <a:avLst/>
          </a:prstGeom>
          <a:noFill/>
          <a:ln w="9525">
            <a:noFill/>
          </a:ln>
        </p:spPr>
        <p:txBody>
          <a:bodyPr>
            <a:spAutoFit/>
          </a:bodyPr>
          <a:p>
            <a:r>
              <a:rPr lang="zh-CN" altLang="en-US" sz="2800" dirty="0">
                <a:solidFill>
                  <a:schemeClr val="tx2"/>
                </a:solidFill>
                <a:latin typeface="楷体_GB2312" pitchFamily="49" charset="-122"/>
                <a:ea typeface="楷体_GB2312" pitchFamily="49" charset="-122"/>
              </a:rPr>
              <a:t>“比者，以彼物彼此物也”</a:t>
            </a:r>
            <a:endParaRPr lang="zh-CN" altLang="en-US" sz="2800" dirty="0">
              <a:solidFill>
                <a:schemeClr val="tx2"/>
              </a:solidFill>
              <a:latin typeface="楷体_GB2312" pitchFamily="49" charset="-122"/>
              <a:ea typeface="楷体_GB2312" pitchFamily="49" charset="-122"/>
            </a:endParaRPr>
          </a:p>
        </p:txBody>
      </p:sp>
      <p:sp>
        <p:nvSpPr>
          <p:cNvPr id="58384" name="文本框 58383"/>
          <p:cNvSpPr txBox="1"/>
          <p:nvPr/>
        </p:nvSpPr>
        <p:spPr>
          <a:xfrm>
            <a:off x="1555750" y="3387725"/>
            <a:ext cx="6162675" cy="521970"/>
          </a:xfrm>
          <a:prstGeom prst="rect">
            <a:avLst/>
          </a:prstGeom>
          <a:noFill/>
          <a:ln w="9525">
            <a:noFill/>
          </a:ln>
        </p:spPr>
        <p:txBody>
          <a:bodyPr>
            <a:spAutoFit/>
          </a:bodyPr>
          <a:p>
            <a:r>
              <a:rPr lang="zh-CN" altLang="en-US" sz="2800" dirty="0">
                <a:solidFill>
                  <a:schemeClr val="tx2"/>
                </a:solidFill>
                <a:latin typeface="楷体_GB2312" pitchFamily="49" charset="-122"/>
                <a:ea typeface="楷体_GB2312" pitchFamily="49" charset="-122"/>
              </a:rPr>
              <a:t>“兴者，先言他物以引起所咏之词也”</a:t>
            </a:r>
            <a:endParaRPr lang="zh-CN" altLang="en-US" sz="2800" dirty="0">
              <a:solidFill>
                <a:schemeClr val="tx2"/>
              </a:solidFill>
              <a:latin typeface="楷体_GB2312" pitchFamily="49" charset="-122"/>
              <a:ea typeface="楷体_GB2312" pitchFamily="49" charset="-122"/>
            </a:endParaRPr>
          </a:p>
        </p:txBody>
      </p:sp>
      <p:sp>
        <p:nvSpPr>
          <p:cNvPr id="58385" name="文本框 58384"/>
          <p:cNvSpPr txBox="1"/>
          <p:nvPr/>
        </p:nvSpPr>
        <p:spPr>
          <a:xfrm>
            <a:off x="558483" y="4253230"/>
            <a:ext cx="613410" cy="1905000"/>
          </a:xfrm>
          <a:prstGeom prst="rect">
            <a:avLst/>
          </a:prstGeom>
          <a:noFill/>
          <a:ln w="9525">
            <a:noFill/>
          </a:ln>
        </p:spPr>
        <p:txBody>
          <a:bodyPr vert="eaVert">
            <a:spAutoFit/>
          </a:bodyPr>
          <a:p>
            <a:pPr algn="ctr">
              <a:spcBef>
                <a:spcPct val="50000"/>
              </a:spcBef>
            </a:pPr>
            <a:r>
              <a:rPr lang="zh-CN" altLang="en-US" sz="2800" dirty="0">
                <a:solidFill>
                  <a:schemeClr val="accent2"/>
                </a:solidFill>
                <a:latin typeface="楷体_GB2312" pitchFamily="49" charset="-122"/>
                <a:ea typeface="楷体_GB2312" pitchFamily="49" charset="-122"/>
              </a:rPr>
              <a:t>现在的解释</a:t>
            </a:r>
            <a:endParaRPr lang="zh-CN" altLang="en-US" sz="2800" dirty="0">
              <a:solidFill>
                <a:schemeClr val="accent2"/>
              </a:solidFill>
              <a:latin typeface="楷体_GB2312" pitchFamily="49" charset="-122"/>
              <a:ea typeface="楷体_GB2312" pitchFamily="49" charset="-122"/>
            </a:endParaRPr>
          </a:p>
        </p:txBody>
      </p:sp>
      <p:sp>
        <p:nvSpPr>
          <p:cNvPr id="58386" name="文本框 58385"/>
          <p:cNvSpPr txBox="1"/>
          <p:nvPr/>
        </p:nvSpPr>
        <p:spPr>
          <a:xfrm>
            <a:off x="1654175" y="4253230"/>
            <a:ext cx="2886075" cy="521970"/>
          </a:xfrm>
          <a:prstGeom prst="rect">
            <a:avLst/>
          </a:prstGeom>
          <a:noFill/>
          <a:ln w="9525">
            <a:noFill/>
          </a:ln>
        </p:spPr>
        <p:txBody>
          <a:bodyPr>
            <a:spAutoFit/>
          </a:bodyPr>
          <a:p>
            <a:pPr>
              <a:spcBef>
                <a:spcPct val="50000"/>
              </a:spcBef>
            </a:pPr>
            <a:r>
              <a:rPr lang="zh-CN" altLang="en-US" sz="2800" dirty="0">
                <a:solidFill>
                  <a:schemeClr val="tx2"/>
                </a:solidFill>
                <a:latin typeface="楷体_GB2312" pitchFamily="49" charset="-122"/>
                <a:ea typeface="楷体_GB2312" pitchFamily="49" charset="-122"/>
              </a:rPr>
              <a:t>赋就是铺陈直叙</a:t>
            </a:r>
            <a:endParaRPr lang="zh-CN" altLang="en-US" sz="2800" dirty="0">
              <a:solidFill>
                <a:schemeClr val="tx2"/>
              </a:solidFill>
              <a:latin typeface="楷体_GB2312" pitchFamily="49" charset="-122"/>
              <a:ea typeface="楷体_GB2312" pitchFamily="49" charset="-122"/>
            </a:endParaRPr>
          </a:p>
        </p:txBody>
      </p:sp>
      <p:sp>
        <p:nvSpPr>
          <p:cNvPr id="58387" name="文本框 58386"/>
          <p:cNvSpPr txBox="1"/>
          <p:nvPr/>
        </p:nvSpPr>
        <p:spPr>
          <a:xfrm>
            <a:off x="1654175" y="4946015"/>
            <a:ext cx="2124075" cy="521970"/>
          </a:xfrm>
          <a:prstGeom prst="rect">
            <a:avLst/>
          </a:prstGeom>
          <a:noFill/>
          <a:ln w="9525">
            <a:noFill/>
          </a:ln>
        </p:spPr>
        <p:txBody>
          <a:bodyPr>
            <a:spAutoFit/>
          </a:bodyPr>
          <a:p>
            <a:pPr>
              <a:spcBef>
                <a:spcPct val="50000"/>
              </a:spcBef>
            </a:pPr>
            <a:r>
              <a:rPr lang="zh-CN" altLang="en-US" sz="2800" dirty="0">
                <a:solidFill>
                  <a:schemeClr val="tx2"/>
                </a:solidFill>
                <a:latin typeface="楷体_GB2312" pitchFamily="49" charset="-122"/>
                <a:ea typeface="楷体_GB2312" pitchFamily="49" charset="-122"/>
              </a:rPr>
              <a:t>比就是譬喻</a:t>
            </a:r>
            <a:endParaRPr lang="zh-CN" altLang="en-US" sz="2800" dirty="0">
              <a:solidFill>
                <a:schemeClr val="tx2"/>
              </a:solidFill>
              <a:latin typeface="楷体_GB2312" pitchFamily="49" charset="-122"/>
              <a:ea typeface="楷体_GB2312" pitchFamily="49" charset="-122"/>
            </a:endParaRPr>
          </a:p>
        </p:txBody>
      </p:sp>
      <p:sp>
        <p:nvSpPr>
          <p:cNvPr id="58388" name="文本框 58387"/>
          <p:cNvSpPr txBox="1"/>
          <p:nvPr/>
        </p:nvSpPr>
        <p:spPr>
          <a:xfrm>
            <a:off x="1654175" y="5638800"/>
            <a:ext cx="6324600" cy="521970"/>
          </a:xfrm>
          <a:prstGeom prst="rect">
            <a:avLst/>
          </a:prstGeom>
          <a:noFill/>
          <a:ln w="9525">
            <a:noFill/>
          </a:ln>
        </p:spPr>
        <p:txBody>
          <a:bodyPr>
            <a:spAutoFit/>
          </a:bodyPr>
          <a:p>
            <a:pPr>
              <a:spcBef>
                <a:spcPct val="50000"/>
              </a:spcBef>
            </a:pPr>
            <a:r>
              <a:rPr lang="zh-CN" altLang="en-US" sz="2800" dirty="0">
                <a:solidFill>
                  <a:schemeClr val="tx2"/>
                </a:solidFill>
                <a:latin typeface="楷体_GB2312" pitchFamily="49" charset="-122"/>
                <a:ea typeface="楷体_GB2312" pitchFamily="49" charset="-122"/>
              </a:rPr>
              <a:t>兴就是借助其它事物作为诗歌的开头。</a:t>
            </a:r>
            <a:endParaRPr lang="zh-CN" altLang="en-US" sz="2800" dirty="0">
              <a:solidFill>
                <a:schemeClr val="tx2"/>
              </a:solidFill>
              <a:latin typeface="楷体_GB2312" pitchFamily="49" charset="-122"/>
              <a:ea typeface="楷体_GB2312" pitchFamily="49" charset="-122"/>
            </a:endParaRPr>
          </a:p>
        </p:txBody>
      </p:sp>
      <p:grpSp>
        <p:nvGrpSpPr>
          <p:cNvPr id="6" name="组合 5"/>
          <p:cNvGrpSpPr/>
          <p:nvPr/>
        </p:nvGrpSpPr>
        <p:grpSpPr>
          <a:xfrm>
            <a:off x="5000943" y="295801"/>
            <a:ext cx="1476375" cy="771634"/>
            <a:chOff x="1309009" y="2422561"/>
            <a:chExt cx="889080" cy="772110"/>
          </a:xfrm>
        </p:grpSpPr>
        <p:sp>
          <p:nvSpPr>
            <p:cNvPr id="10" name="矩形 9"/>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课堂·导入</a:t>
              </a:r>
              <a:endParaRPr lang="zh-CN" altLang="en-US" strike="noStrike" noProof="1" smtClean="0">
                <a:solidFill>
                  <a:schemeClr val="bg1"/>
                </a:solidFill>
              </a:endParaRPr>
            </a:p>
          </p:txBody>
        </p:sp>
        <p:sp>
          <p:nvSpPr>
            <p:cNvPr id="2" name="等腰三角形 1"/>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8380"/>
                                        </p:tgtEl>
                                        <p:attrNameLst>
                                          <p:attrName>style.visibility</p:attrName>
                                        </p:attrNameLst>
                                      </p:cBhvr>
                                      <p:to>
                                        <p:strVal val="visible"/>
                                      </p:to>
                                    </p:set>
                                    <p:animEffect transition="in" filter="wipe(up)">
                                      <p:cBhvr>
                                        <p:cTn id="13" dur="500"/>
                                        <p:tgtEl>
                                          <p:spTgt spid="5838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8382"/>
                                        </p:tgtEl>
                                        <p:attrNameLst>
                                          <p:attrName>style.visibility</p:attrName>
                                        </p:attrNameLst>
                                      </p:cBhvr>
                                      <p:to>
                                        <p:strVal val="visible"/>
                                      </p:to>
                                    </p:set>
                                    <p:animEffect transition="in" filter="wipe(up)">
                                      <p:cBhvr>
                                        <p:cTn id="18" dur="500"/>
                                        <p:tgtEl>
                                          <p:spTgt spid="5838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8381"/>
                                        </p:tgtEl>
                                        <p:attrNameLst>
                                          <p:attrName>style.visibility</p:attrName>
                                        </p:attrNameLst>
                                      </p:cBhvr>
                                      <p:to>
                                        <p:strVal val="visible"/>
                                      </p:to>
                                    </p:set>
                                    <p:animEffect transition="in" filter="wipe(up)">
                                      <p:cBhvr>
                                        <p:cTn id="23" dur="500"/>
                                        <p:tgtEl>
                                          <p:spTgt spid="5838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8383"/>
                                        </p:tgtEl>
                                        <p:attrNameLst>
                                          <p:attrName>style.visibility</p:attrName>
                                        </p:attrNameLst>
                                      </p:cBhvr>
                                      <p:to>
                                        <p:strVal val="visible"/>
                                      </p:to>
                                    </p:set>
                                    <p:animEffect transition="in" filter="wipe(up)">
                                      <p:cBhvr>
                                        <p:cTn id="28" dur="500"/>
                                        <p:tgtEl>
                                          <p:spTgt spid="583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8384"/>
                                        </p:tgtEl>
                                        <p:attrNameLst>
                                          <p:attrName>style.visibility</p:attrName>
                                        </p:attrNameLst>
                                      </p:cBhvr>
                                      <p:to>
                                        <p:strVal val="visible"/>
                                      </p:to>
                                    </p:set>
                                    <p:animEffect transition="in" filter="wipe(up)">
                                      <p:cBhvr>
                                        <p:cTn id="33" dur="500"/>
                                        <p:tgtEl>
                                          <p:spTgt spid="583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8385"/>
                                        </p:tgtEl>
                                        <p:attrNameLst>
                                          <p:attrName>style.visibility</p:attrName>
                                        </p:attrNameLst>
                                      </p:cBhvr>
                                      <p:to>
                                        <p:strVal val="visible"/>
                                      </p:to>
                                    </p:set>
                                    <p:animEffect transition="in" filter="wipe(up)">
                                      <p:cBhvr>
                                        <p:cTn id="38" dur="500"/>
                                        <p:tgtEl>
                                          <p:spTgt spid="5838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8386"/>
                                        </p:tgtEl>
                                        <p:attrNameLst>
                                          <p:attrName>style.visibility</p:attrName>
                                        </p:attrNameLst>
                                      </p:cBhvr>
                                      <p:to>
                                        <p:strVal val="visible"/>
                                      </p:to>
                                    </p:set>
                                    <p:animEffect transition="in" filter="wipe(up)">
                                      <p:cBhvr>
                                        <p:cTn id="43" dur="500"/>
                                        <p:tgtEl>
                                          <p:spTgt spid="5838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8387"/>
                                        </p:tgtEl>
                                        <p:attrNameLst>
                                          <p:attrName>style.visibility</p:attrName>
                                        </p:attrNameLst>
                                      </p:cBhvr>
                                      <p:to>
                                        <p:strVal val="visible"/>
                                      </p:to>
                                    </p:set>
                                    <p:animEffect transition="in" filter="wipe(up)">
                                      <p:cBhvr>
                                        <p:cTn id="48" dur="500"/>
                                        <p:tgtEl>
                                          <p:spTgt spid="5838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58388"/>
                                        </p:tgtEl>
                                        <p:attrNameLst>
                                          <p:attrName>style.visibility</p:attrName>
                                        </p:attrNameLst>
                                      </p:cBhvr>
                                      <p:to>
                                        <p:strVal val="visible"/>
                                      </p:to>
                                    </p:set>
                                    <p:animEffect transition="in" filter="wipe(up)">
                                      <p:cBhvr>
                                        <p:cTn id="53" dur="500"/>
                                        <p:tgtEl>
                                          <p:spTgt spid="58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0" grpId="0"/>
      <p:bldP spid="58381" grpId="0"/>
      <p:bldP spid="58382" grpId="0"/>
      <p:bldP spid="58383" grpId="0"/>
      <p:bldP spid="58384" grpId="0"/>
      <p:bldP spid="58385" grpId="0"/>
      <p:bldP spid="58386" grpId="0"/>
      <p:bldP spid="58387" grpId="0"/>
      <p:bldP spid="583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4988878" y="272306"/>
            <a:ext cx="1476375" cy="771634"/>
            <a:chOff x="1309009" y="2422561"/>
            <a:chExt cx="889080" cy="772110"/>
          </a:xfrm>
        </p:grpSpPr>
        <p:sp>
          <p:nvSpPr>
            <p:cNvPr id="5" name="矩形 4"/>
            <p:cNvSpPr/>
            <p:nvPr>
              <p:custDataLst>
                <p:tags r:id="rId1"/>
              </p:custDataLst>
            </p:nvPr>
          </p:nvSpPr>
          <p:spPr>
            <a:xfrm>
              <a:off x="1309010" y="2422561"/>
              <a:ext cx="889079" cy="277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en-US" strike="noStrike" noProof="1" smtClean="0">
                  <a:solidFill>
                    <a:schemeClr val="bg1"/>
                  </a:solidFill>
                </a:rPr>
                <a:t>学习·目标</a:t>
              </a:r>
              <a:endParaRPr lang="zh-CN" altLang="en-US" strike="noStrike" noProof="1" smtClean="0">
                <a:solidFill>
                  <a:schemeClr val="bg1"/>
                </a:solidFill>
              </a:endParaRPr>
            </a:p>
          </p:txBody>
        </p:sp>
        <p:sp>
          <p:nvSpPr>
            <p:cNvPr id="7" name="等腰三角形 6"/>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
        <p:nvSpPr>
          <p:cNvPr id="3076" name="Text Box 6"/>
          <p:cNvSpPr txBox="1">
            <a:spLocks noChangeArrowheads="1"/>
          </p:cNvSpPr>
          <p:nvPr/>
        </p:nvSpPr>
        <p:spPr bwMode="auto">
          <a:xfrm>
            <a:off x="1779905" y="2244725"/>
            <a:ext cx="5060315" cy="460375"/>
          </a:xfrm>
          <a:prstGeom prst="rect">
            <a:avLst/>
          </a:prstGeom>
          <a:noFill/>
          <a:ln w="9525">
            <a:noFill/>
            <a:miter lim="800000"/>
          </a:ln>
        </p:spPr>
        <p:txBody>
          <a:bodyPr wrap="square">
            <a:spAutoFit/>
          </a:bodyPr>
          <a:p>
            <a:pPr eaLnBrk="1" fontAlgn="b" hangingPunct="1">
              <a:spcBef>
                <a:spcPct val="50000"/>
              </a:spcBef>
            </a:pPr>
            <a:r>
              <a:rPr lang="zh-CN" altLang="en-US" sz="2400" dirty="0">
                <a:solidFill>
                  <a:srgbClr val="000000"/>
                </a:solidFill>
                <a:latin typeface="华康楷体W5-A" panose="1A454350000000000000" charset="-122"/>
                <a:ea typeface="华康楷体W5-A" panose="1A454350000000000000" charset="-122"/>
                <a:sym typeface="+mn-ea"/>
              </a:rPr>
              <a:t>1、了解有关《诗经》的基本知识。</a:t>
            </a:r>
            <a:endParaRPr kumimoji="0" lang="zh-CN" altLang="en-US" sz="2400" kern="1200" cap="none" spc="0" normalizeH="0" baseline="0" dirty="0">
              <a:solidFill>
                <a:srgbClr val="000000"/>
              </a:solidFill>
              <a:latin typeface="华康楷体W5-A" panose="1A454350000000000000" charset="-122"/>
              <a:ea typeface="华康楷体W5-A" panose="1A454350000000000000" charset="-122"/>
              <a:cs typeface="+mn-cs"/>
            </a:endParaRPr>
          </a:p>
        </p:txBody>
      </p:sp>
      <p:sp>
        <p:nvSpPr>
          <p:cNvPr id="3077" name="Text Box 7"/>
          <p:cNvSpPr txBox="1">
            <a:spLocks noChangeArrowheads="1"/>
          </p:cNvSpPr>
          <p:nvPr/>
        </p:nvSpPr>
        <p:spPr bwMode="auto">
          <a:xfrm>
            <a:off x="1779905" y="3114675"/>
            <a:ext cx="4730115" cy="829945"/>
          </a:xfrm>
          <a:prstGeom prst="rect">
            <a:avLst/>
          </a:prstGeom>
          <a:noFill/>
          <a:ln w="9525">
            <a:noFill/>
            <a:miter lim="800000"/>
          </a:ln>
        </p:spPr>
        <p:txBody>
          <a:bodyPr wrap="square">
            <a:spAutoFit/>
          </a:bodyPr>
          <a:p>
            <a:pPr marR="0" defTabSz="914400" eaLnBrk="1" hangingPunct="1">
              <a:spcBef>
                <a:spcPct val="50000"/>
              </a:spcBef>
              <a:buClrTx/>
              <a:buSzTx/>
              <a:buFontTx/>
              <a:buNone/>
              <a:defRPr/>
            </a:pPr>
            <a:r>
              <a:rPr kumimoji="0" lang="zh-CN" altLang="en-US" sz="2400" kern="1200" cap="none" spc="0" normalizeH="0" baseline="0" dirty="0">
                <a:solidFill>
                  <a:srgbClr val="000000"/>
                </a:solidFill>
                <a:latin typeface="华康楷体W5-A" panose="1A454350000000000000" charset="-122"/>
                <a:ea typeface="华康楷体W5-A" panose="1A454350000000000000" charset="-122"/>
                <a:cs typeface="+mn-cs"/>
              </a:rPr>
              <a:t>２</a:t>
            </a:r>
            <a:r>
              <a:rPr kumimoji="0" lang="en-US" altLang="zh-CN" sz="2400" kern="1200" cap="none" spc="0" normalizeH="0" baseline="0" dirty="0">
                <a:solidFill>
                  <a:srgbClr val="000000"/>
                </a:solidFill>
                <a:latin typeface="华康楷体W5-A" panose="1A454350000000000000" charset="-122"/>
                <a:ea typeface="华康楷体W5-A" panose="1A454350000000000000" charset="-122"/>
                <a:cs typeface="+mn-cs"/>
              </a:rPr>
              <a:t>.</a:t>
            </a:r>
            <a:r>
              <a:rPr lang="zh-CN" altLang="en-US" sz="2400" dirty="0">
                <a:solidFill>
                  <a:srgbClr val="000000"/>
                </a:solidFill>
                <a:latin typeface="华康楷体W5-A" panose="1A454350000000000000" charset="-122"/>
                <a:ea typeface="华康楷体W5-A" panose="1A454350000000000000" charset="-122"/>
                <a:sym typeface="+mn-ea"/>
              </a:rPr>
              <a:t>反复诵读，能正确译讲，理解这首诗的主要内容。</a:t>
            </a:r>
            <a:endParaRPr kumimoji="0" lang="zh-CN" altLang="en-US" sz="3600" kern="1200" cap="none" spc="0" normalizeH="0" baseline="0" noProof="0" dirty="0">
              <a:solidFill>
                <a:schemeClr val="tx1">
                  <a:lumMod val="95000"/>
                  <a:lumOff val="5000"/>
                </a:schemeClr>
              </a:solidFill>
              <a:latin typeface="黑体" panose="02010609060101010101" charset="-122"/>
              <a:ea typeface="黑体" panose="02010609060101010101" charset="-122"/>
              <a:cs typeface="+mn-cs"/>
            </a:endParaRPr>
          </a:p>
        </p:txBody>
      </p:sp>
      <p:sp>
        <p:nvSpPr>
          <p:cNvPr id="3078" name="Text Box 8"/>
          <p:cNvSpPr txBox="1">
            <a:spLocks noChangeArrowheads="1"/>
          </p:cNvSpPr>
          <p:nvPr/>
        </p:nvSpPr>
        <p:spPr bwMode="auto">
          <a:xfrm>
            <a:off x="1779905" y="4295140"/>
            <a:ext cx="2453640" cy="460375"/>
          </a:xfrm>
          <a:prstGeom prst="rect">
            <a:avLst/>
          </a:prstGeom>
          <a:noFill/>
          <a:ln w="9525">
            <a:noFill/>
            <a:miter lim="800000"/>
          </a:ln>
        </p:spPr>
        <p:txBody>
          <a:bodyPr wrap="square">
            <a:spAutoFit/>
          </a:bodyPr>
          <a:p>
            <a:pPr marR="0" defTabSz="914400" eaLnBrk="1" hangingPunct="1">
              <a:spcBef>
                <a:spcPct val="50000"/>
              </a:spcBef>
              <a:buClrTx/>
              <a:buSzTx/>
              <a:buFontTx/>
              <a:buNone/>
              <a:defRPr/>
            </a:pPr>
            <a:r>
              <a:rPr lang="zh-CN" altLang="en-US" sz="2400" dirty="0">
                <a:solidFill>
                  <a:srgbClr val="000000"/>
                </a:solidFill>
                <a:latin typeface="华康楷体W5-A" panose="1A454350000000000000" charset="-122"/>
                <a:ea typeface="华康楷体W5-A" panose="1A454350000000000000" charset="-122"/>
                <a:sym typeface="+mn-ea"/>
              </a:rPr>
              <a:t>3、背诵这首诗。</a:t>
            </a:r>
            <a:endParaRPr kumimoji="0" lang="zh-CN" altLang="en-US" sz="3600" kern="1200" cap="none" spc="0" normalizeH="0" baseline="0" noProof="0" dirty="0">
              <a:solidFill>
                <a:schemeClr val="tx1">
                  <a:lumMod val="95000"/>
                  <a:lumOff val="5000"/>
                </a:schemeClr>
              </a:solidFill>
              <a:latin typeface="黑体" panose="02010609060101010101" charset="-122"/>
              <a:ea typeface="黑体" panose="0201060906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077"/>
                                        </p:tgtEl>
                                        <p:attrNameLst>
                                          <p:attrName>style.visibility</p:attrName>
                                        </p:attrNameLst>
                                      </p:cBhvr>
                                      <p:to>
                                        <p:strVal val="visible"/>
                                      </p:to>
                                    </p:set>
                                    <p:anim calcmode="lin" valueType="num">
                                      <p:cBhvr>
                                        <p:cTn id="19" dur="500" fill="hold"/>
                                        <p:tgtEl>
                                          <p:spTgt spid="307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077"/>
                                        </p:tgtEl>
                                        <p:attrNameLst>
                                          <p:attrName>ppt_y</p:attrName>
                                        </p:attrNameLst>
                                      </p:cBhvr>
                                      <p:tavLst>
                                        <p:tav tm="0">
                                          <p:val>
                                            <p:strVal val="#ppt_y"/>
                                          </p:val>
                                        </p:tav>
                                        <p:tav tm="100000">
                                          <p:val>
                                            <p:strVal val="#ppt_y"/>
                                          </p:val>
                                        </p:tav>
                                      </p:tavLst>
                                    </p:anim>
                                    <p:anim calcmode="lin" valueType="num">
                                      <p:cBhvr>
                                        <p:cTn id="21" dur="500" fill="hold"/>
                                        <p:tgtEl>
                                          <p:spTgt spid="307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07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07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78"/>
                                        </p:tgtEl>
                                        <p:attrNameLst>
                                          <p:attrName>style.visibility</p:attrName>
                                        </p:attrNameLst>
                                      </p:cBhvr>
                                      <p:to>
                                        <p:strVal val="visible"/>
                                      </p:to>
                                    </p:set>
                                    <p:anim calcmode="lin" valueType="num">
                                      <p:cBhvr additive="base">
                                        <p:cTn id="28" dur="500" fill="hold"/>
                                        <p:tgtEl>
                                          <p:spTgt spid="3078"/>
                                        </p:tgtEl>
                                        <p:attrNameLst>
                                          <p:attrName>ppt_x</p:attrName>
                                        </p:attrNameLst>
                                      </p:cBhvr>
                                      <p:tavLst>
                                        <p:tav tm="0">
                                          <p:val>
                                            <p:strVal val="#ppt_x"/>
                                          </p:val>
                                        </p:tav>
                                        <p:tav tm="100000">
                                          <p:val>
                                            <p:strVal val="#ppt_x"/>
                                          </p:val>
                                        </p:tav>
                                      </p:tavLst>
                                    </p:anim>
                                    <p:anim calcmode="lin" valueType="num">
                                      <p:cBhvr additive="base">
                                        <p:cTn id="29"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7"/>
          <p:cNvSpPr>
            <a:spLocks noGrp="1" noRot="1"/>
          </p:cNvSpPr>
          <p:nvPr/>
        </p:nvSpPr>
        <p:spPr>
          <a:xfrm>
            <a:off x="1458595" y="1643380"/>
            <a:ext cx="6186805" cy="1143000"/>
          </a:xfrm>
          <a:prstGeom prst="rect">
            <a:avLst/>
          </a:prstGeom>
          <a:noFill/>
          <a:ln w="9525">
            <a:noFill/>
          </a:ln>
        </p:spPr>
        <p:txBody>
          <a:bodyPr wrap="square" lIns="91440" tIns="45720" rIns="91440" bIns="45720" anchor="ctr"/>
          <a:p>
            <a:r>
              <a:rPr lang="zh-CN" altLang="en-US" sz="2800" dirty="0">
                <a:solidFill>
                  <a:srgbClr val="000000"/>
                </a:solidFill>
                <a:latin typeface="华文行楷" panose="02010800040101010101" charset="-122"/>
                <a:ea typeface="华文行楷" panose="02010800040101010101" charset="-122"/>
              </a:rPr>
              <a:t>听读课文《关雎》</a:t>
            </a:r>
            <a:r>
              <a:rPr lang="en-US" altLang="zh-CN" sz="2800" dirty="0">
                <a:solidFill>
                  <a:srgbClr val="000000"/>
                </a:solidFill>
                <a:latin typeface="华文行楷" panose="02010800040101010101" charset="-122"/>
                <a:ea typeface="华文行楷" panose="02010800040101010101" charset="-122"/>
              </a:rPr>
              <a:t>——</a:t>
            </a:r>
            <a:r>
              <a:rPr lang="zh-CN" altLang="en-US" sz="2800" dirty="0">
                <a:solidFill>
                  <a:srgbClr val="000000"/>
                </a:solidFill>
                <a:latin typeface="华文行楷" panose="02010800040101010101" charset="-122"/>
                <a:ea typeface="华文行楷" panose="02010800040101010101" charset="-122"/>
              </a:rPr>
              <a:t>分析文章结构。</a:t>
            </a:r>
            <a:endParaRPr lang="zh-CN" altLang="en-US" sz="2800" dirty="0">
              <a:solidFill>
                <a:srgbClr val="000000"/>
              </a:solidFill>
              <a:latin typeface="华文行楷" panose="02010800040101010101" charset="-122"/>
              <a:ea typeface="华文行楷" panose="02010800040101010101" charset="-122"/>
            </a:endParaRPr>
          </a:p>
        </p:txBody>
      </p:sp>
      <p:grpSp>
        <p:nvGrpSpPr>
          <p:cNvPr id="6" name="组合 5"/>
          <p:cNvGrpSpPr/>
          <p:nvPr>
            <p:custDataLst>
              <p:tags r:id="rId1"/>
            </p:custDataLst>
          </p:nvPr>
        </p:nvGrpSpPr>
        <p:grpSpPr>
          <a:xfrm>
            <a:off x="4726305" y="276249"/>
            <a:ext cx="1477010" cy="772136"/>
            <a:chOff x="1309009" y="2422670"/>
            <a:chExt cx="889080" cy="772001"/>
          </a:xfrm>
        </p:grpSpPr>
        <p:sp>
          <p:nvSpPr>
            <p:cNvPr id="10" name="矩形 9"/>
            <p:cNvSpPr/>
            <p:nvPr>
              <p:custDataLst>
                <p:tags r:id="rId2"/>
              </p:custDataLst>
            </p:nvPr>
          </p:nvSpPr>
          <p:spPr>
            <a:xfrm>
              <a:off x="1309010" y="2422670"/>
              <a:ext cx="889079" cy="276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a:r>
                <a:rPr lang="zh-CN" altLang="en-US" strike="noStrike" smtClean="0">
                  <a:solidFill>
                    <a:schemeClr val="bg1"/>
                  </a:solidFill>
                </a:rPr>
                <a:t>整体·感知</a:t>
              </a:r>
              <a:endParaRPr lang="zh-CN" altLang="en-US" strike="noStrike" smtClean="0">
                <a:solidFill>
                  <a:schemeClr val="bg1"/>
                </a:solidFill>
              </a:endParaRPr>
            </a:p>
          </p:txBody>
        </p:sp>
        <p:sp>
          <p:nvSpPr>
            <p:cNvPr id="11" name="等腰三角形 10"/>
            <p:cNvSpPr/>
            <p:nvPr>
              <p:custDataLst>
                <p:tags r:id="rId3"/>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a:endParaRPr lang="zh-CN" altLang="en-US">
                <a:solidFill>
                  <a:srgbClr val="FFFFFF"/>
                </a:solidFill>
                <a:sym typeface="Arial" panose="020B0604020202020204" pitchFamily="34" charset="0"/>
              </a:endParaRPr>
            </a:p>
          </p:txBody>
        </p:sp>
      </p:grpSp>
      <p:sp>
        <p:nvSpPr>
          <p:cNvPr id="7" name="云形标注 6"/>
          <p:cNvSpPr/>
          <p:nvPr/>
        </p:nvSpPr>
        <p:spPr>
          <a:xfrm>
            <a:off x="155575" y="1644015"/>
            <a:ext cx="1238250" cy="852805"/>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94945" y="1824355"/>
            <a:ext cx="1198880" cy="491490"/>
          </a:xfrm>
          <a:prstGeom prst="rect">
            <a:avLst/>
          </a:prstGeom>
          <a:noFill/>
        </p:spPr>
        <p:txBody>
          <a:bodyPr wrap="none" rtlCol="0">
            <a:spAutoFit/>
          </a:bodyPr>
          <a:p>
            <a:pPr>
              <a:lnSpc>
                <a:spcPct val="130000"/>
              </a:lnSpc>
            </a:pPr>
            <a:r>
              <a:rPr lang="zh-CN" altLang="en-US" sz="2000" dirty="0" smtClean="0">
                <a:solidFill>
                  <a:schemeClr val="bg2"/>
                </a:solidFill>
                <a:latin typeface="华文行楷" panose="02010800040101010101" charset="-122"/>
                <a:ea typeface="华文行楷" panose="02010800040101010101" charset="-122"/>
              </a:rPr>
              <a:t>点击图片</a:t>
            </a:r>
            <a:endParaRPr lang="zh-CN" altLang="en-US" sz="2000" dirty="0" smtClean="0">
              <a:solidFill>
                <a:schemeClr val="bg2"/>
              </a:solidFill>
              <a:latin typeface="华文行楷" panose="02010800040101010101" charset="-122"/>
              <a:ea typeface="华文行楷" panose="02010800040101010101" charset="-122"/>
            </a:endParaRPr>
          </a:p>
        </p:txBody>
      </p:sp>
      <p:pic>
        <p:nvPicPr>
          <p:cNvPr id="3" name="图片 6" descr="桌球">
            <a:hlinkClick r:id="rId4" action="ppaction://hlinkfile"/>
          </p:cNvPr>
          <p:cNvPicPr>
            <a:picLocks noChangeAspect="1"/>
          </p:cNvPicPr>
          <p:nvPr/>
        </p:nvPicPr>
        <p:blipFill>
          <a:blip r:embed="rId5"/>
          <a:stretch>
            <a:fillRect/>
          </a:stretch>
        </p:blipFill>
        <p:spPr>
          <a:xfrm>
            <a:off x="1183640" y="2571750"/>
            <a:ext cx="6036310" cy="37071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框 19457"/>
          <p:cNvSpPr txBox="1"/>
          <p:nvPr/>
        </p:nvSpPr>
        <p:spPr>
          <a:xfrm>
            <a:off x="381000" y="685800"/>
            <a:ext cx="7391400" cy="460375"/>
          </a:xfrm>
          <a:prstGeom prst="rect">
            <a:avLst/>
          </a:prstGeom>
          <a:noFill/>
          <a:ln w="9525">
            <a:noFill/>
          </a:ln>
        </p:spPr>
        <p:txBody>
          <a:bodyPr>
            <a:spAutoFit/>
          </a:bodyPr>
          <a:p>
            <a:pPr>
              <a:spcBef>
                <a:spcPct val="50000"/>
              </a:spcBef>
            </a:pPr>
            <a:endParaRPr sz="2400" b="0" dirty="0">
              <a:solidFill>
                <a:schemeClr val="tx1"/>
              </a:solidFill>
              <a:latin typeface="Times New Roman" panose="02020603050405020304" pitchFamily="18" charset="0"/>
            </a:endParaRPr>
          </a:p>
        </p:txBody>
      </p:sp>
      <p:grpSp>
        <p:nvGrpSpPr>
          <p:cNvPr id="7179" name="组合 3"/>
          <p:cNvGrpSpPr/>
          <p:nvPr/>
        </p:nvGrpSpPr>
        <p:grpSpPr>
          <a:xfrm>
            <a:off x="4866958" y="244034"/>
            <a:ext cx="1509712" cy="787206"/>
            <a:chOff x="1309009" y="2425886"/>
            <a:chExt cx="889080" cy="768785"/>
          </a:xfrm>
        </p:grpSpPr>
        <p:sp>
          <p:nvSpPr>
            <p:cNvPr id="5" name="矩形 4"/>
            <p:cNvSpPr/>
            <p:nvPr>
              <p:custDataLst>
                <p:tags r:id="rId1"/>
              </p:custDataLst>
            </p:nvPr>
          </p:nvSpPr>
          <p:spPr>
            <a:xfrm>
              <a:off x="1309010" y="2425886"/>
              <a:ext cx="889079" cy="270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p>
              <a:pPr marL="0" lvl="0" algn="ctr" fontAlgn="base"/>
              <a:r>
                <a:rPr lang="zh-CN" altLang="zh-CN" strike="noStrike" noProof="1" smtClean="0">
                  <a:solidFill>
                    <a:schemeClr val="bg1"/>
                  </a:solidFill>
                </a:rPr>
                <a:t>整体</a:t>
              </a:r>
              <a:r>
                <a:rPr lang="en-US" altLang="zh-CN" strike="noStrike" noProof="1" smtClean="0">
                  <a:solidFill>
                    <a:schemeClr val="bg1"/>
                  </a:solidFill>
                </a:rPr>
                <a:t>·</a:t>
              </a:r>
              <a:r>
                <a:rPr lang="zh-CN" altLang="en-US" strike="noStrike" noProof="1" smtClean="0">
                  <a:solidFill>
                    <a:schemeClr val="bg1"/>
                  </a:solidFill>
                </a:rPr>
                <a:t>感知</a:t>
              </a:r>
              <a:endParaRPr lang="zh-CN" altLang="en-US" strike="noStrike" noProof="1" smtClean="0">
                <a:solidFill>
                  <a:schemeClr val="bg1"/>
                </a:solidFill>
              </a:endParaRPr>
            </a:p>
          </p:txBody>
        </p:sp>
        <p:sp>
          <p:nvSpPr>
            <p:cNvPr id="11" name="等腰三角形 10"/>
            <p:cNvSpPr/>
            <p:nvPr>
              <p:custDataLst>
                <p:tags r:id="rId2"/>
              </p:custDataLst>
            </p:nvPr>
          </p:nvSpPr>
          <p:spPr>
            <a:xfrm flipH="1" flipV="1">
              <a:off x="1309009" y="2905985"/>
              <a:ext cx="889078" cy="28868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52500" lnSpcReduction="20000"/>
            </a:bodyPr>
            <a:p>
              <a:pPr algn="ctr" fontAlgn="base"/>
              <a:endParaRPr lang="zh-CN" altLang="en-US" strike="noStrike" noProof="1">
                <a:solidFill>
                  <a:srgbClr val="FFFFFF"/>
                </a:solidFill>
                <a:sym typeface="Arial" panose="020B0604020202020204" pitchFamily="34" charset="0"/>
              </a:endParaRPr>
            </a:p>
          </p:txBody>
        </p:sp>
      </p:grpSp>
      <p:sp>
        <p:nvSpPr>
          <p:cNvPr id="2" name="文本框 1"/>
          <p:cNvSpPr txBox="1"/>
          <p:nvPr/>
        </p:nvSpPr>
        <p:spPr>
          <a:xfrm>
            <a:off x="537845" y="2923540"/>
            <a:ext cx="6835775" cy="2306320"/>
          </a:xfrm>
          <a:prstGeom prst="rect">
            <a:avLst/>
          </a:prstGeom>
          <a:noFill/>
        </p:spPr>
        <p:txBody>
          <a:bodyPr wrap="square" rtlCol="0" anchor="t">
            <a:spAutoFit/>
          </a:bodyPr>
          <a:p>
            <a:pPr>
              <a:lnSpc>
                <a:spcPct val="120000"/>
              </a:lnSpc>
              <a:buNone/>
            </a:pPr>
            <a:r>
              <a:rPr lang="en-US" altLang="zh-CN" sz="2400" b="1" dirty="0">
                <a:sym typeface="+mn-ea"/>
              </a:rPr>
              <a:t>       《</a:t>
            </a:r>
            <a:r>
              <a:rPr lang="zh-CN" altLang="en-US" sz="2400" b="1" dirty="0">
                <a:sym typeface="+mn-ea"/>
              </a:rPr>
              <a:t>关雎</a:t>
            </a:r>
            <a:r>
              <a:rPr lang="en-US" altLang="zh-CN" sz="2400" b="1" dirty="0">
                <a:sym typeface="+mn-ea"/>
              </a:rPr>
              <a:t>》</a:t>
            </a:r>
            <a:r>
              <a:rPr lang="zh-CN" altLang="en-US" sz="2400" b="1" dirty="0">
                <a:sym typeface="+mn-ea"/>
              </a:rPr>
              <a:t>是</a:t>
            </a:r>
            <a:r>
              <a:rPr lang="en-US" altLang="zh-CN" sz="2400" b="1" dirty="0">
                <a:sym typeface="+mn-ea"/>
              </a:rPr>
              <a:t>《</a:t>
            </a:r>
            <a:r>
              <a:rPr lang="zh-CN" altLang="en-US" sz="2400" b="1" dirty="0">
                <a:sym typeface="+mn-ea"/>
              </a:rPr>
              <a:t>诗经</a:t>
            </a:r>
            <a:r>
              <a:rPr lang="en-US" altLang="zh-CN" sz="2400" b="1" dirty="0">
                <a:sym typeface="+mn-ea"/>
              </a:rPr>
              <a:t>》</a:t>
            </a:r>
            <a:r>
              <a:rPr lang="zh-CN" altLang="en-US" sz="2400" b="1" dirty="0">
                <a:sym typeface="+mn-ea"/>
              </a:rPr>
              <a:t>开卷的第一首诗，历来为人重视。它描写了一个青年小伙子偷偷地爱上了一位姑娘那种单相思的动人情景。所以本诗可以理解为一首爱情诗。“关雎”是以诗歌首句中的两个字作为题目，其它篇章亦是如此。</a:t>
            </a:r>
            <a:endParaRPr lang="zh-CN" altLang="en-US" sz="2400" b="1" dirty="0" smtClean="0">
              <a:solidFill>
                <a:schemeClr val="tx2"/>
              </a:solidFill>
              <a:effectLst>
                <a:outerShdw blurRad="38100" dist="38100" dir="2700000">
                  <a:srgbClr val="C0C0C0"/>
                </a:outerShdw>
              </a:effectLst>
              <a:latin typeface="楷体_GB2312" pitchFamily="49" charset="-122"/>
              <a:ea typeface="楷体_GB2312" pitchFamily="49" charset="-122"/>
              <a:sym typeface="+mn-ea"/>
            </a:endParaRPr>
          </a:p>
        </p:txBody>
      </p:sp>
      <p:sp>
        <p:nvSpPr>
          <p:cNvPr id="66" name="任意多边形 65"/>
          <p:cNvSpPr/>
          <p:nvPr/>
        </p:nvSpPr>
        <p:spPr>
          <a:xfrm>
            <a:off x="537540" y="1977573"/>
            <a:ext cx="2719692" cy="563697"/>
          </a:xfrm>
          <a:custGeom>
            <a:avLst/>
            <a:gdLst>
              <a:gd name="connsiteX0" fmla="*/ 0 w 2969523"/>
              <a:gd name="connsiteY0" fmla="*/ 743759 h 800909"/>
              <a:gd name="connsiteX1" fmla="*/ 704850 w 2969523"/>
              <a:gd name="connsiteY1" fmla="*/ 800909 h 800909"/>
              <a:gd name="connsiteX2" fmla="*/ 2228850 w 2969523"/>
              <a:gd name="connsiteY2" fmla="*/ 743759 h 800909"/>
              <a:gd name="connsiteX3" fmla="*/ 2876550 w 2969523"/>
              <a:gd name="connsiteY3" fmla="*/ 515159 h 800909"/>
              <a:gd name="connsiteX4" fmla="*/ 2933700 w 2969523"/>
              <a:gd name="connsiteY4" fmla="*/ 286559 h 800909"/>
              <a:gd name="connsiteX5" fmla="*/ 2571750 w 2969523"/>
              <a:gd name="connsiteY5" fmla="*/ 809 h 800909"/>
              <a:gd name="connsiteX6" fmla="*/ 590550 w 2969523"/>
              <a:gd name="connsiteY6" fmla="*/ 210359 h 800909"/>
              <a:gd name="connsiteX7" fmla="*/ 38100 w 2969523"/>
              <a:gd name="connsiteY7" fmla="*/ 496109 h 800909"/>
              <a:gd name="connsiteX8" fmla="*/ 114300 w 2969523"/>
              <a:gd name="connsiteY8" fmla="*/ 781859 h 800909"/>
              <a:gd name="connsiteX0-1" fmla="*/ 0 w 3033023"/>
              <a:gd name="connsiteY0-2" fmla="*/ 743759 h 800909"/>
              <a:gd name="connsiteX1-3" fmla="*/ 768350 w 3033023"/>
              <a:gd name="connsiteY1-4" fmla="*/ 800909 h 800909"/>
              <a:gd name="connsiteX2-5" fmla="*/ 2292350 w 3033023"/>
              <a:gd name="connsiteY2-6" fmla="*/ 743759 h 800909"/>
              <a:gd name="connsiteX3-7" fmla="*/ 2940050 w 3033023"/>
              <a:gd name="connsiteY3-8" fmla="*/ 515159 h 800909"/>
              <a:gd name="connsiteX4-9" fmla="*/ 2997200 w 3033023"/>
              <a:gd name="connsiteY4-10" fmla="*/ 286559 h 800909"/>
              <a:gd name="connsiteX5-11" fmla="*/ 2635250 w 3033023"/>
              <a:gd name="connsiteY5-12" fmla="*/ 809 h 800909"/>
              <a:gd name="connsiteX6-13" fmla="*/ 654050 w 3033023"/>
              <a:gd name="connsiteY6-14" fmla="*/ 210359 h 800909"/>
              <a:gd name="connsiteX7-15" fmla="*/ 101600 w 3033023"/>
              <a:gd name="connsiteY7-16" fmla="*/ 496109 h 800909"/>
              <a:gd name="connsiteX8-17" fmla="*/ 177800 w 3033023"/>
              <a:gd name="connsiteY8-18" fmla="*/ 781859 h 800909"/>
              <a:gd name="connsiteX0-19" fmla="*/ 0 w 3033023"/>
              <a:gd name="connsiteY0-20" fmla="*/ 743759 h 800909"/>
              <a:gd name="connsiteX1-21" fmla="*/ 768350 w 3033023"/>
              <a:gd name="connsiteY1-22" fmla="*/ 800909 h 800909"/>
              <a:gd name="connsiteX2-23" fmla="*/ 2292350 w 3033023"/>
              <a:gd name="connsiteY2-24" fmla="*/ 743759 h 800909"/>
              <a:gd name="connsiteX3-25" fmla="*/ 2940050 w 3033023"/>
              <a:gd name="connsiteY3-26" fmla="*/ 515159 h 800909"/>
              <a:gd name="connsiteX4-27" fmla="*/ 2997200 w 3033023"/>
              <a:gd name="connsiteY4-28" fmla="*/ 286559 h 800909"/>
              <a:gd name="connsiteX5-29" fmla="*/ 2635250 w 3033023"/>
              <a:gd name="connsiteY5-30" fmla="*/ 809 h 800909"/>
              <a:gd name="connsiteX6-31" fmla="*/ 654050 w 3033023"/>
              <a:gd name="connsiteY6-32" fmla="*/ 210359 h 800909"/>
              <a:gd name="connsiteX7-33" fmla="*/ 101600 w 3033023"/>
              <a:gd name="connsiteY7-34" fmla="*/ 496109 h 800909"/>
              <a:gd name="connsiteX8-35" fmla="*/ 254000 w 3033023"/>
              <a:gd name="connsiteY8-36" fmla="*/ 704777 h 800909"/>
              <a:gd name="connsiteX0-37" fmla="*/ 0 w 3033023"/>
              <a:gd name="connsiteY0-38" fmla="*/ 743759 h 800909"/>
              <a:gd name="connsiteX1-39" fmla="*/ 768350 w 3033023"/>
              <a:gd name="connsiteY1-40" fmla="*/ 800909 h 800909"/>
              <a:gd name="connsiteX2-41" fmla="*/ 2292350 w 3033023"/>
              <a:gd name="connsiteY2-42" fmla="*/ 743759 h 800909"/>
              <a:gd name="connsiteX3-43" fmla="*/ 2940050 w 3033023"/>
              <a:gd name="connsiteY3-44" fmla="*/ 515159 h 800909"/>
              <a:gd name="connsiteX4-45" fmla="*/ 2997200 w 3033023"/>
              <a:gd name="connsiteY4-46" fmla="*/ 286559 h 800909"/>
              <a:gd name="connsiteX5-47" fmla="*/ 2635250 w 3033023"/>
              <a:gd name="connsiteY5-48" fmla="*/ 809 h 800909"/>
              <a:gd name="connsiteX6-49" fmla="*/ 654050 w 3033023"/>
              <a:gd name="connsiteY6-50" fmla="*/ 210359 h 800909"/>
              <a:gd name="connsiteX7-51" fmla="*/ 101600 w 3033023"/>
              <a:gd name="connsiteY7-52" fmla="*/ 496109 h 800909"/>
              <a:gd name="connsiteX8-53" fmla="*/ 349250 w 3033023"/>
              <a:gd name="connsiteY8-54" fmla="*/ 751026 h 800909"/>
              <a:gd name="connsiteX0-55" fmla="*/ 0 w 3033023"/>
              <a:gd name="connsiteY0-56" fmla="*/ 743759 h 800909"/>
              <a:gd name="connsiteX1-57" fmla="*/ 768350 w 3033023"/>
              <a:gd name="connsiteY1-58" fmla="*/ 800909 h 800909"/>
              <a:gd name="connsiteX2-59" fmla="*/ 2292350 w 3033023"/>
              <a:gd name="connsiteY2-60" fmla="*/ 743759 h 800909"/>
              <a:gd name="connsiteX3-61" fmla="*/ 2940050 w 3033023"/>
              <a:gd name="connsiteY3-62" fmla="*/ 515159 h 800909"/>
              <a:gd name="connsiteX4-63" fmla="*/ 2997200 w 3033023"/>
              <a:gd name="connsiteY4-64" fmla="*/ 286559 h 800909"/>
              <a:gd name="connsiteX5-65" fmla="*/ 2635250 w 3033023"/>
              <a:gd name="connsiteY5-66" fmla="*/ 809 h 800909"/>
              <a:gd name="connsiteX6-67" fmla="*/ 654050 w 3033023"/>
              <a:gd name="connsiteY6-68" fmla="*/ 210359 h 800909"/>
              <a:gd name="connsiteX7-69" fmla="*/ 101600 w 3033023"/>
              <a:gd name="connsiteY7-70" fmla="*/ 496109 h 800909"/>
              <a:gd name="connsiteX8-71" fmla="*/ 349250 w 3033023"/>
              <a:gd name="connsiteY8-72" fmla="*/ 751026 h 800909"/>
              <a:gd name="connsiteX0-73" fmla="*/ 0 w 3033023"/>
              <a:gd name="connsiteY0-74" fmla="*/ 743759 h 800909"/>
              <a:gd name="connsiteX1-75" fmla="*/ 768350 w 3033023"/>
              <a:gd name="connsiteY1-76" fmla="*/ 800909 h 800909"/>
              <a:gd name="connsiteX2-77" fmla="*/ 2292350 w 3033023"/>
              <a:gd name="connsiteY2-78" fmla="*/ 743759 h 800909"/>
              <a:gd name="connsiteX3-79" fmla="*/ 2940050 w 3033023"/>
              <a:gd name="connsiteY3-80" fmla="*/ 515159 h 800909"/>
              <a:gd name="connsiteX4-81" fmla="*/ 2997200 w 3033023"/>
              <a:gd name="connsiteY4-82" fmla="*/ 286559 h 800909"/>
              <a:gd name="connsiteX5-83" fmla="*/ 2635250 w 3033023"/>
              <a:gd name="connsiteY5-84" fmla="*/ 809 h 800909"/>
              <a:gd name="connsiteX6-85" fmla="*/ 654050 w 3033023"/>
              <a:gd name="connsiteY6-86" fmla="*/ 210359 h 800909"/>
              <a:gd name="connsiteX7-87" fmla="*/ 101600 w 3033023"/>
              <a:gd name="connsiteY7-88" fmla="*/ 496109 h 800909"/>
              <a:gd name="connsiteX8-89" fmla="*/ 349250 w 3033023"/>
              <a:gd name="connsiteY8-90" fmla="*/ 751026 h 800909"/>
              <a:gd name="connsiteX0-91" fmla="*/ 0 w 3247335"/>
              <a:gd name="connsiteY0-92" fmla="*/ 736529 h 800997"/>
              <a:gd name="connsiteX1-93" fmla="*/ 982662 w 3247335"/>
              <a:gd name="connsiteY1-94" fmla="*/ 800909 h 800997"/>
              <a:gd name="connsiteX2-95" fmla="*/ 2506662 w 3247335"/>
              <a:gd name="connsiteY2-96" fmla="*/ 743759 h 800997"/>
              <a:gd name="connsiteX3-97" fmla="*/ 3154362 w 3247335"/>
              <a:gd name="connsiteY3-98" fmla="*/ 515159 h 800997"/>
              <a:gd name="connsiteX4-99" fmla="*/ 3211512 w 3247335"/>
              <a:gd name="connsiteY4-100" fmla="*/ 286559 h 800997"/>
              <a:gd name="connsiteX5-101" fmla="*/ 2849562 w 3247335"/>
              <a:gd name="connsiteY5-102" fmla="*/ 809 h 800997"/>
              <a:gd name="connsiteX6-103" fmla="*/ 868362 w 3247335"/>
              <a:gd name="connsiteY6-104" fmla="*/ 210359 h 800997"/>
              <a:gd name="connsiteX7-105" fmla="*/ 315912 w 3247335"/>
              <a:gd name="connsiteY7-106" fmla="*/ 496109 h 800997"/>
              <a:gd name="connsiteX8-107" fmla="*/ 563562 w 3247335"/>
              <a:gd name="connsiteY8-108" fmla="*/ 751026 h 800997"/>
              <a:gd name="connsiteX0-109" fmla="*/ 0 w 3247335"/>
              <a:gd name="connsiteY0-110" fmla="*/ 736529 h 815129"/>
              <a:gd name="connsiteX1-111" fmla="*/ 982662 w 3247335"/>
              <a:gd name="connsiteY1-112" fmla="*/ 800909 h 815129"/>
              <a:gd name="connsiteX2-113" fmla="*/ 2506662 w 3247335"/>
              <a:gd name="connsiteY2-114" fmla="*/ 743759 h 815129"/>
              <a:gd name="connsiteX3-115" fmla="*/ 3154362 w 3247335"/>
              <a:gd name="connsiteY3-116" fmla="*/ 515159 h 815129"/>
              <a:gd name="connsiteX4-117" fmla="*/ 3211512 w 3247335"/>
              <a:gd name="connsiteY4-118" fmla="*/ 286559 h 815129"/>
              <a:gd name="connsiteX5-119" fmla="*/ 2849562 w 3247335"/>
              <a:gd name="connsiteY5-120" fmla="*/ 809 h 815129"/>
              <a:gd name="connsiteX6-121" fmla="*/ 868362 w 3247335"/>
              <a:gd name="connsiteY6-122" fmla="*/ 210359 h 815129"/>
              <a:gd name="connsiteX7-123" fmla="*/ 315912 w 3247335"/>
              <a:gd name="connsiteY7-124" fmla="*/ 496109 h 815129"/>
              <a:gd name="connsiteX8-125" fmla="*/ 563562 w 3247335"/>
              <a:gd name="connsiteY8-126" fmla="*/ 751026 h 815129"/>
              <a:gd name="connsiteX0-127" fmla="*/ 0 w 3260035"/>
              <a:gd name="connsiteY0-128" fmla="*/ 688338 h 803190"/>
              <a:gd name="connsiteX1-129" fmla="*/ 995362 w 3260035"/>
              <a:gd name="connsiteY1-130" fmla="*/ 800909 h 803190"/>
              <a:gd name="connsiteX2-131" fmla="*/ 2519362 w 3260035"/>
              <a:gd name="connsiteY2-132" fmla="*/ 743759 h 803190"/>
              <a:gd name="connsiteX3-133" fmla="*/ 3167062 w 3260035"/>
              <a:gd name="connsiteY3-134" fmla="*/ 515159 h 803190"/>
              <a:gd name="connsiteX4-135" fmla="*/ 3224212 w 3260035"/>
              <a:gd name="connsiteY4-136" fmla="*/ 286559 h 803190"/>
              <a:gd name="connsiteX5-137" fmla="*/ 2862262 w 3260035"/>
              <a:gd name="connsiteY5-138" fmla="*/ 809 h 803190"/>
              <a:gd name="connsiteX6-139" fmla="*/ 881062 w 3260035"/>
              <a:gd name="connsiteY6-140" fmla="*/ 210359 h 803190"/>
              <a:gd name="connsiteX7-141" fmla="*/ 328612 w 3260035"/>
              <a:gd name="connsiteY7-142" fmla="*/ 496109 h 803190"/>
              <a:gd name="connsiteX8-143" fmla="*/ 576262 w 3260035"/>
              <a:gd name="connsiteY8-144" fmla="*/ 751026 h 803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260035" h="803190">
                <a:moveTo>
                  <a:pt x="0" y="688338"/>
                </a:moveTo>
                <a:cubicBezTo>
                  <a:pt x="179387" y="813294"/>
                  <a:pt x="575468" y="791672"/>
                  <a:pt x="995362" y="800909"/>
                </a:cubicBezTo>
                <a:cubicBezTo>
                  <a:pt x="1415256" y="810146"/>
                  <a:pt x="2157412" y="791384"/>
                  <a:pt x="2519362" y="743759"/>
                </a:cubicBezTo>
                <a:cubicBezTo>
                  <a:pt x="2881312" y="696134"/>
                  <a:pt x="3049587" y="591359"/>
                  <a:pt x="3167062" y="515159"/>
                </a:cubicBezTo>
                <a:cubicBezTo>
                  <a:pt x="3284537" y="438959"/>
                  <a:pt x="3275012" y="372284"/>
                  <a:pt x="3224212" y="286559"/>
                </a:cubicBezTo>
                <a:cubicBezTo>
                  <a:pt x="3173412" y="200834"/>
                  <a:pt x="3252787" y="13509"/>
                  <a:pt x="2862262" y="809"/>
                </a:cubicBezTo>
                <a:cubicBezTo>
                  <a:pt x="2471737" y="-11891"/>
                  <a:pt x="1303337" y="127809"/>
                  <a:pt x="881062" y="210359"/>
                </a:cubicBezTo>
                <a:cubicBezTo>
                  <a:pt x="458787" y="292909"/>
                  <a:pt x="398462" y="321207"/>
                  <a:pt x="328612" y="496109"/>
                </a:cubicBezTo>
                <a:cubicBezTo>
                  <a:pt x="258762" y="671011"/>
                  <a:pt x="528637" y="703401"/>
                  <a:pt x="576262" y="751026"/>
                </a:cubicBezTo>
              </a:path>
            </a:pathLst>
          </a:custGeom>
          <a:solidFill>
            <a:srgbClr val="81C65A"/>
          </a:solidFill>
          <a:ln w="28575" cap="flat" cmpd="sng" algn="ctr">
            <a:solidFill>
              <a:schemeClr val="accent1"/>
            </a:solidFill>
            <a:prstDash val="solid"/>
            <a:miter lim="800000"/>
          </a:ln>
          <a:effectLst/>
        </p:spPr>
        <p:txBody>
          <a:bodyPr tIns="108000" anchor="ctr">
            <a:scene3d>
              <a:camera prst="orthographicFront">
                <a:rot lat="0" lon="0" rev="180000"/>
              </a:camera>
              <a:lightRig rig="threePt" dir="t"/>
            </a:scene3d>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cs"/>
              </a:rPr>
              <a:t>理清思路</a:t>
            </a:r>
            <a:endParaRPr kumimoji="0" lang="zh-CN" altLang="en-US" sz="2800" b="0" i="0" u="none" strike="noStrike" kern="0" cap="none" spc="0" normalizeH="0" baseline="0" noProof="0" dirty="0">
              <a:ln>
                <a:noFill/>
              </a:ln>
              <a:solidFill>
                <a:srgbClr val="FFFFFF"/>
              </a:solidFill>
              <a:effectLst/>
              <a:uLnTx/>
              <a:uFillTx/>
              <a:latin typeface="黑体" panose="02010609060101010101" charset="-122"/>
              <a:ea typeface="黑体" panose="0201060906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ppt_x"/>
                                          </p:val>
                                        </p:tav>
                                        <p:tav tm="100000">
                                          <p:val>
                                            <p:strVal val="#ppt_x"/>
                                          </p:val>
                                        </p:tav>
                                      </p:tavLst>
                                    </p:anim>
                                    <p:anim calcmode="lin" valueType="num">
                                      <p:cBhvr additive="base">
                                        <p:cTn id="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0-#ppt_w/2"/>
                                          </p:val>
                                        </p:tav>
                                        <p:tav tm="100000">
                                          <p:val>
                                            <p:strVal val="#ppt_x"/>
                                          </p:val>
                                        </p:tav>
                                      </p:tavLst>
                                    </p:anim>
                                    <p:anim calcmode="lin" valueType="num">
                                      <p:cBhvr additive="base">
                                        <p:cTn id="14"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edg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2"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01.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02.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03.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04.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05.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06.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07.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08.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09.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11.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12.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13.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14.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15.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16.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17.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18.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19.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21.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2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24.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25.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6.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27.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28.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9.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31.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32.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33.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34.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35.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36.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37.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38.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39.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41.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42.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43.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44.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45.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46.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47.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48.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149.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64.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5.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66.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7.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68.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9.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1.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4.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75.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6.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7.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8.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79.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1.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2.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83.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4.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5.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86.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7.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88.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89.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91.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2.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3.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94.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5.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6.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ags/tag97.xml><?xml version="1.0" encoding="utf-8"?>
<p:tagLst xmlns:p="http://schemas.openxmlformats.org/presentationml/2006/main">
  <p:tag name="KSO_WM_BEAUTIFY_FLAG" val="#wm#"/>
  <p:tag name="KSO_WM_UNIT_TYPE" val="i"/>
  <p:tag name="KSO_WM_UNIT_ID" val="diagram546_1*i*0"/>
  <p:tag name="KSO_WM_TEMPLATE_CATEGORY" val="diagram"/>
  <p:tag name="KSO_WM_TEMPLATE_INDEX" val="546"/>
  <p:tag name="KSO_WM_TAG_VERSION" val="1.0"/>
  <p:tag name="KSO_WM_UNIT_INDEX" val="0"/>
</p:tagLst>
</file>

<file path=ppt/tags/tag98.xml><?xml version="1.0" encoding="utf-8"?>
<p:tagLst xmlns:p="http://schemas.openxmlformats.org/presentationml/2006/main">
  <p:tag name="KSO_WM_TEMPLATE_CATEGORY" val="diagram"/>
  <p:tag name="KSO_WM_TEMPLATE_INDEX" val="546"/>
  <p:tag name="KSO_WM_UNIT_TYPE" val="l_h_f"/>
  <p:tag name="KSO_WM_UNIT_INDEX" val="1_1_1"/>
  <p:tag name="KSO_WM_UNIT_ID" val="256*l_h_f*1_1_1"/>
  <p:tag name="KSO_WM_UNIT_CLEAR" val="1"/>
  <p:tag name="KSO_WM_UNIT_LAYERLEVEL" val="1_1_1"/>
  <p:tag name="KSO_WM_UNIT_VALUE" val="12"/>
  <p:tag name="KSO_WM_UNIT_HIGHLIGHT" val="0"/>
  <p:tag name="KSO_WM_UNIT_COMPATIBLE" val="0"/>
  <p:tag name="KSO_WM_UNIT_PRESET_TEXT" val="Lorem&#13;ipsu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9.xml><?xml version="1.0" encoding="utf-8"?>
<p:tagLst xmlns:p="http://schemas.openxmlformats.org/presentationml/2006/main">
  <p:tag name="KSO_WM_TEMPLATE_CATEGORY" val="diagram"/>
  <p:tag name="KSO_WM_TEMPLATE_INDEX" val="546"/>
  <p:tag name="KSO_WM_UNIT_TYPE" val="l_i"/>
  <p:tag name="KSO_WM_UNIT_INDEX" val="1_1"/>
  <p:tag name="KSO_WM_UNIT_ID" val="256*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USESOURCEFORMAT_APPLY" val="0"/>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2890</Words>
  <Application>WPS 演示</Application>
  <PresentationFormat>宽屏</PresentationFormat>
  <Paragraphs>443</Paragraphs>
  <Slides>33</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33</vt:i4>
      </vt:variant>
    </vt:vector>
  </HeadingPairs>
  <TitlesOfParts>
    <vt:vector size="51" baseType="lpstr">
      <vt:lpstr>Arial</vt:lpstr>
      <vt:lpstr>宋体</vt:lpstr>
      <vt:lpstr>Wingdings</vt:lpstr>
      <vt:lpstr>Times New Roman</vt:lpstr>
      <vt:lpstr>幼圆</vt:lpstr>
      <vt:lpstr>微软雅黑</vt:lpstr>
      <vt:lpstr>Calibri</vt:lpstr>
      <vt:lpstr>华文行楷</vt:lpstr>
      <vt:lpstr>楷体</vt:lpstr>
      <vt:lpstr>楷体_GB2312</vt:lpstr>
      <vt:lpstr>新宋体</vt:lpstr>
      <vt:lpstr>方正综艺简体</vt:lpstr>
      <vt:lpstr>华康楷体W5-A</vt:lpstr>
      <vt:lpstr>黑体</vt:lpstr>
      <vt:lpstr>隶书</vt:lpstr>
      <vt:lpstr>Arial Unicode MS</vt:lpstr>
      <vt:lpstr>汉鼎简隶变</vt:lpstr>
      <vt:lpstr>自定义设计方案</vt:lpstr>
      <vt:lpstr>《诗 经》 二 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蒹 葭 萋 萋 ， 白 露 未 晞 。 所 谓 伊 人 ，  在 水 之 湄 。  溯 洄 从 之 ，  道 阻 且 跻 。  溯 游 从 之 ， 宛 在 水 中 坻 。</vt:lpstr>
      <vt:lpstr>蒹 葭 采 采 ， 白 露 未 已 。 所 谓 伊 人 ， 在 水 之 涘 。  溯 洄 从 之 ， 道 阻 且 右 。 溯 游 从 之 ， 宛 在 水 中 沚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宇恒编辑部</dc:creator>
  <cp:lastModifiedBy>aa</cp:lastModifiedBy>
  <cp:revision>338</cp:revision>
  <dcterms:created xsi:type="dcterms:W3CDTF">2015-11-16T01:00:00Z</dcterms:created>
  <dcterms:modified xsi:type="dcterms:W3CDTF">2019-12-27T12:57:23Z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