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417" r:id="rId6"/>
    <p:sldId id="261" r:id="rId7"/>
    <p:sldId id="262" r:id="rId8"/>
    <p:sldId id="460" r:id="rId9"/>
    <p:sldId id="348" r:id="rId10"/>
    <p:sldId id="437" r:id="rId11"/>
    <p:sldId id="439" r:id="rId12"/>
    <p:sldId id="438" r:id="rId13"/>
    <p:sldId id="440" r:id="rId14"/>
    <p:sldId id="447" r:id="rId15"/>
    <p:sldId id="441" r:id="rId16"/>
    <p:sldId id="378" r:id="rId17"/>
    <p:sldId id="274" r:id="rId18"/>
    <p:sldId id="442" r:id="rId19"/>
    <p:sldId id="341" r:id="rId20"/>
    <p:sldId id="379" r:id="rId21"/>
    <p:sldId id="266" r:id="rId22"/>
    <p:sldId id="443" r:id="rId23"/>
    <p:sldId id="444" r:id="rId24"/>
    <p:sldId id="445" r:id="rId25"/>
    <p:sldId id="26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51"/>
        <p:guide pos="2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tags" Target="../tags/tag61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60.xml"/><Relationship Id="rId38" Type="http://schemas.openxmlformats.org/officeDocument/2006/relationships/tags" Target="../tags/tag59.xml"/><Relationship Id="rId37" Type="http://schemas.openxmlformats.org/officeDocument/2006/relationships/tags" Target="../tags/tag58.xml"/><Relationship Id="rId36" Type="http://schemas.openxmlformats.org/officeDocument/2006/relationships/tags" Target="../tags/tag57.xml"/><Relationship Id="rId35" Type="http://schemas.openxmlformats.org/officeDocument/2006/relationships/tags" Target="../tags/tag56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9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6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8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8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11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2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19977;&#21333;&#20803;\9.&#26691;&#33457;&#28304;&#35760;\&#23186;&#20307;&#32032;&#26448;\&#38899;&#39057;\&#12298;&#26691;&#33457;&#28304;&#35760;&#12299;&#26631;&#20934;&#26391;&#35829;&#32032;&#26448;&#65288;mp3&#65289;.mp3" TargetMode="Externa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204970" y="2181225"/>
            <a:ext cx="4502785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zh-CN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桃 花 源 记</a:t>
            </a:r>
            <a:endParaRPr lang="zh-CN" altLang="zh-CN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2110" y="2954655"/>
            <a:ext cx="236918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陶渊明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28073" y="143160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第三单元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1772285"/>
            <a:ext cx="4835525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①武陵人捕鱼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业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②不足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外人道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③此人一一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具言所闻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①渔人甚异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②具答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③南阳刘子骥，高尚士也，闻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之</a:t>
            </a:r>
            <a:endParaRPr lang="zh-CN" altLang="en-US" sz="2400" b="1" dirty="0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9775" y="1772285"/>
            <a:ext cx="405384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作为        动词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向          介词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给          介词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代词，指眼前看到的景象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代指桃花源人所问的问题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代词，指这件事。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4780" y="5405755"/>
            <a:ext cx="171323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①便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要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还家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2755" y="4674870"/>
            <a:ext cx="1407795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3366FF"/>
                </a:solidFill>
                <a:effectLst/>
                <a:ea typeface="黑体" panose="02010609060101010101" charset="-122"/>
                <a:sym typeface="+mn-ea"/>
              </a:rPr>
              <a:t>通假字</a:t>
            </a:r>
            <a:endParaRPr lang="zh-CN" altLang="en-US" sz="3200" b="1">
              <a:solidFill>
                <a:srgbClr val="3366FF"/>
              </a:solidFill>
              <a:effectLst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2490" y="5405755"/>
            <a:ext cx="32435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要：通“邀”，邀请。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/>
        </p:nvSpPr>
        <p:spPr>
          <a:xfrm>
            <a:off x="2463800" y="1736725"/>
            <a:ext cx="2700020" cy="6591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词类活用</a:t>
            </a:r>
            <a:endParaRPr lang="zh-CN" altLang="en-US" sz="4500" b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747" name="文本框 31746"/>
          <p:cNvSpPr txBox="1"/>
          <p:nvPr/>
        </p:nvSpPr>
        <p:spPr>
          <a:xfrm>
            <a:off x="1304925" y="2590800"/>
            <a:ext cx="56241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1、渔人甚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异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之。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异  形容词的意动用法，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以……为异，对……感到诧异。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2、复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前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行，欲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穷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其林。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前  方位名词作状语，向前，往前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None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穷  形容词用作动词，穷尽，走到尽头。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占位符 34817"/>
          <p:cNvSpPr>
            <a:spLocks noGrp="1"/>
          </p:cNvSpPr>
          <p:nvPr>
            <p:ph type="body" idx="4294967295"/>
          </p:nvPr>
        </p:nvSpPr>
        <p:spPr>
          <a:xfrm>
            <a:off x="0" y="2533015"/>
            <a:ext cx="2822575" cy="381317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世外桃源</a:t>
            </a:r>
            <a:endParaRPr lang="zh-CN" altLang="en-US" sz="4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落英缤纷</a:t>
            </a:r>
            <a:endParaRPr lang="zh-CN" altLang="en-US" sz="4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黄发垂髫</a:t>
            </a:r>
            <a:endParaRPr lang="zh-CN" altLang="en-US" sz="4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怡然自乐</a:t>
            </a:r>
            <a:endParaRPr lang="zh-CN" altLang="en-US" sz="4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无人问津 </a:t>
            </a:r>
            <a:endParaRPr lang="zh-CN" altLang="en-US" sz="4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819" name="标题 34818"/>
          <p:cNvSpPr>
            <a:spLocks noGrp="1"/>
          </p:cNvSpPr>
          <p:nvPr>
            <p:ph type="title" idx="4294967295"/>
          </p:nvPr>
        </p:nvSpPr>
        <p:spPr>
          <a:xfrm>
            <a:off x="247650" y="1294130"/>
            <a:ext cx="7183755" cy="975360"/>
          </a:xfrm>
        </p:spPr>
        <p:txBody>
          <a:bodyPr vert="horz" wrap="square" lIns="91440" tIns="45720" rIns="91440" bIns="45720" anchor="t"/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出自本课的成语</a:t>
            </a:r>
            <a:r>
              <a:rPr lang="en-US" altLang="zh-CN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:</a:t>
            </a:r>
            <a:endParaRPr lang="en-US" altLang="zh-CN" sz="3200" b="1">
              <a:solidFill>
                <a:srgbClr val="3366FF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charRg st="2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文本框 109569"/>
          <p:cNvSpPr txBox="1"/>
          <p:nvPr/>
        </p:nvSpPr>
        <p:spPr>
          <a:xfrm>
            <a:off x="131445" y="2473960"/>
            <a:ext cx="5708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一（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段）</a:t>
            </a:r>
            <a:r>
              <a:rPr lang="zh-CN" altLang="en-US" sz="2800" u="sng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  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桃花林。（</a:t>
            </a:r>
            <a:r>
              <a:rPr lang="zh-CN" altLang="en-US" sz="2800" dirty="0">
                <a:solidFill>
                  <a:srgbClr val="FC2C59"/>
                </a:solidFill>
                <a:latin typeface="黑体" panose="02010609060101010101" charset="-122"/>
                <a:ea typeface="黑体" panose="02010609060101010101" charset="-122"/>
              </a:rPr>
              <a:t>开端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9571" name="文本框 109570"/>
          <p:cNvSpPr txBox="1"/>
          <p:nvPr/>
        </p:nvSpPr>
        <p:spPr>
          <a:xfrm>
            <a:off x="102870" y="4450080"/>
            <a:ext cx="547560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三（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段）</a:t>
            </a:r>
            <a:r>
              <a:rPr lang="zh-CN" altLang="en-US" sz="2800" u="sng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桃源，</a:t>
            </a:r>
            <a:r>
              <a:rPr lang="zh-CN" altLang="en-US" sz="2800" u="sng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桃源未果</a:t>
            </a:r>
            <a:endParaRPr lang="zh-CN" altLang="en-US" sz="2800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800" dirty="0">
                <a:solidFill>
                  <a:srgbClr val="FC2C59"/>
                </a:solidFill>
                <a:latin typeface="黑体" panose="02010609060101010101" charset="-122"/>
                <a:ea typeface="黑体" panose="02010609060101010101" charset="-122"/>
              </a:rPr>
              <a:t>结局、尾声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9572" name="图片 1095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8475" y="3161665"/>
            <a:ext cx="1830705" cy="2390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3" name="矩形 109572"/>
          <p:cNvSpPr/>
          <p:nvPr/>
        </p:nvSpPr>
        <p:spPr>
          <a:xfrm>
            <a:off x="102870" y="3462020"/>
            <a:ext cx="5651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二（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段）</a:t>
            </a:r>
            <a:r>
              <a:rPr lang="zh-CN" altLang="en-US" sz="2800" u="sng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桃花源（</a:t>
            </a:r>
            <a:r>
              <a:rPr lang="zh-CN" altLang="en-US" sz="2800" dirty="0">
                <a:solidFill>
                  <a:srgbClr val="FC2C59"/>
                </a:solidFill>
                <a:latin typeface="黑体" panose="02010609060101010101" charset="-122"/>
                <a:ea typeface="黑体" panose="02010609060101010101" charset="-122"/>
              </a:rPr>
              <a:t>发展</a:t>
            </a:r>
            <a:r>
              <a:rPr lang="zh-CN" altLang="en-US" sz="28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9574" name="文本框 109573"/>
          <p:cNvSpPr txBox="1"/>
          <p:nvPr/>
        </p:nvSpPr>
        <p:spPr>
          <a:xfrm>
            <a:off x="180975" y="1609090"/>
            <a:ext cx="6318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自读课文，填上动词，理清课文的结构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zh-CN" strike="noStrike" noProof="1" smtClean="0">
                  <a:solidFill>
                    <a:schemeClr val="bg1"/>
                  </a:solidFill>
                </a:rPr>
                <a:t>整体</a:t>
              </a:r>
              <a:r>
                <a:rPr lang="en-US" altLang="zh-CN" strike="noStrike" noProof="1" smtClean="0">
                  <a:solidFill>
                    <a:schemeClr val="bg1"/>
                  </a:solidFill>
                </a:rPr>
                <a:t>·</a:t>
              </a:r>
              <a:r>
                <a:rPr lang="zh-CN" altLang="en-US" strike="noStrike" noProof="1" smtClean="0">
                  <a:solidFill>
                    <a:schemeClr val="bg1"/>
                  </a:solidFill>
                </a:rPr>
                <a:t>感知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957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任意多边形 65"/>
          <p:cNvSpPr/>
          <p:nvPr/>
        </p:nvSpPr>
        <p:spPr>
          <a:xfrm>
            <a:off x="174320" y="1601018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3450" y="243864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25"/>
          <p:cNvGrpSpPr/>
          <p:nvPr/>
        </p:nvGrpSpPr>
        <p:grpSpPr>
          <a:xfrm>
            <a:off x="729615" y="2467610"/>
            <a:ext cx="5861050" cy="1219200"/>
            <a:chOff x="1920" y="912"/>
            <a:chExt cx="2784" cy="768"/>
          </a:xfrm>
        </p:grpSpPr>
        <p:sp>
          <p:nvSpPr>
            <p:cNvPr id="21511" name="AutoShape 7"/>
            <p:cNvSpPr/>
            <p:nvPr/>
          </p:nvSpPr>
          <p:spPr bwMode="auto">
            <a:xfrm>
              <a:off x="2496" y="960"/>
              <a:ext cx="192" cy="72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35921" dir="2700000" algn="ctr" rotWithShape="0">
                <a:srgbClr val="FFFF00"/>
              </a:outerShdw>
            </a:effectLst>
          </p:spPr>
          <p:txBody>
            <a:bodyPr anchor="ctr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07528" name="Group 22"/>
            <p:cNvGrpSpPr/>
            <p:nvPr/>
          </p:nvGrpSpPr>
          <p:grpSpPr>
            <a:xfrm>
              <a:off x="1920" y="912"/>
              <a:ext cx="2784" cy="761"/>
              <a:chOff x="1920" y="912"/>
              <a:chExt cx="2784" cy="761"/>
            </a:xfrm>
          </p:grpSpPr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1920" y="1200"/>
                <a:ext cx="1152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发现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2784" y="912"/>
                <a:ext cx="1920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鲜美  缤纷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513" name="Text Box 9"/>
              <p:cNvSpPr txBox="1">
                <a:spLocks noChangeArrowheads="1"/>
              </p:cNvSpPr>
              <p:nvPr/>
            </p:nvSpPr>
            <p:spPr bwMode="auto">
              <a:xfrm>
                <a:off x="2736" y="1344"/>
                <a:ext cx="1536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忘→逢→异→ 穷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</p:grpSp>
      <p:grpSp>
        <p:nvGrpSpPr>
          <p:cNvPr id="4" name="Group 26"/>
          <p:cNvGrpSpPr/>
          <p:nvPr/>
        </p:nvGrpSpPr>
        <p:grpSpPr>
          <a:xfrm>
            <a:off x="1525270" y="3781425"/>
            <a:ext cx="6400800" cy="1204913"/>
            <a:chOff x="1920" y="1872"/>
            <a:chExt cx="3072" cy="759"/>
          </a:xfrm>
        </p:grpSpPr>
        <p:sp>
          <p:nvSpPr>
            <p:cNvPr id="21515" name="AutoShape 11"/>
            <p:cNvSpPr/>
            <p:nvPr/>
          </p:nvSpPr>
          <p:spPr bwMode="auto">
            <a:xfrm>
              <a:off x="2496" y="1872"/>
              <a:ext cx="192" cy="72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25400" dir="5400000" algn="ctr" rotWithShape="0">
                <a:srgbClr val="FFFF00"/>
              </a:outerShdw>
            </a:effectLst>
          </p:spPr>
          <p:txBody>
            <a:bodyPr anchor="ctr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07534" name="Group 23"/>
            <p:cNvGrpSpPr/>
            <p:nvPr/>
          </p:nvGrpSpPr>
          <p:grpSpPr>
            <a:xfrm>
              <a:off x="1920" y="1872"/>
              <a:ext cx="3072" cy="759"/>
              <a:chOff x="1920" y="1872"/>
              <a:chExt cx="3072" cy="759"/>
            </a:xfrm>
          </p:grpSpPr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1920" y="2064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5400" dir="54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进访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2736" y="1872"/>
                <a:ext cx="225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5400" dir="54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平旷  俨然  良田美池桑竹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2736" y="2304"/>
                <a:ext cx="153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5400" dir="54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怡然  大惊  叹惋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</p:grpSp>
      <p:grpSp>
        <p:nvGrpSpPr>
          <p:cNvPr id="5" name="Group 27"/>
          <p:cNvGrpSpPr/>
          <p:nvPr/>
        </p:nvGrpSpPr>
        <p:grpSpPr>
          <a:xfrm>
            <a:off x="2894330" y="5154295"/>
            <a:ext cx="4267200" cy="1204913"/>
            <a:chOff x="1968" y="2832"/>
            <a:chExt cx="3072" cy="759"/>
          </a:xfrm>
        </p:grpSpPr>
        <p:sp>
          <p:nvSpPr>
            <p:cNvPr id="21521" name="AutoShape 17"/>
            <p:cNvSpPr/>
            <p:nvPr/>
          </p:nvSpPr>
          <p:spPr bwMode="auto">
            <a:xfrm>
              <a:off x="2544" y="2832"/>
              <a:ext cx="192" cy="72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35921" dir="2700000" algn="ctr" rotWithShape="0">
                <a:srgbClr val="FFFF00"/>
              </a:outerShdw>
            </a:effectLst>
          </p:spPr>
          <p:txBody>
            <a:bodyPr anchor="ctr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07540" name="Group 24"/>
            <p:cNvGrpSpPr/>
            <p:nvPr/>
          </p:nvGrpSpPr>
          <p:grpSpPr>
            <a:xfrm>
              <a:off x="1968" y="2832"/>
              <a:ext cx="3072" cy="759"/>
              <a:chOff x="1968" y="2832"/>
              <a:chExt cx="3072" cy="759"/>
            </a:xfrm>
          </p:grpSpPr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>
                <a:off x="1968" y="3024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再寻</a:t>
                </a:r>
                <a:r>
                  <a:rPr kumimoji="1" lang="zh-CN" altLang="en-US" sz="2800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 </a:t>
                </a:r>
                <a:endParaRPr kumimoji="1" lang="zh-CN" altLang="en-US" sz="2800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522" name="Text Box 18"/>
              <p:cNvSpPr txBox="1">
                <a:spLocks noChangeArrowheads="1"/>
              </p:cNvSpPr>
              <p:nvPr/>
            </p:nvSpPr>
            <p:spPr bwMode="auto">
              <a:xfrm>
                <a:off x="2784" y="2832"/>
                <a:ext cx="225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处处志之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2784" y="3264"/>
                <a:ext cx="153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p>
                <a:pPr marR="0" algn="l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kern="1200" cap="none" spc="0" normalizeH="0" baseline="0" noProof="0" smtClean="0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+mn-cs"/>
                  </a:rPr>
                  <a:t>遂迷  未果 </a:t>
                </a:r>
                <a:endParaRPr kumimoji="1" lang="zh-CN" altLang="en-US" sz="2800" b="1" kern="1200" cap="none" spc="0" normalizeH="0" baseline="0" noProof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</p:grpSp>
      <p:sp>
        <p:nvSpPr>
          <p:cNvPr id="107525" name="Text Box 3"/>
          <p:cNvSpPr txBox="1"/>
          <p:nvPr/>
        </p:nvSpPr>
        <p:spPr>
          <a:xfrm>
            <a:off x="2925445" y="1675130"/>
            <a:ext cx="4419600" cy="64516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66FF"/>
                </a:solidFill>
                <a:latin typeface="华文新魏" pitchFamily="2" charset="-122"/>
                <a:ea typeface="华文新魏" pitchFamily="2" charset="-122"/>
              </a:rPr>
              <a:t>桃花源</a:t>
            </a:r>
            <a:r>
              <a:rPr lang="en-US" altLang="zh-CN" sz="3600" b="1" dirty="0">
                <a:solidFill>
                  <a:srgbClr val="0066FF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600" b="1" dirty="0">
                <a:solidFill>
                  <a:srgbClr val="0066FF"/>
                </a:solidFill>
                <a:latin typeface="华文新魏" pitchFamily="2" charset="-122"/>
                <a:ea typeface="华文新魏" pitchFamily="2" charset="-122"/>
              </a:rPr>
              <a:t>理想社会</a:t>
            </a:r>
            <a:r>
              <a:rPr lang="en-US" altLang="zh-CN" sz="3600" b="1">
                <a:solidFill>
                  <a:srgbClr val="0066FF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en-US" altLang="zh-CN" sz="3600">
                <a:solidFill>
                  <a:srgbClr val="0066FF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en-US" altLang="zh-CN" sz="3600">
              <a:solidFill>
                <a:srgbClr val="0066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7589" name="Text Box 5"/>
          <p:cNvSpPr txBox="1"/>
          <p:nvPr/>
        </p:nvSpPr>
        <p:spPr>
          <a:xfrm>
            <a:off x="403225" y="2094865"/>
            <a:ext cx="724789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1、渔人是怎么发现桃花源的？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2、作者怎样描写桃花林的自然景色的？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3、渔人是如何进入桃花源的？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767715" y="2639060"/>
            <a:ext cx="42030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缘溪行，忘路之远近，忽逢桃花林。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767715" y="3719830"/>
            <a:ext cx="54292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夹岸数百步，中无杂树，芳草鲜美，落英缤纷。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767715" y="4792345"/>
            <a:ext cx="62420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复前行，欲穷其林。林尽水源，便得一山。山有小口，仿佛若有光。便舍船，从口入。初极狭，才通人。复行数十步，豁然开朗。</a:t>
            </a:r>
            <a:endParaRPr lang="zh-CN" altLang="en-US" sz="3600" b="1" dirty="0">
              <a:solidFill>
                <a:srgbClr val="E50303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6001385" y="3596323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隶书" pitchFamily="1" charset="-122"/>
              </a:rPr>
              <a:t>（风景幽美）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隶书" pitchFamily="1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3537585" y="5631180"/>
            <a:ext cx="3738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隶书" pitchFamily="1" charset="-122"/>
              </a:rPr>
              <a:t>（曲折、隐蔽、幽深）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隶书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10246" grpId="0"/>
      <p:bldP spid="10248" grpId="0"/>
      <p:bldP spid="10252" grpId="0"/>
      <p:bldP spid="10254" grpId="0"/>
      <p:bldP spid="102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4325" y="1663700"/>
            <a:ext cx="6795770" cy="4207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4、渔人入山后，看到了怎样的图景？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5、桃花源中的人是如何对待这位不速之客的？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6、渔人一一为具言所闻，桃源人为什么“皆叹惋”？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272" name="Text Box 8"/>
          <p:cNvSpPr txBox="1"/>
          <p:nvPr/>
        </p:nvSpPr>
        <p:spPr>
          <a:xfrm>
            <a:off x="395923" y="2325370"/>
            <a:ext cx="76327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土地平旷，屋舍俨然，有良田美池桑竹之属，阡陌交通，鸡犬相闻。</a:t>
            </a:r>
            <a:endParaRPr lang="zh-CN" altLang="en-US" sz="6000" b="1" dirty="0">
              <a:latin typeface="Verdana" panose="020B0604030504040204" pitchFamily="34" charset="0"/>
              <a:ea typeface="隶书" pitchFamily="1" charset="-122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586105" y="3770630"/>
            <a:ext cx="62522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便要还家，设酒杀鸡作食，村中闻有此人，咸来问讯。余人各复延至其家，皆出酒食。</a:t>
            </a:r>
            <a:endParaRPr lang="zh-CN" altLang="en-US" sz="3600" b="1" dirty="0">
              <a:solidFill>
                <a:srgbClr val="FF3300"/>
              </a:solidFill>
              <a:latin typeface="Verdana" panose="020B0604030504040204" pitchFamily="34" charset="0"/>
              <a:ea typeface="隶书" pitchFamily="1" charset="-122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586105" y="5532755"/>
            <a:ext cx="68351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桃源外的世界如此动乱，黑暗；桃源外的人不能过上安定和平的生活。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1181418" y="2625725"/>
            <a:ext cx="5643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隶书" pitchFamily="1" charset="-122"/>
              </a:rPr>
              <a:t>（环境优美宁静、生活安乐幸福）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隶书" pitchFamily="1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隶书" pitchFamily="1" charset="-122"/>
            </a:endParaRPr>
          </a:p>
        </p:txBody>
      </p:sp>
      <p:sp>
        <p:nvSpPr>
          <p:cNvPr id="11278" name="Text Box 14"/>
          <p:cNvSpPr txBox="1"/>
          <p:nvPr/>
        </p:nvSpPr>
        <p:spPr>
          <a:xfrm>
            <a:off x="2524919" y="5870893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隶书" pitchFamily="1" charset="-122"/>
              </a:rPr>
              <a:t>（民风淳朴、热情好客）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隶书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2293" grpId="0"/>
      <p:bldP spid="11277" grpId="0"/>
      <p:bldP spid="112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67030" y="2095500"/>
            <a:ext cx="6994525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05000"/>
              </a:lnSpc>
              <a:buSzPct val="100000"/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第一段作者写桃林美景的意图是什么？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275" y="2746375"/>
            <a:ext cx="6796405" cy="735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lnSpc>
                <a:spcPct val="105000"/>
              </a:lnSpc>
              <a:buSzPct val="100000"/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带有神秘色彩，暗示会出现“奇境”。为渔人进入桃源渲染气氛，也为桃源的美好做铺垫。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030" y="3614420"/>
            <a:ext cx="720598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8.渔人离开桃源后，“便扶向路”，又“处处志之”，而后来寻找桃花源的人“寻向所志”却“不复得路”，作者这样写的目的是什么？</a:t>
            </a:r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桃源是一个似有实无、似真实幻、飘渺莫测的地方，暗示桃源是虚构的，现实中是不存在的。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2798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174625" y="1997710"/>
            <a:ext cx="7613015" cy="11988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1．文章结尾写到刘子骥有何作用？</a:t>
            </a:r>
            <a:endParaRPr lang="zh-CN" altLang="en-US" sz="2400" b="1" dirty="0">
              <a:solidFill>
                <a:srgbClr val="FFFF00"/>
              </a:solidFill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刘子骥与陶渊明是同时代的人，把他写进去，表示事情的真实可靠。</a:t>
            </a:r>
            <a:endParaRPr lang="zh-CN" altLang="en-US" sz="3200" b="1" kern="1200" baseline="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85" y="3503295"/>
            <a:ext cx="51047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3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163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90114" name="矩形 90113"/>
          <p:cNvSpPr/>
          <p:nvPr/>
        </p:nvSpPr>
        <p:spPr>
          <a:xfrm>
            <a:off x="3321685" y="1830705"/>
            <a:ext cx="4135755" cy="37077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>
              <a:lnSpc>
                <a:spcPct val="14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3333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kern="0" noProof="0" dirty="0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桃花源风景真是美不胜收，你头脑中浮现了怎样的画面？请选一个景点，用“这里的__________美，你看_________”的句式给大家描绘一番。</a:t>
            </a:r>
            <a:r>
              <a:rPr lang="zh-CN" altLang="en-US" sz="2400" b="1" dirty="0">
                <a:solidFill>
                  <a:srgbClr val="3333FF"/>
                </a:solidFill>
                <a:latin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" y="1633855"/>
            <a:ext cx="3143885" cy="2280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65" y="4048125"/>
            <a:ext cx="2286635" cy="223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3395" y="1608455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" y="2283460"/>
            <a:ext cx="2802255" cy="2072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985" y="2283460"/>
            <a:ext cx="3362325" cy="2017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95" y="4511040"/>
            <a:ext cx="3176270" cy="17456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140" y="4385945"/>
            <a:ext cx="2660015" cy="19958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9" name="矩形 91138"/>
          <p:cNvSpPr/>
          <p:nvPr/>
        </p:nvSpPr>
        <p:spPr>
          <a:xfrm>
            <a:off x="98425" y="1778318"/>
            <a:ext cx="7777163" cy="267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这里的土地美，你看，平坦如砥，一望无垠，就像是一块偌大的毡子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……</a:t>
            </a:r>
            <a:endParaRPr lang="en-US" altLang="zh-CN" sz="2400" b="1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这里的屋舍美，你看，排列得整整齐齐，炊烟袅袅升起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……</a:t>
            </a:r>
            <a:endParaRPr lang="en-US" altLang="zh-CN" sz="2400" b="1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这里的田池美，你看，田地肥沃，庄稼茁壮生长；池水清澈，鱼儿悠然自乐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……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2400" b="1">
              <a:solidFill>
                <a:schemeClr val="tx2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163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710" y="4440555"/>
            <a:ext cx="3809365" cy="181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2"/>
          <p:cNvSpPr txBox="1"/>
          <p:nvPr/>
        </p:nvSpPr>
        <p:spPr>
          <a:xfrm>
            <a:off x="3090545" y="1776730"/>
            <a:ext cx="452691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5400" dirty="0">
                <a:solidFill>
                  <a:srgbClr val="009900"/>
                </a:solidFill>
                <a:latin typeface="Times New Roman" panose="02020603050405020304" pitchFamily="18" charset="0"/>
                <a:ea typeface="隶书" pitchFamily="1" charset="-122"/>
              </a:rPr>
              <a:t>　</a:t>
            </a:r>
            <a:r>
              <a:rPr lang="zh-CN" altLang="en-US" sz="3200" kern="0" noProof="0" dirty="0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江畔独步寻花七绝句　　                          </a:t>
            </a:r>
            <a:endParaRPr lang="zh-CN" altLang="en-US" sz="3200" kern="0" noProof="0" dirty="0">
              <a:solidFill>
                <a:schemeClr val="accent5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j-cs"/>
            </a:endParaRPr>
          </a:p>
          <a:p>
            <a:pPr algn="l">
              <a:spcBef>
                <a:spcPct val="50000"/>
              </a:spcBef>
            </a:pPr>
            <a:r>
              <a:rPr lang="zh-CN" altLang="en-US" sz="3200" kern="0" noProof="0" dirty="0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                杜甫</a:t>
            </a:r>
            <a:endParaRPr lang="zh-CN" altLang="en-US" sz="3200" kern="0" noProof="0" dirty="0">
              <a:solidFill>
                <a:schemeClr val="accent5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j-cs"/>
            </a:endParaRPr>
          </a:p>
        </p:txBody>
      </p:sp>
      <p:sp>
        <p:nvSpPr>
          <p:cNvPr id="112644" name="Text Box 7"/>
          <p:cNvSpPr txBox="1"/>
          <p:nvPr/>
        </p:nvSpPr>
        <p:spPr>
          <a:xfrm>
            <a:off x="546735" y="4368165"/>
            <a:ext cx="674243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黄师塔前江水东，春光懒困倚微风。</a:t>
            </a:r>
            <a:br>
              <a:rPr lang="zh-CN" altLang="en-US" sz="3200" b="1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3200" b="1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桃花一簇开无主，可爱深红爱浅红。</a:t>
            </a:r>
            <a:endParaRPr lang="zh-CN" altLang="en-US" sz="3200" b="1" dirty="0">
              <a:solidFill>
                <a:srgbClr val="FF33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12645" name="Picture 8" descr="小姑娘花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55" y="3437255"/>
            <a:ext cx="387794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1701165"/>
            <a:ext cx="2837180" cy="1957070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1" name="Text Box 4"/>
          <p:cNvSpPr txBox="1"/>
          <p:nvPr/>
        </p:nvSpPr>
        <p:spPr>
          <a:xfrm>
            <a:off x="408940" y="1572895"/>
            <a:ext cx="64865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去年今日此门中，人面桃花相映红</a:t>
            </a:r>
            <a:endParaRPr lang="zh-CN" altLang="en-US" sz="3200" dirty="0">
              <a:solidFill>
                <a:srgbClr val="FF3300"/>
              </a:solidFill>
              <a:latin typeface="隶书" pitchFamily="1" charset="-122"/>
              <a:ea typeface="隶书" pitchFamily="1" charset="-12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人面不知何处去，桃花依旧笑春风 </a:t>
            </a:r>
            <a:endParaRPr lang="zh-CN" altLang="en-US" sz="3200" dirty="0">
              <a:solidFill>
                <a:srgbClr val="FF3300"/>
              </a:solidFill>
              <a:latin typeface="隶书" pitchFamily="1" charset="-122"/>
              <a:ea typeface="隶书" pitchFamily="1" charset="-122"/>
            </a:endParaRPr>
          </a:p>
        </p:txBody>
      </p:sp>
      <p:sp>
        <p:nvSpPr>
          <p:cNvPr id="114692" name="WordArt 6"/>
          <p:cNvSpPr>
            <a:spLocks noTextEdit="1"/>
          </p:cNvSpPr>
          <p:nvPr/>
        </p:nvSpPr>
        <p:spPr>
          <a:xfrm rot="5400000">
            <a:off x="5226050" y="4553585"/>
            <a:ext cx="3044190" cy="57404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kern="0" noProof="0" dirty="0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题都城南庄</a:t>
            </a:r>
            <a:endParaRPr lang="zh-CN" altLang="en-US" sz="3600" b="1">
              <a:ln w="9525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华文新魏" charset="0"/>
              <a:ea typeface="华文新魏" charset="0"/>
            </a:endParaRPr>
          </a:p>
        </p:txBody>
      </p:sp>
      <p:sp>
        <p:nvSpPr>
          <p:cNvPr id="114693" name="Text Box 7"/>
          <p:cNvSpPr txBox="1"/>
          <p:nvPr/>
        </p:nvSpPr>
        <p:spPr>
          <a:xfrm>
            <a:off x="5471795" y="4424045"/>
            <a:ext cx="798195" cy="14649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kern="0" noProof="0" dirty="0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崔护</a:t>
            </a:r>
            <a:endParaRPr lang="zh-CN" altLang="en-US" sz="4000" kern="0" noProof="0" dirty="0">
              <a:solidFill>
                <a:schemeClr val="accent5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j-cs"/>
            </a:endParaRPr>
          </a:p>
        </p:txBody>
      </p:sp>
      <p:pic>
        <p:nvPicPr>
          <p:cNvPr id="114694" name="Picture 8" descr="绿叶花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197225"/>
            <a:ext cx="4566285" cy="582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780155"/>
            <a:ext cx="2582545" cy="2582545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33350" y="2048510"/>
            <a:ext cx="7204075" cy="276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</a:t>
            </a:r>
            <a:r>
              <a:rPr lang="zh-CN" altLang="en-US" sz="2400">
                <a:solidFill>
                  <a:srgbClr val="3333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全文以武陵渔人进出桃源的行踪为线索，把发现桃源的经过，在桃源的所见所闻所历，离开桃源后再寻桃源的情形，都贯串起来了。故事曲折回环。它虚构了一个与黑暗现实社会相对立的美好境界，寄托了自己的政治理想，反映了广大人民的意愿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3890" y="2181225"/>
            <a:ext cx="6266180" cy="2609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《桃花源记》是陶渊明的代表作之一，大约作于永初二年(公元421年)。作者生活的时代正是晋宋易代之际。东晋王朝极端腐败，对外一味投降，安于江左一隅之地。统治集团内部互相倾轧，军阀连年混战，赋税徭役繁重，加深了对人民的剥削和压榨。其时陶渊明已经五十七岁了。他拒绝同刘裕的宋政权合作，不满黑暗的政治现实，同时由于他和农民接近，理解他们追求理想的愿望，所以写了这篇记和诗。</a:t>
            </a: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335530" y="1624330"/>
            <a:ext cx="5168265" cy="454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陶渊明（约365年—427年），字元亮，号五柳先生，谥号靖节先生，入刘宋后改名潜。东晋末期南朝宋初期诗人、文学家、辞赋家、散文家。东晋浔阳柴桑（今江西省九江市）人。曾做过几年小官，后辞官回家，从此隐居，田园生活是陶渊明诗的主要题材，相关作品有《饮酒》《归园田居》《桃花源记》《五柳先生传》《归去来兮辞》《桃花源诗》等。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2623820"/>
            <a:ext cx="1451610" cy="207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86410" y="2143760"/>
            <a:ext cx="69100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1.正确、流利地朗读课文。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2.积累文言词语。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3.研读课文，整体把握文章。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4.理解作者笔下的社会理想及作者寄托的思想感情。 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15" y="2696210"/>
            <a:ext cx="3413760" cy="252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0" y="2540000"/>
            <a:ext cx="6465570" cy="2513965"/>
          </a:xfrm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阡陌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qiān mò</a:t>
            </a:r>
            <a:r>
              <a:rPr>
                <a:sym typeface="+mn-ea"/>
              </a:rPr>
              <a:t>）</a:t>
            </a:r>
            <a:r>
              <a:rPr lang="en-US" altLang="zh-CN" b="1">
                <a:solidFill>
                  <a:srgbClr val="001A19"/>
                </a:solidFill>
                <a:sym typeface="+mn-ea"/>
              </a:rPr>
              <a:t>    </a:t>
            </a:r>
            <a:r>
              <a:rPr>
                <a:sym typeface="+mn-ea"/>
              </a:rPr>
              <a:t>屋舍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俨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yǎn</a:t>
            </a:r>
            <a:r>
              <a:rPr>
                <a:sym typeface="+mn-ea"/>
              </a:rPr>
              <a:t>）然</a:t>
            </a:r>
            <a:r>
              <a:rPr lang="en-US" altLang="zh-CN" b="1">
                <a:solidFill>
                  <a:srgbClr val="001A19"/>
                </a:solidFill>
                <a:sym typeface="+mn-ea"/>
              </a:rPr>
              <a:t>   </a:t>
            </a:r>
            <a:endParaRPr lang="en-US" altLang="zh-CN" b="1">
              <a:solidFill>
                <a:srgbClr val="001A1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豁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（huò</a:t>
            </a:r>
            <a:r>
              <a:rPr>
                <a:sym typeface="+mn-ea"/>
              </a:rPr>
              <a:t>）然开朗    黄发垂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髫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tiáo</a:t>
            </a:r>
            <a:r>
              <a:rPr>
                <a:sym typeface="+mn-ea"/>
              </a:rPr>
              <a:t>）    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怡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yí</a:t>
            </a:r>
            <a:r>
              <a:rPr>
                <a:sym typeface="+mn-ea"/>
              </a:rPr>
              <a:t>）然自乐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诣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yì</a:t>
            </a:r>
            <a:r>
              <a:rPr>
                <a:sym typeface="+mn-ea"/>
              </a:rPr>
              <a:t>）太守    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刘子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骥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jì</a:t>
            </a:r>
            <a:r>
              <a:rPr>
                <a:sym typeface="+mn-ea"/>
              </a:rPr>
              <a:t>）        </a:t>
            </a:r>
            <a:endParaRPr>
              <a:sym typeface="+mn-ea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ym typeface="+mn-ea"/>
              </a:rPr>
              <a:t>    </a:t>
            </a:r>
            <a:r>
              <a:t> 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216025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63880" y="153797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文本框 12290"/>
          <p:cNvSpPr txBox="1"/>
          <p:nvPr/>
        </p:nvSpPr>
        <p:spPr>
          <a:xfrm>
            <a:off x="1059815" y="2350135"/>
            <a:ext cx="2447925" cy="4243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鲜美     古义：</a:t>
            </a:r>
            <a:b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今义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交通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古义：</a:t>
            </a:r>
            <a:endParaRPr lang="zh-CN" altLang="en-US" b="1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今义：</a:t>
            </a:r>
            <a:endParaRPr lang="zh-CN" altLang="en-US" b="1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妻子     古义：</a:t>
            </a:r>
            <a:b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        今义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绝境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古义：</a:t>
            </a:r>
            <a:b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</a:b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  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今义：</a:t>
            </a:r>
            <a:endParaRPr lang="zh-CN" altLang="en-US" b="1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无论     古义：</a:t>
            </a:r>
            <a:b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        今义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: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仿佛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古义：</a:t>
            </a:r>
            <a:br>
              <a:rPr lang="zh-CN" altLang="en-US" dirty="0">
                <a:solidFill>
                  <a:schemeClr val="tx1"/>
                </a:solidFill>
                <a:latin typeface="隶书" pitchFamily="1" charset="-122"/>
                <a:ea typeface="隶书" pitchFamily="1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chemeClr val="tx1"/>
                </a:solidFill>
                <a:latin typeface="隶书" pitchFamily="1" charset="-122"/>
                <a:ea typeface="隶书" pitchFamily="1" charset="-122"/>
                <a:sym typeface="Arial" panose="020B0604020202020204" pitchFamily="34" charset="0"/>
              </a:rPr>
              <a:t>     </a:t>
            </a:r>
            <a:r>
              <a:rPr lang="en-US" altLang="zh-CN">
                <a:solidFill>
                  <a:schemeClr val="tx1"/>
                </a:solidFill>
                <a:latin typeface="隶书" pitchFamily="1" charset="-122"/>
                <a:ea typeface="隶书" pitchFamily="1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今义</a:t>
            </a:r>
            <a:r>
              <a:rPr lang="zh-CN" altLang="en-US" b="1" dirty="0">
                <a:solidFill>
                  <a:schemeClr val="tx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endParaRPr lang="zh-CN" altLang="en-US" b="1" dirty="0">
              <a:solidFill>
                <a:schemeClr val="tx1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2292" name="组合 12291"/>
          <p:cNvGrpSpPr/>
          <p:nvPr/>
        </p:nvGrpSpPr>
        <p:grpSpPr>
          <a:xfrm>
            <a:off x="267335" y="2415540"/>
            <a:ext cx="792480" cy="3964305"/>
            <a:chOff x="0" y="0"/>
            <a:chExt cx="1375" cy="6741"/>
          </a:xfrm>
        </p:grpSpPr>
        <p:sp>
          <p:nvSpPr>
            <p:cNvPr id="12293" name="文本框 12292"/>
            <p:cNvSpPr txBox="1"/>
            <p:nvPr/>
          </p:nvSpPr>
          <p:spPr>
            <a:xfrm>
              <a:off x="0" y="908"/>
              <a:ext cx="962" cy="47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66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古</a:t>
              </a:r>
              <a:endPara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66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今</a:t>
              </a:r>
              <a:endPara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66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异</a:t>
              </a:r>
              <a:endPara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66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义</a:t>
              </a:r>
              <a:endPara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12294" name="左大括号 12293"/>
            <p:cNvSpPr/>
            <p:nvPr/>
          </p:nvSpPr>
          <p:spPr>
            <a:xfrm>
              <a:off x="1021" y="0"/>
              <a:ext cx="354" cy="6741"/>
            </a:xfrm>
            <a:prstGeom prst="leftBrace">
              <a:avLst>
                <a:gd name="adj1" fmla="val 158686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295" name="文本框 12294"/>
          <p:cNvSpPr txBox="1"/>
          <p:nvPr/>
        </p:nvSpPr>
        <p:spPr>
          <a:xfrm>
            <a:off x="2583180" y="2350135"/>
            <a:ext cx="2661920" cy="7188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鲜嫩而美丽 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（味道）新鲜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2706370" y="3761423"/>
            <a:ext cx="2160588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妻子儿女 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指男方的配偶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2533650" y="2976563"/>
            <a:ext cx="3673475" cy="718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交错相通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  运输、邮电事业的总称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8" name="文本框 12297"/>
          <p:cNvSpPr txBox="1"/>
          <p:nvPr/>
        </p:nvSpPr>
        <p:spPr>
          <a:xfrm>
            <a:off x="2533650" y="4387533"/>
            <a:ext cx="3168650" cy="9036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8000"/>
                  </a:schemeClr>
                </a:solidFill>
              </a14:hiddenFill>
            </a:ext>
          </a:extLst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与人世隔绝的地方             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 没有出路的境地 </a:t>
            </a:r>
            <a:endParaRPr lang="zh-CN" altLang="en-US" sz="2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2583180" y="5291455"/>
            <a:ext cx="3889375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不要说，（更）不必说 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None/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不管（连词） 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0" name="文本框 12299"/>
          <p:cNvSpPr txBox="1"/>
          <p:nvPr/>
        </p:nvSpPr>
        <p:spPr>
          <a:xfrm>
            <a:off x="2583180" y="5967095"/>
            <a:ext cx="4074160" cy="675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>
                <a:ea typeface="宋体" panose="02010600030101010101" pitchFamily="2" charset="-122"/>
              </a:rPr>
              <a:t>隐隐约约，形容看得不真切的样子</a:t>
            </a:r>
            <a:endParaRPr lang="zh-CN" altLang="en-US" sz="2000" b="1">
              <a:ea typeface="宋体" panose="02010600030101010101" pitchFamily="2" charset="-12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>
                <a:ea typeface="宋体" panose="02010600030101010101" pitchFamily="2" charset="-122"/>
              </a:rPr>
              <a:t>好像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195" name="矩形 136194"/>
          <p:cNvSpPr/>
          <p:nvPr/>
        </p:nvSpPr>
        <p:spPr>
          <a:xfrm>
            <a:off x="-212725" y="1428115"/>
            <a:ext cx="27959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charRg st="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>
                                            <p:txEl>
                                              <p:charRg st="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7">
                                            <p:txEl>
                                              <p:charRg st="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6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6">
                                            <p:txEl>
                                              <p:charRg st="6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6">
                                            <p:txEl>
                                              <p:charRg st="6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8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char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9">
                                            <p:txEl>
                                              <p:char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99">
                                            <p:txEl>
                                              <p:charRg st="12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00" grpId="0"/>
      <p:bldP spid="123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 idx="4294967295"/>
          </p:nvPr>
        </p:nvSpPr>
        <p:spPr>
          <a:xfrm>
            <a:off x="382905" y="1204595"/>
            <a:ext cx="8669020" cy="804545"/>
          </a:xfrm>
        </p:spPr>
        <p:txBody>
          <a:bodyPr anchor="ctr"/>
          <a:p>
            <a:pPr algn="l" defTabSz="914400" fontAlgn="base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一词多义</a:t>
            </a:r>
            <a:endParaRPr lang="zh-CN" altLang="en-US" sz="3200" b="1">
              <a:solidFill>
                <a:srgbClr val="3366FF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30723" name="文本框 30722"/>
          <p:cNvSpPr txBox="1"/>
          <p:nvPr/>
        </p:nvSpPr>
        <p:spPr>
          <a:xfrm>
            <a:off x="382905" y="2311400"/>
            <a:ext cx="3249930" cy="4115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①便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舍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船，从口入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②屋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舍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俨然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①处处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志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②寻向所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志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寻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向所志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400" b="1" dirty="0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②未果，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寻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病终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①复前行，欲穷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其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林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②既出，得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其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船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③太守即遣人随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其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往</a:t>
            </a:r>
            <a:endParaRPr lang="zh-CN" altLang="en-US" sz="2400" b="1" dirty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24" name="文本框 30723"/>
          <p:cNvSpPr txBox="1"/>
          <p:nvPr/>
        </p:nvSpPr>
        <p:spPr>
          <a:xfrm>
            <a:off x="4271645" y="2311400"/>
            <a:ext cx="2802890" cy="374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舍弃，离开  动词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房屋        名词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做标记      动词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标记        名词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寻找        动词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随即，不久  副词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这，指示代词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他的，代渔人的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他，代渔人</a:t>
            </a:r>
            <a:endParaRPr lang="zh-CN" altLang="en-US" sz="2400" b="1" dirty="0">
              <a:solidFill>
                <a:srgbClr val="80008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1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charRg st="1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3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charRg st="3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42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4">
                                            <p:txEl>
                                              <p:charRg st="42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24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24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72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724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24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2487</Words>
  <Application>WPS 演示</Application>
  <PresentationFormat>宽屏</PresentationFormat>
  <Paragraphs>273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华文中宋</vt:lpstr>
      <vt:lpstr>华文行楷</vt:lpstr>
      <vt:lpstr>华文楷体</vt:lpstr>
      <vt:lpstr>方正行楷简体</vt:lpstr>
      <vt:lpstr>华康楷体W5-A</vt:lpstr>
      <vt:lpstr>隶书</vt:lpstr>
      <vt:lpstr>黑体</vt:lpstr>
      <vt:lpstr>Arial Unicode MS</vt:lpstr>
      <vt:lpstr>楷体</vt:lpstr>
      <vt:lpstr>楷体_GB2312</vt:lpstr>
      <vt:lpstr>新宋体</vt:lpstr>
      <vt:lpstr>华文新魏</vt:lpstr>
      <vt:lpstr>Verdana</vt:lpstr>
      <vt:lpstr>华文新魏</vt:lpstr>
      <vt:lpstr>Segoe Print</vt:lpstr>
      <vt:lpstr>自定义设计方案</vt:lpstr>
      <vt:lpstr>桃 花 源 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一词多义</vt:lpstr>
      <vt:lpstr>PowerPoint 演示文稿</vt:lpstr>
      <vt:lpstr>PowerPoint 演示文稿</vt:lpstr>
      <vt:lpstr>出自本课的成语: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217</cp:revision>
  <dcterms:created xsi:type="dcterms:W3CDTF">2015-11-16T01:00:00Z</dcterms:created>
  <dcterms:modified xsi:type="dcterms:W3CDTF">2019-12-27T12:55:51Z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