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16" r:id="rId4"/>
    <p:sldId id="469" r:id="rId6"/>
    <p:sldId id="261" r:id="rId7"/>
    <p:sldId id="445" r:id="rId8"/>
    <p:sldId id="378" r:id="rId9"/>
    <p:sldId id="468" r:id="rId10"/>
    <p:sldId id="496" r:id="rId11"/>
    <p:sldId id="498" r:id="rId12"/>
    <p:sldId id="502" r:id="rId13"/>
    <p:sldId id="503" r:id="rId14"/>
    <p:sldId id="504" r:id="rId15"/>
    <p:sldId id="471" r:id="rId16"/>
    <p:sldId id="472" r:id="rId17"/>
    <p:sldId id="470" r:id="rId18"/>
    <p:sldId id="499" r:id="rId19"/>
    <p:sldId id="500" r:id="rId20"/>
    <p:sldId id="383" r:id="rId21"/>
    <p:sldId id="501" r:id="rId22"/>
    <p:sldId id="517" r:id="rId23"/>
    <p:sldId id="449" r:id="rId24"/>
    <p:sldId id="516" r:id="rId25"/>
    <p:sldId id="509" r:id="rId26"/>
    <p:sldId id="512" r:id="rId27"/>
    <p:sldId id="513" r:id="rId28"/>
    <p:sldId id="514" r:id="rId29"/>
    <p:sldId id="515" r:id="rId30"/>
    <p:sldId id="506" r:id="rId31"/>
    <p:sldId id="507" r:id="rId32"/>
    <p:sldId id="508" r:id="rId33"/>
    <p:sldId id="450" r:id="rId34"/>
    <p:sldId id="510" r:id="rId35"/>
    <p:sldId id="451" r:id="rId36"/>
    <p:sldId id="439" r:id="rId37"/>
    <p:sldId id="511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227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3" Type="http://schemas.openxmlformats.org/officeDocument/2006/relationships/theme" Target="../theme/theme1.xml"/><Relationship Id="rId52" Type="http://schemas.openxmlformats.org/officeDocument/2006/relationships/tags" Target="../tags/tag61.xml"/><Relationship Id="rId51" Type="http://schemas.openxmlformats.org/officeDocument/2006/relationships/tags" Target="../tags/tag60.xml"/><Relationship Id="rId50" Type="http://schemas.openxmlformats.org/officeDocument/2006/relationships/tags" Target="../tags/tag59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58.xml"/><Relationship Id="rId48" Type="http://schemas.openxmlformats.org/officeDocument/2006/relationships/tags" Target="../tags/tag57.xml"/><Relationship Id="rId47" Type="http://schemas.openxmlformats.org/officeDocument/2006/relationships/tags" Target="../tags/tag56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8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9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0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image" Target="../media/image10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2.&#12298;&#31036;&#35760;&#12299;&#20108;&#21017;\&#23186;&#20307;&#32032;&#26448;\&#38899;&#39057;\&#12298;&#22823;&#36947;&#20043;&#34892;&#20063;&#12299;mp3&#38899;&#39057;&#35838;&#25991;&#26391;&#35835;.mp3" TargetMode="Externa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12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845;&#21333;&#20803;\22.&#12298;&#31036;&#35760;&#12299;&#20108;&#21017;\&#23186;&#20307;&#32032;&#26448;\&#38899;&#39057;\&#12298;&#34429;&#26377;&#20339;&#32948;&#12299;mp3&#38899;&#39057;&#26391;&#35835;.mp3" TargetMode="Externa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137660" y="2255520"/>
            <a:ext cx="5169535" cy="130937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《礼 记》二 则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762693" y="141636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第六单元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5699" name="Text Box 5"/>
          <p:cNvSpPr txBox="1"/>
          <p:nvPr/>
        </p:nvSpPr>
        <p:spPr>
          <a:xfrm>
            <a:off x="411163" y="1590040"/>
            <a:ext cx="2478405" cy="11372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+mj-cs"/>
              </a:rPr>
              <a:t>1、通假字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x-none" sz="3600" b="1">
                <a:latin typeface="Arial" panose="020B0604020202020204" pitchFamily="34" charset="0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兑</a:t>
            </a:r>
            <a:r>
              <a:rPr lang="zh-CN" altLang="en-US" sz="3600" b="1" dirty="0">
                <a:latin typeface="Arial" panose="020B0604020202020204" pitchFamily="34" charset="0"/>
              </a:rPr>
              <a:t>命</a:t>
            </a:r>
            <a:r>
              <a:rPr lang="en-US" altLang="x-none" sz="3600" b="1">
                <a:latin typeface="Arial" panose="020B0604020202020204" pitchFamily="34" charset="0"/>
              </a:rPr>
              <a:t>》</a:t>
            </a:r>
            <a:r>
              <a:rPr lang="zh-CN" altLang="en-US" sz="3600" b="1" dirty="0">
                <a:latin typeface="Arial" panose="020B0604020202020204" pitchFamily="34" charset="0"/>
              </a:rPr>
              <a:t>曰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5700" name="Text Box 6"/>
          <p:cNvSpPr txBox="1"/>
          <p:nvPr/>
        </p:nvSpPr>
        <p:spPr>
          <a:xfrm>
            <a:off x="3217863" y="1982788"/>
            <a:ext cx="44640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</a:rPr>
              <a:t>兑，通“说”，指的是殷商时的贤相傅说。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5701" name="Text Box 7"/>
          <p:cNvSpPr txBox="1"/>
          <p:nvPr/>
        </p:nvSpPr>
        <p:spPr>
          <a:xfrm>
            <a:off x="395288" y="2780348"/>
            <a:ext cx="2429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+mj-cs"/>
              </a:rPr>
              <a:t>2、古今异义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5702" name="Text Box 8"/>
          <p:cNvSpPr txBox="1"/>
          <p:nvPr/>
        </p:nvSpPr>
        <p:spPr>
          <a:xfrm>
            <a:off x="371158" y="3421698"/>
            <a:ext cx="25177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虽</a:t>
            </a:r>
            <a:r>
              <a:rPr lang="zh-CN" altLang="en-US" sz="3200" b="1" dirty="0">
                <a:latin typeface="Arial" panose="020B0604020202020204" pitchFamily="34" charset="0"/>
              </a:rPr>
              <a:t>有至道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5703" name="Text Box 9"/>
          <p:cNvSpPr txBox="1"/>
          <p:nvPr/>
        </p:nvSpPr>
        <p:spPr>
          <a:xfrm>
            <a:off x="3230563" y="3451860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古义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：即使。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今义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：虽然。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5704" name="Text Box 10"/>
          <p:cNvSpPr txBox="1"/>
          <p:nvPr/>
        </p:nvSpPr>
        <p:spPr>
          <a:xfrm>
            <a:off x="371158" y="4137660"/>
            <a:ext cx="33343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</a:rPr>
              <a:t>、不能知其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旨</a:t>
            </a:r>
            <a:r>
              <a:rPr lang="zh-CN" altLang="en-US" sz="3200" b="1" dirty="0">
                <a:latin typeface="Arial" panose="020B0604020202020204" pitchFamily="34" charset="0"/>
              </a:rPr>
              <a:t>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5705" name="Text Box 11"/>
          <p:cNvSpPr txBox="1"/>
          <p:nvPr/>
        </p:nvSpPr>
        <p:spPr>
          <a:xfrm>
            <a:off x="3705225" y="4137343"/>
            <a:ext cx="4805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古义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：甘美。  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今义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：意义。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5706" name="Text Box 12"/>
          <p:cNvSpPr txBox="1"/>
          <p:nvPr/>
        </p:nvSpPr>
        <p:spPr>
          <a:xfrm>
            <a:off x="395288" y="4810125"/>
            <a:ext cx="292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C</a:t>
            </a:r>
            <a:r>
              <a:rPr lang="zh-CN" altLang="en-US" sz="3200" b="1" dirty="0">
                <a:latin typeface="Arial" panose="020B0604020202020204" pitchFamily="34" charset="0"/>
              </a:rPr>
              <a:t>、教然后知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困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5707" name="Text Box 13"/>
          <p:cNvSpPr txBox="1"/>
          <p:nvPr/>
        </p:nvSpPr>
        <p:spPr>
          <a:xfrm>
            <a:off x="3502660" y="4626610"/>
            <a:ext cx="43926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古义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：不通，理解不了。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今义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：困难。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5708" name="Text Box 14"/>
          <p:cNvSpPr txBox="1"/>
          <p:nvPr/>
        </p:nvSpPr>
        <p:spPr>
          <a:xfrm>
            <a:off x="371158" y="5474335"/>
            <a:ext cx="292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D</a:t>
            </a:r>
            <a:r>
              <a:rPr lang="zh-CN" altLang="en-US" sz="3200" b="1" dirty="0">
                <a:latin typeface="Arial" panose="020B0604020202020204" pitchFamily="34" charset="0"/>
              </a:rPr>
              <a:t>、教学相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长</a:t>
            </a:r>
            <a:r>
              <a:rPr lang="zh-CN" altLang="en-US" sz="3200" b="1" dirty="0">
                <a:latin typeface="Arial" panose="020B0604020202020204" pitchFamily="34" charset="0"/>
              </a:rPr>
              <a:t>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5709" name="Text Box 15"/>
          <p:cNvSpPr txBox="1"/>
          <p:nvPr/>
        </p:nvSpPr>
        <p:spPr>
          <a:xfrm>
            <a:off x="3296920" y="5504498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古义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：促进。</a:t>
            </a:r>
            <a:r>
              <a:rPr lang="zh-CN" altLang="en-US" sz="280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今义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：增长。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5699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570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570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/>
      <p:bldP spid="285701" grpId="0"/>
      <p:bldP spid="285703" grpId="0"/>
      <p:bldP spid="285705" grpId="0"/>
      <p:bldP spid="285706" grpId="0"/>
      <p:bldP spid="285707" grpId="0"/>
      <p:bldP spid="285708" grpId="0"/>
      <p:bldP spid="2857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22" name="Text Box 5"/>
          <p:cNvSpPr txBox="1"/>
          <p:nvPr/>
        </p:nvSpPr>
        <p:spPr>
          <a:xfrm>
            <a:off x="665798" y="1655445"/>
            <a:ext cx="2429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+mj-cs"/>
              </a:rPr>
              <a:t>3、词类活用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723" name="Text Box 6"/>
          <p:cNvSpPr txBox="1"/>
          <p:nvPr/>
        </p:nvSpPr>
        <p:spPr>
          <a:xfrm>
            <a:off x="755650" y="2296478"/>
            <a:ext cx="292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</a:rPr>
              <a:t>、不知其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旨</a:t>
            </a:r>
            <a:r>
              <a:rPr lang="zh-CN" altLang="en-US" sz="3200" b="1" dirty="0">
                <a:latin typeface="Arial" panose="020B0604020202020204" pitchFamily="34" charset="0"/>
              </a:rPr>
              <a:t>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6724" name="Text Box 7"/>
          <p:cNvSpPr txBox="1"/>
          <p:nvPr/>
        </p:nvSpPr>
        <p:spPr>
          <a:xfrm>
            <a:off x="1331913" y="3231515"/>
            <a:ext cx="42659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名词作形容词，甘美。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6725" name="Text Box 8"/>
          <p:cNvSpPr txBox="1"/>
          <p:nvPr/>
        </p:nvSpPr>
        <p:spPr>
          <a:xfrm>
            <a:off x="755333" y="4167188"/>
            <a:ext cx="2926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3200" b="1"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</a:rPr>
              <a:t>、不知其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善</a:t>
            </a:r>
            <a:r>
              <a:rPr lang="zh-CN" altLang="en-US" sz="3200" b="1" dirty="0">
                <a:latin typeface="Arial" panose="020B0604020202020204" pitchFamily="34" charset="0"/>
              </a:rPr>
              <a:t>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86726" name="Text Box 10"/>
          <p:cNvSpPr txBox="1"/>
          <p:nvPr/>
        </p:nvSpPr>
        <p:spPr>
          <a:xfrm>
            <a:off x="1331913" y="5239385"/>
            <a:ext cx="50825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形容词作名词，好，好处。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3" grpId="0"/>
      <p:bldP spid="286724" grpId="0"/>
      <p:bldP spid="286725" grpId="0"/>
      <p:bldP spid="286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7746" name="Text Box 4"/>
          <p:cNvSpPr txBox="1"/>
          <p:nvPr/>
        </p:nvSpPr>
        <p:spPr>
          <a:xfrm>
            <a:off x="617855" y="1573530"/>
            <a:ext cx="2429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cs typeface="+mj-cs"/>
              </a:rPr>
              <a:t>4、一词多义</a:t>
            </a:r>
            <a:endParaRPr lang="zh-CN" altLang="en-US" sz="3200" b="1" dirty="0">
              <a:solidFill>
                <a:schemeClr val="accent1"/>
              </a:solidFill>
              <a:effectLst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287747" name="Text Box 5"/>
          <p:cNvSpPr txBox="1"/>
          <p:nvPr/>
        </p:nvSpPr>
        <p:spPr>
          <a:xfrm>
            <a:off x="617538" y="2640965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学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48" name="AutoShape 6"/>
          <p:cNvSpPr/>
          <p:nvPr/>
        </p:nvSpPr>
        <p:spPr>
          <a:xfrm>
            <a:off x="1258888" y="1412875"/>
            <a:ext cx="288925" cy="1079500"/>
          </a:xfrm>
          <a:prstGeom prst="leftBrace">
            <a:avLst>
              <a:gd name="adj1" fmla="val 31135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87749" name="Text Box 7"/>
          <p:cNvSpPr txBox="1"/>
          <p:nvPr/>
        </p:nvSpPr>
        <p:spPr>
          <a:xfrm>
            <a:off x="1677035" y="2135505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学</a:t>
            </a:r>
            <a:r>
              <a:rPr lang="zh-CN" altLang="en-US" sz="3600" b="1" dirty="0">
                <a:latin typeface="Arial" panose="020B0604020202020204" pitchFamily="34" charset="0"/>
              </a:rPr>
              <a:t>学半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50" name="Text Box 8"/>
          <p:cNvSpPr txBox="1"/>
          <p:nvPr/>
        </p:nvSpPr>
        <p:spPr>
          <a:xfrm>
            <a:off x="4078605" y="2135188"/>
            <a:ext cx="2232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音</a:t>
            </a:r>
            <a:r>
              <a:rPr lang="en-US" altLang="x-none" sz="3200" b="1" err="1">
                <a:latin typeface="Arial" panose="020B0604020202020204" pitchFamily="34" charset="0"/>
                <a:ea typeface="黑体" panose="02010609060101010101" charset="-122"/>
              </a:rPr>
              <a:t>xiào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，教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7751" name="Text Box 9"/>
          <p:cNvSpPr txBox="1"/>
          <p:nvPr/>
        </p:nvSpPr>
        <p:spPr>
          <a:xfrm>
            <a:off x="1677035" y="3033713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学</a:t>
            </a:r>
            <a:r>
              <a:rPr lang="zh-CN" altLang="en-US" sz="3600" b="1" dirty="0">
                <a:latin typeface="Arial" panose="020B0604020202020204" pitchFamily="34" charset="0"/>
              </a:rPr>
              <a:t>半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52" name="Text Box 10"/>
          <p:cNvSpPr txBox="1"/>
          <p:nvPr/>
        </p:nvSpPr>
        <p:spPr>
          <a:xfrm>
            <a:off x="4097655" y="3065145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向别人学习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7753" name="Text Box 11"/>
          <p:cNvSpPr txBox="1"/>
          <p:nvPr/>
        </p:nvSpPr>
        <p:spPr>
          <a:xfrm>
            <a:off x="536893" y="468788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其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54" name="AutoShape 12"/>
          <p:cNvSpPr/>
          <p:nvPr/>
        </p:nvSpPr>
        <p:spPr>
          <a:xfrm>
            <a:off x="1331913" y="3644900"/>
            <a:ext cx="217487" cy="1008063"/>
          </a:xfrm>
          <a:prstGeom prst="leftBrace">
            <a:avLst>
              <a:gd name="adj1" fmla="val 38625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87755" name="Text Box 13"/>
          <p:cNvSpPr txBox="1"/>
          <p:nvPr/>
        </p:nvSpPr>
        <p:spPr>
          <a:xfrm>
            <a:off x="1600200" y="4123373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其</a:t>
            </a:r>
            <a:r>
              <a:rPr lang="zh-CN" altLang="en-US" sz="3600" b="1" dirty="0">
                <a:latin typeface="Arial" panose="020B0604020202020204" pitchFamily="34" charset="0"/>
              </a:rPr>
              <a:t>此之谓乎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56" name="Text Box 14"/>
          <p:cNvSpPr txBox="1"/>
          <p:nvPr/>
        </p:nvSpPr>
        <p:spPr>
          <a:xfrm>
            <a:off x="4187825" y="4123690"/>
            <a:ext cx="39630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表推测。大概，恐怕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7757" name="Text Box 15"/>
          <p:cNvSpPr txBox="1"/>
          <p:nvPr/>
        </p:nvSpPr>
        <p:spPr>
          <a:xfrm>
            <a:off x="1547813" y="5329555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</a:rPr>
              <a:t>不知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其</a:t>
            </a:r>
            <a:r>
              <a:rPr lang="zh-CN" altLang="en-US" sz="3600" b="1" dirty="0">
                <a:latin typeface="Arial" panose="020B0604020202020204" pitchFamily="34" charset="0"/>
              </a:rPr>
              <a:t>旨也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87758" name="Text Box 16"/>
          <p:cNvSpPr txBox="1"/>
          <p:nvPr/>
        </p:nvSpPr>
        <p:spPr>
          <a:xfrm>
            <a:off x="4627563" y="5329555"/>
            <a:ext cx="13874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它的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457960" y="2278380"/>
            <a:ext cx="90170" cy="1366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457960" y="4325620"/>
            <a:ext cx="90170" cy="1366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77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7" grpId="0"/>
      <p:bldP spid="287748" grpId="0"/>
      <p:bldP spid="287749" grpId="0"/>
      <p:bldP spid="287750" grpId="0"/>
      <p:bldP spid="287751" grpId="0"/>
      <p:bldP spid="287752" grpId="0"/>
      <p:bldP spid="287754" grpId="0"/>
      <p:bldP spid="287755" grpId="0"/>
      <p:bldP spid="287756" grpId="0"/>
      <p:bldP spid="287757" grpId="0"/>
      <p:bldP spid="287758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8132" name="图片 38813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93" y="2449830"/>
            <a:ext cx="6324600" cy="2701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9" name="Text Box 7"/>
          <p:cNvSpPr txBox="1"/>
          <p:nvPr/>
        </p:nvSpPr>
        <p:spPr>
          <a:xfrm>
            <a:off x="750570" y="1485265"/>
            <a:ext cx="5738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注意停顿</a:t>
            </a:r>
            <a:r>
              <a:rPr lang="zh-CN" altLang="en-US" sz="2800" b="1" dirty="0">
                <a:latin typeface="Arial" panose="020B0604020202020204" pitchFamily="34" charset="0"/>
              </a:rPr>
              <a:t>（读出节奏和韵味）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804863" y="2253298"/>
            <a:ext cx="6646545" cy="4154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虽有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嘉肴，弗食，不知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其旨也；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虽有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至道，弗学，不知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其善也。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是故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学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然后知不足，教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然后知困。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知不足，然后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能自反也；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知困，然后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能自强也。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故曰：教学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相长也。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en-US" altLang="zh-CN" sz="3200" b="1" dirty="0">
                <a:latin typeface="Arial" panose="020B0604020202020204" pitchFamily="34" charset="0"/>
              </a:rPr>
              <a:t>《</a:t>
            </a:r>
            <a:r>
              <a:rPr lang="zh-CN" altLang="en-US" sz="3200" b="1" dirty="0">
                <a:latin typeface="Arial" panose="020B0604020202020204" pitchFamily="34" charset="0"/>
              </a:rPr>
              <a:t>兑命</a:t>
            </a:r>
            <a:r>
              <a:rPr lang="en-US" altLang="zh-CN" sz="3200" b="1" dirty="0">
                <a:latin typeface="Arial" panose="020B0604020202020204" pitchFamily="34" charset="0"/>
              </a:rPr>
              <a:t>》</a:t>
            </a:r>
            <a:r>
              <a:rPr lang="zh-CN" altLang="en-US" sz="3200" b="1" dirty="0">
                <a:latin typeface="Arial" panose="020B0604020202020204" pitchFamily="34" charset="0"/>
              </a:rPr>
              <a:t>曰：“学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学半。”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其</a:t>
            </a: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</a:rPr>
              <a:t>此之谓乎？</a:t>
            </a: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zh-CN" altLang="en-US" sz="4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文本框 23554"/>
          <p:cNvSpPr txBox="1"/>
          <p:nvPr/>
        </p:nvSpPr>
        <p:spPr>
          <a:xfrm>
            <a:off x="460375" y="3016250"/>
            <a:ext cx="15192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虽有佳肴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2000250" y="1979613"/>
            <a:ext cx="1751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类比引入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3021013" y="2944813"/>
            <a:ext cx="17510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2000250" y="3116580"/>
            <a:ext cx="1751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逐层论证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2000250" y="4384358"/>
            <a:ext cx="1878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引用作结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3275013" y="3198813"/>
            <a:ext cx="17510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3576638" y="1751013"/>
            <a:ext cx="3040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弗食佳肴，不知其旨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3402013" y="3325813"/>
            <a:ext cx="17510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3576638" y="2208213"/>
            <a:ext cx="34067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弗学至道，不知其善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3576638" y="2878138"/>
            <a:ext cx="34067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学知不足，教后知困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3576638" y="3386138"/>
            <a:ext cx="30400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不足自反，知困自强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6" name="文本框 23565"/>
          <p:cNvSpPr txBox="1"/>
          <p:nvPr/>
        </p:nvSpPr>
        <p:spPr>
          <a:xfrm>
            <a:off x="3686175" y="4252913"/>
            <a:ext cx="25209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——学学半，此之谓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文本框 23566"/>
          <p:cNvSpPr txBox="1"/>
          <p:nvPr/>
        </p:nvSpPr>
        <p:spPr>
          <a:xfrm>
            <a:off x="6707505" y="2560955"/>
            <a:ext cx="11093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教学能相长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实践出真知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左大括号 23567"/>
          <p:cNvSpPr/>
          <p:nvPr/>
        </p:nvSpPr>
        <p:spPr>
          <a:xfrm>
            <a:off x="3484563" y="1751013"/>
            <a:ext cx="92075" cy="914400"/>
          </a:xfrm>
          <a:prstGeom prst="leftBrace">
            <a:avLst>
              <a:gd name="adj1" fmla="val 82758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9" name="左大括号 23568"/>
          <p:cNvSpPr/>
          <p:nvPr/>
        </p:nvSpPr>
        <p:spPr>
          <a:xfrm>
            <a:off x="3486150" y="2974975"/>
            <a:ext cx="90488" cy="914400"/>
          </a:xfrm>
          <a:prstGeom prst="leftBrace">
            <a:avLst>
              <a:gd name="adj1" fmla="val 8421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70" name="右大括号 23569"/>
          <p:cNvSpPr/>
          <p:nvPr/>
        </p:nvSpPr>
        <p:spPr>
          <a:xfrm>
            <a:off x="6616700" y="1878013"/>
            <a:ext cx="90488" cy="3198812"/>
          </a:xfrm>
          <a:prstGeom prst="rightBrace">
            <a:avLst>
              <a:gd name="adj1" fmla="val 294588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71" name="左大括号 23570"/>
          <p:cNvSpPr/>
          <p:nvPr/>
        </p:nvSpPr>
        <p:spPr>
          <a:xfrm>
            <a:off x="1804988" y="1979613"/>
            <a:ext cx="195262" cy="2730500"/>
          </a:xfrm>
          <a:prstGeom prst="leftBrace">
            <a:avLst>
              <a:gd name="adj1" fmla="val 116531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72" name="下箭头 23571"/>
          <p:cNvSpPr/>
          <p:nvPr/>
        </p:nvSpPr>
        <p:spPr>
          <a:xfrm>
            <a:off x="2555875" y="2436813"/>
            <a:ext cx="144463" cy="762000"/>
          </a:xfrm>
          <a:prstGeom prst="downArrow">
            <a:avLst>
              <a:gd name="adj1" fmla="val 50000"/>
              <a:gd name="adj2" fmla="val 1318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73" name="下箭头 23572"/>
          <p:cNvSpPr/>
          <p:nvPr/>
        </p:nvSpPr>
        <p:spPr>
          <a:xfrm>
            <a:off x="2555875" y="3564255"/>
            <a:ext cx="144463" cy="866775"/>
          </a:xfrm>
          <a:prstGeom prst="downArrow">
            <a:avLst>
              <a:gd name="adj1" fmla="val 50000"/>
              <a:gd name="adj2" fmla="val 149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/>
      <p:bldP spid="23558" grpId="0" bldLvl="0"/>
      <p:bldP spid="23559" grpId="0" bldLvl="0"/>
      <p:bldP spid="23561" grpId="0" bldLvl="0"/>
      <p:bldP spid="23563" grpId="0" bldLvl="0"/>
      <p:bldP spid="23564" grpId="0" bldLvl="0"/>
      <p:bldP spid="23565" grpId="0" bldLvl="0"/>
      <p:bldP spid="23566" grpId="0" bldLvl="0"/>
      <p:bldP spid="2356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82" name="Rectangle 4"/>
          <p:cNvSpPr/>
          <p:nvPr/>
        </p:nvSpPr>
        <p:spPr>
          <a:xfrm>
            <a:off x="229235" y="1736090"/>
            <a:ext cx="6992620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虽有佳肴，弗食，不知其旨也；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即使有美味的肉食，不去品尝，也不知道其味道的甘美</a:t>
            </a:r>
            <a:r>
              <a:rPr lang="en-US" altLang="x-none" sz="2800" b="1">
                <a:solidFill>
                  <a:srgbClr val="0033CC"/>
                </a:solidFill>
                <a:latin typeface="Arial" panose="020B0604020202020204" pitchFamily="34" charset="0"/>
              </a:rPr>
              <a:t>;</a:t>
            </a:r>
            <a:endParaRPr lang="en-US" altLang="x-none" sz="2800" b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虽我至道，弗学，不知其善也。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即使有最好的道理，不去学习，也不知道它的好处。</a:t>
            </a:r>
            <a:endParaRPr lang="zh-CN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是故学然后知不足，教然后知困。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所以，学习之后才知道自己的不足，教人之后才知道自己也有不懂得地方。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82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482">
                                            <p:txEl>
                                              <p:charRg st="4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82">
                                            <p:txEl>
                                              <p:charRg st="82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482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82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82">
                                            <p:txEl>
                                              <p:charRg st="1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5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82">
                                            <p:txEl>
                                              <p:charRg st="57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82">
                                            <p:txEl>
                                              <p:charRg st="5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82">
                                            <p:txEl>
                                              <p:charRg st="5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charRg st="9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482">
                                            <p:txEl>
                                              <p:charRg st="98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482">
                                            <p:txEl>
                                              <p:charRg st="9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482">
                                            <p:txEl>
                                              <p:charRg st="9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7506" name="Rectangle 4"/>
          <p:cNvSpPr/>
          <p:nvPr/>
        </p:nvSpPr>
        <p:spPr>
          <a:xfrm>
            <a:off x="403860" y="1520190"/>
            <a:ext cx="7268845" cy="4861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知不足，然后能自反也；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知道了自己的不足，然后就能自我反省。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知困，然后能自强也。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知道了自己不懂得地方，然后才能勉励自己。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故曰：教学相长也。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所以“教”和“学”是相互促进的。</a:t>
            </a:r>
            <a:endParaRPr lang="zh-CN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《兑命》曰：“学学半。 ”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《兑命》说：“教人是学习的一半。”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0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</a:rPr>
              <a:t>其此之谓乎？ 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这话说的就是这个道理吧。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52119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750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06">
                                            <p:txEl>
                                              <p:charRg st="3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6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506">
                                            <p:txEl>
                                              <p:charRg st="65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7506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126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7506">
                                            <p:txEl>
                                              <p:charRg st="126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7506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506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7506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750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750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7506">
                                            <p:txEl>
                                              <p:charRg st="43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7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7506">
                                            <p:txEl>
                                              <p:charRg st="75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6">
                                            <p:txEl>
                                              <p:charRg st="7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7506">
                                            <p:txEl>
                                              <p:charRg st="75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10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7506">
                                            <p:txEl>
                                              <p:charRg st="107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7506">
                                            <p:txEl>
                                              <p:charRg st="10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7506">
                                            <p:txEl>
                                              <p:charRg st="10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charRg st="13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7506">
                                            <p:txEl>
                                              <p:charRg st="134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7506">
                                            <p:txEl>
                                              <p:charRg st="13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7506">
                                            <p:txEl>
                                              <p:charRg st="134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1642745"/>
            <a:ext cx="729615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这篇短文告诉了我们一个什么样的道理？ 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925" y="2442845"/>
            <a:ext cx="671957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None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教学相长。人学习之后就会知道不足，知道了不足之处，才能反省自己，提高自己；教人之后才能知道自己有理解不了的地方，这样才会自我勉励，不断提高。教和学是相互促进，相辅相成的。 </a:t>
            </a:r>
            <a:endParaRPr lang="zh-CN" sz="2000" dirty="0" smtClean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8760" y="4363085"/>
            <a:ext cx="57816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 文章开头写“虽有嘉肴”有何作用？</a:t>
            </a:r>
            <a:endParaRPr lang="zh-CN" altLang="en-US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8760" y="4999990"/>
            <a:ext cx="71647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从“佳肴”写起，是为了由“佳肴”、“至道”引出下文对教与学关系的论述，有“佳肴”、“至道”作类比，教与学的关系就浅显易懂了，这种说理的方法叫做“类比推理”。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213995" y="2161540"/>
            <a:ext cx="743712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x-none" sz="2400" b="1"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、多使用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对偶句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，读来朗朗上口，节奏感强。文章共五句，就有三句采用对偶句。</a:t>
            </a:r>
            <a:endParaRPr lang="zh-CN" altLang="en-US" sz="2400" b="1" dirty="0">
              <a:latin typeface="Arial" panose="020B0604020202020204" pitchFamily="34" charset="0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 b="1" dirty="0">
              <a:latin typeface="Arial" panose="020B0604020202020204" pitchFamily="34" charset="0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x-none" sz="2400" b="1"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、有较强的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逻辑性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。先是以类比强调学习，要实践，接下来指出“学”和“教”的作用（知不足和知困），再由此进一步讨论其效（自反和自强），最后得出结论。文气贯通，层层递进。</a:t>
            </a:r>
            <a:endParaRPr lang="zh-CN" altLang="en-US" sz="2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4719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0" y="2285365"/>
            <a:ext cx="3215640" cy="2138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245" y="2285365"/>
            <a:ext cx="2561590" cy="2188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320" y="4599940"/>
            <a:ext cx="3392805" cy="1833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30" y="4599940"/>
            <a:ext cx="3239770" cy="18338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38455" y="2172335"/>
            <a:ext cx="720852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《虽有嘉肴》文章运用类比的手法引出要阐述的观点，指出教和学是相互促进，相辅相成的，即“教学相长”，告诉了我们实践出真知的道理。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320" y="3825240"/>
            <a:ext cx="30283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3530" y="5169535"/>
            <a:ext cx="22148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大道之行也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 t="-278" r="12291"/>
          <a:stretch>
            <a:fillRect/>
          </a:stretch>
        </p:blipFill>
        <p:spPr>
          <a:xfrm>
            <a:off x="1829435" y="2658745"/>
            <a:ext cx="4853305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4320" y="1781810"/>
            <a:ext cx="7066915" cy="4171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本文是《礼记·礼运》开头部分里的一段话，主旨是阐明理想中的“大同”社会的基本特征。原文此前还有一段文字记述孔子说这番话的来由，照录如下：</a:t>
            </a:r>
            <a:endParaRPr lang="zh-CN" altLang="en-US" sz="20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pPr lvl="0" algn="l">
              <a:lnSpc>
                <a:spcPct val="13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 昔者仲尼与于蜡宾（参加国君在年终举行的祭典，蜡，读zhà），事毕，出游于观（读guān，宫门外两旁的台楼）之上，喟然而叹，仲尼之叹，盖叹鲁也（意思是鲁国已经丧失了国礼）。言偃（即子游，孔子的学生）在侧，曰：“君子何叹？”(孔子何叹？)孔子曰：“大道之行也，与三代之英（夏、商、周、三代的英贤），丘未之逮也（因出生晚，未能赶上）而有志焉。”</a:t>
            </a:r>
            <a:endParaRPr lang="zh-CN" altLang="en-US" sz="20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25" y="2364105"/>
            <a:ext cx="5871845" cy="212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标题 109569"/>
          <p:cNvSpPr>
            <a:spLocks noGrp="1"/>
          </p:cNvSpPr>
          <p:nvPr>
            <p:ph type="title" idx="4294967295"/>
          </p:nvPr>
        </p:nvSpPr>
        <p:spPr>
          <a:xfrm>
            <a:off x="965200" y="1378585"/>
            <a:ext cx="10515600" cy="1325880"/>
          </a:xfrm>
        </p:spPr>
        <p:txBody>
          <a:bodyPr anchor="ctr"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通假字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4294967295"/>
          </p:nvPr>
        </p:nvSpPr>
        <p:spPr>
          <a:xfrm>
            <a:off x="965200" y="3051810"/>
            <a:ext cx="7213600" cy="1370965"/>
          </a:xfrm>
        </p:spPr>
        <p:txBody>
          <a:bodyPr/>
          <a:p>
            <a:r>
              <a:rPr lang="zh-CN" altLang="en-US" b="1" dirty="0"/>
              <a:t>选贤</a:t>
            </a:r>
            <a:r>
              <a:rPr lang="zh-CN" altLang="en-US" b="1" dirty="0">
                <a:solidFill>
                  <a:srgbClr val="FF0000"/>
                </a:solidFill>
              </a:rPr>
              <a:t>与</a:t>
            </a:r>
            <a:r>
              <a:rPr lang="zh-CN" altLang="en-US" b="1" dirty="0"/>
              <a:t>能     </a:t>
            </a:r>
            <a:r>
              <a:rPr lang="zh-CN" altLang="en-US" b="1" dirty="0">
                <a:solidFill>
                  <a:schemeClr val="tx1"/>
                </a:solidFill>
              </a:rPr>
              <a:t>与通“举”，选举</a:t>
            </a:r>
            <a:endParaRPr lang="zh-CN" altLang="en-US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矜</a:t>
            </a:r>
            <a:r>
              <a:rPr lang="zh-CN" altLang="en-US" b="1" dirty="0"/>
              <a:t>寡孤独     </a:t>
            </a:r>
            <a:r>
              <a:rPr lang="zh-CN" altLang="en-US" b="1" dirty="0">
                <a:solidFill>
                  <a:schemeClr val="tx1"/>
                </a:solidFill>
              </a:rPr>
              <a:t>矜通“鳏”，老而无妻的人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10593"/>
          <p:cNvSpPr>
            <a:spLocks noGrp="1"/>
          </p:cNvSpPr>
          <p:nvPr>
            <p:ph type="title" idx="4294967295"/>
          </p:nvPr>
        </p:nvSpPr>
        <p:spPr>
          <a:xfrm>
            <a:off x="986155" y="1031240"/>
            <a:ext cx="10515600" cy="918210"/>
          </a:xfrm>
        </p:spPr>
        <p:txBody>
          <a:bodyPr anchor="ctr"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一词多义</a:t>
            </a:r>
            <a:endParaRPr lang="zh-CN" altLang="en-US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0595" name="文本占位符 110594"/>
          <p:cNvSpPr>
            <a:spLocks noGrp="1"/>
          </p:cNvSpPr>
          <p:nvPr>
            <p:ph type="body" idx="4294967295"/>
          </p:nvPr>
        </p:nvSpPr>
        <p:spPr>
          <a:xfrm>
            <a:off x="2079625" y="2082165"/>
            <a:ext cx="6405245" cy="4633595"/>
          </a:xfrm>
        </p:spPr>
        <p:txBody>
          <a:bodyPr>
            <a:normAutofit lnSpcReduction="20000"/>
          </a:bodyPr>
          <a:p>
            <a:r>
              <a:rPr lang="zh-CN" altLang="en-US" b="1" dirty="0"/>
              <a:t>亲  故人不独</a:t>
            </a:r>
            <a:r>
              <a:rPr lang="zh-CN" altLang="en-US" b="1" dirty="0">
                <a:solidFill>
                  <a:srgbClr val="FF0000"/>
                </a:solidFill>
              </a:rPr>
              <a:t>亲</a:t>
            </a:r>
            <a:r>
              <a:rPr lang="zh-CN" altLang="en-US" b="1" dirty="0"/>
              <a:t>其亲    </a:t>
            </a:r>
            <a:r>
              <a:rPr lang="zh-CN" altLang="en-US" b="1" dirty="0">
                <a:solidFill>
                  <a:schemeClr val="tx1"/>
                </a:solidFill>
              </a:rPr>
              <a:t>以</a:t>
            </a: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b="1" dirty="0">
                <a:solidFill>
                  <a:schemeClr val="tx1"/>
                </a:solidFill>
              </a:rPr>
              <a:t>为亲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zh-CN" altLang="en-US" b="1" dirty="0"/>
              <a:t>      故人不独亲其</a:t>
            </a:r>
            <a:r>
              <a:rPr lang="zh-CN" altLang="en-US" b="1" dirty="0">
                <a:solidFill>
                  <a:srgbClr val="FF0000"/>
                </a:solidFill>
              </a:rPr>
              <a:t>亲</a:t>
            </a:r>
            <a:r>
              <a:rPr lang="zh-CN" altLang="en-US" b="1" dirty="0"/>
              <a:t>    </a:t>
            </a:r>
            <a:r>
              <a:rPr lang="zh-CN" altLang="en-US" b="1" dirty="0">
                <a:solidFill>
                  <a:schemeClr val="tx1"/>
                </a:solidFill>
              </a:rPr>
              <a:t>父母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just"/>
            <a:endParaRPr lang="zh-CN" altLang="en-US" b="1" dirty="0"/>
          </a:p>
          <a:p>
            <a:pPr algn="just"/>
            <a:r>
              <a:rPr lang="zh-CN" altLang="en-US" b="1" dirty="0"/>
              <a:t>谓  是</a:t>
            </a:r>
            <a:r>
              <a:rPr lang="zh-CN" altLang="en-US" b="1" dirty="0">
                <a:solidFill>
                  <a:srgbClr val="FF0000"/>
                </a:solidFill>
              </a:rPr>
              <a:t>谓</a:t>
            </a:r>
            <a:r>
              <a:rPr lang="zh-CN" altLang="en-US" b="1" dirty="0"/>
              <a:t>大同          </a:t>
            </a:r>
            <a:r>
              <a:rPr lang="zh-CN" altLang="en-US" b="1" dirty="0">
                <a:solidFill>
                  <a:schemeClr val="tx1"/>
                </a:solidFill>
              </a:rPr>
              <a:t>叫做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zh-CN" altLang="en-US" b="1" dirty="0"/>
              <a:t>      予</a:t>
            </a:r>
            <a:r>
              <a:rPr lang="zh-CN" altLang="en-US" b="1" dirty="0">
                <a:solidFill>
                  <a:srgbClr val="FF0000"/>
                </a:solidFill>
              </a:rPr>
              <a:t>谓</a:t>
            </a:r>
            <a:r>
              <a:rPr lang="zh-CN" altLang="en-US" b="1" dirty="0"/>
              <a:t>菊            </a:t>
            </a:r>
            <a:r>
              <a:rPr lang="zh-CN" altLang="en-US" b="1" dirty="0">
                <a:solidFill>
                  <a:schemeClr val="tx1"/>
                </a:solidFill>
              </a:rPr>
              <a:t>认为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just"/>
            <a:endParaRPr lang="zh-CN" altLang="en-US" b="1" dirty="0"/>
          </a:p>
          <a:p>
            <a:pPr algn="just"/>
            <a:r>
              <a:rPr lang="zh-CN" altLang="en-US" b="1" dirty="0"/>
              <a:t>修  讲信</a:t>
            </a:r>
            <a:r>
              <a:rPr lang="zh-CN" altLang="en-US" b="1" dirty="0">
                <a:solidFill>
                  <a:srgbClr val="FF0000"/>
                </a:solidFill>
              </a:rPr>
              <a:t>修</a:t>
            </a:r>
            <a:r>
              <a:rPr lang="zh-CN" altLang="en-US" b="1" dirty="0"/>
              <a:t>睦          </a:t>
            </a:r>
            <a:r>
              <a:rPr lang="zh-CN" altLang="en-US" b="1" dirty="0">
                <a:solidFill>
                  <a:schemeClr val="tx1"/>
                </a:solidFill>
              </a:rPr>
              <a:t>培养</a:t>
            </a:r>
            <a:endParaRPr lang="zh-CN" alt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      盖简桃核</a:t>
            </a:r>
            <a:r>
              <a:rPr lang="zh-CN" altLang="en-US" b="1" dirty="0">
                <a:solidFill>
                  <a:srgbClr val="FF0000"/>
                </a:solidFill>
              </a:rPr>
              <a:t>修</a:t>
            </a:r>
            <a:r>
              <a:rPr lang="zh-CN" altLang="en-US" b="1" dirty="0"/>
              <a:t>狭者    </a:t>
            </a:r>
            <a:r>
              <a:rPr lang="zh-CN" altLang="en-US" b="1" dirty="0">
                <a:solidFill>
                  <a:schemeClr val="tx1"/>
                </a:solidFill>
              </a:rPr>
              <a:t>修长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  <a:p>
            <a:r>
              <a:rPr lang="zh-CN" altLang="en-US" b="1" dirty="0"/>
              <a:t>兴  谋闭而不</a:t>
            </a:r>
            <a:r>
              <a:rPr lang="zh-CN" altLang="en-US" b="1" dirty="0">
                <a:solidFill>
                  <a:srgbClr val="FF0000"/>
                </a:solidFill>
              </a:rPr>
              <a:t>兴</a:t>
            </a:r>
            <a:r>
              <a:rPr lang="zh-CN" altLang="en-US" b="1" dirty="0"/>
              <a:t>        </a:t>
            </a:r>
            <a:r>
              <a:rPr lang="zh-CN" altLang="en-US" b="1" dirty="0">
                <a:solidFill>
                  <a:schemeClr val="tx1"/>
                </a:solidFill>
              </a:rPr>
              <a:t>发生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      水波不</a:t>
            </a:r>
            <a:r>
              <a:rPr lang="zh-CN" altLang="en-US" b="1" dirty="0">
                <a:solidFill>
                  <a:srgbClr val="FF0000"/>
                </a:solidFill>
              </a:rPr>
              <a:t>兴</a:t>
            </a:r>
            <a:r>
              <a:rPr lang="zh-CN" altLang="en-US" b="1" dirty="0"/>
              <a:t>           </a:t>
            </a:r>
            <a:r>
              <a:rPr lang="zh-CN" altLang="en-US" b="1" dirty="0">
                <a:solidFill>
                  <a:schemeClr val="tx1"/>
                </a:solidFill>
              </a:rPr>
              <a:t>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838960" y="2082165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左大括号 2"/>
          <p:cNvSpPr/>
          <p:nvPr/>
        </p:nvSpPr>
        <p:spPr>
          <a:xfrm>
            <a:off x="1838960" y="3234690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1838960" y="4308475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838960" y="5457190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  <p:bldP spid="2" grpId="0" animBg="1"/>
      <p:bldP spid="3" grpId="0" bldLvl="0" animBg="1"/>
      <p:bldP spid="4" grpId="0" bldLvl="0" animBg="1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9" name="文本占位符 111618"/>
          <p:cNvSpPr>
            <a:spLocks noGrp="1"/>
          </p:cNvSpPr>
          <p:nvPr>
            <p:ph type="body" idx="4294967295"/>
          </p:nvPr>
        </p:nvSpPr>
        <p:spPr>
          <a:xfrm>
            <a:off x="1846580" y="2336165"/>
            <a:ext cx="7550785" cy="3782695"/>
          </a:xfrm>
        </p:spPr>
        <p:txBody>
          <a:bodyPr/>
          <a:p>
            <a:r>
              <a:rPr lang="zh-CN" altLang="en-US" b="1" dirty="0"/>
              <a:t>闭   谋</a:t>
            </a:r>
            <a:r>
              <a:rPr lang="zh-CN" altLang="en-US" b="1" dirty="0">
                <a:solidFill>
                  <a:srgbClr val="FF0000"/>
                </a:solidFill>
              </a:rPr>
              <a:t>闭</a:t>
            </a:r>
            <a:r>
              <a:rPr lang="zh-CN" altLang="en-US" b="1" dirty="0"/>
              <a:t>而不兴       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       故外户而不</a:t>
            </a:r>
            <a:r>
              <a:rPr lang="zh-CN" altLang="en-US" b="1" dirty="0">
                <a:solidFill>
                  <a:srgbClr val="FF0000"/>
                </a:solidFill>
              </a:rPr>
              <a:t>闭</a:t>
            </a:r>
            <a:r>
              <a:rPr lang="zh-CN" altLang="en-US" b="1" dirty="0"/>
              <a:t>       </a:t>
            </a:r>
            <a:r>
              <a:rPr lang="zh-CN" altLang="en-US" b="1" dirty="0">
                <a:solidFill>
                  <a:schemeClr val="tx1"/>
                </a:solidFill>
              </a:rPr>
              <a:t>关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  <a:p>
            <a:r>
              <a:rPr lang="zh-CN" altLang="en-US" b="1" dirty="0"/>
              <a:t>独   矜、寡、孤、</a:t>
            </a:r>
            <a:r>
              <a:rPr lang="zh-CN" altLang="en-US" b="1" dirty="0">
                <a:solidFill>
                  <a:srgbClr val="FF0000"/>
                </a:solidFill>
              </a:rPr>
              <a:t>独     </a:t>
            </a:r>
            <a:r>
              <a:rPr lang="zh-CN" altLang="en-US" b="1" dirty="0">
                <a:solidFill>
                  <a:schemeClr val="tx1"/>
                </a:solidFill>
              </a:rPr>
              <a:t>老而无子的人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       故人不</a:t>
            </a:r>
            <a:r>
              <a:rPr lang="zh-CN" altLang="en-US" b="1" dirty="0">
                <a:solidFill>
                  <a:srgbClr val="FF0000"/>
                </a:solidFill>
              </a:rPr>
              <a:t>独</a:t>
            </a:r>
            <a:r>
              <a:rPr lang="zh-CN" altLang="en-US" b="1" dirty="0"/>
              <a:t>亲其亲    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只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/>
          </a:p>
          <a:p>
            <a:r>
              <a:rPr lang="zh-CN" altLang="en-US" b="1" dirty="0"/>
              <a:t>乱   盗窃</a:t>
            </a:r>
            <a:r>
              <a:rPr lang="zh-CN" altLang="en-US" b="1" dirty="0">
                <a:solidFill>
                  <a:srgbClr val="FF0000"/>
                </a:solidFill>
              </a:rPr>
              <a:t>乱</a:t>
            </a:r>
            <a:r>
              <a:rPr lang="zh-CN" altLang="en-US" b="1" dirty="0"/>
              <a:t>贼而不作     </a:t>
            </a:r>
            <a:r>
              <a:rPr lang="zh-CN" altLang="en-US" b="1" dirty="0">
                <a:solidFill>
                  <a:schemeClr val="tx1"/>
                </a:solidFill>
              </a:rPr>
              <a:t>造反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       自云先世避秦时</a:t>
            </a:r>
            <a:r>
              <a:rPr lang="zh-CN" altLang="en-US" b="1" dirty="0">
                <a:solidFill>
                  <a:srgbClr val="FF0000"/>
                </a:solidFill>
              </a:rPr>
              <a:t>乱</a:t>
            </a:r>
            <a:r>
              <a:rPr lang="zh-CN" altLang="en-US" b="1" dirty="0"/>
              <a:t>  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战乱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453515" y="2336165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大括号 3"/>
          <p:cNvSpPr/>
          <p:nvPr/>
        </p:nvSpPr>
        <p:spPr>
          <a:xfrm>
            <a:off x="1454150" y="3851910"/>
            <a:ext cx="240030" cy="750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453515" y="5175885"/>
            <a:ext cx="240665" cy="8070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6" name="矩形 5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  <p:bldP spid="3" grpId="0" animBg="1"/>
      <p:bldP spid="4" grpId="0" bldLvl="0" animBg="1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标题 112641"/>
          <p:cNvSpPr>
            <a:spLocks noGrp="1"/>
          </p:cNvSpPr>
          <p:nvPr>
            <p:ph type="title" idx="4294967295"/>
          </p:nvPr>
        </p:nvSpPr>
        <p:spPr>
          <a:xfrm>
            <a:off x="601345" y="1031240"/>
            <a:ext cx="10515600" cy="1325880"/>
          </a:xfrm>
        </p:spPr>
        <p:txBody>
          <a:bodyPr anchor="ctr"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词类活用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643" name="文本占位符 112642"/>
          <p:cNvSpPr>
            <a:spLocks noGrp="1"/>
          </p:cNvSpPr>
          <p:nvPr>
            <p:ph type="body" idx="4294967295"/>
          </p:nvPr>
        </p:nvSpPr>
        <p:spPr>
          <a:xfrm>
            <a:off x="453390" y="2606675"/>
            <a:ext cx="6793230" cy="3230880"/>
          </a:xfrm>
        </p:spPr>
        <p:txBody>
          <a:bodyPr/>
          <a:p>
            <a:r>
              <a:rPr lang="zh-CN" altLang="en-US" b="1" dirty="0"/>
              <a:t>不独</a:t>
            </a:r>
            <a:r>
              <a:rPr lang="zh-CN" altLang="en-US" b="1" dirty="0">
                <a:solidFill>
                  <a:srgbClr val="FF0000"/>
                </a:solidFill>
              </a:rPr>
              <a:t>亲</a:t>
            </a:r>
            <a:r>
              <a:rPr lang="zh-CN" altLang="en-US" b="1" dirty="0"/>
              <a:t>其亲，不独</a:t>
            </a:r>
            <a:r>
              <a:rPr lang="zh-CN" altLang="en-US" b="1" dirty="0">
                <a:solidFill>
                  <a:srgbClr val="FF0000"/>
                </a:solidFill>
              </a:rPr>
              <a:t>子</a:t>
            </a:r>
            <a:r>
              <a:rPr lang="zh-CN" altLang="en-US" b="1" dirty="0"/>
              <a:t>其子</a:t>
            </a:r>
            <a:endParaRPr lang="zh-CN" altLang="en-US" b="1" dirty="0"/>
          </a:p>
          <a:p>
            <a:r>
              <a:rPr lang="zh-CN" altLang="en-US" b="1" dirty="0">
                <a:solidFill>
                  <a:schemeClr val="tx1"/>
                </a:solidFill>
              </a:rPr>
              <a:t>意动用法，以</a:t>
            </a:r>
            <a:r>
              <a:rPr b="1">
                <a:solidFill>
                  <a:schemeClr val="tx1"/>
                </a:solidFill>
              </a:rPr>
              <a:t>……</a:t>
            </a:r>
            <a:r>
              <a:rPr lang="zh-CN" altLang="en-US" b="1" dirty="0">
                <a:solidFill>
                  <a:schemeClr val="tx1"/>
                </a:solidFill>
              </a:rPr>
              <a:t>为亲，以</a:t>
            </a:r>
            <a:r>
              <a:rPr b="1">
                <a:solidFill>
                  <a:schemeClr val="tx1"/>
                </a:solidFill>
              </a:rPr>
              <a:t>……</a:t>
            </a:r>
            <a:r>
              <a:rPr lang="zh-CN" altLang="en-US" b="1" dirty="0">
                <a:solidFill>
                  <a:schemeClr val="tx1"/>
                </a:solidFill>
              </a:rPr>
              <a:t>为子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老</a:t>
            </a:r>
            <a:r>
              <a:rPr lang="zh-CN" altLang="en-US" b="1" dirty="0"/>
              <a:t>有所终，</a:t>
            </a:r>
            <a:r>
              <a:rPr lang="zh-CN" altLang="en-US" b="1" dirty="0">
                <a:solidFill>
                  <a:srgbClr val="FF0000"/>
                </a:solidFill>
              </a:rPr>
              <a:t>壮</a:t>
            </a:r>
            <a:r>
              <a:rPr lang="zh-CN" altLang="en-US" b="1" dirty="0"/>
              <a:t>有所用，</a:t>
            </a:r>
            <a:r>
              <a:rPr lang="zh-CN" altLang="en-US" b="1" dirty="0">
                <a:solidFill>
                  <a:srgbClr val="FF0000"/>
                </a:solidFill>
              </a:rPr>
              <a:t>幼</a:t>
            </a:r>
            <a:r>
              <a:rPr lang="zh-CN" altLang="en-US" b="1" dirty="0"/>
              <a:t>有所养</a:t>
            </a:r>
            <a:endParaRPr lang="zh-CN" altLang="en-US" b="1" dirty="0"/>
          </a:p>
          <a:p>
            <a:r>
              <a:rPr lang="zh-CN" altLang="en-US" b="1" dirty="0">
                <a:solidFill>
                  <a:schemeClr val="tx1"/>
                </a:solidFill>
              </a:rPr>
              <a:t>形作名，老年人、壮年人，儿童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直接连接符 80897"/>
          <p:cNvSpPr/>
          <p:nvPr/>
        </p:nvSpPr>
        <p:spPr>
          <a:xfrm>
            <a:off x="5009515" y="1676400"/>
            <a:ext cx="635" cy="4780280"/>
          </a:xfrm>
          <a:prstGeom prst="line">
            <a:avLst/>
          </a:prstGeom>
          <a:ln w="28575" cap="flat" cmpd="sng">
            <a:solidFill>
              <a:srgbClr val="66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901" name="文本框 80900"/>
          <p:cNvSpPr txBox="1"/>
          <p:nvPr/>
        </p:nvSpPr>
        <p:spPr>
          <a:xfrm>
            <a:off x="497840" y="1676083"/>
            <a:ext cx="45116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大道之行也，天下为公，选贤与能，讲信修睦。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0902" name="文本框 80901"/>
          <p:cNvSpPr txBox="1"/>
          <p:nvPr/>
        </p:nvSpPr>
        <p:spPr>
          <a:xfrm>
            <a:off x="498475" y="2973070"/>
            <a:ext cx="434149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译文</a:t>
            </a:r>
            <a:r>
              <a:rPr lang="en-US" altLang="zh-CN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在大道施行的时候，天下是人们所共有的，把有贤德、有才能的人选出来（给大家办事），（人人）讲求诚信，崇尚和睦。</a:t>
            </a:r>
            <a:endParaRPr lang="zh-CN" altLang="en-US" sz="2400" b="1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903" name="文本框 80902"/>
          <p:cNvSpPr txBox="1"/>
          <p:nvPr/>
        </p:nvSpPr>
        <p:spPr>
          <a:xfrm>
            <a:off x="5009833" y="1768793"/>
            <a:ext cx="1407160" cy="3784600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大道：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endParaRPr lang="zh-CN" altLang="en-US" sz="1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之：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endParaRPr lang="zh-CN" altLang="en-US" sz="1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与：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修：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0904" name="文本框 80903"/>
          <p:cNvSpPr txBox="1"/>
          <p:nvPr/>
        </p:nvSpPr>
        <p:spPr>
          <a:xfrm>
            <a:off x="5300345" y="2230120"/>
            <a:ext cx="25511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古代指政治上的最高理想。</a:t>
            </a:r>
            <a:endParaRPr lang="zh-CN" altLang="en-US" sz="2400" b="1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905" name="文本框 80904"/>
          <p:cNvSpPr txBox="1"/>
          <p:nvPr/>
        </p:nvSpPr>
        <p:spPr>
          <a:xfrm>
            <a:off x="5177790" y="3574415"/>
            <a:ext cx="23856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主谓之间取消句子独立，不译。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906" name="文本框 80905"/>
          <p:cNvSpPr txBox="1"/>
          <p:nvPr/>
        </p:nvSpPr>
        <p:spPr>
          <a:xfrm>
            <a:off x="5820410" y="4486910"/>
            <a:ext cx="2279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jǔ，通“举”。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0907" name="文本框 80906"/>
          <p:cNvSpPr txBox="1"/>
          <p:nvPr/>
        </p:nvSpPr>
        <p:spPr>
          <a:xfrm>
            <a:off x="5959475" y="5027930"/>
            <a:ext cx="1233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lang="zh-CN" altLang="en-US" sz="2400" b="1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培养。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43864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80905" grpId="0"/>
      <p:bldP spid="80906" grpId="0"/>
      <p:bldP spid="80907" grpId="0"/>
      <p:bldP spid="80901" grpId="0"/>
      <p:bldP spid="80903" grpId="0"/>
      <p:bldP spid="8090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直接连接符 81921"/>
          <p:cNvSpPr/>
          <p:nvPr/>
        </p:nvSpPr>
        <p:spPr>
          <a:xfrm>
            <a:off x="4866640" y="1603375"/>
            <a:ext cx="635" cy="4848225"/>
          </a:xfrm>
          <a:prstGeom prst="line">
            <a:avLst/>
          </a:prstGeom>
          <a:ln w="28575" cap="flat" cmpd="sng">
            <a:solidFill>
              <a:srgbClr val="66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24" name="文本框 81923"/>
          <p:cNvSpPr txBox="1"/>
          <p:nvPr/>
        </p:nvSpPr>
        <p:spPr>
          <a:xfrm>
            <a:off x="191770" y="1516698"/>
            <a:ext cx="4511675" cy="171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故人不独亲其亲，不独子其子，使老有所终，壮有所用，幼有所长，矜、寡、孤、独、废疾者皆有所养，男有分，女有归。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1925" name="文本框 81924"/>
          <p:cNvSpPr txBox="1"/>
          <p:nvPr/>
        </p:nvSpPr>
        <p:spPr>
          <a:xfrm>
            <a:off x="257810" y="3121343"/>
            <a:ext cx="4608513" cy="3338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[译文]因此人们不单奉养自己的父母，不单抚育自己的子女，要使老年人能终其天年，中年人能为社会效力，幼童能顺利地成长，使老而无妻的人、老而无夫的人、幼年丧父的孩子、老而无子的人、残疾人都能得到供养。男子要有职业，女子要及时婚配。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26" name="文本框 81925"/>
          <p:cNvSpPr txBox="1"/>
          <p:nvPr/>
        </p:nvSpPr>
        <p:spPr>
          <a:xfrm>
            <a:off x="4866958" y="1776095"/>
            <a:ext cx="1101090" cy="4725670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亲：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endParaRPr lang="zh-CN" altLang="en-US" sz="1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23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矜：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寡：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孤：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⑤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独：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⑥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分：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⑦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归：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1927" name="文本框 81926"/>
          <p:cNvSpPr txBox="1"/>
          <p:nvPr/>
        </p:nvSpPr>
        <p:spPr>
          <a:xfrm>
            <a:off x="4867275" y="2200593"/>
            <a:ext cx="333533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第一个“亲”用如动词，以……为亲。下文“子其子”中的第一个“子”也是动词。</a:t>
            </a:r>
            <a:endParaRPr lang="zh-CN" altLang="en-US"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81928" name="文本框 81927"/>
          <p:cNvSpPr txBox="1"/>
          <p:nvPr/>
        </p:nvSpPr>
        <p:spPr>
          <a:xfrm>
            <a:off x="5684520" y="3305175"/>
            <a:ext cx="25511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老而无妻的人。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29" name="文本框 81928"/>
          <p:cNvSpPr txBox="1"/>
          <p:nvPr/>
        </p:nvSpPr>
        <p:spPr>
          <a:xfrm>
            <a:off x="5684520" y="3883660"/>
            <a:ext cx="25511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老而无夫的人。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30" name="文本框 81929"/>
          <p:cNvSpPr txBox="1"/>
          <p:nvPr/>
        </p:nvSpPr>
        <p:spPr>
          <a:xfrm>
            <a:off x="5683568" y="4356735"/>
            <a:ext cx="2551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幼而无父的人。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31" name="文本框 81930"/>
          <p:cNvSpPr txBox="1"/>
          <p:nvPr/>
        </p:nvSpPr>
        <p:spPr>
          <a:xfrm>
            <a:off x="5684203" y="4898390"/>
            <a:ext cx="2551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老而无子的人。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32" name="文本框 81931"/>
          <p:cNvSpPr txBox="1"/>
          <p:nvPr/>
        </p:nvSpPr>
        <p:spPr>
          <a:xfrm>
            <a:off x="5684520" y="5473700"/>
            <a:ext cx="32162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职份，指职业、职守。</a:t>
            </a:r>
            <a:endParaRPr lang="zh-CN" altLang="en-US" sz="2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933" name="文本框 81932"/>
          <p:cNvSpPr txBox="1"/>
          <p:nvPr/>
        </p:nvSpPr>
        <p:spPr>
          <a:xfrm>
            <a:off x="5780405" y="5999480"/>
            <a:ext cx="1637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女子出嫁。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43864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28" grpId="0"/>
      <p:bldP spid="81929" grpId="0"/>
      <p:bldP spid="81930" grpId="0"/>
      <p:bldP spid="81931" grpId="0"/>
      <p:bldP spid="81932" grpId="0"/>
      <p:bldP spid="81933" grpId="0"/>
      <p:bldP spid="81924" grpId="0"/>
      <p:bldP spid="81926" grpId="0"/>
      <p:bldP spid="819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0035" y="1819275"/>
            <a:ext cx="698563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同学们，你有没有听过“玉不琢，不成器”这句话，那你知道这句话是出自哪本著作的吗？就是《礼记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学记》，今天我们再次接触这篇著作中的另外两篇文章《虽有嘉肴》和《大道之行也》，让我们探寻一下其中蕴含的真理。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20" y="4382770"/>
            <a:ext cx="309499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直接连接符 82945"/>
          <p:cNvSpPr/>
          <p:nvPr/>
        </p:nvSpPr>
        <p:spPr>
          <a:xfrm>
            <a:off x="5019040" y="1784350"/>
            <a:ext cx="635" cy="4763135"/>
          </a:xfrm>
          <a:prstGeom prst="line">
            <a:avLst/>
          </a:prstGeom>
          <a:ln w="28575" cap="flat" cmpd="sng">
            <a:solidFill>
              <a:srgbClr val="66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948" name="文本框 82947"/>
          <p:cNvSpPr txBox="1"/>
          <p:nvPr/>
        </p:nvSpPr>
        <p:spPr>
          <a:xfrm>
            <a:off x="33020" y="1637030"/>
            <a:ext cx="485775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货恶其弃于地也，不必藏于已；力恶其不出于身也，不必为已。是故谋闭而不兴，盗窃乱贼而不作，故外户而不闭，是谓大同。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949" name="文本框 82948"/>
          <p:cNvSpPr txBox="1"/>
          <p:nvPr/>
        </p:nvSpPr>
        <p:spPr>
          <a:xfrm>
            <a:off x="33020" y="3500755"/>
            <a:ext cx="50965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[译文] （人们）憎恶财货被抛弃在地上的现象（而要去收贮它），却不是为了独自享用；（也）憎恶那种在共同劳动中不肯尽力的行为，总要不为私利而劳动。这样一来，就不会有人搞阴谋，不会有人盗窃财物和兴兵作乱，（家家户户）都不用关大门了，这就叫做“大同”社会。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82950" name="文本框 82949"/>
          <p:cNvSpPr txBox="1"/>
          <p:nvPr/>
        </p:nvSpPr>
        <p:spPr>
          <a:xfrm>
            <a:off x="5019358" y="1784033"/>
            <a:ext cx="1407160" cy="4892675"/>
          </a:xfrm>
          <a:prstGeom prst="rect">
            <a:avLst/>
          </a:prstGeom>
          <a:noFill/>
          <a:ln w="50800">
            <a:noFill/>
          </a:ln>
        </p:spPr>
        <p:txBody>
          <a:bodyPr wrap="none" anchor="t">
            <a:spAutoFit/>
          </a:bodyPr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恶：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是故：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谋闭：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乱：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⑤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贼：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⑥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作：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⑦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外户：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⑧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闭：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大同：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951" name="文本框 82950"/>
          <p:cNvSpPr txBox="1"/>
          <p:nvPr/>
        </p:nvSpPr>
        <p:spPr>
          <a:xfrm>
            <a:off x="5835650" y="1784350"/>
            <a:ext cx="1598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wù，憎恶。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2" name="文本框 82951"/>
          <p:cNvSpPr txBox="1"/>
          <p:nvPr/>
        </p:nvSpPr>
        <p:spPr>
          <a:xfrm>
            <a:off x="6175375" y="2396490"/>
            <a:ext cx="1776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因此，所以。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3" name="文本框 82952"/>
          <p:cNvSpPr txBox="1"/>
          <p:nvPr/>
        </p:nvSpPr>
        <p:spPr>
          <a:xfrm>
            <a:off x="6156325" y="2929890"/>
            <a:ext cx="15868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奸邪之谋。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4" name="文本框 82953"/>
          <p:cNvSpPr txBox="1"/>
          <p:nvPr/>
        </p:nvSpPr>
        <p:spPr>
          <a:xfrm>
            <a:off x="5895975" y="3513455"/>
            <a:ext cx="1327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指造反。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5" name="文本框 82954"/>
          <p:cNvSpPr txBox="1"/>
          <p:nvPr/>
        </p:nvSpPr>
        <p:spPr>
          <a:xfrm>
            <a:off x="5895975" y="3973830"/>
            <a:ext cx="13760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指害人。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6" name="文本框 82955"/>
          <p:cNvSpPr txBox="1"/>
          <p:nvPr/>
        </p:nvSpPr>
        <p:spPr>
          <a:xfrm>
            <a:off x="5835650" y="4552315"/>
            <a:ext cx="11125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兴起。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7" name="文本框 82956"/>
          <p:cNvSpPr txBox="1"/>
          <p:nvPr/>
        </p:nvSpPr>
        <p:spPr>
          <a:xfrm>
            <a:off x="6175375" y="5109210"/>
            <a:ext cx="144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泛指大门</a:t>
            </a:r>
            <a:r>
              <a:rPr lang="zh-CN" altLang="en-US" sz="2400" dirty="0">
                <a:solidFill>
                  <a:srgbClr val="00B0F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dirty="0">
              <a:solidFill>
                <a:srgbClr val="00B0F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8" name="文本框 82957"/>
          <p:cNvSpPr txBox="1"/>
          <p:nvPr/>
        </p:nvSpPr>
        <p:spPr>
          <a:xfrm>
            <a:off x="5895975" y="5644515"/>
            <a:ext cx="1927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用门闩插门。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9" name="文本框 82958"/>
          <p:cNvSpPr txBox="1"/>
          <p:nvPr/>
        </p:nvSpPr>
        <p:spPr>
          <a:xfrm>
            <a:off x="6156325" y="6162675"/>
            <a:ext cx="1946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指理想社会。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2815" y="243864"/>
            <a:ext cx="1477010" cy="772136"/>
            <a:chOff x="1309009" y="2422670"/>
            <a:chExt cx="889080" cy="772001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82952" grpId="0"/>
      <p:bldP spid="82953" grpId="0"/>
      <p:bldP spid="82954" grpId="0"/>
      <p:bldP spid="82955" grpId="0"/>
      <p:bldP spid="82956" grpId="0"/>
      <p:bldP spid="82957" grpId="0"/>
      <p:bldP spid="82958" grpId="0"/>
      <p:bldP spid="82959" grpId="0"/>
      <p:bldP spid="82948" grpId="0"/>
      <p:bldP spid="82950" grpId="0"/>
      <p:bldP spid="829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8275" y="1743075"/>
            <a:ext cx="73787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1.我们该如何理解大道、大同、大道之行也？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690" y="2541905"/>
            <a:ext cx="67913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大道，可以理解为治理社会的最高准则；大同，指儒家的理想社会或人类社会的最高阶段。大道之行也，是指执政者施行大道，则老百姓便可以生活在安定和平的大同社会。天下为公：天下是公有的（天下是天下所有人的天下）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3690" y="4744085"/>
            <a:ext cx="582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/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2.作者所描绘的大同社会的景象是什么？</a:t>
            </a:r>
            <a:r>
              <a:rPr lang="zh-CN" altLang="en-US" sz="2400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730" y="5473065"/>
            <a:ext cx="74796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是故谋闭而不兴，盗窃乱贼而不作，故外户而不闭，是谓大同。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矩形 87041"/>
          <p:cNvSpPr/>
          <p:nvPr/>
        </p:nvSpPr>
        <p:spPr>
          <a:xfrm>
            <a:off x="188913" y="1856423"/>
            <a:ext cx="8497887" cy="645160"/>
          </a:xfrm>
          <a:prstGeom prst="rect">
            <a:avLst/>
          </a:prstGeom>
          <a:noFill/>
          <a:ln w="50800">
            <a:noFill/>
          </a:ln>
        </p:spPr>
        <p:txBody>
          <a:bodyPr>
            <a:spAutoFit/>
          </a:bodyPr>
          <a:p>
            <a:pPr algn="l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3.本文是从哪几个方面来说明“大同”社会的基本特征的？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7043" name="矩形 87042"/>
          <p:cNvSpPr>
            <a:spLocks noChangeAspect="1"/>
          </p:cNvSpPr>
          <p:nvPr/>
        </p:nvSpPr>
        <p:spPr>
          <a:xfrm>
            <a:off x="4500563" y="2897188"/>
            <a:ext cx="4186237" cy="3089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7044" name="文本框 87043"/>
          <p:cNvSpPr txBox="1"/>
          <p:nvPr/>
        </p:nvSpPr>
        <p:spPr>
          <a:xfrm>
            <a:off x="2312670" y="3229610"/>
            <a:ext cx="3077210" cy="398145"/>
          </a:xfrm>
          <a:prstGeom prst="rect">
            <a:avLst/>
          </a:prstGeom>
          <a:noFill/>
          <a:ln w="9525">
            <a:noFill/>
          </a:ln>
        </p:spPr>
        <p:txBody>
          <a:bodyPr wrap="square" lIns="29261" tIns="14630" rIns="29261" bIns="14630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FF505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FF5050"/>
                </a:solidFill>
                <a:latin typeface="宋体" panose="02010600030101010101" pitchFamily="2" charset="-122"/>
              </a:rPr>
              <a:t>大同”社会的特征</a:t>
            </a:r>
            <a:r>
              <a:rPr lang="en-US" altLang="zh-CN" sz="2400" b="1">
                <a:solidFill>
                  <a:srgbClr val="FF5050"/>
                </a:solidFill>
                <a:latin typeface="宋体" panose="02010600030101010101" pitchFamily="2" charset="-122"/>
              </a:rPr>
              <a:t>?</a:t>
            </a:r>
            <a:r>
              <a:rPr lang="en-US" altLang="zh-CN" sz="2400">
                <a:solidFill>
                  <a:srgbClr val="FF5050"/>
                </a:solidFill>
                <a:latin typeface="宋体" panose="02010600030101010101" pitchFamily="2" charset="-122"/>
              </a:rPr>
              <a:t> </a:t>
            </a:r>
            <a:endParaRPr lang="en-US" altLang="zh-CN" sz="2400">
              <a:solidFill>
                <a:srgbClr val="FF5050"/>
              </a:solidFill>
              <a:latin typeface="宋体" panose="02010600030101010101" pitchFamily="2" charset="-122"/>
            </a:endParaRPr>
          </a:p>
        </p:txBody>
      </p:sp>
      <p:sp>
        <p:nvSpPr>
          <p:cNvPr id="87045" name="文本框 87044"/>
          <p:cNvSpPr txBox="1"/>
          <p:nvPr/>
        </p:nvSpPr>
        <p:spPr>
          <a:xfrm>
            <a:off x="1701800" y="3818573"/>
            <a:ext cx="4725988" cy="1691005"/>
          </a:xfrm>
          <a:prstGeom prst="rect">
            <a:avLst/>
          </a:prstGeom>
          <a:noFill/>
          <a:ln w="9525">
            <a:noFill/>
          </a:ln>
        </p:spPr>
        <p:txBody>
          <a:bodyPr lIns="29261" tIns="14630" rIns="29261" bIns="14630">
            <a:spAutoFit/>
          </a:bodyPr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）人人都受到全社会的关爱</a:t>
            </a:r>
            <a:endParaRPr lang="zh-CN" altLang="en-US" sz="2400" b="1" dirty="0">
              <a:solidFill>
                <a:srgbClr val="6600FF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）人人都能安居乐业</a:t>
            </a:r>
            <a:endParaRPr lang="zh-CN" altLang="en-US" sz="2400" b="1" dirty="0">
              <a:solidFill>
                <a:srgbClr val="6600FF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6600FF"/>
                </a:solidFill>
                <a:latin typeface="宋体" panose="02010600030101010101" pitchFamily="2" charset="-122"/>
              </a:rPr>
              <a:t>）货尽其用，人尽其力</a:t>
            </a:r>
            <a:endParaRPr lang="zh-CN" altLang="en-US" sz="2400" b="1" dirty="0">
              <a:solidFill>
                <a:srgbClr val="66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87046" name="组合 87045"/>
          <p:cNvGrpSpPr/>
          <p:nvPr/>
        </p:nvGrpSpPr>
        <p:grpSpPr>
          <a:xfrm>
            <a:off x="6130925" y="2990533"/>
            <a:ext cx="598488" cy="2724150"/>
            <a:chOff x="4464" y="576"/>
            <a:chExt cx="624" cy="1824"/>
          </a:xfrm>
        </p:grpSpPr>
        <p:sp>
          <p:nvSpPr>
            <p:cNvPr id="87047" name="竖卷形 87046"/>
            <p:cNvSpPr/>
            <p:nvPr/>
          </p:nvSpPr>
          <p:spPr>
            <a:xfrm>
              <a:off x="4464" y="576"/>
              <a:ext cx="624" cy="1824"/>
            </a:xfrm>
            <a:prstGeom prst="verticalScroll">
              <a:avLst>
                <a:gd name="adj" fmla="val 12500"/>
              </a:avLst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048" name="文本框 87047"/>
            <p:cNvSpPr txBox="1"/>
            <p:nvPr/>
          </p:nvSpPr>
          <p:spPr>
            <a:xfrm>
              <a:off x="4608" y="864"/>
              <a:ext cx="384" cy="992"/>
            </a:xfrm>
            <a:prstGeom prst="rect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lIns="29261" tIns="14630" rIns="29261" bIns="14630"/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天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下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无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恶</a:t>
              </a:r>
              <a:endPara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87049" name="组合 87048"/>
          <p:cNvGrpSpPr/>
          <p:nvPr/>
        </p:nvGrpSpPr>
        <p:grpSpPr>
          <a:xfrm>
            <a:off x="973138" y="2990533"/>
            <a:ext cx="598487" cy="2724150"/>
            <a:chOff x="4464" y="576"/>
            <a:chExt cx="624" cy="1824"/>
          </a:xfrm>
        </p:grpSpPr>
        <p:sp>
          <p:nvSpPr>
            <p:cNvPr id="87050" name="竖卷形 87049"/>
            <p:cNvSpPr/>
            <p:nvPr/>
          </p:nvSpPr>
          <p:spPr>
            <a:xfrm>
              <a:off x="4464" y="576"/>
              <a:ext cx="624" cy="1824"/>
            </a:xfrm>
            <a:prstGeom prst="verticalScroll">
              <a:avLst>
                <a:gd name="adj" fmla="val 12500"/>
              </a:avLst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7051" name="文本框 87050"/>
            <p:cNvSpPr txBox="1"/>
            <p:nvPr/>
          </p:nvSpPr>
          <p:spPr>
            <a:xfrm>
              <a:off x="4608" y="864"/>
              <a:ext cx="384" cy="992"/>
            </a:xfrm>
            <a:prstGeom prst="rect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 lIns="29261" tIns="14630" rIns="29261" bIns="14630"/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天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下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为</a:t>
              </a:r>
              <a:endParaRPr lang="zh-CN" altLang="en-US" sz="2400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just"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dirty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</a:rPr>
                <a:t>公</a:t>
              </a:r>
              <a:endPara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71780" y="3274695"/>
            <a:ext cx="698817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要透过“桃源”中的生活现象来认识这个社会，例如从“黄发垂髫，并怡然自乐”中可以看出“桃源”中的老人和孩子生活极其幸福、快乐，这就是“大同”社会中“老有所终”“幼有所长”，由此还可以推知矜、寡、孤、独、废疾者这五种人同样受到全社会的关爱。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85" y="1798320"/>
            <a:ext cx="73056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4.文中“大同”社会跟陶渊明描绘的那个“世外桃源”有没有相似的地方？</a:t>
            </a:r>
            <a:endParaRPr lang="en-US" altLang="zh-CN" sz="2400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组合 10"/>
          <p:cNvGrpSpPr/>
          <p:nvPr/>
        </p:nvGrpSpPr>
        <p:grpSpPr>
          <a:xfrm>
            <a:off x="289878" y="1641793"/>
            <a:ext cx="2255837" cy="569912"/>
            <a:chOff x="386506" y="1792176"/>
            <a:chExt cx="2256668" cy="571008"/>
          </a:xfrm>
        </p:grpSpPr>
        <p:cxnSp>
          <p:nvCxnSpPr>
            <p:cNvPr id="22" name="直线连接符 21"/>
            <p:cNvCxnSpPr/>
            <p:nvPr/>
          </p:nvCxnSpPr>
          <p:spPr>
            <a:xfrm flipV="1">
              <a:off x="386506" y="2356822"/>
              <a:ext cx="2256668" cy="6362"/>
            </a:xfrm>
            <a:prstGeom prst="line">
              <a:avLst/>
            </a:prstGeom>
            <a:ln w="38100" cmpd="sng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同侧圆角矩形 23"/>
            <p:cNvSpPr/>
            <p:nvPr/>
          </p:nvSpPr>
          <p:spPr>
            <a:xfrm>
              <a:off x="570724" y="1792176"/>
              <a:ext cx="2000987" cy="516929"/>
            </a:xfrm>
            <a:prstGeom prst="round2Same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strike="noStrike" noProof="1" dirty="0">
                  <a:latin typeface="华文新魏" pitchFamily="2" charset="-122"/>
                  <a:ea typeface="华文新魏" pitchFamily="2" charset="-122"/>
                  <a:cs typeface="黑体" panose="02010609060101010101" charset="-122"/>
                </a:rPr>
                <a:t>资料宝袋</a:t>
              </a:r>
              <a:endParaRPr lang="zh-CN" altLang="en-US" sz="3000" b="1" strike="noStrike" noProof="1" dirty="0">
                <a:latin typeface="华文新魏" pitchFamily="2" charset="-122"/>
                <a:ea typeface="华文新魏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20" name="TextBox 5"/>
          <p:cNvSpPr txBox="1"/>
          <p:nvPr/>
        </p:nvSpPr>
        <p:spPr>
          <a:xfrm>
            <a:off x="1052513" y="2357438"/>
            <a:ext cx="12954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</a:pP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6" name="矩形 8"/>
          <p:cNvSpPr/>
          <p:nvPr/>
        </p:nvSpPr>
        <p:spPr>
          <a:xfrm>
            <a:off x="2357438" y="2214563"/>
            <a:ext cx="55721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br>
              <a:rPr lang="zh-CN" altLang="en-US" sz="2800" dirty="0">
                <a:latin typeface="Arial" panose="020B0604020202020204" pitchFamily="34" charset="0"/>
              </a:rPr>
            </a:b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8745" y="4749800"/>
            <a:ext cx="734250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先秦典籍，四书五经是四书和五经的合称，是中国儒家的经典书籍。四书又称为四子书，是指《大学》、《中庸》、《论语》和《孟子》。五经是《诗经》、《尚书》、《礼记》、《周易》和《春秋》等五本儒家经典的合称。</a:t>
            </a:r>
            <a:endParaRPr lang="zh-CN" altLang="en-US" sz="20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315" b="9083"/>
          <a:stretch>
            <a:fillRect/>
          </a:stretch>
        </p:blipFill>
        <p:spPr>
          <a:xfrm>
            <a:off x="290195" y="2531745"/>
            <a:ext cx="3417570" cy="2078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65" y="2531745"/>
            <a:ext cx="3499485" cy="207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文本框 90113"/>
          <p:cNvSpPr txBox="1"/>
          <p:nvPr/>
        </p:nvSpPr>
        <p:spPr>
          <a:xfrm>
            <a:off x="8366125" y="446088"/>
            <a:ext cx="3098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4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115" name="文本框 90114"/>
          <p:cNvSpPr txBox="1"/>
          <p:nvPr/>
        </p:nvSpPr>
        <p:spPr>
          <a:xfrm>
            <a:off x="5775325" y="141288"/>
            <a:ext cx="30988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4400" b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0116" name="文本框 90115"/>
          <p:cNvSpPr txBox="1"/>
          <p:nvPr/>
        </p:nvSpPr>
        <p:spPr>
          <a:xfrm>
            <a:off x="154305" y="3905250"/>
            <a:ext cx="2189163" cy="392113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/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大道之行也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0117" name="文本框 90116"/>
          <p:cNvSpPr txBox="1"/>
          <p:nvPr/>
        </p:nvSpPr>
        <p:spPr>
          <a:xfrm>
            <a:off x="2534920" y="2189480"/>
            <a:ext cx="1363345" cy="518795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社会纲领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0118" name="文本框 90117"/>
          <p:cNvSpPr txBox="1"/>
          <p:nvPr/>
        </p:nvSpPr>
        <p:spPr>
          <a:xfrm>
            <a:off x="2534920" y="3919538"/>
            <a:ext cx="1568450" cy="52070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基本特征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0119" name="文本框 90118"/>
          <p:cNvSpPr txBox="1"/>
          <p:nvPr/>
        </p:nvSpPr>
        <p:spPr>
          <a:xfrm>
            <a:off x="2534920" y="5770880"/>
            <a:ext cx="1444625" cy="418465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理想社会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0120" name="文本框 90119"/>
          <p:cNvSpPr txBox="1"/>
          <p:nvPr/>
        </p:nvSpPr>
        <p:spPr>
          <a:xfrm>
            <a:off x="4194810" y="1850073"/>
            <a:ext cx="1435100" cy="1196975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buClr>
                <a:schemeClr val="bg1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</a:rPr>
              <a:t>天下为公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</a:rPr>
              <a:t>选贤与能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</a:rPr>
              <a:t>讲信修睦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90121" name="文本框 90120"/>
          <p:cNvSpPr txBox="1"/>
          <p:nvPr/>
        </p:nvSpPr>
        <p:spPr>
          <a:xfrm>
            <a:off x="4194810" y="3457575"/>
            <a:ext cx="1272540" cy="155575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buClr>
                <a:schemeClr val="bg1"/>
              </a:buClr>
            </a:pPr>
            <a:r>
              <a:rPr lang="zh-CN" altLang="en-US" sz="2000" b="1" dirty="0">
                <a:latin typeface="宋体" panose="02010600030101010101" pitchFamily="2" charset="-122"/>
              </a:rPr>
              <a:t>社会关爱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2000" b="1" dirty="0">
                <a:latin typeface="宋体" panose="02010600030101010101" pitchFamily="2" charset="-122"/>
              </a:rPr>
              <a:t>安居乐业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2000" b="1" dirty="0">
                <a:latin typeface="宋体" panose="02010600030101010101" pitchFamily="2" charset="-122"/>
              </a:rPr>
              <a:t>货尽其用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2000" b="1" dirty="0">
                <a:latin typeface="宋体" panose="02010600030101010101" pitchFamily="2" charset="-122"/>
              </a:rPr>
              <a:t>人尽其力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0122" name="文本框 90121"/>
          <p:cNvSpPr txBox="1"/>
          <p:nvPr/>
        </p:nvSpPr>
        <p:spPr>
          <a:xfrm>
            <a:off x="4257675" y="5333365"/>
            <a:ext cx="1147445" cy="119507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buClr>
                <a:schemeClr val="bg1"/>
              </a:buClr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谋闭不兴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盗乱不作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algn="just">
              <a:buClr>
                <a:schemeClr val="bg1"/>
              </a:buClr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外户不闭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90123" name="椭圆 90122"/>
          <p:cNvSpPr/>
          <p:nvPr/>
        </p:nvSpPr>
        <p:spPr>
          <a:xfrm>
            <a:off x="4042728" y="1667193"/>
            <a:ext cx="1506537" cy="1258887"/>
          </a:xfrm>
          <a:prstGeom prst="ellipse">
            <a:avLst/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4" name="横卷形 90123"/>
          <p:cNvSpPr/>
          <p:nvPr/>
        </p:nvSpPr>
        <p:spPr>
          <a:xfrm>
            <a:off x="612775" y="3825875"/>
            <a:ext cx="2005013" cy="657225"/>
          </a:xfrm>
          <a:prstGeom prst="horizontalScroll">
            <a:avLst>
              <a:gd name="adj" fmla="val 12500"/>
            </a:avLst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5" name="左大括号 90124"/>
          <p:cNvSpPr/>
          <p:nvPr/>
        </p:nvSpPr>
        <p:spPr>
          <a:xfrm>
            <a:off x="2684463" y="2392363"/>
            <a:ext cx="469900" cy="3575050"/>
          </a:xfrm>
          <a:prstGeom prst="leftBrace">
            <a:avLst>
              <a:gd name="adj1" fmla="val 63400"/>
              <a:gd name="adj2" fmla="val 50000"/>
            </a:avLst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6" name="左大括号 90125"/>
          <p:cNvSpPr/>
          <p:nvPr/>
        </p:nvSpPr>
        <p:spPr>
          <a:xfrm flipH="1">
            <a:off x="6156325" y="2195513"/>
            <a:ext cx="280988" cy="3575050"/>
          </a:xfrm>
          <a:prstGeom prst="leftBrace">
            <a:avLst>
              <a:gd name="adj1" fmla="val 106026"/>
              <a:gd name="adj2" fmla="val 50000"/>
            </a:avLst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7" name="文本框 90126"/>
          <p:cNvSpPr txBox="1"/>
          <p:nvPr/>
        </p:nvSpPr>
        <p:spPr>
          <a:xfrm>
            <a:off x="5775008" y="3308985"/>
            <a:ext cx="1568450" cy="169068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/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是谓大同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</a:pP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宝贵财富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0128" name="椭圆 90127"/>
          <p:cNvSpPr/>
          <p:nvPr/>
        </p:nvSpPr>
        <p:spPr>
          <a:xfrm>
            <a:off x="4433888" y="2925763"/>
            <a:ext cx="1506537" cy="1655762"/>
          </a:xfrm>
          <a:prstGeom prst="ellipse">
            <a:avLst/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0129" name="椭圆 90128"/>
          <p:cNvSpPr/>
          <p:nvPr/>
        </p:nvSpPr>
        <p:spPr>
          <a:xfrm>
            <a:off x="4429125" y="5013325"/>
            <a:ext cx="1506538" cy="1223963"/>
          </a:xfrm>
          <a:prstGeom prst="ellipse">
            <a:avLst/>
          </a:prstGeom>
          <a:noFill/>
          <a:ln w="285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2343785" y="2352675"/>
            <a:ext cx="114935" cy="36550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大括号 2"/>
          <p:cNvSpPr/>
          <p:nvPr/>
        </p:nvSpPr>
        <p:spPr>
          <a:xfrm>
            <a:off x="5366385" y="2329180"/>
            <a:ext cx="370205" cy="38284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12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12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  <p:bldP spid="90119" grpId="0"/>
      <p:bldP spid="90120" grpId="0"/>
      <p:bldP spid="90121" grpId="0"/>
      <p:bldP spid="90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956560" y="2178050"/>
            <a:ext cx="4178300" cy="3211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戴圣(生卒年不详)，字次君，祖籍梁国甾县(今河南省商丘市民权县)，出生于梁国睢阳(今河南省商丘市睢阳区)。 西汉时期官员、学者、礼学家、汉代今文经学的开创者。后世称其为"小戴"。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" y="2178050"/>
            <a:ext cx="2192020" cy="30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8610" y="1583055"/>
            <a:ext cx="7066915" cy="48875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</a:rPr>
              <a:t>《礼记》是中国古代一部重要的典章制度书籍，也是一篇重要的仁义道德教科书。 《礼记》本非一人所作，据考《礼记》中的《大学》等篇系孔子的弟子曾子所做，《中庸》系子思所做，其余则由其弟子以及弟子的弟子等多人完成，因而在内容上显得十分博杂。现传《礼记》又称《小戴礼记》，系西汉礼学家戴圣编纂，与之相关的又有《大戴礼记》。从戴圣的堂叔礼学家戴德编纂从西汉刘向开始，历史上很多学者都曾对《礼记》的篇章进行过分析归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0965" name="文本框 40964"/>
          <p:cNvSpPr txBox="1"/>
          <p:nvPr/>
        </p:nvSpPr>
        <p:spPr>
          <a:xfrm>
            <a:off x="1097280" y="2478405"/>
            <a:ext cx="592582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1.积累重点文言字词，熟读并背诵课文。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2.准确翻译文句，理解文中所蕴含的道理。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2000" b="1">
                <a:latin typeface="楷体" panose="02010609060101010101" charset="-122"/>
                <a:ea typeface="楷体" panose="02010609060101010101" charset="-122"/>
                <a:sym typeface="+mn-ea"/>
              </a:rPr>
              <a:t>3.联系实际，用正确的学习方法指导自己的学习。</a:t>
            </a:r>
            <a:endParaRPr sz="2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435" y="2689225"/>
            <a:ext cx="4161790" cy="228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0060" y="5156200"/>
            <a:ext cx="2068830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虽有嘉肴</a:t>
            </a:r>
            <a:endParaRPr lang="zh-CN" altLang="en-US" sz="3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0339" name="Text Box 7"/>
          <p:cNvSpPr txBox="1"/>
          <p:nvPr/>
        </p:nvSpPr>
        <p:spPr>
          <a:xfrm>
            <a:off x="440690" y="2521585"/>
            <a:ext cx="559689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嘉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肴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（        ）    自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强  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（        ） 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    </a:t>
            </a:r>
            <a:endParaRPr lang="zh-CN" altLang="en-US" sz="280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兑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命（        ）    </a:t>
            </a:r>
            <a:r>
              <a:rPr lang="zh-CN" altLang="en-US" sz="28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学</a:t>
            </a:r>
            <a:r>
              <a:rPr lang="zh-CN" altLang="en-US" sz="2800" smtClean="0">
                <a:solidFill>
                  <a:schemeClr val="accent1"/>
                </a:solidFill>
                <a:latin typeface="+mn-ea"/>
                <a:ea typeface="+mn-ea"/>
              </a:rPr>
              <a:t>学半（        ）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70340" name="文本框 270339"/>
          <p:cNvSpPr txBox="1"/>
          <p:nvPr/>
        </p:nvSpPr>
        <p:spPr>
          <a:xfrm>
            <a:off x="1810385" y="2521585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yáo</a:t>
            </a:r>
            <a:endParaRPr lang="en-US" altLang="zh-CN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0341" name="文本框 270340"/>
          <p:cNvSpPr txBox="1"/>
          <p:nvPr/>
        </p:nvSpPr>
        <p:spPr>
          <a:xfrm>
            <a:off x="5623560" y="2504440"/>
            <a:ext cx="1180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qiǎng</a:t>
            </a:r>
            <a:endParaRPr lang="en-US" altLang="zh-CN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70342" name="文本框 270341"/>
          <p:cNvSpPr txBox="1"/>
          <p:nvPr/>
        </p:nvSpPr>
        <p:spPr>
          <a:xfrm>
            <a:off x="1810385" y="3383280"/>
            <a:ext cx="8077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yuè</a:t>
            </a:r>
            <a:endParaRPr lang="en-US" altLang="zh-CN" sz="28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70343" name="文本框 270342"/>
          <p:cNvSpPr txBox="1"/>
          <p:nvPr/>
        </p:nvSpPr>
        <p:spPr>
          <a:xfrm>
            <a:off x="5753100" y="3383280"/>
            <a:ext cx="921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xiào</a:t>
            </a:r>
            <a:endParaRPr lang="en-US" altLang="zh-CN" sz="2800" dirty="0" err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15620" y="167449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/>
      <p:bldP spid="270341" grpId="0"/>
      <p:bldP spid="270342" grpId="0"/>
      <p:bldP spid="270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5" name="Rectangle 7"/>
          <p:cNvSpPr/>
          <p:nvPr/>
        </p:nvSpPr>
        <p:spPr>
          <a:xfrm>
            <a:off x="-21094700" y="-31437738"/>
            <a:ext cx="309880" cy="297815"/>
          </a:xfrm>
          <a:prstGeom prst="rect">
            <a:avLst/>
          </a:prstGeom>
          <a:noFill/>
          <a:ln w="9525">
            <a:noFill/>
          </a:ln>
        </p:spPr>
        <p:txBody>
          <a:bodyPr wrap="none" tIns="114264" bIns="0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436" name="Rectangle 8"/>
          <p:cNvSpPr/>
          <p:nvPr/>
        </p:nvSpPr>
        <p:spPr>
          <a:xfrm>
            <a:off x="-21094700" y="-31426626"/>
            <a:ext cx="309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437" name="Rectangle 9"/>
          <p:cNvSpPr/>
          <p:nvPr/>
        </p:nvSpPr>
        <p:spPr>
          <a:xfrm>
            <a:off x="-13093700" y="173093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38" name="Rectangle 10"/>
          <p:cNvSpPr/>
          <p:nvPr/>
        </p:nvSpPr>
        <p:spPr>
          <a:xfrm>
            <a:off x="-11807825" y="173093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1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39" name="Rectangle 11"/>
          <p:cNvSpPr/>
          <p:nvPr/>
        </p:nvSpPr>
        <p:spPr>
          <a:xfrm>
            <a:off x="-11164887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0" name="Rectangle 12"/>
          <p:cNvSpPr/>
          <p:nvPr/>
        </p:nvSpPr>
        <p:spPr>
          <a:xfrm>
            <a:off x="-9485312" y="179379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1" name="Rectangle 13"/>
          <p:cNvSpPr/>
          <p:nvPr/>
        </p:nvSpPr>
        <p:spPr>
          <a:xfrm>
            <a:off x="-8583612" y="1730930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有佳肴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2" name="Rectangle 14"/>
          <p:cNvSpPr/>
          <p:nvPr/>
        </p:nvSpPr>
        <p:spPr>
          <a:xfrm>
            <a:off x="-6913562" y="179379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3" name="Rectangle 15"/>
          <p:cNvSpPr/>
          <p:nvPr/>
        </p:nvSpPr>
        <p:spPr>
          <a:xfrm>
            <a:off x="-4725987" y="173093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4" name="Rectangle 16"/>
          <p:cNvSpPr/>
          <p:nvPr/>
        </p:nvSpPr>
        <p:spPr>
          <a:xfrm>
            <a:off x="-2146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虽：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5" name="Rectangle 17"/>
          <p:cNvSpPr/>
          <p:nvPr/>
        </p:nvSpPr>
        <p:spPr>
          <a:xfrm>
            <a:off x="423863" y="17309307"/>
            <a:ext cx="3714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6" name="Rectangle 18"/>
          <p:cNvSpPr/>
          <p:nvPr/>
        </p:nvSpPr>
        <p:spPr>
          <a:xfrm>
            <a:off x="6210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佳：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7" name="Rectangle 19"/>
          <p:cNvSpPr/>
          <p:nvPr/>
        </p:nvSpPr>
        <p:spPr>
          <a:xfrm>
            <a:off x="8791575" y="17309307"/>
            <a:ext cx="3924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8" name="Rectangle 20"/>
          <p:cNvSpPr/>
          <p:nvPr/>
        </p:nvSpPr>
        <p:spPr>
          <a:xfrm>
            <a:off x="15230475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肴：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49" name="Rectangle 21"/>
          <p:cNvSpPr/>
          <p:nvPr/>
        </p:nvSpPr>
        <p:spPr>
          <a:xfrm>
            <a:off x="17802225" y="1730930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0" name="Rectangle 22"/>
          <p:cNvSpPr/>
          <p:nvPr/>
        </p:nvSpPr>
        <p:spPr>
          <a:xfrm>
            <a:off x="-15022512" y="2060178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1" name="Rectangle 23"/>
          <p:cNvSpPr/>
          <p:nvPr/>
        </p:nvSpPr>
        <p:spPr>
          <a:xfrm>
            <a:off x="-13093700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2" name="Rectangle 24"/>
          <p:cNvSpPr/>
          <p:nvPr/>
        </p:nvSpPr>
        <p:spPr>
          <a:xfrm>
            <a:off x="-11807825" y="2060178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2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3" name="Rectangle 25"/>
          <p:cNvSpPr/>
          <p:nvPr/>
        </p:nvSpPr>
        <p:spPr>
          <a:xfrm>
            <a:off x="-11164887" y="2060178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）弗食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4" name="Rectangle 26"/>
          <p:cNvSpPr/>
          <p:nvPr/>
        </p:nvSpPr>
        <p:spPr>
          <a:xfrm>
            <a:off x="-8199437" y="212304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5" name="Rectangle 27"/>
          <p:cNvSpPr/>
          <p:nvPr/>
        </p:nvSpPr>
        <p:spPr>
          <a:xfrm>
            <a:off x="-7297737" y="20601782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，不知其旨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6" name="Rectangle 28"/>
          <p:cNvSpPr/>
          <p:nvPr/>
        </p:nvSpPr>
        <p:spPr>
          <a:xfrm>
            <a:off x="-1762125" y="21230432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7" name="Rectangle 29"/>
          <p:cNvSpPr/>
          <p:nvPr/>
        </p:nvSpPr>
        <p:spPr>
          <a:xfrm>
            <a:off x="-860425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8" name="Rectangle 30"/>
          <p:cNvSpPr/>
          <p:nvPr/>
        </p:nvSpPr>
        <p:spPr>
          <a:xfrm>
            <a:off x="423863" y="2060178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59" name="Rectangle 31"/>
          <p:cNvSpPr/>
          <p:nvPr/>
        </p:nvSpPr>
        <p:spPr>
          <a:xfrm>
            <a:off x="2995613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0" name="Rectangle 32"/>
          <p:cNvSpPr/>
          <p:nvPr/>
        </p:nvSpPr>
        <p:spPr>
          <a:xfrm>
            <a:off x="5567363" y="2060178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1" name="Rectangle 33"/>
          <p:cNvSpPr/>
          <p:nvPr/>
        </p:nvSpPr>
        <p:spPr>
          <a:xfrm>
            <a:off x="10720388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旨：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2" name="Rectangle 34"/>
          <p:cNvSpPr/>
          <p:nvPr/>
        </p:nvSpPr>
        <p:spPr>
          <a:xfrm>
            <a:off x="13292138" y="2060178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3" name="Rectangle 35"/>
          <p:cNvSpPr/>
          <p:nvPr/>
        </p:nvSpPr>
        <p:spPr>
          <a:xfrm>
            <a:off x="-15022512" y="2390536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4" name="Rectangle 36"/>
          <p:cNvSpPr/>
          <p:nvPr/>
        </p:nvSpPr>
        <p:spPr>
          <a:xfrm>
            <a:off x="-13093700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5" name="Rectangle 37"/>
          <p:cNvSpPr/>
          <p:nvPr/>
        </p:nvSpPr>
        <p:spPr>
          <a:xfrm>
            <a:off x="-11807825" y="2390536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3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6" name="Rectangle 38"/>
          <p:cNvSpPr/>
          <p:nvPr/>
        </p:nvSpPr>
        <p:spPr>
          <a:xfrm>
            <a:off x="-11164887" y="23905369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）虽有至道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7" name="Rectangle 39"/>
          <p:cNvSpPr/>
          <p:nvPr/>
        </p:nvSpPr>
        <p:spPr>
          <a:xfrm>
            <a:off x="-6913562" y="24521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8" name="Rectangle 40"/>
          <p:cNvSpPr/>
          <p:nvPr/>
        </p:nvSpPr>
        <p:spPr>
          <a:xfrm>
            <a:off x="-4725987" y="2390536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，弗学，不知其善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69" name="Rectangle 41"/>
          <p:cNvSpPr/>
          <p:nvPr/>
        </p:nvSpPr>
        <p:spPr>
          <a:xfrm>
            <a:off x="4675188" y="24521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0" name="Rectangle 42"/>
          <p:cNvSpPr/>
          <p:nvPr/>
        </p:nvSpPr>
        <p:spPr>
          <a:xfrm>
            <a:off x="5567363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1" name="Rectangle 43"/>
          <p:cNvSpPr/>
          <p:nvPr/>
        </p:nvSpPr>
        <p:spPr>
          <a:xfrm>
            <a:off x="6862763" y="2390536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2" name="Rectangle 44"/>
          <p:cNvSpPr/>
          <p:nvPr/>
        </p:nvSpPr>
        <p:spPr>
          <a:xfrm>
            <a:off x="9434513" y="2390536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至道：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3" name="Rectangle 45"/>
          <p:cNvSpPr/>
          <p:nvPr/>
        </p:nvSpPr>
        <p:spPr>
          <a:xfrm>
            <a:off x="13292138" y="23905369"/>
            <a:ext cx="4762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4" name="Rectangle 46"/>
          <p:cNvSpPr/>
          <p:nvPr/>
        </p:nvSpPr>
        <p:spPr>
          <a:xfrm>
            <a:off x="22310725" y="2390536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善：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5" name="Rectangle 47"/>
          <p:cNvSpPr/>
          <p:nvPr/>
        </p:nvSpPr>
        <p:spPr>
          <a:xfrm>
            <a:off x="24882475" y="2390536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6" name="Rectangle 48"/>
          <p:cNvSpPr/>
          <p:nvPr/>
        </p:nvSpPr>
        <p:spPr>
          <a:xfrm>
            <a:off x="-15022512" y="2719625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7" name="Rectangle 49"/>
          <p:cNvSpPr/>
          <p:nvPr/>
        </p:nvSpPr>
        <p:spPr>
          <a:xfrm>
            <a:off x="-13093700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8" name="Rectangle 50"/>
          <p:cNvSpPr/>
          <p:nvPr/>
        </p:nvSpPr>
        <p:spPr>
          <a:xfrm>
            <a:off x="-11807825" y="2719625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4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79" name="Rectangle 51"/>
          <p:cNvSpPr/>
          <p:nvPr/>
        </p:nvSpPr>
        <p:spPr>
          <a:xfrm>
            <a:off x="-11164887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）是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0" name="Rectangle 52"/>
          <p:cNvSpPr/>
          <p:nvPr/>
        </p:nvSpPr>
        <p:spPr>
          <a:xfrm>
            <a:off x="-9485312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1" name="Rectangle 53"/>
          <p:cNvSpPr/>
          <p:nvPr/>
        </p:nvSpPr>
        <p:spPr>
          <a:xfrm>
            <a:off x="-8583612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故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2" name="Rectangle 54"/>
          <p:cNvSpPr/>
          <p:nvPr/>
        </p:nvSpPr>
        <p:spPr>
          <a:xfrm>
            <a:off x="-8199437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3" name="Rectangle 55"/>
          <p:cNvSpPr/>
          <p:nvPr/>
        </p:nvSpPr>
        <p:spPr>
          <a:xfrm>
            <a:off x="-7297737" y="27196257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学然后知不足，都然后知困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4" name="Rectangle 56"/>
          <p:cNvSpPr/>
          <p:nvPr/>
        </p:nvSpPr>
        <p:spPr>
          <a:xfrm>
            <a:off x="7246938" y="27824907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5" name="Rectangle 57"/>
          <p:cNvSpPr/>
          <p:nvPr/>
        </p:nvSpPr>
        <p:spPr>
          <a:xfrm>
            <a:off x="8148638" y="2719625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6" name="Rectangle 58"/>
          <p:cNvSpPr/>
          <p:nvPr/>
        </p:nvSpPr>
        <p:spPr>
          <a:xfrm>
            <a:off x="10720388" y="2719625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是故：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7" name="Rectangle 59"/>
          <p:cNvSpPr/>
          <p:nvPr/>
        </p:nvSpPr>
        <p:spPr>
          <a:xfrm>
            <a:off x="14587538" y="2719625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8" name="Rectangle 60"/>
          <p:cNvSpPr/>
          <p:nvPr/>
        </p:nvSpPr>
        <p:spPr>
          <a:xfrm>
            <a:off x="19731038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困：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89" name="Rectangle 61"/>
          <p:cNvSpPr/>
          <p:nvPr/>
        </p:nvSpPr>
        <p:spPr>
          <a:xfrm>
            <a:off x="22310725" y="2719625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0" name="Rectangle 62"/>
          <p:cNvSpPr/>
          <p:nvPr/>
        </p:nvSpPr>
        <p:spPr>
          <a:xfrm>
            <a:off x="-15022512" y="3048873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1" name="Rectangle 63"/>
          <p:cNvSpPr/>
          <p:nvPr/>
        </p:nvSpPr>
        <p:spPr>
          <a:xfrm>
            <a:off x="-13093700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2" name="Rectangle 64"/>
          <p:cNvSpPr/>
          <p:nvPr/>
        </p:nvSpPr>
        <p:spPr>
          <a:xfrm>
            <a:off x="-11807825" y="3048873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5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3" name="Rectangle 65"/>
          <p:cNvSpPr/>
          <p:nvPr/>
        </p:nvSpPr>
        <p:spPr>
          <a:xfrm>
            <a:off x="-11164887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）知不足，然后能自反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4" name="Rectangle 66"/>
          <p:cNvSpPr/>
          <p:nvPr/>
        </p:nvSpPr>
        <p:spPr>
          <a:xfrm>
            <a:off x="808038" y="311173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5" name="Rectangle 67"/>
          <p:cNvSpPr/>
          <p:nvPr/>
        </p:nvSpPr>
        <p:spPr>
          <a:xfrm>
            <a:off x="1709738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也；知困，然后能自强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6" name="Rectangle 68"/>
          <p:cNvSpPr/>
          <p:nvPr/>
        </p:nvSpPr>
        <p:spPr>
          <a:xfrm>
            <a:off x="12390438" y="311173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7" name="Rectangle 69"/>
          <p:cNvSpPr/>
          <p:nvPr/>
        </p:nvSpPr>
        <p:spPr>
          <a:xfrm>
            <a:off x="14587538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8" name="Rectangle 70"/>
          <p:cNvSpPr/>
          <p:nvPr/>
        </p:nvSpPr>
        <p:spPr>
          <a:xfrm>
            <a:off x="15873413" y="3048873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499" name="Rectangle 71"/>
          <p:cNvSpPr/>
          <p:nvPr/>
        </p:nvSpPr>
        <p:spPr>
          <a:xfrm>
            <a:off x="18445163" y="3048873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反：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0" name="Rectangle 72"/>
          <p:cNvSpPr/>
          <p:nvPr/>
        </p:nvSpPr>
        <p:spPr>
          <a:xfrm>
            <a:off x="21024850" y="3048873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1" name="Rectangle 73"/>
          <p:cNvSpPr/>
          <p:nvPr/>
        </p:nvSpPr>
        <p:spPr>
          <a:xfrm>
            <a:off x="26168350" y="3048873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自强：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2" name="Rectangle 74"/>
          <p:cNvSpPr/>
          <p:nvPr/>
        </p:nvSpPr>
        <p:spPr>
          <a:xfrm>
            <a:off x="30025975" y="3048873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3" name="Rectangle 75"/>
          <p:cNvSpPr/>
          <p:nvPr/>
        </p:nvSpPr>
        <p:spPr>
          <a:xfrm>
            <a:off x="-15022512" y="3379231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4" name="Rectangle 76"/>
          <p:cNvSpPr/>
          <p:nvPr/>
        </p:nvSpPr>
        <p:spPr>
          <a:xfrm>
            <a:off x="-13093700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5" name="Rectangle 77"/>
          <p:cNvSpPr/>
          <p:nvPr/>
        </p:nvSpPr>
        <p:spPr>
          <a:xfrm>
            <a:off x="-11807825" y="3379231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6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6" name="Rectangle 78"/>
          <p:cNvSpPr/>
          <p:nvPr/>
        </p:nvSpPr>
        <p:spPr>
          <a:xfrm>
            <a:off x="-11164887" y="3379231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）故曰：教学相长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7" name="Rectangle 79"/>
          <p:cNvSpPr/>
          <p:nvPr/>
        </p:nvSpPr>
        <p:spPr>
          <a:xfrm>
            <a:off x="-1762125" y="34408269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8" name="Rectangle 80"/>
          <p:cNvSpPr/>
          <p:nvPr/>
        </p:nvSpPr>
        <p:spPr>
          <a:xfrm>
            <a:off x="-860425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09" name="Rectangle 81"/>
          <p:cNvSpPr/>
          <p:nvPr/>
        </p:nvSpPr>
        <p:spPr>
          <a:xfrm>
            <a:off x="423863" y="3379231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0" name="Rectangle 82"/>
          <p:cNvSpPr/>
          <p:nvPr/>
        </p:nvSpPr>
        <p:spPr>
          <a:xfrm>
            <a:off x="2995613" y="33792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长：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1" name="Rectangle 83"/>
          <p:cNvSpPr/>
          <p:nvPr/>
        </p:nvSpPr>
        <p:spPr>
          <a:xfrm>
            <a:off x="5567363" y="3379231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2" name="Rectangle 84"/>
          <p:cNvSpPr/>
          <p:nvPr/>
        </p:nvSpPr>
        <p:spPr>
          <a:xfrm>
            <a:off x="-15022512" y="3708320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3" name="Rectangle 85"/>
          <p:cNvSpPr/>
          <p:nvPr/>
        </p:nvSpPr>
        <p:spPr>
          <a:xfrm>
            <a:off x="-13093700" y="370832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4" name="Rectangle 86"/>
          <p:cNvSpPr/>
          <p:nvPr/>
        </p:nvSpPr>
        <p:spPr>
          <a:xfrm>
            <a:off x="-11807825" y="370832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7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5" name="Rectangle 87"/>
          <p:cNvSpPr/>
          <p:nvPr/>
        </p:nvSpPr>
        <p:spPr>
          <a:xfrm>
            <a:off x="-11164887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）其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6" name="Rectangle 88"/>
          <p:cNvSpPr/>
          <p:nvPr/>
        </p:nvSpPr>
        <p:spPr>
          <a:xfrm>
            <a:off x="-9485312" y="377118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7" name="Rectangle 89"/>
          <p:cNvSpPr/>
          <p:nvPr/>
        </p:nvSpPr>
        <p:spPr>
          <a:xfrm>
            <a:off x="-8583612" y="37083207"/>
            <a:ext cx="487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8" name="Rectangle 90"/>
          <p:cNvSpPr/>
          <p:nvPr/>
        </p:nvSpPr>
        <p:spPr>
          <a:xfrm>
            <a:off x="-8199437" y="37711857"/>
            <a:ext cx="5086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．．．．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19" name="Rectangle 91"/>
          <p:cNvSpPr/>
          <p:nvPr/>
        </p:nvSpPr>
        <p:spPr>
          <a:xfrm>
            <a:off x="-3432175" y="370832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0" name="Rectangle 92"/>
          <p:cNvSpPr/>
          <p:nvPr/>
        </p:nvSpPr>
        <p:spPr>
          <a:xfrm>
            <a:off x="-860425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其：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1" name="Rectangle 93"/>
          <p:cNvSpPr/>
          <p:nvPr/>
        </p:nvSpPr>
        <p:spPr>
          <a:xfrm>
            <a:off x="1709738" y="3708320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2" name="Rectangle 94"/>
          <p:cNvSpPr/>
          <p:nvPr/>
        </p:nvSpPr>
        <p:spPr>
          <a:xfrm>
            <a:off x="6862763" y="37083207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3" name="Rectangle 95"/>
          <p:cNvSpPr/>
          <p:nvPr/>
        </p:nvSpPr>
        <p:spPr>
          <a:xfrm>
            <a:off x="13292614" y="37036693"/>
            <a:ext cx="203835" cy="1835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just"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4" name="Rectangle 96"/>
          <p:cNvSpPr/>
          <p:nvPr/>
        </p:nvSpPr>
        <p:spPr>
          <a:xfrm>
            <a:off x="-21094700" y="-31437738"/>
            <a:ext cx="309880" cy="297815"/>
          </a:xfrm>
          <a:prstGeom prst="rect">
            <a:avLst/>
          </a:prstGeom>
          <a:noFill/>
          <a:ln w="9525">
            <a:noFill/>
          </a:ln>
        </p:spPr>
        <p:txBody>
          <a:bodyPr wrap="none" tIns="114264" bIns="0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525" name="Rectangle 97"/>
          <p:cNvSpPr/>
          <p:nvPr/>
        </p:nvSpPr>
        <p:spPr>
          <a:xfrm>
            <a:off x="-21094700" y="-31426626"/>
            <a:ext cx="309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526" name="Rectangle 98"/>
          <p:cNvSpPr/>
          <p:nvPr/>
        </p:nvSpPr>
        <p:spPr>
          <a:xfrm>
            <a:off x="-13093700" y="173093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7" name="Rectangle 99"/>
          <p:cNvSpPr/>
          <p:nvPr/>
        </p:nvSpPr>
        <p:spPr>
          <a:xfrm>
            <a:off x="-11807825" y="173093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1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8" name="Rectangle 100"/>
          <p:cNvSpPr/>
          <p:nvPr/>
        </p:nvSpPr>
        <p:spPr>
          <a:xfrm>
            <a:off x="-11164887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29" name="Rectangle 101"/>
          <p:cNvSpPr/>
          <p:nvPr/>
        </p:nvSpPr>
        <p:spPr>
          <a:xfrm>
            <a:off x="-9485312" y="179379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0" name="Rectangle 102"/>
          <p:cNvSpPr/>
          <p:nvPr/>
        </p:nvSpPr>
        <p:spPr>
          <a:xfrm>
            <a:off x="-8583612" y="1730930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有佳肴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1" name="Rectangle 103"/>
          <p:cNvSpPr/>
          <p:nvPr/>
        </p:nvSpPr>
        <p:spPr>
          <a:xfrm>
            <a:off x="-6913562" y="179379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2" name="Rectangle 104"/>
          <p:cNvSpPr/>
          <p:nvPr/>
        </p:nvSpPr>
        <p:spPr>
          <a:xfrm>
            <a:off x="-4725987" y="173093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3" name="Rectangle 105"/>
          <p:cNvSpPr/>
          <p:nvPr/>
        </p:nvSpPr>
        <p:spPr>
          <a:xfrm>
            <a:off x="-2146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虽：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4" name="Rectangle 106"/>
          <p:cNvSpPr/>
          <p:nvPr/>
        </p:nvSpPr>
        <p:spPr>
          <a:xfrm>
            <a:off x="423863" y="17309307"/>
            <a:ext cx="3714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5" name="Rectangle 107"/>
          <p:cNvSpPr/>
          <p:nvPr/>
        </p:nvSpPr>
        <p:spPr>
          <a:xfrm>
            <a:off x="6210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佳：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6" name="Rectangle 108"/>
          <p:cNvSpPr/>
          <p:nvPr/>
        </p:nvSpPr>
        <p:spPr>
          <a:xfrm>
            <a:off x="8791575" y="17309307"/>
            <a:ext cx="3924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7" name="Rectangle 109"/>
          <p:cNvSpPr/>
          <p:nvPr/>
        </p:nvSpPr>
        <p:spPr>
          <a:xfrm>
            <a:off x="15230475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肴：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8" name="Rectangle 110"/>
          <p:cNvSpPr/>
          <p:nvPr/>
        </p:nvSpPr>
        <p:spPr>
          <a:xfrm>
            <a:off x="17802225" y="1730930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39" name="Rectangle 111"/>
          <p:cNvSpPr/>
          <p:nvPr/>
        </p:nvSpPr>
        <p:spPr>
          <a:xfrm>
            <a:off x="-15022512" y="2060178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0" name="Rectangle 112"/>
          <p:cNvSpPr/>
          <p:nvPr/>
        </p:nvSpPr>
        <p:spPr>
          <a:xfrm>
            <a:off x="-13093700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1" name="Rectangle 113"/>
          <p:cNvSpPr/>
          <p:nvPr/>
        </p:nvSpPr>
        <p:spPr>
          <a:xfrm>
            <a:off x="-11807825" y="2060178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2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2" name="Rectangle 114"/>
          <p:cNvSpPr/>
          <p:nvPr/>
        </p:nvSpPr>
        <p:spPr>
          <a:xfrm>
            <a:off x="-11164887" y="2060178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）弗食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3" name="Rectangle 115"/>
          <p:cNvSpPr/>
          <p:nvPr/>
        </p:nvSpPr>
        <p:spPr>
          <a:xfrm>
            <a:off x="-8199437" y="212304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4" name="Rectangle 116"/>
          <p:cNvSpPr/>
          <p:nvPr/>
        </p:nvSpPr>
        <p:spPr>
          <a:xfrm>
            <a:off x="-7297737" y="20601782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，不知其旨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5" name="Rectangle 117"/>
          <p:cNvSpPr/>
          <p:nvPr/>
        </p:nvSpPr>
        <p:spPr>
          <a:xfrm>
            <a:off x="-1762125" y="21230432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6" name="Rectangle 118"/>
          <p:cNvSpPr/>
          <p:nvPr/>
        </p:nvSpPr>
        <p:spPr>
          <a:xfrm>
            <a:off x="-860425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7" name="Rectangle 119"/>
          <p:cNvSpPr/>
          <p:nvPr/>
        </p:nvSpPr>
        <p:spPr>
          <a:xfrm>
            <a:off x="423863" y="2060178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8" name="Rectangle 120"/>
          <p:cNvSpPr/>
          <p:nvPr/>
        </p:nvSpPr>
        <p:spPr>
          <a:xfrm>
            <a:off x="2995613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49" name="Rectangle 121"/>
          <p:cNvSpPr/>
          <p:nvPr/>
        </p:nvSpPr>
        <p:spPr>
          <a:xfrm>
            <a:off x="5567363" y="2060178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0" name="Rectangle 122"/>
          <p:cNvSpPr/>
          <p:nvPr/>
        </p:nvSpPr>
        <p:spPr>
          <a:xfrm>
            <a:off x="10720388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旨：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1" name="Rectangle 123"/>
          <p:cNvSpPr/>
          <p:nvPr/>
        </p:nvSpPr>
        <p:spPr>
          <a:xfrm>
            <a:off x="13292138" y="2060178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2" name="Rectangle 124"/>
          <p:cNvSpPr/>
          <p:nvPr/>
        </p:nvSpPr>
        <p:spPr>
          <a:xfrm>
            <a:off x="-15022512" y="2390536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3" name="Rectangle 125"/>
          <p:cNvSpPr/>
          <p:nvPr/>
        </p:nvSpPr>
        <p:spPr>
          <a:xfrm>
            <a:off x="-13093700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4" name="Rectangle 126"/>
          <p:cNvSpPr/>
          <p:nvPr/>
        </p:nvSpPr>
        <p:spPr>
          <a:xfrm>
            <a:off x="-11807825" y="2390536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3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5" name="Rectangle 127"/>
          <p:cNvSpPr/>
          <p:nvPr/>
        </p:nvSpPr>
        <p:spPr>
          <a:xfrm>
            <a:off x="-11164887" y="23905369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）虽有至道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6" name="Rectangle 128"/>
          <p:cNvSpPr/>
          <p:nvPr/>
        </p:nvSpPr>
        <p:spPr>
          <a:xfrm>
            <a:off x="-6913562" y="24521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7" name="Rectangle 129"/>
          <p:cNvSpPr/>
          <p:nvPr/>
        </p:nvSpPr>
        <p:spPr>
          <a:xfrm>
            <a:off x="-4725987" y="2390536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，弗学，不知其善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8" name="Rectangle 130"/>
          <p:cNvSpPr/>
          <p:nvPr/>
        </p:nvSpPr>
        <p:spPr>
          <a:xfrm>
            <a:off x="4675188" y="24521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59" name="Rectangle 131"/>
          <p:cNvSpPr/>
          <p:nvPr/>
        </p:nvSpPr>
        <p:spPr>
          <a:xfrm>
            <a:off x="5567363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0" name="Rectangle 132"/>
          <p:cNvSpPr/>
          <p:nvPr/>
        </p:nvSpPr>
        <p:spPr>
          <a:xfrm>
            <a:off x="6862763" y="2390536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1" name="Rectangle 133"/>
          <p:cNvSpPr/>
          <p:nvPr/>
        </p:nvSpPr>
        <p:spPr>
          <a:xfrm>
            <a:off x="9434513" y="2390536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至道：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2" name="Rectangle 134"/>
          <p:cNvSpPr/>
          <p:nvPr/>
        </p:nvSpPr>
        <p:spPr>
          <a:xfrm>
            <a:off x="13292138" y="23905369"/>
            <a:ext cx="4762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3" name="Rectangle 135"/>
          <p:cNvSpPr/>
          <p:nvPr/>
        </p:nvSpPr>
        <p:spPr>
          <a:xfrm>
            <a:off x="22310725" y="2390536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善：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4" name="Rectangle 136"/>
          <p:cNvSpPr/>
          <p:nvPr/>
        </p:nvSpPr>
        <p:spPr>
          <a:xfrm>
            <a:off x="24882475" y="2390536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5" name="Rectangle 137"/>
          <p:cNvSpPr/>
          <p:nvPr/>
        </p:nvSpPr>
        <p:spPr>
          <a:xfrm>
            <a:off x="-15022512" y="2719625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6" name="Rectangle 138"/>
          <p:cNvSpPr/>
          <p:nvPr/>
        </p:nvSpPr>
        <p:spPr>
          <a:xfrm>
            <a:off x="-13093700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7" name="Rectangle 139"/>
          <p:cNvSpPr/>
          <p:nvPr/>
        </p:nvSpPr>
        <p:spPr>
          <a:xfrm>
            <a:off x="-11807825" y="2719625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4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8" name="Rectangle 140"/>
          <p:cNvSpPr/>
          <p:nvPr/>
        </p:nvSpPr>
        <p:spPr>
          <a:xfrm>
            <a:off x="-11164887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）是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69" name="Rectangle 141"/>
          <p:cNvSpPr/>
          <p:nvPr/>
        </p:nvSpPr>
        <p:spPr>
          <a:xfrm>
            <a:off x="-9485312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0" name="Rectangle 142"/>
          <p:cNvSpPr/>
          <p:nvPr/>
        </p:nvSpPr>
        <p:spPr>
          <a:xfrm>
            <a:off x="-8583612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故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1" name="Rectangle 143"/>
          <p:cNvSpPr/>
          <p:nvPr/>
        </p:nvSpPr>
        <p:spPr>
          <a:xfrm>
            <a:off x="-8199437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2" name="Rectangle 144"/>
          <p:cNvSpPr/>
          <p:nvPr/>
        </p:nvSpPr>
        <p:spPr>
          <a:xfrm>
            <a:off x="-7297737" y="27196257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学然后知不足，都然后知困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3" name="Rectangle 145"/>
          <p:cNvSpPr/>
          <p:nvPr/>
        </p:nvSpPr>
        <p:spPr>
          <a:xfrm>
            <a:off x="7246938" y="27824907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4" name="Rectangle 146"/>
          <p:cNvSpPr/>
          <p:nvPr/>
        </p:nvSpPr>
        <p:spPr>
          <a:xfrm>
            <a:off x="8148638" y="2719625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5" name="Rectangle 147"/>
          <p:cNvSpPr/>
          <p:nvPr/>
        </p:nvSpPr>
        <p:spPr>
          <a:xfrm>
            <a:off x="10720388" y="2719625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是故：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6" name="Rectangle 148"/>
          <p:cNvSpPr/>
          <p:nvPr/>
        </p:nvSpPr>
        <p:spPr>
          <a:xfrm>
            <a:off x="14587538" y="2719625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7" name="Rectangle 149"/>
          <p:cNvSpPr/>
          <p:nvPr/>
        </p:nvSpPr>
        <p:spPr>
          <a:xfrm>
            <a:off x="19731038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困：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8" name="Rectangle 150"/>
          <p:cNvSpPr/>
          <p:nvPr/>
        </p:nvSpPr>
        <p:spPr>
          <a:xfrm>
            <a:off x="22310725" y="2719625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79" name="Rectangle 151"/>
          <p:cNvSpPr/>
          <p:nvPr/>
        </p:nvSpPr>
        <p:spPr>
          <a:xfrm>
            <a:off x="-15022512" y="3048873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0" name="Rectangle 152"/>
          <p:cNvSpPr/>
          <p:nvPr/>
        </p:nvSpPr>
        <p:spPr>
          <a:xfrm>
            <a:off x="-13093700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1" name="Rectangle 153"/>
          <p:cNvSpPr/>
          <p:nvPr/>
        </p:nvSpPr>
        <p:spPr>
          <a:xfrm>
            <a:off x="-11807825" y="3048873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5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2" name="Rectangle 154"/>
          <p:cNvSpPr/>
          <p:nvPr/>
        </p:nvSpPr>
        <p:spPr>
          <a:xfrm>
            <a:off x="-11164887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）知不足，然后能自反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3" name="Rectangle 155"/>
          <p:cNvSpPr/>
          <p:nvPr/>
        </p:nvSpPr>
        <p:spPr>
          <a:xfrm>
            <a:off x="808038" y="311173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4" name="Rectangle 156"/>
          <p:cNvSpPr/>
          <p:nvPr/>
        </p:nvSpPr>
        <p:spPr>
          <a:xfrm>
            <a:off x="1709738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也；知困，然后能自强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5" name="Rectangle 157"/>
          <p:cNvSpPr/>
          <p:nvPr/>
        </p:nvSpPr>
        <p:spPr>
          <a:xfrm>
            <a:off x="12390438" y="311173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6" name="Rectangle 158"/>
          <p:cNvSpPr/>
          <p:nvPr/>
        </p:nvSpPr>
        <p:spPr>
          <a:xfrm>
            <a:off x="14587538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7" name="Rectangle 159"/>
          <p:cNvSpPr/>
          <p:nvPr/>
        </p:nvSpPr>
        <p:spPr>
          <a:xfrm>
            <a:off x="15873413" y="3048873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8" name="Rectangle 160"/>
          <p:cNvSpPr/>
          <p:nvPr/>
        </p:nvSpPr>
        <p:spPr>
          <a:xfrm>
            <a:off x="18445163" y="3048873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反：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89" name="Rectangle 161"/>
          <p:cNvSpPr/>
          <p:nvPr/>
        </p:nvSpPr>
        <p:spPr>
          <a:xfrm>
            <a:off x="21024850" y="3048873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0" name="Rectangle 162"/>
          <p:cNvSpPr/>
          <p:nvPr/>
        </p:nvSpPr>
        <p:spPr>
          <a:xfrm>
            <a:off x="26168350" y="3048873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自强：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1" name="Rectangle 163"/>
          <p:cNvSpPr/>
          <p:nvPr/>
        </p:nvSpPr>
        <p:spPr>
          <a:xfrm>
            <a:off x="30025975" y="3048873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2" name="Rectangle 164"/>
          <p:cNvSpPr/>
          <p:nvPr/>
        </p:nvSpPr>
        <p:spPr>
          <a:xfrm>
            <a:off x="-15022512" y="3379231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3" name="Rectangle 165"/>
          <p:cNvSpPr/>
          <p:nvPr/>
        </p:nvSpPr>
        <p:spPr>
          <a:xfrm>
            <a:off x="-13093700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4" name="Rectangle 166"/>
          <p:cNvSpPr/>
          <p:nvPr/>
        </p:nvSpPr>
        <p:spPr>
          <a:xfrm>
            <a:off x="-11807825" y="3379231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6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5" name="Rectangle 167"/>
          <p:cNvSpPr/>
          <p:nvPr/>
        </p:nvSpPr>
        <p:spPr>
          <a:xfrm>
            <a:off x="-11164887" y="3379231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）故曰：教学相长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6" name="Rectangle 168"/>
          <p:cNvSpPr/>
          <p:nvPr/>
        </p:nvSpPr>
        <p:spPr>
          <a:xfrm>
            <a:off x="-1762125" y="34408269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7" name="Rectangle 169"/>
          <p:cNvSpPr/>
          <p:nvPr/>
        </p:nvSpPr>
        <p:spPr>
          <a:xfrm>
            <a:off x="-860425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8" name="Rectangle 170"/>
          <p:cNvSpPr/>
          <p:nvPr/>
        </p:nvSpPr>
        <p:spPr>
          <a:xfrm>
            <a:off x="423863" y="3379231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599" name="Rectangle 171"/>
          <p:cNvSpPr/>
          <p:nvPr/>
        </p:nvSpPr>
        <p:spPr>
          <a:xfrm>
            <a:off x="2995613" y="33792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长：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0" name="Rectangle 172"/>
          <p:cNvSpPr/>
          <p:nvPr/>
        </p:nvSpPr>
        <p:spPr>
          <a:xfrm>
            <a:off x="5567363" y="3379231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1" name="Rectangle 173"/>
          <p:cNvSpPr/>
          <p:nvPr/>
        </p:nvSpPr>
        <p:spPr>
          <a:xfrm>
            <a:off x="-15022512" y="3708320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2" name="Rectangle 174"/>
          <p:cNvSpPr/>
          <p:nvPr/>
        </p:nvSpPr>
        <p:spPr>
          <a:xfrm>
            <a:off x="-13093700" y="370832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3" name="Rectangle 175"/>
          <p:cNvSpPr/>
          <p:nvPr/>
        </p:nvSpPr>
        <p:spPr>
          <a:xfrm>
            <a:off x="-11807825" y="370832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7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4" name="Rectangle 176"/>
          <p:cNvSpPr/>
          <p:nvPr/>
        </p:nvSpPr>
        <p:spPr>
          <a:xfrm>
            <a:off x="-11164887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）其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5" name="Rectangle 177"/>
          <p:cNvSpPr/>
          <p:nvPr/>
        </p:nvSpPr>
        <p:spPr>
          <a:xfrm>
            <a:off x="-9485312" y="377118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6" name="Rectangle 178"/>
          <p:cNvSpPr/>
          <p:nvPr/>
        </p:nvSpPr>
        <p:spPr>
          <a:xfrm>
            <a:off x="-8583612" y="37083207"/>
            <a:ext cx="487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7" name="Rectangle 179"/>
          <p:cNvSpPr/>
          <p:nvPr/>
        </p:nvSpPr>
        <p:spPr>
          <a:xfrm>
            <a:off x="-8199437" y="37711857"/>
            <a:ext cx="5086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．．．．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8" name="Rectangle 180"/>
          <p:cNvSpPr/>
          <p:nvPr/>
        </p:nvSpPr>
        <p:spPr>
          <a:xfrm>
            <a:off x="-3432175" y="370832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09" name="Rectangle 181"/>
          <p:cNvSpPr/>
          <p:nvPr/>
        </p:nvSpPr>
        <p:spPr>
          <a:xfrm>
            <a:off x="-860425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其：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0" name="Rectangle 182"/>
          <p:cNvSpPr/>
          <p:nvPr/>
        </p:nvSpPr>
        <p:spPr>
          <a:xfrm>
            <a:off x="1709738" y="3708320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1" name="Rectangle 183"/>
          <p:cNvSpPr/>
          <p:nvPr/>
        </p:nvSpPr>
        <p:spPr>
          <a:xfrm>
            <a:off x="6862763" y="37083207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2" name="Rectangle 184"/>
          <p:cNvSpPr/>
          <p:nvPr/>
        </p:nvSpPr>
        <p:spPr>
          <a:xfrm>
            <a:off x="13292614" y="37036693"/>
            <a:ext cx="203835" cy="1835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just"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3" name="Rectangle 185"/>
          <p:cNvSpPr/>
          <p:nvPr/>
        </p:nvSpPr>
        <p:spPr>
          <a:xfrm>
            <a:off x="-21094700" y="-31437738"/>
            <a:ext cx="309880" cy="297815"/>
          </a:xfrm>
          <a:prstGeom prst="rect">
            <a:avLst/>
          </a:prstGeom>
          <a:noFill/>
          <a:ln w="9525">
            <a:noFill/>
          </a:ln>
        </p:spPr>
        <p:txBody>
          <a:bodyPr wrap="none" tIns="114264" bIns="0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614" name="Rectangle 186"/>
          <p:cNvSpPr/>
          <p:nvPr/>
        </p:nvSpPr>
        <p:spPr>
          <a:xfrm>
            <a:off x="-21094700" y="-31426626"/>
            <a:ext cx="30988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endParaRPr sz="1200" dirty="0">
              <a:latin typeface="Arial" panose="020B0604020202020204" pitchFamily="34" charset="0"/>
            </a:endParaRPr>
          </a:p>
        </p:txBody>
      </p:sp>
      <p:sp>
        <p:nvSpPr>
          <p:cNvPr id="274615" name="Rectangle 187"/>
          <p:cNvSpPr/>
          <p:nvPr/>
        </p:nvSpPr>
        <p:spPr>
          <a:xfrm>
            <a:off x="-13093700" y="173093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6" name="Rectangle 188"/>
          <p:cNvSpPr/>
          <p:nvPr/>
        </p:nvSpPr>
        <p:spPr>
          <a:xfrm>
            <a:off x="-11807825" y="173093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1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7" name="Rectangle 189"/>
          <p:cNvSpPr/>
          <p:nvPr/>
        </p:nvSpPr>
        <p:spPr>
          <a:xfrm>
            <a:off x="-11164887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8" name="Rectangle 190"/>
          <p:cNvSpPr/>
          <p:nvPr/>
        </p:nvSpPr>
        <p:spPr>
          <a:xfrm>
            <a:off x="-9485312" y="179379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19" name="Rectangle 191"/>
          <p:cNvSpPr/>
          <p:nvPr/>
        </p:nvSpPr>
        <p:spPr>
          <a:xfrm>
            <a:off x="-8583612" y="1730930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有佳肴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0" name="Rectangle 192"/>
          <p:cNvSpPr/>
          <p:nvPr/>
        </p:nvSpPr>
        <p:spPr>
          <a:xfrm>
            <a:off x="-6913562" y="179379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1" name="Rectangle 193"/>
          <p:cNvSpPr/>
          <p:nvPr/>
        </p:nvSpPr>
        <p:spPr>
          <a:xfrm>
            <a:off x="-4725987" y="173093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2" name="Rectangle 194"/>
          <p:cNvSpPr/>
          <p:nvPr/>
        </p:nvSpPr>
        <p:spPr>
          <a:xfrm>
            <a:off x="-2146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虽：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3" name="Rectangle 195"/>
          <p:cNvSpPr/>
          <p:nvPr/>
        </p:nvSpPr>
        <p:spPr>
          <a:xfrm>
            <a:off x="423863" y="17309307"/>
            <a:ext cx="3714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4" name="Rectangle 196"/>
          <p:cNvSpPr/>
          <p:nvPr/>
        </p:nvSpPr>
        <p:spPr>
          <a:xfrm>
            <a:off x="6210300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佳：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5" name="Rectangle 197"/>
          <p:cNvSpPr/>
          <p:nvPr/>
        </p:nvSpPr>
        <p:spPr>
          <a:xfrm>
            <a:off x="8791575" y="17309307"/>
            <a:ext cx="39243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6" name="Rectangle 198"/>
          <p:cNvSpPr/>
          <p:nvPr/>
        </p:nvSpPr>
        <p:spPr>
          <a:xfrm>
            <a:off x="15230475" y="173093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肴：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7" name="Rectangle 199"/>
          <p:cNvSpPr/>
          <p:nvPr/>
        </p:nvSpPr>
        <p:spPr>
          <a:xfrm>
            <a:off x="17802225" y="1730930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8" name="Rectangle 200"/>
          <p:cNvSpPr/>
          <p:nvPr/>
        </p:nvSpPr>
        <p:spPr>
          <a:xfrm>
            <a:off x="-15022512" y="2060178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29" name="Rectangle 201"/>
          <p:cNvSpPr/>
          <p:nvPr/>
        </p:nvSpPr>
        <p:spPr>
          <a:xfrm>
            <a:off x="-13093700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0" name="Rectangle 202"/>
          <p:cNvSpPr/>
          <p:nvPr/>
        </p:nvSpPr>
        <p:spPr>
          <a:xfrm>
            <a:off x="-11807825" y="2060178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2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1" name="Rectangle 203"/>
          <p:cNvSpPr/>
          <p:nvPr/>
        </p:nvSpPr>
        <p:spPr>
          <a:xfrm>
            <a:off x="-11164887" y="2060178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）弗食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2" name="Rectangle 204"/>
          <p:cNvSpPr/>
          <p:nvPr/>
        </p:nvSpPr>
        <p:spPr>
          <a:xfrm>
            <a:off x="-8199437" y="212304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3" name="Rectangle 205"/>
          <p:cNvSpPr/>
          <p:nvPr/>
        </p:nvSpPr>
        <p:spPr>
          <a:xfrm>
            <a:off x="-7297737" y="20601782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，不知其旨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4" name="Rectangle 206"/>
          <p:cNvSpPr/>
          <p:nvPr/>
        </p:nvSpPr>
        <p:spPr>
          <a:xfrm>
            <a:off x="-1762125" y="21230432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5" name="Rectangle 207"/>
          <p:cNvSpPr/>
          <p:nvPr/>
        </p:nvSpPr>
        <p:spPr>
          <a:xfrm>
            <a:off x="-860425" y="206017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6" name="Rectangle 208"/>
          <p:cNvSpPr/>
          <p:nvPr/>
        </p:nvSpPr>
        <p:spPr>
          <a:xfrm>
            <a:off x="423863" y="2060178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7" name="Rectangle 209"/>
          <p:cNvSpPr/>
          <p:nvPr/>
        </p:nvSpPr>
        <p:spPr>
          <a:xfrm>
            <a:off x="2995613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8" name="Rectangle 210"/>
          <p:cNvSpPr/>
          <p:nvPr/>
        </p:nvSpPr>
        <p:spPr>
          <a:xfrm>
            <a:off x="5567363" y="2060178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39" name="Rectangle 211"/>
          <p:cNvSpPr/>
          <p:nvPr/>
        </p:nvSpPr>
        <p:spPr>
          <a:xfrm>
            <a:off x="10720388" y="206017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旨：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0" name="Rectangle 212"/>
          <p:cNvSpPr/>
          <p:nvPr/>
        </p:nvSpPr>
        <p:spPr>
          <a:xfrm>
            <a:off x="13292138" y="2060178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1" name="Rectangle 213"/>
          <p:cNvSpPr/>
          <p:nvPr/>
        </p:nvSpPr>
        <p:spPr>
          <a:xfrm>
            <a:off x="-15022512" y="2390536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2" name="Rectangle 214"/>
          <p:cNvSpPr/>
          <p:nvPr/>
        </p:nvSpPr>
        <p:spPr>
          <a:xfrm>
            <a:off x="-13093700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3" name="Rectangle 215"/>
          <p:cNvSpPr/>
          <p:nvPr/>
        </p:nvSpPr>
        <p:spPr>
          <a:xfrm>
            <a:off x="-11807825" y="2390536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3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4" name="Rectangle 216"/>
          <p:cNvSpPr/>
          <p:nvPr/>
        </p:nvSpPr>
        <p:spPr>
          <a:xfrm>
            <a:off x="-11164887" y="23905369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）虽有至道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5" name="Rectangle 217"/>
          <p:cNvSpPr/>
          <p:nvPr/>
        </p:nvSpPr>
        <p:spPr>
          <a:xfrm>
            <a:off x="-6913562" y="24521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6" name="Rectangle 218"/>
          <p:cNvSpPr/>
          <p:nvPr/>
        </p:nvSpPr>
        <p:spPr>
          <a:xfrm>
            <a:off x="-4725987" y="2390536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，弗学，不知其善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7" name="Rectangle 219"/>
          <p:cNvSpPr/>
          <p:nvPr/>
        </p:nvSpPr>
        <p:spPr>
          <a:xfrm>
            <a:off x="4675188" y="24521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8" name="Rectangle 220"/>
          <p:cNvSpPr/>
          <p:nvPr/>
        </p:nvSpPr>
        <p:spPr>
          <a:xfrm>
            <a:off x="5567363" y="2390536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49" name="Rectangle 221"/>
          <p:cNvSpPr/>
          <p:nvPr/>
        </p:nvSpPr>
        <p:spPr>
          <a:xfrm>
            <a:off x="6862763" y="2390536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0" name="Rectangle 222"/>
          <p:cNvSpPr/>
          <p:nvPr/>
        </p:nvSpPr>
        <p:spPr>
          <a:xfrm>
            <a:off x="9434513" y="2390536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至道：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1" name="Rectangle 223"/>
          <p:cNvSpPr/>
          <p:nvPr/>
        </p:nvSpPr>
        <p:spPr>
          <a:xfrm>
            <a:off x="13292138" y="23905369"/>
            <a:ext cx="4762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2" name="Rectangle 224"/>
          <p:cNvSpPr/>
          <p:nvPr/>
        </p:nvSpPr>
        <p:spPr>
          <a:xfrm>
            <a:off x="22310725" y="2390536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善：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3" name="Rectangle 225"/>
          <p:cNvSpPr/>
          <p:nvPr/>
        </p:nvSpPr>
        <p:spPr>
          <a:xfrm>
            <a:off x="24882475" y="2390536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4" name="Rectangle 226"/>
          <p:cNvSpPr/>
          <p:nvPr/>
        </p:nvSpPr>
        <p:spPr>
          <a:xfrm>
            <a:off x="-15022512" y="2719625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5" name="Rectangle 227"/>
          <p:cNvSpPr/>
          <p:nvPr/>
        </p:nvSpPr>
        <p:spPr>
          <a:xfrm>
            <a:off x="-13093700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6" name="Rectangle 228"/>
          <p:cNvSpPr/>
          <p:nvPr/>
        </p:nvSpPr>
        <p:spPr>
          <a:xfrm>
            <a:off x="-11807825" y="2719625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4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7" name="Rectangle 229"/>
          <p:cNvSpPr/>
          <p:nvPr/>
        </p:nvSpPr>
        <p:spPr>
          <a:xfrm>
            <a:off x="-11164887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）是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8" name="Rectangle 230"/>
          <p:cNvSpPr/>
          <p:nvPr/>
        </p:nvSpPr>
        <p:spPr>
          <a:xfrm>
            <a:off x="-9485312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59" name="Rectangle 231"/>
          <p:cNvSpPr/>
          <p:nvPr/>
        </p:nvSpPr>
        <p:spPr>
          <a:xfrm>
            <a:off x="-8583612" y="271962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故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0" name="Rectangle 232"/>
          <p:cNvSpPr/>
          <p:nvPr/>
        </p:nvSpPr>
        <p:spPr>
          <a:xfrm>
            <a:off x="-8199437" y="278249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1" name="Rectangle 233"/>
          <p:cNvSpPr/>
          <p:nvPr/>
        </p:nvSpPr>
        <p:spPr>
          <a:xfrm>
            <a:off x="-7297737" y="27196257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学然后知不足，都然后知困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2" name="Rectangle 234"/>
          <p:cNvSpPr/>
          <p:nvPr/>
        </p:nvSpPr>
        <p:spPr>
          <a:xfrm>
            <a:off x="7246938" y="27824907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3" name="Rectangle 235"/>
          <p:cNvSpPr/>
          <p:nvPr/>
        </p:nvSpPr>
        <p:spPr>
          <a:xfrm>
            <a:off x="8148638" y="2719625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4" name="Rectangle 236"/>
          <p:cNvSpPr/>
          <p:nvPr/>
        </p:nvSpPr>
        <p:spPr>
          <a:xfrm>
            <a:off x="10720388" y="27196257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是故：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5" name="Rectangle 237"/>
          <p:cNvSpPr/>
          <p:nvPr/>
        </p:nvSpPr>
        <p:spPr>
          <a:xfrm>
            <a:off x="14587538" y="2719625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6" name="Rectangle 238"/>
          <p:cNvSpPr/>
          <p:nvPr/>
        </p:nvSpPr>
        <p:spPr>
          <a:xfrm>
            <a:off x="19731038" y="2719625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困：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7" name="Rectangle 239"/>
          <p:cNvSpPr/>
          <p:nvPr/>
        </p:nvSpPr>
        <p:spPr>
          <a:xfrm>
            <a:off x="22310725" y="27196257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8" name="Rectangle 240"/>
          <p:cNvSpPr/>
          <p:nvPr/>
        </p:nvSpPr>
        <p:spPr>
          <a:xfrm>
            <a:off x="-15022512" y="30488732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69" name="Rectangle 241"/>
          <p:cNvSpPr/>
          <p:nvPr/>
        </p:nvSpPr>
        <p:spPr>
          <a:xfrm>
            <a:off x="-13093700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0" name="Rectangle 242"/>
          <p:cNvSpPr/>
          <p:nvPr/>
        </p:nvSpPr>
        <p:spPr>
          <a:xfrm>
            <a:off x="-11807825" y="30488732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5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1" name="Rectangle 243"/>
          <p:cNvSpPr/>
          <p:nvPr/>
        </p:nvSpPr>
        <p:spPr>
          <a:xfrm>
            <a:off x="-11164887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）知不足，然后能自反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2" name="Rectangle 244"/>
          <p:cNvSpPr/>
          <p:nvPr/>
        </p:nvSpPr>
        <p:spPr>
          <a:xfrm>
            <a:off x="808038" y="3111738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3" name="Rectangle 245"/>
          <p:cNvSpPr/>
          <p:nvPr/>
        </p:nvSpPr>
        <p:spPr>
          <a:xfrm>
            <a:off x="1709738" y="30488732"/>
            <a:ext cx="944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也；知困，然后能自强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4" name="Rectangle 246"/>
          <p:cNvSpPr/>
          <p:nvPr/>
        </p:nvSpPr>
        <p:spPr>
          <a:xfrm>
            <a:off x="12390438" y="3111738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5" name="Rectangle 247"/>
          <p:cNvSpPr/>
          <p:nvPr/>
        </p:nvSpPr>
        <p:spPr>
          <a:xfrm>
            <a:off x="14587538" y="30488732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6" name="Rectangle 248"/>
          <p:cNvSpPr/>
          <p:nvPr/>
        </p:nvSpPr>
        <p:spPr>
          <a:xfrm>
            <a:off x="15873413" y="30488732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7" name="Rectangle 249"/>
          <p:cNvSpPr/>
          <p:nvPr/>
        </p:nvSpPr>
        <p:spPr>
          <a:xfrm>
            <a:off x="18445163" y="30488732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反：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8" name="Rectangle 250"/>
          <p:cNvSpPr/>
          <p:nvPr/>
        </p:nvSpPr>
        <p:spPr>
          <a:xfrm>
            <a:off x="21024850" y="30488732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79" name="Rectangle 251"/>
          <p:cNvSpPr/>
          <p:nvPr/>
        </p:nvSpPr>
        <p:spPr>
          <a:xfrm>
            <a:off x="26168350" y="30488732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自强：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0" name="Rectangle 252"/>
          <p:cNvSpPr/>
          <p:nvPr/>
        </p:nvSpPr>
        <p:spPr>
          <a:xfrm>
            <a:off x="30025975" y="30488732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1" name="Rectangle 253"/>
          <p:cNvSpPr/>
          <p:nvPr/>
        </p:nvSpPr>
        <p:spPr>
          <a:xfrm>
            <a:off x="-15022512" y="33792319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2" name="Rectangle 254"/>
          <p:cNvSpPr/>
          <p:nvPr/>
        </p:nvSpPr>
        <p:spPr>
          <a:xfrm>
            <a:off x="-13093700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3" name="Rectangle 255"/>
          <p:cNvSpPr/>
          <p:nvPr/>
        </p:nvSpPr>
        <p:spPr>
          <a:xfrm>
            <a:off x="-11807825" y="33792319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6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4" name="Rectangle 256"/>
          <p:cNvSpPr/>
          <p:nvPr/>
        </p:nvSpPr>
        <p:spPr>
          <a:xfrm>
            <a:off x="-11164887" y="33792319"/>
            <a:ext cx="792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）故曰：教学相长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5" name="Rectangle 257"/>
          <p:cNvSpPr/>
          <p:nvPr/>
        </p:nvSpPr>
        <p:spPr>
          <a:xfrm>
            <a:off x="-1762125" y="34408269"/>
            <a:ext cx="2800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6" name="Rectangle 258"/>
          <p:cNvSpPr/>
          <p:nvPr/>
        </p:nvSpPr>
        <p:spPr>
          <a:xfrm>
            <a:off x="-860425" y="33792319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7" name="Rectangle 259"/>
          <p:cNvSpPr/>
          <p:nvPr/>
        </p:nvSpPr>
        <p:spPr>
          <a:xfrm>
            <a:off x="423863" y="33792319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8" name="Rectangle 260"/>
          <p:cNvSpPr/>
          <p:nvPr/>
        </p:nvSpPr>
        <p:spPr>
          <a:xfrm>
            <a:off x="2995613" y="33792319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长：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89" name="Rectangle 261"/>
          <p:cNvSpPr/>
          <p:nvPr/>
        </p:nvSpPr>
        <p:spPr>
          <a:xfrm>
            <a:off x="5567363" y="33792319"/>
            <a:ext cx="2038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0" name="Rectangle 262"/>
          <p:cNvSpPr/>
          <p:nvPr/>
        </p:nvSpPr>
        <p:spPr>
          <a:xfrm>
            <a:off x="-15022512" y="37083207"/>
            <a:ext cx="24574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1" name="Rectangle 263"/>
          <p:cNvSpPr/>
          <p:nvPr/>
        </p:nvSpPr>
        <p:spPr>
          <a:xfrm>
            <a:off x="-13093700" y="3708320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（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2" name="Rectangle 264"/>
          <p:cNvSpPr/>
          <p:nvPr/>
        </p:nvSpPr>
        <p:spPr>
          <a:xfrm>
            <a:off x="-11807825" y="37083207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7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3" name="Rectangle 265"/>
          <p:cNvSpPr/>
          <p:nvPr/>
        </p:nvSpPr>
        <p:spPr>
          <a:xfrm>
            <a:off x="-11164887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）其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4" name="Rectangle 266"/>
          <p:cNvSpPr/>
          <p:nvPr/>
        </p:nvSpPr>
        <p:spPr>
          <a:xfrm>
            <a:off x="-9485312" y="37711857"/>
            <a:ext cx="259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5" name="Rectangle 267"/>
          <p:cNvSpPr/>
          <p:nvPr/>
        </p:nvSpPr>
        <p:spPr>
          <a:xfrm>
            <a:off x="-8583612" y="37083207"/>
            <a:ext cx="487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6" name="Rectangle 268"/>
          <p:cNvSpPr/>
          <p:nvPr/>
        </p:nvSpPr>
        <p:spPr>
          <a:xfrm>
            <a:off x="-8199437" y="37711857"/>
            <a:ext cx="50863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．．．． 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7" name="Rectangle 269"/>
          <p:cNvSpPr/>
          <p:nvPr/>
        </p:nvSpPr>
        <p:spPr>
          <a:xfrm>
            <a:off x="-3432175" y="37083207"/>
            <a:ext cx="2667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8" name="Rectangle 270"/>
          <p:cNvSpPr/>
          <p:nvPr/>
        </p:nvSpPr>
        <p:spPr>
          <a:xfrm>
            <a:off x="-860425" y="37083207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其：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699" name="Rectangle 271"/>
          <p:cNvSpPr/>
          <p:nvPr/>
        </p:nvSpPr>
        <p:spPr>
          <a:xfrm>
            <a:off x="1709738" y="37083207"/>
            <a:ext cx="3505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       </a:t>
            </a:r>
            <a:endParaRPr lang="en-US" altLang="x-none" sz="60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700" name="Rectangle 272"/>
          <p:cNvSpPr/>
          <p:nvPr/>
        </p:nvSpPr>
        <p:spPr>
          <a:xfrm>
            <a:off x="6862763" y="37083207"/>
            <a:ext cx="563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fontAlgn="ctr">
              <a:buFont typeface="Arial" panose="020B0604020202020204" pitchFamily="34" charset="0"/>
              <a:buNone/>
            </a:pPr>
            <a:r>
              <a:rPr lang="zh-CN" altLang="en-US" sz="600" dirty="0">
                <a:solidFill>
                  <a:srgbClr val="999999"/>
                </a:solidFill>
                <a:latin typeface="Arial" panose="020B0604020202020204" pitchFamily="34" charset="0"/>
              </a:rPr>
              <a:t>此之谓也：</a:t>
            </a:r>
            <a:endParaRPr lang="zh-CN" altLang="en-US" sz="600" dirty="0">
              <a:solidFill>
                <a:srgbClr val="999999"/>
              </a:solidFill>
              <a:latin typeface="Arial" panose="020B0604020202020204" pitchFamily="3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701" name="Rectangle 273"/>
          <p:cNvSpPr/>
          <p:nvPr/>
        </p:nvSpPr>
        <p:spPr>
          <a:xfrm>
            <a:off x="13292614" y="37036693"/>
            <a:ext cx="203835" cy="1835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just" fontAlgn="ctr">
              <a:buFont typeface="Arial" panose="020B0604020202020204" pitchFamily="34" charset="0"/>
              <a:buNone/>
            </a:pPr>
            <a:r>
              <a:rPr lang="en-US" altLang="x-none" sz="60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en-US" altLang="x-none" sz="1200">
              <a:latin typeface="Arial" panose="020B0604020202020204" pitchFamily="34" charset="0"/>
            </a:endParaRPr>
          </a:p>
        </p:txBody>
      </p:sp>
      <p:sp>
        <p:nvSpPr>
          <p:cNvPr id="274702" name="Rectangle 274"/>
          <p:cNvSpPr/>
          <p:nvPr/>
        </p:nvSpPr>
        <p:spPr>
          <a:xfrm>
            <a:off x="4763" y="2360295"/>
            <a:ext cx="55626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</a:rPr>
              <a:t>）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虽</a:t>
            </a:r>
            <a:r>
              <a:rPr lang="zh-CN" altLang="en-US" sz="2400" b="1" dirty="0">
                <a:latin typeface="Arial" panose="020B0604020202020204" pitchFamily="34" charset="0"/>
              </a:rPr>
              <a:t>有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嘉 肴</a:t>
            </a:r>
            <a:endParaRPr lang="zh-CN" altLang="en-US" sz="2400" b="1" dirty="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</a:rPr>
              <a:t>）弗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食</a:t>
            </a:r>
            <a:r>
              <a:rPr lang="zh-CN" altLang="en-US" sz="2400" b="1" dirty="0">
                <a:latin typeface="Arial" panose="020B0604020202020204" pitchFamily="34" charset="0"/>
              </a:rPr>
              <a:t>，不知其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旨</a:t>
            </a:r>
            <a:r>
              <a:rPr lang="zh-CN" altLang="en-US" sz="2400" b="1" dirty="0">
                <a:latin typeface="Arial" panose="020B0604020202020204" pitchFamily="34" charset="0"/>
              </a:rPr>
              <a:t>也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</a:rPr>
              <a:t>）虽有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至道</a:t>
            </a:r>
            <a:r>
              <a:rPr lang="zh-CN" altLang="en-US" sz="2400" b="1" dirty="0">
                <a:latin typeface="Arial" panose="020B0604020202020204" pitchFamily="34" charset="0"/>
              </a:rPr>
              <a:t>，弗学，不知其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善</a:t>
            </a:r>
            <a:r>
              <a:rPr lang="zh-CN" altLang="en-US" sz="2400" b="1" dirty="0">
                <a:latin typeface="Arial" panose="020B0604020202020204" pitchFamily="34" charset="0"/>
              </a:rPr>
              <a:t>也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</a:rPr>
              <a:t>）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是故</a:t>
            </a:r>
            <a:r>
              <a:rPr lang="zh-CN" altLang="en-US" sz="2400" b="1" dirty="0">
                <a:latin typeface="Arial" panose="020B0604020202020204" pitchFamily="34" charset="0"/>
              </a:rPr>
              <a:t>学然后知不足，教然后知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困。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</a:rPr>
              <a:t>）知不足，然后能自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反</a:t>
            </a:r>
            <a:r>
              <a:rPr lang="zh-CN" altLang="en-US" sz="2400" b="1" dirty="0">
                <a:latin typeface="Arial" panose="020B0604020202020204" pitchFamily="34" charset="0"/>
              </a:rPr>
              <a:t>也；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         知困，然后能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自强</a:t>
            </a:r>
            <a:r>
              <a:rPr lang="zh-CN" altLang="en-US" sz="2400" b="1" dirty="0">
                <a:latin typeface="Arial" panose="020B0604020202020204" pitchFamily="34" charset="0"/>
              </a:rPr>
              <a:t>也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6</a:t>
            </a:r>
            <a:r>
              <a:rPr lang="zh-CN" altLang="en-US" sz="2400" b="1" dirty="0">
                <a:latin typeface="Arial" panose="020B0604020202020204" pitchFamily="34" charset="0"/>
              </a:rPr>
              <a:t>）故曰：教学相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长</a:t>
            </a:r>
            <a:r>
              <a:rPr lang="zh-CN" altLang="en-US" sz="2400" b="1" dirty="0">
                <a:latin typeface="Arial" panose="020B0604020202020204" pitchFamily="34" charset="0"/>
              </a:rPr>
              <a:t>也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x-none" sz="2400" b="1">
                <a:latin typeface="Arial" panose="020B0604020202020204" pitchFamily="34" charset="0"/>
              </a:rPr>
              <a:t>7</a:t>
            </a:r>
            <a:r>
              <a:rPr lang="zh-CN" altLang="en-US" sz="2400" b="1" dirty="0">
                <a:latin typeface="Arial" panose="020B0604020202020204" pitchFamily="34" charset="0"/>
              </a:rPr>
              <a:t>）</a:t>
            </a:r>
            <a:r>
              <a:rPr lang="zh-CN" altLang="en-US" sz="2400" smtClean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其 此之谓也</a:t>
            </a:r>
            <a:endParaRPr lang="zh-CN" altLang="en-US" sz="2400" smtClean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274703" name="圆角矩形标注 274702"/>
          <p:cNvSpPr/>
          <p:nvPr/>
        </p:nvSpPr>
        <p:spPr>
          <a:xfrm>
            <a:off x="2995930" y="2386965"/>
            <a:ext cx="984885" cy="394335"/>
          </a:xfrm>
          <a:prstGeom prst="wedgeRoundRectCallout">
            <a:avLst>
              <a:gd name="adj1" fmla="val 18097"/>
              <a:gd name="adj2" fmla="val 68435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即使</a:t>
            </a:r>
            <a:endParaRPr lang="zh-CN" altLang="en-US" sz="2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04" name="圆角矩形标注 274703"/>
          <p:cNvSpPr/>
          <p:nvPr/>
        </p:nvSpPr>
        <p:spPr>
          <a:xfrm>
            <a:off x="4020820" y="2390140"/>
            <a:ext cx="1570355" cy="447040"/>
          </a:xfrm>
          <a:prstGeom prst="wedgeRoundRectCallout">
            <a:avLst>
              <a:gd name="adj1" fmla="val 85759"/>
              <a:gd name="adj2" fmla="val -78856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好，美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05" name="圆角矩形标注 274704"/>
          <p:cNvSpPr/>
          <p:nvPr/>
        </p:nvSpPr>
        <p:spPr>
          <a:xfrm>
            <a:off x="5701030" y="2360295"/>
            <a:ext cx="2124075" cy="447040"/>
          </a:xfrm>
          <a:prstGeom prst="wedgeRoundRectCallout">
            <a:avLst>
              <a:gd name="adj1" fmla="val -86190"/>
              <a:gd name="adj2" fmla="val 59019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用鱼肉做的菜。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4706" name="圆角矩形标注 274705"/>
          <p:cNvSpPr/>
          <p:nvPr/>
        </p:nvSpPr>
        <p:spPr>
          <a:xfrm>
            <a:off x="4020820" y="2781300"/>
            <a:ext cx="1260475" cy="458470"/>
          </a:xfrm>
          <a:prstGeom prst="wedgeRoundRectCallout">
            <a:avLst>
              <a:gd name="adj1" fmla="val 28106"/>
              <a:gd name="adj2" fmla="val -69037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吃，品尝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07" name="圆角矩形标注 274706"/>
          <p:cNvSpPr/>
          <p:nvPr/>
        </p:nvSpPr>
        <p:spPr>
          <a:xfrm>
            <a:off x="5637530" y="2795270"/>
            <a:ext cx="1824990" cy="430530"/>
          </a:xfrm>
          <a:prstGeom prst="wedgeRoundRectCallout">
            <a:avLst>
              <a:gd name="adj1" fmla="val -74190"/>
              <a:gd name="adj2" fmla="val 109319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（味道）甘美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08" name="圆角矩形标注 274707"/>
          <p:cNvSpPr/>
          <p:nvPr/>
        </p:nvSpPr>
        <p:spPr>
          <a:xfrm>
            <a:off x="5050790" y="3105150"/>
            <a:ext cx="1884680" cy="468630"/>
          </a:xfrm>
          <a:prstGeom prst="wedgeRoundRectCallout">
            <a:avLst>
              <a:gd name="adj1" fmla="val 53657"/>
              <a:gd name="adj2" fmla="val -79060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最好的道理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09" name="圆角矩形标注 274708"/>
          <p:cNvSpPr/>
          <p:nvPr/>
        </p:nvSpPr>
        <p:spPr>
          <a:xfrm>
            <a:off x="6863080" y="3103245"/>
            <a:ext cx="1224280" cy="471805"/>
          </a:xfrm>
          <a:prstGeom prst="wedgeRoundRectCallout">
            <a:avLst>
              <a:gd name="adj1" fmla="val -59856"/>
              <a:gd name="adj2" fmla="val 91685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好处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4710" name="圆角矩形标注 274709"/>
          <p:cNvSpPr/>
          <p:nvPr/>
        </p:nvSpPr>
        <p:spPr>
          <a:xfrm>
            <a:off x="5168900" y="3495040"/>
            <a:ext cx="1627505" cy="462915"/>
          </a:xfrm>
          <a:prstGeom prst="wedgeRoundRectCallout">
            <a:avLst>
              <a:gd name="adj1" fmla="val -20134"/>
              <a:gd name="adj2" fmla="val -93486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所以，因此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11" name="圆角矩形标注 274710"/>
          <p:cNvSpPr/>
          <p:nvPr/>
        </p:nvSpPr>
        <p:spPr>
          <a:xfrm>
            <a:off x="6863080" y="3495040"/>
            <a:ext cx="2280285" cy="474345"/>
          </a:xfrm>
          <a:prstGeom prst="wedgeRoundRectCallout">
            <a:avLst>
              <a:gd name="adj1" fmla="val -3213"/>
              <a:gd name="adj2" fmla="val -68157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不通，理解不了。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12" name="圆角矩形标注 274711"/>
          <p:cNvSpPr/>
          <p:nvPr/>
        </p:nvSpPr>
        <p:spPr>
          <a:xfrm>
            <a:off x="4620260" y="3876040"/>
            <a:ext cx="947420" cy="395605"/>
          </a:xfrm>
          <a:prstGeom prst="wedgeRoundRectCallout">
            <a:avLst>
              <a:gd name="adj1" fmla="val -78648"/>
              <a:gd name="adj2" fmla="val -57213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反省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4713" name="圆角矩形标注 274712"/>
          <p:cNvSpPr/>
          <p:nvPr/>
        </p:nvSpPr>
        <p:spPr>
          <a:xfrm>
            <a:off x="3945890" y="4196080"/>
            <a:ext cx="1720215" cy="421640"/>
          </a:xfrm>
          <a:prstGeom prst="wedgeRoundRectCallout">
            <a:avLst>
              <a:gd name="adj1" fmla="val 96389"/>
              <a:gd name="adj2" fmla="val -84468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自我勉励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4714" name="圆角矩形标注 274713"/>
          <p:cNvSpPr/>
          <p:nvPr/>
        </p:nvSpPr>
        <p:spPr>
          <a:xfrm>
            <a:off x="3631565" y="4617720"/>
            <a:ext cx="1099185" cy="396240"/>
          </a:xfrm>
          <a:prstGeom prst="wedgeRoundRectCallout">
            <a:avLst>
              <a:gd name="adj1" fmla="val -76611"/>
              <a:gd name="adj2" fmla="val -23546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 algn="ctr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促进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4715" name="圆角矩形标注 274714"/>
          <p:cNvSpPr/>
          <p:nvPr/>
        </p:nvSpPr>
        <p:spPr>
          <a:xfrm>
            <a:off x="-171450" y="5406390"/>
            <a:ext cx="3326765" cy="575945"/>
          </a:xfrm>
          <a:prstGeom prst="wedgeRoundRectCallout">
            <a:avLst>
              <a:gd name="adj1" fmla="val -8819"/>
              <a:gd name="adj2" fmla="val -65861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表示推测语气。大概，恐怕。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4716" name="圆角矩形标注 274715"/>
          <p:cNvSpPr/>
          <p:nvPr/>
        </p:nvSpPr>
        <p:spPr>
          <a:xfrm>
            <a:off x="3155315" y="5013960"/>
            <a:ext cx="4859655" cy="1149985"/>
          </a:xfrm>
          <a:prstGeom prst="wedgeRoundRectCallout">
            <a:avLst>
              <a:gd name="adj1" fmla="val -52208"/>
              <a:gd name="adj2" fmla="val -18995"/>
              <a:gd name="adj3" fmla="val 16667"/>
            </a:avLst>
          </a:prstGeom>
          <a:noFill/>
          <a:ln w="38100">
            <a:noFill/>
          </a:ln>
        </p:spPr>
        <p:txBody>
          <a:bodyPr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说的就是这个道理吧？ “此……之谓也”是一种固定句式，通常翻译为“大概说的就是……吧。”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295275" y="1530350"/>
            <a:ext cx="219519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7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7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7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7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702" grpId="0"/>
      <p:bldP spid="274703" grpId="1"/>
      <p:bldP spid="274704" grpId="1"/>
      <p:bldP spid="274705" grpId="1"/>
      <p:bldP spid="274706" grpId="1"/>
      <p:bldP spid="274707" grpId="1"/>
      <p:bldP spid="274708" grpId="1"/>
      <p:bldP spid="274709" grpId="1"/>
      <p:bldP spid="274710" grpId="1"/>
      <p:bldP spid="274711" grpId="1"/>
      <p:bldP spid="274712" grpId="1"/>
      <p:bldP spid="274713" grpId="1"/>
      <p:bldP spid="274714" grpId="1"/>
      <p:bldP spid="274715" grpId="1"/>
      <p:bldP spid="27471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3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4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4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4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4770</Words>
  <Application>WPS 演示</Application>
  <PresentationFormat>宽屏</PresentationFormat>
  <Paragraphs>1237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华文行楷</vt:lpstr>
      <vt:lpstr>楷体</vt:lpstr>
      <vt:lpstr>华文楷体</vt:lpstr>
      <vt:lpstr>方正行楷简体</vt:lpstr>
      <vt:lpstr>华康楷体W5-A</vt:lpstr>
      <vt:lpstr>黑体</vt:lpstr>
      <vt:lpstr>Arial Unicode MS</vt:lpstr>
      <vt:lpstr>方正魏碑简体</vt:lpstr>
      <vt:lpstr>楷体_GB2312</vt:lpstr>
      <vt:lpstr>新宋体</vt:lpstr>
      <vt:lpstr>隶书</vt:lpstr>
      <vt:lpstr>华文新魏</vt:lpstr>
      <vt:lpstr>自定义设计方案</vt:lpstr>
      <vt:lpstr>《礼 记》二 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通假字</vt:lpstr>
      <vt:lpstr>一词多义</vt:lpstr>
      <vt:lpstr>PowerPoint 演示文稿</vt:lpstr>
      <vt:lpstr>词类活用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310</cp:revision>
  <dcterms:created xsi:type="dcterms:W3CDTF">2015-11-16T01:00:00Z</dcterms:created>
  <dcterms:modified xsi:type="dcterms:W3CDTF">2019-12-27T12:53:19Z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