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66" r:id="rId4"/>
    <p:sldMasterId id="2147483682" r:id="rId5"/>
    <p:sldMasterId id="2147483686" r:id="rId6"/>
  </p:sldMasterIdLst>
  <p:sldIdLst>
    <p:sldId id="267" r:id="rId7"/>
    <p:sldId id="265" r:id="rId8"/>
    <p:sldId id="272" r:id="rId9"/>
    <p:sldId id="280" r:id="rId10"/>
    <p:sldId id="278" r:id="rId11"/>
    <p:sldId id="279" r:id="rId12"/>
    <p:sldId id="294" r:id="rId13"/>
    <p:sldId id="291" r:id="rId14"/>
    <p:sldId id="300" r:id="rId15"/>
    <p:sldId id="284" r:id="rId16"/>
    <p:sldId id="303" r:id="rId17"/>
    <p:sldId id="318" r:id="rId18"/>
    <p:sldId id="314" r:id="rId19"/>
    <p:sldId id="315" r:id="rId20"/>
    <p:sldId id="309" r:id="rId21"/>
    <p:sldId id="332" r:id="rId22"/>
    <p:sldId id="336" r:id="rId23"/>
    <p:sldId id="322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122680"/>
            <a:ext cx="78867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02355"/>
            <a:ext cx="7886700" cy="165544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2435"/>
            <a:ext cx="78867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59100"/>
            <a:ext cx="7886700" cy="27813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120"/>
            <a:ext cx="7886700" cy="1102995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365125"/>
            <a:ext cx="78867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3" y="1482090"/>
            <a:ext cx="3915728" cy="823595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368550"/>
            <a:ext cx="3916680" cy="382079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1" y="1482090"/>
            <a:ext cx="3822859" cy="823595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1" y="2368550"/>
            <a:ext cx="3822859" cy="382079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905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457200"/>
            <a:ext cx="3294221" cy="1055370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694180"/>
            <a:ext cx="3295174" cy="448056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7620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457200"/>
            <a:ext cx="3209925" cy="105537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1" y="1694180"/>
            <a:ext cx="3210401" cy="448056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27025"/>
            <a:ext cx="78867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dpi="0" rotWithShape="0">
          <a:blip r:embed="rId6" cstate="print">
            <a:lum/>
          </a:blip>
          <a:srcRect/>
          <a:stretch>
            <a:fillRect t="-11000" b="-30000"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ransition>
    <p:newsflash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" descr="1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>
          <a:xfrm>
            <a:off x="971233" y="3909695"/>
            <a:ext cx="7200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1" name="文本框 2"/>
          <p:cNvSpPr txBox="1"/>
          <p:nvPr/>
        </p:nvSpPr>
        <p:spPr>
          <a:xfrm>
            <a:off x="1268413" y="4862195"/>
            <a:ext cx="72009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课外古诗词诵读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9" name="图片 4100" descr="timg?image&amp;quality=80&amp;size=b9999_10000&amp;sec=1494337738418&amp;di=e6bfa8a595823d7f9b0c0333ae5b186a&amp;imgtype=0&amp;src=http%3A%2F%2Fimgsrc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8135" y="198120"/>
            <a:ext cx="4283710" cy="4283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483735" y="3014345"/>
            <a:ext cx="3985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《诗经•邶风》</a:t>
            </a:r>
            <a:endParaRPr lang="zh-CN" altLang="zh-CN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050" name="图片 4102" descr="timg?image&amp;quality=80&amp;size=b9999_10000&amp;sec=1494337810614&amp;di=629a0ffa8db647e56212c55bf60da99e&amp;imgtype=0&amp;src=http%3A%2F%2Fs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935" y="0"/>
            <a:ext cx="3568065" cy="2779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"/>
          <p:cNvSpPr txBox="1"/>
          <p:nvPr/>
        </p:nvSpPr>
        <p:spPr>
          <a:xfrm>
            <a:off x="387192" y="1929448"/>
            <a:ext cx="8368903" cy="3345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3625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式     微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，式微，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胡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不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归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？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微     君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之故，胡为乎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中露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式微，式微，胡不归？微君之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躬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，胡为乎泥中？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625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7" name="椭圆 6144"/>
          <p:cNvSpPr/>
          <p:nvPr/>
        </p:nvSpPr>
        <p:spPr>
          <a:xfrm>
            <a:off x="244396" y="262493"/>
            <a:ext cx="1393031" cy="720328"/>
          </a:xfrm>
          <a:prstGeom prst="ellipse">
            <a:avLst/>
          </a:prstGeom>
          <a:solidFill>
            <a:srgbClr val="FAA0AA"/>
          </a:solidFill>
          <a:ln w="936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文本框 6145"/>
          <p:cNvSpPr txBox="1"/>
          <p:nvPr/>
        </p:nvSpPr>
        <p:spPr>
          <a:xfrm>
            <a:off x="244158" y="426324"/>
            <a:ext cx="1401365" cy="39243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 defTabSz="449580">
              <a:spcBef>
                <a:spcPts val="175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zh-CN" altLang="x-none" sz="2100" dirty="0" err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疏通诗意</a:t>
            </a:r>
            <a:endParaRPr lang="zh-CN" altLang="x-none" sz="2100" dirty="0" err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1728470" y="1539240"/>
            <a:ext cx="1002030" cy="354965"/>
          </a:xfrm>
          <a:prstGeom prst="wedgeRectCallout">
            <a:avLst>
              <a:gd name="adj1" fmla="val -76749"/>
              <a:gd name="adj2" fmla="val 1108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8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昏暗</a:t>
            </a:r>
            <a:endParaRPr lang="zh-CN" altLang="en-US" sz="28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2730500" y="818515"/>
            <a:ext cx="1278890" cy="947420"/>
          </a:xfrm>
          <a:prstGeom prst="wedgeRectCallout">
            <a:avLst>
              <a:gd name="adj1" fmla="val -5383"/>
              <a:gd name="adj2" fmla="val 988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8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何，为什么</a:t>
            </a:r>
            <a:endParaRPr lang="zh-CN" altLang="en-US" sz="28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3653790" y="3425190"/>
            <a:ext cx="1043940" cy="354965"/>
          </a:xfrm>
          <a:prstGeom prst="wedgeRectCallout">
            <a:avLst>
              <a:gd name="adj1" fmla="val 52228"/>
              <a:gd name="adj2" fmla="val 1156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身体</a:t>
            </a:r>
            <a:endParaRPr lang="zh-CN" altLang="en-US" sz="24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5447030" y="1075055"/>
            <a:ext cx="1691005" cy="690880"/>
          </a:xfrm>
          <a:prstGeom prst="wedgeRectCallout">
            <a:avLst>
              <a:gd name="adj1" fmla="val -33615"/>
              <a:gd name="adj2" fmla="val 1090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指贵族统治者</a:t>
            </a:r>
            <a:endParaRPr lang="zh-CN" altLang="en-US" sz="24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7493635" y="99060"/>
            <a:ext cx="1568450" cy="1440180"/>
          </a:xfrm>
          <a:prstGeom prst="wedgeRectCallout">
            <a:avLst>
              <a:gd name="adj1" fmla="val -1778"/>
              <a:gd name="adj2" fmla="val 935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露中，</a:t>
            </a:r>
            <a:endParaRPr lang="zh-CN" altLang="en-US" sz="24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露水之中，</a:t>
            </a:r>
            <a:r>
              <a:rPr lang="zh-CN" altLang="en-US" sz="24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sym typeface="+mn-ea"/>
              </a:rPr>
              <a:t>倒文以协韵</a:t>
            </a:r>
            <a:endParaRPr lang="zh-CN" altLang="en-US" sz="24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8475" y="2615327"/>
            <a:ext cx="8655844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天黑了，天黑了，为什么还不回家？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如果不是为了养活你们，何必还在露水中劳作！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4713" y="4572715"/>
            <a:ext cx="8655844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天黑了，天黑了，为什么还不回家？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如果不是为了养活你们，何必还在泥浆中劳作！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244475" y="1539240"/>
            <a:ext cx="1252220" cy="354965"/>
          </a:xfrm>
          <a:prstGeom prst="wedgeRectCallout">
            <a:avLst>
              <a:gd name="adj1" fmla="val -5383"/>
              <a:gd name="adj2" fmla="val 988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语气助词</a:t>
            </a:r>
            <a:endParaRPr lang="zh-CN" altLang="en-US" sz="20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4347210" y="722630"/>
            <a:ext cx="937895" cy="946785"/>
          </a:xfrm>
          <a:prstGeom prst="wedgeRectCallout">
            <a:avLst>
              <a:gd name="adj1" fmla="val -5383"/>
              <a:gd name="adj2" fmla="val 988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18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（如果）不是 </a:t>
            </a:r>
            <a:endParaRPr lang="en-US" altLang="zh-CN" sz="18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4" grpId="0" animBg="1"/>
      <p:bldP spid="17" grpId="0" animBg="1"/>
      <p:bldP spid="18" grpId="0" animBg="1"/>
      <p:bldP spid="19" grpId="0"/>
      <p:bldP spid="15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5880" y="-205740"/>
            <a:ext cx="9199880" cy="68446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97380" y="1523365"/>
            <a:ext cx="5080000" cy="30460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9600" b="1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schemeClr val="bg1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活动三</a:t>
            </a:r>
            <a:endParaRPr lang="zh-CN" altLang="en-US" sz="9600" b="1">
              <a:ln w="25400">
                <a:gradFill>
                  <a:gsLst>
                    <a:gs pos="0">
                      <a:srgbClr val="E7DFD1"/>
                    </a:gs>
                    <a:gs pos="39000">
                      <a:srgbClr val="3E3B37"/>
                    </a:gs>
                    <a:gs pos="52000">
                      <a:srgbClr val="3E3B37"/>
                    </a:gs>
                    <a:gs pos="21000">
                      <a:schemeClr val="bg1"/>
                    </a:gs>
                    <a:gs pos="61000">
                      <a:srgbClr val="33302D"/>
                    </a:gs>
                    <a:gs pos="77000">
                      <a:srgbClr val="F0EAE1"/>
                    </a:gs>
                  </a:gsLst>
                  <a:lin ang="16200000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9600" b="1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schemeClr val="bg1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赏析诗歌</a:t>
            </a:r>
            <a:endParaRPr lang="zh-CN" altLang="en-US" sz="9600" b="1">
              <a:ln w="25400">
                <a:gradFill>
                  <a:gsLst>
                    <a:gs pos="0">
                      <a:srgbClr val="E7DFD1"/>
                    </a:gs>
                    <a:gs pos="39000">
                      <a:srgbClr val="3E3B37"/>
                    </a:gs>
                    <a:gs pos="52000">
                      <a:srgbClr val="3E3B37"/>
                    </a:gs>
                    <a:gs pos="21000">
                      <a:schemeClr val="bg1"/>
                    </a:gs>
                    <a:gs pos="61000">
                      <a:srgbClr val="33302D"/>
                    </a:gs>
                    <a:gs pos="77000">
                      <a:srgbClr val="F0EAE1"/>
                    </a:gs>
                  </a:gsLst>
                  <a:lin ang="16200000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内容占位符 13314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 anchor="t"/>
          <a:p>
            <a:pPr>
              <a:buNone/>
            </a:pPr>
            <a:r>
              <a:rPr lang="en-US" altLang="zh-CN" sz="4400" b="1"/>
              <a:t>    </a:t>
            </a:r>
            <a:r>
              <a:rPr lang="en-US" altLang="zh-CN" sz="4000" b="1"/>
              <a:t>1</a:t>
            </a:r>
            <a:r>
              <a:rPr lang="zh-CN" altLang="en-US" sz="4000" b="1" dirty="0"/>
              <a:t>、这首诗主要叙写了什么内容？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4000" b="1" dirty="0"/>
              <a:t>         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底层劳动者遭受统治者的压迫，夜以继日地在野外干活，有家不能回，苦不堪言，自然要倾吐心中的牢骚不平。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      </a:t>
            </a:r>
            <a:r>
              <a:rPr lang="en-US" altLang="zh-CN" sz="4000" b="1"/>
              <a:t>2、</a:t>
            </a:r>
            <a:r>
              <a:rPr lang="zh-CN" altLang="en-US" sz="4000" b="1" dirty="0">
                <a:solidFill>
                  <a:srgbClr val="FF0000"/>
                </a:solidFill>
              </a:rPr>
              <a:t> </a:t>
            </a:r>
            <a:r>
              <a:rPr lang="zh-CN" sz="40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全诗表达了怎样的思想感情？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 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6820" y="1518285"/>
            <a:ext cx="4410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7030A0"/>
                </a:solidFill>
              </a:rPr>
              <a:t>身份   处境   心情</a:t>
            </a:r>
            <a:endParaRPr lang="zh-CN" altLang="en-US" sz="3600" b="1">
              <a:solidFill>
                <a:srgbClr val="7030A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2835" y="4971415"/>
            <a:ext cx="7218045" cy="16548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ts val="4065"/>
              </a:lnSpc>
            </a:pPr>
            <a:r>
              <a:rPr lang="en-US" altLang="zh-CN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表达出了服劳役者的苦痛心情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以及他们对统治者的满腔愤懑之情。</a:t>
            </a:r>
            <a:endParaRPr lang="zh-CN" alt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ts val="4065"/>
              </a:lnSpc>
            </a:pPr>
            <a:endParaRPr 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105475" name="图片 93185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138" y="6354763"/>
            <a:ext cx="804862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76" name="图片 93186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77" name="图片 93187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78" name="图片 93188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79" name="图片 93189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0" y="6354763"/>
            <a:ext cx="804863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80" name="图片 93190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6213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81" name="图片 93191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663" y="6375400"/>
            <a:ext cx="806450" cy="388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5482" name="图片 93192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9113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99" name="矩形 93198"/>
          <p:cNvSpPr/>
          <p:nvPr/>
        </p:nvSpPr>
        <p:spPr>
          <a:xfrm>
            <a:off x="758825" y="1282065"/>
            <a:ext cx="72599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36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	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）重章换字，押韵和谐     	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“微君之故”“微君之躬”，一字之差，意思相同；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  <a:sym typeface="+mn-ea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    “中露”，就是“露中”，为了押韵而倒置，读起来音韵更加和谐，</a:t>
            </a:r>
            <a:r>
              <a:rPr lang="zh-CN" altLang="en-US" sz="3200" b="1" dirty="0">
                <a:sym typeface="+mn-ea"/>
              </a:rPr>
              <a:t>每章换韵，节奏短促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，同时语言精巧凝练，兼有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长短的句式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，节奏感强。  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8825" y="354965"/>
            <a:ext cx="775906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zh-CN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这首诗在语言句式上有什么特点？</a:t>
            </a:r>
            <a:endParaRPr lang="zh-CN" altLang="en-US" sz="3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106499" name="图片 260098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138" y="6354763"/>
            <a:ext cx="804862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0" name="图片 260099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1" name="图片 260100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2" name="图片 260101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0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3" name="图片 260102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0" y="6354763"/>
            <a:ext cx="804863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4" name="图片 260103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6213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5" name="图片 260104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663" y="6375400"/>
            <a:ext cx="806450" cy="388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106506" name="图片 260105" descr="25flower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9113" y="6354763"/>
            <a:ext cx="806450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0108" name="矩形 260107"/>
          <p:cNvSpPr/>
          <p:nvPr/>
        </p:nvSpPr>
        <p:spPr>
          <a:xfrm>
            <a:off x="650875" y="692150"/>
            <a:ext cx="784225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36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	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）以设问强化语言效果。     	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0950" y="1720215"/>
            <a:ext cx="7242175" cy="3218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ts val="4065"/>
              </a:lnSpc>
            </a:pPr>
            <a:r>
              <a:rPr lang="zh-CN" altLang="en-US" sz="3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运用设问的修辞手法，从全诗看，“式微式微，胡不归？”不是有疑而问，而是故意设问，采用这种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虽无疑而故作有疑</a:t>
            </a:r>
            <a:r>
              <a:rPr lang="zh-CN" altLang="en-US" sz="3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的设问方式，使诗篇显得宛转而有情致，同时也引人注意，达到了</a:t>
            </a:r>
            <a:r>
              <a:rPr lang="zh-CN" altLang="en-US" sz="3200" b="1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“不言怨而怨自深”</a:t>
            </a:r>
            <a:r>
              <a:rPr lang="zh-CN" altLang="en-US" sz="3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的效果。</a:t>
            </a:r>
            <a:endParaRPr lang="zh-CN" altLang="en-US" sz="3200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7203" y="-56428"/>
            <a:ext cx="1828284" cy="34877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73745" y="1445144"/>
            <a:ext cx="231457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主旨</a:t>
            </a:r>
            <a:endParaRPr lang="zh-CN" altLang="en-US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0" y="773318"/>
            <a:ext cx="1323241" cy="122117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52866">
            <a:off x="5582661" y="834146"/>
            <a:ext cx="1166385" cy="11001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765" y="2732405"/>
            <a:ext cx="82759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  <a:buNone/>
            </a:pPr>
            <a:r>
              <a:rPr lang="en-US" altLang="zh-CN" sz="3600" b="1" err="1">
                <a:sym typeface="+mn-ea"/>
              </a:rPr>
              <a:t>本诗描写家人盼望服役在外的亲人回家的急切心情。</a:t>
            </a:r>
            <a:r>
              <a:rPr lang="zh-CN" altLang="en-US" sz="3600" b="1" err="1">
                <a:sym typeface="+mn-ea"/>
              </a:rPr>
              <a:t>诗抓住天色将晚这一瞬间的感触，一连串的疑问、质问，既表达了</a:t>
            </a:r>
            <a:r>
              <a:rPr lang="en-US" altLang="zh-CN" sz="3600" b="1" err="1">
                <a:sym typeface="+mn-ea"/>
              </a:rPr>
              <a:t>对亲人</a:t>
            </a:r>
            <a:r>
              <a:rPr lang="zh-CN" altLang="en-US" sz="3600" b="1" err="1">
                <a:sym typeface="+mn-ea"/>
              </a:rPr>
              <a:t>在</a:t>
            </a:r>
            <a:r>
              <a:rPr lang="en-US" altLang="zh-CN" sz="3600" b="1" err="1">
                <a:sym typeface="+mn-ea"/>
              </a:rPr>
              <a:t>泥水霜露中的</a:t>
            </a:r>
            <a:r>
              <a:rPr lang="en-US" altLang="zh-CN" sz="3600" b="1" err="1">
                <a:solidFill>
                  <a:srgbClr val="FF0000"/>
                </a:solidFill>
                <a:sym typeface="+mn-ea"/>
              </a:rPr>
              <a:t>关切</a:t>
            </a:r>
            <a:r>
              <a:rPr lang="en-US" altLang="zh-CN" sz="3600" b="1">
                <a:sym typeface="+mn-ea"/>
              </a:rPr>
              <a:t>，</a:t>
            </a:r>
            <a:r>
              <a:rPr lang="zh-CN" altLang="en-US" sz="3600" b="1" dirty="0">
                <a:sym typeface="+mn-ea"/>
              </a:rPr>
              <a:t>也</a:t>
            </a:r>
            <a:r>
              <a:rPr lang="en-US" altLang="zh-CN" sz="3600" b="1" err="1">
                <a:sym typeface="+mn-ea"/>
              </a:rPr>
              <a:t>有对“君”的行为的</a:t>
            </a:r>
            <a:r>
              <a:rPr lang="en-US" altLang="zh-CN" sz="3600" b="1" err="1">
                <a:solidFill>
                  <a:srgbClr val="FF0000"/>
                </a:solidFill>
                <a:sym typeface="+mn-ea"/>
              </a:rPr>
              <a:t>怨怒</a:t>
            </a:r>
            <a:r>
              <a:rPr lang="en-US" altLang="zh-CN" sz="3600" b="1">
                <a:sym typeface="+mn-ea"/>
              </a:rPr>
              <a:t>。 </a:t>
            </a:r>
            <a:endParaRPr lang="zh-CN" altLang="en-US" sz="36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015" y="168275"/>
            <a:ext cx="2779395" cy="69151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fontAlgn="base"/>
            <a:r>
              <a:rPr lang="zh-CN" altLang="en-US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拓展延伸：</a:t>
            </a:r>
            <a:endParaRPr lang="zh-CN" altLang="en-US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650" name="内容占位符 2"/>
          <p:cNvSpPr>
            <a:spLocks noGrp="1"/>
          </p:cNvSpPr>
          <p:nvPr>
            <p:ph idx="1"/>
          </p:nvPr>
        </p:nvSpPr>
        <p:spPr/>
        <p:txBody>
          <a:bodyPr anchor="t"/>
          <a:p>
            <a:pPr marL="0" indent="0">
              <a:buNone/>
            </a:pPr>
            <a:r>
              <a:rPr lang="en-US" altLang="zh-CN" sz="4400"/>
              <a:t>       </a:t>
            </a:r>
            <a:endParaRPr lang="zh-CN" altLang="en-US" sz="4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" y="1331595"/>
            <a:ext cx="3484880" cy="46621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944245"/>
            <a:ext cx="3801745" cy="523303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079500"/>
            <a:ext cx="8686800" cy="678180"/>
          </a:xfrm>
        </p:spPr>
        <p:txBody>
          <a:bodyPr/>
          <a:p>
            <a:r>
              <a:rPr lang="zh-CN" altLang="en-US" sz="3200" b="1">
                <a:sym typeface="+mn-ea"/>
              </a:rPr>
              <a:t>下面关于《诗经》的说法中，不正确的是(    )</a:t>
            </a:r>
            <a:br>
              <a:rPr lang="zh-CN" altLang="en-US" sz="3200" b="1"/>
            </a:b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7965" y="1995805"/>
            <a:ext cx="8916035" cy="3567430"/>
          </a:xfrm>
        </p:spPr>
        <p:txBody>
          <a:bodyPr/>
          <a:p>
            <a:pPr marL="0" indent="0">
              <a:buNone/>
            </a:pPr>
            <a:r>
              <a:rPr lang="zh-CN" altLang="en-US" b="1"/>
              <a:t>A.《诗经》分为风、雅、颂三部分，其中“雅”主要是民间乐歌。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B.《诗经》的表现手法主要有赋、比、兴三种。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C.《诗经》是中国最早的一部诗歌总集。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D</a:t>
            </a:r>
            <a:r>
              <a:rPr lang="en-US" altLang="zh-CN" b="1"/>
              <a:t>.</a:t>
            </a:r>
            <a:r>
              <a:rPr lang="zh-CN" altLang="en-US" b="1"/>
              <a:t>《诗经》收集了西周初年至春秋中叶的三百零五篇诗歌。</a:t>
            </a:r>
            <a:endParaRPr lang="zh-CN" altLang="en-US" b="1"/>
          </a:p>
        </p:txBody>
      </p:sp>
      <p:grpSp>
        <p:nvGrpSpPr>
          <p:cNvPr id="16096266" name="Group 11"/>
          <p:cNvGrpSpPr/>
          <p:nvPr/>
        </p:nvGrpSpPr>
        <p:grpSpPr>
          <a:xfrm>
            <a:off x="1710615" y="118745"/>
            <a:ext cx="2105382" cy="960755"/>
            <a:chOff x="54" y="62"/>
            <a:chExt cx="1170" cy="605"/>
          </a:xfrm>
        </p:grpSpPr>
        <p:sp>
          <p:nvSpPr>
            <p:cNvPr id="16096267" name="Oval 12"/>
            <p:cNvSpPr/>
            <p:nvPr/>
          </p:nvSpPr>
          <p:spPr>
            <a:xfrm>
              <a:off x="54" y="62"/>
              <a:ext cx="1170" cy="60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>
                <a:buFont typeface="Arial" panose="020B0604020202020204" pitchFamily="34" charset="0"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096268" name="Text Box 13"/>
            <p:cNvSpPr txBox="1"/>
            <p:nvPr/>
          </p:nvSpPr>
          <p:spPr>
            <a:xfrm>
              <a:off x="142" y="200"/>
              <a:ext cx="9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9060101010101" pitchFamily="49" charset="-122"/>
                </a:rPr>
                <a:t>当堂检测</a:t>
              </a:r>
              <a:endParaRPr lang="zh-CN" altLang="en-US" sz="2800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958455" y="835660"/>
            <a:ext cx="3987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5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1785" y="855345"/>
            <a:ext cx="6283325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fontAlgn="base"/>
            <a:r>
              <a:rPr lang="zh-CN" altLang="en-US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课后作业：</a:t>
            </a:r>
            <a:endParaRPr lang="zh-CN" altLang="en-US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>
          <a:xfrm>
            <a:off x="379730" y="1998345"/>
            <a:ext cx="8687435" cy="4526280"/>
          </a:xfrm>
        </p:spPr>
        <p:txBody>
          <a:bodyPr anchor="t"/>
          <a:p>
            <a:pPr marL="0" indent="0">
              <a:buNone/>
            </a:pPr>
            <a:r>
              <a:rPr lang="en-US" altLang="zh-CN" sz="4400"/>
              <a:t>1</a:t>
            </a:r>
            <a:r>
              <a:rPr lang="zh-CN" altLang="zh-CN" sz="4400"/>
              <a:t>、整理笔记，熟记有关《诗经》的文学常识</a:t>
            </a:r>
            <a:endParaRPr lang="zh-CN" altLang="zh-CN" sz="4400"/>
          </a:p>
          <a:p>
            <a:pPr marL="0" indent="0">
              <a:buNone/>
            </a:pPr>
            <a:r>
              <a:rPr lang="en-US" altLang="zh-CN" sz="4400"/>
              <a:t>2</a:t>
            </a:r>
            <a:r>
              <a:rPr lang="zh-CN" altLang="en-US" sz="4400"/>
              <a:t>、完成习题</a:t>
            </a:r>
            <a:endParaRPr lang="zh-CN" altLang="en-US" sz="440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3335"/>
            <a:ext cx="9199880" cy="68446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4380" y="397510"/>
            <a:ext cx="2383155" cy="7067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620" y="1536700"/>
            <a:ext cx="6734175" cy="37846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609600" indent="-609600">
              <a:buNone/>
            </a:pP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z="4000" b="1" noProof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了解有关《诗经》的文学常识</a:t>
            </a:r>
            <a:endParaRPr lang="zh-CN" altLang="en-US" sz="4000" b="1" noProof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609600" indent="-609600">
              <a:buNone/>
            </a:pP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、有感情地朗读，体会诗歌的音韵美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609600" indent="-609600">
              <a:buNone/>
            </a:pP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、把握诗歌内容，体味内在情感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14"/>
          <p:cNvSpPr/>
          <p:nvPr/>
        </p:nvSpPr>
        <p:spPr>
          <a:xfrm>
            <a:off x="255588" y="1164273"/>
            <a:ext cx="8632825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宋体" panose="02010600030101010101" pitchFamily="2" charset="-122"/>
              </a:rPr>
              <a:t>诗经</a:t>
            </a:r>
            <a:r>
              <a:rPr lang="en-US" altLang="zh-CN" sz="3200" b="1" dirty="0">
                <a:latin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宋体" panose="02010600030101010101" pitchFamily="2" charset="-122"/>
              </a:rPr>
              <a:t>是中国古代诗歌开端，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最早</a:t>
            </a:r>
            <a:r>
              <a:rPr lang="zh-CN" altLang="en-US" sz="3200" b="1" dirty="0">
                <a:latin typeface="宋体" panose="02010600030101010101" pitchFamily="2" charset="-122"/>
              </a:rPr>
              <a:t>的一部诗歌总集，先秦时称其为“诗”或“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诗三百</a:t>
            </a:r>
            <a:r>
              <a:rPr lang="zh-CN" altLang="en-US" sz="3200" b="1" dirty="0">
                <a:latin typeface="宋体" panose="02010600030101010101" pitchFamily="2" charset="-122"/>
              </a:rPr>
              <a:t>”，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西汉时始称</a:t>
            </a: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诗经</a:t>
            </a: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sym typeface="+mn-ea"/>
              </a:rPr>
              <a:t>，</a:t>
            </a:r>
            <a:r>
              <a:rPr lang="zh-CN" altLang="en-US" sz="3200" b="1" dirty="0">
                <a:latin typeface="宋体" panose="02010600030101010101" pitchFamily="2" charset="-122"/>
              </a:rPr>
              <a:t>收集了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西周初年</a:t>
            </a:r>
            <a:r>
              <a:rPr lang="zh-CN" altLang="en-US" sz="3200" b="1" dirty="0">
                <a:latin typeface="宋体" panose="02010600030101010101" pitchFamily="2" charset="-122"/>
              </a:rPr>
              <a:t>至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春秋中叶</a:t>
            </a:r>
            <a:r>
              <a:rPr lang="zh-CN" altLang="en-US" sz="3200" b="1" dirty="0">
                <a:latin typeface="宋体" panose="02010600030101010101" pitchFamily="2" charset="-122"/>
              </a:rPr>
              <a:t>（前</a:t>
            </a:r>
            <a:r>
              <a:rPr lang="en-US" altLang="zh-CN" sz="3200" b="1" dirty="0">
                <a:latin typeface="宋体" panose="02010600030101010101" pitchFamily="2" charset="-122"/>
              </a:rPr>
              <a:t>11</a:t>
            </a:r>
            <a:r>
              <a:rPr lang="zh-CN" altLang="en-US" sz="3200" b="1" dirty="0">
                <a:latin typeface="宋体" panose="02010600030101010101" pitchFamily="2" charset="-122"/>
              </a:rPr>
              <a:t>世纪至前</a:t>
            </a:r>
            <a:r>
              <a:rPr lang="en-US" altLang="zh-CN" sz="3200" b="1" dirty="0">
                <a:latin typeface="宋体" panose="02010600030101010101" pitchFamily="2" charset="-122"/>
              </a:rPr>
              <a:t>6</a:t>
            </a:r>
            <a:r>
              <a:rPr lang="zh-CN" altLang="en-US" sz="3200" b="1" dirty="0">
                <a:latin typeface="宋体" panose="02010600030101010101" pitchFamily="2" charset="-122"/>
              </a:rPr>
              <a:t>世纪）的诗歌，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共</a:t>
            </a:r>
            <a:r>
              <a:rPr lang="en-US" altLang="zh-CN" sz="3200" b="1" dirty="0">
                <a:latin typeface="宋体" panose="02010600030101010101" pitchFamily="2" charset="-122"/>
                <a:sym typeface="+mn-ea"/>
              </a:rPr>
              <a:t>311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篇，其中</a:t>
            </a:r>
            <a:r>
              <a:rPr lang="en-US" altLang="zh-CN" sz="3200" b="1" dirty="0">
                <a:latin typeface="宋体" panose="02010600030101010101" pitchFamily="2" charset="-122"/>
                <a:sym typeface="+mn-ea"/>
              </a:rPr>
              <a:t>6</a:t>
            </a:r>
            <a:r>
              <a:rPr lang="zh-CN" altLang="en-US" sz="3200" b="1" dirty="0">
                <a:latin typeface="宋体" panose="02010600030101010101" pitchFamily="2" charset="-122"/>
                <a:sym typeface="+mn-ea"/>
              </a:rPr>
              <a:t>篇为笙诗，即只有标题，没有内容，现存完整篇目共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3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05</a:t>
            </a:r>
            <a:r>
              <a:rPr lang="zh-CN" altLang="en-US" sz="3200" b="1" dirty="0">
                <a:latin typeface="宋体" panose="02010600030101010101" pitchFamily="2" charset="-122"/>
              </a:rPr>
              <a:t>篇。</a:t>
            </a:r>
            <a:endParaRPr lang="en-US" altLang="zh-CN" sz="3200" b="1" dirty="0">
              <a:latin typeface="宋体" panose="02010600030101010101" pitchFamily="2" charset="-122"/>
            </a:endParaRPr>
          </a:p>
        </p:txBody>
      </p:sp>
      <p:sp>
        <p:nvSpPr>
          <p:cNvPr id="19462" name="文本框 2"/>
          <p:cNvSpPr txBox="1"/>
          <p:nvPr/>
        </p:nvSpPr>
        <p:spPr>
          <a:xfrm>
            <a:off x="2030730" y="154940"/>
            <a:ext cx="489585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66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走近诗经</a:t>
            </a:r>
            <a:endParaRPr lang="zh-CN" altLang="en-US" sz="6600" b="1" dirty="0">
              <a:solidFill>
                <a:srgbClr val="0099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436" name="Picture 10" descr="http://p2.so.qhmsg.com/bdr/_240_/t01d7fba5693a6571b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5775" y="4983480"/>
            <a:ext cx="3088005" cy="1762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660400" y="471170"/>
            <a:ext cx="6988175" cy="3930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诗经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3200" b="1" dirty="0" smtClean="0">
                <a:solidFill>
                  <a:srgbClr val="7030A0"/>
                </a:solidFill>
                <a:sym typeface="+mn-ea"/>
              </a:rPr>
              <a:t>取材广泛，</a:t>
            </a:r>
            <a:r>
              <a:rPr lang="zh-CN" altLang="en-US" sz="3200" b="1" dirty="0">
                <a:solidFill>
                  <a:srgbClr val="7030A0"/>
                </a:solidFill>
                <a:latin typeface="宋体" panose="02010600030101010101" pitchFamily="2" charset="-122"/>
              </a:rPr>
              <a:t>内容丰富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，反映了劳动与爱情、战争与徭役、压迫与反抗、风俗与婚姻、祭祖与宴会，甚至天象、地貌、动物、植物等方方面面，是周代社会生活的一面镜子，被誉为古代社会的人生百科全书。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53251" name="Picture 10" descr="http://p2.so.qhmsg.com/bdr/_240_/t01d7fba5693a6571b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2895" y="4401820"/>
            <a:ext cx="3171825" cy="1998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15" y="0"/>
            <a:ext cx="6546215" cy="831850"/>
          </a:xfrm>
        </p:spPr>
        <p:txBody>
          <a:bodyPr>
            <a:normAutofit/>
          </a:bodyPr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诗经</a:t>
            </a:r>
            <a:r>
              <a:rPr lang="en-US" altLang="zh-CN" b="1" dirty="0"/>
              <a:t>》</a:t>
            </a:r>
            <a:r>
              <a:rPr lang="zh-CN" altLang="en-US" b="1" dirty="0" smtClean="0"/>
              <a:t>的分类</a:t>
            </a:r>
            <a:endParaRPr lang="zh-CN" altLang="en-US" b="1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831850"/>
            <a:ext cx="7886700" cy="4474845"/>
          </a:xfrm>
        </p:spPr>
        <p:txBody>
          <a:bodyPr>
            <a:normAutofit fontScale="6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600" b="1" dirty="0"/>
              <a:t>  </a:t>
            </a:r>
            <a:r>
              <a:rPr lang="en-US" altLang="zh-CN" sz="4400" b="1" dirty="0"/>
              <a:t>     《</a:t>
            </a:r>
            <a:r>
              <a:rPr lang="zh-CN" altLang="en-US" sz="4400" b="1" dirty="0"/>
              <a:t>诗经</a:t>
            </a:r>
            <a:r>
              <a:rPr lang="en-US" altLang="zh-CN" sz="4400" b="1" dirty="0"/>
              <a:t>》</a:t>
            </a:r>
            <a:r>
              <a:rPr lang="zh-CN" altLang="en-US" sz="4400" b="1" dirty="0"/>
              <a:t>中的诗，当时都是能演唱的歌词。按所配乐曲的性质，可分成</a:t>
            </a:r>
            <a:r>
              <a:rPr lang="zh-CN" altLang="en-US" sz="4400" b="1" dirty="0">
                <a:solidFill>
                  <a:srgbClr val="FF0000"/>
                </a:solidFill>
              </a:rPr>
              <a:t>风、雅、颂</a:t>
            </a:r>
            <a:r>
              <a:rPr lang="zh-CN" altLang="en-US" sz="4400" b="1" dirty="0"/>
              <a:t>三类。</a:t>
            </a:r>
            <a:endParaRPr lang="zh-CN" altLang="en-US" sz="4400" b="1" dirty="0"/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400" b="1" dirty="0"/>
              <a:t>       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</a:rPr>
              <a:t>风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</a:rPr>
              <a:t>是民谣、土乐，有十五国风，</a:t>
            </a:r>
            <a:r>
              <a:rPr lang="en-US" altLang="zh-CN" sz="4400" b="1" dirty="0">
                <a:solidFill>
                  <a:srgbClr val="FF0000"/>
                </a:solidFill>
              </a:rPr>
              <a:t>160</a:t>
            </a:r>
            <a:r>
              <a:rPr lang="zh-CN" altLang="en-US" sz="4400" b="1" dirty="0">
                <a:solidFill>
                  <a:srgbClr val="FF0000"/>
                </a:solidFill>
              </a:rPr>
              <a:t>篇，大多数为</a:t>
            </a:r>
            <a:r>
              <a:rPr lang="zh-CN" altLang="en-US" sz="4400" b="1" dirty="0">
                <a:solidFill>
                  <a:srgbClr val="7030A0"/>
                </a:solidFill>
              </a:rPr>
              <a:t>劳动人民</a:t>
            </a:r>
            <a:r>
              <a:rPr lang="zh-CN" altLang="en-US" sz="4400" b="1" dirty="0">
                <a:solidFill>
                  <a:srgbClr val="FF0000"/>
                </a:solidFill>
              </a:rPr>
              <a:t>的口头创作，具有浓厚的民歌特色。</a:t>
            </a:r>
            <a:br>
              <a:rPr lang="zh-CN" altLang="en-US" sz="4400" b="1" dirty="0"/>
            </a:br>
            <a:r>
              <a:rPr lang="zh-CN" altLang="en-US" sz="4400" b="1" dirty="0"/>
              <a:t>　</a:t>
            </a:r>
            <a:r>
              <a:rPr lang="zh-CN" altLang="en-US" sz="4400" b="1" dirty="0">
                <a:solidFill>
                  <a:srgbClr val="00B050"/>
                </a:solidFill>
                <a:latin typeface="Arial" panose="020B0604020202020204"/>
              </a:rPr>
              <a:t>“</a:t>
            </a:r>
            <a:r>
              <a:rPr lang="zh-CN" altLang="en-US" sz="4400" b="1" dirty="0">
                <a:solidFill>
                  <a:srgbClr val="00B050"/>
                </a:solidFill>
              </a:rPr>
              <a:t>雅”是周王朝直接统治地区的音乐，</a:t>
            </a:r>
            <a:r>
              <a:rPr lang="zh-CN" altLang="en-US" sz="4400" b="1" dirty="0">
                <a:solidFill>
                  <a:srgbClr val="00B050"/>
                </a:solidFill>
                <a:sym typeface="+mn-ea"/>
              </a:rPr>
              <a:t>宫廷宴享或朝会时的乐歌，</a:t>
            </a:r>
            <a:r>
              <a:rPr lang="zh-CN" altLang="en-US" sz="4400" b="1" dirty="0">
                <a:solidFill>
                  <a:srgbClr val="00B050"/>
                </a:solidFill>
              </a:rPr>
              <a:t>根据音节的不同分为</a:t>
            </a:r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大雅、小雅，</a:t>
            </a:r>
            <a:r>
              <a:rPr lang="zh-CN" altLang="en-US" sz="4400" b="1" dirty="0">
                <a:solidFill>
                  <a:srgbClr val="00B050"/>
                </a:solidFill>
              </a:rPr>
              <a:t>共</a:t>
            </a:r>
            <a:r>
              <a:rPr lang="en-US" altLang="zh-CN" sz="4400" b="1" dirty="0">
                <a:solidFill>
                  <a:srgbClr val="00B050"/>
                </a:solidFill>
              </a:rPr>
              <a:t>105</a:t>
            </a:r>
            <a:r>
              <a:rPr lang="zh-CN" altLang="en-US" sz="4400" b="1" dirty="0">
                <a:solidFill>
                  <a:srgbClr val="00B050"/>
                </a:solidFill>
              </a:rPr>
              <a:t>篇，多为</a:t>
            </a:r>
            <a:r>
              <a:rPr lang="zh-CN" altLang="en-US" sz="4400" b="1" dirty="0">
                <a:solidFill>
                  <a:srgbClr val="7030A0"/>
                </a:solidFill>
              </a:rPr>
              <a:t>贵族、士大夫</a:t>
            </a:r>
            <a:r>
              <a:rPr lang="zh-CN" altLang="en-US" sz="4400" b="1" dirty="0">
                <a:solidFill>
                  <a:srgbClr val="00B050"/>
                </a:solidFill>
              </a:rPr>
              <a:t>所作。</a:t>
            </a:r>
            <a:br>
              <a:rPr lang="zh-CN" altLang="en-US" sz="4400" b="1" dirty="0">
                <a:solidFill>
                  <a:srgbClr val="00B050"/>
                </a:solidFill>
              </a:rPr>
            </a:br>
            <a:r>
              <a:rPr lang="zh-CN" altLang="en-US" sz="4400" b="1" dirty="0"/>
              <a:t>　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“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颂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/>
              </a:rPr>
              <a:t>”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</a:t>
            </a:r>
            <a:r>
              <a:rPr lang="zh-CN" altLang="en-US" sz="4400" b="1" dirty="0">
                <a:solidFill>
                  <a:srgbClr val="7030A0"/>
                </a:solidFill>
                <a:sym typeface="+mn-ea"/>
              </a:rPr>
              <a:t>宗庙祭祀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的舞曲歌辞，内容都是歌颂祖先的功业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有</a:t>
            </a:r>
            <a:r>
              <a:rPr lang="zh-CN" altLang="en-US" sz="4400" b="1" dirty="0">
                <a:solidFill>
                  <a:srgbClr val="FF0000"/>
                </a:solidFill>
              </a:rPr>
              <a:t>商颂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CN" altLang="en-US" sz="4400" b="1" dirty="0">
                <a:solidFill>
                  <a:srgbClr val="FF0000"/>
                </a:solidFill>
              </a:rPr>
              <a:t>周颂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CN" altLang="en-US" sz="4400" b="1" dirty="0">
                <a:solidFill>
                  <a:srgbClr val="FF0000"/>
                </a:solidFill>
              </a:rPr>
              <a:t>鲁颂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，共</a:t>
            </a:r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</a:rPr>
              <a:t>40</a:t>
            </a:r>
            <a:r>
              <a:rPr lang="zh-CN" altLang="en-US" sz="4400" b="1" dirty="0">
                <a:solidFill>
                  <a:schemeClr val="accent2">
                    <a:lumMod val="75000"/>
                  </a:schemeClr>
                </a:solidFill>
              </a:rPr>
              <a:t>篇。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FF0000"/>
                </a:solidFill>
              </a:rPr>
              <a:t>        ”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风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</a:rPr>
              <a:t>代表着</a:t>
            </a:r>
            <a:r>
              <a:rPr lang="en-US" altLang="zh-CN" sz="4400" b="1" dirty="0">
                <a:solidFill>
                  <a:srgbClr val="FF0000"/>
                </a:solidFill>
              </a:rPr>
              <a:t>《</a:t>
            </a:r>
            <a:r>
              <a:rPr lang="zh-CN" altLang="en-US" sz="4400" b="1" dirty="0">
                <a:solidFill>
                  <a:srgbClr val="FF0000"/>
                </a:solidFill>
              </a:rPr>
              <a:t>诗经</a:t>
            </a:r>
            <a:r>
              <a:rPr lang="en-US" altLang="zh-CN" sz="4400" b="1" dirty="0">
                <a:solidFill>
                  <a:srgbClr val="FF0000"/>
                </a:solidFill>
              </a:rPr>
              <a:t>》</a:t>
            </a:r>
            <a:r>
              <a:rPr lang="zh-CN" altLang="en-US" sz="4400" b="1" dirty="0">
                <a:solidFill>
                  <a:srgbClr val="FF0000"/>
                </a:solidFill>
              </a:rPr>
              <a:t>的最高艺术成就</a:t>
            </a:r>
            <a:endParaRPr lang="zh-CN" altLang="en-US" sz="4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1615" y="4726305"/>
            <a:ext cx="86620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邶（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b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楷体" panose="02010609060101010101" pitchFamily="49" charset="-122"/>
                <a:cs typeface="Calibri" panose="020F0502020204030204" charset="0"/>
                <a:sym typeface="+mn-ea"/>
              </a:rPr>
              <a:t>èi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)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风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邶地的民歌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buNone/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诗经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中的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邶风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即为产生、采集、流传于邶国大地的古老而至今仍荡人心弦的诗篇。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2755" y="390843"/>
            <a:ext cx="5155035" cy="418473"/>
          </a:xfrm>
        </p:spPr>
        <p:txBody>
          <a:bodyPr>
            <a:normAutofit fontScale="90000"/>
          </a:bodyPr>
          <a:lstStyle/>
          <a:p>
            <a:r>
              <a:rPr lang="en-US" altLang="zh-CN" sz="4445" b="1" dirty="0"/>
              <a:t>《</a:t>
            </a:r>
            <a:r>
              <a:rPr lang="zh-CN" altLang="en-US" sz="4445" b="1" dirty="0"/>
              <a:t>诗经</a:t>
            </a:r>
            <a:r>
              <a:rPr lang="en-US" altLang="zh-CN" sz="4445" b="1" dirty="0"/>
              <a:t>》</a:t>
            </a:r>
            <a:r>
              <a:rPr lang="en-US" altLang="zh-CN" sz="4445" b="1" dirty="0">
                <a:latin typeface="Arial" panose="020B0604020202020204"/>
              </a:rPr>
              <a:t>“</a:t>
            </a:r>
            <a:r>
              <a:rPr lang="zh-CN" altLang="en-US" sz="4445" b="1" dirty="0"/>
              <a:t>六义</a:t>
            </a:r>
            <a:r>
              <a:rPr lang="zh-CN" altLang="en-US" sz="4445" b="1" dirty="0">
                <a:latin typeface="Arial" panose="020B0604020202020204"/>
              </a:rPr>
              <a:t>”</a:t>
            </a:r>
            <a:endParaRPr lang="zh-CN" altLang="en-US" sz="4445" b="1" dirty="0"/>
          </a:p>
        </p:txBody>
      </p:sp>
      <p:sp>
        <p:nvSpPr>
          <p:cNvPr id="2" name="矩形 1"/>
          <p:cNvSpPr/>
          <p:nvPr/>
        </p:nvSpPr>
        <p:spPr>
          <a:xfrm>
            <a:off x="657860" y="2371725"/>
            <a:ext cx="8249285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800">
                <a:sym typeface="+mn-ea"/>
              </a:rPr>
              <a:t>朱熹《诗集传》说: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"赋者，敷陈其事而直言之也。"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en-US" altLang="zh-CN" sz="2800" b="1" dirty="0" smtClean="0">
                <a:sym typeface="+mn-ea"/>
              </a:rPr>
              <a:t>1</a:t>
            </a:r>
            <a:r>
              <a:rPr lang="zh-CN" altLang="en-US" sz="2800" b="1" dirty="0" smtClean="0">
                <a:sym typeface="+mn-ea"/>
              </a:rPr>
              <a:t>、</a:t>
            </a:r>
            <a:r>
              <a:rPr lang="zh-CN" altLang="en-US" sz="2800" b="1" dirty="0">
                <a:sym typeface="+mn-ea"/>
              </a:rPr>
              <a:t>赋是直接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铺陈叙述，</a:t>
            </a:r>
            <a:r>
              <a:rPr lang="zh-CN" altLang="en-US" sz="2800" b="1" dirty="0">
                <a:sym typeface="+mn-ea"/>
              </a:rPr>
              <a:t>是最基本的表现手法 </a:t>
            </a:r>
            <a:endParaRPr lang="zh-CN" altLang="en-US" sz="2800" b="1" dirty="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"比者，以彼物比此物也。"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en-US" altLang="zh-CN" sz="2800" b="1" dirty="0" smtClean="0">
                <a:sym typeface="+mn-ea"/>
              </a:rPr>
              <a:t>2﹑</a:t>
            </a:r>
            <a:r>
              <a:rPr lang="zh-CN" altLang="en-US" sz="2800" b="1" dirty="0">
                <a:sym typeface="+mn-ea"/>
              </a:rPr>
              <a:t>比即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比喻</a:t>
            </a:r>
            <a:endParaRPr lang="zh-CN" altLang="en-US" sz="2800" b="1" dirty="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"兴者，先言他物以引起所咏之词也。"</a:t>
            </a:r>
            <a:endParaRPr lang="zh-CN" altLang="en-US" sz="2800"/>
          </a:p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</a:t>
            </a:r>
            <a:r>
              <a:rPr lang="zh-CN" altLang="en-US" sz="2800" b="1" dirty="0"/>
              <a:t>兴即</a:t>
            </a:r>
            <a:r>
              <a:rPr lang="zh-CN" altLang="en-US" sz="2800" b="1" dirty="0">
                <a:solidFill>
                  <a:srgbClr val="FF0000"/>
                </a:solidFill>
              </a:rPr>
              <a:t>起兴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356486" y="1000802"/>
            <a:ext cx="8431899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>
                <a:solidFill>
                  <a:prstClr val="black"/>
                </a:solidFill>
              </a:rPr>
              <a:t>《</a:t>
            </a:r>
            <a:r>
              <a:rPr lang="zh-CN" altLang="en-US" sz="3200" b="1" dirty="0">
                <a:solidFill>
                  <a:prstClr val="black"/>
                </a:solidFill>
              </a:rPr>
              <a:t>诗经</a:t>
            </a:r>
            <a:r>
              <a:rPr lang="en-US" altLang="zh-CN" sz="3200" b="1" dirty="0">
                <a:solidFill>
                  <a:prstClr val="black"/>
                </a:solidFill>
              </a:rPr>
              <a:t>》 “</a:t>
            </a:r>
            <a:r>
              <a:rPr lang="zh-CN" altLang="en-US" sz="3200" b="1" dirty="0">
                <a:solidFill>
                  <a:prstClr val="black"/>
                </a:solidFill>
              </a:rPr>
              <a:t>六义”，指的是“风、雅、颂”三种</a:t>
            </a:r>
            <a:r>
              <a:rPr lang="en-US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诗歌形式</a:t>
            </a:r>
            <a:r>
              <a:rPr lang="zh-CN" altLang="en-US" sz="3200" b="1" dirty="0">
                <a:solidFill>
                  <a:prstClr val="black"/>
                </a:solidFill>
              </a:rPr>
              <a:t>与“</a:t>
            </a:r>
            <a:r>
              <a:rPr lang="zh-CN" altLang="en-US" sz="3200" b="1" dirty="0">
                <a:solidFill>
                  <a:srgbClr val="FF0000"/>
                </a:solidFill>
              </a:rPr>
              <a:t>赋、比、兴</a:t>
            </a:r>
            <a:r>
              <a:rPr lang="zh-CN" altLang="en-US" sz="3200" b="1" dirty="0">
                <a:solidFill>
                  <a:prstClr val="black"/>
                </a:solidFill>
              </a:rPr>
              <a:t>”三种</a:t>
            </a:r>
            <a:r>
              <a:rPr lang="zh-CN" altLang="en-US" sz="3200" b="1" dirty="0">
                <a:solidFill>
                  <a:srgbClr val="FFC000"/>
                </a:solidFill>
              </a:rPr>
              <a:t>表现手法</a:t>
            </a:r>
            <a:r>
              <a:rPr lang="zh-CN" altLang="en-US" sz="3200" b="1" dirty="0">
                <a:solidFill>
                  <a:prstClr val="black"/>
                </a:solidFill>
              </a:rPr>
              <a:t>。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1685" y="1623695"/>
            <a:ext cx="7772400" cy="1470025"/>
          </a:xfrm>
        </p:spPr>
        <p:txBody>
          <a:bodyPr/>
          <a:p>
            <a:r>
              <a:rPr lang="zh-CN" altLang="en-US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rPr>
              <a:t>活动一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71520"/>
            <a:ext cx="6400800" cy="1752600"/>
          </a:xfrm>
        </p:spPr>
        <p:txBody>
          <a:bodyPr/>
          <a:p>
            <a:pPr marL="0" indent="0" fontAlgn="base">
              <a:buNone/>
            </a:pPr>
            <a:r>
              <a:rPr lang="en-US" altLang="zh-CN" sz="7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</a:t>
            </a:r>
            <a:r>
              <a:rPr lang="zh-CN" altLang="en-US" sz="7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朗读诗歌</a:t>
            </a:r>
            <a:endParaRPr lang="zh-CN" altLang="en-US" sz="720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7940" y="6350"/>
            <a:ext cx="9199880" cy="68446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7355" y="322580"/>
            <a:ext cx="2066290" cy="1076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读准字音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读出节奏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1610" y="1626870"/>
            <a:ext cx="60718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b="1">
                <a:sym typeface="+mn-ea"/>
              </a:rPr>
              <a:t>                                        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式微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式微，式微，胡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不归？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微君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之故，胡为乎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中露！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式微，式微，胡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不归？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微君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之躬，胡为乎</a:t>
            </a:r>
            <a:r>
              <a:rPr lang="en-US" alt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泥中！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5880" y="-205740"/>
            <a:ext cx="9199880" cy="68446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97380" y="1523365"/>
            <a:ext cx="5080000" cy="30460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9600" b="1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schemeClr val="bg1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活动二</a:t>
            </a:r>
            <a:endParaRPr lang="zh-CN" altLang="en-US" sz="9600" b="1">
              <a:ln w="25400">
                <a:gradFill>
                  <a:gsLst>
                    <a:gs pos="0">
                      <a:srgbClr val="E7DFD1"/>
                    </a:gs>
                    <a:gs pos="39000">
                      <a:srgbClr val="3E3B37"/>
                    </a:gs>
                    <a:gs pos="52000">
                      <a:srgbClr val="3E3B37"/>
                    </a:gs>
                    <a:gs pos="21000">
                      <a:schemeClr val="bg1"/>
                    </a:gs>
                    <a:gs pos="61000">
                      <a:srgbClr val="33302D"/>
                    </a:gs>
                    <a:gs pos="77000">
                      <a:srgbClr val="F0EAE1"/>
                    </a:gs>
                  </a:gsLst>
                  <a:lin ang="16200000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9600" b="1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schemeClr val="bg1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理解诗歌</a:t>
            </a:r>
            <a:endParaRPr lang="zh-CN" altLang="en-US" sz="9600" b="1">
              <a:ln w="25400">
                <a:gradFill>
                  <a:gsLst>
                    <a:gs pos="0">
                      <a:srgbClr val="E7DFD1"/>
                    </a:gs>
                    <a:gs pos="39000">
                      <a:srgbClr val="3E3B37"/>
                    </a:gs>
                    <a:gs pos="52000">
                      <a:srgbClr val="3E3B37"/>
                    </a:gs>
                    <a:gs pos="21000">
                      <a:schemeClr val="bg1"/>
                    </a:gs>
                    <a:gs pos="61000">
                      <a:srgbClr val="33302D"/>
                    </a:gs>
                    <a:gs pos="77000">
                      <a:srgbClr val="F0EAE1"/>
                    </a:gs>
                  </a:gsLst>
                  <a:lin ang="16200000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1481528908"/>
  <p:tag name="KSO_WM_UNIT_PLACING_PICTURE_USER_VIEWPORT" val="{&quot;height&quot;:8700,&quot;width&quot;:87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1659</Words>
  <Application>WPS 演示</Application>
  <PresentationFormat/>
  <Paragraphs>133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黑体</vt:lpstr>
      <vt:lpstr>楷体</vt:lpstr>
      <vt:lpstr>Arial</vt:lpstr>
      <vt:lpstr>微软雅黑</vt:lpstr>
      <vt:lpstr>仿宋</vt:lpstr>
      <vt:lpstr>Arial Unicode MS</vt:lpstr>
      <vt:lpstr>Franklin Gothic Medium</vt:lpstr>
      <vt:lpstr>Office 主题</vt:lpstr>
      <vt:lpstr>1_Office 主题</vt:lpstr>
      <vt:lpstr>1_空白设计模板</vt:lpstr>
      <vt:lpstr>自定义设计方案</vt:lpstr>
      <vt:lpstr>2_Office 主题</vt:lpstr>
      <vt:lpstr>PowerPoint 演示文稿</vt:lpstr>
      <vt:lpstr>PowerPoint 演示文稿</vt:lpstr>
      <vt:lpstr>PowerPoint 演示文稿</vt:lpstr>
      <vt:lpstr>PowerPoint 演示文稿</vt:lpstr>
      <vt:lpstr>《诗经》的分类</vt:lpstr>
      <vt:lpstr>《诗经》“六义”</vt:lpstr>
      <vt:lpstr>活动一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拓展延伸：</vt:lpstr>
      <vt:lpstr>下面关于《诗经》的说法中，不正确的是(    ) </vt:lpstr>
      <vt:lpstr>课后作业：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一切尽在不言中</cp:lastModifiedBy>
  <cp:revision>91</cp:revision>
  <dcterms:created xsi:type="dcterms:W3CDTF">2020-02-29T13:24:00Z</dcterms:created>
  <dcterms:modified xsi:type="dcterms:W3CDTF">2020-03-02T00:51:02Z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