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1" r:id="rId4"/>
    <p:sldMasterId id="2147483665" r:id="rId5"/>
    <p:sldMasterId id="2147483669" r:id="rId6"/>
    <p:sldMasterId id="2147483673" r:id="rId7"/>
    <p:sldMasterId id="2147483677" r:id="rId8"/>
    <p:sldMasterId id="2147483681" r:id="rId9"/>
    <p:sldMasterId id="2147483685" r:id="rId10"/>
    <p:sldMasterId id="2147483689" r:id="rId11"/>
  </p:sldMasterIdLst>
  <p:notesMasterIdLst>
    <p:notesMasterId r:id="rId13"/>
  </p:notesMasterIdLst>
  <p:sldIdLst>
    <p:sldId id="470" r:id="rId12"/>
    <p:sldId id="567" r:id="rId14"/>
    <p:sldId id="347" r:id="rId15"/>
    <p:sldId id="327" r:id="rId16"/>
    <p:sldId id="349" r:id="rId17"/>
    <p:sldId id="351" r:id="rId18"/>
    <p:sldId id="568" r:id="rId19"/>
    <p:sldId id="348" r:id="rId20"/>
    <p:sldId id="354" r:id="rId21"/>
    <p:sldId id="296" r:id="rId22"/>
    <p:sldId id="324" r:id="rId23"/>
    <p:sldId id="311" r:id="rId24"/>
  </p:sldIdLst>
  <p:sldSz cx="12190095" cy="68592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79E6701-AAEE-494E-995A-701ED2838F30}">
          <p14:sldIdLst>
            <p14:sldId id="470"/>
            <p14:sldId id="567"/>
            <p14:sldId id="347"/>
            <p14:sldId id="327"/>
            <p14:sldId id="349"/>
            <p14:sldId id="351"/>
            <p14:sldId id="568"/>
            <p14:sldId id="348"/>
            <p14:sldId id="354"/>
            <p14:sldId id="296"/>
            <p14:sldId id="324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237590"/>
    <a:srgbClr val="0D799D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7778" autoAdjust="0"/>
  </p:normalViewPr>
  <p:slideViewPr>
    <p:cSldViewPr snapToGrid="0" showGuides="1">
      <p:cViewPr varScale="1">
        <p:scale>
          <a:sx n="82" d="100"/>
          <a:sy n="82" d="100"/>
        </p:scale>
        <p:origin x="485" y="62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27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2756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02757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9029" y="549377"/>
            <a:ext cx="10952039" cy="51015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069" y="6357527"/>
            <a:ext cx="2742771" cy="36678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900">
                <a:solidFill>
                  <a:srgbClr val="969696"/>
                </a:solidFill>
              </a:defRPr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kern="1200" cap="none" spc="0" normalizeH="0" baseline="0" noProof="0"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7969" y="6357527"/>
            <a:ext cx="4114157" cy="36678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900">
                <a:solidFill>
                  <a:srgbClr val="969696"/>
                </a:solidFill>
              </a:defRPr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0" i="0" kern="1200" cap="none" spc="0" normalizeH="0" baseline="0" noProof="0"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09255" y="6357527"/>
            <a:ext cx="2742771" cy="366781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964" y="406476"/>
            <a:ext cx="10380627" cy="101407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1026"/>
          <p:cNvSpPr>
            <a:spLocks noGrp="1"/>
          </p:cNvSpPr>
          <p:nvPr>
            <p:ph type="dt" sz="half" idx="2"/>
          </p:nvPr>
        </p:nvSpPr>
        <p:spPr bwMode="auto">
          <a:xfrm>
            <a:off x="1320594" y="6097129"/>
            <a:ext cx="2539603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页脚占位符 1027"/>
          <p:cNvSpPr>
            <a:spLocks noGrp="1"/>
          </p:cNvSpPr>
          <p:nvPr>
            <p:ph type="ftr" sz="quarter" idx="3"/>
          </p:nvPr>
        </p:nvSpPr>
        <p:spPr bwMode="auto">
          <a:xfrm>
            <a:off x="4571286" y="6097129"/>
            <a:ext cx="3860197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灯片编号占位符 1028"/>
          <p:cNvSpPr>
            <a:spLocks noGrp="1"/>
          </p:cNvSpPr>
          <p:nvPr>
            <p:ph type="sldNum" sz="quarter" idx="4"/>
          </p:nvPr>
        </p:nvSpPr>
        <p:spPr bwMode="auto">
          <a:xfrm>
            <a:off x="9142571" y="6097129"/>
            <a:ext cx="2539603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05" y="274689"/>
            <a:ext cx="10971086" cy="585260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</p:nvPr>
        </p:nvSpPr>
        <p:spPr>
          <a:xfrm>
            <a:off x="609505" y="6246382"/>
            <a:ext cx="2844356" cy="476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4949" y="6246382"/>
            <a:ext cx="3860197" cy="476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6235" y="6246382"/>
            <a:ext cx="2844356" cy="4763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964" y="406476"/>
            <a:ext cx="10380627" cy="101407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1" name="日期占位符 1026"/>
          <p:cNvSpPr>
            <a:spLocks noGrp="1"/>
          </p:cNvSpPr>
          <p:nvPr>
            <p:ph type="dt" sz="half" idx="2"/>
          </p:nvPr>
        </p:nvSpPr>
        <p:spPr bwMode="auto">
          <a:xfrm>
            <a:off x="1320594" y="6097129"/>
            <a:ext cx="2539603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" name="页脚占位符 1027"/>
          <p:cNvSpPr>
            <a:spLocks noGrp="1"/>
          </p:cNvSpPr>
          <p:nvPr>
            <p:ph type="ftr" sz="quarter" idx="3"/>
          </p:nvPr>
        </p:nvSpPr>
        <p:spPr bwMode="auto">
          <a:xfrm>
            <a:off x="4571286" y="6097129"/>
            <a:ext cx="3860197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灯片编号占位符 1028"/>
          <p:cNvSpPr>
            <a:spLocks noGrp="1"/>
          </p:cNvSpPr>
          <p:nvPr>
            <p:ph type="sldNum" sz="quarter" idx="4"/>
          </p:nvPr>
        </p:nvSpPr>
        <p:spPr bwMode="auto">
          <a:xfrm>
            <a:off x="9142571" y="6097129"/>
            <a:ext cx="2539603" cy="45728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0B32-7BA4-4EAA-99FB-41ADC8AFE83D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81FE-1454-4AD1-8DF1-D3BD422772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0" Type="http://schemas.openxmlformats.org/officeDocument/2006/relationships/theme" Target="../theme/theme10.xml"/><Relationship Id="rId2" Type="http://schemas.openxmlformats.org/officeDocument/2006/relationships/slideLayout" Target="../slideLayouts/slideLayout34.xml"/><Relationship Id="rId19" Type="http://schemas.openxmlformats.org/officeDocument/2006/relationships/image" Target="../media/image5.jpeg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1.png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.xml"/><Relationship Id="rId3" Type="http://schemas.openxmlformats.org/officeDocument/2006/relationships/tags" Target="../tags/tag8.xml"/><Relationship Id="rId2" Type="http://schemas.openxmlformats.org/officeDocument/2006/relationships/image" Target="../media/image9.jpe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8.jpe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天空, 户外, 山, 水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198" y="1620098"/>
            <a:ext cx="35509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3759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大雁归来</a:t>
            </a:r>
            <a:endParaRPr lang="zh-CN" altLang="en-US" sz="6600" b="1" dirty="0">
              <a:solidFill>
                <a:srgbClr val="23759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68244" y="3179050"/>
            <a:ext cx="5129212" cy="179224"/>
            <a:chOff x="1839287" y="5184146"/>
            <a:chExt cx="2767715" cy="95254"/>
          </a:xfrm>
        </p:grpSpPr>
        <p:grpSp>
          <p:nvGrpSpPr>
            <p:cNvPr id="10" name="组合 9"/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4" name="直接连接符 4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接连接符 4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3" name="组合 22"/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0" name="直接连接符 29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接连接符 30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28" name="直接连接符 27"/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23759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1" name="组合 10"/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2375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23759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2375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2375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组合 14"/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2375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23759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4" name="矩形 53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37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17985" y="422374"/>
            <a:ext cx="2554483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当堂检测</a:t>
            </a:r>
            <a:endParaRPr lang="zh-CN" altLang="en-US" sz="2700" noProof="1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017985" y="1099649"/>
            <a:ext cx="2897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ea typeface="微软雅黑" panose="020B0503020204020204" pitchFamily="34" charset="-122"/>
              </a:rPr>
              <a:t>说明方法及作用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017986" y="1624513"/>
            <a:ext cx="10281428" cy="18817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400" noProof="1">
                <a:ea typeface="微软雅黑" panose="020B0503020204020204" pitchFamily="34" charset="-122"/>
              </a:rPr>
              <a:t>1.1946</a:t>
            </a:r>
            <a:r>
              <a:rPr lang="zh-CN" altLang="en-US" sz="2400" noProof="1">
                <a:ea typeface="微软雅黑" panose="020B0503020204020204" pitchFamily="34" charset="-122"/>
              </a:rPr>
              <a:t>年</a:t>
            </a:r>
            <a:r>
              <a:rPr lang="en-US" altLang="zh-CN" sz="2400" noProof="1">
                <a:ea typeface="微软雅黑" panose="020B0503020204020204" pitchFamily="34" charset="-122"/>
              </a:rPr>
              <a:t>4</a:t>
            </a:r>
            <a:r>
              <a:rPr lang="zh-CN" altLang="en-US" sz="2400" noProof="1">
                <a:ea typeface="微软雅黑" panose="020B0503020204020204" pitchFamily="34" charset="-122"/>
              </a:rPr>
              <a:t>月</a:t>
            </a:r>
            <a:r>
              <a:rPr lang="en-US" altLang="zh-CN" sz="2400" noProof="1">
                <a:ea typeface="微软雅黑" panose="020B0503020204020204" pitchFamily="34" charset="-122"/>
              </a:rPr>
              <a:t>11</a:t>
            </a:r>
            <a:r>
              <a:rPr lang="zh-CN" altLang="en-US" sz="2400" noProof="1">
                <a:ea typeface="微软雅黑" panose="020B0503020204020204" pitchFamily="34" charset="-122"/>
              </a:rPr>
              <a:t>日，我们记录下来的大雁是</a:t>
            </a:r>
            <a:r>
              <a:rPr lang="en-US" altLang="zh-CN" sz="2400" noProof="1">
                <a:ea typeface="微软雅黑" panose="020B0503020204020204" pitchFamily="34" charset="-122"/>
              </a:rPr>
              <a:t>642</a:t>
            </a:r>
            <a:r>
              <a:rPr lang="zh-CN" altLang="en-US" sz="2400" noProof="1">
                <a:ea typeface="微软雅黑" panose="020B0503020204020204" pitchFamily="34" charset="-122"/>
              </a:rPr>
              <a:t>只。</a:t>
            </a:r>
            <a:endParaRPr lang="en-US" altLang="zh-CN" sz="2400" noProof="1"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noProof="1">
                <a:solidFill>
                  <a:srgbClr val="0070C0"/>
                </a:solidFill>
                <a:ea typeface="微软雅黑" panose="020B0503020204020204" pitchFamily="34" charset="-122"/>
              </a:rPr>
              <a:t>运用了</a:t>
            </a:r>
            <a:r>
              <a:rPr lang="zh-CN" altLang="en-US" sz="2400" noProof="1">
                <a:solidFill>
                  <a:srgbClr val="FF0000"/>
                </a:solidFill>
                <a:ea typeface="微软雅黑" panose="020B0503020204020204" pitchFamily="34" charset="-122"/>
              </a:rPr>
              <a:t>列数字</a:t>
            </a:r>
            <a:r>
              <a:rPr lang="zh-CN" altLang="en-US" sz="2400" noProof="1">
                <a:solidFill>
                  <a:srgbClr val="0070C0"/>
                </a:solidFill>
                <a:ea typeface="微软雅黑" panose="020B0503020204020204" pitchFamily="34" charset="-122"/>
              </a:rPr>
              <a:t>的说明方法。</a:t>
            </a:r>
            <a:r>
              <a:rPr lang="zh-CN" altLang="en-US" sz="2400" noProof="1">
                <a:solidFill>
                  <a:srgbClr val="FF0000"/>
                </a:solidFill>
                <a:ea typeface="微软雅黑" panose="020B0503020204020204" pitchFamily="34" charset="-122"/>
              </a:rPr>
              <a:t>准确具体</a:t>
            </a:r>
            <a:r>
              <a:rPr lang="zh-CN" altLang="en-US" sz="2400" noProof="1">
                <a:solidFill>
                  <a:srgbClr val="0070C0"/>
                </a:solidFill>
                <a:ea typeface="微软雅黑" panose="020B0503020204020204" pitchFamily="34" charset="-122"/>
              </a:rPr>
              <a:t>的写出了春雁的数目，使说明更准确，更具说服力。</a:t>
            </a:r>
            <a:endParaRPr lang="zh-CN" altLang="en-US" sz="2400" noProof="1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58196" y="3609688"/>
            <a:ext cx="10103651" cy="1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如果一只主红雀对着暖流歌唱起春天来</a:t>
            </a:r>
            <a:r>
              <a:rPr lang="en-US" alt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……</a:t>
            </a: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它一旦起程再要撤回去就不那么容易了。</a:t>
            </a:r>
            <a:endParaRPr lang="en-US" altLang="zh-CN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17985" y="4809681"/>
            <a:ext cx="10281428" cy="1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  <a:ea typeface="微软雅黑" panose="020B0503020204020204" pitchFamily="34" charset="-122"/>
              </a:rPr>
              <a:t>运用了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作比较</a:t>
            </a:r>
            <a:r>
              <a:rPr lang="zh-CN" altLang="en-US" sz="2400" dirty="0">
                <a:solidFill>
                  <a:srgbClr val="0070C0"/>
                </a:solidFill>
                <a:ea typeface="微软雅黑" panose="020B0503020204020204" pitchFamily="34" charset="-122"/>
              </a:rPr>
              <a:t>的说明方法。将主红雀、花鼠与大雁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进行对比</a:t>
            </a:r>
            <a:r>
              <a:rPr lang="zh-CN" altLang="en-US" sz="2400" dirty="0">
                <a:solidFill>
                  <a:srgbClr val="0070C0"/>
                </a:solidFill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突出强调</a:t>
            </a:r>
            <a:r>
              <a:rPr lang="zh-CN" altLang="en-US" sz="2400" dirty="0">
                <a:solidFill>
                  <a:srgbClr val="0070C0"/>
                </a:solidFill>
                <a:ea typeface="微软雅黑" panose="020B0503020204020204" pitchFamily="34" charset="-122"/>
              </a:rPr>
              <a:t>大雁一旦出现，那就证明春天真的到来了这一特点。使人印象鲜明深刻。</a:t>
            </a:r>
            <a:endParaRPr lang="zh-CN" altLang="en-US" sz="2400" dirty="0">
              <a:solidFill>
                <a:srgbClr val="0070C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1315" y="255207"/>
            <a:ext cx="2554483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346025" y="1626629"/>
            <a:ext cx="9242280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本文运用拟人修辞手法以及多角度的写作手法，写了大雁的鸣叫、觅食、群居、飞行等活动，表达了作者对大雁的喜爱之情，同时呼吁人们保护、珍爱野生动物。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9000" y="4124728"/>
            <a:ext cx="7737272" cy="226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1315" y="255207"/>
            <a:ext cx="2554483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课后作业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9360" y="1163140"/>
            <a:ext cx="9115297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kern="0" noProof="1">
                <a:latin typeface="+mj-ea"/>
                <a:ea typeface="+mj-ea"/>
              </a:rPr>
              <a:t>整理笔记</a:t>
            </a:r>
            <a:endParaRPr lang="zh-CN" altLang="en-US" sz="2800" kern="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/>
        </p:nvSpPr>
        <p:spPr>
          <a:xfrm>
            <a:off x="1222375" y="930910"/>
            <a:ext cx="9660890" cy="46201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8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学习目标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50000"/>
              </a:lnSpc>
              <a:spcBef>
                <a:spcPts val="800"/>
              </a:spcBef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，品味文章优美的抒情性语言。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，学习文章的写作手法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，体会作者的情感。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8250" y="1552556"/>
            <a:ext cx="10816874" cy="44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读了第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段，请谈谈对“向我们农场宣告不同季节来临的大雁知道很多事情，其中包括威斯康星的法规” 这句话的理解。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algn="just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联系下文内容可以理解这个句子。下文说，大雁知道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月份每个沼泽和池塘都布满了猎枪，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而春天是休战时刻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，那些狩猎点和小洲并无猎枪，由此可知，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威斯康星的法规规定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春季禁止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猎杀大雁，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冬季则允许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猎杀，说大雁也知道这个法规，所以冬天只有晚上才到刚刚收割了地里的偷食玉米，春季则放心地活动、觅食。 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38131" y="553786"/>
            <a:ext cx="3058007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活动一：问题探究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81671" y="1022227"/>
            <a:ext cx="9951170" cy="4459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谈谈你对 “每年</a:t>
            </a:r>
            <a:r>
              <a:rPr lang="en-US" altLang="zh-CN" sz="24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月，它们都要用自己的生命来为实现这个基本的信念做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赌注</a:t>
            </a:r>
            <a:r>
              <a:rPr lang="zh-CN" altLang="en-US" sz="24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”这个句子的理解。</a:t>
            </a: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赌注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”原本的意思是赌博时所押的财物。在此处意味着大雁飞行迁徙的成本很高，而且不能随意撤回。（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解释词语的意思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24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大雁用生命实现联合的信念，而人类却遥不可及，表现了作者对大雁赞扬、钦佩、崇敬之情。 （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是深层的意思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5751" y="1330058"/>
            <a:ext cx="11258909" cy="41820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第</a:t>
            </a:r>
            <a:r>
              <a:rPr lang="en-US" altLang="zh-CN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自然段，划出具体描写大雁的句子，品味赏析：</a:t>
            </a:r>
            <a:endParaRPr lang="en-US" altLang="zh-CN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8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“它们顺着弯曲的河流拐来拐去</a:t>
            </a:r>
            <a:r>
              <a:rPr lang="en-US" altLang="zh-CN" sz="28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向每个刚刚融化的水洼和池塘问好。</a:t>
            </a:r>
            <a:endParaRPr lang="en-US" altLang="zh-CN" sz="28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CN" sz="28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这些句子写出了春雁归来时的欢乐景象。</a:t>
            </a:r>
            <a:endParaRPr lang="en-US" altLang="zh-CN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zh-CN" altLang="en-US" sz="24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的修辞手法，将大雁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拟人化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生动形象地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写出了大雁在春季休战期自在快乐的生活图景。</a:t>
            </a:r>
            <a:endParaRPr lang="en-US" altLang="zh-CN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从这段对大雁春归的描写句子中，我们读出作者对大雁的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喜爱之情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94115" y="553787"/>
            <a:ext cx="2964701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活动二：品析句子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6336" y="622625"/>
            <a:ext cx="10093068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赏析第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段“还有观战者们激烈的辩论所发出的呼叫声。随后，一个深沉的声音算是最后发言，喧闹声也渐渐低沉下去，只能听到一些模糊的稀疏的谈论。”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79034" y="2653958"/>
            <a:ext cx="10080370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的修辞手法，将大雁拟人化，形象生动地描摹出大雁集会时的情形，从而表现了大雁的聪明和社会性，流露出作者对大雁的喜爱之情。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答题模板：运用了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的修辞手法，将</a:t>
            </a:r>
            <a:r>
              <a:rPr lang="en-US" altLang="zh-CN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拟人化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生动形象地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写出了</a:t>
            </a:r>
            <a:r>
              <a:rPr lang="en-US" altLang="zh-CN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表达了</a:t>
            </a:r>
            <a:r>
              <a:rPr lang="en-US" altLang="zh-CN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400" noProof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思想感情。</a:t>
            </a:r>
            <a:endParaRPr lang="en-US" altLang="zh-CN" sz="2400" noProof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00809" y="579707"/>
            <a:ext cx="4000399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活动三：掌握写作手法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8407" y="1406246"/>
            <a:ext cx="9629579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结合全文内容，说说作者</a:t>
            </a:r>
            <a:r>
              <a:rPr lang="zh-CN" altLang="en-US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为何对大雁</a:t>
            </a:r>
            <a:r>
              <a:rPr lang="en-US" altLang="zh-CN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月份的活动写得多而详，</a:t>
            </a:r>
            <a:r>
              <a:rPr lang="en-US" altLang="zh-CN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1E1E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月写得简略？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33093" y="3026778"/>
            <a:ext cx="9369264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明确：题目是“大雁归来”，本文重在介绍大雁归来初期的种种活动，写它所带来的春天的气息，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这样写突出了文章的重点，使文章层次分明。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2976" y="762989"/>
            <a:ext cx="10531162" cy="501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段和第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段的内容，说一说作者从哪些方面对比了春冬两季大雁举动的不同？为什么作这样的对比？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“高高地飞”坚定不移地向南直达大湖；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“低低地穿行”“拐来拐去”；”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“即使发现了它们所喜欢的沙滩和沼泽，也几乎是一声不响”；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“向每个沙滩低语”“向每个刚刚融化的水洼和池塘问好”；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到了目的地，“时而闲荡”“时而捡食玉米粒”，行色匆匆，忐忑不安；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春天的大雁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“喧闹着往收割后的玉米地飞去”，神态自若，怡然自得，不再偷偷摸摸。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突出了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狩猎给大雁造成的影响，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人类的愧疚，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暗显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文章主题。 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86238" y="1389593"/>
            <a:ext cx="9999948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怎么理解最后一段中最后一句话的含义？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在大雁每年一度的迁徙中，它们给大地带来温暖，使大地欣欣向荣，其鸣叫也给大地带来欢乐，对大自然却无丝毫损伤。因此作者以基本野性的诗歌给予赞颂。这也传达出了作者对大雁的喜爱之情。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52736" y="559548"/>
            <a:ext cx="3384579" cy="49312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CN" altLang="en-US" sz="2700" noProof="1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活动四：体会主旨</a:t>
            </a:r>
            <a:endParaRPr lang="zh-CN" altLang="en-US" sz="2700" b="1" noProof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sz="135" noProof="1"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699" y="3969568"/>
            <a:ext cx="4503175" cy="217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WPS 演示</Application>
  <PresentationFormat>自定义</PresentationFormat>
  <Paragraphs>77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12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Impact</vt:lpstr>
      <vt:lpstr>DejaVu Sans</vt:lpstr>
      <vt:lpstr>Signika</vt:lpstr>
      <vt:lpstr>Open Sans Extrabold</vt:lpstr>
      <vt:lpstr>LiHei Pro</vt:lpstr>
      <vt:lpstr>汉仪书宋二KW</vt:lpstr>
      <vt:lpstr>迷你简汉真广标</vt:lpstr>
      <vt:lpstr>ITC Avant Garde Std Bk</vt:lpstr>
      <vt:lpstr>Century Gothic</vt:lpstr>
      <vt:lpstr>Times New Roman</vt:lpstr>
      <vt:lpstr>黑体</vt:lpstr>
      <vt:lpstr>汉仪中黑KW</vt:lpstr>
      <vt:lpstr>楷体</vt:lpstr>
      <vt:lpstr>微软雅黑</vt:lpstr>
      <vt:lpstr>汉仪旗黑KW 55S</vt:lpstr>
      <vt:lpstr>汉仪楷体KW</vt:lpstr>
      <vt:lpstr>等线</vt:lpstr>
      <vt:lpstr>汉仪中等线KW</vt:lpstr>
      <vt:lpstr>宋体</vt:lpstr>
      <vt:lpstr>webwppDefTheme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人教版六年级语文范本PPT-用心灵去倾听</dc:title>
  <dc:creator>lxl</dc:creator>
  <cp:lastModifiedBy>2410245158@qq.com</cp:lastModifiedBy>
  <cp:revision>3228</cp:revision>
  <dcterms:created xsi:type="dcterms:W3CDTF">2020-02-28T01:48:47Z</dcterms:created>
  <dcterms:modified xsi:type="dcterms:W3CDTF">2020-02-28T01:48:47Z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