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7" r:id="rId3"/>
    <p:sldId id="456" r:id="rId4"/>
    <p:sldId id="407" r:id="rId5"/>
    <p:sldId id="324" r:id="rId6"/>
    <p:sldId id="265" r:id="rId7"/>
    <p:sldId id="311" r:id="rId8"/>
    <p:sldId id="312" r:id="rId9"/>
    <p:sldId id="319" r:id="rId10"/>
    <p:sldId id="313" r:id="rId11"/>
    <p:sldId id="302" r:id="rId12"/>
    <p:sldId id="314" r:id="rId13"/>
    <p:sldId id="303" r:id="rId14"/>
    <p:sldId id="320" r:id="rId15"/>
    <p:sldId id="455" r:id="rId16"/>
    <p:sldId id="304" r:id="rId17"/>
    <p:sldId id="305" r:id="rId18"/>
    <p:sldId id="321" r:id="rId19"/>
    <p:sldId id="449" r:id="rId20"/>
    <p:sldId id="278" r:id="rId21"/>
    <p:sldId id="454" r:id="rId22"/>
    <p:sldId id="453" r:id="rId23"/>
    <p:sldId id="363" r:id="rId24"/>
    <p:sldId id="364" r:id="rId25"/>
    <p:sldId id="270" r:id="rId26"/>
    <p:sldId id="366" r:id="rId27"/>
    <p:sldId id="365" r:id="rId28"/>
    <p:sldId id="367" r:id="rId29"/>
    <p:sldId id="369" r:id="rId30"/>
    <p:sldId id="370" r:id="rId31"/>
    <p:sldId id="392" r:id="rId32"/>
    <p:sldId id="368" r:id="rId33"/>
    <p:sldId id="393" r:id="rId34"/>
    <p:sldId id="394" r:id="rId35"/>
    <p:sldId id="395" r:id="rId36"/>
    <p:sldId id="396" r:id="rId37"/>
    <p:sldId id="397" r:id="rId38"/>
    <p:sldId id="284" r:id="rId3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422400" y="381000"/>
            <a:ext cx="10363200" cy="1143000"/>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a:xfrm>
            <a:off x="1416051" y="1766888"/>
            <a:ext cx="10358967" cy="4113212"/>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2"/>
              </a:buBlip>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fontAlgn="base" hangingPunct="1">
              <a:spcBef>
                <a:spcPct val="0"/>
              </a:spcBef>
            </a:pPr>
            <a:fld id="{9A0DB2DC-4C9A-4742-B13C-FB6460FD3503}" type="slidenum">
              <a:rPr lang="en-US" altLang="zh-CN" sz="1400" strike="noStrike" noProof="1" dirty="0">
                <a:solidFill>
                  <a:schemeClr val="tx2"/>
                </a:solidFill>
                <a:latin typeface="Arial" panose="020B0604020202020204" pitchFamily="34" charset="0"/>
                <a:ea typeface="宋体" panose="02010600030101010101" pitchFamily="2" charset="-122"/>
                <a:cs typeface="+mn-ea"/>
              </a:rPr>
            </a:fld>
            <a:endParaRPr lang="en-US" altLang="zh-CN" sz="1400" strike="noStrike" noProof="1" dirty="0">
              <a:solidFill>
                <a:schemeClr val="tx2"/>
              </a:solidFill>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127533129"/>
          <p:cNvPicPr>
            <a:picLocks noChangeAspect="1"/>
          </p:cNvPicPr>
          <p:nvPr/>
        </p:nvPicPr>
        <p:blipFill>
          <a:blip r:embed="rId1"/>
          <a:stretch>
            <a:fillRect/>
          </a:stretch>
        </p:blipFill>
        <p:spPr>
          <a:xfrm>
            <a:off x="20955" y="62865"/>
            <a:ext cx="12089765" cy="6756400"/>
          </a:xfrm>
          <a:prstGeom prst="rect">
            <a:avLst/>
          </a:prstGeom>
        </p:spPr>
      </p:pic>
      <p:sp>
        <p:nvSpPr>
          <p:cNvPr id="9219" name="WordArt 3"/>
          <p:cNvSpPr>
            <a:spLocks noTextEdit="1"/>
          </p:cNvSpPr>
          <p:nvPr/>
        </p:nvSpPr>
        <p:spPr>
          <a:xfrm>
            <a:off x="1234440" y="203200"/>
            <a:ext cx="7315200" cy="1219200"/>
          </a:xfrm>
          <a:prstGeom prst="rect">
            <a:avLst/>
          </a:prstGeom>
        </p:spPr>
        <p:txBody>
          <a:bodyPr wrap="none" fromWordArt="1">
            <a:prstTxWarp prst="textPlain">
              <a:avLst>
                <a:gd name="adj" fmla="val 50000"/>
              </a:avLst>
            </a:prstTxWarp>
            <a:normAutofit/>
          </a:bodyPr>
          <a:p>
            <a:pPr algn="l"/>
            <a:r>
              <a:rPr lang="zh-CN" altLang="en-US" sz="9600" b="1" baseline="30000">
                <a:ln w="9525" cap="flat" cmpd="sng">
                  <a:solidFill>
                    <a:srgbClr val="FF9900"/>
                  </a:solidFill>
                  <a:prstDash val="solid"/>
                  <a:headEnd type="none" w="med" len="med"/>
                  <a:tailEnd type="none" w="med" len="med"/>
                </a:ln>
                <a:solidFill>
                  <a:srgbClr val="FFFF00"/>
                </a:solidFill>
                <a:effectLst>
                  <a:outerShdw dist="35921" dir="2699999" algn="ctr" rotWithShape="0">
                    <a:srgbClr val="C0C0C0">
                      <a:alpha val="79999"/>
                    </a:srgbClr>
                  </a:outerShdw>
                </a:effectLst>
                <a:latin typeface="楷体" panose="02010609060101010101" pitchFamily="49" charset="-122"/>
                <a:ea typeface="楷体" panose="02010609060101010101" pitchFamily="49" charset="-122"/>
              </a:rPr>
              <a:t>最后一次演讲</a:t>
            </a:r>
            <a:endParaRPr lang="zh-CN" altLang="en-US" sz="9600" b="1" baseline="30000">
              <a:ln w="9525" cap="flat" cmpd="sng">
                <a:solidFill>
                  <a:srgbClr val="FF9900"/>
                </a:solidFill>
                <a:prstDash val="solid"/>
                <a:headEnd type="none" w="med" len="med"/>
                <a:tailEnd type="none" w="med" len="med"/>
              </a:ln>
              <a:solidFill>
                <a:srgbClr val="FFFF00"/>
              </a:solidFill>
              <a:effectLst>
                <a:outerShdw dist="35921" dir="2699999" algn="ctr" rotWithShape="0">
                  <a:srgbClr val="C0C0C0">
                    <a:alpha val="79999"/>
                  </a:srgbClr>
                </a:outerShdw>
              </a:effectLst>
              <a:latin typeface="楷体" panose="02010609060101010101" pitchFamily="49" charset="-122"/>
              <a:ea typeface="楷体" panose="02010609060101010101" pitchFamily="49" charset="-122"/>
            </a:endParaRPr>
          </a:p>
        </p:txBody>
      </p:sp>
      <p:sp>
        <p:nvSpPr>
          <p:cNvPr id="9220" name="Rectangle 4"/>
          <p:cNvSpPr/>
          <p:nvPr/>
        </p:nvSpPr>
        <p:spPr>
          <a:xfrm>
            <a:off x="7934325" y="1897380"/>
            <a:ext cx="1934210" cy="706755"/>
          </a:xfrm>
          <a:prstGeom prst="rect">
            <a:avLst/>
          </a:prstGeom>
          <a:noFill/>
          <a:ln w="9525">
            <a:noFill/>
          </a:ln>
        </p:spPr>
        <p:txBody>
          <a:bodyPr wrap="square">
            <a:spAutoFit/>
          </a:bodyPr>
          <a:p>
            <a:r>
              <a:rPr lang="zh-CN" altLang="en-US" sz="4000" b="1" dirty="0">
                <a:solidFill>
                  <a:srgbClr val="FFFF00"/>
                </a:solidFill>
                <a:latin typeface="Arial" panose="020B0604020202020204" pitchFamily="34" charset="0"/>
              </a:rPr>
              <a:t>闻一多</a:t>
            </a:r>
            <a:endParaRPr lang="zh-CN" altLang="en-US" sz="4000" b="1" dirty="0">
              <a:solidFill>
                <a:srgbClr val="FFFF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9220"/>
                                        </p:tgtEl>
                                        <p:attrNameLst>
                                          <p:attrName>style.visibility</p:attrName>
                                        </p:attrNameLst>
                                      </p:cBhvr>
                                      <p:to>
                                        <p:strVal val="visible"/>
                                      </p:to>
                                    </p:set>
                                    <p:animEffect transition="in" filter="fade">
                                      <p:cBhvr>
                                        <p:cTn id="13" dur="770" decel="100000"/>
                                        <p:tgtEl>
                                          <p:spTgt spid="9220"/>
                                        </p:tgtEl>
                                      </p:cBhvr>
                                    </p:animEffect>
                                    <p:animScale>
                                      <p:cBhvr>
                                        <p:cTn id="14" dur="770" decel="100000"/>
                                        <p:tgtEl>
                                          <p:spTgt spid="9220"/>
                                        </p:tgtEl>
                                      </p:cBhvr>
                                      <p:from x="10000" y="10000"/>
                                      <p:to x="200000" y="450000"/>
                                    </p:animScale>
                                    <p:animScale>
                                      <p:cBhvr>
                                        <p:cTn id="15" dur="1230" accel="100000" fill="hold">
                                          <p:stCondLst>
                                            <p:cond delay="770"/>
                                          </p:stCondLst>
                                        </p:cTn>
                                        <p:tgtEl>
                                          <p:spTgt spid="9220"/>
                                        </p:tgtEl>
                                      </p:cBhvr>
                                      <p:from x="200000" y="450000"/>
                                      <p:to x="100000" y="100000"/>
                                    </p:animScale>
                                    <p:set>
                                      <p:cBhvr>
                                        <p:cTn id="16" dur="770" fill="hold"/>
                                        <p:tgtEl>
                                          <p:spTgt spid="9220"/>
                                        </p:tgtEl>
                                        <p:attrNameLst>
                                          <p:attrName>ppt_x</p:attrName>
                                        </p:attrNameLst>
                                      </p:cBhvr>
                                      <p:to>
                                        <p:strVal val="(0.5)"/>
                                      </p:to>
                                    </p:set>
                                    <p:anim from="(0.5)" to="(#ppt_x)" calcmode="lin" valueType="num">
                                      <p:cBhvr>
                                        <p:cTn id="17" dur="1230" accel="100000" fill="hold">
                                          <p:stCondLst>
                                            <p:cond delay="770"/>
                                          </p:stCondLst>
                                        </p:cTn>
                                        <p:tgtEl>
                                          <p:spTgt spid="9220"/>
                                        </p:tgtEl>
                                        <p:attrNameLst>
                                          <p:attrName>ppt_x</p:attrName>
                                        </p:attrNameLst>
                                      </p:cBhvr>
                                    </p:anim>
                                    <p:set>
                                      <p:cBhvr>
                                        <p:cTn id="18" dur="770" fill="hold"/>
                                        <p:tgtEl>
                                          <p:spTgt spid="9220"/>
                                        </p:tgtEl>
                                        <p:attrNameLst>
                                          <p:attrName>ppt_y</p:attrName>
                                        </p:attrNameLst>
                                      </p:cBhvr>
                                      <p:to>
                                        <p:strVal val="(#ppt_y+0.4)"/>
                                      </p:to>
                                    </p:set>
                                    <p:anim from="(#ppt_y+0.4)" to="(#ppt_y)" calcmode="lin" valueType="num">
                                      <p:cBhvr>
                                        <p:cTn id="19" dur="1230" accel="100000" fill="hold">
                                          <p:stCondLst>
                                            <p:cond delay="770"/>
                                          </p:stCondLst>
                                        </p:cTn>
                                        <p:tgtEl>
                                          <p:spTgt spid="922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view"/>
          <p:cNvPicPr>
            <a:picLocks noChangeAspect="1"/>
          </p:cNvPicPr>
          <p:nvPr/>
        </p:nvPicPr>
        <p:blipFill>
          <a:blip r:embed="rId1"/>
          <a:stretch>
            <a:fillRect/>
          </a:stretch>
        </p:blipFill>
        <p:spPr>
          <a:xfrm>
            <a:off x="26670" y="60960"/>
            <a:ext cx="12138660" cy="6793865"/>
          </a:xfrm>
          <a:prstGeom prst="rect">
            <a:avLst/>
          </a:prstGeom>
        </p:spPr>
      </p:pic>
      <p:sp>
        <p:nvSpPr>
          <p:cNvPr id="10" name="矩形 9"/>
          <p:cNvSpPr/>
          <p:nvPr/>
        </p:nvSpPr>
        <p:spPr>
          <a:xfrm>
            <a:off x="123488" y="60960"/>
            <a:ext cx="6192688" cy="1106805"/>
          </a:xfrm>
          <a:prstGeom prst="rect">
            <a:avLst/>
          </a:prstGeom>
        </p:spPr>
        <p:txBody>
          <a:bodyPr>
            <a:spAutoFit/>
            <a:scene3d>
              <a:camera prst="orthographicFront"/>
              <a:lightRig rig="threePt" dir="t"/>
            </a:scene3d>
          </a:bodyPr>
          <a:p>
            <a:pPr marL="0" marR="0" lvl="0" indent="0" algn="l" defTabSz="914400" rtl="0" eaLnBrk="1" fontAlgn="base" latinLnBrk="0" hangingPunct="1">
              <a:lnSpc>
                <a:spcPct val="100000"/>
              </a:lnSpc>
              <a:spcBef>
                <a:spcPct val="20000"/>
              </a:spcBef>
              <a:spcAft>
                <a:spcPct val="0"/>
              </a:spcAft>
              <a:buClrTx/>
              <a:buSzTx/>
              <a:buFontTx/>
              <a:buNone/>
              <a:defRPr/>
            </a:pPr>
            <a:r>
              <a:rPr kumimoji="1" lang="en-US" altLang="zh-CN" sz="5400" b="1" i="0" u="none" strike="noStrike" kern="1200" cap="none" spc="0" normalizeH="0" baseline="0"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C28C73">
                    <a:tint val="15000"/>
                    <a:satMod val="200000"/>
                  </a:srgbClr>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rPr>
              <a:t> </a:t>
            </a:r>
            <a:r>
              <a:rPr kumimoji="1" lang="zh-CN" altLang="en-US" sz="6600" b="1" i="0" u="none" strike="noStrike" kern="1200" cap="none" spc="0" normalizeH="0" baseline="0" noProof="0" dirty="0">
                <a:ln w="22225">
                  <a:solidFill>
                    <a:schemeClr val="accent2"/>
                  </a:solidFill>
                  <a:prstDash val="solid"/>
                </a:ln>
                <a:solidFill>
                  <a:srgbClr val="FF0000"/>
                </a:solidFill>
                <a:effectLst/>
                <a:uLnTx/>
                <a:uFillTx/>
                <a:latin typeface="Times New Roman" panose="02020603050405020304" pitchFamily="18" charset="0"/>
                <a:ea typeface="宋体" panose="02010600030101010101" pitchFamily="2" charset="-122"/>
                <a:cs typeface="+mn-cs"/>
              </a:rPr>
              <a:t>回顾作者</a:t>
            </a:r>
            <a:endParaRPr kumimoji="1" lang="zh-CN" altLang="en-US" sz="6600" b="1" i="0" u="none" strike="noStrike" kern="1200" cap="none" spc="0" normalizeH="0" baseline="0" noProof="0" dirty="0">
              <a:ln w="22225">
                <a:solidFill>
                  <a:schemeClr val="accent2"/>
                </a:solidFill>
                <a:prstDash val="solid"/>
              </a:ln>
              <a:solidFill>
                <a:srgbClr val="FF0000"/>
              </a:solidFill>
              <a:effectLst/>
              <a:uLnTx/>
              <a:uFillTx/>
              <a:latin typeface="Times New Roman" panose="02020603050405020304" pitchFamily="18" charset="0"/>
              <a:ea typeface="宋体" panose="02010600030101010101" pitchFamily="2" charset="-122"/>
              <a:cs typeface="+mn-cs"/>
            </a:endParaRPr>
          </a:p>
        </p:txBody>
      </p:sp>
      <p:pic>
        <p:nvPicPr>
          <p:cNvPr id="2" name="图片 1" descr="view"/>
          <p:cNvPicPr>
            <a:picLocks noChangeAspect="1"/>
          </p:cNvPicPr>
          <p:nvPr/>
        </p:nvPicPr>
        <p:blipFill>
          <a:blip r:embed="rId1"/>
          <a:stretch>
            <a:fillRect/>
          </a:stretch>
        </p:blipFill>
        <p:spPr>
          <a:xfrm>
            <a:off x="-10070465" y="-979805"/>
            <a:ext cx="10058400" cy="754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2082" name="Rectangle 2"/>
          <p:cNvSpPr>
            <a:spLocks noGrp="1"/>
          </p:cNvSpPr>
          <p:nvPr>
            <p:ph type="title"/>
          </p:nvPr>
        </p:nvSpPr>
        <p:spPr>
          <a:xfrm>
            <a:off x="2878455" y="96520"/>
            <a:ext cx="8865870" cy="1116330"/>
          </a:xfrm>
        </p:spPr>
        <p:txBody>
          <a:bodyPr wrap="square" lIns="91440" tIns="45720" rIns="91440" bIns="45720" anchor="b">
            <a:normAutofit fontScale="90000"/>
          </a:bodyPr>
          <a:p>
            <a:pPr eaLnBrk="1" hangingPunct="1"/>
            <a:r>
              <a:rPr lang="en-US" altLang="zh-CN" sz="4000" b="1" dirty="0">
                <a:solidFill>
                  <a:srgbClr val="000000"/>
                </a:solidFill>
                <a:ea typeface="黑体" panose="02010609060101010101" pitchFamily="49" charset="-122"/>
              </a:rPr>
              <a:t>——</a:t>
            </a:r>
            <a:r>
              <a:rPr lang="en-US" altLang="zh-CN" sz="4000" b="1" dirty="0">
                <a:solidFill>
                  <a:srgbClr val="000000"/>
                </a:solidFill>
                <a:latin typeface="黑体" panose="02010609060101010101" pitchFamily="49" charset="-122"/>
                <a:ea typeface="黑体" panose="02010609060101010101" pitchFamily="49" charset="-122"/>
              </a:rPr>
              <a:t> </a:t>
            </a:r>
            <a:r>
              <a:rPr lang="zh-CN" altLang="en-US" sz="4000" b="1" dirty="0">
                <a:solidFill>
                  <a:srgbClr val="000000"/>
                </a:solidFill>
                <a:latin typeface="黑体" panose="02010609060101010101" pitchFamily="49" charset="-122"/>
                <a:ea typeface="黑体" panose="02010609060101010101" pitchFamily="49" charset="-122"/>
              </a:rPr>
              <a:t>集诗人、学者、民主战士    </a:t>
            </a:r>
            <a:br>
              <a:rPr lang="zh-CN" altLang="en-US" sz="4000" b="1" dirty="0">
                <a:solidFill>
                  <a:srgbClr val="000000"/>
                </a:solidFill>
                <a:latin typeface="黑体" panose="02010609060101010101" pitchFamily="49" charset="-122"/>
                <a:ea typeface="黑体" panose="02010609060101010101" pitchFamily="49" charset="-122"/>
              </a:rPr>
            </a:br>
            <a:r>
              <a:rPr lang="zh-CN" altLang="en-US" sz="4000" b="1" dirty="0">
                <a:solidFill>
                  <a:srgbClr val="000000"/>
                </a:solidFill>
                <a:latin typeface="黑体" panose="02010609060101010101" pitchFamily="49" charset="-122"/>
                <a:ea typeface="黑体" panose="02010609060101010101" pitchFamily="49" charset="-122"/>
              </a:rPr>
              <a:t>        </a:t>
            </a:r>
            <a:r>
              <a:rPr lang="zh-CN" altLang="en-US" sz="4000" b="1" dirty="0">
                <a:solidFill>
                  <a:srgbClr val="000000"/>
                </a:solidFill>
                <a:ea typeface="黑体" panose="02010609060101010101" pitchFamily="49" charset="-122"/>
              </a:rPr>
              <a:t>“</a:t>
            </a:r>
            <a:r>
              <a:rPr lang="zh-CN" altLang="en-US" sz="4000" b="1" dirty="0">
                <a:solidFill>
                  <a:srgbClr val="000000"/>
                </a:solidFill>
                <a:latin typeface="黑体" panose="02010609060101010101" pitchFamily="49" charset="-122"/>
                <a:ea typeface="黑体" panose="02010609060101010101" pitchFamily="49" charset="-122"/>
              </a:rPr>
              <a:t>三重人格</a:t>
            </a:r>
            <a:r>
              <a:rPr lang="zh-CN" altLang="en-US" sz="4000" b="1" dirty="0">
                <a:solidFill>
                  <a:srgbClr val="000000"/>
                </a:solidFill>
                <a:ea typeface="黑体" panose="02010609060101010101" pitchFamily="49" charset="-122"/>
              </a:rPr>
              <a:t>”</a:t>
            </a:r>
            <a:r>
              <a:rPr lang="zh-CN" altLang="en-US" sz="4000" b="1" dirty="0">
                <a:solidFill>
                  <a:srgbClr val="000000"/>
                </a:solidFill>
                <a:latin typeface="黑体" panose="02010609060101010101" pitchFamily="49" charset="-122"/>
                <a:ea typeface="黑体" panose="02010609060101010101" pitchFamily="49" charset="-122"/>
              </a:rPr>
              <a:t>于一身</a:t>
            </a:r>
            <a:endParaRPr lang="zh-CN" altLang="en-US" sz="4000" b="1" dirty="0">
              <a:solidFill>
                <a:srgbClr val="000000"/>
              </a:solidFill>
              <a:latin typeface="黑体" panose="02010609060101010101" pitchFamily="49" charset="-122"/>
              <a:ea typeface="黑体" panose="02010609060101010101" pitchFamily="49" charset="-122"/>
            </a:endParaRPr>
          </a:p>
        </p:txBody>
      </p:sp>
      <p:sp>
        <p:nvSpPr>
          <p:cNvPr id="302083" name="Text Box 3"/>
          <p:cNvSpPr txBox="1">
            <a:spLocks noChangeArrowheads="1"/>
          </p:cNvSpPr>
          <p:nvPr/>
        </p:nvSpPr>
        <p:spPr bwMode="auto">
          <a:xfrm>
            <a:off x="262255" y="1111250"/>
            <a:ext cx="2753995" cy="5408295"/>
          </a:xfrm>
          <a:prstGeom prst="rect">
            <a:avLst/>
          </a:prstGeom>
          <a:noFill/>
          <a:ln w="12700" cap="sq">
            <a:solidFill>
              <a:srgbClr val="0000FF"/>
            </a:solidFill>
            <a:miter lim="800000"/>
            <a:headEnd type="none" w="sm" len="sm"/>
            <a:tailEnd type="none" w="sm" len="sm"/>
          </a:ln>
          <a:effectLst/>
        </p:spPr>
        <p:txBody>
          <a:bodyPr wrap="square">
            <a:spAutoFit/>
          </a:bodyPr>
          <a:p>
            <a:pPr>
              <a:lnSpc>
                <a:spcPct val="90000"/>
              </a:lnSpc>
              <a:buClr>
                <a:srgbClr val="CCFF33"/>
              </a:buClr>
              <a:buSzPct val="70000"/>
              <a:buFont typeface="Wingdings" panose="05000000000000000000" pitchFamily="2" charset="2"/>
              <a:buNone/>
            </a:pPr>
            <a:r>
              <a:rPr lang="en-US" altLang="zh-CN" sz="3200" b="1" dirty="0">
                <a:solidFill>
                  <a:srgbClr val="0000CC"/>
                </a:solidFill>
                <a:effectLst>
                  <a:outerShdw blurRad="38100" dist="38100" dir="2700000">
                    <a:srgbClr val="C0C0C0"/>
                  </a:outerShdw>
                </a:effectLst>
                <a:latin typeface="Arial" panose="020B0604020202020204" pitchFamily="34" charset="0"/>
                <a:ea typeface="楷体_GB2312" pitchFamily="49" charset="-122"/>
              </a:rPr>
              <a:t>    </a:t>
            </a:r>
            <a:r>
              <a:rPr lang="zh-CN" altLang="en-US" sz="3200" b="1" dirty="0">
                <a:solidFill>
                  <a:srgbClr val="0000CC"/>
                </a:solidFill>
                <a:effectLst>
                  <a:outerShdw blurRad="38100" dist="38100" dir="2700000">
                    <a:srgbClr val="C0C0C0"/>
                  </a:outerShdw>
                </a:effectLst>
                <a:latin typeface="Arial" panose="020B0604020202020204" pitchFamily="34" charset="0"/>
                <a:ea typeface="楷体_GB2312" pitchFamily="49" charset="-122"/>
              </a:rPr>
              <a:t>诗人</a:t>
            </a:r>
            <a:endParaRPr lang="zh-CN" altLang="en-US" sz="3200" b="1" dirty="0">
              <a:solidFill>
                <a:srgbClr val="0000CC"/>
              </a:solidFill>
              <a:effectLst>
                <a:outerShdw blurRad="38100" dist="38100" dir="2700000">
                  <a:srgbClr val="C0C0C0"/>
                </a:outerShdw>
              </a:effectLst>
              <a:latin typeface="Arial" panose="020B0604020202020204" pitchFamily="34" charset="0"/>
              <a:ea typeface="楷体_GB2312" pitchFamily="49" charset="-122"/>
            </a:endParaRPr>
          </a:p>
          <a:p>
            <a:pPr>
              <a:lnSpc>
                <a:spcPct val="90000"/>
              </a:lnSpc>
              <a:buClr>
                <a:srgbClr val="CCFF33"/>
              </a:buClr>
              <a:buSzPct val="70000"/>
              <a:buFont typeface="Wingdings" panose="05000000000000000000" pitchFamily="2" charset="2"/>
              <a:buNone/>
            </a:pPr>
            <a:r>
              <a:rPr lang="zh-CN" altLang="en-US" sz="3200" b="1" dirty="0">
                <a:solidFill>
                  <a:srgbClr val="0000CC"/>
                </a:solidFill>
                <a:latin typeface="楷体_GB2312" pitchFamily="49" charset="-122"/>
                <a:ea typeface="楷体_GB2312" pitchFamily="49" charset="-122"/>
              </a:rPr>
              <a:t>新诗集</a:t>
            </a:r>
            <a:r>
              <a:rPr lang="en-US" altLang="zh-CN" sz="3200" b="1" i="1" dirty="0">
                <a:solidFill>
                  <a:srgbClr val="0000CC"/>
                </a:solidFill>
                <a:effectLst>
                  <a:outerShdw blurRad="38100" dist="38100" dir="2700000">
                    <a:srgbClr val="C0C0C0"/>
                  </a:outerShdw>
                </a:effectLst>
                <a:latin typeface="楷体_GB2312" pitchFamily="49" charset="-122"/>
                <a:ea typeface="楷体_GB2312" pitchFamily="49" charset="-122"/>
              </a:rPr>
              <a:t>《</a:t>
            </a:r>
            <a:r>
              <a:rPr lang="zh-CN" altLang="en-US" sz="3200" b="1" i="1" dirty="0">
                <a:solidFill>
                  <a:srgbClr val="0000CC"/>
                </a:solidFill>
                <a:effectLst>
                  <a:outerShdw blurRad="38100" dist="38100" dir="2700000">
                    <a:srgbClr val="C0C0C0"/>
                  </a:outerShdw>
                </a:effectLst>
                <a:latin typeface="楷体_GB2312" pitchFamily="49" charset="-122"/>
                <a:ea typeface="楷体_GB2312" pitchFamily="49" charset="-122"/>
              </a:rPr>
              <a:t>红烛</a:t>
            </a:r>
            <a:r>
              <a:rPr lang="en-US" altLang="zh-CN" sz="3200" b="1" i="1" dirty="0">
                <a:solidFill>
                  <a:srgbClr val="FF0000"/>
                </a:solidFill>
                <a:effectLst>
                  <a:outerShdw blurRad="38100" dist="38100" dir="2700000">
                    <a:srgbClr val="C0C0C0"/>
                  </a:outerShdw>
                </a:effectLst>
                <a:latin typeface="楷体_GB2312" pitchFamily="49" charset="-122"/>
                <a:ea typeface="楷体_GB2312" pitchFamily="49" charset="-122"/>
              </a:rPr>
              <a:t>》《</a:t>
            </a:r>
            <a:r>
              <a:rPr lang="zh-CN" altLang="en-US" sz="3200" b="1" i="1" dirty="0">
                <a:solidFill>
                  <a:srgbClr val="FF0000"/>
                </a:solidFill>
                <a:effectLst>
                  <a:outerShdw blurRad="38100" dist="38100" dir="2700000">
                    <a:srgbClr val="C0C0C0"/>
                  </a:outerShdw>
                </a:effectLst>
                <a:latin typeface="楷体_GB2312" pitchFamily="49" charset="-122"/>
                <a:ea typeface="楷体_GB2312" pitchFamily="49" charset="-122"/>
              </a:rPr>
              <a:t>死水</a:t>
            </a:r>
            <a:r>
              <a:rPr lang="en-US" altLang="zh-CN" sz="3200" b="1" i="1" dirty="0">
                <a:solidFill>
                  <a:srgbClr val="FF0000"/>
                </a:solidFill>
                <a:effectLst>
                  <a:outerShdw blurRad="38100" dist="38100" dir="2700000">
                    <a:srgbClr val="C0C0C0"/>
                  </a:outerShdw>
                </a:effectLst>
                <a:latin typeface="楷体_GB2312" pitchFamily="49" charset="-122"/>
                <a:ea typeface="楷体_GB2312" pitchFamily="49" charset="-122"/>
              </a:rPr>
              <a:t>》</a:t>
            </a:r>
            <a:r>
              <a:rPr lang="zh-CN" altLang="en-US" sz="3200" b="1" dirty="0">
                <a:solidFill>
                  <a:srgbClr val="0000CC"/>
                </a:solidFill>
                <a:latin typeface="楷体_GB2312" pitchFamily="49" charset="-122"/>
                <a:ea typeface="楷体_GB2312" pitchFamily="49" charset="-122"/>
              </a:rPr>
              <a:t>是现代诗坛经典之作。</a:t>
            </a:r>
            <a:r>
              <a:rPr lang="zh-CN" altLang="en-US" sz="3200" b="1" dirty="0">
                <a:solidFill>
                  <a:srgbClr val="0000CC"/>
                </a:solidFill>
                <a:latin typeface="Arial" panose="020B0604020202020204" pitchFamily="34" charset="0"/>
                <a:ea typeface="宋体" panose="02010600030101010101" pitchFamily="2" charset="-122"/>
              </a:rPr>
              <a:t> </a:t>
            </a:r>
            <a:r>
              <a:rPr lang="en-US" altLang="zh-CN" sz="3200" b="1" dirty="0">
                <a:solidFill>
                  <a:srgbClr val="0000CC"/>
                </a:solidFill>
                <a:latin typeface="楷体_GB2312" pitchFamily="49" charset="-122"/>
                <a:ea typeface="楷体_GB2312" pitchFamily="49" charset="-122"/>
              </a:rPr>
              <a:t>1925</a:t>
            </a:r>
            <a:r>
              <a:rPr lang="zh-CN" altLang="en-US" sz="3200" b="1" dirty="0">
                <a:solidFill>
                  <a:srgbClr val="0000CC"/>
                </a:solidFill>
                <a:latin typeface="楷体_GB2312" pitchFamily="49" charset="-122"/>
                <a:ea typeface="楷体_GB2312" pitchFamily="49" charset="-122"/>
              </a:rPr>
              <a:t>年</a:t>
            </a:r>
            <a:r>
              <a:rPr lang="en-US" altLang="zh-CN" sz="3200" b="1" dirty="0">
                <a:solidFill>
                  <a:srgbClr val="0000CC"/>
                </a:solidFill>
                <a:latin typeface="楷体_GB2312" pitchFamily="49" charset="-122"/>
                <a:ea typeface="楷体_GB2312" pitchFamily="49" charset="-122"/>
              </a:rPr>
              <a:t>3</a:t>
            </a:r>
            <a:r>
              <a:rPr lang="zh-CN" altLang="en-US" sz="3200" b="1" dirty="0">
                <a:solidFill>
                  <a:srgbClr val="0000CC"/>
                </a:solidFill>
                <a:latin typeface="楷体_GB2312" pitchFamily="49" charset="-122"/>
                <a:ea typeface="楷体_GB2312" pitchFamily="49" charset="-122"/>
              </a:rPr>
              <a:t>月在美国留学期间创作了组诗</a:t>
            </a:r>
            <a:r>
              <a:rPr lang="en-US" altLang="zh-CN" sz="3200" b="1" i="1" dirty="0">
                <a:solidFill>
                  <a:srgbClr val="0000CC"/>
                </a:solidFill>
                <a:effectLst>
                  <a:outerShdw blurRad="38100" dist="38100" dir="2700000">
                    <a:srgbClr val="C0C0C0"/>
                  </a:outerShdw>
                </a:effectLst>
                <a:latin typeface="楷体_GB2312" pitchFamily="49" charset="-122"/>
                <a:ea typeface="楷体_GB2312" pitchFamily="49" charset="-122"/>
              </a:rPr>
              <a:t>《</a:t>
            </a:r>
            <a:r>
              <a:rPr lang="zh-CN" altLang="en-US" sz="3200" b="1" i="1" dirty="0">
                <a:solidFill>
                  <a:srgbClr val="0000CC"/>
                </a:solidFill>
                <a:effectLst>
                  <a:outerShdw blurRad="38100" dist="38100" dir="2700000">
                    <a:srgbClr val="C0C0C0"/>
                  </a:outerShdw>
                </a:effectLst>
                <a:latin typeface="楷体_GB2312" pitchFamily="49" charset="-122"/>
                <a:ea typeface="楷体_GB2312" pitchFamily="49" charset="-122"/>
              </a:rPr>
              <a:t>七子之歌</a:t>
            </a:r>
            <a:r>
              <a:rPr lang="en-US" altLang="zh-CN" sz="3200" b="1" i="1" dirty="0">
                <a:solidFill>
                  <a:srgbClr val="0000CC"/>
                </a:solidFill>
                <a:effectLst>
                  <a:outerShdw blurRad="38100" dist="38100" dir="2700000">
                    <a:srgbClr val="C0C0C0"/>
                  </a:outerShdw>
                </a:effectLst>
                <a:latin typeface="楷体_GB2312" pitchFamily="49" charset="-122"/>
                <a:ea typeface="楷体_GB2312" pitchFamily="49" charset="-122"/>
              </a:rPr>
              <a:t>》</a:t>
            </a:r>
            <a:r>
              <a:rPr lang="zh-CN" altLang="en-US" sz="3200" b="1" dirty="0">
                <a:solidFill>
                  <a:srgbClr val="0000CC"/>
                </a:solidFill>
                <a:latin typeface="楷体_GB2312" pitchFamily="49" charset="-122"/>
                <a:ea typeface="楷体_GB2312" pitchFamily="49" charset="-122"/>
              </a:rPr>
              <a:t>，表达了深挚的爱国之情。</a:t>
            </a:r>
            <a:endParaRPr lang="zh-CN" altLang="en-US" sz="3200" b="1" dirty="0">
              <a:solidFill>
                <a:srgbClr val="0000CC"/>
              </a:solidFill>
              <a:latin typeface="楷体_GB2312" pitchFamily="49" charset="-122"/>
              <a:ea typeface="楷体_GB2312" pitchFamily="49" charset="-122"/>
            </a:endParaRPr>
          </a:p>
          <a:p>
            <a:pPr>
              <a:lnSpc>
                <a:spcPct val="90000"/>
              </a:lnSpc>
              <a:buClr>
                <a:srgbClr val="CCFF33"/>
              </a:buClr>
              <a:buSzPct val="70000"/>
              <a:buFont typeface="Wingdings" panose="05000000000000000000" pitchFamily="2" charset="2"/>
              <a:buNone/>
            </a:pPr>
            <a:endParaRPr lang="en-US" altLang="zh-CN" sz="3200" b="1" dirty="0">
              <a:solidFill>
                <a:srgbClr val="0000CC"/>
              </a:solidFill>
              <a:latin typeface="楷体_GB2312" pitchFamily="49" charset="-122"/>
              <a:ea typeface="楷体_GB2312" pitchFamily="49" charset="-122"/>
            </a:endParaRPr>
          </a:p>
        </p:txBody>
      </p:sp>
      <p:sp>
        <p:nvSpPr>
          <p:cNvPr id="302084" name="Text Box 4"/>
          <p:cNvSpPr txBox="1">
            <a:spLocks noChangeArrowheads="1"/>
          </p:cNvSpPr>
          <p:nvPr/>
        </p:nvSpPr>
        <p:spPr bwMode="auto">
          <a:xfrm>
            <a:off x="3612515" y="1111250"/>
            <a:ext cx="4576445" cy="5408295"/>
          </a:xfrm>
          <a:prstGeom prst="rect">
            <a:avLst/>
          </a:prstGeom>
          <a:noFill/>
          <a:ln w="12700" cap="sq">
            <a:solidFill>
              <a:schemeClr val="tx1"/>
            </a:solidFill>
            <a:miter lim="800000"/>
            <a:headEnd type="none" w="sm" len="sm"/>
            <a:tailEnd type="none" w="sm" len="sm"/>
          </a:ln>
          <a:effectLst/>
        </p:spPr>
        <p:txBody>
          <a:bodyPr wrap="square">
            <a:spAutoFit/>
          </a:bodyPr>
          <a:p>
            <a:pPr algn="ctr">
              <a:lnSpc>
                <a:spcPct val="90000"/>
              </a:lnSpc>
              <a:buClr>
                <a:srgbClr val="CCFF33"/>
              </a:buClr>
              <a:buSzPct val="70000"/>
              <a:buFont typeface="Wingdings" panose="05000000000000000000" pitchFamily="2" charset="2"/>
              <a:buNone/>
            </a:pPr>
            <a:r>
              <a:rPr lang="zh-CN" altLang="en-US" sz="3200" b="1" dirty="0">
                <a:effectLst>
                  <a:outerShdw blurRad="38100" dist="38100" dir="2700000">
                    <a:srgbClr val="C0C0C0"/>
                  </a:outerShdw>
                </a:effectLst>
                <a:latin typeface="Arial" panose="020B0604020202020204" pitchFamily="34" charset="0"/>
                <a:ea typeface="楷体_GB2312" pitchFamily="49" charset="-122"/>
              </a:rPr>
              <a:t>学者</a:t>
            </a:r>
            <a:endParaRPr lang="zh-CN" altLang="en-US" sz="3200" b="1" dirty="0">
              <a:effectLst>
                <a:outerShdw blurRad="38100" dist="38100" dir="2700000">
                  <a:srgbClr val="C0C0C0"/>
                </a:outerShdw>
              </a:effectLst>
              <a:latin typeface="Arial" panose="020B0604020202020204" pitchFamily="34" charset="0"/>
              <a:ea typeface="楷体_GB2312" pitchFamily="49" charset="-122"/>
            </a:endParaRPr>
          </a:p>
          <a:p>
            <a:pPr>
              <a:lnSpc>
                <a:spcPct val="90000"/>
              </a:lnSpc>
              <a:buClr>
                <a:srgbClr val="CCFF33"/>
              </a:buClr>
              <a:buSzPct val="70000"/>
              <a:buFont typeface="Wingdings" panose="05000000000000000000" pitchFamily="2" charset="2"/>
              <a:buNone/>
            </a:pPr>
            <a:r>
              <a:rPr lang="en-US" altLang="zh-CN" sz="3200" b="1" dirty="0">
                <a:latin typeface="楷体_GB2312" pitchFamily="49" charset="-122"/>
                <a:ea typeface="楷体_GB2312" pitchFamily="49" charset="-122"/>
              </a:rPr>
              <a:t>1932</a:t>
            </a:r>
            <a:r>
              <a:rPr lang="zh-CN" altLang="en-US" sz="3200" b="1" dirty="0">
                <a:latin typeface="Arial" panose="020B0604020202020204" pitchFamily="34" charset="0"/>
                <a:ea typeface="楷体_GB2312" pitchFamily="49" charset="-122"/>
              </a:rPr>
              <a:t>年到清华任教后，开始全力</a:t>
            </a:r>
            <a:r>
              <a:rPr lang="zh-CN" altLang="en-US" sz="3200" b="1" dirty="0">
                <a:solidFill>
                  <a:srgbClr val="FF0000"/>
                </a:solidFill>
                <a:latin typeface="Arial" panose="020B0604020202020204" pitchFamily="34" charset="0"/>
                <a:ea typeface="楷体_GB2312" pitchFamily="49" charset="-122"/>
              </a:rPr>
              <a:t>专攻古典文学。</a:t>
            </a:r>
            <a:r>
              <a:rPr lang="zh-CN" altLang="en-US" sz="3200" b="1" dirty="0">
                <a:latin typeface="楷体_GB2312" pitchFamily="49" charset="-122"/>
                <a:ea typeface="楷体_GB2312" pitchFamily="49" charset="-122"/>
              </a:rPr>
              <a:t>学术著作有</a:t>
            </a:r>
            <a:r>
              <a:rPr lang="en-US" altLang="zh-CN" sz="3200" b="1" i="1" dirty="0">
                <a:effectLst>
                  <a:outerShdw blurRad="38100" dist="38100" dir="2700000">
                    <a:srgbClr val="C0C0C0"/>
                  </a:outerShdw>
                </a:effectLst>
                <a:latin typeface="楷体_GB2312" pitchFamily="49" charset="-122"/>
                <a:ea typeface="楷体_GB2312" pitchFamily="49" charset="-122"/>
              </a:rPr>
              <a:t>《</a:t>
            </a:r>
            <a:r>
              <a:rPr lang="zh-CN" altLang="en-US" sz="3200" b="1" i="1" dirty="0">
                <a:effectLst>
                  <a:outerShdw blurRad="38100" dist="38100" dir="2700000">
                    <a:srgbClr val="C0C0C0"/>
                  </a:outerShdw>
                </a:effectLst>
                <a:latin typeface="楷体_GB2312" pitchFamily="49" charset="-122"/>
                <a:ea typeface="楷体_GB2312" pitchFamily="49" charset="-122"/>
              </a:rPr>
              <a:t>神话与诗</a:t>
            </a:r>
            <a:r>
              <a:rPr lang="en-US" altLang="zh-CN" sz="3200" b="1" i="1" dirty="0">
                <a:effectLst>
                  <a:outerShdw blurRad="38100" dist="38100" dir="2700000">
                    <a:srgbClr val="C0C0C0"/>
                  </a:outerShdw>
                </a:effectLst>
                <a:latin typeface="楷体_GB2312" pitchFamily="49" charset="-122"/>
                <a:ea typeface="楷体_GB2312" pitchFamily="49" charset="-122"/>
              </a:rPr>
              <a:t>》《</a:t>
            </a:r>
            <a:r>
              <a:rPr lang="zh-CN" altLang="en-US" sz="3200" b="1" i="1" dirty="0">
                <a:effectLst>
                  <a:outerShdw blurRad="38100" dist="38100" dir="2700000">
                    <a:srgbClr val="C0C0C0"/>
                  </a:outerShdw>
                </a:effectLst>
                <a:latin typeface="楷体_GB2312" pitchFamily="49" charset="-122"/>
                <a:ea typeface="楷体_GB2312" pitchFamily="49" charset="-122"/>
              </a:rPr>
              <a:t>唐诗杂论</a:t>
            </a:r>
            <a:r>
              <a:rPr lang="en-US" altLang="zh-CN" sz="3200" b="1" i="1" dirty="0">
                <a:effectLst>
                  <a:outerShdw blurRad="38100" dist="38100" dir="2700000">
                    <a:srgbClr val="C0C0C0"/>
                  </a:outerShdw>
                </a:effectLst>
                <a:latin typeface="楷体_GB2312" pitchFamily="49" charset="-122"/>
                <a:ea typeface="楷体_GB2312" pitchFamily="49" charset="-122"/>
              </a:rPr>
              <a:t>》《</a:t>
            </a:r>
            <a:r>
              <a:rPr lang="zh-CN" altLang="en-US" sz="3200" b="1" i="1" dirty="0">
                <a:effectLst>
                  <a:outerShdw blurRad="38100" dist="38100" dir="2700000">
                    <a:srgbClr val="C0C0C0"/>
                  </a:outerShdw>
                </a:effectLst>
                <a:latin typeface="楷体_GB2312" pitchFamily="49" charset="-122"/>
                <a:ea typeface="楷体_GB2312" pitchFamily="49" charset="-122"/>
              </a:rPr>
              <a:t>楚辞校补</a:t>
            </a:r>
            <a:r>
              <a:rPr lang="en-US" altLang="zh-CN" sz="3200" b="1" i="1" dirty="0">
                <a:effectLst>
                  <a:outerShdw blurRad="38100" dist="38100" dir="2700000">
                    <a:srgbClr val="C0C0C0"/>
                  </a:outerShdw>
                </a:effectLst>
                <a:latin typeface="楷体_GB2312" pitchFamily="49" charset="-122"/>
                <a:ea typeface="楷体_GB2312" pitchFamily="49" charset="-122"/>
              </a:rPr>
              <a:t>》《</a:t>
            </a:r>
            <a:r>
              <a:rPr lang="zh-CN" altLang="en-US" sz="3200" b="1" i="1" dirty="0">
                <a:effectLst>
                  <a:outerShdw blurRad="38100" dist="38100" dir="2700000">
                    <a:srgbClr val="C0C0C0"/>
                  </a:outerShdw>
                </a:effectLst>
                <a:latin typeface="楷体_GB2312" pitchFamily="49" charset="-122"/>
                <a:ea typeface="楷体_GB2312" pitchFamily="49" charset="-122"/>
              </a:rPr>
              <a:t>古典新义</a:t>
            </a:r>
            <a:r>
              <a:rPr lang="en-US" altLang="zh-CN" sz="3200" b="1" i="1" dirty="0">
                <a:effectLst>
                  <a:outerShdw blurRad="38100" dist="38100" dir="2700000">
                    <a:srgbClr val="C0C0C0"/>
                  </a:outerShdw>
                </a:effectLst>
                <a:latin typeface="楷体_GB2312" pitchFamily="49" charset="-122"/>
                <a:ea typeface="楷体_GB2312" pitchFamily="49" charset="-122"/>
              </a:rPr>
              <a:t>》</a:t>
            </a:r>
            <a:r>
              <a:rPr lang="zh-CN" altLang="en-US" sz="3200" b="1" dirty="0">
                <a:latin typeface="楷体_GB2312" pitchFamily="49" charset="-122"/>
                <a:ea typeface="楷体_GB2312" pitchFamily="49" charset="-122"/>
              </a:rPr>
              <a:t>等。</a:t>
            </a:r>
            <a:r>
              <a:rPr lang="zh-CN" altLang="en-US" sz="3200" b="1" dirty="0">
                <a:latin typeface="Arial" panose="020B0604020202020204" pitchFamily="34" charset="0"/>
                <a:ea typeface="楷体_GB2312" pitchFamily="49" charset="-122"/>
              </a:rPr>
              <a:t>他对</a:t>
            </a:r>
            <a:r>
              <a:rPr lang="en-US" altLang="zh-CN" sz="3200" b="1" i="1" dirty="0">
                <a:effectLst>
                  <a:outerShdw blurRad="38100" dist="38100" dir="2700000">
                    <a:srgbClr val="C0C0C0"/>
                  </a:outerShdw>
                </a:effectLst>
                <a:latin typeface="Arial" panose="020B0604020202020204" pitchFamily="34" charset="0"/>
                <a:ea typeface="楷体_GB2312" pitchFamily="49" charset="-122"/>
              </a:rPr>
              <a:t>《</a:t>
            </a:r>
            <a:r>
              <a:rPr lang="zh-CN" altLang="en-US" sz="3200" b="1" i="1" dirty="0">
                <a:effectLst>
                  <a:outerShdw blurRad="38100" dist="38100" dir="2700000">
                    <a:srgbClr val="C0C0C0"/>
                  </a:outerShdw>
                </a:effectLst>
                <a:latin typeface="Arial" panose="020B0604020202020204" pitchFamily="34" charset="0"/>
                <a:ea typeface="楷体_GB2312" pitchFamily="49" charset="-122"/>
              </a:rPr>
              <a:t>周易</a:t>
            </a:r>
            <a:r>
              <a:rPr lang="en-US" altLang="zh-CN" sz="3200" b="1" i="1" dirty="0">
                <a:effectLst>
                  <a:outerShdw blurRad="38100" dist="38100" dir="2700000">
                    <a:srgbClr val="C0C0C0"/>
                  </a:outerShdw>
                </a:effectLst>
                <a:latin typeface="Arial" panose="020B0604020202020204" pitchFamily="34" charset="0"/>
                <a:ea typeface="楷体_GB2312" pitchFamily="49" charset="-122"/>
              </a:rPr>
              <a:t>》《</a:t>
            </a:r>
            <a:r>
              <a:rPr lang="zh-CN" altLang="en-US" sz="3200" b="1" i="1" dirty="0">
                <a:effectLst>
                  <a:outerShdw blurRad="38100" dist="38100" dir="2700000">
                    <a:srgbClr val="C0C0C0"/>
                  </a:outerShdw>
                </a:effectLst>
                <a:latin typeface="Arial" panose="020B0604020202020204" pitchFamily="34" charset="0"/>
                <a:ea typeface="楷体_GB2312" pitchFamily="49" charset="-122"/>
              </a:rPr>
              <a:t>诗经</a:t>
            </a:r>
            <a:r>
              <a:rPr lang="en-US" altLang="zh-CN" sz="3200" b="1" i="1" dirty="0">
                <a:effectLst>
                  <a:outerShdw blurRad="38100" dist="38100" dir="2700000">
                    <a:srgbClr val="C0C0C0"/>
                  </a:outerShdw>
                </a:effectLst>
                <a:latin typeface="Arial" panose="020B0604020202020204" pitchFamily="34" charset="0"/>
                <a:ea typeface="楷体_GB2312" pitchFamily="49" charset="-122"/>
              </a:rPr>
              <a:t>》《</a:t>
            </a:r>
            <a:r>
              <a:rPr lang="zh-CN" altLang="en-US" sz="3200" b="1" i="1" dirty="0">
                <a:effectLst>
                  <a:outerShdw blurRad="38100" dist="38100" dir="2700000">
                    <a:srgbClr val="C0C0C0"/>
                  </a:outerShdw>
                </a:effectLst>
                <a:latin typeface="Arial" panose="020B0604020202020204" pitchFamily="34" charset="0"/>
                <a:ea typeface="楷体_GB2312" pitchFamily="49" charset="-122"/>
              </a:rPr>
              <a:t>庄子</a:t>
            </a:r>
            <a:r>
              <a:rPr lang="en-US" altLang="zh-CN" sz="3200" b="1" i="1" dirty="0">
                <a:effectLst>
                  <a:outerShdw blurRad="38100" dist="38100" dir="2700000">
                    <a:srgbClr val="C0C0C0"/>
                  </a:outerShdw>
                </a:effectLst>
                <a:latin typeface="Arial" panose="020B0604020202020204" pitchFamily="34" charset="0"/>
                <a:ea typeface="楷体_GB2312" pitchFamily="49" charset="-122"/>
              </a:rPr>
              <a:t>》《</a:t>
            </a:r>
            <a:r>
              <a:rPr lang="zh-CN" altLang="en-US" sz="3200" b="1" i="1" dirty="0">
                <a:effectLst>
                  <a:outerShdw blurRad="38100" dist="38100" dir="2700000">
                    <a:srgbClr val="C0C0C0"/>
                  </a:outerShdw>
                </a:effectLst>
                <a:latin typeface="Arial" panose="020B0604020202020204" pitchFamily="34" charset="0"/>
                <a:ea typeface="楷体_GB2312" pitchFamily="49" charset="-122"/>
              </a:rPr>
              <a:t>楚辞</a:t>
            </a:r>
            <a:r>
              <a:rPr lang="en-US" altLang="zh-CN" sz="3200" b="1" i="1" dirty="0">
                <a:effectLst>
                  <a:outerShdw blurRad="38100" dist="38100" dir="2700000">
                    <a:srgbClr val="C0C0C0"/>
                  </a:outerShdw>
                </a:effectLst>
                <a:latin typeface="Arial" panose="020B0604020202020204" pitchFamily="34" charset="0"/>
                <a:ea typeface="楷体_GB2312" pitchFamily="49" charset="-122"/>
              </a:rPr>
              <a:t>》</a:t>
            </a:r>
            <a:r>
              <a:rPr lang="zh-CN" altLang="en-US" sz="3200" b="1" dirty="0">
                <a:latin typeface="Arial" panose="020B0604020202020204" pitchFamily="34" charset="0"/>
                <a:ea typeface="楷体_GB2312" pitchFamily="49" charset="-122"/>
              </a:rPr>
              <a:t>四大古籍的整理研究（后汇成</a:t>
            </a:r>
            <a:r>
              <a:rPr lang="zh-CN" altLang="en-US" sz="3200" b="1" dirty="0">
                <a:latin typeface="Times New Roman" panose="02020603050405020304" pitchFamily="18" charset="0"/>
                <a:ea typeface="楷体_GB2312" pitchFamily="49" charset="-122"/>
              </a:rPr>
              <a:t>“</a:t>
            </a:r>
            <a:r>
              <a:rPr lang="zh-CN" altLang="en-US" sz="3200" b="1" dirty="0">
                <a:latin typeface="Arial" panose="020B0604020202020204" pitchFamily="34" charset="0"/>
                <a:ea typeface="楷体_GB2312" pitchFamily="49" charset="-122"/>
              </a:rPr>
              <a:t>新义</a:t>
            </a:r>
            <a:r>
              <a:rPr lang="zh-CN" altLang="en-US" sz="3200" b="1" dirty="0">
                <a:latin typeface="Times New Roman" panose="02020603050405020304" pitchFamily="18" charset="0"/>
                <a:ea typeface="楷体_GB2312" pitchFamily="49" charset="-122"/>
              </a:rPr>
              <a:t>”</a:t>
            </a:r>
            <a:r>
              <a:rPr lang="zh-CN" altLang="en-US" sz="3200" b="1" dirty="0">
                <a:latin typeface="Arial" panose="020B0604020202020204" pitchFamily="34" charset="0"/>
                <a:ea typeface="楷体_GB2312" pitchFamily="49" charset="-122"/>
              </a:rPr>
              <a:t>），被郭沫若称为：</a:t>
            </a:r>
            <a:r>
              <a:rPr lang="zh-CN" altLang="en-US" sz="3200" b="1" i="1" dirty="0">
                <a:effectLst>
                  <a:outerShdw blurRad="38100" dist="38100" dir="2700000">
                    <a:srgbClr val="C0C0C0"/>
                  </a:outerShdw>
                </a:effectLst>
                <a:latin typeface="Arial" panose="020B0604020202020204" pitchFamily="34" charset="0"/>
                <a:ea typeface="楷体_GB2312" pitchFamily="49" charset="-122"/>
              </a:rPr>
              <a:t>前无古人，后无来者</a:t>
            </a:r>
            <a:r>
              <a:rPr lang="zh-CN" altLang="en-US" sz="3200" b="1" dirty="0">
                <a:latin typeface="Arial" panose="020B0604020202020204" pitchFamily="34" charset="0"/>
                <a:ea typeface="楷体_GB2312" pitchFamily="49" charset="-122"/>
              </a:rPr>
              <a:t>。</a:t>
            </a:r>
            <a:endParaRPr lang="zh-CN" altLang="en-US" sz="3200" b="1" dirty="0">
              <a:latin typeface="Times New Roman" panose="02020603050405020304" pitchFamily="18" charset="0"/>
              <a:ea typeface="宋体" panose="02010600030101010101" pitchFamily="2" charset="-122"/>
            </a:endParaRPr>
          </a:p>
        </p:txBody>
      </p:sp>
      <p:sp>
        <p:nvSpPr>
          <p:cNvPr id="302085" name="Text Box 5"/>
          <p:cNvSpPr txBox="1">
            <a:spLocks noChangeArrowheads="1"/>
          </p:cNvSpPr>
          <p:nvPr/>
        </p:nvSpPr>
        <p:spPr bwMode="auto">
          <a:xfrm>
            <a:off x="8380730" y="1111250"/>
            <a:ext cx="3528060" cy="5209540"/>
          </a:xfrm>
          <a:prstGeom prst="rect">
            <a:avLst/>
          </a:prstGeom>
          <a:noFill/>
          <a:ln w="12700" cap="sq">
            <a:solidFill>
              <a:srgbClr val="FF0000"/>
            </a:solidFill>
            <a:miter lim="800000"/>
            <a:headEnd type="none" w="sm" len="sm"/>
            <a:tailEnd type="none" w="sm" len="sm"/>
          </a:ln>
          <a:effectLst/>
        </p:spPr>
        <p:txBody>
          <a:bodyPr wrap="square">
            <a:spAutoFit/>
          </a:bodyPr>
          <a:p>
            <a:pPr algn="ctr">
              <a:lnSpc>
                <a:spcPct val="80000"/>
              </a:lnSpc>
              <a:buClr>
                <a:srgbClr val="CCFF33"/>
              </a:buClr>
              <a:buSzPct val="70000"/>
              <a:buFont typeface="Wingdings" panose="05000000000000000000" pitchFamily="2" charset="2"/>
              <a:buNone/>
            </a:pPr>
            <a:r>
              <a:rPr lang="zh-CN" altLang="en-US" sz="3200" b="1" dirty="0">
                <a:solidFill>
                  <a:srgbClr val="FF0000"/>
                </a:solidFill>
                <a:effectLst>
                  <a:outerShdw blurRad="38100" dist="38100" dir="2700000">
                    <a:srgbClr val="C0C0C0"/>
                  </a:outerShdw>
                </a:effectLst>
                <a:latin typeface="Arial" panose="020B0604020202020204" pitchFamily="34" charset="0"/>
                <a:ea typeface="楷体_GB2312" pitchFamily="49" charset="-122"/>
              </a:rPr>
              <a:t>民主战士</a:t>
            </a:r>
            <a:endParaRPr lang="zh-CN" altLang="en-US" sz="3200" b="1" dirty="0">
              <a:solidFill>
                <a:srgbClr val="FF0000"/>
              </a:solidFill>
              <a:effectLst>
                <a:outerShdw blurRad="38100" dist="38100" dir="2700000">
                  <a:srgbClr val="C0C0C0"/>
                </a:outerShdw>
              </a:effectLst>
              <a:latin typeface="Arial" panose="020B0604020202020204" pitchFamily="34" charset="0"/>
              <a:ea typeface="楷体_GB2312" pitchFamily="49" charset="-122"/>
            </a:endParaRPr>
          </a:p>
          <a:p>
            <a:pPr>
              <a:lnSpc>
                <a:spcPct val="80000"/>
              </a:lnSpc>
              <a:buClr>
                <a:srgbClr val="CCFF33"/>
              </a:buClr>
              <a:buSzPct val="70000"/>
              <a:buFont typeface="Wingdings" panose="05000000000000000000" pitchFamily="2" charset="2"/>
              <a:buNone/>
            </a:pPr>
            <a:r>
              <a:rPr lang="zh-CN" altLang="en-US" sz="3200" b="1" dirty="0">
                <a:solidFill>
                  <a:srgbClr val="FF0000"/>
                </a:solidFill>
                <a:latin typeface="楷体_GB2312" pitchFamily="49" charset="-122"/>
                <a:ea typeface="楷体_GB2312" pitchFamily="49" charset="-122"/>
              </a:rPr>
              <a:t>他一身正气，抗战蓄髯八年。</a:t>
            </a:r>
            <a:r>
              <a:rPr lang="en-US" altLang="zh-CN" sz="3200" b="1" dirty="0">
                <a:solidFill>
                  <a:srgbClr val="FF0000"/>
                </a:solidFill>
                <a:latin typeface="楷体_GB2312" pitchFamily="49" charset="-122"/>
                <a:ea typeface="楷体_GB2312" pitchFamily="49" charset="-122"/>
              </a:rPr>
              <a:t>1943</a:t>
            </a:r>
            <a:r>
              <a:rPr lang="zh-CN" altLang="en-US" sz="3200" b="1" dirty="0">
                <a:solidFill>
                  <a:srgbClr val="FF0000"/>
                </a:solidFill>
                <a:latin typeface="楷体_GB2312" pitchFamily="49" charset="-122"/>
                <a:ea typeface="楷体_GB2312" pitchFamily="49" charset="-122"/>
              </a:rPr>
              <a:t>年以后，面对国民党统治的日益腐朽，拍案而起，走出书斋，投身到反对独裁、争取民主的革命洪流中去。</a:t>
            </a:r>
            <a:r>
              <a:rPr lang="en-US" altLang="zh-CN" sz="3200" b="1" dirty="0">
                <a:solidFill>
                  <a:srgbClr val="FF0000"/>
                </a:solidFill>
                <a:latin typeface="楷体_GB2312" pitchFamily="49" charset="-122"/>
                <a:ea typeface="楷体_GB2312" pitchFamily="49" charset="-122"/>
              </a:rPr>
              <a:t>1946</a:t>
            </a:r>
            <a:r>
              <a:rPr lang="zh-CN" altLang="en-US" sz="3200" b="1" dirty="0">
                <a:solidFill>
                  <a:srgbClr val="FF0000"/>
                </a:solidFill>
                <a:latin typeface="楷体_GB2312" pitchFamily="49" charset="-122"/>
                <a:ea typeface="楷体_GB2312" pitchFamily="49" charset="-122"/>
              </a:rPr>
              <a:t>年</a:t>
            </a:r>
            <a:r>
              <a:rPr lang="en-US" altLang="zh-CN" sz="3200" b="1" dirty="0">
                <a:solidFill>
                  <a:srgbClr val="FF0000"/>
                </a:solidFill>
                <a:latin typeface="楷体_GB2312" pitchFamily="49" charset="-122"/>
                <a:ea typeface="楷体_GB2312" pitchFamily="49" charset="-122"/>
              </a:rPr>
              <a:t>7</a:t>
            </a:r>
            <a:r>
              <a:rPr lang="zh-CN" altLang="en-US" sz="3200" b="1" dirty="0">
                <a:solidFill>
                  <a:srgbClr val="FF0000"/>
                </a:solidFill>
                <a:latin typeface="楷体_GB2312" pitchFamily="49" charset="-122"/>
                <a:ea typeface="楷体_GB2312" pitchFamily="49" charset="-122"/>
              </a:rPr>
              <a:t>月</a:t>
            </a:r>
            <a:r>
              <a:rPr lang="en-US" altLang="zh-CN" sz="3200" b="1" dirty="0">
                <a:solidFill>
                  <a:srgbClr val="FF0000"/>
                </a:solidFill>
                <a:latin typeface="楷体_GB2312" pitchFamily="49" charset="-122"/>
                <a:ea typeface="楷体_GB2312" pitchFamily="49" charset="-122"/>
              </a:rPr>
              <a:t>15</a:t>
            </a:r>
            <a:r>
              <a:rPr lang="zh-CN" altLang="en-US" sz="3200" b="1" dirty="0">
                <a:solidFill>
                  <a:srgbClr val="FF0000"/>
                </a:solidFill>
                <a:latin typeface="楷体_GB2312" pitchFamily="49" charset="-122"/>
                <a:ea typeface="楷体_GB2312" pitchFamily="49" charset="-122"/>
              </a:rPr>
              <a:t>日</a:t>
            </a:r>
            <a:r>
              <a:rPr lang="en-US" altLang="zh-CN" sz="3200" b="1" dirty="0">
                <a:solidFill>
                  <a:srgbClr val="FF0000"/>
                </a:solidFill>
                <a:latin typeface="楷体_GB2312" pitchFamily="49" charset="-122"/>
                <a:ea typeface="楷体_GB2312" pitchFamily="49" charset="-122"/>
              </a:rPr>
              <a:t>,</a:t>
            </a:r>
            <a:r>
              <a:rPr lang="zh-CN" altLang="en-US" sz="3200" b="1" dirty="0">
                <a:solidFill>
                  <a:srgbClr val="FF0000"/>
                </a:solidFill>
                <a:latin typeface="楷体_GB2312" pitchFamily="49" charset="-122"/>
                <a:ea typeface="楷体_GB2312" pitchFamily="49" charset="-122"/>
              </a:rPr>
              <a:t>在昆明被国民党特务刺杀身亡。</a:t>
            </a:r>
            <a:endParaRPr lang="zh-CN" altLang="en-US" sz="3200" b="1" dirty="0">
              <a:solidFill>
                <a:srgbClr val="FF0000"/>
              </a:solidFill>
              <a:latin typeface="楷体_GB2312" pitchFamily="49" charset="-122"/>
              <a:ea typeface="楷体_GB2312" pitchFamily="49" charset="-122"/>
            </a:endParaRPr>
          </a:p>
          <a:p>
            <a:pPr>
              <a:lnSpc>
                <a:spcPct val="80000"/>
              </a:lnSpc>
              <a:buClr>
                <a:srgbClr val="CCFF33"/>
              </a:buClr>
              <a:buSzPct val="70000"/>
              <a:buFont typeface="Wingdings" panose="05000000000000000000" pitchFamily="2" charset="2"/>
              <a:buNone/>
            </a:pPr>
            <a:endParaRPr lang="en-US" altLang="zh-CN" sz="3200" b="1" dirty="0">
              <a:solidFill>
                <a:srgbClr val="FF0000"/>
              </a:solidFill>
              <a:latin typeface="Times New Roman" panose="02020603050405020304" pitchFamily="18" charset="0"/>
              <a:ea typeface="宋体" panose="02010600030101010101" pitchFamily="2" charset="-122"/>
            </a:endParaRPr>
          </a:p>
        </p:txBody>
      </p:sp>
      <p:sp>
        <p:nvSpPr>
          <p:cNvPr id="10245" name="Rectangle 6"/>
          <p:cNvSpPr/>
          <p:nvPr/>
        </p:nvSpPr>
        <p:spPr>
          <a:xfrm>
            <a:off x="400050" y="96520"/>
            <a:ext cx="2478405" cy="1014730"/>
          </a:xfrm>
          <a:prstGeom prst="rect">
            <a:avLst/>
          </a:prstGeom>
          <a:noFill/>
          <a:ln w="9525">
            <a:noFill/>
          </a:ln>
        </p:spPr>
        <p:txBody>
          <a:bodyPr wrap="none" anchor="t">
            <a:spAutoFit/>
          </a:bodyPr>
          <a:p>
            <a:pPr>
              <a:spcBef>
                <a:spcPct val="0"/>
              </a:spcBef>
            </a:pPr>
            <a:r>
              <a:rPr lang="zh-CN" altLang="en-US" sz="6000" b="1" dirty="0">
                <a:solidFill>
                  <a:srgbClr val="000000"/>
                </a:solidFill>
                <a:latin typeface="华文琥珀" panose="02010800040101010101" pitchFamily="2" charset="-122"/>
                <a:ea typeface="华文琥珀" panose="02010800040101010101" pitchFamily="2" charset="-122"/>
              </a:rPr>
              <a:t>闻一多</a:t>
            </a:r>
            <a:endParaRPr lang="zh-CN" altLang="en-US" sz="6000" b="1" dirty="0">
              <a:solidFill>
                <a:srgbClr val="000000"/>
              </a:solidFill>
              <a:latin typeface="华文琥珀" panose="02010800040101010101" pitchFamily="2" charset="-122"/>
              <a:ea typeface="华文琥珀"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2082"/>
                                        </p:tgtEl>
                                        <p:attrNameLst>
                                          <p:attrName>style.visibility</p:attrName>
                                        </p:attrNameLst>
                                      </p:cBhvr>
                                      <p:to>
                                        <p:strVal val="visible"/>
                                      </p:to>
                                    </p:set>
                                    <p:anim calcmode="lin" valueType="num">
                                      <p:cBhvr>
                                        <p:cTn id="7" dur="500" fill="hold"/>
                                        <p:tgtEl>
                                          <p:spTgt spid="302082"/>
                                        </p:tgtEl>
                                        <p:attrNameLst>
                                          <p:attrName>ppt_w</p:attrName>
                                        </p:attrNameLst>
                                      </p:cBhvr>
                                      <p:tavLst>
                                        <p:tav tm="0">
                                          <p:val>
                                            <p:fltVal val="0.000000"/>
                                          </p:val>
                                        </p:tav>
                                        <p:tav tm="100000">
                                          <p:val>
                                            <p:strVal val="#ppt_w"/>
                                          </p:val>
                                        </p:tav>
                                      </p:tavLst>
                                    </p:anim>
                                    <p:anim calcmode="lin" valueType="num">
                                      <p:cBhvr>
                                        <p:cTn id="8" dur="500" fill="hold"/>
                                        <p:tgtEl>
                                          <p:spTgt spid="30208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02083"/>
                                        </p:tgtEl>
                                        <p:attrNameLst>
                                          <p:attrName>style.visibility</p:attrName>
                                        </p:attrNameLst>
                                      </p:cBhvr>
                                      <p:to>
                                        <p:strVal val="visible"/>
                                      </p:to>
                                    </p:set>
                                    <p:animEffect transition="in" filter="barn(outVertical)">
                                      <p:cBhvr>
                                        <p:cTn id="13" dur="500"/>
                                        <p:tgtEl>
                                          <p:spTgt spid="30208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302084"/>
                                        </p:tgtEl>
                                        <p:attrNameLst>
                                          <p:attrName>style.visibility</p:attrName>
                                        </p:attrNameLst>
                                      </p:cBhvr>
                                      <p:to>
                                        <p:strVal val="visible"/>
                                      </p:to>
                                    </p:set>
                                    <p:animEffect transition="in" filter="barn(outVertical)">
                                      <p:cBhvr>
                                        <p:cTn id="18" dur="500"/>
                                        <p:tgtEl>
                                          <p:spTgt spid="30208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302085"/>
                                        </p:tgtEl>
                                        <p:attrNameLst>
                                          <p:attrName>style.visibility</p:attrName>
                                        </p:attrNameLst>
                                      </p:cBhvr>
                                      <p:to>
                                        <p:strVal val="visible"/>
                                      </p:to>
                                    </p:set>
                                    <p:animEffect transition="in" filter="barn(outVertical)">
                                      <p:cBhvr>
                                        <p:cTn id="23" dur="500"/>
                                        <p:tgtEl>
                                          <p:spTgt spid="302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ldLvl="0" animBg="1"/>
      <p:bldP spid="302084" grpId="0" bldLvl="0" animBg="1"/>
      <p:bldP spid="302085"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2" name="文本占位符 7171"/>
          <p:cNvSpPr>
            <a:spLocks noGrp="1"/>
          </p:cNvSpPr>
          <p:nvPr>
            <p:ph type="body" idx="1"/>
          </p:nvPr>
        </p:nvSpPr>
        <p:spPr>
          <a:xfrm>
            <a:off x="207645" y="2292350"/>
            <a:ext cx="11776710" cy="4938395"/>
          </a:xfrm>
        </p:spPr>
        <p:txBody>
          <a:bodyPr>
            <a:noAutofit/>
          </a:bodyPr>
          <a:p>
            <a:pPr>
              <a:lnSpc>
                <a:spcPct val="120000"/>
              </a:lnSpc>
              <a:buNone/>
            </a:pPr>
            <a:r>
              <a:rPr lang="en-US" altLang="zh-CN" sz="4000" b="1" dirty="0"/>
              <a:t>◇</a:t>
            </a:r>
            <a:r>
              <a:rPr lang="zh-CN" altLang="en-US" sz="4000" b="1" dirty="0"/>
              <a:t>李公朴先生是一位著名的</a:t>
            </a:r>
            <a:r>
              <a:rPr lang="zh-CN" altLang="en-US" sz="4000" b="1" dirty="0">
                <a:solidFill>
                  <a:srgbClr val="0000CC"/>
                </a:solidFill>
              </a:rPr>
              <a:t>爱国民主战士</a:t>
            </a:r>
            <a:endParaRPr lang="zh-CN" altLang="en-US" sz="4000" b="1" dirty="0">
              <a:solidFill>
                <a:srgbClr val="0000CC"/>
              </a:solidFill>
            </a:endParaRPr>
          </a:p>
          <a:p>
            <a:pPr>
              <a:lnSpc>
                <a:spcPct val="120000"/>
              </a:lnSpc>
              <a:buNone/>
            </a:pPr>
            <a:r>
              <a:rPr lang="en-US" altLang="zh-CN" sz="4000" b="1" dirty="0"/>
              <a:t>◇ 1946</a:t>
            </a:r>
            <a:r>
              <a:rPr lang="zh-CN" altLang="en-US" sz="4000" b="1" dirty="0"/>
              <a:t>年</a:t>
            </a:r>
            <a:r>
              <a:rPr lang="en-US" altLang="zh-CN" sz="4000" b="1" dirty="0"/>
              <a:t>2</a:t>
            </a:r>
            <a:r>
              <a:rPr lang="zh-CN" altLang="en-US" sz="4000" b="1" dirty="0"/>
              <a:t>月，重庆发生“校场口事件”。 国民党特务打伤郭沫若等</a:t>
            </a:r>
            <a:r>
              <a:rPr lang="en-US" altLang="zh-CN" sz="4000" b="1" dirty="0"/>
              <a:t>60</a:t>
            </a:r>
            <a:r>
              <a:rPr lang="zh-CN" altLang="en-US" sz="4000" b="1" dirty="0"/>
              <a:t>多人，</a:t>
            </a:r>
            <a:r>
              <a:rPr lang="zh-CN" altLang="en-US" sz="4000" b="1" dirty="0">
                <a:solidFill>
                  <a:srgbClr val="0000CC"/>
                </a:solidFill>
              </a:rPr>
              <a:t>李公朴先生当场被特务打伤</a:t>
            </a:r>
            <a:r>
              <a:rPr lang="zh-CN" altLang="en-US" sz="4000" b="1" dirty="0"/>
              <a:t>。</a:t>
            </a:r>
            <a:endParaRPr lang="zh-CN" altLang="en-US" sz="4000" b="1" dirty="0"/>
          </a:p>
          <a:p>
            <a:pPr>
              <a:lnSpc>
                <a:spcPct val="120000"/>
              </a:lnSpc>
              <a:buNone/>
            </a:pPr>
            <a:endParaRPr lang="zh-CN" altLang="en-US" sz="4000" b="1" dirty="0"/>
          </a:p>
        </p:txBody>
      </p:sp>
      <p:sp>
        <p:nvSpPr>
          <p:cNvPr id="7174" name="标题 7173"/>
          <p:cNvSpPr>
            <a:spLocks noGrp="1"/>
          </p:cNvSpPr>
          <p:nvPr>
            <p:ph type="title"/>
          </p:nvPr>
        </p:nvSpPr>
        <p:spPr>
          <a:xfrm>
            <a:off x="923925" y="59055"/>
            <a:ext cx="10515600" cy="1325563"/>
          </a:xfrm>
        </p:spPr>
        <p:txBody>
          <a:bodyPr vert="horz" wrap="square" lIns="91440" tIns="45720" rIns="91440" bIns="45720" anchor="ctr"/>
          <a:p>
            <a:pPr algn="ctr"/>
            <a:r>
              <a:rPr lang="zh-CN" altLang="en-US" sz="6000" b="1" dirty="0">
                <a:solidFill>
                  <a:schemeClr val="accent2"/>
                </a:solidFill>
                <a:latin typeface="华文中宋" panose="02010600040101010101" pitchFamily="2" charset="-122"/>
                <a:ea typeface="华文中宋" panose="02010600040101010101" pitchFamily="2" charset="-122"/>
              </a:rPr>
              <a:t>为什么要演讲？</a:t>
            </a:r>
            <a:endParaRPr lang="zh-CN" altLang="en-US" sz="6000" b="1" dirty="0">
              <a:solidFill>
                <a:schemeClr val="accent2"/>
              </a:solidFill>
              <a:latin typeface="华文中宋" panose="02010600040101010101" pitchFamily="2" charset="-122"/>
              <a:ea typeface="华文中宋" panose="02010600040101010101" pitchFamily="2" charset="-122"/>
            </a:endParaRPr>
          </a:p>
        </p:txBody>
      </p:sp>
      <p:sp>
        <p:nvSpPr>
          <p:cNvPr id="10" name="矩形 9"/>
          <p:cNvSpPr/>
          <p:nvPr/>
        </p:nvSpPr>
        <p:spPr>
          <a:xfrm>
            <a:off x="4374178" y="1223645"/>
            <a:ext cx="6192688" cy="922020"/>
          </a:xfrm>
          <a:prstGeom prst="rect">
            <a:avLst/>
          </a:prstGeom>
        </p:spPr>
        <p:txBody>
          <a:bodyPr>
            <a:spAutoFit/>
            <a:scene3d>
              <a:camera prst="orthographicFront"/>
              <a:lightRig rig="threePt" dir="t"/>
            </a:scene3d>
          </a:bodyPr>
          <a:p>
            <a:pPr marL="0" marR="0" lvl="0" indent="0" algn="l" defTabSz="914400" rtl="0" eaLnBrk="1" fontAlgn="base" latinLnBrk="0" hangingPunct="1">
              <a:lnSpc>
                <a:spcPct val="100000"/>
              </a:lnSpc>
              <a:spcBef>
                <a:spcPct val="20000"/>
              </a:spcBef>
              <a:spcAft>
                <a:spcPct val="0"/>
              </a:spcAft>
              <a:buClrTx/>
              <a:buSzTx/>
              <a:buFontTx/>
              <a:buNone/>
              <a:defRPr/>
            </a:pPr>
            <a:r>
              <a:rPr kumimoji="1" lang="en-US" altLang="zh-CN" sz="5400" b="1" i="0" u="none" strike="noStrike" kern="1200" cap="none" spc="0" normalizeH="0" baseline="0"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C28C73">
                    <a:tint val="15000"/>
                    <a:satMod val="200000"/>
                  </a:srgbClr>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rPr>
              <a:t> </a:t>
            </a:r>
            <a:r>
              <a:rPr kumimoji="1" lang="zh-CN" altLang="en-US" sz="5400" b="1" i="0" u="none" strike="noStrike" kern="1200" cap="none" spc="0" normalizeH="0" baseline="0"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rPr>
              <a:t>背景链接</a:t>
            </a:r>
            <a:endParaRPr kumimoji="1" lang="zh-CN" altLang="en-US" sz="5400" b="1" i="0" u="none" strike="noStrike" kern="1200" cap="none" spc="0" normalizeH="0" baseline="0"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fade">
                                      <p:cBhvr>
                                        <p:cTn id="7" dur="770" decel="100000"/>
                                        <p:tgtEl>
                                          <p:spTgt spid="7174"/>
                                        </p:tgtEl>
                                      </p:cBhvr>
                                    </p:animEffect>
                                    <p:animScale>
                                      <p:cBhvr>
                                        <p:cTn id="8" dur="770" decel="100000"/>
                                        <p:tgtEl>
                                          <p:spTgt spid="7174"/>
                                        </p:tgtEl>
                                      </p:cBhvr>
                                      <p:from x="10000" y="10000"/>
                                      <p:to x="200000" y="450000"/>
                                    </p:animScale>
                                    <p:animScale>
                                      <p:cBhvr>
                                        <p:cTn id="9" dur="1230" accel="100000" fill="hold">
                                          <p:stCondLst>
                                            <p:cond delay="770"/>
                                          </p:stCondLst>
                                        </p:cTn>
                                        <p:tgtEl>
                                          <p:spTgt spid="7174"/>
                                        </p:tgtEl>
                                      </p:cBhvr>
                                      <p:from x="200000" y="450000"/>
                                      <p:to x="100000" y="100000"/>
                                    </p:animScale>
                                    <p:set>
                                      <p:cBhvr>
                                        <p:cTn id="10" dur="770" fill="hold"/>
                                        <p:tgtEl>
                                          <p:spTgt spid="7174"/>
                                        </p:tgtEl>
                                        <p:attrNameLst>
                                          <p:attrName>ppt_x</p:attrName>
                                        </p:attrNameLst>
                                      </p:cBhvr>
                                      <p:to>
                                        <p:strVal val="(0.5)"/>
                                      </p:to>
                                    </p:set>
                                    <p:anim from="(0.5)" to="(#ppt_x)" calcmode="lin" valueType="num">
                                      <p:cBhvr>
                                        <p:cTn id="11" dur="1230" accel="100000" fill="hold">
                                          <p:stCondLst>
                                            <p:cond delay="770"/>
                                          </p:stCondLst>
                                        </p:cTn>
                                        <p:tgtEl>
                                          <p:spTgt spid="7174"/>
                                        </p:tgtEl>
                                        <p:attrNameLst>
                                          <p:attrName>ppt_x</p:attrName>
                                        </p:attrNameLst>
                                      </p:cBhvr>
                                    </p:anim>
                                    <p:set>
                                      <p:cBhvr>
                                        <p:cTn id="12" dur="770" fill="hold"/>
                                        <p:tgtEl>
                                          <p:spTgt spid="7174"/>
                                        </p:tgtEl>
                                        <p:attrNameLst>
                                          <p:attrName>ppt_y</p:attrName>
                                        </p:attrNameLst>
                                      </p:cBhvr>
                                      <p:to>
                                        <p:strVal val="(#ppt_y+0.4)"/>
                                      </p:to>
                                    </p:set>
                                    <p:anim from="(#ppt_y+0.4)" to="(#ppt_y)" calcmode="lin" valueType="num">
                                      <p:cBhvr>
                                        <p:cTn id="13" dur="1230" accel="100000" fill="hold">
                                          <p:stCondLst>
                                            <p:cond delay="770"/>
                                          </p:stCondLst>
                                        </p:cTn>
                                        <p:tgtEl>
                                          <p:spTgt spid="717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7172">
                                            <p:txEl>
                                              <p:pRg st="0" end="0"/>
                                            </p:txEl>
                                          </p:spTgt>
                                        </p:tgtEl>
                                        <p:attrNameLst>
                                          <p:attrName>style.visibility</p:attrName>
                                        </p:attrNameLst>
                                      </p:cBhvr>
                                      <p:to>
                                        <p:strVal val="visible"/>
                                      </p:to>
                                    </p:set>
                                    <p:animEffect transition="in" filter="box(in)">
                                      <p:cBhvr>
                                        <p:cTn id="24" dur="2000"/>
                                        <p:tgtEl>
                                          <p:spTgt spid="717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7172">
                                            <p:txEl>
                                              <p:pRg st="1" end="1"/>
                                            </p:txEl>
                                          </p:spTgt>
                                        </p:tgtEl>
                                        <p:attrNameLst>
                                          <p:attrName>style.visibility</p:attrName>
                                        </p:attrNameLst>
                                      </p:cBhvr>
                                      <p:to>
                                        <p:strVal val="visible"/>
                                      </p:to>
                                    </p:set>
                                    <p:animEffect transition="in" filter="box(in)">
                                      <p:cBhvr>
                                        <p:cTn id="29" dur="2000"/>
                                        <p:tgtEl>
                                          <p:spTgt spid="71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10" grpId="0"/>
      <p:bldP spid="717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2" name="文本占位符 7171"/>
          <p:cNvSpPr>
            <a:spLocks noGrp="1"/>
          </p:cNvSpPr>
          <p:nvPr>
            <p:ph type="body" idx="1"/>
          </p:nvPr>
        </p:nvSpPr>
        <p:spPr>
          <a:xfrm>
            <a:off x="425450" y="1211580"/>
            <a:ext cx="10913110" cy="5516245"/>
          </a:xfrm>
        </p:spPr>
        <p:txBody>
          <a:bodyPr>
            <a:noAutofit/>
          </a:bodyPr>
          <a:p>
            <a:pPr>
              <a:lnSpc>
                <a:spcPct val="120000"/>
              </a:lnSpc>
              <a:buNone/>
            </a:pPr>
            <a:r>
              <a:rPr lang="en-US" altLang="zh-CN" sz="4000" b="1" dirty="0"/>
              <a:t>◇ 5</a:t>
            </a:r>
            <a:r>
              <a:rPr lang="zh-CN" altLang="en-US" sz="4000" b="1" dirty="0"/>
              <a:t>月初，李先生带伤回到昆明，与闻一多先生一起发动</a:t>
            </a:r>
            <a:r>
              <a:rPr lang="zh-CN" altLang="en-US" sz="4000" b="1" dirty="0">
                <a:solidFill>
                  <a:srgbClr val="0000CC"/>
                </a:solidFill>
              </a:rPr>
              <a:t>“呼吁和平宣言”</a:t>
            </a:r>
            <a:r>
              <a:rPr lang="zh-CN" altLang="en-US" sz="4000" b="1" dirty="0"/>
              <a:t>万人签名运动。国民党反动派对李先生又恨又怕。</a:t>
            </a:r>
            <a:endParaRPr lang="zh-CN" altLang="en-US" sz="4000" b="1" dirty="0"/>
          </a:p>
          <a:p>
            <a:pPr>
              <a:lnSpc>
                <a:spcPct val="120000"/>
              </a:lnSpc>
              <a:buNone/>
            </a:pPr>
            <a:r>
              <a:rPr lang="en-US" altLang="zh-CN" sz="4000" b="1" dirty="0"/>
              <a:t>◇ 7</a:t>
            </a:r>
            <a:r>
              <a:rPr lang="zh-CN" altLang="en-US" sz="4000" b="1" dirty="0"/>
              <a:t>月</a:t>
            </a:r>
            <a:r>
              <a:rPr lang="en-US" altLang="zh-CN" sz="4000" b="1" dirty="0"/>
              <a:t>11</a:t>
            </a:r>
            <a:r>
              <a:rPr lang="zh-CN" altLang="en-US" sz="4000" b="1" dirty="0"/>
              <a:t>日晚十时许，李公朴先生在回家途中被国民党特务用无声手枪</a:t>
            </a:r>
            <a:r>
              <a:rPr lang="zh-CN" altLang="en-US" sz="4000" b="1" dirty="0">
                <a:solidFill>
                  <a:srgbClr val="0000CC"/>
                </a:solidFill>
              </a:rPr>
              <a:t>暗杀</a:t>
            </a:r>
            <a:r>
              <a:rPr lang="zh-CN" altLang="en-US" sz="4000" b="1" dirty="0"/>
              <a:t>。</a:t>
            </a:r>
            <a:endParaRPr lang="zh-CN" altLang="en-US" sz="4000" b="1" dirty="0"/>
          </a:p>
        </p:txBody>
      </p:sp>
      <p:sp>
        <p:nvSpPr>
          <p:cNvPr id="7174" name="标题 7173"/>
          <p:cNvSpPr>
            <a:spLocks noGrp="1"/>
          </p:cNvSpPr>
          <p:nvPr>
            <p:ph type="title"/>
          </p:nvPr>
        </p:nvSpPr>
        <p:spPr>
          <a:xfrm>
            <a:off x="923925" y="59055"/>
            <a:ext cx="10515600" cy="1325563"/>
          </a:xfrm>
        </p:spPr>
        <p:txBody>
          <a:bodyPr vert="horz" wrap="square" lIns="91440" tIns="45720" rIns="91440" bIns="45720" anchor="ctr"/>
          <a:p>
            <a:pPr algn="ctr"/>
            <a:r>
              <a:rPr kumimoji="1" lang="zh-CN" altLang="en-US" sz="6000" b="1"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sym typeface="+mn-ea"/>
              </a:rPr>
              <a:t>背景链接</a:t>
            </a:r>
            <a:endParaRPr kumimoji="1" lang="zh-CN" altLang="en-US" sz="6000" b="1"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box(in)">
                                      <p:cBhvr>
                                        <p:cTn id="7" dur="2000"/>
                                        <p:tgtEl>
                                          <p:spTgt spid="71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2">
                                            <p:txEl>
                                              <p:pRg st="1" end="1"/>
                                            </p:txEl>
                                          </p:spTgt>
                                        </p:tgtEl>
                                        <p:attrNameLst>
                                          <p:attrName>style.visibility</p:attrName>
                                        </p:attrNameLst>
                                      </p:cBhvr>
                                      <p:to>
                                        <p:strVal val="visible"/>
                                      </p:to>
                                    </p:set>
                                    <p:animEffect transition="in" filter="box(in)">
                                      <p:cBhvr>
                                        <p:cTn id="12" dur="2000"/>
                                        <p:tgtEl>
                                          <p:spTgt spid="71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5" name="内容占位符 18434"/>
          <p:cNvSpPr>
            <a:spLocks noGrp="1"/>
          </p:cNvSpPr>
          <p:nvPr>
            <p:ph idx="1"/>
          </p:nvPr>
        </p:nvSpPr>
        <p:spPr>
          <a:xfrm>
            <a:off x="5375275" y="981075"/>
            <a:ext cx="4968875" cy="792163"/>
          </a:xfrm>
        </p:spPr>
        <p:txBody>
          <a:bodyPr vert="horz" lIns="0" tIns="0" rIns="0" bIns="0" anchor="t"/>
          <a:p>
            <a:pPr defTabSz="914400">
              <a:spcBef>
                <a:spcPct val="0"/>
              </a:spcBef>
              <a:buSzPct val="70000"/>
            </a:pPr>
            <a:r>
              <a:rPr lang="zh-CN" altLang="en-US" b="1" kern="1200" baseline="0" dirty="0">
                <a:latin typeface="+mn-lt"/>
                <a:ea typeface="+mn-ea"/>
                <a:cs typeface="+mn-cs"/>
              </a:rPr>
              <a:t>著名的</a:t>
            </a:r>
            <a:r>
              <a:rPr lang="zh-CN" altLang="en-US" b="1" kern="1200" baseline="0" dirty="0">
                <a:solidFill>
                  <a:srgbClr val="CC0000"/>
                </a:solidFill>
                <a:latin typeface="+mn-lt"/>
                <a:ea typeface="+mn-ea"/>
                <a:cs typeface="+mn-cs"/>
              </a:rPr>
              <a:t>爱国民主战士</a:t>
            </a:r>
            <a:r>
              <a:rPr lang="zh-CN" altLang="en-US" b="1" kern="1200" baseline="0" dirty="0">
                <a:latin typeface="+mn-lt"/>
                <a:ea typeface="+mn-ea"/>
                <a:cs typeface="+mn-cs"/>
              </a:rPr>
              <a:t>。</a:t>
            </a:r>
            <a:endParaRPr lang="zh-CN" altLang="en-US" b="1" kern="1200" baseline="0" dirty="0">
              <a:latin typeface="+mn-lt"/>
              <a:ea typeface="+mn-ea"/>
              <a:cs typeface="+mn-cs"/>
            </a:endParaRPr>
          </a:p>
        </p:txBody>
      </p:sp>
      <p:pic>
        <p:nvPicPr>
          <p:cNvPr id="18437" name="图片 18436" descr="9e3df8dcd100baa1c4e4c9114710b912c9fc2e4b"/>
          <p:cNvPicPr>
            <a:picLocks noChangeAspect="1"/>
          </p:cNvPicPr>
          <p:nvPr/>
        </p:nvPicPr>
        <p:blipFill>
          <a:blip r:embed="rId1"/>
          <a:stretch>
            <a:fillRect/>
          </a:stretch>
        </p:blipFill>
        <p:spPr>
          <a:xfrm>
            <a:off x="2063750" y="2060575"/>
            <a:ext cx="2849563" cy="3743325"/>
          </a:xfrm>
          <a:prstGeom prst="rect">
            <a:avLst/>
          </a:prstGeom>
          <a:noFill/>
          <a:ln w="9525">
            <a:noFill/>
          </a:ln>
        </p:spPr>
      </p:pic>
      <p:sp>
        <p:nvSpPr>
          <p:cNvPr id="16387" name="矩形 18438"/>
          <p:cNvSpPr>
            <a:spLocks noTextEdit="1"/>
          </p:cNvSpPr>
          <p:nvPr/>
        </p:nvSpPr>
        <p:spPr>
          <a:xfrm>
            <a:off x="1919288" y="692150"/>
            <a:ext cx="3097212" cy="1150938"/>
          </a:xfrm>
          <a:prstGeom prst="rect">
            <a:avLst/>
          </a:prstGeom>
        </p:spPr>
        <p:txBody>
          <a:bodyPr wrap="none" fromWordArt="1">
            <a:prstTxWarp prst="textPlain">
              <a:avLst>
                <a:gd name="adj" fmla="val 50000"/>
              </a:avLst>
            </a:prstTxWarp>
            <a:normAutofit/>
          </a:bodyPr>
          <a:p>
            <a:pPr algn="ctr"/>
            <a:r>
              <a:rPr lang="zh-CN" altLang="en-US" sz="6600" b="1">
                <a:ln w="9525" cap="flat" cmpd="sng">
                  <a:solidFill>
                    <a:srgbClr val="FF9900"/>
                  </a:solidFill>
                  <a:prstDash val="solid"/>
                  <a:round/>
                  <a:headEnd type="none" w="med" len="med"/>
                  <a:tailEnd type="none" w="med" len="med"/>
                </a:ln>
                <a:solidFill>
                  <a:srgbClr val="660066"/>
                </a:solidFill>
                <a:effectLst>
                  <a:outerShdw dist="35921" dir="2699999" algn="ctr" rotWithShape="0">
                    <a:srgbClr val="C0C0C0">
                      <a:alpha val="79999"/>
                    </a:srgbClr>
                  </a:outerShdw>
                </a:effectLst>
                <a:latin typeface="楷体" panose="02010609060101010101" pitchFamily="49" charset="-122"/>
                <a:ea typeface="楷体" panose="02010609060101010101" pitchFamily="49" charset="-122"/>
              </a:rPr>
              <a:t>李公朴</a:t>
            </a:r>
            <a:endParaRPr lang="zh-CN" altLang="en-US" sz="6600" b="1">
              <a:ln w="9525" cap="flat" cmpd="sng">
                <a:solidFill>
                  <a:srgbClr val="FF9900"/>
                </a:solidFill>
                <a:prstDash val="solid"/>
                <a:round/>
                <a:headEnd type="none" w="med" len="med"/>
                <a:tailEnd type="none" w="med" len="med"/>
              </a:ln>
              <a:solidFill>
                <a:srgbClr val="660066"/>
              </a:solidFill>
              <a:effectLst>
                <a:outerShdw dist="35921" dir="2699999" algn="ctr" rotWithShape="0">
                  <a:srgbClr val="C0C0C0">
                    <a:alpha val="79999"/>
                  </a:srgbClr>
                </a:outerShdw>
              </a:effectLst>
              <a:latin typeface="楷体" panose="02010609060101010101" pitchFamily="49" charset="-122"/>
              <a:ea typeface="楷体" panose="02010609060101010101" pitchFamily="49" charset="-122"/>
            </a:endParaRPr>
          </a:p>
        </p:txBody>
      </p:sp>
      <p:sp>
        <p:nvSpPr>
          <p:cNvPr id="18440" name="矩形 18439"/>
          <p:cNvSpPr/>
          <p:nvPr/>
        </p:nvSpPr>
        <p:spPr>
          <a:xfrm>
            <a:off x="4511675" y="1773238"/>
            <a:ext cx="5976938" cy="3024187"/>
          </a:xfrm>
          <a:prstGeom prst="rect">
            <a:avLst/>
          </a:prstGeom>
          <a:noFill/>
          <a:ln w="9525">
            <a:noFill/>
          </a:ln>
        </p:spPr>
        <p:txBody>
          <a:bodyPr anchor="t"/>
          <a:p>
            <a:pPr marL="342900" indent="-342900">
              <a:lnSpc>
                <a:spcPct val="115000"/>
              </a:lnSpc>
              <a:spcBef>
                <a:spcPct val="20000"/>
              </a:spcBef>
            </a:pPr>
            <a:r>
              <a:rPr lang="en-US" altLang="zh-CN" sz="3200" b="1" dirty="0">
                <a:latin typeface="Arial" panose="020B0604020202020204" pitchFamily="34" charset="0"/>
                <a:ea typeface="宋体" panose="02010600030101010101" pitchFamily="2" charset="-122"/>
              </a:rPr>
              <a:t>         1945</a:t>
            </a:r>
            <a:r>
              <a:rPr lang="zh-CN" altLang="en-US" sz="3200" b="1" dirty="0">
                <a:latin typeface="Arial" panose="020B0604020202020204" pitchFamily="34" charset="0"/>
                <a:ea typeface="宋体" panose="02010600030101010101" pitchFamily="2" charset="-122"/>
              </a:rPr>
              <a:t>年抗日战争胜利后，国民党当局妄图篡夺胜利果实，实行独裁统治，阴谋发动内战。国民党反动派疯狂地镇压民主运动。</a:t>
            </a:r>
            <a:endParaRPr lang="zh-CN" altLang="en-US" sz="3200" b="1" dirty="0">
              <a:latin typeface="Arial" panose="020B0604020202020204" pitchFamily="34" charset="0"/>
              <a:ea typeface="宋体" panose="02010600030101010101" pitchFamily="2" charset="-122"/>
            </a:endParaRPr>
          </a:p>
        </p:txBody>
      </p:sp>
      <p:sp>
        <p:nvSpPr>
          <p:cNvPr id="18441" name="矩形 18440"/>
          <p:cNvSpPr/>
          <p:nvPr/>
        </p:nvSpPr>
        <p:spPr>
          <a:xfrm>
            <a:off x="4511675" y="1844675"/>
            <a:ext cx="5976938" cy="4176713"/>
          </a:xfrm>
          <a:prstGeom prst="rect">
            <a:avLst/>
          </a:prstGeom>
          <a:noFill/>
          <a:ln w="9525">
            <a:noFill/>
          </a:ln>
        </p:spPr>
        <p:txBody>
          <a:bodyPr anchor="t"/>
          <a:p>
            <a:pPr marL="342900" indent="-342900">
              <a:lnSpc>
                <a:spcPct val="115000"/>
              </a:lnSpc>
              <a:spcBef>
                <a:spcPct val="20000"/>
              </a:spcBef>
            </a:pPr>
            <a:r>
              <a:rPr lang="en-US" altLang="zh-CN" sz="3200" b="1" dirty="0">
                <a:latin typeface="Arial" panose="020B0604020202020204" pitchFamily="34" charset="0"/>
                <a:ea typeface="宋体" panose="02010600030101010101" pitchFamily="2" charset="-122"/>
              </a:rPr>
              <a:t>         1946</a:t>
            </a:r>
            <a:r>
              <a:rPr lang="zh-CN" altLang="en-US" sz="3200" b="1" dirty="0">
                <a:latin typeface="Arial" panose="020B0604020202020204" pitchFamily="34" charset="0"/>
                <a:ea typeface="宋体" panose="02010600030101010101" pitchFamily="2" charset="-122"/>
              </a:rPr>
              <a:t>年</a:t>
            </a:r>
            <a:r>
              <a:rPr lang="en-US" altLang="zh-CN" sz="3200" b="1" dirty="0">
                <a:latin typeface="Arial" panose="020B0604020202020204" pitchFamily="34" charset="0"/>
                <a:ea typeface="宋体" panose="02010600030101010101" pitchFamily="2" charset="-122"/>
              </a:rPr>
              <a:t>2</a:t>
            </a:r>
            <a:r>
              <a:rPr lang="zh-CN" altLang="en-US" sz="3200" b="1" dirty="0">
                <a:latin typeface="Arial" panose="020B0604020202020204" pitchFamily="34" charset="0"/>
                <a:ea typeface="宋体" panose="02010600030101010101" pitchFamily="2" charset="-122"/>
              </a:rPr>
              <a:t>月，重庆发生“校场口事件”，重庆各界人士在校场口集会庆祝政治协商会议的召开国民党特务捣毁会场，大打出手，打伤郭沫若等</a:t>
            </a:r>
            <a:r>
              <a:rPr lang="en-US" altLang="zh-CN" sz="3200" b="1" dirty="0">
                <a:latin typeface="Arial" panose="020B0604020202020204" pitchFamily="34" charset="0"/>
                <a:ea typeface="宋体" panose="02010600030101010101" pitchFamily="2" charset="-122"/>
              </a:rPr>
              <a:t>60</a:t>
            </a:r>
            <a:r>
              <a:rPr lang="zh-CN" altLang="en-US" sz="3200" b="1" dirty="0">
                <a:latin typeface="Arial" panose="020B0604020202020204" pitchFamily="34" charset="0"/>
                <a:ea typeface="宋体" panose="02010600030101010101" pitchFamily="2" charset="-122"/>
              </a:rPr>
              <a:t>多人，李公朴先生当场被特务打伤。</a:t>
            </a:r>
            <a:endParaRPr lang="zh-CN" altLang="en-US" sz="3200" b="1" dirty="0">
              <a:latin typeface="Arial" panose="020B0604020202020204" pitchFamily="34" charset="0"/>
              <a:ea typeface="宋体" panose="02010600030101010101" pitchFamily="2" charset="-122"/>
            </a:endParaRPr>
          </a:p>
        </p:txBody>
      </p:sp>
      <p:sp>
        <p:nvSpPr>
          <p:cNvPr id="18442" name="矩形 18441"/>
          <p:cNvSpPr/>
          <p:nvPr/>
        </p:nvSpPr>
        <p:spPr>
          <a:xfrm>
            <a:off x="4511675" y="1989138"/>
            <a:ext cx="5976938" cy="4032250"/>
          </a:xfrm>
          <a:prstGeom prst="rect">
            <a:avLst/>
          </a:prstGeom>
          <a:noFill/>
          <a:ln w="9525">
            <a:noFill/>
          </a:ln>
        </p:spPr>
        <p:txBody>
          <a:bodyPr anchor="t"/>
          <a:p>
            <a:pPr marL="342900" indent="-342900">
              <a:lnSpc>
                <a:spcPct val="115000"/>
              </a:lnSpc>
              <a:spcBef>
                <a:spcPct val="20000"/>
              </a:spcBef>
            </a:pPr>
            <a:r>
              <a:rPr lang="en-US" altLang="zh-CN" sz="3200" b="1" dirty="0">
                <a:latin typeface="Arial" panose="020B0604020202020204" pitchFamily="34" charset="0"/>
                <a:ea typeface="宋体" panose="02010600030101010101" pitchFamily="2" charset="-122"/>
              </a:rPr>
              <a:t>          5</a:t>
            </a:r>
            <a:r>
              <a:rPr lang="zh-CN" altLang="en-US" sz="3200" b="1" dirty="0">
                <a:latin typeface="Arial" panose="020B0604020202020204" pitchFamily="34" charset="0"/>
                <a:ea typeface="宋体" panose="02010600030101010101" pitchFamily="2" charset="-122"/>
              </a:rPr>
              <a:t>月初，李先生带伤回到昆明，又与闻一多先生一起发动“呼吁和平宣言”万人签名运动。国民党反动派对李先生又恨又怕。</a:t>
            </a:r>
            <a:r>
              <a:rPr lang="en-US" altLang="zh-CN" sz="3200" b="1" dirty="0">
                <a:latin typeface="Arial" panose="020B0604020202020204" pitchFamily="34" charset="0"/>
                <a:ea typeface="宋体" panose="02010600030101010101" pitchFamily="2" charset="-122"/>
              </a:rPr>
              <a:t>7</a:t>
            </a:r>
            <a:r>
              <a:rPr lang="zh-CN" altLang="en-US" sz="3200" b="1" dirty="0">
                <a:latin typeface="Arial" panose="020B0604020202020204" pitchFamily="34" charset="0"/>
                <a:ea typeface="宋体" panose="02010600030101010101" pitchFamily="2" charset="-122"/>
              </a:rPr>
              <a:t>月</a:t>
            </a:r>
            <a:r>
              <a:rPr lang="en-US" altLang="zh-CN" sz="3200" b="1" dirty="0">
                <a:latin typeface="Arial" panose="020B0604020202020204" pitchFamily="34" charset="0"/>
                <a:ea typeface="宋体" panose="02010600030101010101" pitchFamily="2" charset="-122"/>
              </a:rPr>
              <a:t>11</a:t>
            </a:r>
            <a:r>
              <a:rPr lang="zh-CN" altLang="en-US" sz="3200" b="1" dirty="0">
                <a:latin typeface="Arial" panose="020B0604020202020204" pitchFamily="34" charset="0"/>
                <a:ea typeface="宋体" panose="02010600030101010101" pitchFamily="2" charset="-122"/>
              </a:rPr>
              <a:t>日晚十时许，李公朴先生在回家途中被国民党特务用无声手枪暗杀。</a:t>
            </a:r>
            <a:endParaRPr lang="zh-CN" altLang="en-US" sz="3200" b="1" dirty="0">
              <a:latin typeface="Arial" panose="020B0604020202020204" pitchFamily="34" charset="0"/>
              <a:ea typeface="宋体" panose="02010600030101010101" pitchFamily="2" charset="-122"/>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blinds(horizontal)">
                                      <p:cBhvr>
                                        <p:cTn id="7" dur="500"/>
                                        <p:tgtEl>
                                          <p:spTgt spid="1843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8435">
                                            <p:txEl>
                                              <p:charRg st="0" end="11"/>
                                            </p:txEl>
                                          </p:spTgt>
                                        </p:tgtEl>
                                        <p:attrNameLst>
                                          <p:attrName>style.visibility</p:attrName>
                                        </p:attrNameLst>
                                      </p:cBhvr>
                                      <p:to>
                                        <p:strVal val="visible"/>
                                      </p:to>
                                    </p:set>
                                    <p:animEffect transition="in" filter="fade">
                                      <p:cBhvr>
                                        <p:cTn id="12" dur="1000"/>
                                        <p:tgtEl>
                                          <p:spTgt spid="18435">
                                            <p:txEl>
                                              <p:charRg st="0" end="11"/>
                                            </p:txEl>
                                          </p:spTgt>
                                        </p:tgtEl>
                                      </p:cBhvr>
                                    </p:animEffect>
                                    <p:anim calcmode="lin" valueType="num">
                                      <p:cBhvr>
                                        <p:cTn id="13" dur="1000" fill="hold"/>
                                        <p:tgtEl>
                                          <p:spTgt spid="18435">
                                            <p:txEl>
                                              <p:charRg st="0" end="11"/>
                                            </p:txEl>
                                          </p:spTgt>
                                        </p:tgtEl>
                                        <p:attrNameLst>
                                          <p:attrName>ppt_x</p:attrName>
                                        </p:attrNameLst>
                                      </p:cBhvr>
                                      <p:tavLst>
                                        <p:tav tm="0">
                                          <p:val>
                                            <p:strVal val="#ppt_x"/>
                                          </p:val>
                                        </p:tav>
                                        <p:tav tm="100000">
                                          <p:val>
                                            <p:strVal val="#ppt_x"/>
                                          </p:val>
                                        </p:tav>
                                      </p:tavLst>
                                    </p:anim>
                                    <p:anim calcmode="lin" valueType="num">
                                      <p:cBhvr>
                                        <p:cTn id="14" dur="1000" fill="hold"/>
                                        <p:tgtEl>
                                          <p:spTgt spid="18435">
                                            <p:txEl>
                                              <p:charRg st="0" end="1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8440">
                                            <p:txEl>
                                              <p:charRg st="0" end="67"/>
                                            </p:txEl>
                                          </p:spTgt>
                                        </p:tgtEl>
                                        <p:attrNameLst>
                                          <p:attrName>style.visibility</p:attrName>
                                        </p:attrNameLst>
                                      </p:cBhvr>
                                      <p:to>
                                        <p:strVal val="visible"/>
                                      </p:to>
                                    </p:set>
                                    <p:animEffect transition="in" filter="fade">
                                      <p:cBhvr>
                                        <p:cTn id="19" dur="1000"/>
                                        <p:tgtEl>
                                          <p:spTgt spid="18440">
                                            <p:txEl>
                                              <p:charRg st="0" end="67"/>
                                            </p:txEl>
                                          </p:spTgt>
                                        </p:tgtEl>
                                      </p:cBhvr>
                                    </p:animEffect>
                                    <p:anim calcmode="lin" valueType="num">
                                      <p:cBhvr>
                                        <p:cTn id="20" dur="1000" fill="hold"/>
                                        <p:tgtEl>
                                          <p:spTgt spid="18440">
                                            <p:txEl>
                                              <p:charRg st="0" end="67"/>
                                            </p:txEl>
                                          </p:spTgt>
                                        </p:tgtEl>
                                        <p:attrNameLst>
                                          <p:attrName>ppt_x</p:attrName>
                                        </p:attrNameLst>
                                      </p:cBhvr>
                                      <p:tavLst>
                                        <p:tav tm="0">
                                          <p:val>
                                            <p:strVal val="#ppt_x"/>
                                          </p:val>
                                        </p:tav>
                                        <p:tav tm="100000">
                                          <p:val>
                                            <p:strVal val="#ppt_x"/>
                                          </p:val>
                                        </p:tav>
                                      </p:tavLst>
                                    </p:anim>
                                    <p:anim calcmode="lin" valueType="num">
                                      <p:cBhvr>
                                        <p:cTn id="21" dur="1000" fill="hold"/>
                                        <p:tgtEl>
                                          <p:spTgt spid="18440">
                                            <p:txEl>
                                              <p:charRg st="0" end="67"/>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xit" presetSubtype="0" fill="hold" grpId="1" nodeType="clickEffect">
                                  <p:stCondLst>
                                    <p:cond delay="0"/>
                                  </p:stCondLst>
                                  <p:childTnLst>
                                    <p:animEffect transition="out" filter="fade">
                                      <p:cBhvr>
                                        <p:cTn id="25" dur="500"/>
                                        <p:tgtEl>
                                          <p:spTgt spid="18440">
                                            <p:txEl>
                                              <p:charRg st="0" end="67"/>
                                            </p:txEl>
                                          </p:spTgt>
                                        </p:tgtEl>
                                      </p:cBhvr>
                                    </p:animEffect>
                                    <p:anim calcmode="lin" valueType="num">
                                      <p:cBhvr>
                                        <p:cTn id="26" dur="500"/>
                                        <p:tgtEl>
                                          <p:spTgt spid="18440">
                                            <p:txEl>
                                              <p:charRg st="0" end="67"/>
                                            </p:txEl>
                                          </p:spTgt>
                                        </p:tgtEl>
                                        <p:attrNameLst>
                                          <p:attrName>ppt_x</p:attrName>
                                        </p:attrNameLst>
                                      </p:cBhvr>
                                      <p:tavLst>
                                        <p:tav tm="0">
                                          <p:val>
                                            <p:strVal val="ppt_x"/>
                                          </p:val>
                                        </p:tav>
                                        <p:tav tm="100000">
                                          <p:val>
                                            <p:strVal val="ppt_x"/>
                                          </p:val>
                                        </p:tav>
                                      </p:tavLst>
                                    </p:anim>
                                    <p:anim calcmode="lin" valueType="num">
                                      <p:cBhvr>
                                        <p:cTn id="27" dur="500"/>
                                        <p:tgtEl>
                                          <p:spTgt spid="18440">
                                            <p:txEl>
                                              <p:charRg st="0" end="67"/>
                                            </p:txEl>
                                          </p:spTgt>
                                        </p:tgtEl>
                                        <p:attrNameLst>
                                          <p:attrName>ppt_y</p:attrName>
                                        </p:attrNameLst>
                                      </p:cBhvr>
                                      <p:tavLst>
                                        <p:tav tm="0">
                                          <p:val>
                                            <p:strVal val="ppt_y"/>
                                          </p:val>
                                        </p:tav>
                                        <p:tav tm="100000">
                                          <p:val>
                                            <p:strVal val="ppt_y-.1"/>
                                          </p:val>
                                        </p:tav>
                                      </p:tavLst>
                                    </p:anim>
                                    <p:set>
                                      <p:cBhvr>
                                        <p:cTn id="28" dur="1" fill="hold">
                                          <p:stCondLst>
                                            <p:cond delay="499"/>
                                          </p:stCondLst>
                                        </p:cTn>
                                        <p:tgtEl>
                                          <p:spTgt spid="18440">
                                            <p:txEl>
                                              <p:charRg st="0" end="67"/>
                                            </p:txEl>
                                          </p:spTgt>
                                        </p:tgtEl>
                                        <p:attrNameLst>
                                          <p:attrName>style.visibility</p:attrName>
                                        </p:attrNameLst>
                                      </p:cBhvr>
                                      <p:to>
                                        <p:strVal val="hidden"/>
                                      </p:to>
                                    </p:set>
                                  </p:childTnLst>
                                </p:cTn>
                              </p:par>
                            </p:childTnLst>
                          </p:cTn>
                        </p:par>
                        <p:par>
                          <p:cTn id="29" fill="hold">
                            <p:stCondLst>
                              <p:cond delay="500"/>
                            </p:stCondLst>
                            <p:childTnLst>
                              <p:par>
                                <p:cTn id="30" presetID="42" presetClass="entr" presetSubtype="0" fill="hold" grpId="0" nodeType="afterEffect">
                                  <p:stCondLst>
                                    <p:cond delay="0"/>
                                  </p:stCondLst>
                                  <p:childTnLst>
                                    <p:set>
                                      <p:cBhvr>
                                        <p:cTn id="31" dur="1" fill="hold">
                                          <p:stCondLst>
                                            <p:cond delay="0"/>
                                          </p:stCondLst>
                                        </p:cTn>
                                        <p:tgtEl>
                                          <p:spTgt spid="18441">
                                            <p:txEl>
                                              <p:charRg st="0" end="92"/>
                                            </p:txEl>
                                          </p:spTgt>
                                        </p:tgtEl>
                                        <p:attrNameLst>
                                          <p:attrName>style.visibility</p:attrName>
                                        </p:attrNameLst>
                                      </p:cBhvr>
                                      <p:to>
                                        <p:strVal val="visible"/>
                                      </p:to>
                                    </p:set>
                                    <p:animEffect transition="in" filter="fade">
                                      <p:cBhvr>
                                        <p:cTn id="32" dur="1000"/>
                                        <p:tgtEl>
                                          <p:spTgt spid="18441">
                                            <p:txEl>
                                              <p:charRg st="0" end="92"/>
                                            </p:txEl>
                                          </p:spTgt>
                                        </p:tgtEl>
                                      </p:cBhvr>
                                    </p:animEffect>
                                    <p:anim calcmode="lin" valueType="num">
                                      <p:cBhvr>
                                        <p:cTn id="33" dur="1000" fill="hold"/>
                                        <p:tgtEl>
                                          <p:spTgt spid="18441">
                                            <p:txEl>
                                              <p:charRg st="0" end="92"/>
                                            </p:txEl>
                                          </p:spTgt>
                                        </p:tgtEl>
                                        <p:attrNameLst>
                                          <p:attrName>ppt_x</p:attrName>
                                        </p:attrNameLst>
                                      </p:cBhvr>
                                      <p:tavLst>
                                        <p:tav tm="0">
                                          <p:val>
                                            <p:strVal val="#ppt_x"/>
                                          </p:val>
                                        </p:tav>
                                        <p:tav tm="100000">
                                          <p:val>
                                            <p:strVal val="#ppt_x"/>
                                          </p:val>
                                        </p:tav>
                                      </p:tavLst>
                                    </p:anim>
                                    <p:anim calcmode="lin" valueType="num">
                                      <p:cBhvr>
                                        <p:cTn id="34" dur="1000" fill="hold"/>
                                        <p:tgtEl>
                                          <p:spTgt spid="18441">
                                            <p:txEl>
                                              <p:charRg st="0" end="9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xit" presetSubtype="0" fill="hold" grpId="1" nodeType="clickEffect">
                                  <p:stCondLst>
                                    <p:cond delay="0"/>
                                  </p:stCondLst>
                                  <p:childTnLst>
                                    <p:animEffect transition="out" filter="fade">
                                      <p:cBhvr>
                                        <p:cTn id="38" dur="500"/>
                                        <p:tgtEl>
                                          <p:spTgt spid="18441">
                                            <p:txEl>
                                              <p:charRg st="0" end="92"/>
                                            </p:txEl>
                                          </p:spTgt>
                                        </p:tgtEl>
                                      </p:cBhvr>
                                    </p:animEffect>
                                    <p:anim calcmode="lin" valueType="num">
                                      <p:cBhvr>
                                        <p:cTn id="39" dur="500"/>
                                        <p:tgtEl>
                                          <p:spTgt spid="18441">
                                            <p:txEl>
                                              <p:charRg st="0" end="92"/>
                                            </p:txEl>
                                          </p:spTgt>
                                        </p:tgtEl>
                                        <p:attrNameLst>
                                          <p:attrName>ppt_x</p:attrName>
                                        </p:attrNameLst>
                                      </p:cBhvr>
                                      <p:tavLst>
                                        <p:tav tm="0">
                                          <p:val>
                                            <p:strVal val="ppt_x"/>
                                          </p:val>
                                        </p:tav>
                                        <p:tav tm="100000">
                                          <p:val>
                                            <p:strVal val="ppt_x"/>
                                          </p:val>
                                        </p:tav>
                                      </p:tavLst>
                                    </p:anim>
                                    <p:anim calcmode="lin" valueType="num">
                                      <p:cBhvr>
                                        <p:cTn id="40" dur="500"/>
                                        <p:tgtEl>
                                          <p:spTgt spid="18441">
                                            <p:txEl>
                                              <p:charRg st="0" end="92"/>
                                            </p:txEl>
                                          </p:spTgt>
                                        </p:tgtEl>
                                        <p:attrNameLst>
                                          <p:attrName>ppt_y</p:attrName>
                                        </p:attrNameLst>
                                      </p:cBhvr>
                                      <p:tavLst>
                                        <p:tav tm="0">
                                          <p:val>
                                            <p:strVal val="ppt_y"/>
                                          </p:val>
                                        </p:tav>
                                        <p:tav tm="100000">
                                          <p:val>
                                            <p:strVal val="ppt_y-.1"/>
                                          </p:val>
                                        </p:tav>
                                      </p:tavLst>
                                    </p:anim>
                                    <p:set>
                                      <p:cBhvr>
                                        <p:cTn id="41" dur="1" fill="hold">
                                          <p:stCondLst>
                                            <p:cond delay="499"/>
                                          </p:stCondLst>
                                        </p:cTn>
                                        <p:tgtEl>
                                          <p:spTgt spid="18441">
                                            <p:txEl>
                                              <p:charRg st="0" end="92"/>
                                            </p:txEl>
                                          </p:spTgt>
                                        </p:tgtEl>
                                        <p:attrNameLst>
                                          <p:attrName>style.visibility</p:attrName>
                                        </p:attrNameLst>
                                      </p:cBhvr>
                                      <p:to>
                                        <p:strVal val="hidden"/>
                                      </p:to>
                                    </p:set>
                                  </p:childTnLst>
                                </p:cTn>
                              </p:par>
                            </p:childTnLst>
                          </p:cTn>
                        </p:par>
                        <p:par>
                          <p:cTn id="42" fill="hold">
                            <p:stCondLst>
                              <p:cond delay="500"/>
                            </p:stCondLst>
                            <p:childTnLst>
                              <p:par>
                                <p:cTn id="43" presetID="42" presetClass="entr" presetSubtype="0" fill="hold" grpId="0" nodeType="afterEffect">
                                  <p:stCondLst>
                                    <p:cond delay="0"/>
                                  </p:stCondLst>
                                  <p:childTnLst>
                                    <p:set>
                                      <p:cBhvr>
                                        <p:cTn id="44" dur="1" fill="hold">
                                          <p:stCondLst>
                                            <p:cond delay="0"/>
                                          </p:stCondLst>
                                        </p:cTn>
                                        <p:tgtEl>
                                          <p:spTgt spid="18442">
                                            <p:txEl>
                                              <p:charRg st="0" end="100"/>
                                            </p:txEl>
                                          </p:spTgt>
                                        </p:tgtEl>
                                        <p:attrNameLst>
                                          <p:attrName>style.visibility</p:attrName>
                                        </p:attrNameLst>
                                      </p:cBhvr>
                                      <p:to>
                                        <p:strVal val="visible"/>
                                      </p:to>
                                    </p:set>
                                    <p:animEffect transition="in" filter="fade">
                                      <p:cBhvr>
                                        <p:cTn id="45" dur="1000"/>
                                        <p:tgtEl>
                                          <p:spTgt spid="18442">
                                            <p:txEl>
                                              <p:charRg st="0" end="100"/>
                                            </p:txEl>
                                          </p:spTgt>
                                        </p:tgtEl>
                                      </p:cBhvr>
                                    </p:animEffect>
                                    <p:anim calcmode="lin" valueType="num">
                                      <p:cBhvr>
                                        <p:cTn id="46" dur="1000" fill="hold"/>
                                        <p:tgtEl>
                                          <p:spTgt spid="18442">
                                            <p:txEl>
                                              <p:charRg st="0" end="100"/>
                                            </p:txEl>
                                          </p:spTgt>
                                        </p:tgtEl>
                                        <p:attrNameLst>
                                          <p:attrName>ppt_x</p:attrName>
                                        </p:attrNameLst>
                                      </p:cBhvr>
                                      <p:tavLst>
                                        <p:tav tm="0">
                                          <p:val>
                                            <p:strVal val="#ppt_x"/>
                                          </p:val>
                                        </p:tav>
                                        <p:tav tm="100000">
                                          <p:val>
                                            <p:strVal val="#ppt_x"/>
                                          </p:val>
                                        </p:tav>
                                      </p:tavLst>
                                    </p:anim>
                                    <p:anim calcmode="lin" valueType="num">
                                      <p:cBhvr>
                                        <p:cTn id="47" dur="1000" fill="hold"/>
                                        <p:tgtEl>
                                          <p:spTgt spid="18442">
                                            <p:txEl>
                                              <p:charRg st="0" end="10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18440" grpId="0" uiExpand="1" build="p"/>
      <p:bldP spid="18440" grpId="1" uiExpand="1" build="p"/>
      <p:bldP spid="18441" grpId="0" build="p"/>
      <p:bldP spid="18441" grpId="1" build="p"/>
      <p:bldP spid="1844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8193"/>
          <p:cNvSpPr>
            <a:spLocks noGrp="1"/>
          </p:cNvSpPr>
          <p:nvPr>
            <p:ph type="title"/>
          </p:nvPr>
        </p:nvSpPr>
        <p:spPr>
          <a:xfrm>
            <a:off x="838200" y="59055"/>
            <a:ext cx="10515600" cy="1325563"/>
          </a:xfrm>
        </p:spPr>
        <p:txBody>
          <a:bodyPr anchor="ctr">
            <a:scene3d>
              <a:camera prst="orthographicFront"/>
              <a:lightRig rig="soft" dir="t">
                <a:rot lat="0" lon="0" rev="15600000"/>
              </a:lightRig>
            </a:scene3d>
            <a:sp3d extrusionH="57150" prstMaterial="softEdge">
              <a:bevelT w="25400" h="38100"/>
            </a:sp3d>
          </a:bodyPr>
          <a:p>
            <a:pPr algn="ctr"/>
            <a:r>
              <a:rPr lang="zh-CN" altLang="en-US" sz="6600" b="1" dirty="0">
                <a:solidFill>
                  <a:srgbClr val="FF0000"/>
                </a:solidFill>
                <a:effectLst/>
                <a:latin typeface="华文中宋" panose="02010600040101010101" pitchFamily="2" charset="-122"/>
                <a:ea typeface="华文中宋" panose="02010600040101010101" pitchFamily="2" charset="-122"/>
              </a:rPr>
              <a:t>谁在听？</a:t>
            </a:r>
            <a:endParaRPr lang="zh-CN" altLang="en-US" sz="6600" b="1" dirty="0">
              <a:solidFill>
                <a:srgbClr val="FF0000"/>
              </a:solidFill>
              <a:effectLst/>
              <a:latin typeface="华文中宋" panose="02010600040101010101" pitchFamily="2" charset="-122"/>
              <a:ea typeface="华文中宋" panose="02010600040101010101" pitchFamily="2" charset="-122"/>
            </a:endParaRPr>
          </a:p>
        </p:txBody>
      </p:sp>
      <p:sp>
        <p:nvSpPr>
          <p:cNvPr id="8195" name="文本占位符 8194"/>
          <p:cNvSpPr>
            <a:spLocks noGrp="1"/>
          </p:cNvSpPr>
          <p:nvPr>
            <p:ph type="body" idx="1"/>
          </p:nvPr>
        </p:nvSpPr>
        <p:spPr>
          <a:xfrm>
            <a:off x="838200" y="1066800"/>
            <a:ext cx="10248265" cy="4351655"/>
          </a:xfrm>
        </p:spPr>
        <p:txBody>
          <a:bodyPr>
            <a:normAutofit/>
          </a:bodyPr>
          <a:p>
            <a:pPr fontAlgn="auto">
              <a:lnSpc>
                <a:spcPts val="7200"/>
              </a:lnSpc>
            </a:pPr>
            <a:r>
              <a:rPr lang="zh-CN" altLang="en-US" sz="4000" b="1" dirty="0">
                <a:solidFill>
                  <a:srgbClr val="FF0000"/>
                </a:solidFill>
                <a:effectLst>
                  <a:outerShdw blurRad="38100" dist="19050" dir="2700000" algn="tl" rotWithShape="0">
                    <a:schemeClr val="dk1">
                      <a:alpha val="40000"/>
                    </a:schemeClr>
                  </a:outerShdw>
                </a:effectLst>
              </a:rPr>
              <a:t>昆明进步青年学生，也有特务混杂其中。</a:t>
            </a:r>
            <a:endParaRPr lang="zh-CN" altLang="en-US" sz="4000" b="1" dirty="0">
              <a:solidFill>
                <a:srgbClr val="FF0000"/>
              </a:solidFill>
              <a:effectLst>
                <a:outerShdw blurRad="38100" dist="19050" dir="2700000" algn="tl" rotWithShape="0">
                  <a:schemeClr val="dk1">
                    <a:alpha val="40000"/>
                  </a:schemeClr>
                </a:outerShdw>
              </a:effectLst>
            </a:endParaRPr>
          </a:p>
        </p:txBody>
      </p:sp>
      <p:pic>
        <p:nvPicPr>
          <p:cNvPr id="2" name="图片 1" descr="104738a1d8f65f5547b96c87d55fe6db112673bf"/>
          <p:cNvPicPr>
            <a:picLocks noChangeAspect="1"/>
          </p:cNvPicPr>
          <p:nvPr/>
        </p:nvPicPr>
        <p:blipFill>
          <a:blip r:embed="rId1"/>
          <a:stretch>
            <a:fillRect/>
          </a:stretch>
        </p:blipFill>
        <p:spPr>
          <a:xfrm>
            <a:off x="125095" y="2124075"/>
            <a:ext cx="11868785" cy="47155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xfrm>
            <a:off x="838200" y="83185"/>
            <a:ext cx="10515600" cy="1325563"/>
          </a:xfrm>
        </p:spPr>
        <p:txBody>
          <a:bodyPr anchor="ctr"/>
          <a:p>
            <a:pPr algn="ctr"/>
            <a:r>
              <a:rPr lang="zh-CN" altLang="en-US" sz="6600" b="1" dirty="0">
                <a:solidFill>
                  <a:schemeClr val="accent2"/>
                </a:solidFill>
                <a:latin typeface="华文中宋" panose="02010600040101010101" pitchFamily="2" charset="-122"/>
                <a:ea typeface="华文中宋" panose="02010600040101010101" pitchFamily="2" charset="-122"/>
              </a:rPr>
              <a:t>讲了什么？</a:t>
            </a:r>
            <a:endParaRPr lang="zh-CN" altLang="en-US" sz="6600" b="1" dirty="0">
              <a:solidFill>
                <a:schemeClr val="accent2"/>
              </a:solidFill>
              <a:latin typeface="华文中宋" panose="02010600040101010101" pitchFamily="2" charset="-122"/>
              <a:ea typeface="华文中宋" panose="02010600040101010101" pitchFamily="2" charset="-122"/>
            </a:endParaRPr>
          </a:p>
        </p:txBody>
      </p:sp>
      <p:sp>
        <p:nvSpPr>
          <p:cNvPr id="14338" name="标题 1"/>
          <p:cNvSpPr>
            <a:spLocks noGrp="1"/>
          </p:cNvSpPr>
          <p:nvPr/>
        </p:nvSpPr>
        <p:spPr>
          <a:xfrm>
            <a:off x="520065" y="2258695"/>
            <a:ext cx="10515600" cy="2604135"/>
          </a:xfrm>
          <a:prstGeom prst="rect">
            <a:avLst/>
          </a:prstGeom>
        </p:spPr>
        <p:txBody>
          <a:bodyPr vert="horz" wrap="square"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ts val="5980"/>
              </a:lnSpc>
            </a:pPr>
            <a:r>
              <a:rPr lang="zh-CN" altLang="zh-CN" b="1" dirty="0"/>
              <a:t>闻一多演讲的主要内容是什么？你在朗读时感受到了怎样的情感？</a:t>
            </a:r>
            <a:endParaRPr lang="zh-CN" altLang="zh-CN" b="1" dirty="0"/>
          </a:p>
          <a:p>
            <a:pPr fontAlgn="auto">
              <a:lnSpc>
                <a:spcPts val="5980"/>
              </a:lnSpc>
            </a:pPr>
            <a:endParaRPr lang="en-US" altLang="zh-CN" b="1" dirty="0"/>
          </a:p>
        </p:txBody>
      </p:sp>
      <p:sp>
        <p:nvSpPr>
          <p:cNvPr id="2" name="矩形 1"/>
          <p:cNvSpPr/>
          <p:nvPr/>
        </p:nvSpPr>
        <p:spPr>
          <a:xfrm>
            <a:off x="197148" y="1069975"/>
            <a:ext cx="6192688" cy="1106805"/>
          </a:xfrm>
          <a:prstGeom prst="rect">
            <a:avLst/>
          </a:prstGeom>
        </p:spPr>
        <p:txBody>
          <a:bodyPr>
            <a:spAutoFit/>
            <a:scene3d>
              <a:camera prst="orthographicFront"/>
              <a:lightRig rig="threePt" dir="t"/>
            </a:scene3d>
          </a:bodyPr>
          <a:p>
            <a:pPr marL="0" marR="0" lvl="0" indent="0" algn="l" defTabSz="914400" rtl="0" eaLnBrk="1" fontAlgn="base" latinLnBrk="0" hangingPunct="1">
              <a:lnSpc>
                <a:spcPct val="100000"/>
              </a:lnSpc>
              <a:spcBef>
                <a:spcPct val="20000"/>
              </a:spcBef>
              <a:spcAft>
                <a:spcPct val="0"/>
              </a:spcAft>
              <a:buClrTx/>
              <a:buSzTx/>
              <a:buFontTx/>
              <a:buNone/>
              <a:defRPr/>
            </a:pPr>
            <a:r>
              <a:rPr kumimoji="1" lang="zh-CN" altLang="en-US" sz="6600" b="1" i="0" u="none" strike="noStrike" kern="1200" cap="none" spc="0" normalizeH="0" baseline="0" noProof="0" dirty="0">
                <a:ln w="22225">
                  <a:solidFill>
                    <a:schemeClr val="accent2"/>
                  </a:solidFill>
                  <a:prstDash val="solid"/>
                </a:ln>
                <a:solidFill>
                  <a:srgbClr val="FF0000"/>
                </a:solidFill>
                <a:effectLst/>
                <a:uLnTx/>
                <a:uFillTx/>
                <a:latin typeface="Times New Roman" panose="02020603050405020304" pitchFamily="18" charset="0"/>
                <a:ea typeface="宋体" panose="02010600030101010101" pitchFamily="2" charset="-122"/>
                <a:cs typeface="+mn-cs"/>
              </a:rPr>
              <a:t>整体感知</a:t>
            </a:r>
            <a:endParaRPr kumimoji="1" lang="zh-CN" altLang="en-US" sz="6600" b="1" i="0" u="none" strike="noStrike" kern="1200" cap="none" spc="0" normalizeH="0" baseline="0" noProof="0" dirty="0">
              <a:ln w="22225">
                <a:solidFill>
                  <a:schemeClr val="accent2"/>
                </a:solidFill>
                <a:prstDash val="solid"/>
              </a:ln>
              <a:solidFill>
                <a:srgbClr val="FF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8"/>
                                        </p:tgtEl>
                                        <p:attrNameLst>
                                          <p:attrName>style.visibility</p:attrName>
                                        </p:attrNameLst>
                                      </p:cBhvr>
                                      <p:to>
                                        <p:strVal val="visible"/>
                                      </p:to>
                                    </p:set>
                                    <p:anim calcmode="lin" valueType="num">
                                      <p:cBhvr additive="base">
                                        <p:cTn id="13" dur="500" fill="hold"/>
                                        <p:tgtEl>
                                          <p:spTgt spid="14338"/>
                                        </p:tgtEl>
                                        <p:attrNameLst>
                                          <p:attrName>ppt_x</p:attrName>
                                        </p:attrNameLst>
                                      </p:cBhvr>
                                      <p:tavLst>
                                        <p:tav tm="0">
                                          <p:val>
                                            <p:strVal val="#ppt_x"/>
                                          </p:val>
                                        </p:tav>
                                        <p:tav tm="100000">
                                          <p:val>
                                            <p:strVal val="#ppt_x"/>
                                          </p:val>
                                        </p:tav>
                                      </p:tavLst>
                                    </p:anim>
                                    <p:anim calcmode="lin" valueType="num">
                                      <p:cBhvr additive="base">
                                        <p:cTn id="14"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143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xfrm>
            <a:off x="838200" y="-25400"/>
            <a:ext cx="10515600" cy="1325563"/>
          </a:xfrm>
        </p:spPr>
        <p:txBody>
          <a:bodyPr anchor="ctr"/>
          <a:p>
            <a:pPr algn="ctr"/>
            <a:r>
              <a:rPr lang="zh-CN" altLang="en-US" sz="6000" b="1" dirty="0">
                <a:solidFill>
                  <a:schemeClr val="accent2"/>
                </a:solidFill>
                <a:latin typeface="华文中宋" panose="02010600040101010101" pitchFamily="2" charset="-122"/>
                <a:ea typeface="华文中宋" panose="02010600040101010101" pitchFamily="2" charset="-122"/>
              </a:rPr>
              <a:t>理清结构</a:t>
            </a:r>
            <a:endParaRPr lang="zh-CN" altLang="en-US" sz="6000" b="1" dirty="0">
              <a:solidFill>
                <a:schemeClr val="accent2"/>
              </a:solidFill>
              <a:latin typeface="华文中宋" panose="02010600040101010101" pitchFamily="2" charset="-122"/>
              <a:ea typeface="华文中宋" panose="02010600040101010101" pitchFamily="2" charset="-122"/>
            </a:endParaRPr>
          </a:p>
        </p:txBody>
      </p:sp>
      <p:sp>
        <p:nvSpPr>
          <p:cNvPr id="9219" name="文本占位符 9218"/>
          <p:cNvSpPr>
            <a:spLocks noGrp="1"/>
          </p:cNvSpPr>
          <p:nvPr>
            <p:ph type="body" idx="1"/>
          </p:nvPr>
        </p:nvSpPr>
        <p:spPr>
          <a:xfrm>
            <a:off x="459740" y="1122680"/>
            <a:ext cx="11428095" cy="4351655"/>
          </a:xfrm>
        </p:spPr>
        <p:txBody>
          <a:bodyPr>
            <a:noAutofit/>
            <a:scene3d>
              <a:camera prst="orthographicFront"/>
              <a:lightRig rig="threePt" dir="t"/>
            </a:scene3d>
          </a:bodyPr>
          <a:p>
            <a:pPr>
              <a:lnSpc>
                <a:spcPct val="110000"/>
              </a:lnSpc>
            </a:pPr>
            <a:r>
              <a:rPr lang="zh-CN" altLang="en-US" sz="3600" b="1" dirty="0">
                <a:solidFill>
                  <a:schemeClr val="tx1"/>
                </a:solidFill>
                <a:effectLst>
                  <a:outerShdw blurRad="38100" dist="19050" dir="2700000" algn="tl" rotWithShape="0">
                    <a:schemeClr val="dk1">
                      <a:alpha val="40000"/>
                    </a:schemeClr>
                  </a:outerShdw>
                </a:effectLst>
              </a:rPr>
              <a:t>第一部分</a:t>
            </a:r>
            <a:r>
              <a:rPr lang="zh-CN" altLang="en-US" sz="3600" b="1" dirty="0">
                <a:solidFill>
                  <a:srgbClr val="FF0000"/>
                </a:solidFill>
                <a:effectLst>
                  <a:outerShdw blurRad="38100" dist="19050" dir="2700000" algn="tl" rotWithShape="0">
                    <a:schemeClr val="dk1">
                      <a:alpha val="40000"/>
                    </a:schemeClr>
                  </a:outerShdw>
                </a:effectLst>
              </a:rPr>
              <a:t>（</a:t>
            </a:r>
            <a:r>
              <a:rPr lang="en-US" altLang="zh-CN" sz="3600" b="1" dirty="0">
                <a:solidFill>
                  <a:srgbClr val="FF0000"/>
                </a:solidFill>
                <a:effectLst>
                  <a:outerShdw blurRad="38100" dist="19050" dir="2700000" algn="tl" rotWithShape="0">
                    <a:schemeClr val="dk1">
                      <a:alpha val="40000"/>
                    </a:schemeClr>
                  </a:outerShdw>
                </a:effectLst>
              </a:rPr>
              <a:t>1~3</a:t>
            </a:r>
            <a:r>
              <a:rPr lang="zh-CN" altLang="en-US" sz="3600" b="1" dirty="0">
                <a:solidFill>
                  <a:srgbClr val="FF0000"/>
                </a:solidFill>
                <a:effectLst>
                  <a:outerShdw blurRad="38100" dist="19050" dir="2700000" algn="tl" rotWithShape="0">
                    <a:schemeClr val="dk1">
                      <a:alpha val="40000"/>
                    </a:schemeClr>
                  </a:outerShdw>
                </a:effectLst>
              </a:rPr>
              <a:t>段）</a:t>
            </a:r>
            <a:r>
              <a:rPr lang="zh-CN" altLang="en-US" sz="3600" b="1" dirty="0">
                <a:solidFill>
                  <a:schemeClr val="tx1"/>
                </a:solidFill>
                <a:effectLst>
                  <a:outerShdw blurRad="38100" dist="19050" dir="2700000" algn="tl" rotWithShape="0">
                    <a:schemeClr val="dk1">
                      <a:alpha val="40000"/>
                    </a:schemeClr>
                  </a:outerShdw>
                </a:effectLst>
              </a:rPr>
              <a:t>：</a:t>
            </a:r>
            <a:r>
              <a:rPr lang="zh-CN" altLang="en-US" sz="3600" b="1" dirty="0">
                <a:solidFill>
                  <a:srgbClr val="FF0000"/>
                </a:solidFill>
                <a:effectLst>
                  <a:outerShdw blurRad="38100" dist="19050" dir="2700000" algn="tl" rotWithShape="0">
                    <a:schemeClr val="dk1">
                      <a:alpha val="40000"/>
                    </a:schemeClr>
                  </a:outerShdw>
                </a:effectLst>
              </a:rPr>
              <a:t>痛斥</a:t>
            </a:r>
            <a:r>
              <a:rPr lang="zh-CN" altLang="en-US" sz="3600" b="1" dirty="0">
                <a:solidFill>
                  <a:schemeClr val="tx1"/>
                </a:solidFill>
                <a:effectLst>
                  <a:outerShdw blurRad="38100" dist="19050" dir="2700000" algn="tl" rotWithShape="0">
                    <a:schemeClr val="dk1">
                      <a:alpha val="40000"/>
                    </a:schemeClr>
                  </a:outerShdw>
                </a:effectLst>
              </a:rPr>
              <a:t>国民党反动派暗杀李公朴的罪行，</a:t>
            </a:r>
            <a:r>
              <a:rPr lang="zh-CN" altLang="en-US" sz="3600" b="1" dirty="0">
                <a:solidFill>
                  <a:srgbClr val="FF0000"/>
                </a:solidFill>
                <a:effectLst>
                  <a:outerShdw blurRad="38100" dist="19050" dir="2700000" algn="tl" rotWithShape="0">
                    <a:schemeClr val="dk1">
                      <a:alpha val="40000"/>
                    </a:schemeClr>
                  </a:outerShdw>
                </a:effectLst>
                <a:sym typeface="+mn-ea"/>
              </a:rPr>
              <a:t>赞扬</a:t>
            </a:r>
            <a:r>
              <a:rPr lang="zh-CN" altLang="en-US" sz="3600" b="1" dirty="0">
                <a:solidFill>
                  <a:schemeClr val="tx1"/>
                </a:solidFill>
                <a:effectLst>
                  <a:outerShdw blurRad="38100" dist="19050" dir="2700000" algn="tl" rotWithShape="0">
                    <a:schemeClr val="dk1">
                      <a:alpha val="40000"/>
                    </a:schemeClr>
                  </a:outerShdw>
                </a:effectLst>
                <a:sym typeface="+mn-ea"/>
              </a:rPr>
              <a:t>李公朴和昆明人民为争取民主和平而斗争的精神</a:t>
            </a:r>
            <a:r>
              <a:rPr lang="zh-CN" altLang="en-US" sz="3600" b="1" dirty="0">
                <a:solidFill>
                  <a:schemeClr val="tx1"/>
                </a:solidFill>
                <a:effectLst>
                  <a:outerShdw blurRad="38100" dist="19050" dir="2700000" algn="tl" rotWithShape="0">
                    <a:schemeClr val="dk1">
                      <a:alpha val="40000"/>
                    </a:schemeClr>
                  </a:outerShdw>
                </a:effectLst>
              </a:rPr>
              <a:t>。</a:t>
            </a:r>
            <a:endParaRPr lang="zh-CN" altLang="en-US" sz="3600" b="1" dirty="0">
              <a:solidFill>
                <a:schemeClr val="tx1"/>
              </a:solidFill>
              <a:effectLst>
                <a:outerShdw blurRad="38100" dist="19050" dir="2700000" algn="tl" rotWithShape="0">
                  <a:schemeClr val="dk1">
                    <a:alpha val="40000"/>
                  </a:schemeClr>
                </a:outerShdw>
              </a:effectLst>
            </a:endParaRPr>
          </a:p>
          <a:p>
            <a:pPr>
              <a:lnSpc>
                <a:spcPct val="110000"/>
              </a:lnSpc>
            </a:pPr>
            <a:r>
              <a:rPr lang="zh-CN" altLang="en-US" sz="3600" b="1" dirty="0">
                <a:solidFill>
                  <a:schemeClr val="tx1"/>
                </a:solidFill>
                <a:effectLst>
                  <a:outerShdw blurRad="38100" dist="19050" dir="2700000" algn="tl" rotWithShape="0">
                    <a:schemeClr val="dk1">
                      <a:alpha val="40000"/>
                    </a:schemeClr>
                  </a:outerShdw>
                </a:effectLst>
              </a:rPr>
              <a:t>第二部分</a:t>
            </a:r>
            <a:r>
              <a:rPr lang="zh-CN" altLang="en-US" sz="3600" b="1" dirty="0">
                <a:solidFill>
                  <a:srgbClr val="FF0000"/>
                </a:solidFill>
                <a:effectLst>
                  <a:outerShdw blurRad="38100" dist="19050" dir="2700000" algn="tl" rotWithShape="0">
                    <a:schemeClr val="dk1">
                      <a:alpha val="40000"/>
                    </a:schemeClr>
                  </a:outerShdw>
                </a:effectLst>
              </a:rPr>
              <a:t>（</a:t>
            </a:r>
            <a:r>
              <a:rPr lang="en-US" altLang="zh-CN" sz="3600" b="1" dirty="0">
                <a:solidFill>
                  <a:srgbClr val="FF0000"/>
                </a:solidFill>
                <a:effectLst>
                  <a:outerShdw blurRad="38100" dist="19050" dir="2700000" algn="tl" rotWithShape="0">
                    <a:schemeClr val="dk1">
                      <a:alpha val="40000"/>
                    </a:schemeClr>
                  </a:outerShdw>
                </a:effectLst>
              </a:rPr>
              <a:t>4</a:t>
            </a:r>
            <a:r>
              <a:rPr lang="zh-CN" altLang="en-US" sz="3600" b="1" dirty="0">
                <a:solidFill>
                  <a:srgbClr val="FF0000"/>
                </a:solidFill>
                <a:effectLst>
                  <a:outerShdw blurRad="38100" dist="19050" dir="2700000" algn="tl" rotWithShape="0">
                    <a:schemeClr val="dk1">
                      <a:alpha val="40000"/>
                    </a:schemeClr>
                  </a:outerShdw>
                </a:effectLst>
              </a:rPr>
              <a:t>、</a:t>
            </a:r>
            <a:r>
              <a:rPr lang="en-US" altLang="zh-CN" sz="3600" b="1" dirty="0">
                <a:solidFill>
                  <a:srgbClr val="FF0000"/>
                </a:solidFill>
                <a:effectLst>
                  <a:outerShdw blurRad="38100" dist="19050" dir="2700000" algn="tl" rotWithShape="0">
                    <a:schemeClr val="dk1">
                      <a:alpha val="40000"/>
                    </a:schemeClr>
                  </a:outerShdw>
                </a:effectLst>
              </a:rPr>
              <a:t>5</a:t>
            </a:r>
            <a:r>
              <a:rPr lang="zh-CN" altLang="en-US" sz="3600" b="1" dirty="0">
                <a:solidFill>
                  <a:srgbClr val="FF0000"/>
                </a:solidFill>
                <a:effectLst>
                  <a:outerShdw blurRad="38100" dist="19050" dir="2700000" algn="tl" rotWithShape="0">
                    <a:schemeClr val="dk1">
                      <a:alpha val="40000"/>
                    </a:schemeClr>
                  </a:outerShdw>
                </a:effectLst>
              </a:rPr>
              <a:t>段）</a:t>
            </a:r>
            <a:r>
              <a:rPr lang="zh-CN" altLang="en-US" sz="3600" b="1" dirty="0">
                <a:solidFill>
                  <a:schemeClr val="tx1"/>
                </a:solidFill>
                <a:effectLst>
                  <a:outerShdw blurRad="38100" dist="19050" dir="2700000" algn="tl" rotWithShape="0">
                    <a:schemeClr val="dk1">
                      <a:alpha val="40000"/>
                    </a:schemeClr>
                  </a:outerShdw>
                </a:effectLst>
              </a:rPr>
              <a:t>：</a:t>
            </a:r>
            <a:r>
              <a:rPr lang="zh-CN" altLang="en-US" sz="3600" b="1" dirty="0">
                <a:solidFill>
                  <a:srgbClr val="FF0000"/>
                </a:solidFill>
                <a:effectLst>
                  <a:outerShdw blurRad="38100" dist="19050" dir="2700000" algn="tl" rotWithShape="0">
                    <a:schemeClr val="dk1">
                      <a:alpha val="40000"/>
                    </a:schemeClr>
                  </a:outerShdw>
                </a:effectLst>
              </a:rPr>
              <a:t>剖析</a:t>
            </a:r>
            <a:r>
              <a:rPr lang="zh-CN" altLang="en-US" sz="3600" b="1" dirty="0">
                <a:solidFill>
                  <a:schemeClr val="tx1"/>
                </a:solidFill>
                <a:effectLst>
                  <a:outerShdw blurRad="38100" dist="19050" dir="2700000" algn="tl" rotWithShape="0">
                    <a:schemeClr val="dk1">
                      <a:alpha val="40000"/>
                    </a:schemeClr>
                  </a:outerShdw>
                </a:effectLst>
              </a:rPr>
              <a:t>国民党反动派疯狂制造白色恐怖的虚弱本质，</a:t>
            </a:r>
            <a:r>
              <a:rPr lang="zh-CN" altLang="en-US" sz="3600" b="1" dirty="0">
                <a:solidFill>
                  <a:srgbClr val="FF0000"/>
                </a:solidFill>
                <a:effectLst>
                  <a:outerShdw blurRad="38100" dist="19050" dir="2700000" algn="tl" rotWithShape="0">
                    <a:schemeClr val="dk1">
                      <a:alpha val="40000"/>
                    </a:schemeClr>
                  </a:outerShdw>
                </a:effectLst>
              </a:rPr>
              <a:t>揭示</a:t>
            </a:r>
            <a:r>
              <a:rPr lang="zh-CN" altLang="en-US" sz="3600" b="1" dirty="0">
                <a:solidFill>
                  <a:schemeClr val="tx1"/>
                </a:solidFill>
                <a:effectLst>
                  <a:outerShdw blurRad="38100" dist="19050" dir="2700000" algn="tl" rotWithShape="0">
                    <a:schemeClr val="dk1">
                      <a:alpha val="40000"/>
                    </a:schemeClr>
                  </a:outerShdw>
                </a:effectLst>
              </a:rPr>
              <a:t>人民必胜，真理永存，阐述中心论点。</a:t>
            </a:r>
            <a:endParaRPr lang="zh-CN" altLang="en-US" sz="3600" b="1" dirty="0">
              <a:solidFill>
                <a:schemeClr val="tx1"/>
              </a:solidFill>
              <a:effectLst>
                <a:outerShdw blurRad="38100" dist="19050" dir="2700000" algn="tl" rotWithShape="0">
                  <a:schemeClr val="dk1">
                    <a:alpha val="40000"/>
                  </a:schemeClr>
                </a:outerShdw>
              </a:effectLst>
            </a:endParaRPr>
          </a:p>
          <a:p>
            <a:pPr>
              <a:lnSpc>
                <a:spcPct val="110000"/>
              </a:lnSpc>
            </a:pPr>
            <a:r>
              <a:rPr lang="zh-CN" altLang="en-US" sz="3600" b="1" dirty="0">
                <a:solidFill>
                  <a:schemeClr val="tx1"/>
                </a:solidFill>
                <a:effectLst>
                  <a:outerShdw blurRad="38100" dist="19050" dir="2700000" algn="tl" rotWithShape="0">
                    <a:schemeClr val="dk1">
                      <a:alpha val="40000"/>
                    </a:schemeClr>
                  </a:outerShdw>
                </a:effectLst>
              </a:rPr>
              <a:t>第三部分</a:t>
            </a:r>
            <a:r>
              <a:rPr lang="zh-CN" altLang="en-US" sz="3600" b="1" dirty="0">
                <a:solidFill>
                  <a:srgbClr val="FF0000"/>
                </a:solidFill>
                <a:effectLst>
                  <a:outerShdw blurRad="38100" dist="19050" dir="2700000" algn="tl" rotWithShape="0">
                    <a:schemeClr val="dk1">
                      <a:alpha val="40000"/>
                    </a:schemeClr>
                  </a:outerShdw>
                </a:effectLst>
              </a:rPr>
              <a:t>（</a:t>
            </a:r>
            <a:r>
              <a:rPr lang="en-US" altLang="zh-CN" sz="3600" b="1" dirty="0">
                <a:solidFill>
                  <a:srgbClr val="FF0000"/>
                </a:solidFill>
                <a:effectLst>
                  <a:outerShdw blurRad="38100" dist="19050" dir="2700000" algn="tl" rotWithShape="0">
                    <a:schemeClr val="dk1">
                      <a:alpha val="40000"/>
                    </a:schemeClr>
                  </a:outerShdw>
                </a:effectLst>
              </a:rPr>
              <a:t>6~12</a:t>
            </a:r>
            <a:r>
              <a:rPr lang="zh-CN" altLang="en-US" sz="3600" b="1" dirty="0">
                <a:solidFill>
                  <a:srgbClr val="FF0000"/>
                </a:solidFill>
                <a:effectLst>
                  <a:outerShdw blurRad="38100" dist="19050" dir="2700000" algn="tl" rotWithShape="0">
                    <a:schemeClr val="dk1">
                      <a:alpha val="40000"/>
                    </a:schemeClr>
                  </a:outerShdw>
                </a:effectLst>
              </a:rPr>
              <a:t>段）</a:t>
            </a:r>
            <a:r>
              <a:rPr lang="zh-CN" altLang="en-US" sz="3600" b="1" dirty="0">
                <a:solidFill>
                  <a:schemeClr val="tx1"/>
                </a:solidFill>
                <a:effectLst>
                  <a:outerShdw blurRad="38100" dist="19050" dir="2700000" algn="tl" rotWithShape="0">
                    <a:schemeClr val="dk1">
                      <a:alpha val="40000"/>
                    </a:schemeClr>
                  </a:outerShdw>
                </a:effectLst>
              </a:rPr>
              <a:t>：</a:t>
            </a:r>
            <a:r>
              <a:rPr lang="zh-CN" altLang="en-US" sz="3600" b="1" dirty="0">
                <a:solidFill>
                  <a:srgbClr val="FF0000"/>
                </a:solidFill>
                <a:effectLst>
                  <a:outerShdw blurRad="38100" dist="19050" dir="2700000" algn="tl" rotWithShape="0">
                    <a:schemeClr val="dk1">
                      <a:alpha val="40000"/>
                    </a:schemeClr>
                  </a:outerShdw>
                </a:effectLst>
              </a:rPr>
              <a:t>号召</a:t>
            </a:r>
            <a:r>
              <a:rPr lang="zh-CN" altLang="en-US" sz="3600" b="1" dirty="0">
                <a:solidFill>
                  <a:schemeClr val="tx1"/>
                </a:solidFill>
                <a:effectLst>
                  <a:outerShdw blurRad="38100" dist="19050" dir="2700000" algn="tl" rotWithShape="0">
                    <a:schemeClr val="dk1">
                      <a:alpha val="40000"/>
                    </a:schemeClr>
                  </a:outerShdw>
                </a:effectLst>
              </a:rPr>
              <a:t>人民起来斗争，并表达自己</a:t>
            </a:r>
            <a:r>
              <a:rPr lang="zh-CN" altLang="en-US" sz="3600" b="1" dirty="0">
                <a:solidFill>
                  <a:srgbClr val="FF0000"/>
                </a:solidFill>
                <a:effectLst>
                  <a:outerShdw blurRad="38100" dist="19050" dir="2700000" algn="tl" rotWithShape="0">
                    <a:schemeClr val="dk1">
                      <a:alpha val="40000"/>
                    </a:schemeClr>
                  </a:outerShdw>
                </a:effectLst>
              </a:rPr>
              <a:t>为正义而献身的决心。</a:t>
            </a:r>
            <a:endParaRPr lang="zh-CN" altLang="en-US" sz="3600" b="1" dirty="0">
              <a:solidFill>
                <a:srgbClr val="FF0000"/>
              </a:solidFill>
              <a:effectLst>
                <a:outerShdw blurRad="38100" dist="19050" dir="2700000" algn="tl" rotWithShape="0">
                  <a:schemeClr val="dk1">
                    <a:alpha val="40000"/>
                  </a:schemeClr>
                </a:outerShdw>
              </a:effectLst>
            </a:endParaRPr>
          </a:p>
          <a:p>
            <a:endParaRPr lang="zh-CN" altLang="en-US" sz="3600" b="1" dirty="0">
              <a:solidFill>
                <a:srgbClr val="FF0000"/>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3"/>
          <p:cNvSpPr>
            <a:spLocks noGrp="1"/>
          </p:cNvSpPr>
          <p:nvPr>
            <p:ph idx="1"/>
          </p:nvPr>
        </p:nvSpPr>
        <p:spPr>
          <a:xfrm>
            <a:off x="257810" y="918210"/>
            <a:ext cx="11483340" cy="6002655"/>
          </a:xfrm>
        </p:spPr>
        <p:txBody>
          <a:bodyPr vert="horz" wrap="square" anchor="t">
            <a:normAutofit/>
          </a:bodyPr>
          <a:p>
            <a:pPr fontAlgn="auto">
              <a:lnSpc>
                <a:spcPct val="150000"/>
              </a:lnSpc>
              <a:buNone/>
            </a:pPr>
            <a:r>
              <a:rPr lang="en-US" altLang="zh-CN" sz="2800" b="1" dirty="0"/>
              <a:t>         </a:t>
            </a:r>
            <a:endParaRPr lang="zh-CN" altLang="en-US" sz="3600" b="1" dirty="0"/>
          </a:p>
        </p:txBody>
      </p:sp>
      <p:sp>
        <p:nvSpPr>
          <p:cNvPr id="54274" name="Rectangle 2"/>
          <p:cNvSpPr>
            <a:spLocks noGrp="1" noChangeArrowheads="1"/>
          </p:cNvSpPr>
          <p:nvPr>
            <p:ph type="title"/>
          </p:nvPr>
        </p:nvSpPr>
        <p:spPr>
          <a:xfrm>
            <a:off x="1992313" y="188913"/>
            <a:ext cx="8229600" cy="1143000"/>
          </a:xfrm>
          <a:noFill/>
          <a:ln>
            <a:noFill/>
          </a:ln>
          <a:effectLst/>
          <a:sp3d prstMaterial="plastic"/>
        </p:spPr>
        <p:txBody>
          <a:bodyPr vert="horz"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6600" b="1" i="0" u="none" strike="noStrike" kern="1200" cap="none" spc="0" normalizeH="0" baseline="0" noProof="0">
                <a:ln w="22225">
                  <a:solidFill>
                    <a:schemeClr val="accent2"/>
                  </a:solidFill>
                  <a:prstDash val="solid"/>
                </a:ln>
                <a:solidFill>
                  <a:schemeClr val="accent2">
                    <a:lumMod val="40000"/>
                    <a:lumOff val="60000"/>
                  </a:schemeClr>
                </a:solidFill>
                <a:effectLst/>
                <a:uLnTx/>
                <a:uFillTx/>
                <a:latin typeface="+mj-lt"/>
                <a:ea typeface="+mj-ea"/>
                <a:cs typeface="+mj-cs"/>
              </a:rPr>
              <a:t>背景资料链接</a:t>
            </a:r>
            <a:endParaRPr kumimoji="0" lang="zh-CN" altLang="en-US" sz="6600" b="1" i="0" u="none" strike="noStrike" kern="1200" cap="none" spc="0" normalizeH="0" baseline="0" noProof="0">
              <a:ln w="22225">
                <a:solidFill>
                  <a:schemeClr val="accent2"/>
                </a:solidFill>
                <a:prstDash val="solid"/>
              </a:ln>
              <a:solidFill>
                <a:schemeClr val="accent2">
                  <a:lumMod val="40000"/>
                  <a:lumOff val="60000"/>
                </a:schemeClr>
              </a:solidFill>
              <a:effectLst/>
              <a:uLnTx/>
              <a:uFillTx/>
              <a:latin typeface="+mj-lt"/>
              <a:ea typeface="+mj-ea"/>
              <a:cs typeface="+mj-cs"/>
            </a:endParaRPr>
          </a:p>
        </p:txBody>
      </p:sp>
      <p:sp>
        <p:nvSpPr>
          <p:cNvPr id="2" name="文本框 1"/>
          <p:cNvSpPr txBox="1"/>
          <p:nvPr/>
        </p:nvSpPr>
        <p:spPr>
          <a:xfrm>
            <a:off x="258445" y="1212215"/>
            <a:ext cx="11647170" cy="5015865"/>
          </a:xfrm>
          <a:prstGeom prst="rect">
            <a:avLst/>
          </a:prstGeom>
          <a:noFill/>
        </p:spPr>
        <p:txBody>
          <a:bodyPr wrap="square" rtlCol="0" anchor="t">
            <a:spAutoFit/>
          </a:bodyPr>
          <a:p>
            <a:pPr fontAlgn="auto">
              <a:lnSpc>
                <a:spcPts val="3840"/>
              </a:lnSpc>
              <a:buNone/>
            </a:pPr>
            <a:r>
              <a:rPr lang="en-US" altLang="zh-CN" b="1" dirty="0">
                <a:sym typeface="+mn-ea"/>
              </a:rPr>
              <a:t>  </a:t>
            </a:r>
            <a:r>
              <a:rPr lang="en-US" altLang="zh-CN" sz="3200" b="1" dirty="0">
                <a:sym typeface="+mn-ea"/>
              </a:rPr>
              <a:t>        </a:t>
            </a:r>
            <a:r>
              <a:rPr lang="zh-CN" altLang="en-US" sz="3200" b="1" dirty="0">
                <a:sym typeface="+mn-ea"/>
              </a:rPr>
              <a:t>抗战胜利以后，蒋介石调动</a:t>
            </a:r>
            <a:r>
              <a:rPr lang="en-US" altLang="zh-CN" sz="3200" b="1" dirty="0">
                <a:sym typeface="+mn-ea"/>
              </a:rPr>
              <a:t>200</a:t>
            </a:r>
            <a:r>
              <a:rPr lang="zh-CN" altLang="en-US" sz="3200" b="1" dirty="0">
                <a:sym typeface="+mn-ea"/>
              </a:rPr>
              <a:t>万军队准备进攻解放区，并加紧对国统区的法西斯统治，内战的阴云笼罩大地。</a:t>
            </a:r>
            <a:endParaRPr lang="zh-CN" altLang="en-US" sz="3200" b="1" dirty="0"/>
          </a:p>
          <a:p>
            <a:pPr fontAlgn="auto">
              <a:lnSpc>
                <a:spcPts val="3840"/>
              </a:lnSpc>
              <a:buNone/>
            </a:pPr>
            <a:r>
              <a:rPr lang="zh-CN" altLang="en-US" sz="3200" b="1" dirty="0">
                <a:sym typeface="+mn-ea"/>
              </a:rPr>
              <a:t>         </a:t>
            </a:r>
            <a:r>
              <a:rPr lang="en-US" altLang="zh-CN" sz="3200" b="1" dirty="0">
                <a:sym typeface="+mn-ea"/>
              </a:rPr>
              <a:t>1946</a:t>
            </a:r>
            <a:r>
              <a:rPr lang="zh-CN" altLang="en-US" sz="3200" b="1" dirty="0">
                <a:sym typeface="+mn-ea"/>
              </a:rPr>
              <a:t>年</a:t>
            </a:r>
            <a:r>
              <a:rPr lang="en-US" altLang="zh-CN" sz="3200" b="1" dirty="0">
                <a:sym typeface="+mn-ea"/>
              </a:rPr>
              <a:t>1</a:t>
            </a:r>
            <a:r>
              <a:rPr lang="zh-CN" altLang="en-US" sz="3200" b="1" dirty="0">
                <a:sym typeface="+mn-ea"/>
              </a:rPr>
              <a:t>月</a:t>
            </a:r>
            <a:r>
              <a:rPr lang="en-US" altLang="zh-CN" sz="3200" b="1" dirty="0">
                <a:sym typeface="+mn-ea"/>
              </a:rPr>
              <a:t>10</a:t>
            </a:r>
            <a:r>
              <a:rPr lang="zh-CN" altLang="en-US" sz="3200" b="1" dirty="0">
                <a:sym typeface="+mn-ea"/>
              </a:rPr>
              <a:t>日，国共双方签定了</a:t>
            </a:r>
            <a:r>
              <a:rPr lang="en-US" altLang="zh-CN" sz="3200" b="1" dirty="0">
                <a:sym typeface="+mn-ea"/>
              </a:rPr>
              <a:t>《</a:t>
            </a:r>
            <a:r>
              <a:rPr lang="zh-CN" altLang="en-US" sz="3200" b="1" dirty="0">
                <a:sym typeface="+mn-ea"/>
              </a:rPr>
              <a:t>停战协定</a:t>
            </a:r>
            <a:r>
              <a:rPr lang="en-US" altLang="zh-CN" sz="3200" b="1" dirty="0">
                <a:sym typeface="+mn-ea"/>
              </a:rPr>
              <a:t>》</a:t>
            </a:r>
            <a:r>
              <a:rPr lang="zh-CN" altLang="en-US" sz="3200" b="1" dirty="0">
                <a:sym typeface="+mn-ea"/>
              </a:rPr>
              <a:t>。</a:t>
            </a:r>
            <a:r>
              <a:rPr lang="en-US" altLang="zh-CN" sz="3200" b="1" dirty="0">
                <a:sym typeface="+mn-ea"/>
              </a:rPr>
              <a:t>2</a:t>
            </a:r>
            <a:r>
              <a:rPr lang="zh-CN" altLang="en-US" sz="3200" b="1" dirty="0">
                <a:sym typeface="+mn-ea"/>
              </a:rPr>
              <a:t>月</a:t>
            </a:r>
            <a:r>
              <a:rPr lang="en-US" altLang="zh-CN" sz="3200" b="1" dirty="0">
                <a:sym typeface="+mn-ea"/>
              </a:rPr>
              <a:t>10</a:t>
            </a:r>
            <a:r>
              <a:rPr lang="zh-CN" altLang="en-US" sz="3200" b="1" dirty="0">
                <a:sym typeface="+mn-ea"/>
              </a:rPr>
              <a:t>日，重庆各界举行庆祝大会，国民党特务前来捣乱，郭沫若、李公朴等</a:t>
            </a:r>
            <a:r>
              <a:rPr lang="en-US" altLang="zh-CN" sz="3200" b="1" dirty="0">
                <a:sym typeface="+mn-ea"/>
              </a:rPr>
              <a:t>60</a:t>
            </a:r>
            <a:r>
              <a:rPr lang="zh-CN" altLang="en-US" sz="3200" b="1" dirty="0">
                <a:sym typeface="+mn-ea"/>
              </a:rPr>
              <a:t>多人被打伤。</a:t>
            </a:r>
            <a:r>
              <a:rPr lang="en-US" altLang="zh-CN" sz="3200" b="1" dirty="0">
                <a:sym typeface="+mn-ea"/>
              </a:rPr>
              <a:t>3</a:t>
            </a:r>
            <a:r>
              <a:rPr lang="zh-CN" altLang="en-US" sz="3200" b="1" dirty="0">
                <a:sym typeface="+mn-ea"/>
              </a:rPr>
              <a:t>月</a:t>
            </a:r>
            <a:r>
              <a:rPr lang="en-US" altLang="zh-CN" sz="3200" b="1" dirty="0">
                <a:sym typeface="+mn-ea"/>
              </a:rPr>
              <a:t>17</a:t>
            </a:r>
            <a:r>
              <a:rPr lang="zh-CN" altLang="en-US" sz="3200" b="1" dirty="0">
                <a:sym typeface="+mn-ea"/>
              </a:rPr>
              <a:t>日，闻一多参加为“四烈士”举行的出殡公葬活动，参加游行、路祭，并在入殓典礼上致词。</a:t>
            </a:r>
            <a:r>
              <a:rPr lang="en-US" altLang="zh-CN" sz="3200" b="1" dirty="0">
                <a:sym typeface="+mn-ea"/>
              </a:rPr>
              <a:t>4</a:t>
            </a:r>
            <a:r>
              <a:rPr lang="zh-CN" altLang="en-US" sz="3200" b="1" dirty="0">
                <a:sym typeface="+mn-ea"/>
              </a:rPr>
              <a:t>月</a:t>
            </a:r>
            <a:r>
              <a:rPr lang="en-US" altLang="zh-CN" sz="3200" b="1" dirty="0">
                <a:sym typeface="+mn-ea"/>
              </a:rPr>
              <a:t>17</a:t>
            </a:r>
            <a:r>
              <a:rPr lang="zh-CN" altLang="en-US" sz="3200" b="1" dirty="0">
                <a:sym typeface="+mn-ea"/>
              </a:rPr>
              <a:t>日，闻一多任社长的</a:t>
            </a:r>
            <a:r>
              <a:rPr lang="en-US" altLang="zh-CN" sz="3200" b="1" dirty="0">
                <a:sym typeface="+mn-ea"/>
              </a:rPr>
              <a:t>《</a:t>
            </a:r>
            <a:r>
              <a:rPr lang="zh-CN" altLang="en-US" sz="3200" b="1" dirty="0">
                <a:sym typeface="+mn-ea"/>
              </a:rPr>
              <a:t>民主周刊</a:t>
            </a:r>
            <a:r>
              <a:rPr lang="en-US" altLang="zh-CN" sz="3200" b="1" dirty="0">
                <a:sym typeface="+mn-ea"/>
              </a:rPr>
              <a:t>》</a:t>
            </a:r>
            <a:r>
              <a:rPr lang="zh-CN" altLang="en-US" sz="3200" b="1" dirty="0">
                <a:sym typeface="+mn-ea"/>
              </a:rPr>
              <a:t>发表时事评论，严正批判蒋介石。   其后不久，国民党“悬赏</a:t>
            </a:r>
            <a:r>
              <a:rPr lang="en-US" altLang="zh-CN" sz="3200" b="1" dirty="0">
                <a:sym typeface="+mn-ea"/>
              </a:rPr>
              <a:t>250</a:t>
            </a:r>
            <a:r>
              <a:rPr lang="zh-CN" altLang="en-US" sz="3200" b="1" dirty="0">
                <a:sym typeface="+mn-ea"/>
              </a:rPr>
              <a:t>万元购买闻一多的头颅”。 闻一多不怕反动派恐吓，坚定地表示：“我留在昆明一天，就要战斗一天”。</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矩形 2"/>
          <p:cNvSpPr/>
          <p:nvPr/>
        </p:nvSpPr>
        <p:spPr>
          <a:xfrm>
            <a:off x="838201" y="1312757"/>
            <a:ext cx="10612967" cy="1586230"/>
          </a:xfrm>
          <a:prstGeom prst="rect">
            <a:avLst/>
          </a:prstGeom>
          <a:noFill/>
          <a:ln w="9525">
            <a:noFill/>
          </a:ln>
        </p:spPr>
        <p:txBody>
          <a:bodyPr>
            <a:spAutoFit/>
          </a:bodyPr>
          <a:p>
            <a:pPr eaLnBrk="1" hangingPunct="1">
              <a:lnSpc>
                <a:spcPct val="130000"/>
              </a:lnSpc>
            </a:pPr>
            <a:r>
              <a:rPr lang="en-US" altLang="zh-CN" sz="3735" b="1" dirty="0">
                <a:latin typeface="黑体" panose="02010609060101010101" pitchFamily="49" charset="-122"/>
                <a:ea typeface="黑体" panose="02010609060101010101" pitchFamily="49" charset="-122"/>
              </a:rPr>
              <a:t>   </a:t>
            </a:r>
            <a:r>
              <a:rPr lang="zh-CN" altLang="en-US" sz="3735" b="1" dirty="0">
                <a:latin typeface="黑体" panose="02010609060101010101" pitchFamily="49" charset="-122"/>
                <a:ea typeface="黑体" panose="02010609060101010101" pitchFamily="49" charset="-122"/>
              </a:rPr>
              <a:t>本文题为“最后一次演讲”有什么特别的意义？请结合全文内容回答。</a:t>
            </a:r>
            <a:endParaRPr lang="zh-CN" altLang="en-US" sz="3735" b="1" dirty="0">
              <a:latin typeface="黑体" panose="02010609060101010101" pitchFamily="49" charset="-122"/>
              <a:ea typeface="黑体" panose="02010609060101010101" pitchFamily="49" charset="-122"/>
            </a:endParaRPr>
          </a:p>
        </p:txBody>
      </p:sp>
      <p:sp>
        <p:nvSpPr>
          <p:cNvPr id="9218" name="标题 9217"/>
          <p:cNvSpPr>
            <a:spLocks noGrp="1"/>
          </p:cNvSpPr>
          <p:nvPr>
            <p:ph type="title"/>
          </p:nvPr>
        </p:nvSpPr>
        <p:spPr>
          <a:xfrm>
            <a:off x="838200" y="-13335"/>
            <a:ext cx="10515600" cy="1325563"/>
          </a:xfrm>
        </p:spPr>
        <p:txBody>
          <a:bodyPr anchor="ctr"/>
          <a:p>
            <a:pPr algn="ctr"/>
            <a:r>
              <a:rPr lang="zh-CN" altLang="en-US" sz="8000" b="1" dirty="0">
                <a:solidFill>
                  <a:schemeClr val="accent2"/>
                </a:solidFill>
                <a:latin typeface="华文中宋" panose="02010600040101010101" pitchFamily="2" charset="-122"/>
                <a:ea typeface="华文中宋" panose="02010600040101010101" pitchFamily="2" charset="-122"/>
              </a:rPr>
              <a:t>悟主题</a:t>
            </a:r>
            <a:endParaRPr lang="zh-CN" altLang="en-US" sz="8000" b="1" dirty="0">
              <a:solidFill>
                <a:schemeClr val="accent2"/>
              </a:solidFill>
              <a:latin typeface="华文中宋" panose="02010600040101010101" pitchFamily="2" charset="-122"/>
              <a:ea typeface="华文中宋" panose="02010600040101010101" pitchFamily="2" charset="-122"/>
            </a:endParaRPr>
          </a:p>
        </p:txBody>
      </p:sp>
      <p:sp>
        <p:nvSpPr>
          <p:cNvPr id="4" name="内容占位符 2"/>
          <p:cNvSpPr>
            <a:spLocks noGrp="1"/>
          </p:cNvSpPr>
          <p:nvPr/>
        </p:nvSpPr>
        <p:spPr>
          <a:xfrm>
            <a:off x="838200" y="2898775"/>
            <a:ext cx="11176635" cy="4351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ts val="5600"/>
              </a:lnSpc>
            </a:pPr>
            <a:r>
              <a:rPr lang="zh-CN" altLang="en-US" sz="4000" b="1">
                <a:solidFill>
                  <a:srgbClr val="0000FF"/>
                </a:solidFill>
              </a:rPr>
              <a:t>表明这是闻一多先生生前最后一次的讲演，是一篇用满腔爱国热忱和鲜血写就的文字，体现了闻一多先生视死如归的大无畏精神。</a:t>
            </a:r>
            <a:endParaRPr lang="zh-CN" altLang="en-US" sz="4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strips(downLeft)">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7" name="Rectangle 3"/>
          <p:cNvSpPr>
            <a:spLocks noGrp="1" noChangeArrowheads="1"/>
          </p:cNvSpPr>
          <p:nvPr>
            <p:ph idx="1"/>
          </p:nvPr>
        </p:nvSpPr>
        <p:spPr>
          <a:xfrm>
            <a:off x="1905000" y="1447800"/>
            <a:ext cx="8229600" cy="32004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smtClean="0">
                <a:ln>
                  <a:noFill/>
                </a:ln>
                <a:solidFill>
                  <a:srgbClr val="000000"/>
                </a:solidFill>
                <a:effectLst/>
                <a:uLnTx/>
                <a:uFillTx/>
                <a:latin typeface="+mn-ea"/>
                <a:ea typeface="+mn-ea"/>
                <a:cs typeface="+mn-cs"/>
              </a:rPr>
              <a:t>1.</a:t>
            </a:r>
            <a:r>
              <a:rPr kumimoji="0" lang="zh-CN" altLang="zh-CN" sz="2800" b="1" i="0" u="none" strike="noStrike" kern="0" cap="none" spc="0" normalizeH="0" baseline="0" noProof="0" dirty="0" smtClean="0">
                <a:ln>
                  <a:noFill/>
                </a:ln>
                <a:solidFill>
                  <a:srgbClr val="000000"/>
                </a:solidFill>
                <a:effectLst/>
                <a:uLnTx/>
                <a:uFillTx/>
                <a:latin typeface="+mn-ea"/>
                <a:ea typeface="+mn-ea"/>
                <a:cs typeface="+mn-cs"/>
              </a:rPr>
              <a:t>知识与技能目标：</a:t>
            </a:r>
            <a:endParaRPr kumimoji="0" lang="zh-CN" altLang="zh-CN" sz="2800" b="1" i="0" u="none" strike="noStrike" kern="0" cap="none" spc="0" normalizeH="0" baseline="0" noProof="0" dirty="0" smtClean="0">
              <a:ln>
                <a:noFill/>
              </a:ln>
              <a:solidFill>
                <a:srgbClr val="000000"/>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zh-CN" altLang="zh-CN" sz="2800" b="1" i="0" u="none" strike="noStrike" kern="0" cap="none" spc="0" normalizeH="0" baseline="0" noProof="0" dirty="0" smtClean="0">
                <a:ln>
                  <a:noFill/>
                </a:ln>
                <a:solidFill>
                  <a:srgbClr val="000000"/>
                </a:solidFill>
                <a:effectLst/>
                <a:uLnTx/>
                <a:uFillTx/>
                <a:latin typeface="+mn-ea"/>
                <a:ea typeface="+mn-ea"/>
                <a:cs typeface="+mn-cs"/>
              </a:rPr>
              <a:t>了解演讲的一般要求。</a:t>
            </a:r>
            <a:endParaRPr kumimoji="0" lang="zh-CN" altLang="zh-CN" sz="2800" b="1" i="0" u="none" strike="noStrike" kern="0" cap="none" spc="0" normalizeH="0" baseline="0" noProof="0" dirty="0" smtClean="0">
              <a:ln>
                <a:noFill/>
              </a:ln>
              <a:solidFill>
                <a:srgbClr val="000000"/>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smtClean="0">
                <a:ln>
                  <a:noFill/>
                </a:ln>
                <a:solidFill>
                  <a:srgbClr val="000000"/>
                </a:solidFill>
                <a:effectLst/>
                <a:uLnTx/>
                <a:uFillTx/>
                <a:latin typeface="+mn-ea"/>
                <a:ea typeface="+mn-ea"/>
                <a:cs typeface="+mn-cs"/>
              </a:rPr>
              <a:t>2.</a:t>
            </a:r>
            <a:r>
              <a:rPr kumimoji="0" lang="zh-CN" altLang="zh-CN" sz="2800" b="1" i="0" u="none" strike="noStrike" kern="0" cap="none" spc="0" normalizeH="0" baseline="0" noProof="0" dirty="0" smtClean="0">
                <a:ln>
                  <a:noFill/>
                </a:ln>
                <a:solidFill>
                  <a:srgbClr val="000000"/>
                </a:solidFill>
                <a:effectLst/>
                <a:uLnTx/>
                <a:uFillTx/>
                <a:latin typeface="+mn-ea"/>
                <a:ea typeface="+mn-ea"/>
                <a:cs typeface="+mn-cs"/>
              </a:rPr>
              <a:t>过程与方法目标：</a:t>
            </a:r>
            <a:endParaRPr kumimoji="0" lang="zh-CN" altLang="zh-CN" sz="2800" b="1" i="0" u="none" strike="noStrike" kern="0" cap="none" spc="0" normalizeH="0" baseline="0" noProof="0" dirty="0" smtClean="0">
              <a:ln>
                <a:noFill/>
              </a:ln>
              <a:solidFill>
                <a:srgbClr val="000000"/>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zh-CN" altLang="zh-CN" sz="2800" b="1" i="0" u="none" strike="noStrike" kern="0" cap="none" spc="0" normalizeH="0" baseline="0" noProof="0" dirty="0" smtClean="0">
                <a:ln>
                  <a:noFill/>
                </a:ln>
                <a:solidFill>
                  <a:srgbClr val="000000"/>
                </a:solidFill>
                <a:effectLst/>
                <a:uLnTx/>
                <a:uFillTx/>
                <a:latin typeface="+mn-ea"/>
                <a:ea typeface="+mn-ea"/>
                <a:cs typeface="+mn-cs"/>
              </a:rPr>
              <a:t>通过朗读感受讲演者的情感</a:t>
            </a:r>
            <a:r>
              <a:rPr kumimoji="0" lang="en-US" altLang="zh-CN" sz="2800" b="1" i="0" u="none" strike="noStrike" kern="0" cap="none" spc="0" normalizeH="0" baseline="0" noProof="0" dirty="0" smtClean="0">
                <a:ln>
                  <a:noFill/>
                </a:ln>
                <a:solidFill>
                  <a:srgbClr val="000000"/>
                </a:solidFill>
                <a:effectLst/>
                <a:uLnTx/>
                <a:uFillTx/>
                <a:latin typeface="+mn-ea"/>
                <a:ea typeface="+mn-ea"/>
                <a:cs typeface="+mn-cs"/>
              </a:rPr>
              <a:t>,</a:t>
            </a:r>
            <a:r>
              <a:rPr kumimoji="0" lang="zh-CN" altLang="zh-CN" sz="2800" b="1" i="0" u="none" strike="noStrike" kern="0" cap="none" spc="0" normalizeH="0" baseline="0" noProof="0" dirty="0" smtClean="0">
                <a:ln>
                  <a:noFill/>
                </a:ln>
                <a:solidFill>
                  <a:srgbClr val="000000"/>
                </a:solidFill>
                <a:effectLst/>
                <a:uLnTx/>
                <a:uFillTx/>
                <a:latin typeface="+mn-ea"/>
                <a:ea typeface="+mn-ea"/>
                <a:cs typeface="+mn-cs"/>
              </a:rPr>
              <a:t>理解演讲内容。</a:t>
            </a:r>
            <a:endParaRPr kumimoji="0" lang="zh-CN" altLang="zh-CN" sz="2800" b="1" i="0" u="none" strike="noStrike" kern="0" cap="none" spc="0" normalizeH="0" baseline="0" noProof="0" dirty="0" smtClean="0">
              <a:ln>
                <a:noFill/>
              </a:ln>
              <a:solidFill>
                <a:srgbClr val="000000"/>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smtClean="0">
                <a:ln>
                  <a:noFill/>
                </a:ln>
                <a:solidFill>
                  <a:srgbClr val="000000"/>
                </a:solidFill>
                <a:effectLst/>
                <a:uLnTx/>
                <a:uFillTx/>
                <a:latin typeface="+mn-ea"/>
                <a:ea typeface="+mn-ea"/>
                <a:cs typeface="+mn-cs"/>
              </a:rPr>
              <a:t>3.</a:t>
            </a:r>
            <a:r>
              <a:rPr kumimoji="0" lang="zh-CN" altLang="zh-CN" sz="2800" b="1" i="0" u="none" strike="noStrike" kern="0" cap="none" spc="0" normalizeH="0" baseline="0" noProof="0" dirty="0" smtClean="0">
                <a:ln>
                  <a:noFill/>
                </a:ln>
                <a:solidFill>
                  <a:srgbClr val="000000"/>
                </a:solidFill>
                <a:effectLst/>
                <a:uLnTx/>
                <a:uFillTx/>
                <a:latin typeface="+mn-ea"/>
                <a:ea typeface="+mn-ea"/>
                <a:cs typeface="+mn-cs"/>
              </a:rPr>
              <a:t>情感态度与价值观目标：</a:t>
            </a:r>
            <a:endParaRPr kumimoji="0" lang="zh-CN" altLang="zh-CN" sz="2800" b="1" i="0" u="none" strike="noStrike" kern="0" cap="none" spc="0" normalizeH="0" baseline="0" noProof="0" dirty="0" smtClean="0">
              <a:ln>
                <a:noFill/>
              </a:ln>
              <a:solidFill>
                <a:srgbClr val="000000"/>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zh-CN" altLang="zh-CN" sz="2800" b="1" i="0" u="none" strike="noStrike" kern="0" cap="none" spc="0" normalizeH="0" baseline="0" noProof="0" dirty="0" smtClean="0">
                <a:ln>
                  <a:noFill/>
                </a:ln>
                <a:solidFill>
                  <a:srgbClr val="000000"/>
                </a:solidFill>
                <a:effectLst/>
                <a:uLnTx/>
                <a:uFillTx/>
                <a:latin typeface="+mn-ea"/>
                <a:ea typeface="+mn-ea"/>
                <a:cs typeface="+mn-cs"/>
              </a:rPr>
              <a:t>通过演讲培养学生的听说能力和审美能力。</a:t>
            </a:r>
            <a:endParaRPr kumimoji="0" lang="zh-CN" altLang="zh-CN" sz="2800" b="1" i="0" u="none" strike="noStrike" kern="0" cap="none" spc="0" normalizeH="0" baseline="0" noProof="0" dirty="0">
              <a:ln>
                <a:noFill/>
              </a:ln>
              <a:solidFill>
                <a:srgbClr val="000000"/>
              </a:solidFill>
              <a:effectLst/>
              <a:uLnTx/>
              <a:uFillTx/>
              <a:latin typeface="+mn-ea"/>
              <a:ea typeface="+mn-ea"/>
              <a:cs typeface="+mn-cs"/>
            </a:endParaRPr>
          </a:p>
        </p:txBody>
      </p:sp>
      <p:grpSp>
        <p:nvGrpSpPr>
          <p:cNvPr id="117762" name="组合 15"/>
          <p:cNvGrpSpPr/>
          <p:nvPr/>
        </p:nvGrpSpPr>
        <p:grpSpPr>
          <a:xfrm>
            <a:off x="1828800" y="696913"/>
            <a:ext cx="2736850" cy="750887"/>
            <a:chOff x="395710" y="696987"/>
            <a:chExt cx="2736191" cy="750923"/>
          </a:xfrm>
        </p:grpSpPr>
        <p:pic>
          <p:nvPicPr>
            <p:cNvPr id="117763" name="Picture 25"/>
            <p:cNvPicPr>
              <a:picLocks noChangeAspect="1"/>
            </p:cNvPicPr>
            <p:nvPr/>
          </p:nvPicPr>
          <p:blipFill>
            <a:blip r:embed="rId1"/>
            <a:srcRect b="46783"/>
            <a:stretch>
              <a:fillRect/>
            </a:stretch>
          </p:blipFill>
          <p:spPr>
            <a:xfrm>
              <a:off x="395710" y="696987"/>
              <a:ext cx="2736191" cy="750923"/>
            </a:xfrm>
            <a:prstGeom prst="rect">
              <a:avLst/>
            </a:prstGeom>
            <a:noFill/>
            <a:ln w="9525">
              <a:noFill/>
            </a:ln>
          </p:spPr>
        </p:pic>
        <p:sp>
          <p:nvSpPr>
            <p:cNvPr id="117764" name="TextBox 17"/>
            <p:cNvSpPr txBox="1"/>
            <p:nvPr/>
          </p:nvSpPr>
          <p:spPr>
            <a:xfrm>
              <a:off x="1165858" y="773173"/>
              <a:ext cx="1808045" cy="583593"/>
            </a:xfrm>
            <a:prstGeom prst="rect">
              <a:avLst/>
            </a:prstGeom>
            <a:noFill/>
            <a:ln w="9525">
              <a:noFill/>
            </a:ln>
          </p:spPr>
          <p:txBody>
            <a:bodyPr wrap="none" anchor="t">
              <a:spAutoFit/>
            </a:bodyPr>
            <a:p>
              <a:r>
                <a:rPr lang="zh-CN" altLang="en-US" sz="3200" dirty="0">
                  <a:solidFill>
                    <a:srgbClr val="000000"/>
                  </a:solidFill>
                  <a:latin typeface="Arial" panose="020B0604020202020204" pitchFamily="34" charset="0"/>
                  <a:ea typeface="宋体" panose="02010600030101010101" pitchFamily="2" charset="-122"/>
                </a:rPr>
                <a:t>学习目标</a:t>
              </a:r>
              <a:endParaRPr lang="zh-CN" altLang="en-US" sz="3200" dirty="0">
                <a:solidFill>
                  <a:srgbClr val="000000"/>
                </a:solidFill>
                <a:latin typeface="Arial" panose="020B0604020202020204" pitchFamily="34" charset="0"/>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6867">
                                            <p:txEl>
                                              <p:charRg st="0" end="11"/>
                                            </p:txEl>
                                          </p:spTgt>
                                        </p:tgtEl>
                                        <p:attrNameLst>
                                          <p:attrName>style.visibility</p:attrName>
                                        </p:attrNameLst>
                                      </p:cBhvr>
                                      <p:to>
                                        <p:strVal val="visible"/>
                                      </p:to>
                                    </p:set>
                                    <p:animEffect transition="in" filter="plus(in)">
                                      <p:cBhvr>
                                        <p:cTn id="7" dur="2000"/>
                                        <p:tgtEl>
                                          <p:spTgt spid="36867">
                                            <p:txEl>
                                              <p:charRg st="0"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6867">
                                            <p:txEl>
                                              <p:charRg st="11" end="22"/>
                                            </p:txEl>
                                          </p:spTgt>
                                        </p:tgtEl>
                                        <p:attrNameLst>
                                          <p:attrName>style.visibility</p:attrName>
                                        </p:attrNameLst>
                                      </p:cBhvr>
                                      <p:to>
                                        <p:strVal val="visible"/>
                                      </p:to>
                                    </p:set>
                                    <p:animEffect transition="in" filter="plus(in)">
                                      <p:cBhvr>
                                        <p:cTn id="12" dur="2000"/>
                                        <p:tgtEl>
                                          <p:spTgt spid="36867">
                                            <p:txEl>
                                              <p:charRg st="11" end="2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6867">
                                            <p:txEl>
                                              <p:charRg st="22" end="33"/>
                                            </p:txEl>
                                          </p:spTgt>
                                        </p:tgtEl>
                                        <p:attrNameLst>
                                          <p:attrName>style.visibility</p:attrName>
                                        </p:attrNameLst>
                                      </p:cBhvr>
                                      <p:to>
                                        <p:strVal val="visible"/>
                                      </p:to>
                                    </p:set>
                                    <p:animEffect transition="in" filter="plus(in)">
                                      <p:cBhvr>
                                        <p:cTn id="17" dur="2000"/>
                                        <p:tgtEl>
                                          <p:spTgt spid="36867">
                                            <p:txEl>
                                              <p:charRg st="22" end="3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6867">
                                            <p:txEl>
                                              <p:charRg st="33" end="54"/>
                                            </p:txEl>
                                          </p:spTgt>
                                        </p:tgtEl>
                                        <p:attrNameLst>
                                          <p:attrName>style.visibility</p:attrName>
                                        </p:attrNameLst>
                                      </p:cBhvr>
                                      <p:to>
                                        <p:strVal val="visible"/>
                                      </p:to>
                                    </p:set>
                                    <p:animEffect transition="in" filter="plus(in)">
                                      <p:cBhvr>
                                        <p:cTn id="22" dur="2000"/>
                                        <p:tgtEl>
                                          <p:spTgt spid="36867">
                                            <p:txEl>
                                              <p:charRg st="33" end="5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6867">
                                            <p:txEl>
                                              <p:charRg st="54" end="68"/>
                                            </p:txEl>
                                          </p:spTgt>
                                        </p:tgtEl>
                                        <p:attrNameLst>
                                          <p:attrName>style.visibility</p:attrName>
                                        </p:attrNameLst>
                                      </p:cBhvr>
                                      <p:to>
                                        <p:strVal val="visible"/>
                                      </p:to>
                                    </p:set>
                                    <p:animEffect transition="in" filter="plus(in)">
                                      <p:cBhvr>
                                        <p:cTn id="27" dur="2000"/>
                                        <p:tgtEl>
                                          <p:spTgt spid="36867">
                                            <p:txEl>
                                              <p:charRg st="54" end="6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6867">
                                            <p:txEl>
                                              <p:charRg st="68" end="88"/>
                                            </p:txEl>
                                          </p:spTgt>
                                        </p:tgtEl>
                                        <p:attrNameLst>
                                          <p:attrName>style.visibility</p:attrName>
                                        </p:attrNameLst>
                                      </p:cBhvr>
                                      <p:to>
                                        <p:strVal val="visible"/>
                                      </p:to>
                                    </p:set>
                                    <p:animEffect transition="in" filter="plus(in)">
                                      <p:cBhvr>
                                        <p:cTn id="32" dur="2000"/>
                                        <p:tgtEl>
                                          <p:spTgt spid="36867">
                                            <p:txEl>
                                              <p:charRg st="68" end="8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作业</a:t>
            </a:r>
            <a:endParaRPr lang="zh-CN" altLang="en-US"/>
          </a:p>
        </p:txBody>
      </p:sp>
      <p:sp>
        <p:nvSpPr>
          <p:cNvPr id="3" name="内容占位符 2"/>
          <p:cNvSpPr>
            <a:spLocks noGrp="1"/>
          </p:cNvSpPr>
          <p:nvPr>
            <p:ph idx="1"/>
          </p:nvPr>
        </p:nvSpPr>
        <p:spPr/>
        <p:txBody>
          <a:bodyPr/>
          <a:p>
            <a:r>
              <a:rPr lang="zh-CN" altLang="en-US"/>
              <a:t>完成课时练自主预习部分</a:t>
            </a:r>
            <a:endParaRPr lang="zh-CN" altLang="en-US"/>
          </a:p>
          <a:p>
            <a:r>
              <a:rPr lang="zh-CN" altLang="en-US"/>
              <a:t>完成课时练分层演练基础积累的</a:t>
            </a:r>
            <a:r>
              <a:rPr lang="en-US" altLang="zh-CN"/>
              <a:t>1</a:t>
            </a:r>
            <a:r>
              <a:rPr lang="zh-CN" altLang="en-US"/>
              <a:t>、</a:t>
            </a:r>
            <a:r>
              <a:rPr lang="en-US" altLang="zh-CN"/>
              <a:t>2</a:t>
            </a:r>
            <a:r>
              <a:rPr lang="zh-CN" altLang="en-US"/>
              <a:t>、</a:t>
            </a:r>
            <a:r>
              <a:rPr lang="en-US" altLang="zh-CN"/>
              <a:t>3</a:t>
            </a:r>
            <a:r>
              <a:rPr lang="zh-CN" altLang="en-US"/>
              <a:t>、</a:t>
            </a:r>
            <a:r>
              <a:rPr lang="en-US" altLang="zh-CN"/>
              <a:t>4</a:t>
            </a:r>
            <a:r>
              <a:rPr lang="zh-CN" altLang="en-US"/>
              <a:t>小题</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69620" y="2766060"/>
            <a:ext cx="10515600" cy="1325563"/>
          </a:xfrm>
        </p:spPr>
        <p:txBody>
          <a:bodyPr>
            <a:normAutofit fontScale="90000"/>
          </a:bodyPr>
          <a:p>
            <a:pPr algn="ctr"/>
            <a:r>
              <a:rPr lang="zh-CN" altLang="en-US" sz="6000"/>
              <a:t>最后一次讲演  </a:t>
            </a:r>
            <a:br>
              <a:rPr lang="zh-CN" altLang="en-US" sz="6000"/>
            </a:br>
            <a:r>
              <a:rPr lang="zh-CN" altLang="en-US" sz="6000"/>
              <a:t>第二课时</a:t>
            </a:r>
            <a:endParaRPr lang="zh-CN" altLang="en-US" sz="6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xfrm>
            <a:off x="838200" y="-25400"/>
            <a:ext cx="10515600" cy="1325563"/>
          </a:xfrm>
        </p:spPr>
        <p:txBody>
          <a:bodyPr anchor="ctr"/>
          <a:p>
            <a:pPr algn="ctr"/>
            <a:r>
              <a:rPr lang="zh-CN" altLang="en-US" sz="6000" b="1" dirty="0">
                <a:solidFill>
                  <a:schemeClr val="accent2"/>
                </a:solidFill>
                <a:latin typeface="华文中宋" panose="02010600040101010101" pitchFamily="2" charset="-122"/>
                <a:ea typeface="华文中宋" panose="02010600040101010101" pitchFamily="2" charset="-122"/>
              </a:rPr>
              <a:t>精段品读</a:t>
            </a:r>
            <a:endParaRPr lang="zh-CN" altLang="en-US" sz="6000" b="1" dirty="0">
              <a:solidFill>
                <a:schemeClr val="accent2"/>
              </a:solidFill>
              <a:latin typeface="华文中宋" panose="02010600040101010101" pitchFamily="2" charset="-122"/>
              <a:ea typeface="华文中宋" panose="02010600040101010101" pitchFamily="2" charset="-122"/>
            </a:endParaRPr>
          </a:p>
        </p:txBody>
      </p:sp>
      <p:sp>
        <p:nvSpPr>
          <p:cNvPr id="15463" name="文本框 2"/>
          <p:cNvSpPr txBox="1"/>
          <p:nvPr/>
        </p:nvSpPr>
        <p:spPr>
          <a:xfrm>
            <a:off x="838412" y="1076749"/>
            <a:ext cx="10140949" cy="3784600"/>
          </a:xfrm>
          <a:prstGeom prst="rect">
            <a:avLst/>
          </a:prstGeom>
          <a:noFill/>
          <a:ln w="9525">
            <a:noFill/>
          </a:ln>
        </p:spPr>
        <p:txBody>
          <a:bodyPr>
            <a:spAutoFit/>
          </a:bodyPr>
          <a:p>
            <a:pPr eaLnBrk="1" hangingPunct="1">
              <a:lnSpc>
                <a:spcPct val="150000"/>
              </a:lnSpc>
            </a:pPr>
            <a:r>
              <a:rPr lang="zh-CN" altLang="en-US" sz="4000" b="1" dirty="0">
                <a:solidFill>
                  <a:srgbClr val="0000FF"/>
                </a:solidFill>
                <a:effectLst>
                  <a:outerShdw blurRad="38100" dist="19050" dir="2700000" algn="tl" rotWithShape="0">
                    <a:schemeClr val="dk1">
                      <a:alpha val="40000"/>
                    </a:schemeClr>
                  </a:outerShdw>
                </a:effectLst>
                <a:sym typeface="+mn-ea"/>
              </a:rPr>
              <a:t>（一）、</a:t>
            </a:r>
            <a:r>
              <a:rPr lang="zh-CN" altLang="zh-CN" sz="4000" b="1" dirty="0">
                <a:solidFill>
                  <a:srgbClr val="0000FF"/>
                </a:solidFill>
                <a:effectLst>
                  <a:outerShdw blurRad="38100" dist="19050" dir="2700000" algn="tl" rotWithShape="0">
                    <a:schemeClr val="dk1">
                      <a:alpha val="40000"/>
                    </a:schemeClr>
                  </a:outerShdw>
                </a:effectLst>
                <a:sym typeface="+mn-ea"/>
              </a:rPr>
              <a:t>齐读第一部分（</a:t>
            </a:r>
            <a:r>
              <a:rPr lang="en-US" altLang="zh-CN" sz="4000" b="1" dirty="0">
                <a:solidFill>
                  <a:srgbClr val="0000FF"/>
                </a:solidFill>
                <a:effectLst>
                  <a:outerShdw blurRad="38100" dist="19050" dir="2700000" algn="tl" rotWithShape="0">
                    <a:schemeClr val="dk1">
                      <a:alpha val="40000"/>
                    </a:schemeClr>
                  </a:outerShdw>
                </a:effectLst>
                <a:sym typeface="+mn-ea"/>
              </a:rPr>
              <a:t>1-3</a:t>
            </a:r>
            <a:r>
              <a:rPr lang="zh-CN" altLang="en-US" sz="4000" b="1" dirty="0">
                <a:solidFill>
                  <a:srgbClr val="0000FF"/>
                </a:solidFill>
                <a:effectLst>
                  <a:outerShdw blurRad="38100" dist="19050" dir="2700000" algn="tl" rotWithShape="0">
                    <a:schemeClr val="dk1">
                      <a:alpha val="40000"/>
                    </a:schemeClr>
                  </a:outerShdw>
                </a:effectLst>
                <a:sym typeface="+mn-ea"/>
              </a:rPr>
              <a:t>段</a:t>
            </a:r>
            <a:r>
              <a:rPr lang="zh-CN" altLang="zh-CN" sz="4000" b="1" dirty="0">
                <a:solidFill>
                  <a:srgbClr val="0000FF"/>
                </a:solidFill>
                <a:effectLst>
                  <a:outerShdw blurRad="38100" dist="19050" dir="2700000" algn="tl" rotWithShape="0">
                    <a:schemeClr val="dk1">
                      <a:alpha val="40000"/>
                    </a:schemeClr>
                  </a:outerShdw>
                </a:effectLst>
                <a:sym typeface="+mn-ea"/>
              </a:rPr>
              <a:t>）思考：</a:t>
            </a:r>
            <a:endParaRPr lang="zh-CN" altLang="zh-CN" sz="4000" b="1" dirty="0">
              <a:solidFill>
                <a:srgbClr val="0000FF"/>
              </a:solidFill>
              <a:effectLst>
                <a:outerShdw blurRad="38100" dist="19050" dir="2700000" algn="tl" rotWithShape="0">
                  <a:schemeClr val="dk1">
                    <a:alpha val="40000"/>
                  </a:schemeClr>
                </a:outerShdw>
              </a:effectLst>
              <a:sym typeface="+mn-ea"/>
            </a:endParaRPr>
          </a:p>
          <a:p>
            <a:pPr eaLnBrk="1" hangingPunct="1">
              <a:lnSpc>
                <a:spcPct val="150000"/>
              </a:lnSpc>
            </a:pPr>
            <a:r>
              <a:rPr lang="en-US" altLang="zh-CN" sz="4000" b="1" dirty="0">
                <a:solidFill>
                  <a:srgbClr val="0000FF"/>
                </a:solidFill>
                <a:effectLst>
                  <a:outerShdw blurRad="38100" dist="19050" dir="2700000" algn="tl" rotWithShape="0">
                    <a:schemeClr val="dk1">
                      <a:alpha val="40000"/>
                    </a:schemeClr>
                  </a:outerShdw>
                </a:effectLst>
                <a:sym typeface="+mn-ea"/>
              </a:rPr>
              <a:t>1</a:t>
            </a:r>
            <a:r>
              <a:rPr lang="zh-CN" altLang="en-US" sz="4000" b="1" dirty="0">
                <a:solidFill>
                  <a:srgbClr val="0000FF"/>
                </a:solidFill>
                <a:effectLst>
                  <a:outerShdw blurRad="38100" dist="19050" dir="2700000" algn="tl" rotWithShape="0">
                    <a:schemeClr val="dk1">
                      <a:alpha val="40000"/>
                    </a:schemeClr>
                  </a:outerShdw>
                </a:effectLst>
                <a:sym typeface="+mn-ea"/>
              </a:rPr>
              <a:t>、</a:t>
            </a:r>
            <a:r>
              <a:rPr lang="zh-CN" altLang="en-US" sz="4000" b="1" dirty="0">
                <a:solidFill>
                  <a:srgbClr val="0000FF"/>
                </a:solidFill>
                <a:latin typeface="宋体" panose="02010600030101010101" pitchFamily="2" charset="-122"/>
              </a:rPr>
              <a:t>闻一多先生在讲演中一再痛斥敌人卑劣无耻，同学们说说它表现在哪几个方面？应该用怎样的语气来读？</a:t>
            </a:r>
            <a:endParaRPr lang="zh-CN" altLang="en-US" sz="4000" b="1" dirty="0">
              <a:solidFill>
                <a:srgbClr val="0000FF"/>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63">
                                            <p:txEl>
                                              <p:pRg st="0" end="0"/>
                                            </p:txEl>
                                          </p:spTgt>
                                        </p:tgtEl>
                                        <p:attrNameLst>
                                          <p:attrName>style.visibility</p:attrName>
                                        </p:attrNameLst>
                                      </p:cBhvr>
                                      <p:to>
                                        <p:strVal val="visible"/>
                                      </p:to>
                                    </p:set>
                                    <p:anim calcmode="lin" valueType="num">
                                      <p:cBhvr additive="base">
                                        <p:cTn id="7" dur="500" fill="hold"/>
                                        <p:tgtEl>
                                          <p:spTgt spid="154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4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463">
                                            <p:txEl>
                                              <p:pRg st="1" end="1"/>
                                            </p:txEl>
                                          </p:spTgt>
                                        </p:tgtEl>
                                        <p:attrNameLst>
                                          <p:attrName>style.visibility</p:attrName>
                                        </p:attrNameLst>
                                      </p:cBhvr>
                                      <p:to>
                                        <p:strVal val="visible"/>
                                      </p:to>
                                    </p:set>
                                    <p:anim calcmode="lin" valueType="num">
                                      <p:cBhvr additive="base">
                                        <p:cTn id="13" dur="500" fill="hold"/>
                                        <p:tgtEl>
                                          <p:spTgt spid="154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4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463" name="文本框 2"/>
          <p:cNvSpPr txBox="1"/>
          <p:nvPr/>
        </p:nvSpPr>
        <p:spPr>
          <a:xfrm>
            <a:off x="324697" y="146474"/>
            <a:ext cx="10140949" cy="2306955"/>
          </a:xfrm>
          <a:prstGeom prst="rect">
            <a:avLst/>
          </a:prstGeom>
          <a:noFill/>
          <a:ln w="9525">
            <a:noFill/>
          </a:ln>
        </p:spPr>
        <p:txBody>
          <a:bodyPr>
            <a:spAutoFit/>
          </a:bodyPr>
          <a:p>
            <a:pPr eaLnBrk="1" hangingPunct="1">
              <a:lnSpc>
                <a:spcPct val="150000"/>
              </a:lnSpc>
            </a:pPr>
            <a:r>
              <a:rPr lang="en-US" altLang="zh-CN" sz="3200" b="1" dirty="0">
                <a:solidFill>
                  <a:schemeClr val="tx1"/>
                </a:solidFill>
                <a:effectLst>
                  <a:outerShdw blurRad="38100" dist="19050" dir="2700000" algn="tl" rotWithShape="0">
                    <a:schemeClr val="dk1">
                      <a:alpha val="40000"/>
                    </a:schemeClr>
                  </a:outerShdw>
                </a:effectLst>
                <a:sym typeface="+mn-ea"/>
              </a:rPr>
              <a:t>1</a:t>
            </a:r>
            <a:r>
              <a:rPr lang="zh-CN" altLang="en-US" sz="3200" b="1" dirty="0">
                <a:solidFill>
                  <a:schemeClr val="tx1"/>
                </a:solidFill>
                <a:effectLst>
                  <a:outerShdw blurRad="38100" dist="19050" dir="2700000" algn="tl" rotWithShape="0">
                    <a:schemeClr val="dk1">
                      <a:alpha val="40000"/>
                    </a:schemeClr>
                  </a:outerShdw>
                </a:effectLst>
                <a:sym typeface="+mn-ea"/>
              </a:rPr>
              <a:t>、</a:t>
            </a:r>
            <a:r>
              <a:rPr lang="zh-CN" altLang="zh-CN" sz="3200" b="1" dirty="0">
                <a:solidFill>
                  <a:schemeClr val="tx1"/>
                </a:solidFill>
                <a:effectLst>
                  <a:outerShdw blurRad="38100" dist="19050" dir="2700000" algn="tl" rotWithShape="0">
                    <a:schemeClr val="dk1">
                      <a:alpha val="40000"/>
                    </a:schemeClr>
                  </a:outerShdw>
                </a:effectLst>
                <a:sym typeface="+mn-ea"/>
              </a:rPr>
              <a:t>齐读第一部分（</a:t>
            </a:r>
            <a:r>
              <a:rPr lang="en-US" altLang="zh-CN" sz="3200" b="1" dirty="0">
                <a:solidFill>
                  <a:schemeClr val="tx1"/>
                </a:solidFill>
                <a:effectLst>
                  <a:outerShdw blurRad="38100" dist="19050" dir="2700000" algn="tl" rotWithShape="0">
                    <a:schemeClr val="dk1">
                      <a:alpha val="40000"/>
                    </a:schemeClr>
                  </a:outerShdw>
                </a:effectLst>
                <a:sym typeface="+mn-ea"/>
              </a:rPr>
              <a:t>1-3</a:t>
            </a:r>
            <a:r>
              <a:rPr lang="zh-CN" altLang="en-US" sz="3200" b="1" dirty="0">
                <a:solidFill>
                  <a:schemeClr val="tx1"/>
                </a:solidFill>
                <a:effectLst>
                  <a:outerShdw blurRad="38100" dist="19050" dir="2700000" algn="tl" rotWithShape="0">
                    <a:schemeClr val="dk1">
                      <a:alpha val="40000"/>
                    </a:schemeClr>
                  </a:outerShdw>
                </a:effectLst>
                <a:sym typeface="+mn-ea"/>
              </a:rPr>
              <a:t>段</a:t>
            </a:r>
            <a:r>
              <a:rPr lang="zh-CN" altLang="zh-CN" sz="3200" b="1" dirty="0">
                <a:solidFill>
                  <a:schemeClr val="tx1"/>
                </a:solidFill>
                <a:effectLst>
                  <a:outerShdw blurRad="38100" dist="19050" dir="2700000" algn="tl" rotWithShape="0">
                    <a:schemeClr val="dk1">
                      <a:alpha val="40000"/>
                    </a:schemeClr>
                  </a:outerShdw>
                </a:effectLst>
                <a:sym typeface="+mn-ea"/>
              </a:rPr>
              <a:t>）思考：</a:t>
            </a:r>
            <a:r>
              <a:rPr lang="zh-CN" altLang="en-US" sz="3200" b="1" dirty="0">
                <a:solidFill>
                  <a:schemeClr val="tx1"/>
                </a:solidFill>
                <a:effectLst>
                  <a:outerShdw blurRad="38100" dist="19050" dir="2700000" algn="tl" rotWithShape="0">
                    <a:schemeClr val="dk1">
                      <a:alpha val="40000"/>
                    </a:schemeClr>
                  </a:outerShdw>
                </a:effectLst>
                <a:latin typeface="宋体" panose="02010600030101010101" pitchFamily="2" charset="-122"/>
              </a:rPr>
              <a:t>闻一多先生在讲演中一再痛斥</a:t>
            </a:r>
            <a:r>
              <a:rPr lang="zh-CN" altLang="en-US" sz="3200" b="1" dirty="0">
                <a:solidFill>
                  <a:srgbClr val="FF0000"/>
                </a:solidFill>
                <a:effectLst>
                  <a:outerShdw blurRad="38100" dist="19050" dir="2700000" algn="tl" rotWithShape="0">
                    <a:schemeClr val="dk1">
                      <a:alpha val="40000"/>
                    </a:schemeClr>
                  </a:outerShdw>
                </a:effectLst>
                <a:latin typeface="宋体" panose="02010600030101010101" pitchFamily="2" charset="-122"/>
              </a:rPr>
              <a:t>敌人卑劣无耻</a:t>
            </a:r>
            <a:r>
              <a:rPr lang="zh-CN" altLang="en-US" sz="3200" b="1" dirty="0">
                <a:solidFill>
                  <a:schemeClr val="tx1"/>
                </a:solidFill>
                <a:effectLst>
                  <a:outerShdw blurRad="38100" dist="19050" dir="2700000" algn="tl" rotWithShape="0">
                    <a:schemeClr val="dk1">
                      <a:alpha val="40000"/>
                    </a:schemeClr>
                  </a:outerShdw>
                </a:effectLst>
                <a:latin typeface="宋体" panose="02010600030101010101" pitchFamily="2" charset="-122"/>
              </a:rPr>
              <a:t>，同学们说说它表现在哪几个方面？应该用怎样的语气来读？</a:t>
            </a:r>
            <a:endParaRPr lang="zh-CN" altLang="en-US" sz="3200" b="1" dirty="0">
              <a:solidFill>
                <a:schemeClr val="tx1"/>
              </a:solidFill>
              <a:effectLst>
                <a:outerShdw blurRad="38100" dist="19050" dir="2700000" algn="tl" rotWithShape="0">
                  <a:schemeClr val="dk1">
                    <a:alpha val="40000"/>
                  </a:schemeClr>
                </a:outerShdw>
              </a:effectLst>
              <a:latin typeface="宋体" panose="02010600030101010101" pitchFamily="2" charset="-122"/>
            </a:endParaRPr>
          </a:p>
        </p:txBody>
      </p:sp>
      <p:sp>
        <p:nvSpPr>
          <p:cNvPr id="33" name="TextBox 1"/>
          <p:cNvSpPr txBox="1"/>
          <p:nvPr/>
        </p:nvSpPr>
        <p:spPr>
          <a:xfrm>
            <a:off x="554143" y="2294043"/>
            <a:ext cx="8373533" cy="3851910"/>
          </a:xfrm>
          <a:prstGeom prst="rect">
            <a:avLst/>
          </a:prstGeom>
          <a:noFill/>
          <a:ln w="9525">
            <a:noFill/>
          </a:ln>
        </p:spPr>
        <p:txBody>
          <a:bodyPr>
            <a:spAutoFit/>
          </a:bodyPr>
          <a:p>
            <a:pPr eaLnBrk="1" hangingPunct="1">
              <a:lnSpc>
                <a:spcPct val="120000"/>
              </a:lnSpc>
              <a:spcBef>
                <a:spcPts val="1200"/>
              </a:spcBef>
            </a:pPr>
            <a:r>
              <a:rPr lang="zh-CN" altLang="en-US" sz="3735" b="1" dirty="0">
                <a:solidFill>
                  <a:srgbClr val="0000FF"/>
                </a:solidFill>
                <a:latin typeface="Arial" panose="020B0604020202020204" pitchFamily="34" charset="0"/>
              </a:rPr>
              <a:t>①李公朴无罪而遭毒手；</a:t>
            </a:r>
            <a:endParaRPr lang="en-US" altLang="zh-CN" sz="3735" b="1" dirty="0">
              <a:solidFill>
                <a:srgbClr val="0000FF"/>
              </a:solidFill>
              <a:latin typeface="Arial" panose="020B0604020202020204" pitchFamily="34" charset="0"/>
            </a:endParaRPr>
          </a:p>
          <a:p>
            <a:pPr eaLnBrk="1" hangingPunct="1">
              <a:lnSpc>
                <a:spcPct val="120000"/>
              </a:lnSpc>
              <a:spcBef>
                <a:spcPts val="1200"/>
              </a:spcBef>
            </a:pPr>
            <a:r>
              <a:rPr lang="zh-CN" altLang="en-US" sz="3735" b="1" dirty="0">
                <a:solidFill>
                  <a:srgbClr val="0000FF"/>
                </a:solidFill>
                <a:latin typeface="Arial" panose="020B0604020202020204" pitchFamily="34" charset="0"/>
              </a:rPr>
              <a:t>②要打要杀，又不敢“光明正大”地来打来杀，只会偷偷摸摸地暗杀；</a:t>
            </a:r>
            <a:endParaRPr lang="en-US" altLang="zh-CN" sz="3735" b="1" dirty="0">
              <a:solidFill>
                <a:srgbClr val="0000FF"/>
              </a:solidFill>
              <a:latin typeface="Arial" panose="020B0604020202020204" pitchFamily="34" charset="0"/>
            </a:endParaRPr>
          </a:p>
          <a:p>
            <a:pPr eaLnBrk="1" hangingPunct="1">
              <a:lnSpc>
                <a:spcPct val="120000"/>
              </a:lnSpc>
              <a:spcBef>
                <a:spcPts val="1200"/>
              </a:spcBef>
            </a:pPr>
            <a:r>
              <a:rPr lang="zh-CN" altLang="en-US" sz="3735" b="1" dirty="0">
                <a:solidFill>
                  <a:srgbClr val="0000FF"/>
                </a:solidFill>
                <a:latin typeface="Arial" panose="020B0604020202020204" pitchFamily="34" charset="0"/>
              </a:rPr>
              <a:t>③杀了人，为推脱罪责，反造谣诬蔑，嫁祸于共产党。</a:t>
            </a:r>
            <a:endParaRPr lang="zh-CN" altLang="en-US" sz="3735" b="1" dirty="0">
              <a:solidFill>
                <a:srgbClr val="0000FF"/>
              </a:solidFill>
              <a:latin typeface="Arial" panose="020B0604020202020204" pitchFamily="34" charset="0"/>
            </a:endParaRPr>
          </a:p>
        </p:txBody>
      </p:sp>
      <p:grpSp>
        <p:nvGrpSpPr>
          <p:cNvPr id="23" name="组合 22"/>
          <p:cNvGrpSpPr/>
          <p:nvPr/>
        </p:nvGrpSpPr>
        <p:grpSpPr>
          <a:xfrm>
            <a:off x="5803053" y="2294044"/>
            <a:ext cx="3274484" cy="793749"/>
            <a:chOff x="3949643" y="3959411"/>
            <a:chExt cx="2455129" cy="594964"/>
          </a:xfrm>
        </p:grpSpPr>
        <p:sp>
          <p:nvSpPr>
            <p:cNvPr id="24" name="五边形 3"/>
            <p:cNvSpPr/>
            <p:nvPr/>
          </p:nvSpPr>
          <p:spPr>
            <a:xfrm>
              <a:off x="3965513" y="3967343"/>
              <a:ext cx="2439259" cy="587032"/>
            </a:xfrm>
            <a:prstGeom prst="homePlate">
              <a:avLst/>
            </a:prstGeom>
            <a:solidFill>
              <a:srgbClr val="FF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16496" name="TextBox 4"/>
            <p:cNvSpPr txBox="1"/>
            <p:nvPr/>
          </p:nvSpPr>
          <p:spPr>
            <a:xfrm>
              <a:off x="3949643" y="3959411"/>
              <a:ext cx="2282460" cy="585921"/>
            </a:xfrm>
            <a:prstGeom prst="rect">
              <a:avLst/>
            </a:prstGeom>
            <a:noFill/>
            <a:ln w="9525">
              <a:noFill/>
            </a:ln>
          </p:spPr>
          <p:txBody>
            <a:bodyPr wrap="none">
              <a:spAutoFit/>
              <a:scene3d>
                <a:camera prst="orthographicFront"/>
                <a:lightRig rig="threePt" dir="t"/>
              </a:scene3d>
            </a:bodyPr>
            <a:p>
              <a:pPr eaLnBrk="1" hangingPunct="1">
                <a:lnSpc>
                  <a:spcPct val="120000"/>
                </a:lnSpc>
              </a:pPr>
              <a:r>
                <a:rPr lang="zh-CN" altLang="en-US" sz="3735" b="1" dirty="0">
                  <a:solidFill>
                    <a:schemeClr val="tx1"/>
                  </a:solidFill>
                  <a:effectLst>
                    <a:outerShdw blurRad="38100" dist="19050" dir="2700000" algn="tl" rotWithShape="0">
                      <a:schemeClr val="dk1">
                        <a:alpha val="40000"/>
                      </a:schemeClr>
                    </a:outerShdw>
                  </a:effectLst>
                  <a:latin typeface="Arial" panose="020B0604020202020204" pitchFamily="34" charset="0"/>
                </a:rPr>
                <a:t>无罪而遭毒手</a:t>
              </a:r>
              <a:endParaRPr lang="zh-CN" altLang="en-US" sz="3735" b="1" dirty="0">
                <a:solidFill>
                  <a:schemeClr val="tx1"/>
                </a:solidFill>
                <a:effectLst>
                  <a:outerShdw blurRad="38100" dist="19050" dir="2700000" algn="tl" rotWithShape="0">
                    <a:schemeClr val="dk1">
                      <a:alpha val="40000"/>
                    </a:schemeClr>
                  </a:outerShdw>
                </a:effectLst>
                <a:latin typeface="Arial" panose="020B0604020202020204" pitchFamily="34" charset="0"/>
              </a:endParaRPr>
            </a:p>
          </p:txBody>
        </p:sp>
      </p:grpSp>
      <p:grpSp>
        <p:nvGrpSpPr>
          <p:cNvPr id="26" name="组合 25"/>
          <p:cNvGrpSpPr/>
          <p:nvPr/>
        </p:nvGrpSpPr>
        <p:grpSpPr>
          <a:xfrm>
            <a:off x="8266642" y="3683847"/>
            <a:ext cx="1670049" cy="808567"/>
            <a:chOff x="4572411" y="3948811"/>
            <a:chExt cx="1252076" cy="606167"/>
          </a:xfrm>
        </p:grpSpPr>
        <p:sp>
          <p:nvSpPr>
            <p:cNvPr id="27" name="五边形 18"/>
            <p:cNvSpPr/>
            <p:nvPr/>
          </p:nvSpPr>
          <p:spPr>
            <a:xfrm>
              <a:off x="4572411" y="3967853"/>
              <a:ext cx="1252076" cy="587125"/>
            </a:xfrm>
            <a:prstGeom prst="homePlate">
              <a:avLst/>
            </a:prstGeom>
            <a:solidFill>
              <a:srgbClr val="FF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16494" name="TextBox 19"/>
            <p:cNvSpPr txBox="1"/>
            <p:nvPr/>
          </p:nvSpPr>
          <p:spPr>
            <a:xfrm>
              <a:off x="4609506" y="3948811"/>
              <a:ext cx="951197" cy="586014"/>
            </a:xfrm>
            <a:prstGeom prst="rect">
              <a:avLst/>
            </a:prstGeom>
            <a:noFill/>
            <a:ln w="9525">
              <a:noFill/>
            </a:ln>
          </p:spPr>
          <p:txBody>
            <a:bodyPr wrap="none">
              <a:spAutoFit/>
            </a:bodyPr>
            <a:p>
              <a:pPr eaLnBrk="1" hangingPunct="1">
                <a:lnSpc>
                  <a:spcPct val="120000"/>
                </a:lnSpc>
              </a:pPr>
              <a:r>
                <a:rPr lang="zh-CN" altLang="en-US" sz="3735" b="1" dirty="0">
                  <a:solidFill>
                    <a:schemeClr val="tx1"/>
                  </a:solidFill>
                  <a:effectLst>
                    <a:outerShdw blurRad="38100" dist="19050" dir="2700000" algn="tl" rotWithShape="0">
                      <a:schemeClr val="dk1">
                        <a:alpha val="40000"/>
                      </a:schemeClr>
                    </a:outerShdw>
                  </a:effectLst>
                  <a:latin typeface="Arial" panose="020B0604020202020204" pitchFamily="34" charset="0"/>
                </a:rPr>
                <a:t>暗 杀</a:t>
              </a:r>
              <a:endParaRPr lang="zh-CN" altLang="en-US" sz="3735" b="1" dirty="0">
                <a:solidFill>
                  <a:schemeClr val="tx1"/>
                </a:solidFill>
                <a:effectLst>
                  <a:outerShdw blurRad="38100" dist="19050" dir="2700000" algn="tl" rotWithShape="0">
                    <a:schemeClr val="dk1">
                      <a:alpha val="40000"/>
                    </a:schemeClr>
                  </a:outerShdw>
                </a:effectLst>
                <a:latin typeface="Arial" panose="020B0604020202020204" pitchFamily="34" charset="0"/>
              </a:endParaRPr>
            </a:p>
          </p:txBody>
        </p:sp>
      </p:grpSp>
      <p:grpSp>
        <p:nvGrpSpPr>
          <p:cNvPr id="35" name="组合 34"/>
          <p:cNvGrpSpPr/>
          <p:nvPr/>
        </p:nvGrpSpPr>
        <p:grpSpPr>
          <a:xfrm>
            <a:off x="8621184" y="4747472"/>
            <a:ext cx="2690283" cy="793751"/>
            <a:chOff x="4299376" y="3959529"/>
            <a:chExt cx="2016480" cy="595102"/>
          </a:xfrm>
        </p:grpSpPr>
        <p:sp>
          <p:nvSpPr>
            <p:cNvPr id="36" name="五边形 21"/>
            <p:cNvSpPr/>
            <p:nvPr/>
          </p:nvSpPr>
          <p:spPr>
            <a:xfrm>
              <a:off x="4299376" y="3967464"/>
              <a:ext cx="2016480" cy="587167"/>
            </a:xfrm>
            <a:prstGeom prst="homePlate">
              <a:avLst/>
            </a:prstGeom>
            <a:solidFill>
              <a:srgbClr val="FF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16492" name="TextBox 22"/>
            <p:cNvSpPr txBox="1"/>
            <p:nvPr/>
          </p:nvSpPr>
          <p:spPr>
            <a:xfrm>
              <a:off x="4340899" y="3959529"/>
              <a:ext cx="1566858" cy="586056"/>
            </a:xfrm>
            <a:prstGeom prst="rect">
              <a:avLst/>
            </a:prstGeom>
            <a:noFill/>
            <a:ln w="9525">
              <a:noFill/>
            </a:ln>
          </p:spPr>
          <p:txBody>
            <a:bodyPr wrap="none">
              <a:spAutoFit/>
            </a:bodyPr>
            <a:p>
              <a:pPr eaLnBrk="1" hangingPunct="1">
                <a:lnSpc>
                  <a:spcPct val="120000"/>
                </a:lnSpc>
              </a:pPr>
              <a:r>
                <a:rPr lang="zh-CN" altLang="en-US" sz="3735" b="1" dirty="0">
                  <a:solidFill>
                    <a:schemeClr val="tx1"/>
                  </a:solidFill>
                  <a:effectLst>
                    <a:outerShdw blurRad="38100" dist="19050" dir="2700000" algn="tl" rotWithShape="0">
                      <a:schemeClr val="dk1">
                        <a:alpha val="40000"/>
                      </a:schemeClr>
                    </a:outerShdw>
                  </a:effectLst>
                  <a:latin typeface="Arial" panose="020B0604020202020204" pitchFamily="34" charset="0"/>
                </a:rPr>
                <a:t>造谣污蔑</a:t>
              </a:r>
              <a:endParaRPr lang="zh-CN" altLang="en-US" sz="3735" b="1" dirty="0">
                <a:solidFill>
                  <a:schemeClr val="tx1"/>
                </a:solidFill>
                <a:effectLst>
                  <a:outerShdw blurRad="38100" dist="19050" dir="2700000" algn="tl" rotWithShape="0">
                    <a:schemeClr val="dk1">
                      <a:alpha val="40000"/>
                    </a:schemeClr>
                  </a:outerShdw>
                </a:effectLst>
                <a:latin typeface="Arial" panose="020B0604020202020204" pitchFamily="34" charset="0"/>
              </a:endParaRPr>
            </a:p>
          </p:txBody>
        </p:sp>
      </p:grpSp>
      <p:sp>
        <p:nvSpPr>
          <p:cNvPr id="34" name="TextBox 1"/>
          <p:cNvSpPr txBox="1"/>
          <p:nvPr/>
        </p:nvSpPr>
        <p:spPr>
          <a:xfrm>
            <a:off x="10852785" y="1529080"/>
            <a:ext cx="873125" cy="4011930"/>
          </a:xfrm>
          <a:prstGeom prst="rect">
            <a:avLst/>
          </a:prstGeom>
        </p:spPr>
        <p:style>
          <a:lnRef idx="2">
            <a:schemeClr val="dk1"/>
          </a:lnRef>
          <a:fillRef idx="1">
            <a:schemeClr val="lt1"/>
          </a:fillRef>
          <a:effectRef idx="0">
            <a:schemeClr val="dk1"/>
          </a:effectRef>
          <a:fontRef idx="minor">
            <a:schemeClr val="dk1"/>
          </a:fontRef>
        </p:style>
        <p:txBody>
          <a:bodyPr vert="eaVert" wrap="square">
            <a:spAutoFit/>
          </a:bodyPr>
          <a:p>
            <a:pPr algn="ctr" eaLnBrk="1" hangingPunct="1">
              <a:lnSpc>
                <a:spcPct val="120000"/>
              </a:lnSpc>
            </a:pPr>
            <a:r>
              <a:rPr lang="zh-CN" altLang="en-US" sz="3735" b="1" dirty="0">
                <a:solidFill>
                  <a:srgbClr val="FF0000"/>
                </a:solidFill>
                <a:latin typeface="Arial" panose="020B0604020202020204" pitchFamily="34" charset="0"/>
              </a:rPr>
              <a:t>最卑劣</a:t>
            </a:r>
            <a:r>
              <a:rPr lang="en-US" altLang="zh-CN" sz="3735" b="1" dirty="0">
                <a:solidFill>
                  <a:srgbClr val="FF0000"/>
                </a:solidFill>
                <a:latin typeface="Arial" panose="020B0604020202020204" pitchFamily="34" charset="0"/>
              </a:rPr>
              <a:t>    </a:t>
            </a:r>
            <a:r>
              <a:rPr lang="zh-CN" altLang="en-US" sz="3735" b="1" dirty="0">
                <a:solidFill>
                  <a:srgbClr val="FF0000"/>
                </a:solidFill>
                <a:latin typeface="Arial" panose="020B0604020202020204" pitchFamily="34" charset="0"/>
              </a:rPr>
              <a:t>最无耻</a:t>
            </a:r>
            <a:endParaRPr lang="zh-CN" altLang="en-US" sz="3735" b="1"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463"/>
                                        </p:tgtEl>
                                        <p:attrNameLst>
                                          <p:attrName>style.visibility</p:attrName>
                                        </p:attrNameLst>
                                      </p:cBhvr>
                                      <p:to>
                                        <p:strVal val="visible"/>
                                      </p:to>
                                    </p:set>
                                    <p:anim calcmode="lin" valueType="num">
                                      <p:cBhvr additive="base">
                                        <p:cTn id="7" dur="500" fill="hold"/>
                                        <p:tgtEl>
                                          <p:spTgt spid="15463"/>
                                        </p:tgtEl>
                                        <p:attrNameLst>
                                          <p:attrName>ppt_x</p:attrName>
                                        </p:attrNameLst>
                                      </p:cBhvr>
                                      <p:tavLst>
                                        <p:tav tm="0">
                                          <p:val>
                                            <p:strVal val="#ppt_x"/>
                                          </p:val>
                                        </p:tav>
                                        <p:tav tm="100000">
                                          <p:val>
                                            <p:strVal val="#ppt_x"/>
                                          </p:val>
                                        </p:tav>
                                      </p:tavLst>
                                    </p:anim>
                                    <p:anim calcmode="lin" valueType="num">
                                      <p:cBhvr additive="base">
                                        <p:cTn id="8" dur="500" fill="hold"/>
                                        <p:tgtEl>
                                          <p:spTgt spid="154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3">
                                            <p:txEl>
                                              <p:pRg st="0" end="0"/>
                                            </p:txEl>
                                          </p:spTgt>
                                        </p:tgtEl>
                                        <p:attrNameLst>
                                          <p:attrName>style.visibility</p:attrName>
                                        </p:attrNameLst>
                                      </p:cBhvr>
                                      <p:to>
                                        <p:strVal val="visible"/>
                                      </p:to>
                                    </p:set>
                                    <p:animEffect transition="in" filter="box(in)">
                                      <p:cBhvr>
                                        <p:cTn id="13" dur="2000"/>
                                        <p:tgtEl>
                                          <p:spTgt spid="3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ox(in)">
                                      <p:cBhvr>
                                        <p:cTn id="18" dur="20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3">
                                            <p:txEl>
                                              <p:pRg st="1" end="1"/>
                                            </p:txEl>
                                          </p:spTgt>
                                        </p:tgtEl>
                                        <p:attrNameLst>
                                          <p:attrName>style.visibility</p:attrName>
                                        </p:attrNameLst>
                                      </p:cBhvr>
                                      <p:to>
                                        <p:strVal val="visible"/>
                                      </p:to>
                                    </p:set>
                                    <p:animEffect transition="in" filter="box(in)">
                                      <p:cBhvr>
                                        <p:cTn id="23" dur="2000"/>
                                        <p:tgtEl>
                                          <p:spTgt spid="3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500" fill="hold"/>
                                        <p:tgtEl>
                                          <p:spTgt spid="26"/>
                                        </p:tgtEl>
                                        <p:attrNameLst>
                                          <p:attrName>ppt_x</p:attrName>
                                        </p:attrNameLst>
                                      </p:cBhvr>
                                      <p:tavLst>
                                        <p:tav tm="0">
                                          <p:val>
                                            <p:strVal val="#ppt_x"/>
                                          </p:val>
                                        </p:tav>
                                        <p:tav tm="100000">
                                          <p:val>
                                            <p:strVal val="#ppt_x"/>
                                          </p:val>
                                        </p:tav>
                                      </p:tavLst>
                                    </p:anim>
                                    <p:anim calcmode="lin" valueType="num">
                                      <p:cBhvr additive="base">
                                        <p:cTn id="2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3">
                                            <p:txEl>
                                              <p:pRg st="2" end="2"/>
                                            </p:txEl>
                                          </p:spTgt>
                                        </p:tgtEl>
                                        <p:attrNameLst>
                                          <p:attrName>style.visibility</p:attrName>
                                        </p:attrNameLst>
                                      </p:cBhvr>
                                      <p:to>
                                        <p:strVal val="visible"/>
                                      </p:to>
                                    </p:set>
                                    <p:anim calcmode="lin" valueType="num">
                                      <p:cBhvr additive="base">
                                        <p:cTn id="34" dur="500" fill="hold"/>
                                        <p:tgtEl>
                                          <p:spTgt spid="33">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strips(downLeft)">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box(in)">
                                      <p:cBhvr>
                                        <p:cTn id="45"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 grpId="0"/>
      <p:bldP spid="3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文本框 2"/>
          <p:cNvSpPr txBox="1"/>
          <p:nvPr/>
        </p:nvSpPr>
        <p:spPr>
          <a:xfrm>
            <a:off x="573828" y="228600"/>
            <a:ext cx="10610851" cy="1586230"/>
          </a:xfrm>
          <a:prstGeom prst="rect">
            <a:avLst/>
          </a:prstGeom>
          <a:noFill/>
          <a:ln w="9525">
            <a:noFill/>
          </a:ln>
        </p:spPr>
        <p:txBody>
          <a:bodyPr>
            <a:spAutoFit/>
          </a:bodyPr>
          <a:p>
            <a:pPr eaLnBrk="1" hangingPunct="1">
              <a:lnSpc>
                <a:spcPct val="130000"/>
              </a:lnSpc>
            </a:pPr>
            <a:r>
              <a:rPr lang="en-US" altLang="zh-CN" sz="3735" b="1" dirty="0">
                <a:latin typeface="宋体" panose="02010600030101010101" pitchFamily="2" charset="-122"/>
              </a:rPr>
              <a:t>2.</a:t>
            </a:r>
            <a:r>
              <a:rPr lang="zh-CN" altLang="en-US" sz="3735" b="1" dirty="0">
                <a:latin typeface="宋体" panose="02010600030101010101" pitchFamily="2" charset="-122"/>
              </a:rPr>
              <a:t>第③自然段中同时列举“一二</a:t>
            </a:r>
            <a:r>
              <a:rPr lang="en-US" altLang="zh-CN" sz="3735" b="1" dirty="0">
                <a:latin typeface="宋体" panose="02010600030101010101" pitchFamily="2" charset="-122"/>
              </a:rPr>
              <a:t>·</a:t>
            </a:r>
            <a:r>
              <a:rPr lang="zh-CN" altLang="en-US" sz="3735" b="1" dirty="0">
                <a:latin typeface="宋体" panose="02010600030101010101" pitchFamily="2" charset="-122"/>
              </a:rPr>
              <a:t>一”事件和李公朴被害惨案的用意是什么？</a:t>
            </a:r>
            <a:endParaRPr lang="zh-CN" altLang="en-US" sz="3735" b="1" dirty="0">
              <a:latin typeface="宋体" panose="02010600030101010101" pitchFamily="2" charset="-122"/>
            </a:endParaRPr>
          </a:p>
        </p:txBody>
      </p:sp>
      <p:sp>
        <p:nvSpPr>
          <p:cNvPr id="3" name="TextBox 1"/>
          <p:cNvSpPr txBox="1"/>
          <p:nvPr/>
        </p:nvSpPr>
        <p:spPr>
          <a:xfrm>
            <a:off x="573828" y="1931459"/>
            <a:ext cx="10303933" cy="2334260"/>
          </a:xfrm>
          <a:prstGeom prst="rect">
            <a:avLst/>
          </a:prstGeom>
          <a:noFill/>
          <a:ln w="9525">
            <a:noFill/>
          </a:ln>
        </p:spPr>
        <p:txBody>
          <a:bodyPr>
            <a:spAutoFit/>
          </a:bodyPr>
          <a:p>
            <a:pPr eaLnBrk="1" hangingPunct="1">
              <a:lnSpc>
                <a:spcPct val="130000"/>
              </a:lnSpc>
              <a:spcBef>
                <a:spcPts val="1200"/>
              </a:spcBef>
            </a:pPr>
            <a:r>
              <a:rPr lang="zh-CN" altLang="en-US" sz="3735" b="1" dirty="0">
                <a:solidFill>
                  <a:srgbClr val="0000FF"/>
                </a:solidFill>
                <a:latin typeface="宋体" panose="02010600030101010101" pitchFamily="2" charset="-122"/>
              </a:rPr>
              <a:t>    连续列举正义人士被害的典型惨案，赞扬李先生和昆明青年的伟大献身精神，同时揭露了反动派反革命、反人民、搞谋杀的险恶企图。</a:t>
            </a:r>
            <a:endParaRPr lang="zh-CN" altLang="en-US" sz="3735" b="1" dirty="0">
              <a:solidFill>
                <a:srgbClr val="0000FF"/>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xfrm>
            <a:off x="838200" y="-25400"/>
            <a:ext cx="10515600" cy="1325563"/>
          </a:xfrm>
        </p:spPr>
        <p:txBody>
          <a:bodyPr anchor="ctr"/>
          <a:p>
            <a:pPr algn="ctr"/>
            <a:r>
              <a:rPr lang="zh-CN" altLang="en-US" sz="6000" b="1" dirty="0">
                <a:solidFill>
                  <a:schemeClr val="accent2"/>
                </a:solidFill>
                <a:latin typeface="华文中宋" panose="02010600040101010101" pitchFamily="2" charset="-122"/>
                <a:ea typeface="华文中宋" panose="02010600040101010101" pitchFamily="2" charset="-122"/>
              </a:rPr>
              <a:t>精段品读</a:t>
            </a:r>
            <a:endParaRPr lang="zh-CN" altLang="en-US" sz="6000" b="1" dirty="0">
              <a:solidFill>
                <a:schemeClr val="accent2"/>
              </a:solidFill>
              <a:latin typeface="华文中宋" panose="02010600040101010101" pitchFamily="2" charset="-122"/>
              <a:ea typeface="华文中宋" panose="02010600040101010101" pitchFamily="2" charset="-122"/>
            </a:endParaRPr>
          </a:p>
        </p:txBody>
      </p:sp>
      <p:sp>
        <p:nvSpPr>
          <p:cNvPr id="15463" name="文本框 2"/>
          <p:cNvSpPr txBox="1"/>
          <p:nvPr/>
        </p:nvSpPr>
        <p:spPr>
          <a:xfrm>
            <a:off x="838412" y="1076749"/>
            <a:ext cx="10140949" cy="2861310"/>
          </a:xfrm>
          <a:prstGeom prst="rect">
            <a:avLst/>
          </a:prstGeom>
          <a:noFill/>
          <a:ln w="9525">
            <a:noFill/>
          </a:ln>
        </p:spPr>
        <p:txBody>
          <a:bodyPr>
            <a:spAutoFit/>
          </a:bodyPr>
          <a:p>
            <a:pPr eaLnBrk="1" hangingPunct="1">
              <a:lnSpc>
                <a:spcPct val="150000"/>
              </a:lnSpc>
            </a:pPr>
            <a:r>
              <a:rPr lang="zh-CN" altLang="en-US" sz="4000" b="1" dirty="0">
                <a:solidFill>
                  <a:srgbClr val="0000FF"/>
                </a:solidFill>
                <a:effectLst>
                  <a:outerShdw blurRad="38100" dist="19050" dir="2700000" algn="tl" rotWithShape="0">
                    <a:schemeClr val="dk1">
                      <a:alpha val="40000"/>
                    </a:schemeClr>
                  </a:outerShdw>
                </a:effectLst>
                <a:sym typeface="+mn-ea"/>
              </a:rPr>
              <a:t>（二）、</a:t>
            </a:r>
            <a:r>
              <a:rPr lang="zh-CN" altLang="zh-CN" sz="4000" b="1" dirty="0">
                <a:solidFill>
                  <a:srgbClr val="0000FF"/>
                </a:solidFill>
                <a:effectLst>
                  <a:outerShdw blurRad="38100" dist="19050" dir="2700000" algn="tl" rotWithShape="0">
                    <a:schemeClr val="dk1">
                      <a:alpha val="40000"/>
                    </a:schemeClr>
                  </a:outerShdw>
                </a:effectLst>
                <a:sym typeface="+mn-ea"/>
              </a:rPr>
              <a:t>齐读第二部分（</a:t>
            </a:r>
            <a:r>
              <a:rPr lang="en-US" altLang="zh-CN" sz="4000" b="1" dirty="0">
                <a:solidFill>
                  <a:srgbClr val="0000FF"/>
                </a:solidFill>
                <a:effectLst>
                  <a:outerShdw blurRad="38100" dist="19050" dir="2700000" algn="tl" rotWithShape="0">
                    <a:schemeClr val="dk1">
                      <a:alpha val="40000"/>
                    </a:schemeClr>
                  </a:outerShdw>
                </a:effectLst>
                <a:sym typeface="+mn-ea"/>
              </a:rPr>
              <a:t>4-5</a:t>
            </a:r>
            <a:r>
              <a:rPr lang="zh-CN" altLang="en-US" sz="4000" b="1" dirty="0">
                <a:solidFill>
                  <a:srgbClr val="0000FF"/>
                </a:solidFill>
                <a:effectLst>
                  <a:outerShdw blurRad="38100" dist="19050" dir="2700000" algn="tl" rotWithShape="0">
                    <a:schemeClr val="dk1">
                      <a:alpha val="40000"/>
                    </a:schemeClr>
                  </a:outerShdw>
                </a:effectLst>
                <a:sym typeface="+mn-ea"/>
              </a:rPr>
              <a:t>段</a:t>
            </a:r>
            <a:r>
              <a:rPr lang="zh-CN" altLang="zh-CN" sz="4000" b="1" dirty="0">
                <a:solidFill>
                  <a:srgbClr val="0000FF"/>
                </a:solidFill>
                <a:effectLst>
                  <a:outerShdw blurRad="38100" dist="19050" dir="2700000" algn="tl" rotWithShape="0">
                    <a:schemeClr val="dk1">
                      <a:alpha val="40000"/>
                    </a:schemeClr>
                  </a:outerShdw>
                </a:effectLst>
                <a:sym typeface="+mn-ea"/>
              </a:rPr>
              <a:t>）思考：</a:t>
            </a:r>
            <a:endParaRPr lang="zh-CN" altLang="zh-CN" sz="4000" b="1" dirty="0">
              <a:solidFill>
                <a:srgbClr val="0000FF"/>
              </a:solidFill>
              <a:effectLst>
                <a:outerShdw blurRad="38100" dist="19050" dir="2700000" algn="tl" rotWithShape="0">
                  <a:schemeClr val="dk1">
                    <a:alpha val="40000"/>
                  </a:schemeClr>
                </a:outerShdw>
              </a:effectLst>
              <a:sym typeface="+mn-ea"/>
            </a:endParaRPr>
          </a:p>
          <a:p>
            <a:pPr eaLnBrk="1" hangingPunct="1">
              <a:lnSpc>
                <a:spcPct val="150000"/>
              </a:lnSpc>
            </a:pPr>
            <a:r>
              <a:rPr lang="en-US" altLang="zh-CN" sz="4000" b="1" dirty="0">
                <a:latin typeface="宋体" panose="02010600030101010101" pitchFamily="2" charset="-122"/>
                <a:sym typeface="+mn-ea"/>
              </a:rPr>
              <a:t>1.</a:t>
            </a:r>
            <a:r>
              <a:rPr lang="zh-CN" altLang="en-US" sz="4000" b="1" dirty="0">
                <a:latin typeface="宋体" panose="02010600030101010101" pitchFamily="2" charset="-122"/>
                <a:sym typeface="+mn-ea"/>
              </a:rPr>
              <a:t>闻一多先生预言敌人“快完了”，人民一定胜利，有什么根据？请根据选段分点说明。</a:t>
            </a:r>
            <a:endParaRPr lang="zh-CN" altLang="en-US" sz="4000" b="1" dirty="0">
              <a:solidFill>
                <a:srgbClr val="0000FF"/>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63">
                                            <p:txEl>
                                              <p:pRg st="0" end="0"/>
                                            </p:txEl>
                                          </p:spTgt>
                                        </p:tgtEl>
                                        <p:attrNameLst>
                                          <p:attrName>style.visibility</p:attrName>
                                        </p:attrNameLst>
                                      </p:cBhvr>
                                      <p:to>
                                        <p:strVal val="visible"/>
                                      </p:to>
                                    </p:set>
                                    <p:anim calcmode="lin" valueType="num">
                                      <p:cBhvr additive="base">
                                        <p:cTn id="7" dur="500" fill="hold"/>
                                        <p:tgtEl>
                                          <p:spTgt spid="154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4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463">
                                            <p:txEl>
                                              <p:pRg st="1" end="1"/>
                                            </p:txEl>
                                          </p:spTgt>
                                        </p:tgtEl>
                                        <p:attrNameLst>
                                          <p:attrName>style.visibility</p:attrName>
                                        </p:attrNameLst>
                                      </p:cBhvr>
                                      <p:to>
                                        <p:strVal val="visible"/>
                                      </p:to>
                                    </p:set>
                                    <p:anim calcmode="lin" valueType="num">
                                      <p:cBhvr additive="base">
                                        <p:cTn id="13" dur="500" fill="hold"/>
                                        <p:tgtEl>
                                          <p:spTgt spid="154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4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1"/>
          <p:cNvSpPr txBox="1"/>
          <p:nvPr/>
        </p:nvSpPr>
        <p:spPr>
          <a:xfrm>
            <a:off x="838412" y="239183"/>
            <a:ext cx="9997016" cy="1586230"/>
          </a:xfrm>
          <a:prstGeom prst="rect">
            <a:avLst/>
          </a:prstGeom>
          <a:noFill/>
          <a:ln w="9525">
            <a:noFill/>
          </a:ln>
        </p:spPr>
        <p:txBody>
          <a:bodyPr>
            <a:spAutoFit/>
          </a:bodyPr>
          <a:p>
            <a:pPr eaLnBrk="1" hangingPunct="1">
              <a:lnSpc>
                <a:spcPct val="130000"/>
              </a:lnSpc>
            </a:pPr>
            <a:r>
              <a:rPr lang="en-US" altLang="zh-CN" sz="3735" b="1" dirty="0">
                <a:latin typeface="宋体" panose="02010600030101010101" pitchFamily="2" charset="-122"/>
              </a:rPr>
              <a:t>1.</a:t>
            </a:r>
            <a:r>
              <a:rPr lang="zh-CN" altLang="en-US" sz="3735" b="1" dirty="0">
                <a:latin typeface="宋体" panose="02010600030101010101" pitchFamily="2" charset="-122"/>
              </a:rPr>
              <a:t>闻一多先生预言敌人“快完了”，人民一定胜利，有什么根据？</a:t>
            </a:r>
            <a:r>
              <a:rPr lang="zh-CN" altLang="en-US" sz="3730" b="1" dirty="0">
                <a:latin typeface="宋体" panose="02010600030101010101" pitchFamily="2" charset="-122"/>
                <a:sym typeface="+mn-ea"/>
              </a:rPr>
              <a:t>请根据选段分点说明</a:t>
            </a:r>
            <a:r>
              <a:rPr lang="zh-CN" altLang="en-US" sz="3735" b="1" dirty="0">
                <a:latin typeface="宋体" panose="02010600030101010101" pitchFamily="2" charset="-122"/>
              </a:rPr>
              <a:t>。</a:t>
            </a:r>
            <a:endParaRPr lang="zh-CN" altLang="en-US" sz="3735" b="1" dirty="0">
              <a:latin typeface="宋体" panose="02010600030101010101" pitchFamily="2" charset="-122"/>
            </a:endParaRPr>
          </a:p>
        </p:txBody>
      </p:sp>
      <p:sp>
        <p:nvSpPr>
          <p:cNvPr id="4" name="TextBox 1"/>
          <p:cNvSpPr txBox="1"/>
          <p:nvPr/>
        </p:nvSpPr>
        <p:spPr>
          <a:xfrm>
            <a:off x="821055" y="1899285"/>
            <a:ext cx="10867390" cy="2699385"/>
          </a:xfrm>
          <a:prstGeom prst="rect">
            <a:avLst/>
          </a:prstGeom>
          <a:noFill/>
          <a:ln w="9525">
            <a:noFill/>
          </a:ln>
        </p:spPr>
        <p:txBody>
          <a:bodyPr wrap="square">
            <a:spAutoFit/>
          </a:bodyPr>
          <a:p>
            <a:pPr eaLnBrk="1" hangingPunct="1">
              <a:spcBef>
                <a:spcPts val="1200"/>
              </a:spcBef>
            </a:pPr>
            <a:r>
              <a:rPr lang="zh-CN" altLang="en-US" sz="3735" b="1" dirty="0">
                <a:solidFill>
                  <a:srgbClr val="0000FF"/>
                </a:solidFill>
                <a:latin typeface="楷体" panose="02010609060101010101" pitchFamily="49" charset="-122"/>
                <a:ea typeface="楷体" panose="02010609060101010101" pitchFamily="49" charset="-122"/>
                <a:sym typeface="Wingdings" panose="05000000000000000000" charset="0"/>
              </a:rPr>
              <a:t></a:t>
            </a:r>
            <a:r>
              <a:rPr lang="zh-CN" altLang="en-US" sz="3735" b="1" dirty="0">
                <a:solidFill>
                  <a:srgbClr val="0000FF"/>
                </a:solidFill>
                <a:latin typeface="楷体" panose="02010609060101010101" pitchFamily="49" charset="-122"/>
                <a:ea typeface="楷体" panose="02010609060101010101" pitchFamily="49" charset="-122"/>
              </a:rPr>
              <a:t>，敌人疯狂地来制造恐怖，是自己在慌在害怕，是他们自己在恐怖。</a:t>
            </a:r>
            <a:endParaRPr lang="zh-CN" altLang="en-US" sz="3735" b="1" dirty="0">
              <a:solidFill>
                <a:srgbClr val="0000FF"/>
              </a:solidFill>
              <a:latin typeface="楷体" panose="02010609060101010101" pitchFamily="49" charset="-122"/>
              <a:ea typeface="楷体" panose="02010609060101010101" pitchFamily="49" charset="-122"/>
            </a:endParaRPr>
          </a:p>
          <a:p>
            <a:pPr eaLnBrk="1" hangingPunct="1">
              <a:spcBef>
                <a:spcPts val="1200"/>
              </a:spcBef>
            </a:pPr>
            <a:r>
              <a:rPr lang="zh-CN" altLang="en-US" sz="3735" b="1" dirty="0">
                <a:solidFill>
                  <a:srgbClr val="0000FF"/>
                </a:solidFill>
                <a:latin typeface="楷体" panose="02010609060101010101" pitchFamily="49" charset="-122"/>
                <a:ea typeface="楷体" panose="02010609060101010101" pitchFamily="49" charset="-122"/>
                <a:sym typeface="Wingdings" panose="05000000000000000000" charset="0"/>
              </a:rPr>
              <a:t></a:t>
            </a:r>
            <a:r>
              <a:rPr lang="zh-CN" altLang="en-US" sz="3735" b="1" dirty="0">
                <a:solidFill>
                  <a:srgbClr val="0000FF"/>
                </a:solidFill>
                <a:latin typeface="楷体" panose="02010609060101010101" pitchFamily="49" charset="-122"/>
                <a:ea typeface="楷体" panose="02010609060101010101" pitchFamily="49" charset="-122"/>
              </a:rPr>
              <a:t>，杀死一个李公朴，会有千百万个李公朴站起来。</a:t>
            </a:r>
            <a:endParaRPr lang="zh-CN" altLang="en-US" sz="3735" b="1" dirty="0">
              <a:solidFill>
                <a:srgbClr val="0000FF"/>
              </a:solidFill>
              <a:latin typeface="楷体" panose="02010609060101010101" pitchFamily="49" charset="-122"/>
              <a:ea typeface="楷体" panose="02010609060101010101" pitchFamily="49" charset="-122"/>
            </a:endParaRPr>
          </a:p>
          <a:p>
            <a:pPr eaLnBrk="1" hangingPunct="1">
              <a:spcBef>
                <a:spcPts val="1200"/>
              </a:spcBef>
            </a:pPr>
            <a:r>
              <a:rPr lang="zh-CN" altLang="en-US" sz="3735" b="1" dirty="0">
                <a:solidFill>
                  <a:srgbClr val="0000FF"/>
                </a:solidFill>
                <a:latin typeface="楷体" panose="02010609060101010101" pitchFamily="49" charset="-122"/>
                <a:ea typeface="楷体" panose="02010609060101010101" pitchFamily="49" charset="-122"/>
                <a:sym typeface="Wingdings" panose="05000000000000000000" charset="0"/>
              </a:rPr>
              <a:t></a:t>
            </a:r>
            <a:r>
              <a:rPr lang="zh-CN" altLang="en-US" sz="3735" b="1" dirty="0">
                <a:solidFill>
                  <a:srgbClr val="0000FF"/>
                </a:solidFill>
                <a:latin typeface="楷体" panose="02010609060101010101" pitchFamily="49" charset="-122"/>
                <a:ea typeface="楷体" panose="02010609060101010101" pitchFamily="49" charset="-122"/>
              </a:rPr>
              <a:t>，历史上没有一个反人民的势力不被人民毁灭的！</a:t>
            </a:r>
            <a:endParaRPr lang="zh-CN" altLang="zh-CN" sz="3735" b="1" dirty="0">
              <a:solidFill>
                <a:srgbClr val="0000FF"/>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ox(in)">
                                      <p:cBhvr>
                                        <p:cTn id="13" dur="20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606" name="文本框 1"/>
          <p:cNvSpPr txBox="1"/>
          <p:nvPr/>
        </p:nvSpPr>
        <p:spPr>
          <a:xfrm>
            <a:off x="510117" y="294852"/>
            <a:ext cx="10610849" cy="1586230"/>
          </a:xfrm>
          <a:prstGeom prst="rect">
            <a:avLst/>
          </a:prstGeom>
          <a:noFill/>
          <a:ln w="9525">
            <a:noFill/>
          </a:ln>
        </p:spPr>
        <p:txBody>
          <a:bodyPr>
            <a:spAutoFit/>
          </a:bodyPr>
          <a:p>
            <a:pPr eaLnBrk="1" hangingPunct="1">
              <a:lnSpc>
                <a:spcPct val="130000"/>
              </a:lnSpc>
            </a:pPr>
            <a:r>
              <a:rPr lang="en-US" altLang="zh-CN" sz="3735" b="1" dirty="0">
                <a:latin typeface="宋体" panose="02010600030101010101" pitchFamily="2" charset="-122"/>
              </a:rPr>
              <a:t>2.</a:t>
            </a:r>
            <a:r>
              <a:rPr lang="zh-CN" altLang="en-US" sz="3735" b="1" dirty="0">
                <a:latin typeface="宋体" panose="02010600030101010101" pitchFamily="2" charset="-122"/>
              </a:rPr>
              <a:t>人称由“他们”变为“你们”，表达了怎样的感情？</a:t>
            </a:r>
            <a:endParaRPr lang="zh-CN" altLang="en-US" sz="3735" b="1" dirty="0">
              <a:latin typeface="宋体" panose="02010600030101010101" pitchFamily="2" charset="-122"/>
            </a:endParaRPr>
          </a:p>
        </p:txBody>
      </p:sp>
      <p:grpSp>
        <p:nvGrpSpPr>
          <p:cNvPr id="11" name="组合 10"/>
          <p:cNvGrpSpPr/>
          <p:nvPr/>
        </p:nvGrpSpPr>
        <p:grpSpPr>
          <a:xfrm>
            <a:off x="2338706" y="1716405"/>
            <a:ext cx="1265767" cy="802217"/>
            <a:chOff x="2217761" y="1718316"/>
            <a:chExt cx="948520" cy="601803"/>
          </a:xfrm>
        </p:grpSpPr>
        <p:sp>
          <p:nvSpPr>
            <p:cNvPr id="5" name="矩形: 圆角 4"/>
            <p:cNvSpPr/>
            <p:nvPr/>
          </p:nvSpPr>
          <p:spPr>
            <a:xfrm>
              <a:off x="2217761" y="1718316"/>
              <a:ext cx="948520" cy="601803"/>
            </a:xfrm>
            <a:prstGeom prst="roundRect">
              <a:avLst/>
            </a:prstGeom>
          </p:spPr>
          <p:style>
            <a:lnRef idx="1">
              <a:schemeClr val="accent5"/>
            </a:lnRef>
            <a:fillRef idx="2">
              <a:schemeClr val="accent5"/>
            </a:fillRef>
            <a:effectRef idx="1">
              <a:schemeClr val="accent5"/>
            </a:effectRef>
            <a:fontRef idx="minor">
              <a:schemeClr val="dk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dk1"/>
                </a:solidFill>
                <a:effectLst/>
                <a:uLnTx/>
                <a:uFillTx/>
                <a:latin typeface="+mn-lt"/>
                <a:ea typeface="+mn-ea"/>
                <a:cs typeface="+mn-cs"/>
              </a:endParaRPr>
            </a:p>
          </p:txBody>
        </p:sp>
        <p:sp>
          <p:nvSpPr>
            <p:cNvPr id="21621" name="TextBox 1"/>
            <p:cNvSpPr txBox="1"/>
            <p:nvPr/>
          </p:nvSpPr>
          <p:spPr>
            <a:xfrm>
              <a:off x="2217762" y="1769142"/>
              <a:ext cx="948519" cy="499702"/>
            </a:xfrm>
            <a:prstGeom prst="rect">
              <a:avLst/>
            </a:prstGeom>
            <a:noFill/>
            <a:ln w="9525">
              <a:noFill/>
            </a:ln>
          </p:spPr>
          <p:txBody>
            <a:bodyPr>
              <a:spAutoFit/>
            </a:bodyPr>
            <a:p>
              <a:pPr algn="ctr" eaLnBrk="1" hangingPunct="1">
                <a:spcBef>
                  <a:spcPts val="1200"/>
                </a:spcBef>
              </a:pPr>
              <a:r>
                <a:rPr lang="zh-CN" altLang="en-US" sz="3735" b="1" dirty="0">
                  <a:solidFill>
                    <a:srgbClr val="0000FF"/>
                  </a:solidFill>
                  <a:latin typeface="Arial" panose="020B0604020202020204" pitchFamily="34" charset="0"/>
                </a:rPr>
                <a:t>他们</a:t>
              </a:r>
              <a:endParaRPr lang="en-US" altLang="zh-CN" sz="3735" b="1" dirty="0">
                <a:solidFill>
                  <a:srgbClr val="0000FF"/>
                </a:solidFill>
                <a:latin typeface="Arial" panose="020B0604020202020204" pitchFamily="34" charset="0"/>
              </a:endParaRPr>
            </a:p>
          </p:txBody>
        </p:sp>
      </p:grpSp>
      <p:sp>
        <p:nvSpPr>
          <p:cNvPr id="14" name="箭头: 左弧形 13"/>
          <p:cNvSpPr/>
          <p:nvPr/>
        </p:nvSpPr>
        <p:spPr>
          <a:xfrm>
            <a:off x="1617134" y="2194772"/>
            <a:ext cx="601133" cy="1134533"/>
          </a:xfrm>
          <a:prstGeom prst="curvedRightArrow">
            <a:avLst/>
          </a:prstGeom>
        </p:spPr>
        <p:style>
          <a:lnRef idx="1">
            <a:schemeClr val="accent3"/>
          </a:lnRef>
          <a:fillRef idx="2">
            <a:schemeClr val="accent3"/>
          </a:fillRef>
          <a:effectRef idx="1">
            <a:schemeClr val="accent3"/>
          </a:effectRef>
          <a:fontRef idx="minor">
            <a:schemeClr val="dk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mn-lt"/>
              <a:ea typeface="+mn-ea"/>
              <a:cs typeface="+mn-cs"/>
            </a:endParaRPr>
          </a:p>
        </p:txBody>
      </p:sp>
      <p:grpSp>
        <p:nvGrpSpPr>
          <p:cNvPr id="12" name="组合 11"/>
          <p:cNvGrpSpPr/>
          <p:nvPr/>
        </p:nvGrpSpPr>
        <p:grpSpPr>
          <a:xfrm>
            <a:off x="2338706" y="2827867"/>
            <a:ext cx="1289049" cy="804333"/>
            <a:chOff x="2199398" y="2877437"/>
            <a:chExt cx="966883" cy="601803"/>
          </a:xfrm>
        </p:grpSpPr>
        <p:sp>
          <p:nvSpPr>
            <p:cNvPr id="4" name="矩形: 圆角 5"/>
            <p:cNvSpPr/>
            <p:nvPr/>
          </p:nvSpPr>
          <p:spPr>
            <a:xfrm>
              <a:off x="2218450" y="2877437"/>
              <a:ext cx="947831" cy="601803"/>
            </a:xfrm>
            <a:prstGeom prst="roundRect">
              <a:avLst/>
            </a:prstGeom>
          </p:spPr>
          <p:style>
            <a:lnRef idx="1">
              <a:schemeClr val="accent6"/>
            </a:lnRef>
            <a:fillRef idx="2">
              <a:schemeClr val="accent6"/>
            </a:fillRef>
            <a:effectRef idx="1">
              <a:schemeClr val="accent6"/>
            </a:effectRef>
            <a:fontRef idx="minor">
              <a:schemeClr val="dk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dk1"/>
                </a:solidFill>
                <a:effectLst/>
                <a:uLnTx/>
                <a:uFillTx/>
                <a:latin typeface="+mn-lt"/>
                <a:ea typeface="+mn-ea"/>
                <a:cs typeface="+mn-cs"/>
              </a:endParaRPr>
            </a:p>
          </p:txBody>
        </p:sp>
        <p:sp>
          <p:nvSpPr>
            <p:cNvPr id="21619" name="TextBox 1"/>
            <p:cNvSpPr txBox="1"/>
            <p:nvPr/>
          </p:nvSpPr>
          <p:spPr>
            <a:xfrm>
              <a:off x="2199398" y="2930094"/>
              <a:ext cx="938936" cy="498388"/>
            </a:xfrm>
            <a:prstGeom prst="rect">
              <a:avLst/>
            </a:prstGeom>
            <a:noFill/>
            <a:ln w="9525">
              <a:noFill/>
            </a:ln>
          </p:spPr>
          <p:txBody>
            <a:bodyPr>
              <a:spAutoFit/>
            </a:bodyPr>
            <a:p>
              <a:pPr algn="ctr" eaLnBrk="1" hangingPunct="1">
                <a:spcBef>
                  <a:spcPts val="1200"/>
                </a:spcBef>
              </a:pPr>
              <a:r>
                <a:rPr lang="zh-CN" altLang="en-US" sz="3735" b="1" dirty="0">
                  <a:solidFill>
                    <a:srgbClr val="0000FF"/>
                  </a:solidFill>
                  <a:latin typeface="Arial" panose="020B0604020202020204" pitchFamily="34" charset="0"/>
                </a:rPr>
                <a:t>你们</a:t>
              </a:r>
              <a:endParaRPr lang="zh-CN" altLang="zh-CN" sz="3735" b="1" dirty="0">
                <a:solidFill>
                  <a:srgbClr val="0000FF"/>
                </a:solidFill>
                <a:latin typeface="Arial" panose="020B0604020202020204" pitchFamily="34" charset="0"/>
              </a:endParaRPr>
            </a:p>
          </p:txBody>
        </p:sp>
      </p:grpSp>
      <p:sp>
        <p:nvSpPr>
          <p:cNvPr id="16" name="箭头: 右 15"/>
          <p:cNvSpPr/>
          <p:nvPr/>
        </p:nvSpPr>
        <p:spPr>
          <a:xfrm>
            <a:off x="3702051" y="1956436"/>
            <a:ext cx="1064684" cy="321733"/>
          </a:xfrm>
          <a:prstGeom prst="rightArrow">
            <a:avLst/>
          </a:prstGeom>
        </p:spPr>
        <p:style>
          <a:lnRef idx="1">
            <a:schemeClr val="accent3"/>
          </a:lnRef>
          <a:fillRef idx="2">
            <a:schemeClr val="accent3"/>
          </a:fillRef>
          <a:effectRef idx="1">
            <a:schemeClr val="accent3"/>
          </a:effectRef>
          <a:fontRef idx="minor">
            <a:schemeClr val="dk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dk1"/>
              </a:solidFill>
              <a:effectLst/>
              <a:uLnTx/>
              <a:uFillTx/>
              <a:latin typeface="+mn-lt"/>
              <a:ea typeface="+mn-ea"/>
              <a:cs typeface="+mn-cs"/>
            </a:endParaRPr>
          </a:p>
        </p:txBody>
      </p:sp>
      <p:sp>
        <p:nvSpPr>
          <p:cNvPr id="7" name="箭头: 右 15"/>
          <p:cNvSpPr/>
          <p:nvPr/>
        </p:nvSpPr>
        <p:spPr>
          <a:xfrm>
            <a:off x="3627756" y="3007361"/>
            <a:ext cx="1064684" cy="321733"/>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dk1"/>
              </a:solidFill>
              <a:effectLst/>
              <a:uLnTx/>
              <a:uFillTx/>
              <a:latin typeface="+mn-lt"/>
              <a:ea typeface="+mn-ea"/>
              <a:cs typeface="+mn-cs"/>
            </a:endParaRPr>
          </a:p>
        </p:txBody>
      </p:sp>
      <p:sp>
        <p:nvSpPr>
          <p:cNvPr id="9" name="矩形: 圆角 6"/>
          <p:cNvSpPr/>
          <p:nvPr/>
        </p:nvSpPr>
        <p:spPr>
          <a:xfrm>
            <a:off x="4858597" y="1716617"/>
            <a:ext cx="5518151" cy="802217"/>
          </a:xfrm>
          <a:prstGeom prst="roundRect">
            <a:avLst/>
          </a:prstGeom>
        </p:spPr>
        <p:style>
          <a:lnRef idx="1">
            <a:schemeClr val="accent5"/>
          </a:lnRef>
          <a:fillRef idx="2">
            <a:schemeClr val="accent5"/>
          </a:fillRef>
          <a:effectRef idx="1">
            <a:schemeClr val="accent5"/>
          </a:effectRef>
          <a:fontRef idx="minor">
            <a:schemeClr val="dk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dk1"/>
              </a:solidFill>
              <a:effectLst/>
              <a:uLnTx/>
              <a:uFillTx/>
              <a:latin typeface="+mn-lt"/>
              <a:ea typeface="+mn-ea"/>
              <a:cs typeface="+mn-cs"/>
            </a:endParaRPr>
          </a:p>
        </p:txBody>
      </p:sp>
      <p:sp>
        <p:nvSpPr>
          <p:cNvPr id="10" name="TextBox 1"/>
          <p:cNvSpPr txBox="1"/>
          <p:nvPr/>
        </p:nvSpPr>
        <p:spPr>
          <a:xfrm>
            <a:off x="5951220" y="1784138"/>
            <a:ext cx="3134784" cy="666115"/>
          </a:xfrm>
          <a:prstGeom prst="rect">
            <a:avLst/>
          </a:prstGeom>
          <a:noFill/>
          <a:ln w="9525">
            <a:noFill/>
          </a:ln>
        </p:spPr>
        <p:txBody>
          <a:bodyPr>
            <a:spAutoFit/>
          </a:bodyPr>
          <a:p>
            <a:pPr eaLnBrk="1" hangingPunct="1">
              <a:spcBef>
                <a:spcPts val="1200"/>
              </a:spcBef>
            </a:pPr>
            <a:r>
              <a:rPr lang="zh-CN" altLang="en-US" sz="3735" b="1" dirty="0">
                <a:solidFill>
                  <a:srgbClr val="0000FF"/>
                </a:solidFill>
                <a:latin typeface="Arial" panose="020B0604020202020204" pitchFamily="34" charset="0"/>
              </a:rPr>
              <a:t>向听众揭露</a:t>
            </a:r>
            <a:endParaRPr lang="zh-CN" altLang="zh-CN" sz="3735" b="1" dirty="0">
              <a:solidFill>
                <a:srgbClr val="0000FF"/>
              </a:solidFill>
              <a:latin typeface="Arial" panose="020B0604020202020204" pitchFamily="34" charset="0"/>
            </a:endParaRPr>
          </a:p>
        </p:txBody>
      </p:sp>
      <p:sp>
        <p:nvSpPr>
          <p:cNvPr id="13" name="矩形: 圆角 7"/>
          <p:cNvSpPr/>
          <p:nvPr/>
        </p:nvSpPr>
        <p:spPr>
          <a:xfrm>
            <a:off x="4767157" y="2827655"/>
            <a:ext cx="5579533" cy="802217"/>
          </a:xfrm>
          <a:prstGeom prst="roundRect">
            <a:avLst/>
          </a:prstGeom>
        </p:spPr>
        <p:style>
          <a:lnRef idx="1">
            <a:schemeClr val="accent6"/>
          </a:lnRef>
          <a:fillRef idx="2">
            <a:schemeClr val="accent6"/>
          </a:fillRef>
          <a:effectRef idx="1">
            <a:schemeClr val="accent6"/>
          </a:effectRef>
          <a:fontRef idx="minor">
            <a:schemeClr val="dk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dk1"/>
              </a:solidFill>
              <a:effectLst/>
              <a:uLnTx/>
              <a:uFillTx/>
              <a:latin typeface="+mn-lt"/>
              <a:ea typeface="+mn-ea"/>
              <a:cs typeface="+mn-cs"/>
            </a:endParaRPr>
          </a:p>
        </p:txBody>
      </p:sp>
      <p:sp>
        <p:nvSpPr>
          <p:cNvPr id="15" name="TextBox 1"/>
          <p:cNvSpPr txBox="1"/>
          <p:nvPr/>
        </p:nvSpPr>
        <p:spPr>
          <a:xfrm>
            <a:off x="5150486" y="2895812"/>
            <a:ext cx="5196416" cy="666115"/>
          </a:xfrm>
          <a:prstGeom prst="rect">
            <a:avLst/>
          </a:prstGeom>
          <a:noFill/>
          <a:ln w="9525">
            <a:noFill/>
          </a:ln>
        </p:spPr>
        <p:txBody>
          <a:bodyPr>
            <a:spAutoFit/>
          </a:bodyPr>
          <a:p>
            <a:pPr algn="ctr" eaLnBrk="1" hangingPunct="1">
              <a:spcBef>
                <a:spcPts val="1200"/>
              </a:spcBef>
            </a:pPr>
            <a:r>
              <a:rPr lang="zh-CN" altLang="en-US" sz="3735" b="1" dirty="0">
                <a:solidFill>
                  <a:srgbClr val="0000FF"/>
                </a:solidFill>
                <a:latin typeface="Arial" panose="020B0604020202020204" pitchFamily="34" charset="0"/>
              </a:rPr>
              <a:t>面对面向敌人发起进攻</a:t>
            </a:r>
            <a:endParaRPr lang="en-US" altLang="zh-CN" sz="3735" b="1" dirty="0">
              <a:solidFill>
                <a:srgbClr val="0000FF"/>
              </a:solidFill>
              <a:latin typeface="Arial" panose="020B0604020202020204" pitchFamily="34" charset="0"/>
            </a:endParaRPr>
          </a:p>
        </p:txBody>
      </p:sp>
      <p:sp>
        <p:nvSpPr>
          <p:cNvPr id="17" name="箭头: 右弧形 14"/>
          <p:cNvSpPr/>
          <p:nvPr/>
        </p:nvSpPr>
        <p:spPr>
          <a:xfrm>
            <a:off x="10496550" y="2194560"/>
            <a:ext cx="624205" cy="2422525"/>
          </a:xfrm>
          <a:prstGeom prst="curvedLeftArrow">
            <a:avLst/>
          </a:prstGeom>
        </p:spPr>
        <p:style>
          <a:lnRef idx="1">
            <a:schemeClr val="accent3"/>
          </a:lnRef>
          <a:fillRef idx="2">
            <a:schemeClr val="accent3"/>
          </a:fillRef>
          <a:effectRef idx="1">
            <a:schemeClr val="accent3"/>
          </a:effectRef>
          <a:fontRef idx="minor">
            <a:schemeClr val="dk1"/>
          </a:fontRef>
        </p:style>
        <p:txBody>
          <a:bodyPr anchor="ct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tx1"/>
              </a:solidFill>
              <a:effectLst/>
              <a:uLnTx/>
              <a:uFillTx/>
              <a:latin typeface="+mn-lt"/>
              <a:ea typeface="+mn-ea"/>
              <a:cs typeface="+mn-cs"/>
            </a:endParaRPr>
          </a:p>
        </p:txBody>
      </p:sp>
      <p:sp>
        <p:nvSpPr>
          <p:cNvPr id="18" name="TextBox 1"/>
          <p:cNvSpPr txBox="1"/>
          <p:nvPr/>
        </p:nvSpPr>
        <p:spPr>
          <a:xfrm>
            <a:off x="334645" y="4700270"/>
            <a:ext cx="11634470" cy="1586230"/>
          </a:xfrm>
          <a:prstGeom prst="rect">
            <a:avLst/>
          </a:prstGeom>
          <a:noFill/>
          <a:ln w="9525">
            <a:noFill/>
          </a:ln>
        </p:spPr>
        <p:txBody>
          <a:bodyPr wrap="square">
            <a:spAutoFit/>
          </a:bodyPr>
          <a:p>
            <a:pPr algn="l" eaLnBrk="1" hangingPunct="1">
              <a:lnSpc>
                <a:spcPct val="130000"/>
              </a:lnSpc>
              <a:spcBef>
                <a:spcPts val="1200"/>
              </a:spcBef>
            </a:pPr>
            <a:r>
              <a:rPr lang="zh-CN" altLang="en-US" sz="3735" b="1" dirty="0">
                <a:solidFill>
                  <a:srgbClr val="FF0000"/>
                </a:solidFill>
                <a:latin typeface="Arial" panose="020B0604020202020204" pitchFamily="34" charset="0"/>
              </a:rPr>
              <a:t>表明演讲者一种大无畏的精神和对反动派的极度愤怒和蔑视的感情。</a:t>
            </a:r>
            <a:endParaRPr lang="zh-CN" altLang="zh-CN" sz="3735" b="1" dirty="0">
              <a:solidFill>
                <a:srgbClr val="FF0000"/>
              </a:solidFill>
              <a:latin typeface="Arial" panose="020B0604020202020204" pitchFamily="34" charset="0"/>
            </a:endParaRPr>
          </a:p>
        </p:txBody>
      </p:sp>
      <p:sp>
        <p:nvSpPr>
          <p:cNvPr id="2" name="TextBox 1"/>
          <p:cNvSpPr txBox="1"/>
          <p:nvPr/>
        </p:nvSpPr>
        <p:spPr>
          <a:xfrm>
            <a:off x="1746250" y="3861435"/>
            <a:ext cx="9247505" cy="838835"/>
          </a:xfrm>
          <a:prstGeom prst="rect">
            <a:avLst/>
          </a:prstGeom>
          <a:noFill/>
          <a:ln w="9525">
            <a:noFill/>
          </a:ln>
        </p:spPr>
        <p:txBody>
          <a:bodyPr wrap="square">
            <a:spAutoFit/>
          </a:bodyPr>
          <a:p>
            <a:pPr algn="l" eaLnBrk="1" hangingPunct="1">
              <a:lnSpc>
                <a:spcPct val="130000"/>
              </a:lnSpc>
              <a:spcBef>
                <a:spcPts val="1200"/>
              </a:spcBef>
            </a:pPr>
            <a:r>
              <a:rPr lang="zh-CN" altLang="en-US" sz="3735" b="1" dirty="0">
                <a:solidFill>
                  <a:srgbClr val="FF0000"/>
                </a:solidFill>
                <a:latin typeface="Arial" panose="020B0604020202020204" pitchFamily="34" charset="0"/>
              </a:rPr>
              <a:t>用</a:t>
            </a:r>
            <a:r>
              <a:rPr lang="en-US" altLang="zh-CN" sz="3735" b="1" dirty="0">
                <a:solidFill>
                  <a:srgbClr val="FF0000"/>
                </a:solidFill>
                <a:latin typeface="Arial" panose="020B0604020202020204" pitchFamily="34" charset="0"/>
              </a:rPr>
              <a:t>“</a:t>
            </a:r>
            <a:r>
              <a:rPr lang="zh-CN" altLang="en-US" sz="3735" b="1" dirty="0">
                <a:solidFill>
                  <a:srgbClr val="FF0000"/>
                </a:solidFill>
                <a:latin typeface="Arial" panose="020B0604020202020204" pitchFamily="34" charset="0"/>
              </a:rPr>
              <a:t>你们</a:t>
            </a:r>
            <a:r>
              <a:rPr lang="en-US" altLang="zh-CN" sz="3735" b="1" dirty="0">
                <a:solidFill>
                  <a:srgbClr val="FF0000"/>
                </a:solidFill>
                <a:latin typeface="Arial" panose="020B0604020202020204" pitchFamily="34" charset="0"/>
              </a:rPr>
              <a:t>”</a:t>
            </a:r>
            <a:r>
              <a:rPr lang="zh-CN" altLang="en-US" sz="3735" b="1" dirty="0">
                <a:solidFill>
                  <a:srgbClr val="FF0000"/>
                </a:solidFill>
                <a:latin typeface="Arial" panose="020B0604020202020204" pitchFamily="34" charset="0"/>
              </a:rPr>
              <a:t>直斥敌人，痛斥的色彩更强烈。</a:t>
            </a:r>
            <a:endParaRPr lang="zh-CN" altLang="zh-CN" sz="3735" b="1"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par>
                                <p:cTn id="50" presetID="22" presetClass="entr" presetSubtype="1"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up)">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barn(inVertical)">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barn(inVertical)">
                                      <p:cBhvr>
                                        <p:cTn id="6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bldLvl="0" animBg="1"/>
      <p:bldP spid="7" grpId="0" bldLvl="0" animBg="1"/>
      <p:bldP spid="9" grpId="0" bldLvl="0" animBg="1"/>
      <p:bldP spid="10" grpId="0"/>
      <p:bldP spid="13" grpId="0" bldLvl="0" animBg="1"/>
      <p:bldP spid="15" grpId="0"/>
      <p:bldP spid="17" grpId="0" bldLvl="0" animBg="1"/>
      <p:bldP spid="18" grpId="0"/>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606" name="文本框 1"/>
          <p:cNvSpPr txBox="1"/>
          <p:nvPr/>
        </p:nvSpPr>
        <p:spPr>
          <a:xfrm>
            <a:off x="510117" y="294852"/>
            <a:ext cx="10610849" cy="1584325"/>
          </a:xfrm>
          <a:prstGeom prst="rect">
            <a:avLst/>
          </a:prstGeom>
          <a:noFill/>
          <a:ln w="9525">
            <a:noFill/>
          </a:ln>
        </p:spPr>
        <p:txBody>
          <a:bodyPr>
            <a:spAutoFit/>
          </a:bodyPr>
          <a:p>
            <a:pPr eaLnBrk="1" hangingPunct="1">
              <a:lnSpc>
                <a:spcPct val="130000"/>
              </a:lnSpc>
            </a:pPr>
            <a:r>
              <a:rPr lang="en-US" altLang="zh-CN" sz="3735" b="1" dirty="0">
                <a:latin typeface="宋体" panose="02010600030101010101" pitchFamily="2" charset="-122"/>
              </a:rPr>
              <a:t>3.</a:t>
            </a:r>
            <a:r>
              <a:rPr lang="zh-CN" altLang="en-US" sz="3730" b="1" dirty="0">
                <a:latin typeface="黑体" panose="02010609060101010101" pitchFamily="49" charset="-122"/>
                <a:ea typeface="黑体" panose="02010609060101010101" pitchFamily="49" charset="-122"/>
                <a:sym typeface="+mn-ea"/>
              </a:rPr>
              <a:t>“你们杀死一个李公朴，会有千百万个李公朴站起来！”，试分析这句话的含义。</a:t>
            </a:r>
            <a:endParaRPr lang="zh-CN" altLang="en-US" sz="3735" b="1" dirty="0">
              <a:latin typeface="宋体" panose="02010600030101010101" pitchFamily="2" charset="-122"/>
            </a:endParaRPr>
          </a:p>
        </p:txBody>
      </p:sp>
      <p:sp>
        <p:nvSpPr>
          <p:cNvPr id="16" name="TextBox 1"/>
          <p:cNvSpPr txBox="1"/>
          <p:nvPr/>
        </p:nvSpPr>
        <p:spPr>
          <a:xfrm>
            <a:off x="591609" y="2088516"/>
            <a:ext cx="10447867" cy="2680335"/>
          </a:xfrm>
          <a:prstGeom prst="rect">
            <a:avLst/>
          </a:prstGeom>
          <a:noFill/>
          <a:ln w="9525">
            <a:noFill/>
          </a:ln>
        </p:spPr>
        <p:txBody>
          <a:bodyPr>
            <a:spAutoFit/>
          </a:bodyPr>
          <a:p>
            <a:pPr eaLnBrk="1" hangingPunct="1">
              <a:lnSpc>
                <a:spcPct val="150000"/>
              </a:lnSpc>
              <a:spcBef>
                <a:spcPts val="1200"/>
              </a:spcBef>
            </a:pPr>
            <a:r>
              <a:rPr lang="zh-CN" altLang="en-US" sz="3735" b="1" dirty="0">
                <a:solidFill>
                  <a:srgbClr val="0000FF"/>
                </a:solidFill>
                <a:latin typeface="Arial" panose="020B0604020202020204" pitchFamily="34" charset="0"/>
              </a:rPr>
              <a:t>       说明一个爱国人士被杀害，会有更多的人不畏牺牲，起来斗争。表达作者对敌人的愤恨蔑视、对革命必胜的信念。</a:t>
            </a:r>
            <a:endParaRPr lang="zh-CN" altLang="en-US" sz="3735" b="1" dirty="0">
              <a:solidFill>
                <a:srgbClr val="0000F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57530" y="2640965"/>
            <a:ext cx="10515600" cy="1610360"/>
          </a:xfrm>
        </p:spPr>
        <p:txBody>
          <a:bodyPr/>
          <a:p>
            <a:r>
              <a:rPr lang="zh-CN" altLang="en-US" sz="4000" b="1">
                <a:solidFill>
                  <a:srgbClr val="FF0000"/>
                </a:solidFill>
              </a:rPr>
              <a:t>运用比喻，表明反动派在垂死挣扎，斗争会更残酷；表达人民必胜和前途光明的信念。</a:t>
            </a:r>
            <a:endParaRPr lang="zh-CN" altLang="en-US" sz="4000" b="1">
              <a:solidFill>
                <a:srgbClr val="FF0000"/>
              </a:solidFill>
            </a:endParaRPr>
          </a:p>
        </p:txBody>
      </p:sp>
      <p:sp>
        <p:nvSpPr>
          <p:cNvPr id="21606" name="文本框 1"/>
          <p:cNvSpPr txBox="1"/>
          <p:nvPr/>
        </p:nvSpPr>
        <p:spPr>
          <a:xfrm>
            <a:off x="510117" y="306917"/>
            <a:ext cx="10610849" cy="2334260"/>
          </a:xfrm>
          <a:prstGeom prst="rect">
            <a:avLst/>
          </a:prstGeom>
          <a:noFill/>
          <a:ln w="9525">
            <a:noFill/>
          </a:ln>
        </p:spPr>
        <p:txBody>
          <a:bodyPr>
            <a:spAutoFit/>
          </a:bodyPr>
          <a:p>
            <a:pPr eaLnBrk="1" hangingPunct="1">
              <a:lnSpc>
                <a:spcPct val="130000"/>
              </a:lnSpc>
            </a:pPr>
            <a:r>
              <a:rPr lang="en-US" altLang="zh-CN" sz="3735" b="1" dirty="0">
                <a:latin typeface="宋体" panose="02010600030101010101" pitchFamily="2" charset="-122"/>
              </a:rPr>
              <a:t>4.“</a:t>
            </a:r>
            <a:r>
              <a:rPr lang="zh-CN" altLang="en-US" sz="3735" b="1" dirty="0">
                <a:latin typeface="宋体" panose="02010600030101010101" pitchFamily="2" charset="-122"/>
              </a:rPr>
              <a:t>现在正是黎明之前那个最黑暗的时候。我们有力量打破这个黑暗，争到光明！</a:t>
            </a:r>
            <a:r>
              <a:rPr lang="en-US" altLang="zh-CN" sz="3735" b="1" dirty="0">
                <a:latin typeface="宋体" panose="02010600030101010101" pitchFamily="2" charset="-122"/>
              </a:rPr>
              <a:t>”</a:t>
            </a:r>
            <a:r>
              <a:rPr lang="zh-CN" altLang="en-US" sz="3735" b="1" dirty="0">
                <a:latin typeface="宋体" panose="02010600030101010101" pitchFamily="2" charset="-122"/>
              </a:rPr>
              <a:t>请赏析这句话所用修辞手法的表达效果。</a:t>
            </a:r>
            <a:endParaRPr lang="zh-CN" altLang="en-US" sz="3735" b="1" dirty="0">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4"/>
          <p:cNvSpPr txBox="1"/>
          <p:nvPr/>
        </p:nvSpPr>
        <p:spPr>
          <a:xfrm>
            <a:off x="607484" y="1204384"/>
            <a:ext cx="11057467" cy="4683760"/>
          </a:xfrm>
          <a:prstGeom prst="rect">
            <a:avLst/>
          </a:prstGeom>
          <a:noFill/>
          <a:ln w="9525">
            <a:noFill/>
          </a:ln>
        </p:spPr>
        <p:txBody>
          <a:bodyPr>
            <a:spAutoFit/>
          </a:bodyPr>
          <a:p>
            <a:pPr eaLnBrk="1" hangingPunct="1">
              <a:lnSpc>
                <a:spcPct val="130000"/>
              </a:lnSpc>
            </a:pPr>
            <a:r>
              <a:rPr lang="zh-CN" altLang="en-US" sz="4265" b="1" dirty="0">
                <a:solidFill>
                  <a:srgbClr val="FF0000"/>
                </a:solidFill>
                <a:latin typeface="楷体" panose="02010609060101010101" pitchFamily="49" charset="-122"/>
                <a:ea typeface="楷体" panose="02010609060101010101" pitchFamily="49" charset="-122"/>
              </a:rPr>
              <a:t>讲演词</a:t>
            </a:r>
            <a:r>
              <a:rPr lang="zh-CN" altLang="en-US" sz="3735" b="1" dirty="0">
                <a:latin typeface="楷体" panose="02010609060101010101" pitchFamily="49" charset="-122"/>
                <a:ea typeface="楷体" panose="02010609060101010101" pitchFamily="49" charset="-122"/>
              </a:rPr>
              <a:t>也叫</a:t>
            </a:r>
            <a:r>
              <a:rPr lang="zh-CN" altLang="en-US" sz="3735" b="1" dirty="0">
                <a:solidFill>
                  <a:srgbClr val="0000FF"/>
                </a:solidFill>
                <a:latin typeface="楷体" panose="02010609060101010101" pitchFamily="49" charset="-122"/>
                <a:ea typeface="楷体" panose="02010609060101010101" pitchFamily="49" charset="-122"/>
              </a:rPr>
              <a:t>演讲词、演说词</a:t>
            </a:r>
            <a:r>
              <a:rPr lang="zh-CN" altLang="en-US" sz="3735" b="1" dirty="0">
                <a:latin typeface="楷体" panose="02010609060101010101" pitchFamily="49" charset="-122"/>
                <a:ea typeface="楷体" panose="02010609060101010101" pitchFamily="49" charset="-122"/>
              </a:rPr>
              <a:t>，它常在各种大型的群众集会或较为</a:t>
            </a:r>
            <a:r>
              <a:rPr lang="zh-CN" altLang="en-US" sz="3735" b="1" dirty="0">
                <a:solidFill>
                  <a:srgbClr val="0000FF"/>
                </a:solidFill>
                <a:latin typeface="楷体" panose="02010609060101010101" pitchFamily="49" charset="-122"/>
                <a:ea typeface="楷体" panose="02010609060101010101" pitchFamily="49" charset="-122"/>
              </a:rPr>
              <a:t>隆重</a:t>
            </a:r>
            <a:r>
              <a:rPr lang="zh-CN" altLang="en-US" sz="3735" b="1" dirty="0">
                <a:latin typeface="楷体" panose="02010609060101010101" pitchFamily="49" charset="-122"/>
                <a:ea typeface="楷体" panose="02010609060101010101" pitchFamily="49" charset="-122"/>
              </a:rPr>
              <a:t>的场合使用，而且讲话人所讲的都是些较为重大的问题或是讲话人就某个专门问题进行的论述。讲演词具有</a:t>
            </a:r>
            <a:r>
              <a:rPr lang="zh-CN" altLang="en-US" sz="3735" b="1" dirty="0">
                <a:solidFill>
                  <a:srgbClr val="0000FF"/>
                </a:solidFill>
                <a:latin typeface="楷体" panose="02010609060101010101" pitchFamily="49" charset="-122"/>
                <a:ea typeface="楷体" panose="02010609060101010101" pitchFamily="49" charset="-122"/>
              </a:rPr>
              <a:t>宣传</a:t>
            </a:r>
            <a:r>
              <a:rPr lang="zh-CN" altLang="en-US" sz="3735" b="1" dirty="0">
                <a:latin typeface="楷体" panose="02010609060101010101" pitchFamily="49" charset="-122"/>
                <a:ea typeface="楷体" panose="02010609060101010101" pitchFamily="49" charset="-122"/>
              </a:rPr>
              <a:t>、</a:t>
            </a:r>
            <a:r>
              <a:rPr lang="zh-CN" altLang="en-US" sz="3735" b="1" dirty="0">
                <a:solidFill>
                  <a:srgbClr val="0000FF"/>
                </a:solidFill>
                <a:latin typeface="楷体" panose="02010609060101010101" pitchFamily="49" charset="-122"/>
                <a:ea typeface="楷体" panose="02010609060101010101" pitchFamily="49" charset="-122"/>
              </a:rPr>
              <a:t>鼓动</a:t>
            </a:r>
            <a:r>
              <a:rPr lang="zh-CN" altLang="en-US" sz="3735" b="1" dirty="0">
                <a:latin typeface="楷体" panose="02010609060101010101" pitchFamily="49" charset="-122"/>
                <a:ea typeface="楷体" panose="02010609060101010101" pitchFamily="49" charset="-122"/>
              </a:rPr>
              <a:t>和</a:t>
            </a:r>
            <a:r>
              <a:rPr lang="zh-CN" altLang="en-US" sz="3735" b="1" dirty="0">
                <a:solidFill>
                  <a:srgbClr val="0000FF"/>
                </a:solidFill>
                <a:latin typeface="楷体" panose="02010609060101010101" pitchFamily="49" charset="-122"/>
                <a:ea typeface="楷体" panose="02010609060101010101" pitchFamily="49" charset="-122"/>
              </a:rPr>
              <a:t>教育</a:t>
            </a:r>
            <a:r>
              <a:rPr lang="zh-CN" altLang="en-US" sz="3735" b="1" dirty="0">
                <a:latin typeface="楷体" panose="02010609060101010101" pitchFamily="49" charset="-122"/>
                <a:ea typeface="楷体" panose="02010609060101010101" pitchFamily="49" charset="-122"/>
              </a:rPr>
              <a:t>作用，它可以把讲演者的</a:t>
            </a:r>
            <a:r>
              <a:rPr lang="zh-CN" altLang="en-US" sz="3735" b="1" dirty="0">
                <a:solidFill>
                  <a:srgbClr val="0000FF"/>
                </a:solidFill>
                <a:latin typeface="楷体" panose="02010609060101010101" pitchFamily="49" charset="-122"/>
                <a:ea typeface="楷体" panose="02010609060101010101" pitchFamily="49" charset="-122"/>
              </a:rPr>
              <a:t>观点</a:t>
            </a:r>
            <a:r>
              <a:rPr lang="zh-CN" altLang="en-US" sz="3735" b="1" dirty="0">
                <a:latin typeface="楷体" panose="02010609060101010101" pitchFamily="49" charset="-122"/>
                <a:ea typeface="楷体" panose="02010609060101010101" pitchFamily="49" charset="-122"/>
              </a:rPr>
              <a:t>、</a:t>
            </a:r>
            <a:r>
              <a:rPr lang="zh-CN" altLang="en-US" sz="3735" b="1" dirty="0">
                <a:solidFill>
                  <a:srgbClr val="0000FF"/>
                </a:solidFill>
                <a:latin typeface="楷体" panose="02010609060101010101" pitchFamily="49" charset="-122"/>
                <a:ea typeface="楷体" panose="02010609060101010101" pitchFamily="49" charset="-122"/>
              </a:rPr>
              <a:t>主张</a:t>
            </a:r>
            <a:r>
              <a:rPr lang="zh-CN" altLang="en-US" sz="3735" b="1" dirty="0">
                <a:latin typeface="楷体" panose="02010609060101010101" pitchFamily="49" charset="-122"/>
                <a:ea typeface="楷体" panose="02010609060101010101" pitchFamily="49" charset="-122"/>
              </a:rPr>
              <a:t>与</a:t>
            </a:r>
            <a:r>
              <a:rPr lang="zh-CN" altLang="en-US" sz="3735" b="1" dirty="0">
                <a:solidFill>
                  <a:srgbClr val="0000FF"/>
                </a:solidFill>
                <a:latin typeface="楷体" panose="02010609060101010101" pitchFamily="49" charset="-122"/>
                <a:ea typeface="楷体" panose="02010609060101010101" pitchFamily="49" charset="-122"/>
              </a:rPr>
              <a:t>思想感情</a:t>
            </a:r>
            <a:r>
              <a:rPr lang="zh-CN" altLang="en-US" sz="3735" b="1" dirty="0">
                <a:latin typeface="楷体" panose="02010609060101010101" pitchFamily="49" charset="-122"/>
                <a:ea typeface="楷体" panose="02010609060101010101" pitchFamily="49" charset="-122"/>
              </a:rPr>
              <a:t>传达给听众及读者，</a:t>
            </a:r>
            <a:r>
              <a:rPr lang="zh-CN" altLang="en-US" sz="3735" b="1" dirty="0">
                <a:solidFill>
                  <a:srgbClr val="FF00FF"/>
                </a:solidFill>
                <a:latin typeface="楷体" panose="02010609060101010101" pitchFamily="49" charset="-122"/>
                <a:ea typeface="楷体" panose="02010609060101010101" pitchFamily="49" charset="-122"/>
              </a:rPr>
              <a:t>使他们信服并在思想感情上产生共鸣</a:t>
            </a:r>
            <a:r>
              <a:rPr lang="zh-CN" altLang="en-US" sz="3735" b="1" dirty="0">
                <a:latin typeface="楷体" panose="02010609060101010101" pitchFamily="49" charset="-122"/>
                <a:ea typeface="楷体" panose="02010609060101010101" pitchFamily="49" charset="-122"/>
              </a:rPr>
              <a:t>。 </a:t>
            </a:r>
            <a:endParaRPr lang="zh-CN" altLang="en-US" sz="3735" b="1" dirty="0">
              <a:latin typeface="楷体" panose="02010609060101010101" pitchFamily="49" charset="-122"/>
              <a:ea typeface="楷体" panose="02010609060101010101" pitchFamily="49" charset="-122"/>
            </a:endParaRPr>
          </a:p>
        </p:txBody>
      </p:sp>
      <p:sp>
        <p:nvSpPr>
          <p:cNvPr id="9218" name="标题 9217"/>
          <p:cNvSpPr>
            <a:spLocks noGrp="1"/>
          </p:cNvSpPr>
          <p:nvPr>
            <p:ph type="title"/>
          </p:nvPr>
        </p:nvSpPr>
        <p:spPr>
          <a:xfrm>
            <a:off x="838200" y="-25400"/>
            <a:ext cx="10515600" cy="1325563"/>
          </a:xfrm>
        </p:spPr>
        <p:txBody>
          <a:bodyPr anchor="ctr"/>
          <a:p>
            <a:pPr algn="l"/>
            <a:r>
              <a:rPr lang="zh-CN" altLang="en-US" sz="6000" b="1" dirty="0">
                <a:solidFill>
                  <a:schemeClr val="accent2"/>
                </a:solidFill>
                <a:latin typeface="华文中宋" panose="02010600040101010101" pitchFamily="2" charset="-122"/>
                <a:ea typeface="华文中宋" panose="02010600040101010101" pitchFamily="2" charset="-122"/>
              </a:rPr>
              <a:t>演讲词</a:t>
            </a:r>
            <a:endParaRPr lang="zh-CN" altLang="en-US" sz="6000" b="1" dirty="0">
              <a:solidFill>
                <a:schemeClr val="accent2"/>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xfrm>
            <a:off x="838200" y="-25400"/>
            <a:ext cx="10515600" cy="1325563"/>
          </a:xfrm>
        </p:spPr>
        <p:txBody>
          <a:bodyPr anchor="ctr"/>
          <a:p>
            <a:pPr algn="ctr"/>
            <a:r>
              <a:rPr lang="zh-CN" altLang="en-US" sz="6000" b="1" dirty="0">
                <a:solidFill>
                  <a:schemeClr val="accent2"/>
                </a:solidFill>
                <a:latin typeface="华文中宋" panose="02010600040101010101" pitchFamily="2" charset="-122"/>
                <a:ea typeface="华文中宋" panose="02010600040101010101" pitchFamily="2" charset="-122"/>
              </a:rPr>
              <a:t>精段品读</a:t>
            </a:r>
            <a:endParaRPr lang="zh-CN" altLang="en-US" sz="6000" b="1" dirty="0">
              <a:solidFill>
                <a:schemeClr val="accent2"/>
              </a:solidFill>
              <a:latin typeface="华文中宋" panose="02010600040101010101" pitchFamily="2" charset="-122"/>
              <a:ea typeface="华文中宋" panose="02010600040101010101" pitchFamily="2" charset="-122"/>
            </a:endParaRPr>
          </a:p>
        </p:txBody>
      </p:sp>
      <p:sp>
        <p:nvSpPr>
          <p:cNvPr id="15463" name="文本框 2"/>
          <p:cNvSpPr txBox="1"/>
          <p:nvPr/>
        </p:nvSpPr>
        <p:spPr>
          <a:xfrm>
            <a:off x="838412" y="1076749"/>
            <a:ext cx="10140949" cy="4707890"/>
          </a:xfrm>
          <a:prstGeom prst="rect">
            <a:avLst/>
          </a:prstGeom>
          <a:noFill/>
          <a:ln w="9525">
            <a:noFill/>
          </a:ln>
        </p:spPr>
        <p:txBody>
          <a:bodyPr>
            <a:spAutoFit/>
          </a:bodyPr>
          <a:p>
            <a:pPr eaLnBrk="1" hangingPunct="1">
              <a:lnSpc>
                <a:spcPct val="150000"/>
              </a:lnSpc>
            </a:pPr>
            <a:r>
              <a:rPr lang="zh-CN" altLang="en-US" sz="4000" b="1" dirty="0">
                <a:solidFill>
                  <a:srgbClr val="0000FF"/>
                </a:solidFill>
                <a:effectLst>
                  <a:outerShdw blurRad="38100" dist="19050" dir="2700000" algn="tl" rotWithShape="0">
                    <a:schemeClr val="dk1">
                      <a:alpha val="40000"/>
                    </a:schemeClr>
                  </a:outerShdw>
                </a:effectLst>
                <a:sym typeface="+mn-ea"/>
              </a:rPr>
              <a:t>（三）、</a:t>
            </a:r>
            <a:r>
              <a:rPr lang="zh-CN" altLang="zh-CN" sz="4000" b="1" dirty="0">
                <a:solidFill>
                  <a:srgbClr val="0000FF"/>
                </a:solidFill>
                <a:effectLst>
                  <a:outerShdw blurRad="38100" dist="19050" dir="2700000" algn="tl" rotWithShape="0">
                    <a:schemeClr val="dk1">
                      <a:alpha val="40000"/>
                    </a:schemeClr>
                  </a:outerShdw>
                </a:effectLst>
                <a:sym typeface="+mn-ea"/>
              </a:rPr>
              <a:t>齐读第三部分（</a:t>
            </a:r>
            <a:r>
              <a:rPr lang="en-US" altLang="zh-CN" sz="4000" b="1" dirty="0">
                <a:solidFill>
                  <a:srgbClr val="0000FF"/>
                </a:solidFill>
                <a:effectLst>
                  <a:outerShdw blurRad="38100" dist="19050" dir="2700000" algn="tl" rotWithShape="0">
                    <a:schemeClr val="dk1">
                      <a:alpha val="40000"/>
                    </a:schemeClr>
                  </a:outerShdw>
                </a:effectLst>
                <a:sym typeface="+mn-ea"/>
              </a:rPr>
              <a:t>6-12</a:t>
            </a:r>
            <a:r>
              <a:rPr lang="zh-CN" altLang="en-US" sz="4000" b="1" dirty="0">
                <a:solidFill>
                  <a:srgbClr val="0000FF"/>
                </a:solidFill>
                <a:effectLst>
                  <a:outerShdw blurRad="38100" dist="19050" dir="2700000" algn="tl" rotWithShape="0">
                    <a:schemeClr val="dk1">
                      <a:alpha val="40000"/>
                    </a:schemeClr>
                  </a:outerShdw>
                </a:effectLst>
                <a:sym typeface="+mn-ea"/>
              </a:rPr>
              <a:t>段</a:t>
            </a:r>
            <a:r>
              <a:rPr lang="zh-CN" altLang="zh-CN" sz="4000" b="1" dirty="0">
                <a:solidFill>
                  <a:srgbClr val="0000FF"/>
                </a:solidFill>
                <a:effectLst>
                  <a:outerShdw blurRad="38100" dist="19050" dir="2700000" algn="tl" rotWithShape="0">
                    <a:schemeClr val="dk1">
                      <a:alpha val="40000"/>
                    </a:schemeClr>
                  </a:outerShdw>
                </a:effectLst>
                <a:sym typeface="+mn-ea"/>
              </a:rPr>
              <a:t>）思考：</a:t>
            </a:r>
            <a:endParaRPr lang="zh-CN" altLang="zh-CN" sz="4000" b="1" dirty="0">
              <a:solidFill>
                <a:srgbClr val="0000FF"/>
              </a:solidFill>
              <a:effectLst>
                <a:outerShdw blurRad="38100" dist="19050" dir="2700000" algn="tl" rotWithShape="0">
                  <a:schemeClr val="dk1">
                    <a:alpha val="40000"/>
                  </a:schemeClr>
                </a:outerShdw>
              </a:effectLst>
              <a:sym typeface="+mn-ea"/>
            </a:endParaRPr>
          </a:p>
          <a:p>
            <a:pPr eaLnBrk="1" hangingPunct="1">
              <a:lnSpc>
                <a:spcPct val="150000"/>
              </a:lnSpc>
            </a:pPr>
            <a:r>
              <a:rPr lang="en-US" altLang="zh-CN" sz="4000" b="1" dirty="0">
                <a:latin typeface="宋体" panose="02010600030101010101" pitchFamily="2" charset="-122"/>
                <a:sym typeface="+mn-ea"/>
              </a:rPr>
              <a:t>1.</a:t>
            </a:r>
            <a:r>
              <a:rPr lang="zh-CN" altLang="en-US" sz="4000" b="1" dirty="0">
                <a:latin typeface="宋体" panose="02010600030101010101" pitchFamily="2" charset="-122"/>
                <a:sym typeface="+mn-ea"/>
              </a:rPr>
              <a:t>作者说：“我们有力量打破这个黑暗，争到光明！我们的光明，就是反动派的末日！”思考：“我们有力量”在哪里</a:t>
            </a:r>
            <a:r>
              <a:rPr lang="en-US" altLang="zh-CN" sz="4000" b="1" dirty="0">
                <a:latin typeface="宋体" panose="02010600030101010101" pitchFamily="2" charset="-122"/>
                <a:sym typeface="+mn-ea"/>
              </a:rPr>
              <a:t>?</a:t>
            </a:r>
            <a:endParaRPr lang="en-US" altLang="zh-CN" sz="4000" b="1" dirty="0">
              <a:latin typeface="宋体" panose="02010600030101010101" pitchFamily="2" charset="-122"/>
            </a:endParaRPr>
          </a:p>
          <a:p>
            <a:pPr eaLnBrk="1" hangingPunct="1">
              <a:lnSpc>
                <a:spcPct val="150000"/>
              </a:lnSpc>
            </a:pPr>
            <a:endParaRPr lang="zh-CN" altLang="en-US" sz="4000" b="1" dirty="0">
              <a:solidFill>
                <a:srgbClr val="0000FF"/>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463">
                                            <p:txEl>
                                              <p:pRg st="0" end="0"/>
                                            </p:txEl>
                                          </p:spTgt>
                                        </p:tgtEl>
                                        <p:attrNameLst>
                                          <p:attrName>style.visibility</p:attrName>
                                        </p:attrNameLst>
                                      </p:cBhvr>
                                      <p:to>
                                        <p:strVal val="visible"/>
                                      </p:to>
                                    </p:set>
                                    <p:animEffect transition="in" filter="box(in)">
                                      <p:cBhvr>
                                        <p:cTn id="7" dur="2000"/>
                                        <p:tgtEl>
                                          <p:spTgt spid="154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463">
                                            <p:txEl>
                                              <p:pRg st="1" end="1"/>
                                            </p:txEl>
                                          </p:spTgt>
                                        </p:tgtEl>
                                        <p:attrNameLst>
                                          <p:attrName>style.visibility</p:attrName>
                                        </p:attrNameLst>
                                      </p:cBhvr>
                                      <p:to>
                                        <p:strVal val="visible"/>
                                      </p:to>
                                    </p:set>
                                    <p:anim calcmode="lin" valueType="num">
                                      <p:cBhvr additive="base">
                                        <p:cTn id="12" dur="500" fill="hold"/>
                                        <p:tgtEl>
                                          <p:spTgt spid="1546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4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文本框 2"/>
          <p:cNvSpPr txBox="1"/>
          <p:nvPr/>
        </p:nvSpPr>
        <p:spPr>
          <a:xfrm>
            <a:off x="776817" y="715433"/>
            <a:ext cx="10610849" cy="2334260"/>
          </a:xfrm>
          <a:prstGeom prst="rect">
            <a:avLst/>
          </a:prstGeom>
          <a:noFill/>
          <a:ln w="9525">
            <a:noFill/>
          </a:ln>
        </p:spPr>
        <p:txBody>
          <a:bodyPr>
            <a:spAutoFit/>
          </a:bodyPr>
          <a:p>
            <a:pPr eaLnBrk="1" hangingPunct="1">
              <a:lnSpc>
                <a:spcPct val="130000"/>
              </a:lnSpc>
            </a:pPr>
            <a:r>
              <a:rPr lang="en-US" altLang="zh-CN" sz="3735" b="1" dirty="0">
                <a:latin typeface="宋体" panose="02010600030101010101" pitchFamily="2" charset="-122"/>
              </a:rPr>
              <a:t>1.</a:t>
            </a:r>
            <a:r>
              <a:rPr lang="zh-CN" altLang="en-US" sz="3735" b="1" dirty="0">
                <a:latin typeface="宋体" panose="02010600030101010101" pitchFamily="2" charset="-122"/>
              </a:rPr>
              <a:t>作者说：“我们有力量打破这个黑暗，争到光明！我们的光明，就是反动派的末日！”思考：“我们有力量”在哪里</a:t>
            </a:r>
            <a:r>
              <a:rPr lang="en-US" altLang="zh-CN" sz="3735" b="1" dirty="0">
                <a:latin typeface="宋体" panose="02010600030101010101" pitchFamily="2" charset="-122"/>
              </a:rPr>
              <a:t>?</a:t>
            </a:r>
            <a:endParaRPr lang="en-US" altLang="zh-CN" sz="3735" b="1" dirty="0">
              <a:latin typeface="宋体" panose="02010600030101010101" pitchFamily="2" charset="-122"/>
            </a:endParaRPr>
          </a:p>
        </p:txBody>
      </p:sp>
      <p:sp>
        <p:nvSpPr>
          <p:cNvPr id="4" name="TextBox 1"/>
          <p:cNvSpPr txBox="1"/>
          <p:nvPr/>
        </p:nvSpPr>
        <p:spPr>
          <a:xfrm>
            <a:off x="1369484" y="3058584"/>
            <a:ext cx="6453716" cy="666115"/>
          </a:xfrm>
          <a:prstGeom prst="rect">
            <a:avLst/>
          </a:prstGeom>
          <a:noFill/>
          <a:ln w="9525">
            <a:noFill/>
          </a:ln>
        </p:spPr>
        <p:txBody>
          <a:bodyPr>
            <a:spAutoFit/>
          </a:bodyPr>
          <a:p>
            <a:pPr algn="ctr" eaLnBrk="1" hangingPunct="1">
              <a:spcBef>
                <a:spcPct val="50000"/>
              </a:spcBef>
            </a:pPr>
            <a:r>
              <a:rPr lang="zh-CN" altLang="en-US" sz="3735" b="1" dirty="0">
                <a:solidFill>
                  <a:srgbClr val="0000FF"/>
                </a:solidFill>
                <a:latin typeface="Arial" panose="020B0604020202020204" pitchFamily="34" charset="0"/>
              </a:rPr>
              <a:t>昆明青年学生，广大的市民。 </a:t>
            </a:r>
            <a:endParaRPr lang="zh-CN" altLang="en-US" sz="3735" b="1" dirty="0">
              <a:solidFill>
                <a:srgbClr val="0000FF"/>
              </a:solidFill>
              <a:latin typeface="Arial" panose="020B0604020202020204" pitchFamily="34" charset="0"/>
            </a:endParaRPr>
          </a:p>
        </p:txBody>
      </p:sp>
      <p:sp>
        <p:nvSpPr>
          <p:cNvPr id="22532" name="文本框 4"/>
          <p:cNvSpPr txBox="1"/>
          <p:nvPr/>
        </p:nvSpPr>
        <p:spPr>
          <a:xfrm>
            <a:off x="776817" y="3924300"/>
            <a:ext cx="10610849" cy="838835"/>
          </a:xfrm>
          <a:prstGeom prst="rect">
            <a:avLst/>
          </a:prstGeom>
          <a:noFill/>
          <a:ln w="9525">
            <a:noFill/>
          </a:ln>
        </p:spPr>
        <p:txBody>
          <a:bodyPr>
            <a:spAutoFit/>
          </a:bodyPr>
          <a:p>
            <a:pPr eaLnBrk="1" hangingPunct="1">
              <a:lnSpc>
                <a:spcPct val="130000"/>
              </a:lnSpc>
            </a:pPr>
            <a:r>
              <a:rPr lang="en-US" altLang="zh-CN" sz="3735" b="1" dirty="0">
                <a:latin typeface="宋体" panose="02010600030101010101" pitchFamily="2" charset="-122"/>
              </a:rPr>
              <a:t>2.</a:t>
            </a:r>
            <a:r>
              <a:rPr lang="zh-CN" altLang="en-US" sz="3735" b="1" dirty="0">
                <a:latin typeface="宋体" panose="02010600030101010101" pitchFamily="2" charset="-122"/>
              </a:rPr>
              <a:t>闻一多先生对进步青年提出了什么样的号召？</a:t>
            </a:r>
            <a:endParaRPr lang="zh-CN" altLang="en-US" sz="3735" b="1" dirty="0">
              <a:latin typeface="宋体" panose="02010600030101010101" pitchFamily="2" charset="-122"/>
            </a:endParaRPr>
          </a:p>
        </p:txBody>
      </p:sp>
      <p:sp>
        <p:nvSpPr>
          <p:cNvPr id="6" name="TextBox 1"/>
          <p:cNvSpPr txBox="1"/>
          <p:nvPr/>
        </p:nvSpPr>
        <p:spPr>
          <a:xfrm>
            <a:off x="1240367" y="4766733"/>
            <a:ext cx="7679267" cy="723900"/>
          </a:xfrm>
          <a:prstGeom prst="rect">
            <a:avLst/>
          </a:prstGeom>
          <a:noFill/>
          <a:ln w="9525">
            <a:noFill/>
          </a:ln>
        </p:spPr>
        <p:txBody>
          <a:bodyPr>
            <a:spAutoFit/>
          </a:bodyPr>
          <a:p>
            <a:pPr eaLnBrk="1" hangingPunct="1">
              <a:lnSpc>
                <a:spcPct val="110000"/>
              </a:lnSpc>
              <a:spcBef>
                <a:spcPts val="1200"/>
              </a:spcBef>
            </a:pPr>
            <a:r>
              <a:rPr lang="zh-CN" altLang="en-US" sz="3735" b="1" dirty="0">
                <a:solidFill>
                  <a:srgbClr val="0000FF"/>
                </a:solidFill>
                <a:latin typeface="Arial" panose="020B0604020202020204" pitchFamily="34" charset="0"/>
              </a:rPr>
              <a:t>继承传统，争取民主和平的胜利。</a:t>
            </a:r>
            <a:endParaRPr lang="zh-CN" altLang="en-US" sz="3735" b="1" dirty="0">
              <a:solidFill>
                <a:srgbClr val="0000F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2532"/>
                                        </p:tgtEl>
                                        <p:attrNameLst>
                                          <p:attrName>style.visibility</p:attrName>
                                        </p:attrNameLst>
                                      </p:cBhvr>
                                      <p:to>
                                        <p:strVal val="visible"/>
                                      </p:to>
                                    </p:set>
                                    <p:anim calcmode="lin" valueType="num">
                                      <p:cBhvr additive="base">
                                        <p:cTn id="12" dur="500" fill="hold"/>
                                        <p:tgtEl>
                                          <p:spTgt spid="22532"/>
                                        </p:tgtEl>
                                        <p:attrNameLst>
                                          <p:attrName>ppt_x</p:attrName>
                                        </p:attrNameLst>
                                      </p:cBhvr>
                                      <p:tavLst>
                                        <p:tav tm="0">
                                          <p:val>
                                            <p:strVal val="#ppt_x"/>
                                          </p:val>
                                        </p:tav>
                                        <p:tav tm="100000">
                                          <p:val>
                                            <p:strVal val="#ppt_x"/>
                                          </p:val>
                                        </p:tav>
                                      </p:tavLst>
                                    </p:anim>
                                    <p:anim calcmode="lin" valueType="num">
                                      <p:cBhvr additive="base">
                                        <p:cTn id="13" dur="500" fill="hold"/>
                                        <p:tgtEl>
                                          <p:spTgt spid="2253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2253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xfrm>
            <a:off x="838200" y="-13335"/>
            <a:ext cx="10515600" cy="1325563"/>
          </a:xfrm>
        </p:spPr>
        <p:txBody>
          <a:bodyPr anchor="ctr"/>
          <a:p>
            <a:pPr algn="ctr"/>
            <a:r>
              <a:rPr lang="zh-CN" altLang="en-US" sz="8000" b="1" dirty="0">
                <a:solidFill>
                  <a:schemeClr val="accent2"/>
                </a:solidFill>
                <a:latin typeface="华文中宋" panose="02010600040101010101" pitchFamily="2" charset="-122"/>
                <a:ea typeface="华文中宋" panose="02010600040101010101" pitchFamily="2" charset="-122"/>
              </a:rPr>
              <a:t>语言品味</a:t>
            </a:r>
            <a:endParaRPr lang="zh-CN" altLang="en-US" sz="8000" b="1" dirty="0">
              <a:solidFill>
                <a:schemeClr val="accent2"/>
              </a:solidFill>
              <a:latin typeface="华文中宋" panose="02010600040101010101" pitchFamily="2" charset="-122"/>
              <a:ea typeface="华文中宋" panose="02010600040101010101" pitchFamily="2" charset="-122"/>
            </a:endParaRPr>
          </a:p>
        </p:txBody>
      </p:sp>
      <p:sp>
        <p:nvSpPr>
          <p:cNvPr id="15463" name="文本框 2"/>
          <p:cNvSpPr txBox="1"/>
          <p:nvPr/>
        </p:nvSpPr>
        <p:spPr>
          <a:xfrm>
            <a:off x="263525" y="1076960"/>
            <a:ext cx="11290935" cy="5077460"/>
          </a:xfrm>
          <a:prstGeom prst="rect">
            <a:avLst/>
          </a:prstGeom>
          <a:noFill/>
          <a:ln w="9525">
            <a:noFill/>
          </a:ln>
        </p:spPr>
        <p:txBody>
          <a:bodyPr wrap="square">
            <a:spAutoFit/>
          </a:bodyPr>
          <a:p>
            <a:pPr eaLnBrk="1" hangingPunct="1">
              <a:lnSpc>
                <a:spcPct val="150000"/>
              </a:lnSpc>
            </a:pPr>
            <a:r>
              <a:rPr lang="zh-CN" altLang="en-US" sz="5400" b="1" dirty="0">
                <a:latin typeface="宋体" panose="02010600030101010101" pitchFamily="2" charset="-122"/>
                <a:sym typeface="+mn-ea"/>
              </a:rPr>
              <a:t>本篇文章作为演讲词很具有感染力，找出感染你的句子加以品析。</a:t>
            </a:r>
            <a:endParaRPr lang="zh-CN" altLang="en-US" sz="5400" b="1" dirty="0">
              <a:latin typeface="宋体" panose="02010600030101010101" pitchFamily="2" charset="-122"/>
              <a:sym typeface="+mn-ea"/>
            </a:endParaRPr>
          </a:p>
          <a:p>
            <a:pPr eaLnBrk="1" hangingPunct="1">
              <a:lnSpc>
                <a:spcPct val="150000"/>
              </a:lnSpc>
            </a:pPr>
            <a:r>
              <a:rPr lang="zh-CN" altLang="en-US" sz="5400" b="1" dirty="0">
                <a:latin typeface="宋体" panose="02010600030101010101" pitchFamily="2" charset="-122"/>
                <a:sym typeface="+mn-ea"/>
              </a:rPr>
              <a:t>（提示：可以从修辞、句式、用词等角度赏析）</a:t>
            </a:r>
            <a:endParaRPr lang="zh-CN" altLang="en-US" sz="5400" b="1" dirty="0">
              <a:solidFill>
                <a:srgbClr val="0000FF"/>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463"/>
                                        </p:tgtEl>
                                        <p:attrNameLst>
                                          <p:attrName>style.visibility</p:attrName>
                                        </p:attrNameLst>
                                      </p:cBhvr>
                                      <p:to>
                                        <p:strVal val="visible"/>
                                      </p:to>
                                    </p:set>
                                    <p:anim calcmode="lin" valueType="num">
                                      <p:cBhvr additive="base">
                                        <p:cTn id="7" dur="500" fill="hold"/>
                                        <p:tgtEl>
                                          <p:spTgt spid="15463"/>
                                        </p:tgtEl>
                                        <p:attrNameLst>
                                          <p:attrName>ppt_x</p:attrName>
                                        </p:attrNameLst>
                                      </p:cBhvr>
                                      <p:tavLst>
                                        <p:tav tm="0">
                                          <p:val>
                                            <p:strVal val="#ppt_x"/>
                                          </p:val>
                                        </p:tav>
                                        <p:tav tm="100000">
                                          <p:val>
                                            <p:strVal val="#ppt_x"/>
                                          </p:val>
                                        </p:tav>
                                      </p:tavLst>
                                    </p:anim>
                                    <p:anim calcmode="lin" valueType="num">
                                      <p:cBhvr additive="base">
                                        <p:cTn id="8" dur="500" fill="hold"/>
                                        <p:tgtEl>
                                          <p:spTgt spid="154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95300" y="365125"/>
            <a:ext cx="11421110" cy="1325880"/>
          </a:xfrm>
        </p:spPr>
        <p:txBody>
          <a:bodyPr>
            <a:normAutofit fontScale="90000"/>
          </a:bodyPr>
          <a:p>
            <a:r>
              <a:rPr lang="zh-CN" altLang="en-US" b="1"/>
              <a:t>示例</a:t>
            </a:r>
            <a:br>
              <a:rPr lang="zh-CN" altLang="en-US" b="1"/>
            </a:br>
            <a:r>
              <a:rPr lang="en-US" altLang="zh-CN" b="1"/>
              <a:t>1</a:t>
            </a:r>
            <a:r>
              <a:rPr lang="zh-CN" altLang="en-US" b="1"/>
              <a:t>、无耻啊！无耻啊！这是某集团的无耻，恰是李先生的光荣！</a:t>
            </a:r>
            <a:endParaRPr lang="zh-CN" altLang="en-US" b="1"/>
          </a:p>
        </p:txBody>
      </p:sp>
      <p:sp>
        <p:nvSpPr>
          <p:cNvPr id="3" name="内容占位符 2"/>
          <p:cNvSpPr>
            <a:spLocks noGrp="1"/>
          </p:cNvSpPr>
          <p:nvPr>
            <p:ph idx="1"/>
          </p:nvPr>
        </p:nvSpPr>
        <p:spPr>
          <a:xfrm>
            <a:off x="495300" y="1972945"/>
            <a:ext cx="11176635" cy="4351655"/>
          </a:xfrm>
        </p:spPr>
        <p:txBody>
          <a:bodyPr/>
          <a:p>
            <a:pPr fontAlgn="auto">
              <a:lnSpc>
                <a:spcPts val="5600"/>
              </a:lnSpc>
            </a:pPr>
            <a:r>
              <a:rPr lang="zh-CN" altLang="en-US" sz="4000" b="1">
                <a:solidFill>
                  <a:srgbClr val="0000FF"/>
                </a:solidFill>
              </a:rPr>
              <a:t>既用</a:t>
            </a:r>
            <a:r>
              <a:rPr lang="zh-CN" altLang="en-US" sz="4000" b="1">
                <a:solidFill>
                  <a:srgbClr val="FF0000"/>
                </a:solidFill>
              </a:rPr>
              <a:t>反复</a:t>
            </a:r>
            <a:r>
              <a:rPr lang="zh-CN" altLang="en-US" sz="4000" b="1">
                <a:solidFill>
                  <a:srgbClr val="0000FF"/>
                </a:solidFill>
              </a:rPr>
              <a:t>的修辞揭露了敌人的无耻，又用</a:t>
            </a:r>
            <a:r>
              <a:rPr lang="zh-CN" altLang="en-US" sz="4000" b="1">
                <a:solidFill>
                  <a:srgbClr val="FF0000"/>
                </a:solidFill>
              </a:rPr>
              <a:t>对比</a:t>
            </a:r>
            <a:r>
              <a:rPr lang="zh-CN" altLang="en-US" sz="4000" b="1">
                <a:solidFill>
                  <a:srgbClr val="0000FF"/>
                </a:solidFill>
              </a:rPr>
              <a:t>方法突出李公朴先生为进步事业而死的光荣。</a:t>
            </a:r>
            <a:endParaRPr lang="zh-CN" altLang="en-US" sz="4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b="1"/>
              <a:t>2</a:t>
            </a:r>
            <a:r>
              <a:rPr lang="zh-CN" altLang="en-US" b="1"/>
              <a:t>、特务们，你们想想，你们还有几天？你们完了，快完了！</a:t>
            </a:r>
            <a:endParaRPr lang="zh-CN" altLang="en-US" b="1"/>
          </a:p>
        </p:txBody>
      </p:sp>
      <p:sp>
        <p:nvSpPr>
          <p:cNvPr id="4" name="内容占位符 2"/>
          <p:cNvSpPr>
            <a:spLocks noGrp="1"/>
          </p:cNvSpPr>
          <p:nvPr/>
        </p:nvSpPr>
        <p:spPr>
          <a:xfrm>
            <a:off x="508000" y="1838325"/>
            <a:ext cx="11176635" cy="4351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ts val="5600"/>
              </a:lnSpc>
            </a:pPr>
            <a:r>
              <a:rPr lang="zh-CN" altLang="en-US" sz="4000" b="1">
                <a:solidFill>
                  <a:srgbClr val="0000FF"/>
                </a:solidFill>
              </a:rPr>
              <a:t>连用</a:t>
            </a:r>
            <a:r>
              <a:rPr lang="zh-CN" altLang="en-US" sz="4000" b="1">
                <a:solidFill>
                  <a:srgbClr val="FF0000"/>
                </a:solidFill>
              </a:rPr>
              <a:t>反问句</a:t>
            </a:r>
            <a:r>
              <a:rPr lang="zh-CN" altLang="en-US" sz="4000" b="1">
                <a:solidFill>
                  <a:srgbClr val="0000FF"/>
                </a:solidFill>
              </a:rPr>
              <a:t>和</a:t>
            </a:r>
            <a:r>
              <a:rPr lang="zh-CN" altLang="en-US" sz="4000" b="1">
                <a:solidFill>
                  <a:srgbClr val="FF0000"/>
                </a:solidFill>
              </a:rPr>
              <a:t>感叹句</a:t>
            </a:r>
            <a:r>
              <a:rPr lang="zh-CN" altLang="en-US" sz="4000" b="1">
                <a:solidFill>
                  <a:srgbClr val="0000FF"/>
                </a:solidFill>
              </a:rPr>
              <a:t>，指出特务们的可耻下场，表达了强烈的憎恨感情。</a:t>
            </a:r>
            <a:endParaRPr lang="zh-CN" altLang="en-US" sz="4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8470" y="377190"/>
            <a:ext cx="11372215" cy="1325880"/>
          </a:xfrm>
        </p:spPr>
        <p:txBody>
          <a:bodyPr>
            <a:normAutofit fontScale="90000"/>
          </a:bodyPr>
          <a:p>
            <a:r>
              <a:rPr lang="en-US" altLang="zh-CN" b="1"/>
              <a:t>3</a:t>
            </a:r>
            <a:r>
              <a:rPr lang="zh-CN" altLang="en-US" b="1"/>
              <a:t>、我们不怕死，我们有牺牲的精神！我们随时像李先生一样，前脚跨出大门，后脚就不准备再跨进大门！</a:t>
            </a:r>
            <a:endParaRPr lang="zh-CN" altLang="en-US" b="1"/>
          </a:p>
        </p:txBody>
      </p:sp>
      <p:sp>
        <p:nvSpPr>
          <p:cNvPr id="5" name="TextBox 1"/>
          <p:cNvSpPr txBox="1"/>
          <p:nvPr/>
        </p:nvSpPr>
        <p:spPr>
          <a:xfrm>
            <a:off x="675429" y="1795992"/>
            <a:ext cx="10447867" cy="3695065"/>
          </a:xfrm>
          <a:prstGeom prst="rect">
            <a:avLst/>
          </a:prstGeom>
          <a:noFill/>
          <a:ln w="9525">
            <a:noFill/>
          </a:ln>
        </p:spPr>
        <p:txBody>
          <a:bodyPr>
            <a:spAutoFit/>
          </a:bodyPr>
          <a:p>
            <a:pPr eaLnBrk="1" hangingPunct="1">
              <a:lnSpc>
                <a:spcPct val="150000"/>
              </a:lnSpc>
              <a:spcBef>
                <a:spcPts val="1200"/>
              </a:spcBef>
            </a:pPr>
            <a:r>
              <a:rPr lang="zh-CN" altLang="en-US" sz="3735" b="1" dirty="0">
                <a:solidFill>
                  <a:srgbClr val="0000FF"/>
                </a:solidFill>
                <a:latin typeface="Arial" panose="020B0604020202020204" pitchFamily="34" charset="0"/>
              </a:rPr>
              <a:t>        表明闻先生为追求光明和民主，决心为革命事业献身的斗争精神。</a:t>
            </a:r>
            <a:endParaRPr lang="zh-CN" altLang="en-US" sz="3735" b="1" dirty="0">
              <a:solidFill>
                <a:srgbClr val="0000FF"/>
              </a:solidFill>
              <a:latin typeface="Arial" panose="020B0604020202020204" pitchFamily="34" charset="0"/>
            </a:endParaRPr>
          </a:p>
          <a:p>
            <a:pPr eaLnBrk="1" hangingPunct="1">
              <a:lnSpc>
                <a:spcPct val="150000"/>
              </a:lnSpc>
              <a:spcBef>
                <a:spcPts val="1200"/>
              </a:spcBef>
            </a:pPr>
            <a:r>
              <a:rPr lang="zh-CN" altLang="en-US" sz="3735" b="1" dirty="0">
                <a:solidFill>
                  <a:srgbClr val="0000FF"/>
                </a:solidFill>
                <a:latin typeface="Arial" panose="020B0604020202020204" pitchFamily="34" charset="0"/>
              </a:rPr>
              <a:t>        </a:t>
            </a:r>
            <a:r>
              <a:rPr lang="zh-CN" altLang="en-US" sz="3730" b="1" dirty="0">
                <a:solidFill>
                  <a:srgbClr val="0000FF"/>
                </a:solidFill>
                <a:latin typeface="Arial" panose="020B0604020202020204" pitchFamily="34" charset="0"/>
                <a:sym typeface="+mn-ea"/>
              </a:rPr>
              <a:t>将本来抽象化的前仆后继的决心形象化，让人印象深刻。</a:t>
            </a:r>
            <a:endParaRPr lang="zh-CN" altLang="en-US" sz="3735" b="1" dirty="0">
              <a:solidFill>
                <a:srgbClr val="0000F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strips(downLeft)">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extBox 6"/>
          <p:cNvSpPr txBox="1"/>
          <p:nvPr/>
        </p:nvSpPr>
        <p:spPr>
          <a:xfrm>
            <a:off x="653838" y="1312333"/>
            <a:ext cx="10883900" cy="4577080"/>
          </a:xfrm>
          <a:prstGeom prst="rect">
            <a:avLst/>
          </a:prstGeom>
          <a:noFill/>
        </p:spPr>
        <p:txBody>
          <a:bodyPr lIns="91440" tIns="45720" rIns="91440" bIns="45720">
            <a:spAutoFit/>
          </a:bodyPr>
          <a:p>
            <a:pPr marR="0" defTabSz="914400" eaLnBrk="1" hangingPunct="1">
              <a:lnSpc>
                <a:spcPct val="130000"/>
              </a:lnSpc>
              <a:buClrTx/>
              <a:buSzTx/>
              <a:buFontTx/>
              <a:buNone/>
              <a:defRPr/>
            </a:pPr>
            <a:r>
              <a:rPr kumimoji="0" lang="zh-CN" altLang="en-US" sz="3735" b="1" kern="1200" cap="none" spc="0" normalizeH="0" baseline="0" noProof="0" dirty="0">
                <a:solidFill>
                  <a:srgbClr val="0000FF"/>
                </a:solidFill>
                <a:latin typeface="+mj-ea"/>
                <a:ea typeface="+mj-ea"/>
                <a:cs typeface="+mn-cs"/>
              </a:rPr>
              <a:t>    闻一多先生在这次即兴讲演里，揭露并痛斥了反动派制造白色恐怖，无耻暗杀进步人士的卑鄙行径和罪行，揭示了反动派必然灭亡，真理一定胜利的历史规律。鼓舞人民为争取民主和平而斗争的信心和勇气，表达了自己热爱祖国、为革命事业不惜献身的斗争精神。</a:t>
            </a:r>
            <a:endParaRPr kumimoji="0" lang="en-US" altLang="zh-CN" sz="3735" b="1" kern="1200" cap="none" spc="0" normalizeH="0" baseline="0" noProof="0" dirty="0">
              <a:solidFill>
                <a:srgbClr val="0000FF"/>
              </a:solidFill>
              <a:latin typeface="+mj-ea"/>
              <a:ea typeface="+mj-ea"/>
              <a:cs typeface="+mn-cs"/>
            </a:endParaRPr>
          </a:p>
        </p:txBody>
      </p:sp>
      <p:sp>
        <p:nvSpPr>
          <p:cNvPr id="9218" name="标题 9217"/>
          <p:cNvSpPr>
            <a:spLocks noGrp="1"/>
          </p:cNvSpPr>
          <p:nvPr>
            <p:ph type="title"/>
          </p:nvPr>
        </p:nvSpPr>
        <p:spPr>
          <a:xfrm>
            <a:off x="838200" y="-13335"/>
            <a:ext cx="10515600" cy="1325563"/>
          </a:xfrm>
        </p:spPr>
        <p:txBody>
          <a:bodyPr anchor="ctr"/>
          <a:p>
            <a:pPr algn="l"/>
            <a:r>
              <a:rPr lang="zh-CN" altLang="en-US" sz="8000" b="1" dirty="0">
                <a:solidFill>
                  <a:schemeClr val="accent2"/>
                </a:solidFill>
                <a:latin typeface="华文中宋" panose="02010600040101010101" pitchFamily="2" charset="-122"/>
                <a:ea typeface="华文中宋" panose="02010600040101010101" pitchFamily="2" charset="-122"/>
              </a:rPr>
              <a:t>归纳主旨</a:t>
            </a:r>
            <a:endParaRPr lang="zh-CN" altLang="en-US" sz="8000" b="1" dirty="0">
              <a:solidFill>
                <a:schemeClr val="accent2"/>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000000"/>
                                          </p:val>
                                        </p:tav>
                                        <p:tav tm="100000">
                                          <p:val>
                                            <p:strVal val="#ppt_w"/>
                                          </p:val>
                                        </p:tav>
                                      </p:tavLst>
                                    </p:anim>
                                    <p:anim calcmode="lin" valueType="num">
                                      <p:cBhvr>
                                        <p:cTn id="8" dur="1000" fill="hold"/>
                                        <p:tgtEl>
                                          <p:spTgt spid="7"/>
                                        </p:tgtEl>
                                        <p:attrNameLst>
                                          <p:attrName>ppt_h</p:attrName>
                                        </p:attrNameLst>
                                      </p:cBhvr>
                                      <p:tavLst>
                                        <p:tav tm="0">
                                          <p:val>
                                            <p:fltVal val="0.000000"/>
                                          </p:val>
                                        </p:tav>
                                        <p:tav tm="100000">
                                          <p:val>
                                            <p:strVal val="#ppt_h"/>
                                          </p:val>
                                        </p:tav>
                                      </p:tavLst>
                                    </p:anim>
                                    <p:anim calcmode="lin" valueType="num">
                                      <p:cBhvr>
                                        <p:cTn id="9" dur="1000" fill="hold"/>
                                        <p:tgtEl>
                                          <p:spTgt spid="7"/>
                                        </p:tgtEl>
                                        <p:attrNameLst>
                                          <p:attrName>style.rotation</p:attrName>
                                        </p:attrNameLst>
                                      </p:cBhvr>
                                      <p:tavLst>
                                        <p:tav tm="0">
                                          <p:val>
                                            <p:fltVal val="90.000000"/>
                                          </p:val>
                                        </p:tav>
                                        <p:tav tm="100000">
                                          <p:val>
                                            <p:fltVal val="0.00000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p:nvPr/>
        </p:nvSpPr>
        <p:spPr>
          <a:xfrm>
            <a:off x="679238" y="1403774"/>
            <a:ext cx="11015133" cy="3497580"/>
          </a:xfrm>
          <a:prstGeom prst="rect">
            <a:avLst/>
          </a:prstGeom>
          <a:noFill/>
          <a:ln w="9525">
            <a:noFill/>
          </a:ln>
        </p:spPr>
        <p:txBody>
          <a:bodyPr lIns="0" tIns="0" rIns="0">
            <a:spAutoFit/>
          </a:bodyPr>
          <a:p>
            <a:pPr eaLnBrk="1" hangingPunct="1">
              <a:lnSpc>
                <a:spcPct val="150000"/>
              </a:lnSpc>
            </a:pPr>
            <a:r>
              <a:rPr lang="en-US" altLang="zh-CN" sz="3735" b="1" dirty="0">
                <a:latin typeface="黑体" panose="02010609060101010101" pitchFamily="49" charset="-122"/>
                <a:ea typeface="黑体" panose="02010609060101010101" pitchFamily="49" charset="-122"/>
                <a:sym typeface="Wingdings" panose="05000000000000000000" pitchFamily="2" charset="2"/>
              </a:rPr>
              <a:t>    </a:t>
            </a:r>
            <a:r>
              <a:rPr lang="zh-CN" altLang="en-US" sz="3735" b="1" dirty="0">
                <a:latin typeface="黑体" panose="02010609060101010101" pitchFamily="49" charset="-122"/>
                <a:ea typeface="黑体" panose="02010609060101010101" pitchFamily="49" charset="-122"/>
                <a:sym typeface="Wingdings" panose="05000000000000000000" pitchFamily="2" charset="2"/>
              </a:rPr>
              <a:t>闻一多先生的遗愿，上一代青年人完成了，他们用鲜血和生命换来了一个崭新的世界，换来了我们今天的幸福生活。同学们，我们新中国青年一代的任务又是什么呢？怎样才能对得起革命先烈呢？</a:t>
            </a:r>
            <a:endParaRPr lang="zh-CN" altLang="en-US" sz="3735" b="1" dirty="0">
              <a:latin typeface="黑体" panose="02010609060101010101" pitchFamily="49" charset="-122"/>
              <a:ea typeface="黑体" panose="02010609060101010101" pitchFamily="49" charset="-122"/>
              <a:sym typeface="Wingdings" panose="05000000000000000000" pitchFamily="2" charset="2"/>
            </a:endParaRPr>
          </a:p>
        </p:txBody>
      </p:sp>
      <p:sp>
        <p:nvSpPr>
          <p:cNvPr id="9218" name="标题 9217"/>
          <p:cNvSpPr>
            <a:spLocks noGrp="1"/>
          </p:cNvSpPr>
          <p:nvPr>
            <p:ph type="title"/>
          </p:nvPr>
        </p:nvSpPr>
        <p:spPr>
          <a:xfrm>
            <a:off x="838200" y="-13335"/>
            <a:ext cx="10515600" cy="1325563"/>
          </a:xfrm>
        </p:spPr>
        <p:txBody>
          <a:bodyPr anchor="ctr"/>
          <a:p>
            <a:pPr algn="l"/>
            <a:r>
              <a:rPr lang="zh-CN" altLang="en-US" sz="8000" b="1" dirty="0">
                <a:solidFill>
                  <a:schemeClr val="accent2"/>
                </a:solidFill>
                <a:latin typeface="华文中宋" panose="02010600040101010101" pitchFamily="2" charset="-122"/>
                <a:ea typeface="华文中宋" panose="02010600040101010101" pitchFamily="2" charset="-122"/>
              </a:rPr>
              <a:t>拓展思考</a:t>
            </a:r>
            <a:endParaRPr lang="zh-CN" altLang="en-US" sz="8000" b="1" dirty="0">
              <a:solidFill>
                <a:schemeClr val="accent2"/>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ox(in)">
                                      <p:cBhvr>
                                        <p:cTn id="7" dur="2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nvSpPr>
        <p:spPr>
          <a:xfrm>
            <a:off x="838200" y="-135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zh-CN" altLang="en-US" sz="3600" b="1" dirty="0">
                <a:solidFill>
                  <a:schemeClr val="accent2"/>
                </a:solidFill>
                <a:latin typeface="华文中宋" panose="02010600040101010101" pitchFamily="2" charset="-122"/>
                <a:ea typeface="华文中宋" panose="02010600040101010101" pitchFamily="2" charset="-122"/>
              </a:rPr>
              <a:t>预习检测（读读写写</a:t>
            </a:r>
            <a:r>
              <a:rPr lang="en-US" altLang="zh-CN" sz="3600" b="1" dirty="0">
                <a:solidFill>
                  <a:schemeClr val="accent2"/>
                </a:solidFill>
                <a:latin typeface="华文中宋" panose="02010600040101010101" pitchFamily="2" charset="-122"/>
                <a:ea typeface="华文中宋" panose="02010600040101010101" pitchFamily="2" charset="-122"/>
              </a:rPr>
              <a:t>)</a:t>
            </a:r>
            <a:endParaRPr lang="en-US" altLang="zh-CN" sz="3600" b="1" dirty="0">
              <a:solidFill>
                <a:schemeClr val="accent2"/>
              </a:solidFill>
              <a:latin typeface="华文中宋" panose="02010600040101010101" pitchFamily="2" charset="-122"/>
              <a:ea typeface="华文中宋" panose="02010600040101010101" pitchFamily="2" charset="-122"/>
            </a:endParaRPr>
          </a:p>
        </p:txBody>
      </p:sp>
      <p:sp>
        <p:nvSpPr>
          <p:cNvPr id="19" name="矩形 22"/>
          <p:cNvSpPr/>
          <p:nvPr/>
        </p:nvSpPr>
        <p:spPr>
          <a:xfrm>
            <a:off x="513503" y="796291"/>
            <a:ext cx="11379200" cy="5631180"/>
          </a:xfrm>
          <a:prstGeom prst="rect">
            <a:avLst/>
          </a:prstGeom>
          <a:noFill/>
          <a:ln w="9525">
            <a:noFill/>
          </a:ln>
        </p:spPr>
        <p:txBody>
          <a:bodyPr>
            <a:spAutoFit/>
          </a:bodyPr>
          <a:p>
            <a:pPr>
              <a:lnSpc>
                <a:spcPct val="150000"/>
              </a:lnSpc>
            </a:pPr>
            <a:r>
              <a:rPr lang="zh-CN" altLang="en-US" sz="4000" b="1" dirty="0">
                <a:solidFill>
                  <a:srgbClr val="FF0000"/>
                </a:solidFill>
                <a:latin typeface="楷体" panose="02010609060101010101" pitchFamily="49" charset="-122"/>
                <a:ea typeface="楷体" panose="02010609060101010101" pitchFamily="49" charset="-122"/>
              </a:rPr>
              <a:t>晓得</a:t>
            </a:r>
            <a:r>
              <a:rPr lang="zh-CN" altLang="en-US" sz="4000" b="1" dirty="0">
                <a:latin typeface="楷体" panose="02010609060101010101" pitchFamily="49" charset="-122"/>
                <a:ea typeface="楷体" panose="02010609060101010101" pitchFamily="49" charset="-122"/>
              </a:rPr>
              <a:t>（       ）</a:t>
            </a:r>
            <a:r>
              <a:rPr lang="zh-CN" altLang="en-US" sz="4000" b="1" dirty="0">
                <a:solidFill>
                  <a:srgbClr val="FF0000"/>
                </a:solidFill>
                <a:latin typeface="楷体" panose="02010609060101010101" pitchFamily="49" charset="-122"/>
                <a:ea typeface="楷体" panose="02010609060101010101" pitchFamily="49" charset="-122"/>
              </a:rPr>
              <a:t>卑劣</a:t>
            </a:r>
            <a:r>
              <a:rPr lang="zh-CN" altLang="en-US" sz="4000" b="1" dirty="0">
                <a:latin typeface="楷体" panose="02010609060101010101" pitchFamily="49" charset="-122"/>
                <a:ea typeface="楷体" panose="02010609060101010101" pitchFamily="49" charset="-122"/>
              </a:rPr>
              <a:t>（       ）</a:t>
            </a:r>
            <a:r>
              <a:rPr lang="en-US" altLang="zh-CN" sz="4000" b="1" dirty="0">
                <a:latin typeface="楷体" panose="02010609060101010101" pitchFamily="49" charset="-122"/>
                <a:ea typeface="楷体" panose="02010609060101010101" pitchFamily="49" charset="-122"/>
              </a:rPr>
              <a:t>  </a:t>
            </a:r>
            <a:r>
              <a:rPr lang="zh-CN" altLang="en-US" sz="4000" b="1" dirty="0">
                <a:latin typeface="楷体" panose="02010609060101010101" pitchFamily="49" charset="-122"/>
                <a:ea typeface="楷体" panose="02010609060101010101" pitchFamily="49" charset="-122"/>
              </a:rPr>
              <a:t>无</a:t>
            </a:r>
            <a:r>
              <a:rPr lang="zh-CN" altLang="en-US" sz="4000" b="1" dirty="0">
                <a:solidFill>
                  <a:srgbClr val="FF0000"/>
                </a:solidFill>
                <a:latin typeface="楷体" panose="02010609060101010101" pitchFamily="49" charset="-122"/>
                <a:ea typeface="楷体" panose="02010609060101010101" pitchFamily="49" charset="-122"/>
              </a:rPr>
              <a:t>耻</a:t>
            </a:r>
            <a:r>
              <a:rPr lang="zh-CN" altLang="en-US" sz="4000" b="1" dirty="0">
                <a:latin typeface="楷体" panose="02010609060101010101" pitchFamily="49" charset="-122"/>
                <a:ea typeface="楷体" panose="02010609060101010101" pitchFamily="49" charset="-122"/>
              </a:rPr>
              <a:t>（     ）</a:t>
            </a:r>
            <a:endParaRPr lang="en-US" altLang="zh-CN" sz="4000" b="1" dirty="0">
              <a:latin typeface="楷体" panose="02010609060101010101" pitchFamily="49" charset="-122"/>
              <a:ea typeface="楷体" panose="02010609060101010101" pitchFamily="49" charset="-122"/>
            </a:endParaRPr>
          </a:p>
          <a:p>
            <a:pPr>
              <a:lnSpc>
                <a:spcPct val="150000"/>
              </a:lnSpc>
            </a:pPr>
            <a:r>
              <a:rPr lang="zh-CN" altLang="en-US" sz="4000" b="1" dirty="0">
                <a:solidFill>
                  <a:srgbClr val="FF0000"/>
                </a:solidFill>
                <a:latin typeface="楷体" panose="02010609060101010101" pitchFamily="49" charset="-122"/>
                <a:ea typeface="楷体" panose="02010609060101010101" pitchFamily="49" charset="-122"/>
              </a:rPr>
              <a:t>毒</a:t>
            </a:r>
            <a:r>
              <a:rPr lang="zh-CN" altLang="en-US" sz="4000" b="1" dirty="0">
                <a:latin typeface="楷体" panose="02010609060101010101" pitchFamily="49" charset="-122"/>
                <a:ea typeface="楷体" panose="02010609060101010101" pitchFamily="49" charset="-122"/>
              </a:rPr>
              <a:t>手（       ）  诬</a:t>
            </a:r>
            <a:r>
              <a:rPr lang="zh-CN" altLang="en-US" sz="4000" b="1" dirty="0">
                <a:solidFill>
                  <a:srgbClr val="FF0000"/>
                </a:solidFill>
                <a:latin typeface="楷体" panose="02010609060101010101" pitchFamily="49" charset="-122"/>
                <a:ea typeface="楷体" panose="02010609060101010101" pitchFamily="49" charset="-122"/>
              </a:rPr>
              <a:t>蔑</a:t>
            </a:r>
            <a:r>
              <a:rPr lang="zh-CN" altLang="en-US" sz="4000" b="1" dirty="0">
                <a:latin typeface="楷体" panose="02010609060101010101" pitchFamily="49" charset="-122"/>
                <a:ea typeface="楷体" panose="02010609060101010101" pitchFamily="49" charset="-122"/>
              </a:rPr>
              <a:t>（    ）  </a:t>
            </a:r>
            <a:r>
              <a:rPr lang="zh-CN" altLang="en-US" sz="4000" b="1" dirty="0">
                <a:solidFill>
                  <a:srgbClr val="FF0000"/>
                </a:solidFill>
                <a:latin typeface="楷体" panose="02010609060101010101" pitchFamily="49" charset="-122"/>
                <a:ea typeface="楷体" panose="02010609060101010101" pitchFamily="49" charset="-122"/>
              </a:rPr>
              <a:t>屠</a:t>
            </a:r>
            <a:r>
              <a:rPr lang="zh-CN" altLang="en-US" sz="4000" b="1" dirty="0">
                <a:latin typeface="楷体" panose="02010609060101010101" pitchFamily="49" charset="-122"/>
                <a:ea typeface="楷体" panose="02010609060101010101" pitchFamily="49" charset="-122"/>
              </a:rPr>
              <a:t>杀</a:t>
            </a:r>
            <a:r>
              <a:rPr lang="zh-CN" altLang="en-US" sz="4000" b="1" dirty="0">
                <a:latin typeface="楷体" panose="02010609060101010101" pitchFamily="49" charset="-122"/>
                <a:ea typeface="楷体" panose="02010609060101010101" pitchFamily="49" charset="-122"/>
                <a:sym typeface="+mn-ea"/>
              </a:rPr>
              <a:t>（     ）</a:t>
            </a:r>
            <a:endParaRPr lang="en-US" altLang="zh-CN" sz="4000" b="1" dirty="0">
              <a:latin typeface="楷体" panose="02010609060101010101" pitchFamily="49" charset="-122"/>
              <a:ea typeface="楷体" panose="02010609060101010101" pitchFamily="49" charset="-122"/>
            </a:endParaRPr>
          </a:p>
          <a:p>
            <a:pPr>
              <a:lnSpc>
                <a:spcPct val="150000"/>
              </a:lnSpc>
            </a:pPr>
            <a:r>
              <a:rPr lang="zh-CN" altLang="en-US" sz="4000" b="1" dirty="0">
                <a:latin typeface="楷体" panose="02010609060101010101" pitchFamily="49" charset="-122"/>
                <a:ea typeface="楷体" panose="02010609060101010101" pitchFamily="49" charset="-122"/>
              </a:rPr>
              <a:t>悲</a:t>
            </a:r>
            <a:r>
              <a:rPr lang="zh-CN" altLang="en-US" sz="4000" b="1" dirty="0">
                <a:solidFill>
                  <a:srgbClr val="FF0000"/>
                </a:solidFill>
                <a:latin typeface="楷体" panose="02010609060101010101" pitchFamily="49" charset="-122"/>
                <a:ea typeface="楷体" panose="02010609060101010101" pitchFamily="49" charset="-122"/>
              </a:rPr>
              <a:t>愤</a:t>
            </a:r>
            <a:r>
              <a:rPr lang="zh-CN" altLang="en-US" sz="4000" b="1" dirty="0">
                <a:latin typeface="楷体" panose="02010609060101010101" pitchFamily="49" charset="-122"/>
                <a:ea typeface="楷体" panose="02010609060101010101" pitchFamily="49" charset="-122"/>
              </a:rPr>
              <a:t>（    ）     </a:t>
            </a:r>
            <a:r>
              <a:rPr lang="zh-CN" altLang="en-US" sz="4000" b="1" dirty="0">
                <a:solidFill>
                  <a:srgbClr val="FF0000"/>
                </a:solidFill>
                <a:latin typeface="楷体" panose="02010609060101010101" pitchFamily="49" charset="-122"/>
                <a:ea typeface="楷体" panose="02010609060101010101" pitchFamily="49" charset="-122"/>
              </a:rPr>
              <a:t>锤</a:t>
            </a:r>
            <a:r>
              <a:rPr lang="zh-CN" altLang="en-US" sz="4000" b="1" dirty="0">
                <a:latin typeface="楷体" panose="02010609060101010101" pitchFamily="49" charset="-122"/>
                <a:ea typeface="楷体" panose="02010609060101010101" pitchFamily="49" charset="-122"/>
              </a:rPr>
              <a:t>击（    ）  恐</a:t>
            </a:r>
            <a:r>
              <a:rPr lang="zh-CN" altLang="en-US" sz="4000" b="1" dirty="0">
                <a:solidFill>
                  <a:srgbClr val="FF0000"/>
                </a:solidFill>
                <a:latin typeface="楷体" panose="02010609060101010101" pitchFamily="49" charset="-122"/>
                <a:ea typeface="楷体" panose="02010609060101010101" pitchFamily="49" charset="-122"/>
              </a:rPr>
              <a:t>怖</a:t>
            </a:r>
            <a:r>
              <a:rPr lang="zh-CN" altLang="en-US" sz="4000" b="1" dirty="0">
                <a:latin typeface="楷体" panose="02010609060101010101" pitchFamily="49" charset="-122"/>
                <a:ea typeface="楷体" panose="02010609060101010101" pitchFamily="49" charset="-122"/>
                <a:sym typeface="+mn-ea"/>
              </a:rPr>
              <a:t>（     ）</a:t>
            </a:r>
            <a:endParaRPr lang="zh-CN" altLang="en-US" sz="4000" b="1" dirty="0">
              <a:latin typeface="楷体" panose="02010609060101010101" pitchFamily="49" charset="-122"/>
              <a:ea typeface="楷体" panose="02010609060101010101" pitchFamily="49" charset="-122"/>
              <a:sym typeface="+mn-ea"/>
            </a:endParaRPr>
          </a:p>
          <a:p>
            <a:pPr>
              <a:lnSpc>
                <a:spcPct val="150000"/>
              </a:lnSpc>
            </a:pPr>
            <a:r>
              <a:rPr lang="zh-CN" altLang="en-US" sz="4000" b="1" dirty="0">
                <a:solidFill>
                  <a:srgbClr val="FF0000"/>
                </a:solidFill>
                <a:latin typeface="楷体" panose="02010609060101010101" pitchFamily="49" charset="-122"/>
                <a:ea typeface="楷体" panose="02010609060101010101" pitchFamily="49" charset="-122"/>
                <a:sym typeface="+mn-ea"/>
              </a:rPr>
              <a:t>势</a:t>
            </a:r>
            <a:r>
              <a:rPr lang="zh-CN" altLang="en-US" sz="4000" b="1" dirty="0">
                <a:latin typeface="楷体" panose="02010609060101010101" pitchFamily="49" charset="-122"/>
                <a:ea typeface="楷体" panose="02010609060101010101" pitchFamily="49" charset="-122"/>
                <a:sym typeface="+mn-ea"/>
              </a:rPr>
              <a:t>力（    ）    </a:t>
            </a:r>
            <a:r>
              <a:rPr lang="zh-CN" altLang="en-US" sz="4000" b="1" dirty="0">
                <a:solidFill>
                  <a:srgbClr val="FF0000"/>
                </a:solidFill>
                <a:latin typeface="楷体" panose="02010609060101010101" pitchFamily="49" charset="-122"/>
                <a:ea typeface="楷体" panose="02010609060101010101" pitchFamily="49" charset="-122"/>
                <a:sym typeface="+mn-ea"/>
              </a:rPr>
              <a:t> 毁</a:t>
            </a:r>
            <a:r>
              <a:rPr lang="zh-CN" altLang="en-US" sz="4000" b="1" dirty="0">
                <a:solidFill>
                  <a:schemeClr val="tx1"/>
                </a:solidFill>
                <a:latin typeface="楷体" panose="02010609060101010101" pitchFamily="49" charset="-122"/>
                <a:ea typeface="楷体" panose="02010609060101010101" pitchFamily="49" charset="-122"/>
                <a:sym typeface="+mn-ea"/>
              </a:rPr>
              <a:t>灭</a:t>
            </a:r>
            <a:r>
              <a:rPr lang="zh-CN" altLang="en-US" sz="4000" b="1" dirty="0">
                <a:latin typeface="楷体" panose="02010609060101010101" pitchFamily="49" charset="-122"/>
                <a:ea typeface="楷体" panose="02010609060101010101" pitchFamily="49" charset="-122"/>
                <a:sym typeface="+mn-ea"/>
              </a:rPr>
              <a:t>（    ）  卑</a:t>
            </a:r>
            <a:r>
              <a:rPr lang="zh-CN" altLang="en-US" sz="4000" b="1" dirty="0">
                <a:solidFill>
                  <a:srgbClr val="FF0000"/>
                </a:solidFill>
                <a:latin typeface="楷体" panose="02010609060101010101" pitchFamily="49" charset="-122"/>
                <a:ea typeface="楷体" panose="02010609060101010101" pitchFamily="49" charset="-122"/>
                <a:sym typeface="+mn-ea"/>
              </a:rPr>
              <a:t>鄙</a:t>
            </a:r>
            <a:r>
              <a:rPr lang="zh-CN" altLang="en-US" sz="4000" b="1" dirty="0">
                <a:latin typeface="楷体" panose="02010609060101010101" pitchFamily="49" charset="-122"/>
                <a:ea typeface="楷体" panose="02010609060101010101" pitchFamily="49" charset="-122"/>
                <a:sym typeface="+mn-ea"/>
              </a:rPr>
              <a:t>（     ）</a:t>
            </a:r>
            <a:endParaRPr lang="en-US" altLang="zh-CN" sz="4000" b="1" dirty="0">
              <a:latin typeface="楷体" panose="02010609060101010101" pitchFamily="49" charset="-122"/>
              <a:ea typeface="楷体" panose="02010609060101010101" pitchFamily="49" charset="-122"/>
            </a:endParaRPr>
          </a:p>
          <a:p>
            <a:pPr>
              <a:lnSpc>
                <a:spcPct val="150000"/>
              </a:lnSpc>
            </a:pPr>
            <a:r>
              <a:rPr lang="zh-CN" altLang="en-US" sz="4000" b="1" dirty="0">
                <a:solidFill>
                  <a:srgbClr val="FF0000"/>
                </a:solidFill>
                <a:latin typeface="楷体" panose="02010609060101010101" pitchFamily="49" charset="-122"/>
                <a:ea typeface="楷体" panose="02010609060101010101" pitchFamily="49" charset="-122"/>
                <a:sym typeface="+mn-ea"/>
              </a:rPr>
              <a:t>蛮横</a:t>
            </a:r>
            <a:r>
              <a:rPr lang="zh-CN" altLang="en-US" sz="4000" b="1" dirty="0">
                <a:latin typeface="楷体" panose="02010609060101010101" pitchFamily="49" charset="-122"/>
                <a:ea typeface="楷体" panose="02010609060101010101" pitchFamily="49" charset="-122"/>
                <a:sym typeface="+mn-ea"/>
              </a:rPr>
              <a:t>（          ）     </a:t>
            </a:r>
            <a:r>
              <a:rPr lang="zh-CN" altLang="en-US" sz="4000" b="1" dirty="0">
                <a:solidFill>
                  <a:srgbClr val="FF0000"/>
                </a:solidFill>
                <a:latin typeface="楷体" panose="02010609060101010101" pitchFamily="49" charset="-122"/>
                <a:ea typeface="楷体" panose="02010609060101010101" pitchFamily="49" charset="-122"/>
                <a:sym typeface="+mn-ea"/>
              </a:rPr>
              <a:t>赋</a:t>
            </a:r>
            <a:r>
              <a:rPr lang="zh-CN" altLang="en-US" sz="4000" b="1" dirty="0">
                <a:latin typeface="楷体" panose="02010609060101010101" pitchFamily="49" charset="-122"/>
                <a:ea typeface="楷体" panose="02010609060101010101" pitchFamily="49" charset="-122"/>
                <a:sym typeface="+mn-ea"/>
              </a:rPr>
              <a:t>予（       ）  </a:t>
            </a:r>
            <a:endParaRPr lang="zh-CN" altLang="en-US" sz="4000" b="1" dirty="0">
              <a:latin typeface="楷体" panose="02010609060101010101" pitchFamily="49" charset="-122"/>
              <a:ea typeface="楷体" panose="02010609060101010101" pitchFamily="49" charset="-122"/>
              <a:sym typeface="+mn-ea"/>
            </a:endParaRPr>
          </a:p>
          <a:p>
            <a:pPr>
              <a:lnSpc>
                <a:spcPct val="150000"/>
              </a:lnSpc>
            </a:pPr>
            <a:r>
              <a:rPr lang="zh-CN" altLang="en-US" sz="4000" b="1" dirty="0">
                <a:latin typeface="楷体" panose="02010609060101010101" pitchFamily="49" charset="-122"/>
                <a:ea typeface="楷体" panose="02010609060101010101" pitchFamily="49" charset="-122"/>
              </a:rPr>
              <a:t>光</a:t>
            </a:r>
            <a:r>
              <a:rPr lang="zh-CN" altLang="en-US" sz="4000" b="1" dirty="0">
                <a:solidFill>
                  <a:srgbClr val="FF0000"/>
                </a:solidFill>
                <a:latin typeface="楷体" panose="02010609060101010101" pitchFamily="49" charset="-122"/>
                <a:ea typeface="楷体" panose="02010609060101010101" pitchFamily="49" charset="-122"/>
              </a:rPr>
              <a:t>明</a:t>
            </a:r>
            <a:r>
              <a:rPr lang="zh-CN" altLang="en-US" sz="4000" b="1" dirty="0">
                <a:latin typeface="楷体" panose="02010609060101010101" pitchFamily="49" charset="-122"/>
                <a:ea typeface="楷体" panose="02010609060101010101" pitchFamily="49" charset="-122"/>
              </a:rPr>
              <a:t>正大（     ） </a:t>
            </a:r>
            <a:r>
              <a:rPr lang="zh-CN" altLang="en-US" sz="4000" b="1" dirty="0">
                <a:solidFill>
                  <a:srgbClr val="FF0000"/>
                </a:solidFill>
                <a:latin typeface="楷体" panose="02010609060101010101" pitchFamily="49" charset="-122"/>
                <a:ea typeface="楷体" panose="02010609060101010101" pitchFamily="49" charset="-122"/>
              </a:rPr>
              <a:t>挑拨离间</a:t>
            </a:r>
            <a:r>
              <a:rPr lang="zh-CN" altLang="en-US" sz="4000" b="1" dirty="0">
                <a:latin typeface="楷体" panose="02010609060101010101" pitchFamily="49" charset="-122"/>
                <a:ea typeface="楷体" panose="02010609060101010101" pitchFamily="49" charset="-122"/>
              </a:rPr>
              <a:t>（               ）</a:t>
            </a:r>
            <a:endParaRPr lang="zh-CN" altLang="en-US" sz="4000" b="1" dirty="0">
              <a:latin typeface="楷体" panose="02010609060101010101" pitchFamily="49" charset="-122"/>
              <a:ea typeface="楷体" panose="02010609060101010101" pitchFamily="49" charset="-122"/>
            </a:endParaRPr>
          </a:p>
        </p:txBody>
      </p:sp>
      <p:sp>
        <p:nvSpPr>
          <p:cNvPr id="33" name="矩形 32"/>
          <p:cNvSpPr/>
          <p:nvPr/>
        </p:nvSpPr>
        <p:spPr>
          <a:xfrm>
            <a:off x="6524837" y="1907541"/>
            <a:ext cx="95250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err="1">
                <a:ln>
                  <a:noFill/>
                </a:ln>
                <a:solidFill>
                  <a:srgbClr val="0000FF"/>
                </a:solidFill>
                <a:effectLst/>
                <a:uLnTx/>
                <a:uFillTx/>
                <a:latin typeface="+mn-ea"/>
                <a:ea typeface="+mn-ea"/>
                <a:cs typeface="+mn-cs"/>
              </a:rPr>
              <a:t>miè</a:t>
            </a:r>
            <a:endParaRPr kumimoji="0" lang="en-US" altLang="zh-CN" sz="4000" b="1" i="0" u="none" strike="noStrike" kern="1200" cap="none" spc="0" normalizeH="0" baseline="0" noProof="0" dirty="0" err="1">
              <a:ln>
                <a:noFill/>
              </a:ln>
              <a:solidFill>
                <a:srgbClr val="0000FF"/>
              </a:solidFill>
              <a:effectLst/>
              <a:uLnTx/>
              <a:uFillTx/>
              <a:latin typeface="+mn-ea"/>
              <a:ea typeface="+mn-ea"/>
              <a:cs typeface="+mn-cs"/>
            </a:endParaRPr>
          </a:p>
        </p:txBody>
      </p:sp>
      <p:sp>
        <p:nvSpPr>
          <p:cNvPr id="2" name="矩形 1"/>
          <p:cNvSpPr/>
          <p:nvPr/>
        </p:nvSpPr>
        <p:spPr>
          <a:xfrm>
            <a:off x="6011757" y="1054736"/>
            <a:ext cx="197866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4000" b="1" noProof="0" dirty="0" err="1">
                <a:ln>
                  <a:noFill/>
                </a:ln>
                <a:solidFill>
                  <a:srgbClr val="0000FF"/>
                </a:solidFill>
                <a:effectLst/>
                <a:uLnTx/>
                <a:uFillTx/>
                <a:latin typeface="+mn-ea"/>
                <a:sym typeface="+mn-ea"/>
              </a:rPr>
              <a:t>bēi</a:t>
            </a:r>
            <a:r>
              <a:rPr lang="en-US" altLang="zh-CN" sz="4000" b="1" noProof="0" dirty="0">
                <a:ln>
                  <a:noFill/>
                </a:ln>
                <a:solidFill>
                  <a:srgbClr val="0000FF"/>
                </a:solidFill>
                <a:effectLst/>
                <a:uLnTx/>
                <a:uFillTx/>
                <a:latin typeface="+mn-ea"/>
                <a:sym typeface="+mn-ea"/>
              </a:rPr>
              <a:t> </a:t>
            </a:r>
            <a:r>
              <a:rPr lang="en-US" altLang="zh-CN" sz="4000" b="1" noProof="0" dirty="0" err="1">
                <a:ln>
                  <a:noFill/>
                </a:ln>
                <a:solidFill>
                  <a:srgbClr val="0000FF"/>
                </a:solidFill>
                <a:effectLst/>
                <a:uLnTx/>
                <a:uFillTx/>
                <a:latin typeface="+mn-ea"/>
                <a:sym typeface="+mn-ea"/>
              </a:rPr>
              <a:t>liè</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3" name="矩形 2"/>
          <p:cNvSpPr/>
          <p:nvPr/>
        </p:nvSpPr>
        <p:spPr>
          <a:xfrm>
            <a:off x="2094442" y="949961"/>
            <a:ext cx="197866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err="1">
                <a:ln>
                  <a:noFill/>
                </a:ln>
                <a:solidFill>
                  <a:srgbClr val="0000FF"/>
                </a:solidFill>
                <a:effectLst/>
                <a:uLnTx/>
                <a:uFillTx/>
                <a:latin typeface="+mn-ea"/>
                <a:ea typeface="+mn-ea"/>
                <a:cs typeface="+mn-cs"/>
              </a:rPr>
              <a:t>xiǎo dé</a:t>
            </a:r>
            <a:endParaRPr kumimoji="0" lang="en-US" altLang="zh-CN" sz="4000" b="1" i="0" u="none" strike="noStrike" kern="1200" cap="none" spc="0" normalizeH="0" baseline="0" noProof="0" dirty="0" err="1">
              <a:ln>
                <a:noFill/>
              </a:ln>
              <a:solidFill>
                <a:srgbClr val="0000FF"/>
              </a:solidFill>
              <a:effectLst/>
              <a:uLnTx/>
              <a:uFillTx/>
              <a:latin typeface="+mn-ea"/>
              <a:ea typeface="+mn-ea"/>
              <a:cs typeface="+mn-cs"/>
            </a:endParaRPr>
          </a:p>
        </p:txBody>
      </p:sp>
      <p:sp>
        <p:nvSpPr>
          <p:cNvPr id="4" name="矩形 3"/>
          <p:cNvSpPr/>
          <p:nvPr/>
        </p:nvSpPr>
        <p:spPr>
          <a:xfrm>
            <a:off x="2326852" y="1907541"/>
            <a:ext cx="95250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err="1">
                <a:ln>
                  <a:noFill/>
                </a:ln>
                <a:solidFill>
                  <a:srgbClr val="0000FF"/>
                </a:solidFill>
                <a:effectLst/>
                <a:uLnTx/>
                <a:uFillTx/>
                <a:latin typeface="+mn-ea"/>
                <a:ea typeface="+mn-ea"/>
                <a:cs typeface="+mn-cs"/>
              </a:rPr>
              <a:t>dú</a:t>
            </a:r>
            <a:r>
              <a:rPr kumimoji="0" lang="en-US" altLang="zh-CN" sz="4000" b="1" i="0" u="none" strike="noStrike" kern="1200" cap="none" spc="0" normalizeH="0" baseline="0" noProof="0" dirty="0" err="1">
                <a:ln>
                  <a:noFill/>
                </a:ln>
                <a:solidFill>
                  <a:srgbClr val="FF0000"/>
                </a:solidFill>
                <a:effectLst/>
                <a:uLnTx/>
                <a:uFillTx/>
                <a:latin typeface="+mn-ea"/>
                <a:ea typeface="+mn-ea"/>
                <a:cs typeface="+mn-cs"/>
              </a:rPr>
              <a:t> </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5" name="矩形 4"/>
          <p:cNvSpPr/>
          <p:nvPr/>
        </p:nvSpPr>
        <p:spPr>
          <a:xfrm>
            <a:off x="10143702" y="1907541"/>
            <a:ext cx="69596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4000" b="1" noProof="0" dirty="0" err="1">
                <a:ln>
                  <a:noFill/>
                </a:ln>
                <a:solidFill>
                  <a:srgbClr val="0000FF"/>
                </a:solidFill>
                <a:effectLst/>
                <a:uLnTx/>
                <a:uFillTx/>
                <a:latin typeface="+mn-ea"/>
                <a:sym typeface="+mn-ea"/>
              </a:rPr>
              <a:t>tú</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6" name="矩形 5"/>
          <p:cNvSpPr/>
          <p:nvPr/>
        </p:nvSpPr>
        <p:spPr>
          <a:xfrm>
            <a:off x="6460067" y="2868296"/>
            <a:ext cx="120904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4000" b="1" noProof="0" dirty="0" err="1">
                <a:ln>
                  <a:noFill/>
                </a:ln>
                <a:solidFill>
                  <a:srgbClr val="0000FF"/>
                </a:solidFill>
                <a:effectLst/>
                <a:uLnTx/>
                <a:uFillTx/>
                <a:latin typeface="+mn-ea"/>
                <a:sym typeface="+mn-ea"/>
              </a:rPr>
              <a:t>chuí</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7" name="矩形 6"/>
          <p:cNvSpPr/>
          <p:nvPr/>
        </p:nvSpPr>
        <p:spPr>
          <a:xfrm>
            <a:off x="2192867" y="2868296"/>
            <a:ext cx="95250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err="1">
                <a:ln>
                  <a:noFill/>
                </a:ln>
                <a:solidFill>
                  <a:srgbClr val="0000FF"/>
                </a:solidFill>
                <a:effectLst/>
                <a:uLnTx/>
                <a:uFillTx/>
                <a:latin typeface="+mn-ea"/>
                <a:ea typeface="+mn-ea"/>
                <a:cs typeface="+mn-cs"/>
              </a:rPr>
              <a:t>fèn</a:t>
            </a:r>
            <a:endParaRPr kumimoji="0" lang="en-US" altLang="zh-CN" sz="4000" b="1" i="0" u="none" strike="noStrike" kern="1200" cap="none" spc="0" normalizeH="0" baseline="0" noProof="0" dirty="0" err="1">
              <a:ln>
                <a:noFill/>
              </a:ln>
              <a:solidFill>
                <a:srgbClr val="0000FF"/>
              </a:solidFill>
              <a:effectLst/>
              <a:uLnTx/>
              <a:uFillTx/>
              <a:latin typeface="+mn-ea"/>
              <a:ea typeface="+mn-ea"/>
              <a:cs typeface="+mn-cs"/>
            </a:endParaRPr>
          </a:p>
        </p:txBody>
      </p:sp>
      <p:sp>
        <p:nvSpPr>
          <p:cNvPr id="8" name="矩形 7"/>
          <p:cNvSpPr/>
          <p:nvPr/>
        </p:nvSpPr>
        <p:spPr>
          <a:xfrm>
            <a:off x="10143702" y="2868296"/>
            <a:ext cx="69596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err="1">
                <a:ln>
                  <a:noFill/>
                </a:ln>
                <a:solidFill>
                  <a:srgbClr val="0000FF"/>
                </a:solidFill>
                <a:effectLst/>
                <a:uLnTx/>
                <a:uFillTx/>
                <a:latin typeface="+mn-ea"/>
                <a:ea typeface="+mn-ea"/>
                <a:cs typeface="+mn-cs"/>
              </a:rPr>
              <a:t>bù</a:t>
            </a:r>
            <a:endParaRPr kumimoji="0" lang="en-US" altLang="zh-CN" sz="4000" b="1" i="0" u="none" strike="noStrike" kern="1200" cap="none" spc="0" normalizeH="0" baseline="0" noProof="0" dirty="0" err="1">
              <a:ln>
                <a:noFill/>
              </a:ln>
              <a:solidFill>
                <a:srgbClr val="0000FF"/>
              </a:solidFill>
              <a:effectLst/>
              <a:uLnTx/>
              <a:uFillTx/>
              <a:latin typeface="+mn-ea"/>
              <a:ea typeface="+mn-ea"/>
              <a:cs typeface="+mn-cs"/>
            </a:endParaRPr>
          </a:p>
        </p:txBody>
      </p:sp>
      <p:sp>
        <p:nvSpPr>
          <p:cNvPr id="9" name="矩形 8"/>
          <p:cNvSpPr/>
          <p:nvPr/>
        </p:nvSpPr>
        <p:spPr>
          <a:xfrm>
            <a:off x="10282767" y="3757296"/>
            <a:ext cx="69596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4000" b="1" noProof="0" dirty="0" err="1">
                <a:ln>
                  <a:noFill/>
                </a:ln>
                <a:solidFill>
                  <a:srgbClr val="0000FF"/>
                </a:solidFill>
                <a:effectLst/>
                <a:uLnTx/>
                <a:uFillTx/>
                <a:latin typeface="+mn-ea"/>
                <a:sym typeface="+mn-ea"/>
              </a:rPr>
              <a:t>bǐ</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10" name="矩形 9"/>
          <p:cNvSpPr/>
          <p:nvPr/>
        </p:nvSpPr>
        <p:spPr>
          <a:xfrm>
            <a:off x="6524837" y="3757296"/>
            <a:ext cx="95250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4000" b="1" noProof="0" dirty="0" err="1">
                <a:ln>
                  <a:noFill/>
                </a:ln>
                <a:solidFill>
                  <a:srgbClr val="0000FF"/>
                </a:solidFill>
                <a:effectLst/>
                <a:uLnTx/>
                <a:uFillTx/>
                <a:latin typeface="+mn-ea"/>
                <a:sym typeface="+mn-ea"/>
              </a:rPr>
              <a:t>huǐ</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11" name="矩形 10"/>
          <p:cNvSpPr/>
          <p:nvPr/>
        </p:nvSpPr>
        <p:spPr>
          <a:xfrm>
            <a:off x="2192867" y="3757296"/>
            <a:ext cx="120904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err="1">
                <a:ln>
                  <a:noFill/>
                </a:ln>
                <a:solidFill>
                  <a:srgbClr val="0000FF"/>
                </a:solidFill>
                <a:effectLst/>
                <a:uLnTx/>
                <a:uFillTx/>
                <a:latin typeface="+mn-ea"/>
                <a:ea typeface="+mn-ea"/>
                <a:cs typeface="+mn-cs"/>
              </a:rPr>
              <a:t>shì</a:t>
            </a:r>
            <a:r>
              <a:rPr kumimoji="0" lang="en-US" altLang="zh-CN" sz="4000" b="1" i="0" u="none" strike="noStrike" kern="1200" cap="none" spc="0" normalizeH="0" baseline="0" noProof="0" dirty="0" err="1">
                <a:ln>
                  <a:noFill/>
                </a:ln>
                <a:solidFill>
                  <a:srgbClr val="FF0000"/>
                </a:solidFill>
                <a:effectLst/>
                <a:uLnTx/>
                <a:uFillTx/>
                <a:latin typeface="+mn-ea"/>
                <a:ea typeface="+mn-ea"/>
                <a:cs typeface="+mn-cs"/>
              </a:rPr>
              <a:t> </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12" name="矩形 11"/>
          <p:cNvSpPr/>
          <p:nvPr/>
        </p:nvSpPr>
        <p:spPr>
          <a:xfrm>
            <a:off x="2192867" y="4704716"/>
            <a:ext cx="223520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4000" b="1" noProof="0" dirty="0" err="1">
                <a:ln>
                  <a:noFill/>
                </a:ln>
                <a:solidFill>
                  <a:srgbClr val="0000FF"/>
                </a:solidFill>
                <a:effectLst/>
                <a:uLnTx/>
                <a:uFillTx/>
                <a:latin typeface="+mn-ea"/>
                <a:sym typeface="+mn-ea"/>
              </a:rPr>
              <a:t>mán</a:t>
            </a:r>
            <a:r>
              <a:rPr lang="en-US" altLang="zh-CN" sz="4000" b="1" noProof="0" dirty="0">
                <a:ln>
                  <a:noFill/>
                </a:ln>
                <a:solidFill>
                  <a:srgbClr val="0000FF"/>
                </a:solidFill>
                <a:effectLst/>
                <a:uLnTx/>
                <a:uFillTx/>
                <a:latin typeface="+mn-ea"/>
                <a:sym typeface="+mn-ea"/>
              </a:rPr>
              <a:t> </a:t>
            </a:r>
            <a:r>
              <a:rPr lang="en-US" altLang="zh-CN" sz="4000" b="1" noProof="0" dirty="0" err="1">
                <a:ln>
                  <a:noFill/>
                </a:ln>
                <a:solidFill>
                  <a:srgbClr val="0000FF"/>
                </a:solidFill>
                <a:effectLst/>
                <a:uLnTx/>
                <a:uFillTx/>
                <a:latin typeface="+mn-ea"/>
                <a:sym typeface="+mn-ea"/>
              </a:rPr>
              <a:t>hèn</a:t>
            </a:r>
            <a:r>
              <a:rPr lang="en-US" altLang="zh-CN" sz="4000" b="1" noProof="0" dirty="0" err="1">
                <a:ln>
                  <a:noFill/>
                </a:ln>
                <a:solidFill>
                  <a:srgbClr val="0000FF"/>
                </a:solidFill>
                <a:effectLst/>
                <a:uLnTx/>
                <a:uFillTx/>
                <a:latin typeface="+mn-ea"/>
                <a:ea typeface="宋体" panose="02010600030101010101" pitchFamily="2" charset="-122"/>
                <a:sym typeface="+mn-ea"/>
              </a:rPr>
              <a:t>ɡ</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13" name="矩形 12"/>
          <p:cNvSpPr/>
          <p:nvPr/>
        </p:nvSpPr>
        <p:spPr>
          <a:xfrm>
            <a:off x="8081857" y="4631056"/>
            <a:ext cx="146558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4000" b="1" noProof="0" dirty="0" err="1">
                <a:ln>
                  <a:noFill/>
                </a:ln>
                <a:solidFill>
                  <a:srgbClr val="0000FF"/>
                </a:solidFill>
                <a:effectLst/>
                <a:uLnTx/>
                <a:uFillTx/>
                <a:latin typeface="+mn-ea"/>
                <a:sym typeface="+mn-ea"/>
              </a:rPr>
              <a:t>fù</a:t>
            </a:r>
            <a:r>
              <a:rPr lang="en-US" altLang="zh-CN" sz="4000" b="1" noProof="0" dirty="0">
                <a:ln>
                  <a:noFill/>
                </a:ln>
                <a:solidFill>
                  <a:srgbClr val="0000FF"/>
                </a:solidFill>
                <a:effectLst/>
                <a:uLnTx/>
                <a:uFillTx/>
                <a:latin typeface="+mn-ea"/>
                <a:sym typeface="+mn-ea"/>
              </a:rPr>
              <a:t> </a:t>
            </a:r>
            <a:r>
              <a:rPr lang="en-US" altLang="zh-CN" sz="4000" b="1" noProof="0" dirty="0" err="1">
                <a:ln>
                  <a:noFill/>
                </a:ln>
                <a:solidFill>
                  <a:srgbClr val="0000FF"/>
                </a:solidFill>
                <a:effectLst/>
                <a:uLnTx/>
                <a:uFillTx/>
                <a:latin typeface="+mn-ea"/>
                <a:sym typeface="+mn-ea"/>
              </a:rPr>
              <a:t>yǔ</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14" name="矩形 13"/>
          <p:cNvSpPr/>
          <p:nvPr/>
        </p:nvSpPr>
        <p:spPr>
          <a:xfrm>
            <a:off x="3279352" y="5578476"/>
            <a:ext cx="120904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err="1">
                <a:ln>
                  <a:noFill/>
                </a:ln>
                <a:solidFill>
                  <a:srgbClr val="0000FF"/>
                </a:solidFill>
                <a:effectLst/>
                <a:uLnTx/>
                <a:uFillTx/>
                <a:latin typeface="+mn-ea"/>
                <a:ea typeface="+mn-ea"/>
                <a:cs typeface="+mn-cs"/>
              </a:rPr>
              <a:t>míng</a:t>
            </a:r>
            <a:endParaRPr kumimoji="0" lang="en-US" altLang="zh-CN" sz="4000" b="1" i="0" u="none" strike="noStrike" kern="1200" cap="none" spc="0" normalizeH="0" baseline="0" noProof="0" dirty="0" err="1">
              <a:ln>
                <a:noFill/>
              </a:ln>
              <a:solidFill>
                <a:srgbClr val="0000FF"/>
              </a:solidFill>
              <a:effectLst/>
              <a:uLnTx/>
              <a:uFillTx/>
              <a:latin typeface="+mn-ea"/>
              <a:ea typeface="+mn-ea"/>
              <a:cs typeface="+mn-cs"/>
            </a:endParaRPr>
          </a:p>
        </p:txBody>
      </p:sp>
      <p:sp>
        <p:nvSpPr>
          <p:cNvPr id="15" name="矩形 14"/>
          <p:cNvSpPr/>
          <p:nvPr/>
        </p:nvSpPr>
        <p:spPr>
          <a:xfrm>
            <a:off x="7788487" y="5578476"/>
            <a:ext cx="403098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lang="en-US" altLang="zh-CN" sz="4000" b="1" noProof="0" dirty="0" err="1">
                <a:ln>
                  <a:noFill/>
                </a:ln>
                <a:solidFill>
                  <a:srgbClr val="0000FF"/>
                </a:solidFill>
                <a:effectLst/>
                <a:uLnTx/>
                <a:uFillTx/>
                <a:latin typeface="+mn-ea"/>
                <a:sym typeface="+mn-ea"/>
              </a:rPr>
              <a:t>tiǎo</a:t>
            </a:r>
            <a:r>
              <a:rPr lang="en-US" altLang="zh-CN" sz="4000" b="1" noProof="0" dirty="0">
                <a:ln>
                  <a:noFill/>
                </a:ln>
                <a:solidFill>
                  <a:srgbClr val="0000FF"/>
                </a:solidFill>
                <a:effectLst/>
                <a:uLnTx/>
                <a:uFillTx/>
                <a:latin typeface="+mn-ea"/>
                <a:sym typeface="+mn-ea"/>
              </a:rPr>
              <a:t> </a:t>
            </a:r>
            <a:r>
              <a:rPr lang="en-US" altLang="zh-CN" sz="4000" b="1" noProof="0" dirty="0" err="1">
                <a:ln>
                  <a:noFill/>
                </a:ln>
                <a:solidFill>
                  <a:srgbClr val="0000FF"/>
                </a:solidFill>
                <a:effectLst/>
                <a:uLnTx/>
                <a:uFillTx/>
                <a:latin typeface="+mn-ea"/>
                <a:sym typeface="+mn-ea"/>
              </a:rPr>
              <a:t>bō</a:t>
            </a:r>
            <a:r>
              <a:rPr lang="en-US" altLang="zh-CN" sz="4000" b="1" noProof="0" dirty="0">
                <a:ln>
                  <a:noFill/>
                </a:ln>
                <a:solidFill>
                  <a:srgbClr val="0000FF"/>
                </a:solidFill>
                <a:effectLst/>
                <a:uLnTx/>
                <a:uFillTx/>
                <a:latin typeface="+mn-ea"/>
                <a:sym typeface="+mn-ea"/>
              </a:rPr>
              <a:t> </a:t>
            </a:r>
            <a:r>
              <a:rPr lang="en-US" altLang="zh-CN" sz="4000" b="1" noProof="0" dirty="0" err="1">
                <a:ln>
                  <a:noFill/>
                </a:ln>
                <a:solidFill>
                  <a:srgbClr val="0000FF"/>
                </a:solidFill>
                <a:effectLst/>
                <a:uLnTx/>
                <a:uFillTx/>
                <a:latin typeface="+mn-ea"/>
                <a:sym typeface="+mn-ea"/>
              </a:rPr>
              <a:t>lí</a:t>
            </a:r>
            <a:r>
              <a:rPr lang="en-US" altLang="zh-CN" sz="4000" b="1" noProof="0" dirty="0">
                <a:ln>
                  <a:noFill/>
                </a:ln>
                <a:solidFill>
                  <a:srgbClr val="0000FF"/>
                </a:solidFill>
                <a:effectLst/>
                <a:uLnTx/>
                <a:uFillTx/>
                <a:latin typeface="+mn-ea"/>
                <a:sym typeface="+mn-ea"/>
              </a:rPr>
              <a:t> </a:t>
            </a:r>
            <a:r>
              <a:rPr lang="en-US" altLang="zh-CN" sz="4000" b="1" noProof="0" dirty="0" err="1">
                <a:ln>
                  <a:noFill/>
                </a:ln>
                <a:solidFill>
                  <a:srgbClr val="0000FF"/>
                </a:solidFill>
                <a:effectLst/>
                <a:uLnTx/>
                <a:uFillTx/>
                <a:latin typeface="+mn-ea"/>
                <a:sym typeface="+mn-ea"/>
              </a:rPr>
              <a:t>jiàn</a:t>
            </a:r>
            <a:endParaRPr kumimoji="0" lang="en-US" altLang="zh-CN" sz="4000" b="1" i="0" u="none" strike="noStrike" kern="1200" cap="none" spc="0" normalizeH="0" baseline="0" noProof="0" dirty="0" err="1">
              <a:ln>
                <a:noFill/>
              </a:ln>
              <a:solidFill>
                <a:srgbClr val="FF0000"/>
              </a:solidFill>
              <a:effectLst/>
              <a:uLnTx/>
              <a:uFillTx/>
              <a:latin typeface="+mn-ea"/>
              <a:ea typeface="+mn-ea"/>
              <a:cs typeface="+mn-cs"/>
            </a:endParaRPr>
          </a:p>
        </p:txBody>
      </p:sp>
      <p:sp>
        <p:nvSpPr>
          <p:cNvPr id="16" name="矩形 15"/>
          <p:cNvSpPr/>
          <p:nvPr/>
        </p:nvSpPr>
        <p:spPr>
          <a:xfrm>
            <a:off x="10282767" y="1054736"/>
            <a:ext cx="952500" cy="706755"/>
          </a:xfrm>
          <a:prstGeom prst="rect">
            <a:avLst/>
          </a:prstGeom>
        </p:spPr>
        <p:txBody>
          <a:bodyPr wrap="none">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dirty="0" err="1">
                <a:ln>
                  <a:noFill/>
                </a:ln>
                <a:solidFill>
                  <a:srgbClr val="0000FF"/>
                </a:solidFill>
                <a:effectLst/>
                <a:uLnTx/>
                <a:uFillTx/>
                <a:latin typeface="+mn-ea"/>
                <a:ea typeface="+mn-ea"/>
                <a:cs typeface="+mn-cs"/>
              </a:rPr>
              <a:t>chǐ</a:t>
            </a:r>
            <a:endParaRPr kumimoji="0" lang="en-US" altLang="zh-CN" sz="4000" b="1" i="0" u="none" strike="noStrike" kern="1200" cap="none" spc="0" normalizeH="0" baseline="0" noProof="0" dirty="0" err="1">
              <a:ln>
                <a:noFill/>
              </a:ln>
              <a:solidFill>
                <a:srgbClr val="0000FF"/>
              </a:solidFill>
              <a:effectLst/>
              <a:uLnTx/>
              <a:uFillTx/>
              <a:latin typeface="+mn-e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inVertic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barn(inVertical)">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barn(inVertical)">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barn(inVertical)">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barn(inVertical)">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barn(inVertical)">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barn(inVertical)">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barn(inVertical)">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barn(inVertical)">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barn(inVertical)">
                                      <p:cBhvr>
                                        <p:cTn id="74" dur="5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barn(inVertical)">
                                      <p:cBhvr>
                                        <p:cTn id="79" dur="500"/>
                                        <p:tgtEl>
                                          <p:spTgt spid="13"/>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barn(inVertical)">
                                      <p:cBhvr>
                                        <p:cTn id="84" dur="500"/>
                                        <p:tgtEl>
                                          <p:spTgt spid="14"/>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barn(inVertical)">
                                      <p:cBhvr>
                                        <p:cTn id="8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3" grpId="0"/>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Box 1"/>
          <p:cNvSpPr txBox="1"/>
          <p:nvPr/>
        </p:nvSpPr>
        <p:spPr>
          <a:xfrm>
            <a:off x="334433" y="351367"/>
            <a:ext cx="2090420" cy="666115"/>
          </a:xfrm>
          <a:prstGeom prst="rect">
            <a:avLst/>
          </a:prstGeom>
          <a:noFill/>
          <a:ln w="9525">
            <a:noFill/>
          </a:ln>
        </p:spPr>
        <p:txBody>
          <a:bodyPr wrap="none">
            <a:spAutoFit/>
          </a:bodyPr>
          <a:p>
            <a:pPr eaLnBrk="1" hangingPunct="1"/>
            <a:r>
              <a:rPr lang="zh-CN" altLang="en-US" sz="3735" b="1" dirty="0">
                <a:solidFill>
                  <a:srgbClr val="FF0000"/>
                </a:solidFill>
                <a:latin typeface="黑体" panose="02010609060101010101" pitchFamily="49" charset="-122"/>
                <a:ea typeface="黑体" panose="02010609060101010101" pitchFamily="49" charset="-122"/>
              </a:rPr>
              <a:t>词语解释</a:t>
            </a:r>
            <a:endParaRPr lang="zh-CN" altLang="en-US" sz="3735" b="1" dirty="0">
              <a:solidFill>
                <a:srgbClr val="FF0000"/>
              </a:solidFill>
              <a:latin typeface="黑体" panose="02010609060101010101" pitchFamily="49" charset="-122"/>
              <a:ea typeface="黑体" panose="02010609060101010101" pitchFamily="49" charset="-122"/>
            </a:endParaRPr>
          </a:p>
        </p:txBody>
      </p:sp>
      <p:sp>
        <p:nvSpPr>
          <p:cNvPr id="3" name="TextBox 1"/>
          <p:cNvSpPr txBox="1"/>
          <p:nvPr/>
        </p:nvSpPr>
        <p:spPr>
          <a:xfrm>
            <a:off x="1001184" y="1198246"/>
            <a:ext cx="10505016" cy="4906010"/>
          </a:xfrm>
          <a:prstGeom prst="rect">
            <a:avLst/>
          </a:prstGeom>
          <a:noFill/>
          <a:ln w="9525">
            <a:noFill/>
          </a:ln>
        </p:spPr>
        <p:txBody>
          <a:bodyPr lIns="91440" tIns="45720" rIns="91440" bIns="45720" anchor="ctr">
            <a:spAutoFit/>
          </a:bodyPr>
          <a:p>
            <a:pPr eaLnBrk="1" hangingPunct="1">
              <a:lnSpc>
                <a:spcPct val="110000"/>
              </a:lnSpc>
              <a:spcBef>
                <a:spcPts val="600"/>
              </a:spcBef>
            </a:pPr>
            <a:r>
              <a:rPr lang="zh-CN" altLang="en-US" sz="3735" b="1" dirty="0">
                <a:solidFill>
                  <a:srgbClr val="0000FF"/>
                </a:solidFill>
                <a:latin typeface="黑体" panose="02010609060101010101" pitchFamily="49" charset="-122"/>
                <a:ea typeface="黑体" panose="02010609060101010101" pitchFamily="49" charset="-122"/>
              </a:rPr>
              <a:t>捶击：</a:t>
            </a:r>
            <a:r>
              <a:rPr lang="zh-CN" altLang="en-US" sz="3735" b="1" dirty="0">
                <a:latin typeface="黑体" panose="02010609060101010101" pitchFamily="49" charset="-122"/>
                <a:ea typeface="黑体" panose="02010609060101010101" pitchFamily="49" charset="-122"/>
              </a:rPr>
              <a:t>用重物猛力敲打。</a:t>
            </a:r>
            <a:endParaRPr lang="zh-CN" altLang="en-US" sz="3735" b="1" dirty="0">
              <a:latin typeface="黑体" panose="02010609060101010101" pitchFamily="49" charset="-122"/>
              <a:ea typeface="黑体" panose="02010609060101010101" pitchFamily="49" charset="-122"/>
            </a:endParaRPr>
          </a:p>
          <a:p>
            <a:pPr eaLnBrk="1" hangingPunct="1">
              <a:lnSpc>
                <a:spcPct val="110000"/>
              </a:lnSpc>
              <a:spcBef>
                <a:spcPts val="600"/>
              </a:spcBef>
            </a:pPr>
            <a:r>
              <a:rPr lang="zh-CN" altLang="en-US" sz="3735" b="1" dirty="0">
                <a:solidFill>
                  <a:srgbClr val="0000FF"/>
                </a:solidFill>
                <a:latin typeface="黑体" panose="02010609060101010101" pitchFamily="49" charset="-122"/>
                <a:ea typeface="黑体" panose="02010609060101010101" pitchFamily="49" charset="-122"/>
              </a:rPr>
              <a:t>诬蔑：</a:t>
            </a:r>
            <a:r>
              <a:rPr lang="zh-CN" altLang="en-US" sz="3735" b="1" dirty="0">
                <a:latin typeface="黑体" panose="02010609060101010101" pitchFamily="49" charset="-122"/>
                <a:ea typeface="黑体" panose="02010609060101010101" pitchFamily="49" charset="-122"/>
              </a:rPr>
              <a:t>捏造事实败坏别人的名誉。</a:t>
            </a:r>
            <a:endParaRPr lang="zh-CN" altLang="en-US" sz="3735" b="1" dirty="0">
              <a:latin typeface="黑体" panose="02010609060101010101" pitchFamily="49" charset="-122"/>
              <a:ea typeface="黑体" panose="02010609060101010101" pitchFamily="49" charset="-122"/>
            </a:endParaRPr>
          </a:p>
          <a:p>
            <a:pPr eaLnBrk="1" hangingPunct="1">
              <a:lnSpc>
                <a:spcPct val="110000"/>
              </a:lnSpc>
              <a:spcBef>
                <a:spcPts val="600"/>
              </a:spcBef>
            </a:pPr>
            <a:r>
              <a:rPr lang="zh-CN" altLang="en-US" sz="3735" b="1" dirty="0">
                <a:solidFill>
                  <a:srgbClr val="0000FF"/>
                </a:solidFill>
                <a:latin typeface="黑体" panose="02010609060101010101" pitchFamily="49" charset="-122"/>
                <a:ea typeface="黑体" panose="02010609060101010101" pitchFamily="49" charset="-122"/>
              </a:rPr>
              <a:t>蛮横：</a:t>
            </a:r>
            <a:r>
              <a:rPr lang="zh-CN" altLang="en-US" sz="3735" b="1" dirty="0">
                <a:latin typeface="黑体" panose="02010609060101010101" pitchFamily="49" charset="-122"/>
                <a:ea typeface="黑体" panose="02010609060101010101" pitchFamily="49" charset="-122"/>
              </a:rPr>
              <a:t>态度粗暴，不讲道理。</a:t>
            </a:r>
            <a:endParaRPr lang="zh-CN" altLang="en-US" sz="3735" b="1" dirty="0">
              <a:latin typeface="黑体" panose="02010609060101010101" pitchFamily="49" charset="-122"/>
              <a:ea typeface="黑体" panose="02010609060101010101" pitchFamily="49" charset="-122"/>
            </a:endParaRPr>
          </a:p>
          <a:p>
            <a:pPr eaLnBrk="1" hangingPunct="1">
              <a:lnSpc>
                <a:spcPct val="110000"/>
              </a:lnSpc>
              <a:spcBef>
                <a:spcPts val="600"/>
              </a:spcBef>
            </a:pPr>
            <a:r>
              <a:rPr lang="zh-CN" altLang="en-US" sz="3735" b="1" dirty="0">
                <a:solidFill>
                  <a:srgbClr val="0000FF"/>
                </a:solidFill>
                <a:latin typeface="黑体" panose="02010609060101010101" pitchFamily="49" charset="-122"/>
                <a:ea typeface="黑体" panose="02010609060101010101" pitchFamily="49" charset="-122"/>
              </a:rPr>
              <a:t>赋予：</a:t>
            </a:r>
            <a:r>
              <a:rPr lang="zh-CN" altLang="en-US" sz="3735" b="1" dirty="0">
                <a:latin typeface="黑体" panose="02010609060101010101" pitchFamily="49" charset="-122"/>
                <a:ea typeface="黑体" panose="02010609060101010101" pitchFamily="49" charset="-122"/>
              </a:rPr>
              <a:t>交给</a:t>
            </a:r>
            <a:r>
              <a:rPr lang="en-US" altLang="zh-CN" sz="3735" b="1" dirty="0">
                <a:latin typeface="黑体" panose="02010609060101010101" pitchFamily="49" charset="-122"/>
                <a:ea typeface="黑体" panose="02010609060101010101" pitchFamily="49" charset="-122"/>
              </a:rPr>
              <a:t>(</a:t>
            </a:r>
            <a:r>
              <a:rPr lang="zh-CN" altLang="en-US" sz="3735" b="1" dirty="0">
                <a:latin typeface="黑体" panose="02010609060101010101" pitchFamily="49" charset="-122"/>
                <a:ea typeface="黑体" panose="02010609060101010101" pitchFamily="49" charset="-122"/>
              </a:rPr>
              <a:t>重大任务、使命等</a:t>
            </a:r>
            <a:r>
              <a:rPr lang="en-US" altLang="zh-CN" sz="3735" b="1" dirty="0">
                <a:latin typeface="黑体" panose="02010609060101010101" pitchFamily="49" charset="-122"/>
                <a:ea typeface="黑体" panose="02010609060101010101" pitchFamily="49" charset="-122"/>
              </a:rPr>
              <a:t>)</a:t>
            </a:r>
            <a:r>
              <a:rPr lang="zh-CN" altLang="en-US" sz="3735" b="1" dirty="0">
                <a:latin typeface="黑体" panose="02010609060101010101" pitchFamily="49" charset="-122"/>
                <a:ea typeface="黑体" panose="02010609060101010101" pitchFamily="49" charset="-122"/>
              </a:rPr>
              <a:t>。</a:t>
            </a:r>
            <a:endParaRPr lang="zh-CN" altLang="en-US" sz="3735" b="1" dirty="0">
              <a:latin typeface="黑体" panose="02010609060101010101" pitchFamily="49" charset="-122"/>
              <a:ea typeface="黑体" panose="02010609060101010101" pitchFamily="49" charset="-122"/>
            </a:endParaRPr>
          </a:p>
          <a:p>
            <a:pPr eaLnBrk="1" hangingPunct="1">
              <a:lnSpc>
                <a:spcPct val="110000"/>
              </a:lnSpc>
              <a:spcBef>
                <a:spcPts val="600"/>
              </a:spcBef>
            </a:pPr>
            <a:r>
              <a:rPr lang="zh-CN" altLang="en-US" sz="3735" b="1" dirty="0">
                <a:solidFill>
                  <a:srgbClr val="0000FF"/>
                </a:solidFill>
                <a:latin typeface="黑体" panose="02010609060101010101" pitchFamily="49" charset="-122"/>
                <a:ea typeface="黑体" panose="02010609060101010101" pitchFamily="49" charset="-122"/>
              </a:rPr>
              <a:t>挑拨离间：</a:t>
            </a:r>
            <a:r>
              <a:rPr lang="zh-CN" altLang="en-US" sz="3735" b="1" dirty="0">
                <a:latin typeface="黑体" panose="02010609060101010101" pitchFamily="49" charset="-122"/>
                <a:ea typeface="黑体" panose="02010609060101010101" pitchFamily="49" charset="-122"/>
              </a:rPr>
              <a:t>原指没有根据的话，现在多指在别人背后散布的诬蔑、中伤的说法。</a:t>
            </a:r>
            <a:endParaRPr lang="zh-CN" altLang="en-US" sz="3735" b="1" dirty="0">
              <a:latin typeface="黑体" panose="02010609060101010101" pitchFamily="49" charset="-122"/>
              <a:ea typeface="黑体" panose="02010609060101010101" pitchFamily="49" charset="-122"/>
            </a:endParaRPr>
          </a:p>
          <a:p>
            <a:pPr eaLnBrk="1" hangingPunct="1">
              <a:lnSpc>
                <a:spcPct val="110000"/>
              </a:lnSpc>
              <a:spcBef>
                <a:spcPts val="600"/>
              </a:spcBef>
            </a:pPr>
            <a:r>
              <a:rPr lang="zh-CN" altLang="en-US" sz="3735" b="1" dirty="0">
                <a:solidFill>
                  <a:srgbClr val="0000FF"/>
                </a:solidFill>
                <a:latin typeface="黑体" panose="02010609060101010101" pitchFamily="49" charset="-122"/>
                <a:ea typeface="黑体" panose="02010609060101010101" pitchFamily="49" charset="-122"/>
              </a:rPr>
              <a:t>卑鄙无耻：</a:t>
            </a:r>
            <a:r>
              <a:rPr lang="zh-CN" altLang="en-US" sz="3735" b="1" dirty="0">
                <a:latin typeface="黑体" panose="02010609060101010101" pitchFamily="49" charset="-122"/>
                <a:ea typeface="黑体" panose="02010609060101010101" pitchFamily="49" charset="-122"/>
              </a:rPr>
              <a:t>形容品质低下，不知廉耻。</a:t>
            </a:r>
            <a:endParaRPr lang="en-US" altLang="zh-CN" sz="3735"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charRg st="0" end="12"/>
                                            </p:txEl>
                                          </p:spTgt>
                                        </p:tgtEl>
                                        <p:attrNameLst>
                                          <p:attrName>style.visibility</p:attrName>
                                        </p:attrNameLst>
                                      </p:cBhvr>
                                      <p:to>
                                        <p:strVal val="visible"/>
                                      </p:to>
                                    </p:set>
                                    <p:animEffect transition="in" filter="fade">
                                      <p:cBhvr>
                                        <p:cTn id="7" dur="1000"/>
                                        <p:tgtEl>
                                          <p:spTgt spid="3">
                                            <p:txEl>
                                              <p:charRg st="0" end="12"/>
                                            </p:txEl>
                                          </p:spTgt>
                                        </p:tgtEl>
                                      </p:cBhvr>
                                    </p:animEffect>
                                    <p:anim calcmode="lin" valueType="num">
                                      <p:cBhvr>
                                        <p:cTn id="8" dur="1000" fill="hold"/>
                                        <p:tgtEl>
                                          <p:spTgt spid="3">
                                            <p:txEl>
                                              <p:charRg st="0" end="12"/>
                                            </p:txEl>
                                          </p:spTgt>
                                        </p:tgtEl>
                                        <p:attrNameLst>
                                          <p:attrName>ppt_x</p:attrName>
                                        </p:attrNameLst>
                                      </p:cBhvr>
                                      <p:tavLst>
                                        <p:tav tm="0">
                                          <p:val>
                                            <p:strVal val="#ppt_x"/>
                                          </p:val>
                                        </p:tav>
                                        <p:tav tm="100000">
                                          <p:val>
                                            <p:strVal val="#ppt_x"/>
                                          </p:val>
                                        </p:tav>
                                      </p:tavLst>
                                    </p:anim>
                                    <p:anim calcmode="lin" valueType="num">
                                      <p:cBhvr>
                                        <p:cTn id="9" dur="1000" fill="hold"/>
                                        <p:tgtEl>
                                          <p:spTgt spid="3">
                                            <p:txEl>
                                              <p:charRg st="0" end="1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charRg st="12" end="28"/>
                                            </p:txEl>
                                          </p:spTgt>
                                        </p:tgtEl>
                                        <p:attrNameLst>
                                          <p:attrName>style.visibility</p:attrName>
                                        </p:attrNameLst>
                                      </p:cBhvr>
                                      <p:to>
                                        <p:strVal val="visible"/>
                                      </p:to>
                                    </p:set>
                                    <p:animEffect transition="in" filter="fade">
                                      <p:cBhvr>
                                        <p:cTn id="14" dur="1000"/>
                                        <p:tgtEl>
                                          <p:spTgt spid="3">
                                            <p:txEl>
                                              <p:charRg st="12" end="28"/>
                                            </p:txEl>
                                          </p:spTgt>
                                        </p:tgtEl>
                                      </p:cBhvr>
                                    </p:animEffect>
                                    <p:anim calcmode="lin" valueType="num">
                                      <p:cBhvr>
                                        <p:cTn id="15" dur="1000" fill="hold"/>
                                        <p:tgtEl>
                                          <p:spTgt spid="3">
                                            <p:txEl>
                                              <p:charRg st="12" end="28"/>
                                            </p:txEl>
                                          </p:spTgt>
                                        </p:tgtEl>
                                        <p:attrNameLst>
                                          <p:attrName>ppt_x</p:attrName>
                                        </p:attrNameLst>
                                      </p:cBhvr>
                                      <p:tavLst>
                                        <p:tav tm="0">
                                          <p:val>
                                            <p:strVal val="#ppt_x"/>
                                          </p:val>
                                        </p:tav>
                                        <p:tav tm="100000">
                                          <p:val>
                                            <p:strVal val="#ppt_x"/>
                                          </p:val>
                                        </p:tav>
                                      </p:tavLst>
                                    </p:anim>
                                    <p:anim calcmode="lin" valueType="num">
                                      <p:cBhvr>
                                        <p:cTn id="16" dur="1000" fill="hold"/>
                                        <p:tgtEl>
                                          <p:spTgt spid="3">
                                            <p:txEl>
                                              <p:charRg st="12" end="2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charRg st="28" end="42"/>
                                            </p:txEl>
                                          </p:spTgt>
                                        </p:tgtEl>
                                        <p:attrNameLst>
                                          <p:attrName>style.visibility</p:attrName>
                                        </p:attrNameLst>
                                      </p:cBhvr>
                                      <p:to>
                                        <p:strVal val="visible"/>
                                      </p:to>
                                    </p:set>
                                    <p:animEffect transition="in" filter="fade">
                                      <p:cBhvr>
                                        <p:cTn id="21" dur="1000"/>
                                        <p:tgtEl>
                                          <p:spTgt spid="3">
                                            <p:txEl>
                                              <p:charRg st="28" end="42"/>
                                            </p:txEl>
                                          </p:spTgt>
                                        </p:tgtEl>
                                      </p:cBhvr>
                                    </p:animEffect>
                                    <p:anim calcmode="lin" valueType="num">
                                      <p:cBhvr>
                                        <p:cTn id="22" dur="1000" fill="hold"/>
                                        <p:tgtEl>
                                          <p:spTgt spid="3">
                                            <p:txEl>
                                              <p:charRg st="28" end="4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charRg st="28" end="4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charRg st="42" end="59"/>
                                            </p:txEl>
                                          </p:spTgt>
                                        </p:tgtEl>
                                        <p:attrNameLst>
                                          <p:attrName>style.visibility</p:attrName>
                                        </p:attrNameLst>
                                      </p:cBhvr>
                                      <p:to>
                                        <p:strVal val="visible"/>
                                      </p:to>
                                    </p:set>
                                    <p:animEffect transition="in" filter="fade">
                                      <p:cBhvr>
                                        <p:cTn id="28" dur="1000"/>
                                        <p:tgtEl>
                                          <p:spTgt spid="3">
                                            <p:txEl>
                                              <p:charRg st="42" end="59"/>
                                            </p:txEl>
                                          </p:spTgt>
                                        </p:tgtEl>
                                      </p:cBhvr>
                                    </p:animEffect>
                                    <p:anim calcmode="lin" valueType="num">
                                      <p:cBhvr>
                                        <p:cTn id="29" dur="1000" fill="hold"/>
                                        <p:tgtEl>
                                          <p:spTgt spid="3">
                                            <p:txEl>
                                              <p:charRg st="42" end="5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charRg st="42" end="59"/>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charRg st="59" end="95"/>
                                            </p:txEl>
                                          </p:spTgt>
                                        </p:tgtEl>
                                        <p:attrNameLst>
                                          <p:attrName>style.visibility</p:attrName>
                                        </p:attrNameLst>
                                      </p:cBhvr>
                                      <p:to>
                                        <p:strVal val="visible"/>
                                      </p:to>
                                    </p:set>
                                    <p:animEffect transition="in" filter="fade">
                                      <p:cBhvr>
                                        <p:cTn id="35" dur="1000"/>
                                        <p:tgtEl>
                                          <p:spTgt spid="3">
                                            <p:txEl>
                                              <p:charRg st="59" end="95"/>
                                            </p:txEl>
                                          </p:spTgt>
                                        </p:tgtEl>
                                      </p:cBhvr>
                                    </p:animEffect>
                                    <p:anim calcmode="lin" valueType="num">
                                      <p:cBhvr>
                                        <p:cTn id="36" dur="1000" fill="hold"/>
                                        <p:tgtEl>
                                          <p:spTgt spid="3">
                                            <p:txEl>
                                              <p:charRg st="59" end="9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charRg st="59" end="9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charRg st="95" end="113"/>
                                            </p:txEl>
                                          </p:spTgt>
                                        </p:tgtEl>
                                        <p:attrNameLst>
                                          <p:attrName>style.visibility</p:attrName>
                                        </p:attrNameLst>
                                      </p:cBhvr>
                                      <p:to>
                                        <p:strVal val="visible"/>
                                      </p:to>
                                    </p:set>
                                    <p:animEffect transition="in" filter="fade">
                                      <p:cBhvr>
                                        <p:cTn id="42" dur="1000"/>
                                        <p:tgtEl>
                                          <p:spTgt spid="3">
                                            <p:txEl>
                                              <p:charRg st="95" end="113"/>
                                            </p:txEl>
                                          </p:spTgt>
                                        </p:tgtEl>
                                      </p:cBhvr>
                                    </p:animEffect>
                                    <p:anim calcmode="lin" valueType="num">
                                      <p:cBhvr>
                                        <p:cTn id="43" dur="1000" fill="hold"/>
                                        <p:tgtEl>
                                          <p:spTgt spid="3">
                                            <p:txEl>
                                              <p:charRg st="95" end="11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charRg st="95" end="1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3525" name="Text Box 5"/>
          <p:cNvSpPr txBox="1"/>
          <p:nvPr/>
        </p:nvSpPr>
        <p:spPr>
          <a:xfrm>
            <a:off x="3682365" y="455930"/>
            <a:ext cx="8139430" cy="5015865"/>
          </a:xfrm>
          <a:prstGeom prst="rect">
            <a:avLst/>
          </a:prstGeom>
          <a:noFill/>
          <a:ln w="12700">
            <a:noFill/>
          </a:ln>
        </p:spPr>
        <p:txBody>
          <a:bodyPr wrap="square" anchor="t">
            <a:spAutoFit/>
          </a:bodyPr>
          <a:p>
            <a:pPr algn="l">
              <a:spcBef>
                <a:spcPct val="50000"/>
              </a:spcBef>
            </a:pPr>
            <a:r>
              <a:rPr lang="en-US" altLang="zh-CN" sz="1800" b="1" dirty="0">
                <a:solidFill>
                  <a:srgbClr val="000000"/>
                </a:solidFill>
                <a:latin typeface="楷体_GB2312" pitchFamily="49" charset="-122"/>
                <a:ea typeface="楷体_GB2312" pitchFamily="49" charset="-122"/>
              </a:rPr>
              <a:t>        </a:t>
            </a:r>
            <a:r>
              <a:rPr lang="en-US" altLang="zh-CN" sz="4000" b="1" dirty="0">
                <a:solidFill>
                  <a:srgbClr val="000000"/>
                </a:solidFill>
                <a:latin typeface="楷体_GB2312" pitchFamily="49" charset="-122"/>
                <a:ea typeface="楷体_GB2312" pitchFamily="49" charset="-122"/>
              </a:rPr>
              <a:t>1930</a:t>
            </a:r>
            <a:r>
              <a:rPr lang="zh-CN" altLang="en-US" sz="4000" b="1" dirty="0">
                <a:solidFill>
                  <a:srgbClr val="000000"/>
                </a:solidFill>
                <a:latin typeface="楷体_GB2312" pitchFamily="49" charset="-122"/>
                <a:ea typeface="楷体_GB2312" pitchFamily="49" charset="-122"/>
              </a:rPr>
              <a:t>年，国立青岛大学入学考试成绩发布，一位</a:t>
            </a:r>
            <a:r>
              <a:rPr lang="en-US" altLang="zh-CN" sz="4000" b="1" dirty="0">
                <a:solidFill>
                  <a:srgbClr val="000000"/>
                </a:solidFill>
                <a:latin typeface="楷体_GB2312" pitchFamily="49" charset="-122"/>
                <a:ea typeface="楷体_GB2312" pitchFamily="49" charset="-122"/>
              </a:rPr>
              <a:t>20</a:t>
            </a:r>
            <a:r>
              <a:rPr lang="zh-CN" altLang="en-US" sz="4000" b="1" dirty="0">
                <a:solidFill>
                  <a:srgbClr val="000000"/>
                </a:solidFill>
                <a:latin typeface="楷体_GB2312" pitchFamily="49" charset="-122"/>
                <a:ea typeface="楷体_GB2312" pitchFamily="49" charset="-122"/>
              </a:rPr>
              <a:t>多岁的考生</a:t>
            </a:r>
            <a:r>
              <a:rPr lang="zh-CN" altLang="en-US" sz="4000" b="1" dirty="0">
                <a:solidFill>
                  <a:srgbClr val="FF0000"/>
                </a:solidFill>
                <a:latin typeface="楷体_GB2312" pitchFamily="49" charset="-122"/>
                <a:ea typeface="楷体_GB2312" pitchFamily="49" charset="-122"/>
              </a:rPr>
              <a:t>数学零分</a:t>
            </a:r>
            <a:r>
              <a:rPr lang="zh-CN" altLang="en-US" sz="4000" b="1" dirty="0">
                <a:solidFill>
                  <a:srgbClr val="000000"/>
                </a:solidFill>
                <a:latin typeface="楷体_GB2312" pitchFamily="49" charset="-122"/>
                <a:ea typeface="楷体_GB2312" pitchFamily="49" charset="-122"/>
              </a:rPr>
              <a:t>，</a:t>
            </a:r>
            <a:r>
              <a:rPr lang="zh-CN" altLang="en-US" sz="4000" b="1" dirty="0">
                <a:solidFill>
                  <a:srgbClr val="FF0000"/>
                </a:solidFill>
                <a:latin typeface="楷体_GB2312" pitchFamily="49" charset="-122"/>
                <a:ea typeface="楷体_GB2312" pitchFamily="49" charset="-122"/>
              </a:rPr>
              <a:t>作文也只写了三句</a:t>
            </a:r>
            <a:r>
              <a:rPr lang="zh-CN" altLang="en-US" sz="4000" b="1" dirty="0">
                <a:solidFill>
                  <a:srgbClr val="000000"/>
                </a:solidFill>
                <a:latin typeface="楷体_GB2312" pitchFamily="49" charset="-122"/>
                <a:ea typeface="楷体_GB2312" pitchFamily="49" charset="-122"/>
              </a:rPr>
              <a:t>带感慨的新诗：</a:t>
            </a:r>
            <a:r>
              <a:rPr lang="zh-CN" altLang="en-US" sz="4000" b="1" dirty="0">
                <a:solidFill>
                  <a:srgbClr val="FF0000"/>
                </a:solidFill>
                <a:latin typeface="Times New Roman" panose="02020603050405020304" pitchFamily="18" charset="0"/>
                <a:ea typeface="楷体_GB2312" pitchFamily="49" charset="-122"/>
              </a:rPr>
              <a:t>“</a:t>
            </a:r>
            <a:r>
              <a:rPr lang="zh-CN" altLang="en-US" sz="4000" b="1" dirty="0">
                <a:solidFill>
                  <a:srgbClr val="FF0000"/>
                </a:solidFill>
                <a:latin typeface="楷体_GB2312" pitchFamily="49" charset="-122"/>
                <a:ea typeface="楷体_GB2312" pitchFamily="49" charset="-122"/>
              </a:rPr>
              <a:t>人生永远追逐着幻光，但谁把幻光看成幻光，谁便沉入了无底的苦海。</a:t>
            </a:r>
            <a:r>
              <a:rPr lang="zh-CN" altLang="en-US" sz="4000" b="1" dirty="0">
                <a:solidFill>
                  <a:srgbClr val="FF0000"/>
                </a:solidFill>
                <a:latin typeface="Times New Roman" panose="02020603050405020304" pitchFamily="18" charset="0"/>
                <a:ea typeface="楷体_GB2312" pitchFamily="49" charset="-122"/>
              </a:rPr>
              <a:t>”</a:t>
            </a:r>
            <a:r>
              <a:rPr lang="zh-CN" altLang="en-US" sz="4000" b="1" dirty="0">
                <a:solidFill>
                  <a:srgbClr val="000000"/>
                </a:solidFill>
                <a:latin typeface="楷体_GB2312" pitchFamily="49" charset="-122"/>
                <a:ea typeface="楷体_GB2312" pitchFamily="49" charset="-122"/>
              </a:rPr>
              <a:t>按说，这位考生铁定无法录取。不过，问题是他碰上了一位慧眼识英才的主考官。</a:t>
            </a:r>
            <a:endParaRPr lang="zh-CN" altLang="en-US" sz="4000" b="1" dirty="0">
              <a:solidFill>
                <a:srgbClr val="000000"/>
              </a:solidFill>
              <a:latin typeface="楷体_GB2312" pitchFamily="49" charset="-122"/>
              <a:ea typeface="楷体_GB2312" pitchFamily="49" charset="-122"/>
            </a:endParaRPr>
          </a:p>
        </p:txBody>
      </p:sp>
      <p:sp>
        <p:nvSpPr>
          <p:cNvPr id="364549" name="Rectangle 5"/>
          <p:cNvSpPr/>
          <p:nvPr/>
        </p:nvSpPr>
        <p:spPr>
          <a:xfrm>
            <a:off x="3602355" y="5393690"/>
            <a:ext cx="8452485" cy="706755"/>
          </a:xfrm>
          <a:prstGeom prst="rect">
            <a:avLst/>
          </a:prstGeom>
        </p:spPr>
        <p:style>
          <a:lnRef idx="2">
            <a:schemeClr val="dk1"/>
          </a:lnRef>
          <a:fillRef idx="1">
            <a:schemeClr val="lt1"/>
          </a:fillRef>
          <a:effectRef idx="0">
            <a:schemeClr val="dk1"/>
          </a:effectRef>
          <a:fontRef idx="minor">
            <a:schemeClr val="dk1"/>
          </a:fontRef>
        </p:style>
        <p:txBody>
          <a:bodyPr wrap="square" anchor="t">
            <a:spAutoFit/>
          </a:bodyPr>
          <a:p>
            <a:pPr>
              <a:spcBef>
                <a:spcPct val="50000"/>
              </a:spcBef>
            </a:pPr>
            <a:r>
              <a:rPr lang="zh-CN" altLang="en-US" sz="4000" b="1" dirty="0">
                <a:solidFill>
                  <a:srgbClr val="000000"/>
                </a:solidFill>
                <a:latin typeface="Arial" panose="020B0604020202020204" pitchFamily="34" charset="0"/>
                <a:ea typeface="楷体_GB2312" pitchFamily="49" charset="-122"/>
              </a:rPr>
              <a:t>这个青年就是后来享誉诗坛的</a:t>
            </a:r>
            <a:r>
              <a:rPr lang="zh-CN" altLang="en-US" sz="4000" b="1" dirty="0">
                <a:solidFill>
                  <a:srgbClr val="0000CC"/>
                </a:solidFill>
                <a:latin typeface="Arial" panose="020B0604020202020204" pitchFamily="34" charset="0"/>
                <a:ea typeface="楷体_GB2312" pitchFamily="49" charset="-122"/>
              </a:rPr>
              <a:t>臧克家</a:t>
            </a:r>
            <a:r>
              <a:rPr lang="zh-CN" altLang="en-US" sz="4000" b="1" dirty="0">
                <a:solidFill>
                  <a:srgbClr val="000000"/>
                </a:solidFill>
                <a:latin typeface="Arial" panose="020B0604020202020204" pitchFamily="34" charset="0"/>
                <a:ea typeface="楷体_GB2312" pitchFamily="49" charset="-122"/>
              </a:rPr>
              <a:t>。</a:t>
            </a:r>
            <a:endParaRPr lang="zh-CN" altLang="en-US" sz="4000" b="1" dirty="0">
              <a:solidFill>
                <a:srgbClr val="000000"/>
              </a:solidFill>
              <a:latin typeface="Arial" panose="020B0604020202020204" pitchFamily="34" charset="0"/>
              <a:ea typeface="楷体_GB2312" pitchFamily="49" charset="-122"/>
            </a:endParaRPr>
          </a:p>
        </p:txBody>
      </p:sp>
      <p:pic>
        <p:nvPicPr>
          <p:cNvPr id="2" name="图片 1" descr="u=1249725605,2602347135&amp;fm=27&amp;gp=0"/>
          <p:cNvPicPr>
            <a:picLocks noChangeAspect="1"/>
          </p:cNvPicPr>
          <p:nvPr/>
        </p:nvPicPr>
        <p:blipFill>
          <a:blip r:embed="rId1"/>
          <a:stretch>
            <a:fillRect/>
          </a:stretch>
        </p:blipFill>
        <p:spPr>
          <a:xfrm>
            <a:off x="30480" y="71755"/>
            <a:ext cx="3651250" cy="602869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63525"/>
                                        </p:tgtEl>
                                        <p:attrNameLst>
                                          <p:attrName>style.visibility</p:attrName>
                                        </p:attrNameLst>
                                      </p:cBhvr>
                                      <p:to>
                                        <p:strVal val="visible"/>
                                      </p:to>
                                    </p:set>
                                    <p:anim calcmode="lin" valueType="num">
                                      <p:cBhvr additive="base">
                                        <p:cTn id="7" dur="500" fill="hold"/>
                                        <p:tgtEl>
                                          <p:spTgt spid="363525"/>
                                        </p:tgtEl>
                                        <p:attrNameLst>
                                          <p:attrName>ppt_x</p:attrName>
                                        </p:attrNameLst>
                                      </p:cBhvr>
                                      <p:tavLst>
                                        <p:tav tm="0">
                                          <p:val>
                                            <p:strVal val="#ppt_x"/>
                                          </p:val>
                                        </p:tav>
                                        <p:tav tm="100000">
                                          <p:val>
                                            <p:strVal val="#ppt_x"/>
                                          </p:val>
                                        </p:tav>
                                      </p:tavLst>
                                    </p:anim>
                                    <p:anim calcmode="lin" valueType="num">
                                      <p:cBhvr additive="base">
                                        <p:cTn id="8" dur="500" fill="hold"/>
                                        <p:tgtEl>
                                          <p:spTgt spid="3635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64549"/>
                                        </p:tgtEl>
                                        <p:attrNameLst>
                                          <p:attrName>style.visibility</p:attrName>
                                        </p:attrNameLst>
                                      </p:cBhvr>
                                      <p:to>
                                        <p:strVal val="visible"/>
                                      </p:to>
                                    </p:set>
                                    <p:animEffect transition="in" filter="diamond(in)">
                                      <p:cBhvr>
                                        <p:cTn id="13" dur="2000"/>
                                        <p:tgtEl>
                                          <p:spTgt spid="364549"/>
                                        </p:tgtEl>
                                      </p:cBhvr>
                                    </p:animEffect>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770" decel="100000"/>
                                        <p:tgtEl>
                                          <p:spTgt spid="2"/>
                                        </p:tgtEl>
                                      </p:cBhvr>
                                    </p:animEffect>
                                    <p:animScale>
                                      <p:cBhvr>
                                        <p:cTn id="19" dur="770" decel="100000"/>
                                        <p:tgtEl>
                                          <p:spTgt spid="2"/>
                                        </p:tgtEl>
                                      </p:cBhvr>
                                      <p:from x="10000" y="10000"/>
                                      <p:to x="200000" y="450000"/>
                                    </p:animScale>
                                    <p:animScale>
                                      <p:cBhvr>
                                        <p:cTn id="20" dur="1230" accel="100000" fill="hold">
                                          <p:stCondLst>
                                            <p:cond delay="770"/>
                                          </p:stCondLst>
                                        </p:cTn>
                                        <p:tgtEl>
                                          <p:spTgt spid="2"/>
                                        </p:tgtEl>
                                      </p:cBhvr>
                                      <p:from x="200000" y="450000"/>
                                      <p:to x="100000" y="100000"/>
                                    </p:animScale>
                                    <p:set>
                                      <p:cBhvr>
                                        <p:cTn id="21" dur="770" fill="hold"/>
                                        <p:tgtEl>
                                          <p:spTgt spid="2"/>
                                        </p:tgtEl>
                                        <p:attrNameLst>
                                          <p:attrName>ppt_x</p:attrName>
                                        </p:attrNameLst>
                                      </p:cBhvr>
                                      <p:to>
                                        <p:strVal val="(0.5)"/>
                                      </p:to>
                                    </p:set>
                                    <p:anim from="(0.5)" to="(#ppt_x)" calcmode="lin" valueType="num">
                                      <p:cBhvr>
                                        <p:cTn id="22" dur="1230" accel="100000" fill="hold">
                                          <p:stCondLst>
                                            <p:cond delay="770"/>
                                          </p:stCondLst>
                                        </p:cTn>
                                        <p:tgtEl>
                                          <p:spTgt spid="2"/>
                                        </p:tgtEl>
                                        <p:attrNameLst>
                                          <p:attrName>ppt_x</p:attrName>
                                        </p:attrNameLst>
                                      </p:cBhvr>
                                    </p:anim>
                                    <p:set>
                                      <p:cBhvr>
                                        <p:cTn id="23" dur="770" fill="hold"/>
                                        <p:tgtEl>
                                          <p:spTgt spid="2"/>
                                        </p:tgtEl>
                                        <p:attrNameLst>
                                          <p:attrName>ppt_y</p:attrName>
                                        </p:attrNameLst>
                                      </p:cBhvr>
                                      <p:to>
                                        <p:strVal val="(#ppt_y+0.4)"/>
                                      </p:to>
                                    </p:set>
                                    <p:anim from="(#ppt_y+0.4)" to="(#ppt_y)" calcmode="lin" valueType="num">
                                      <p:cBhvr>
                                        <p:cTn id="24"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9" grpId="0" bldLvl="0" animBg="1"/>
      <p:bldP spid="36352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4548" name="Text Box 4"/>
          <p:cNvSpPr txBox="1"/>
          <p:nvPr/>
        </p:nvSpPr>
        <p:spPr>
          <a:xfrm>
            <a:off x="44450" y="-19367"/>
            <a:ext cx="6553200" cy="6554470"/>
          </a:xfrm>
          <a:prstGeom prst="rect">
            <a:avLst/>
          </a:prstGeom>
          <a:noFill/>
          <a:ln w="12700">
            <a:noFill/>
          </a:ln>
        </p:spPr>
        <p:txBody>
          <a:bodyPr anchor="t">
            <a:spAutoFit/>
          </a:bodyPr>
          <a:p>
            <a:pPr>
              <a:spcBef>
                <a:spcPct val="50000"/>
              </a:spcBef>
            </a:pPr>
            <a:r>
              <a:rPr lang="en-US" altLang="zh-CN" sz="4000" b="1" dirty="0">
                <a:solidFill>
                  <a:srgbClr val="FF0000"/>
                </a:solidFill>
                <a:latin typeface="楷体_GB2312" pitchFamily="49" charset="-122"/>
                <a:ea typeface="楷体_GB2312" pitchFamily="49" charset="-122"/>
              </a:rPr>
              <a:t>    </a:t>
            </a:r>
            <a:r>
              <a:rPr lang="zh-CN" altLang="en-US" sz="4000" b="1" dirty="0">
                <a:solidFill>
                  <a:srgbClr val="FF0000"/>
                </a:solidFill>
                <a:latin typeface="楷体_GB2312" pitchFamily="49" charset="-122"/>
                <a:ea typeface="楷体_GB2312" pitchFamily="49" charset="-122"/>
              </a:rPr>
              <a:t>这位主考官就是文学院院长闻一多先生。</a:t>
            </a:r>
            <a:r>
              <a:rPr lang="zh-CN" altLang="en-US" sz="4000" b="1" dirty="0">
                <a:solidFill>
                  <a:srgbClr val="000000"/>
                </a:solidFill>
                <a:latin typeface="楷体_GB2312" pitchFamily="49" charset="-122"/>
                <a:ea typeface="楷体_GB2312" pitchFamily="49" charset="-122"/>
              </a:rPr>
              <a:t>闻先生从这三句杂感诗中发现了这位青年身上潜伏的才气，一锤定音</a:t>
            </a:r>
            <a:r>
              <a:rPr lang="zh-CN" altLang="en-US" sz="4000" b="1" dirty="0">
                <a:solidFill>
                  <a:srgbClr val="FF0000"/>
                </a:solidFill>
                <a:latin typeface="楷体_GB2312" pitchFamily="49" charset="-122"/>
                <a:ea typeface="楷体_GB2312" pitchFamily="49" charset="-122"/>
              </a:rPr>
              <a:t>破格录取</a:t>
            </a:r>
            <a:r>
              <a:rPr lang="zh-CN" altLang="en-US" sz="4000" b="1" dirty="0">
                <a:solidFill>
                  <a:srgbClr val="000000"/>
                </a:solidFill>
                <a:latin typeface="楷体_GB2312" pitchFamily="49" charset="-122"/>
                <a:ea typeface="楷体_GB2312" pitchFamily="49" charset="-122"/>
              </a:rPr>
              <a:t>。</a:t>
            </a:r>
            <a:endParaRPr lang="zh-CN" altLang="en-US" sz="4000" b="1" dirty="0">
              <a:solidFill>
                <a:srgbClr val="000000"/>
              </a:solidFill>
              <a:latin typeface="楷体_GB2312" pitchFamily="49" charset="-122"/>
              <a:ea typeface="楷体_GB2312" pitchFamily="49" charset="-122"/>
            </a:endParaRPr>
          </a:p>
          <a:p>
            <a:pPr>
              <a:spcBef>
                <a:spcPct val="50000"/>
              </a:spcBef>
            </a:pPr>
            <a:r>
              <a:rPr lang="zh-CN" altLang="en-US" sz="4000" b="1" dirty="0">
                <a:solidFill>
                  <a:srgbClr val="000000"/>
                </a:solidFill>
                <a:latin typeface="楷体_GB2312" pitchFamily="49" charset="-122"/>
                <a:ea typeface="楷体_GB2312" pitchFamily="49" charset="-122"/>
              </a:rPr>
              <a:t>    果不其然，臧克家没有辜负闻先生的期望，很快就发表了一首又一首的新诗，并于</a:t>
            </a:r>
            <a:r>
              <a:rPr lang="en-US" altLang="zh-CN" sz="4000" b="1" dirty="0">
                <a:solidFill>
                  <a:srgbClr val="000000"/>
                </a:solidFill>
                <a:latin typeface="楷体_GB2312" pitchFamily="49" charset="-122"/>
                <a:ea typeface="楷体_GB2312" pitchFamily="49" charset="-122"/>
              </a:rPr>
              <a:t>1933</a:t>
            </a:r>
            <a:r>
              <a:rPr lang="zh-CN" altLang="en-US" sz="4000" b="1" dirty="0">
                <a:solidFill>
                  <a:srgbClr val="000000"/>
                </a:solidFill>
                <a:latin typeface="楷体_GB2312" pitchFamily="49" charset="-122"/>
                <a:ea typeface="楷体_GB2312" pitchFamily="49" charset="-122"/>
              </a:rPr>
              <a:t>年出版了轰动一时的诗集</a:t>
            </a:r>
            <a:r>
              <a:rPr lang="en-US" altLang="zh-CN" sz="4000" b="1" dirty="0">
                <a:solidFill>
                  <a:srgbClr val="000000"/>
                </a:solidFill>
                <a:latin typeface="楷体_GB2312" pitchFamily="49" charset="-122"/>
                <a:ea typeface="楷体_GB2312" pitchFamily="49" charset="-122"/>
              </a:rPr>
              <a:t>《</a:t>
            </a:r>
            <a:r>
              <a:rPr lang="zh-CN" altLang="en-US" sz="4000" b="1" dirty="0">
                <a:solidFill>
                  <a:srgbClr val="000000"/>
                </a:solidFill>
                <a:latin typeface="楷体_GB2312" pitchFamily="49" charset="-122"/>
                <a:ea typeface="楷体_GB2312" pitchFamily="49" charset="-122"/>
              </a:rPr>
              <a:t>烙印</a:t>
            </a:r>
            <a:r>
              <a:rPr lang="en-US" altLang="zh-CN" sz="4000" b="1" dirty="0">
                <a:solidFill>
                  <a:srgbClr val="000000"/>
                </a:solidFill>
                <a:latin typeface="楷体_GB2312" pitchFamily="49" charset="-122"/>
                <a:ea typeface="楷体_GB2312" pitchFamily="49" charset="-122"/>
              </a:rPr>
              <a:t>》</a:t>
            </a:r>
            <a:r>
              <a:rPr lang="zh-CN" altLang="en-US" sz="4000" b="1" dirty="0">
                <a:solidFill>
                  <a:srgbClr val="000000"/>
                </a:solidFill>
                <a:latin typeface="楷体_GB2312" pitchFamily="49" charset="-122"/>
                <a:ea typeface="楷体_GB2312" pitchFamily="49" charset="-122"/>
              </a:rPr>
              <a:t>。</a:t>
            </a:r>
            <a:endParaRPr lang="zh-CN" altLang="en-US" sz="4000" b="1" dirty="0">
              <a:solidFill>
                <a:srgbClr val="000000"/>
              </a:solidFill>
              <a:latin typeface="楷体_GB2312" pitchFamily="49" charset="-122"/>
              <a:ea typeface="楷体_GB2312" pitchFamily="49" charset="-122"/>
            </a:endParaRPr>
          </a:p>
        </p:txBody>
      </p:sp>
      <p:pic>
        <p:nvPicPr>
          <p:cNvPr id="2" name="图片 1" descr="9358d109b3de9c8204d91cfb6e81800a19d84302"/>
          <p:cNvPicPr>
            <a:picLocks noChangeAspect="1"/>
          </p:cNvPicPr>
          <p:nvPr/>
        </p:nvPicPr>
        <p:blipFill>
          <a:blip r:embed="rId1"/>
          <a:stretch>
            <a:fillRect/>
          </a:stretch>
        </p:blipFill>
        <p:spPr>
          <a:xfrm>
            <a:off x="6716395" y="150495"/>
            <a:ext cx="5284470" cy="651891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4548">
                                            <p:txEl>
                                              <p:pRg st="0" end="0"/>
                                            </p:txEl>
                                          </p:spTgt>
                                        </p:tgtEl>
                                        <p:attrNameLst>
                                          <p:attrName>style.visibility</p:attrName>
                                        </p:attrNameLst>
                                      </p:cBhvr>
                                      <p:to>
                                        <p:strVal val="visible"/>
                                      </p:to>
                                    </p:set>
                                    <p:anim calcmode="lin" valueType="num">
                                      <p:cBhvr additive="base">
                                        <p:cTn id="7" dur="500" fill="hold"/>
                                        <p:tgtEl>
                                          <p:spTgt spid="3645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45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364548">
                                            <p:txEl>
                                              <p:pRg st="1" end="1"/>
                                            </p:txEl>
                                          </p:spTgt>
                                        </p:tgtEl>
                                        <p:attrNameLst>
                                          <p:attrName>style.visibility</p:attrName>
                                        </p:attrNameLst>
                                      </p:cBhvr>
                                      <p:to>
                                        <p:strVal val="visible"/>
                                      </p:to>
                                    </p:set>
                                    <p:animEffect transition="in" filter="box(in)">
                                      <p:cBhvr>
                                        <p:cTn id="19" dur="2000"/>
                                        <p:tgtEl>
                                          <p:spTgt spid="3645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4548" name="Text Box 4"/>
          <p:cNvSpPr txBox="1"/>
          <p:nvPr/>
        </p:nvSpPr>
        <p:spPr>
          <a:xfrm>
            <a:off x="264795" y="115570"/>
            <a:ext cx="11461750" cy="1198880"/>
          </a:xfrm>
          <a:prstGeom prst="rect">
            <a:avLst/>
          </a:prstGeom>
          <a:noFill/>
          <a:ln w="12700">
            <a:noFill/>
          </a:ln>
        </p:spPr>
        <p:txBody>
          <a:bodyPr wrap="square" anchor="t">
            <a:spAutoFit/>
          </a:bodyPr>
          <a:p>
            <a:pPr>
              <a:spcBef>
                <a:spcPct val="50000"/>
              </a:spcBef>
            </a:pPr>
            <a:r>
              <a:rPr lang="zh-CN" altLang="en-US" sz="3600" b="1" dirty="0">
                <a:solidFill>
                  <a:srgbClr val="000000"/>
                </a:solidFill>
                <a:latin typeface="楷体_GB2312" pitchFamily="49" charset="-122"/>
                <a:ea typeface="楷体_GB2312" pitchFamily="49" charset="-122"/>
                <a:sym typeface="+mn-ea"/>
              </a:rPr>
              <a:t>闻一多除了是一位慧眼识英才的老师之外，它还充当着怎样的角色？让我们一起走进课文《最后一次演讲》</a:t>
            </a:r>
            <a:endParaRPr lang="zh-CN" altLang="en-US" sz="3600" b="1" dirty="0">
              <a:solidFill>
                <a:srgbClr val="000000"/>
              </a:solidFill>
              <a:latin typeface="楷体_GB2312" pitchFamily="49" charset="-122"/>
              <a:ea typeface="楷体_GB2312" pitchFamily="49" charset="-122"/>
              <a:sym typeface="+mn-ea"/>
            </a:endParaRPr>
          </a:p>
        </p:txBody>
      </p:sp>
      <p:pic>
        <p:nvPicPr>
          <p:cNvPr id="2" name="图片 1" descr="U1584P28T3D2684098F346DT20090904151035"/>
          <p:cNvPicPr>
            <a:picLocks noChangeAspect="1"/>
          </p:cNvPicPr>
          <p:nvPr/>
        </p:nvPicPr>
        <p:blipFill>
          <a:blip r:embed="rId1"/>
          <a:stretch>
            <a:fillRect/>
          </a:stretch>
        </p:blipFill>
        <p:spPr>
          <a:xfrm>
            <a:off x="64135" y="1314450"/>
            <a:ext cx="12060555" cy="54781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4548"/>
                                        </p:tgtEl>
                                        <p:attrNameLst>
                                          <p:attrName>style.visibility</p:attrName>
                                        </p:attrNameLst>
                                      </p:cBhvr>
                                      <p:to>
                                        <p:strVal val="visible"/>
                                      </p:to>
                                    </p:set>
                                    <p:animEffect transition="in" filter="box(in)">
                                      <p:cBhvr>
                                        <p:cTn id="7" dur="500"/>
                                        <p:tgtEl>
                                          <p:spTgt spid="36454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3" name="Picture 2" descr="03"/>
          <p:cNvPicPr>
            <a:picLocks noChangeAspect="1"/>
          </p:cNvPicPr>
          <p:nvPr/>
        </p:nvPicPr>
        <p:blipFill>
          <a:blip r:embed="rId1">
            <a:clrChange>
              <a:clrFrom>
                <a:srgbClr val="FFFFFF"/>
              </a:clrFrom>
              <a:clrTo>
                <a:srgbClr val="FFFFFF">
                  <a:alpha val="0"/>
                </a:srgbClr>
              </a:clrTo>
            </a:clrChange>
          </a:blip>
          <a:stretch>
            <a:fillRect/>
          </a:stretch>
        </p:blipFill>
        <p:spPr>
          <a:xfrm>
            <a:off x="746443" y="3048000"/>
            <a:ext cx="3330575" cy="3962400"/>
          </a:xfrm>
          <a:prstGeom prst="rect">
            <a:avLst/>
          </a:prstGeom>
          <a:noFill/>
          <a:ln w="9525">
            <a:noFill/>
          </a:ln>
        </p:spPr>
      </p:pic>
      <p:sp>
        <p:nvSpPr>
          <p:cNvPr id="8195" name="Text Box 5"/>
          <p:cNvSpPr txBox="1"/>
          <p:nvPr/>
        </p:nvSpPr>
        <p:spPr>
          <a:xfrm>
            <a:off x="7128828" y="4070350"/>
            <a:ext cx="1859280" cy="768350"/>
          </a:xfrm>
          <a:prstGeom prst="rect">
            <a:avLst/>
          </a:prstGeom>
          <a:noFill/>
          <a:ln w="9525">
            <a:noFill/>
          </a:ln>
        </p:spPr>
        <p:txBody>
          <a:bodyPr wrap="none" anchor="t">
            <a:spAutoFit/>
          </a:bodyPr>
          <a:p>
            <a:r>
              <a:rPr lang="zh-CN" altLang="en-US" sz="4400" dirty="0">
                <a:latin typeface="Times New Roman" panose="02020603050405020304" pitchFamily="18" charset="0"/>
                <a:ea typeface="宋体" panose="02010600030101010101" pitchFamily="2" charset="-122"/>
              </a:rPr>
              <a:t>臧克家</a:t>
            </a:r>
            <a:endParaRPr lang="zh-CN" altLang="en-US" sz="4400" dirty="0">
              <a:latin typeface="Times New Roman" panose="02020603050405020304" pitchFamily="18" charset="0"/>
              <a:ea typeface="宋体" panose="02010600030101010101" pitchFamily="2" charset="-122"/>
            </a:endParaRPr>
          </a:p>
        </p:txBody>
      </p:sp>
      <p:sp>
        <p:nvSpPr>
          <p:cNvPr id="9" name="矩形 8"/>
          <p:cNvSpPr/>
          <p:nvPr/>
        </p:nvSpPr>
        <p:spPr>
          <a:xfrm>
            <a:off x="2488606" y="2373154"/>
            <a:ext cx="8444230" cy="922020"/>
          </a:xfrm>
          <a:prstGeom prst="rect">
            <a:avLst/>
          </a:prstGeom>
          <a:noFill/>
        </p:spPr>
        <p:txBody>
          <a:bodyPr wrap="none">
            <a:spAutoFit/>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1" lang="en-US" altLang="zh-CN" sz="5400" b="1" i="0" u="none" strike="noStrike" kern="1200" cap="none" spc="0" normalizeH="0" baseline="0" noProof="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rPr>
              <a:t>——</a:t>
            </a:r>
            <a:r>
              <a:rPr kumimoji="1" lang="zh-CN" altLang="en-US" sz="5400" b="1" i="0" u="none" strike="noStrike" kern="1200" cap="none" spc="0" normalizeH="0" baseline="0" noProof="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rPr>
              <a:t>记闻一多先生言行片段</a:t>
            </a:r>
            <a:endParaRPr kumimoji="1" lang="zh-CN" altLang="en-US" sz="5400" b="1" i="0" u="none" strike="noStrike" kern="1200" cap="none" spc="0" normalizeH="0" baseline="0" noProof="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endParaRPr>
          </a:p>
        </p:txBody>
      </p:sp>
      <p:sp>
        <p:nvSpPr>
          <p:cNvPr id="10" name="矩形 9"/>
          <p:cNvSpPr/>
          <p:nvPr/>
        </p:nvSpPr>
        <p:spPr>
          <a:xfrm>
            <a:off x="3000038" y="1419860"/>
            <a:ext cx="6192688" cy="1106805"/>
          </a:xfrm>
          <a:prstGeom prst="rect">
            <a:avLst/>
          </a:prstGeom>
        </p:spPr>
        <p:txBody>
          <a:bodyPr>
            <a:spAutoFit/>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1" lang="en-US" altLang="zh-CN" sz="5400" b="1" i="0" u="none" strike="noStrike" kern="1200" cap="none" spc="0" normalizeH="0" baseline="0"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C28C73">
                    <a:tint val="15000"/>
                    <a:satMod val="200000"/>
                  </a:srgbClr>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rPr>
              <a:t> </a:t>
            </a:r>
            <a:r>
              <a:rPr kumimoji="1" lang="zh-CN" altLang="en-US" sz="6600" b="1" i="0" u="none" strike="noStrike" kern="1200" cap="none" spc="0" normalizeH="0" baseline="0"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C28C73">
                    <a:tint val="15000"/>
                    <a:satMod val="200000"/>
                  </a:srgbClr>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rPr>
              <a:t>说和做</a:t>
            </a:r>
            <a:endParaRPr kumimoji="1" lang="zh-CN" altLang="en-US" sz="6600" b="1" i="0" u="none" strike="noStrike" kern="1200" cap="none" spc="0" normalizeH="0" baseline="0" noProof="0" dirty="0">
              <a:ln w="31550" cmpd="sng">
                <a:gradFill>
                  <a:gsLst>
                    <a:gs pos="70000">
                      <a:srgbClr val="C28C73">
                        <a:shade val="50000"/>
                        <a:satMod val="190000"/>
                      </a:srgbClr>
                    </a:gs>
                    <a:gs pos="0">
                      <a:srgbClr val="C28C73">
                        <a:tint val="77000"/>
                        <a:satMod val="180000"/>
                      </a:srgbClr>
                    </a:gs>
                  </a:gsLst>
                  <a:lin ang="5400000"/>
                </a:gradFill>
                <a:prstDash val="solid"/>
              </a:ln>
              <a:solidFill>
                <a:srgbClr val="C28C73">
                  <a:tint val="15000"/>
                  <a:satMod val="200000"/>
                </a:srgbClr>
              </a:solidFill>
              <a:effectLst>
                <a:outerShdw blurRad="50800" dist="40000" dir="5400000" algn="tl" rotWithShape="0">
                  <a:srgbClr val="000000">
                    <a:shade val="5000"/>
                    <a:satMod val="120000"/>
                    <a:alpha val="33000"/>
                  </a:srgbClr>
                </a:outerShdw>
              </a:effectLst>
              <a:uLnTx/>
              <a:uFillTx/>
              <a:latin typeface="Times New Roman" panose="02020603050405020304" pitchFamily="18" charset="0"/>
              <a:ea typeface="宋体" panose="02010600030101010101" pitchFamily="2" charset="-122"/>
              <a:cs typeface="+mn-cs"/>
            </a:endParaRPr>
          </a:p>
        </p:txBody>
      </p:sp>
      <p:sp>
        <p:nvSpPr>
          <p:cNvPr id="2" name="标题 1"/>
          <p:cNvSpPr>
            <a:spLocks noGrp="1"/>
          </p:cNvSpPr>
          <p:nvPr/>
        </p:nvSpPr>
        <p:spPr>
          <a:xfrm>
            <a:off x="417195" y="1016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b="1">
                <a:solidFill>
                  <a:schemeClr val="tx1"/>
                </a:solidFill>
                <a:effectLst>
                  <a:outerShdw blurRad="38100" dist="19050" dir="2700000" algn="tl" rotWithShape="0">
                    <a:schemeClr val="dk1">
                      <a:alpha val="40000"/>
                    </a:schemeClr>
                  </a:outerShdw>
                </a:effectLst>
              </a:rPr>
              <a:t>我们曾经学过写他 一篇文章你还记得吗 ？</a:t>
            </a:r>
            <a:endParaRPr lang="zh-CN" altLang="zh-CN" b="1">
              <a:solidFill>
                <a:schemeClr val="tx1"/>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gtEl>
                                        <p:attrNameLst>
                                          <p:attrName>style.visibility</p:attrName>
                                        </p:attrNameLst>
                                      </p:cBhvr>
                                      <p:to>
                                        <p:strVal val="visible"/>
                                      </p:to>
                                    </p:set>
                                    <p:anim calcmode="lin" valueType="num">
                                      <p:cBhvr additive="base">
                                        <p:cTn id="25" dur="500" fill="hold"/>
                                        <p:tgtEl>
                                          <p:spTgt spid="8195"/>
                                        </p:tgtEl>
                                        <p:attrNameLst>
                                          <p:attrName>ppt_x</p:attrName>
                                        </p:attrNameLst>
                                      </p:cBhvr>
                                      <p:tavLst>
                                        <p:tav tm="0">
                                          <p:val>
                                            <p:strVal val="#ppt_x"/>
                                          </p:val>
                                        </p:tav>
                                        <p:tav tm="100000">
                                          <p:val>
                                            <p:strVal val="#ppt_x"/>
                                          </p:val>
                                        </p:tav>
                                      </p:tavLst>
                                    </p:anim>
                                    <p:anim calcmode="lin" valueType="num">
                                      <p:cBhvr additive="base">
                                        <p:cTn id="26"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9" grpId="0"/>
      <p:bldP spid="819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3854</Words>
  <Application>WPS 演示</Application>
  <PresentationFormat>宽屏</PresentationFormat>
  <Paragraphs>258</Paragraphs>
  <Slides>37</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37</vt:i4>
      </vt:variant>
    </vt:vector>
  </HeadingPairs>
  <TitlesOfParts>
    <vt:vector size="53" baseType="lpstr">
      <vt:lpstr>Arial</vt:lpstr>
      <vt:lpstr>宋体</vt:lpstr>
      <vt:lpstr>Wingdings</vt:lpstr>
      <vt:lpstr>楷体</vt:lpstr>
      <vt:lpstr>华文中宋</vt:lpstr>
      <vt:lpstr>黑体</vt:lpstr>
      <vt:lpstr>楷体_GB2312</vt:lpstr>
      <vt:lpstr>新宋体</vt:lpstr>
      <vt:lpstr>Times New Roman</vt:lpstr>
      <vt:lpstr>华文琥珀</vt:lpstr>
      <vt:lpstr>微软雅黑</vt:lpstr>
      <vt:lpstr>Arial Unicode MS</vt:lpstr>
      <vt:lpstr>Calibri Light</vt:lpstr>
      <vt:lpstr>Calibri</vt:lpstr>
      <vt:lpstr>Wingdings</vt:lpstr>
      <vt:lpstr>Office 主题</vt:lpstr>
      <vt:lpstr>PowerPoint 演示文稿</vt:lpstr>
      <vt:lpstr>PowerPoint 演示文稿</vt:lpstr>
      <vt:lpstr>演讲词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集诗人、学者、民主战士             “三重人格”于一身</vt:lpstr>
      <vt:lpstr>为什么要演讲？</vt:lpstr>
      <vt:lpstr>背景链接</vt:lpstr>
      <vt:lpstr>PowerPoint 演示文稿</vt:lpstr>
      <vt:lpstr>谁在听？</vt:lpstr>
      <vt:lpstr>讲了什么？</vt:lpstr>
      <vt:lpstr>理清结构</vt:lpstr>
      <vt:lpstr>背景资料链接</vt:lpstr>
      <vt:lpstr>悟主题</vt:lpstr>
      <vt:lpstr>PowerPoint 演示文稿</vt:lpstr>
      <vt:lpstr>PowerPoint 演示文稿</vt:lpstr>
      <vt:lpstr>精段品读</vt:lpstr>
      <vt:lpstr>PowerPoint 演示文稿</vt:lpstr>
      <vt:lpstr>PowerPoint 演示文稿</vt:lpstr>
      <vt:lpstr>精段品读</vt:lpstr>
      <vt:lpstr>PowerPoint 演示文稿</vt:lpstr>
      <vt:lpstr>PowerPoint 演示文稿</vt:lpstr>
      <vt:lpstr>PowerPoint 演示文稿</vt:lpstr>
      <vt:lpstr>PowerPoint 演示文稿</vt:lpstr>
      <vt:lpstr>精段品读</vt:lpstr>
      <vt:lpstr>PowerPoint 演示文稿</vt:lpstr>
      <vt:lpstr>语言品味</vt:lpstr>
      <vt:lpstr>示例 1、无耻啊！无耻啊！这是某集团的无耻，恰是李先生的光荣！</vt:lpstr>
      <vt:lpstr>2、特务们，你们想想，你们还有几天？你们完了，快完了！</vt:lpstr>
      <vt:lpstr>3、我们不怕死，我们有牺牲的精神！我们随时像李先生一样，前脚跨出大门，后脚就不准备再跨进大门！</vt:lpstr>
      <vt:lpstr>归纳主旨</vt:lpstr>
      <vt:lpstr>拓展思考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ASUS</cp:lastModifiedBy>
  <cp:revision>11</cp:revision>
  <dcterms:created xsi:type="dcterms:W3CDTF">2020-03-19T05:29:00Z</dcterms:created>
  <dcterms:modified xsi:type="dcterms:W3CDTF">2020-03-19T23:58:01Z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