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1"/>
  </p:notesMasterIdLst>
  <p:handoutMasterIdLst>
    <p:handoutMasterId r:id="rId35"/>
  </p:handoutMasterIdLst>
  <p:sldIdLst>
    <p:sldId id="732" r:id="rId3"/>
    <p:sldId id="733" r:id="rId4"/>
    <p:sldId id="734" r:id="rId5"/>
    <p:sldId id="736" r:id="rId6"/>
    <p:sldId id="737" r:id="rId7"/>
    <p:sldId id="426" r:id="rId8"/>
    <p:sldId id="323" r:id="rId9"/>
    <p:sldId id="738" r:id="rId10"/>
    <p:sldId id="592" r:id="rId11"/>
    <p:sldId id="266" r:id="rId12"/>
    <p:sldId id="555" r:id="rId13"/>
    <p:sldId id="595" r:id="rId14"/>
    <p:sldId id="457" r:id="rId15"/>
    <p:sldId id="823" r:id="rId16"/>
    <p:sldId id="640" r:id="rId17"/>
    <p:sldId id="824" r:id="rId18"/>
    <p:sldId id="844" r:id="rId19"/>
    <p:sldId id="826" r:id="rId20"/>
    <p:sldId id="827" r:id="rId21"/>
    <p:sldId id="828" r:id="rId22"/>
    <p:sldId id="831" r:id="rId23"/>
    <p:sldId id="845" r:id="rId24"/>
    <p:sldId id="834" r:id="rId25"/>
    <p:sldId id="835" r:id="rId26"/>
    <p:sldId id="833" r:id="rId27"/>
    <p:sldId id="346" r:id="rId28"/>
    <p:sldId id="270" r:id="rId29"/>
    <p:sldId id="810" r:id="rId30"/>
    <p:sldId id="668" r:id="rId32"/>
    <p:sldId id="454" r:id="rId33"/>
    <p:sldId id="556" r:id="rId34"/>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a:srgbClr val="D5FEF8"/>
    <a:srgbClr val="6A8571"/>
    <a:srgbClr val="B9C401"/>
    <a:srgbClr val="FFFFFF"/>
    <a:srgbClr val="7D11B5"/>
    <a:srgbClr val="26CAC8"/>
    <a:srgbClr val="FCC88A"/>
    <a:srgbClr val="FFE1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714" autoAdjust="0"/>
  </p:normalViewPr>
  <p:slideViewPr>
    <p:cSldViewPr>
      <p:cViewPr varScale="1">
        <p:scale>
          <a:sx n="62" d="100"/>
          <a:sy n="62" d="100"/>
        </p:scale>
        <p:origin x="-432" y="-84"/>
      </p:cViewPr>
      <p:guideLst>
        <p:guide orient="horz" pos="1782"/>
        <p:guide pos="2851"/>
      </p:guideLst>
    </p:cSldViewPr>
  </p:slideViewPr>
  <p:outlineViewPr>
    <p:cViewPr>
      <p:scale>
        <a:sx n="33" d="100"/>
        <a:sy n="33" d="100"/>
      </p:scale>
      <p:origin x="0" y="1674"/>
    </p:cViewPr>
  </p:outlineViewPr>
  <p:notesTextViewPr>
    <p:cViewPr>
      <p:scale>
        <a:sx n="1" d="1"/>
        <a:sy n="1" d="1"/>
      </p:scale>
      <p:origin x="0" y="0"/>
    </p:cViewPr>
  </p:notesTextViewPr>
  <p:notesViewPr>
    <p:cSldViewPr>
      <p:cViewPr varScale="1">
        <p:scale>
          <a:sx n="68" d="100"/>
          <a:sy n="68" d="100"/>
        </p:scale>
        <p:origin x="-2856" y="-108"/>
      </p:cViewPr>
      <p:guideLst>
        <p:guide orient="horz" pos="3167"/>
        <p:guide pos="2138"/>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8" Type="http://schemas.openxmlformats.org/officeDocument/2006/relationships/tableStyles" Target="tableStyles.xml"/><Relationship Id="rId37" Type="http://schemas.openxmlformats.org/officeDocument/2006/relationships/viewProps" Target="viewProps.xml"/><Relationship Id="rId36" Type="http://schemas.openxmlformats.org/officeDocument/2006/relationships/presProps" Target="presProps.xml"/><Relationship Id="rId35" Type="http://schemas.openxmlformats.org/officeDocument/2006/relationships/handoutMaster" Target="handoutMasters/handoutMaster1.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notesMaster" Target="notesMasters/notesMaster1.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D33FA5A-66A3-4316-878E-E77A88EE2E73}"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068CAC-6640-417F-821E-54E16AA235FA}"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1_自定义版式">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628650" y="273844"/>
            <a:ext cx="7886700" cy="994172"/>
          </a:xfr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628650" y="1369219"/>
            <a:ext cx="7886700" cy="326350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a:xfrm>
            <a:off x="628650" y="4767263"/>
            <a:ext cx="2057400" cy="273844"/>
          </a:xfrm>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a:xfrm>
            <a:off x="3028950" y="4767263"/>
            <a:ext cx="3086100" cy="273844"/>
          </a:xfrm>
        </p:spPr>
        <p:txBody>
          <a:bodyPr/>
          <a:lstStyle/>
          <a:p>
            <a:endParaRPr lang="zh-CN" altLang="en-US"/>
          </a:p>
        </p:txBody>
      </p:sp>
      <p:sp>
        <p:nvSpPr>
          <p:cNvPr id="6" name="灯片编号占位符 5"/>
          <p:cNvSpPr>
            <a:spLocks noGrp="1"/>
          </p:cNvSpPr>
          <p:nvPr>
            <p:ph type="sldNum" sz="quarter" idx="12"/>
          </p:nvPr>
        </p:nvSpPr>
        <p:spPr>
          <a:xfrm>
            <a:off x="6457950" y="4767263"/>
            <a:ext cx="2057400" cy="273844"/>
          </a:xfrm>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_标题和内容">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6.png"/></Relationships>
</file>

<file path=ppt/slides/_rels/slide12.xml.rels><?xml version="1.0" encoding="UTF-8" standalone="yes"?>
<Relationships xmlns="http://schemas.openxmlformats.org/package/2006/relationships"><Relationship Id="rId8" Type="http://schemas.openxmlformats.org/officeDocument/2006/relationships/slideLayout" Target="../slideLayouts/slideLayout1.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image" Target="../media/image1.png"/><Relationship Id="rId4" Type="http://schemas.openxmlformats.org/officeDocument/2006/relationships/tags" Target="../tags/tag5.xml"/><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7.jpeg"/></Relationships>
</file>

<file path=ppt/slides/_rels/slide14.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8.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7" Type="http://schemas.openxmlformats.org/officeDocument/2006/relationships/slideLayout" Target="../slideLayouts/slideLayout1.xml"/><Relationship Id="rId6" Type="http://schemas.openxmlformats.org/officeDocument/2006/relationships/tags" Target="../tags/tag19.xml"/><Relationship Id="rId5" Type="http://schemas.openxmlformats.org/officeDocument/2006/relationships/tags" Target="../tags/tag18.xml"/><Relationship Id="rId4" Type="http://schemas.openxmlformats.org/officeDocument/2006/relationships/tags" Target="../tags/tag17.xml"/><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9.png"/><Relationship Id="rId1"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0.jpeg"/><Relationship Id="rId1"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1.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1.xml"/><Relationship Id="rId1" Type="http://schemas.openxmlformats.org/officeDocument/2006/relationships/image" Target="../media/image1.png"/></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2.png"/><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4.png"/><Relationship Id="rId1" Type="http://schemas.openxmlformats.org/officeDocument/2006/relationships/image" Target="../media/image3.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矩形 2"/>
          <p:cNvSpPr/>
          <p:nvPr/>
        </p:nvSpPr>
        <p:spPr>
          <a:xfrm>
            <a:off x="480060" y="687705"/>
            <a:ext cx="8183245" cy="3930650"/>
          </a:xfrm>
          <a:prstGeom prst="rect">
            <a:avLst/>
          </a:prstGeom>
          <a:noFill/>
          <a:ln>
            <a:noFill/>
          </a:ln>
        </p:spPr>
        <p:txBody>
          <a:bodyPr wrap="square" rtlCol="0" anchor="t">
            <a:spAutoFit/>
          </a:bodyPr>
          <a:lstStyle/>
          <a:p>
            <a:pPr algn="l" fontAlgn="auto">
              <a:lnSpc>
                <a:spcPct val="130000"/>
              </a:lnSpc>
              <a:spcBef>
                <a:spcPts val="0"/>
              </a:spcBef>
              <a:spcAft>
                <a:spcPts val="0"/>
              </a:spcAft>
            </a:pPr>
            <a:r>
              <a:rPr lang="en-US" altLang="zh-CN" sz="3200">
                <a:latin typeface="楷体_GB2312" panose="02010609030101010101" charset="-122"/>
                <a:ea typeface="楷体_GB2312" panose="02010609030101010101" charset="-122"/>
                <a:cs typeface="楷体_GB2312" panose="02010609030101010101" charset="-122"/>
              </a:rPr>
              <a:t>    </a:t>
            </a:r>
            <a:r>
              <a:rPr sz="3200">
                <a:latin typeface="楷体_GB2312" panose="02010609030101010101" charset="-122"/>
                <a:ea typeface="楷体_GB2312" panose="02010609030101010101" charset="-122"/>
                <a:cs typeface="楷体_GB2312" panose="02010609030101010101" charset="-122"/>
              </a:rPr>
              <a:t>安于清贫、乐于清贫，不为高官厚禄所诱惑，这是许多共产党人舍生取义、追求真理、献身革命时的基本心态。他们为了国家的富强、人民的富裕，不图私利、努力奉献、甘守清贫。</a:t>
            </a:r>
            <a:r>
              <a:rPr lang="zh-CN" sz="3200">
                <a:latin typeface="楷体_GB2312" panose="02010609030101010101" charset="-122"/>
                <a:ea typeface="楷体_GB2312" panose="02010609030101010101" charset="-122"/>
                <a:cs typeface="楷体_GB2312" panose="02010609030101010101" charset="-122"/>
              </a:rPr>
              <a:t>让我们一起学习这篇文章</a:t>
            </a:r>
            <a:r>
              <a:rPr sz="3200">
                <a:latin typeface="楷体_GB2312" panose="02010609030101010101" charset="-122"/>
                <a:ea typeface="楷体_GB2312" panose="02010609030101010101" charset="-122"/>
                <a:cs typeface="楷体_GB2312" panose="02010609030101010101" charset="-122"/>
              </a:rPr>
              <a:t>，感受共产党人甘守清贫的可贵品质吧。</a:t>
            </a:r>
            <a:endParaRPr sz="3200">
              <a:latin typeface="楷体_GB2312" panose="02010609030101010101" charset="-122"/>
              <a:ea typeface="楷体_GB2312" panose="02010609030101010101" charset="-122"/>
              <a:cs typeface="楷体_GB2312" panose="02010609030101010101" charset="-122"/>
            </a:endParaRPr>
          </a:p>
        </p:txBody>
      </p:sp>
    </p:spTree>
  </p:cSld>
  <p:clrMapOvr>
    <a:masterClrMapping/>
  </p:clrMapOvr>
  <p:timing>
    <p:tnLst>
      <p:par>
        <p:cTn id="1" dur="indefinite" restart="never" nodeType="tmRoot"/>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矩形 4"/>
          <p:cNvSpPr>
            <a:spLocks noChangeArrowheads="1"/>
          </p:cNvSpPr>
          <p:nvPr/>
        </p:nvSpPr>
        <p:spPr bwMode="auto">
          <a:xfrm>
            <a:off x="1009650" y="1470025"/>
            <a:ext cx="7124065" cy="2306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200000"/>
              </a:lnSpc>
            </a:pPr>
            <a:r>
              <a:rPr lang="zh-CN" altLang="en-US" sz="2400" b="1" dirty="0">
                <a:latin typeface="黑体" panose="02010600030101010101" pitchFamily="2" charset="-122"/>
                <a:ea typeface="黑体" panose="02010600030101010101" pitchFamily="2" charset="-122"/>
              </a:rPr>
              <a:t>清贫</a:t>
            </a:r>
            <a:r>
              <a:rPr lang="en-US" altLang="zh-CN" sz="2400" b="1" dirty="0">
                <a:latin typeface="黑体" panose="02010600030101010101" pitchFamily="2" charset="-122"/>
                <a:ea typeface="黑体" panose="02010600030101010101" pitchFamily="2" charset="-122"/>
              </a:rPr>
              <a:t>—— </a:t>
            </a:r>
            <a:r>
              <a:rPr lang="zh-CN" altLang="en-US" sz="2400" b="1" dirty="0">
                <a:latin typeface="黑体" panose="02010600030101010101" pitchFamily="2" charset="-122"/>
                <a:ea typeface="黑体" panose="02010600030101010101" pitchFamily="2" charset="-122"/>
              </a:rPr>
              <a:t>   </a:t>
            </a:r>
            <a:r>
              <a:rPr lang="zh-CN" altLang="en-US" sz="2400" b="1" dirty="0">
                <a:solidFill>
                  <a:srgbClr val="0000FF"/>
                </a:solidFill>
                <a:latin typeface="黑体" panose="02010600030101010101" pitchFamily="2" charset="-122"/>
                <a:ea typeface="黑体" panose="02010600030101010101" pitchFamily="2" charset="-122"/>
              </a:rPr>
              <a:t>    </a:t>
            </a:r>
            <a:r>
              <a:rPr lang="zh-CN" altLang="en-US" sz="2400" b="1" dirty="0">
                <a:solidFill>
                  <a:schemeClr val="tx1"/>
                </a:solidFill>
                <a:latin typeface="黑体" panose="02010600030101010101" pitchFamily="2" charset="-122"/>
                <a:ea typeface="黑体" panose="02010600030101010101" pitchFamily="2" charset="-122"/>
              </a:rPr>
              <a:t>朴素</a:t>
            </a:r>
            <a:r>
              <a:rPr lang="en-US" altLang="zh-CN" sz="2400" b="1" dirty="0">
                <a:latin typeface="黑体" panose="02010600030101010101" pitchFamily="2" charset="-122"/>
                <a:ea typeface="黑体" panose="02010600030101010101" pitchFamily="2" charset="-122"/>
              </a:rPr>
              <a:t>—— </a:t>
            </a:r>
            <a:r>
              <a:rPr lang="zh-CN" altLang="en-US" sz="2400" b="1" dirty="0">
                <a:latin typeface="黑体" panose="02010600030101010101" pitchFamily="2" charset="-122"/>
                <a:ea typeface="黑体" panose="02010600030101010101" pitchFamily="2" charset="-122"/>
              </a:rPr>
              <a:t>       凶恶</a:t>
            </a:r>
            <a:r>
              <a:rPr lang="en-US" altLang="zh-CN" sz="2400" b="1" dirty="0">
                <a:latin typeface="黑体" panose="02010600030101010101" pitchFamily="2" charset="-122"/>
                <a:ea typeface="黑体" panose="02010600030101010101" pitchFamily="2" charset="-122"/>
              </a:rPr>
              <a:t>—— </a:t>
            </a:r>
            <a:endParaRPr lang="en-US" altLang="zh-CN" sz="2400" b="1" dirty="0">
              <a:latin typeface="黑体" panose="02010600030101010101" pitchFamily="2" charset="-122"/>
              <a:ea typeface="黑体" panose="02010600030101010101" pitchFamily="2" charset="-122"/>
            </a:endParaRPr>
          </a:p>
          <a:p>
            <a:pPr fontAlgn="auto">
              <a:lnSpc>
                <a:spcPct val="200000"/>
              </a:lnSpc>
            </a:pPr>
            <a:r>
              <a:rPr lang="zh-CN" altLang="en-US" sz="2400" b="1" dirty="0">
                <a:latin typeface="黑体" panose="02010600030101010101" pitchFamily="2" charset="-122"/>
                <a:ea typeface="黑体" panose="02010600030101010101" pitchFamily="2" charset="-122"/>
              </a:rPr>
              <a:t>威吓</a:t>
            </a:r>
            <a:r>
              <a:rPr lang="en-US" altLang="zh-CN" sz="2400" b="1" dirty="0">
                <a:latin typeface="黑体" panose="02010600030101010101" pitchFamily="2" charset="-122"/>
                <a:ea typeface="黑体" panose="02010600030101010101" pitchFamily="2" charset="-122"/>
              </a:rPr>
              <a:t>—— </a:t>
            </a:r>
            <a:r>
              <a:rPr lang="zh-CN" altLang="en-US" sz="2400" b="1" dirty="0">
                <a:latin typeface="黑体" panose="02010600030101010101" pitchFamily="2" charset="-122"/>
                <a:ea typeface="黑体" panose="02010600030101010101" pitchFamily="2" charset="-122"/>
              </a:rPr>
              <a:t>   </a:t>
            </a:r>
            <a:r>
              <a:rPr lang="zh-CN" altLang="en-US" sz="2400" b="1" dirty="0">
                <a:solidFill>
                  <a:schemeClr val="tx1"/>
                </a:solidFill>
                <a:latin typeface="黑体" panose="02010600030101010101" pitchFamily="2" charset="-122"/>
                <a:ea typeface="黑体" panose="02010600030101010101" pitchFamily="2" charset="-122"/>
              </a:rPr>
              <a:t>    企望</a:t>
            </a:r>
            <a:r>
              <a:rPr lang="en-US" altLang="zh-CN" sz="2400" b="1" dirty="0">
                <a:latin typeface="黑体" panose="02010600030101010101" pitchFamily="2" charset="-122"/>
                <a:ea typeface="黑体" panose="02010600030101010101" pitchFamily="2" charset="-122"/>
              </a:rPr>
              <a:t>—— </a:t>
            </a:r>
            <a:r>
              <a:rPr lang="zh-CN" altLang="en-US" sz="2400" b="1" dirty="0">
                <a:latin typeface="黑体" panose="02010600030101010101" pitchFamily="2" charset="-122"/>
                <a:ea typeface="黑体" panose="02010600030101010101" pitchFamily="2" charset="-122"/>
              </a:rPr>
              <a:t>  </a:t>
            </a:r>
            <a:r>
              <a:rPr lang="zh-CN" altLang="en-US" sz="2400" b="1" dirty="0">
                <a:solidFill>
                  <a:schemeClr val="tx1"/>
                </a:solidFill>
                <a:latin typeface="黑体" panose="02010600030101010101" pitchFamily="2" charset="-122"/>
                <a:ea typeface="黑体" panose="02010600030101010101" pitchFamily="2" charset="-122"/>
              </a:rPr>
              <a:t>     </a:t>
            </a:r>
            <a:r>
              <a:rPr lang="zh-CN" altLang="en-US" sz="2400" b="1" dirty="0">
                <a:latin typeface="黑体" panose="02010600030101010101" pitchFamily="2" charset="-122"/>
                <a:ea typeface="黑体" panose="02010600030101010101" pitchFamily="2" charset="-122"/>
              </a:rPr>
              <a:t>怀疑</a:t>
            </a:r>
            <a:r>
              <a:rPr lang="en-US" altLang="zh-CN" sz="2400" b="1" dirty="0">
                <a:latin typeface="黑体" panose="02010600030101010101" pitchFamily="2" charset="-122"/>
                <a:ea typeface="黑体" panose="02010600030101010101" pitchFamily="2" charset="-122"/>
              </a:rPr>
              <a:t>——</a:t>
            </a:r>
            <a:endParaRPr lang="en-US" altLang="zh-CN" sz="2400" b="1" dirty="0">
              <a:latin typeface="黑体" panose="02010600030101010101" pitchFamily="2" charset="-122"/>
              <a:ea typeface="黑体" panose="02010600030101010101" pitchFamily="2" charset="-122"/>
            </a:endParaRPr>
          </a:p>
          <a:p>
            <a:pPr fontAlgn="auto">
              <a:lnSpc>
                <a:spcPct val="200000"/>
              </a:lnSpc>
            </a:pPr>
            <a:r>
              <a:rPr lang="en-US" altLang="zh-CN" sz="2400" b="1" dirty="0">
                <a:latin typeface="黑体" panose="02010600030101010101" pitchFamily="2" charset="-122"/>
                <a:ea typeface="黑体" panose="02010600030101010101" pitchFamily="2" charset="-122"/>
                <a:sym typeface="+mn-ea"/>
              </a:rPr>
              <a:t>      </a:t>
            </a:r>
            <a:r>
              <a:rPr lang="en-US" altLang="zh-CN" sz="2400" b="1" dirty="0">
                <a:latin typeface="黑体" panose="02010600030101010101" pitchFamily="2" charset="-122"/>
                <a:ea typeface="黑体" panose="02010600030101010101" pitchFamily="2" charset="-122"/>
              </a:rPr>
              <a:t> </a:t>
            </a:r>
            <a:endParaRPr lang="zh-CN" altLang="en-US" sz="2400" b="1" dirty="0">
              <a:solidFill>
                <a:srgbClr val="0000FF"/>
              </a:solidFill>
              <a:latin typeface="黑体" panose="02010600030101010101" pitchFamily="2" charset="-122"/>
              <a:ea typeface="黑体" panose="02010600030101010101" pitchFamily="2" charset="-122"/>
            </a:endParaRPr>
          </a:p>
        </p:txBody>
      </p:sp>
      <p:pic>
        <p:nvPicPr>
          <p:cNvPr id="4" name="图片 3" descr="反义词"/>
          <p:cNvPicPr>
            <a:picLocks noChangeAspect="1"/>
          </p:cNvPicPr>
          <p:nvPr/>
        </p:nvPicPr>
        <p:blipFill>
          <a:blip r:embed="rId1" cstate="print"/>
          <a:stretch>
            <a:fillRect/>
          </a:stretch>
        </p:blipFill>
        <p:spPr>
          <a:xfrm>
            <a:off x="224155" y="729615"/>
            <a:ext cx="2129351" cy="576004"/>
          </a:xfrm>
          <a:prstGeom prst="rect">
            <a:avLst/>
          </a:prstGeom>
        </p:spPr>
      </p:pic>
      <p:sp>
        <p:nvSpPr>
          <p:cNvPr id="12" name="文本框 11"/>
          <p:cNvSpPr txBox="1"/>
          <p:nvPr/>
        </p:nvSpPr>
        <p:spPr>
          <a:xfrm>
            <a:off x="2353310" y="1767205"/>
            <a:ext cx="981075"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富有 </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13" name="文本框 12"/>
          <p:cNvSpPr txBox="1"/>
          <p:nvPr/>
        </p:nvSpPr>
        <p:spPr>
          <a:xfrm>
            <a:off x="4750435" y="1767205"/>
            <a:ext cx="916940"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奢侈</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14" name="文本框 13"/>
          <p:cNvSpPr txBox="1"/>
          <p:nvPr/>
        </p:nvSpPr>
        <p:spPr>
          <a:xfrm>
            <a:off x="7183755" y="1767205"/>
            <a:ext cx="981075"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和蔼</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15" name="文本框 14"/>
          <p:cNvSpPr txBox="1"/>
          <p:nvPr/>
        </p:nvSpPr>
        <p:spPr>
          <a:xfrm>
            <a:off x="2353310" y="2486025"/>
            <a:ext cx="981075"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安慰</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16" name="文本框 15"/>
          <p:cNvSpPr txBox="1"/>
          <p:nvPr/>
        </p:nvSpPr>
        <p:spPr>
          <a:xfrm>
            <a:off x="4750435" y="2486025"/>
            <a:ext cx="981075"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失望</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17" name="文本框 16"/>
          <p:cNvSpPr txBox="1"/>
          <p:nvPr/>
        </p:nvSpPr>
        <p:spPr>
          <a:xfrm>
            <a:off x="7183755" y="2486025"/>
            <a:ext cx="1591310"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相信</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3" name="文本框 2"/>
          <p:cNvSpPr txBox="1"/>
          <p:nvPr/>
        </p:nvSpPr>
        <p:spPr>
          <a:xfrm>
            <a:off x="1009650" y="3566160"/>
            <a:ext cx="6858000" cy="460375"/>
          </a:xfrm>
          <a:prstGeom prst="rect">
            <a:avLst/>
          </a:prstGeom>
          <a:noFill/>
        </p:spPr>
        <p:txBody>
          <a:bodyPr wrap="square" rtlCol="0">
            <a:spAutoFit/>
          </a:bodyPr>
          <a:lstStyle/>
          <a:p>
            <a:r>
              <a:rPr lang="zh-CN" altLang="en-US" sz="2400">
                <a:latin typeface="微软雅黑" panose="020B0503020204020204" charset="-122"/>
                <a:ea typeface="微软雅黑" panose="020B0503020204020204" charset="-122"/>
              </a:rPr>
              <a:t>我们要以</a:t>
            </a:r>
            <a:r>
              <a:rPr lang="zh-CN" altLang="en-US" sz="2400">
                <a:solidFill>
                  <a:srgbClr val="FF0000"/>
                </a:solidFill>
                <a:latin typeface="微软雅黑" panose="020B0503020204020204" charset="-122"/>
                <a:ea typeface="微软雅黑" panose="020B0503020204020204" charset="-122"/>
              </a:rPr>
              <a:t>朴素</a:t>
            </a:r>
            <a:r>
              <a:rPr lang="zh-CN" altLang="en-US" sz="2400">
                <a:solidFill>
                  <a:schemeClr val="tx1"/>
                </a:solidFill>
                <a:latin typeface="微软雅黑" panose="020B0503020204020204" charset="-122"/>
                <a:ea typeface="微软雅黑" panose="020B0503020204020204" charset="-122"/>
              </a:rPr>
              <a:t>节俭为荣</a:t>
            </a:r>
            <a:r>
              <a:rPr lang="zh-CN" altLang="en-US" sz="2400">
                <a:latin typeface="微软雅黑" panose="020B0503020204020204" charset="-122"/>
                <a:ea typeface="微软雅黑" panose="020B0503020204020204" charset="-122"/>
              </a:rPr>
              <a:t>，以</a:t>
            </a:r>
            <a:r>
              <a:rPr lang="zh-CN" altLang="en-US" sz="2400">
                <a:solidFill>
                  <a:srgbClr val="FF0000"/>
                </a:solidFill>
                <a:latin typeface="微软雅黑" panose="020B0503020204020204" charset="-122"/>
                <a:ea typeface="微软雅黑" panose="020B0503020204020204" charset="-122"/>
              </a:rPr>
              <a:t>奢侈</a:t>
            </a:r>
            <a:r>
              <a:rPr lang="zh-CN" altLang="en-US" sz="2400">
                <a:solidFill>
                  <a:schemeClr val="tx1"/>
                </a:solidFill>
                <a:latin typeface="微软雅黑" panose="020B0503020204020204" charset="-122"/>
                <a:ea typeface="微软雅黑" panose="020B0503020204020204" charset="-122"/>
              </a:rPr>
              <a:t>浪费为耻</a:t>
            </a:r>
            <a:r>
              <a:rPr lang="zh-CN" altLang="en-US" sz="2400">
                <a:latin typeface="微软雅黑" panose="020B0503020204020204" charset="-122"/>
                <a:ea typeface="微软雅黑" panose="020B0503020204020204" charset="-122"/>
              </a:rPr>
              <a:t>。</a:t>
            </a:r>
            <a:endParaRPr lang="zh-CN" altLang="en-US" sz="240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trips(downLeft)">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15"/>
                                        </p:tgtEl>
                                        <p:attrNameLst>
                                          <p:attrName>style.visibility</p:attrName>
                                        </p:attrNameLst>
                                      </p:cBhvr>
                                      <p:to>
                                        <p:strVal val="visible"/>
                                      </p:to>
                                    </p:set>
                                    <p:anim calcmode="lin" valueType="num">
                                      <p:cBhvr additive="base">
                                        <p:cTn id="30" dur="500" fill="hold"/>
                                        <p:tgtEl>
                                          <p:spTgt spid="15"/>
                                        </p:tgtEl>
                                        <p:attrNameLst>
                                          <p:attrName>ppt_x</p:attrName>
                                        </p:attrNameLst>
                                      </p:cBhvr>
                                      <p:tavLst>
                                        <p:tav tm="0">
                                          <p:val>
                                            <p:strVal val="#ppt_x"/>
                                          </p:val>
                                        </p:tav>
                                        <p:tav tm="100000">
                                          <p:val>
                                            <p:strVal val="#ppt_x"/>
                                          </p:val>
                                        </p:tav>
                                      </p:tavLst>
                                    </p:anim>
                                    <p:anim calcmode="lin" valueType="num">
                                      <p:cBhvr additive="base">
                                        <p:cTn id="31"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16"/>
                                        </p:tgtEl>
                                        <p:attrNameLst>
                                          <p:attrName>style.visibility</p:attrName>
                                        </p:attrNameLst>
                                      </p:cBhvr>
                                      <p:to>
                                        <p:strVal val="visible"/>
                                      </p:to>
                                    </p:set>
                                    <p:anim calcmode="lin" valueType="num">
                                      <p:cBhvr additive="base">
                                        <p:cTn id="36" dur="500" fill="hold"/>
                                        <p:tgtEl>
                                          <p:spTgt spid="16"/>
                                        </p:tgtEl>
                                        <p:attrNameLst>
                                          <p:attrName>ppt_x</p:attrName>
                                        </p:attrNameLst>
                                      </p:cBhvr>
                                      <p:tavLst>
                                        <p:tav tm="0">
                                          <p:val>
                                            <p:strVal val="#ppt_x"/>
                                          </p:val>
                                        </p:tav>
                                        <p:tav tm="100000">
                                          <p:val>
                                            <p:strVal val="#ppt_x"/>
                                          </p:val>
                                        </p:tav>
                                      </p:tavLst>
                                    </p:anim>
                                    <p:anim calcmode="lin" valueType="num">
                                      <p:cBhvr additive="base">
                                        <p:cTn id="37"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17"/>
                                        </p:tgtEl>
                                        <p:attrNameLst>
                                          <p:attrName>style.visibility</p:attrName>
                                        </p:attrNameLst>
                                      </p:cBhvr>
                                      <p:to>
                                        <p:strVal val="visible"/>
                                      </p:to>
                                    </p:set>
                                    <p:anim calcmode="lin" valueType="num">
                                      <p:cBhvr additive="base">
                                        <p:cTn id="42" dur="500" fill="hold"/>
                                        <p:tgtEl>
                                          <p:spTgt spid="17"/>
                                        </p:tgtEl>
                                        <p:attrNameLst>
                                          <p:attrName>ppt_x</p:attrName>
                                        </p:attrNameLst>
                                      </p:cBhvr>
                                      <p:tavLst>
                                        <p:tav tm="0">
                                          <p:val>
                                            <p:strVal val="#ppt_x"/>
                                          </p:val>
                                        </p:tav>
                                        <p:tav tm="100000">
                                          <p:val>
                                            <p:strVal val="#ppt_x"/>
                                          </p:val>
                                        </p:tav>
                                      </p:tavLst>
                                    </p:anim>
                                    <p:anim calcmode="lin" valueType="num">
                                      <p:cBhvr additive="base">
                                        <p:cTn id="4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grpId="0" nodeType="clickEffect">
                                  <p:stCondLst>
                                    <p:cond delay="0"/>
                                  </p:stCondLst>
                                  <p:childTnLst>
                                    <p:set>
                                      <p:cBhvr>
                                        <p:cTn id="47" dur="1" fill="hold">
                                          <p:stCondLst>
                                            <p:cond delay="0"/>
                                          </p:stCondLst>
                                        </p:cTn>
                                        <p:tgtEl>
                                          <p:spTgt spid="3"/>
                                        </p:tgtEl>
                                        <p:attrNameLst>
                                          <p:attrName>style.visibility</p:attrName>
                                        </p:attrNameLst>
                                      </p:cBhvr>
                                      <p:to>
                                        <p:strVal val="visible"/>
                                      </p:to>
                                    </p:set>
                                    <p:anim calcmode="lin" valueType="num">
                                      <p:cBhvr additive="base">
                                        <p:cTn id="48" dur="500" fill="hold"/>
                                        <p:tgtEl>
                                          <p:spTgt spid="3"/>
                                        </p:tgtEl>
                                        <p:attrNameLst>
                                          <p:attrName>ppt_x</p:attrName>
                                        </p:attrNameLst>
                                      </p:cBhvr>
                                      <p:tavLst>
                                        <p:tav tm="0">
                                          <p:val>
                                            <p:strVal val="#ppt_x"/>
                                          </p:val>
                                        </p:tav>
                                        <p:tav tm="100000">
                                          <p:val>
                                            <p:strVal val="#ppt_x"/>
                                          </p:val>
                                        </p:tav>
                                      </p:tavLst>
                                    </p:anim>
                                    <p:anim calcmode="lin" valueType="num">
                                      <p:cBhvr additive="base">
                                        <p:cTn id="4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2" grpId="0"/>
      <p:bldP spid="13" grpId="0"/>
      <p:bldP spid="14" grpId="0"/>
      <p:bldP spid="15" grpId="0"/>
      <p:bldP spid="16" grpId="0"/>
      <p:bldP spid="17"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矩形 1"/>
          <p:cNvSpPr>
            <a:spLocks noChangeArrowheads="1"/>
          </p:cNvSpPr>
          <p:nvPr/>
        </p:nvSpPr>
        <p:spPr bwMode="auto">
          <a:xfrm>
            <a:off x="986790" y="1090930"/>
            <a:ext cx="7210425" cy="2306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fontAlgn="auto">
              <a:lnSpc>
                <a:spcPct val="200000"/>
              </a:lnSpc>
            </a:pPr>
            <a:r>
              <a:rPr lang="zh-CN" altLang="en-US" sz="2400" b="1" dirty="0">
                <a:solidFill>
                  <a:schemeClr val="tx1"/>
                </a:solidFill>
                <a:latin typeface="黑体" panose="02010600030101010101" pitchFamily="2" charset="-122"/>
                <a:ea typeface="黑体" panose="02010600030101010101" pitchFamily="2" charset="-122"/>
              </a:rPr>
              <a:t>清贫</a:t>
            </a:r>
            <a:r>
              <a:rPr lang="en-US" altLang="zh-CN" sz="2400" b="1" dirty="0">
                <a:solidFill>
                  <a:schemeClr val="tx1"/>
                </a:solidFill>
                <a:latin typeface="黑体" panose="02010600030101010101" pitchFamily="2" charset="-122"/>
                <a:ea typeface="黑体" panose="02010600030101010101" pitchFamily="2" charset="-122"/>
              </a:rPr>
              <a:t>——</a:t>
            </a:r>
            <a:r>
              <a:rPr lang="zh-CN" altLang="en-US" sz="2400" b="1" dirty="0">
                <a:solidFill>
                  <a:schemeClr val="tx1"/>
                </a:solidFill>
                <a:latin typeface="黑体" panose="02010600030101010101" pitchFamily="2" charset="-122"/>
                <a:ea typeface="黑体" panose="02010600030101010101" pitchFamily="2" charset="-122"/>
              </a:rPr>
              <a:t>       朴素</a:t>
            </a:r>
            <a:r>
              <a:rPr lang="en-US" altLang="zh-CN" sz="2400" b="1" dirty="0">
                <a:solidFill>
                  <a:schemeClr val="tx1"/>
                </a:solidFill>
                <a:latin typeface="黑体" panose="02010600030101010101" pitchFamily="2" charset="-122"/>
                <a:ea typeface="黑体" panose="02010600030101010101" pitchFamily="2" charset="-122"/>
              </a:rPr>
              <a:t>——      </a:t>
            </a:r>
            <a:r>
              <a:rPr lang="zh-CN" altLang="en-US" sz="2400" b="1" dirty="0">
                <a:solidFill>
                  <a:schemeClr val="tx1"/>
                </a:solidFill>
                <a:latin typeface="黑体" panose="02010600030101010101" pitchFamily="2" charset="-122"/>
                <a:ea typeface="黑体" panose="02010600030101010101" pitchFamily="2" charset="-122"/>
              </a:rPr>
              <a:t> 奢侈</a:t>
            </a:r>
            <a:r>
              <a:rPr lang="en-US" altLang="zh-CN" sz="2400" b="1" dirty="0">
                <a:solidFill>
                  <a:schemeClr val="tx1"/>
                </a:solidFill>
                <a:latin typeface="黑体" panose="02010600030101010101" pitchFamily="2" charset="-122"/>
                <a:ea typeface="黑体" panose="02010600030101010101" pitchFamily="2" charset="-122"/>
              </a:rPr>
              <a:t>——</a:t>
            </a:r>
            <a:r>
              <a:rPr lang="zh-CN" altLang="en-US" sz="2400" b="1" dirty="0">
                <a:solidFill>
                  <a:schemeClr val="tx1"/>
                </a:solidFill>
                <a:latin typeface="黑体" panose="02010600030101010101" pitchFamily="2" charset="-122"/>
                <a:ea typeface="黑体" panose="02010600030101010101" pitchFamily="2" charset="-122"/>
              </a:rPr>
              <a:t>         矜持</a:t>
            </a:r>
            <a:r>
              <a:rPr lang="en-US" altLang="zh-CN" sz="2400" b="1" dirty="0">
                <a:solidFill>
                  <a:schemeClr val="tx1"/>
                </a:solidFill>
                <a:latin typeface="黑体" panose="02010600030101010101" pitchFamily="2" charset="-122"/>
                <a:ea typeface="黑体" panose="02010600030101010101" pitchFamily="2" charset="-122"/>
              </a:rPr>
              <a:t>——  </a:t>
            </a:r>
            <a:r>
              <a:rPr lang="zh-CN" altLang="en-US" sz="2400" b="1" dirty="0">
                <a:solidFill>
                  <a:schemeClr val="tx1"/>
                </a:solidFill>
                <a:latin typeface="黑体" panose="02010600030101010101" pitchFamily="2" charset="-122"/>
                <a:ea typeface="黑体" panose="02010600030101010101" pitchFamily="2" charset="-122"/>
              </a:rPr>
              <a:t>     凶恶</a:t>
            </a:r>
            <a:r>
              <a:rPr lang="en-US" altLang="zh-CN" sz="2400" b="1" dirty="0">
                <a:solidFill>
                  <a:schemeClr val="tx1"/>
                </a:solidFill>
                <a:latin typeface="黑体" panose="02010600030101010101" pitchFamily="2" charset="-122"/>
                <a:ea typeface="黑体" panose="02010600030101010101" pitchFamily="2" charset="-122"/>
              </a:rPr>
              <a:t>——       </a:t>
            </a:r>
            <a:r>
              <a:rPr lang="zh-CN" altLang="en-US" sz="2400" b="1" dirty="0">
                <a:solidFill>
                  <a:schemeClr val="tx1"/>
                </a:solidFill>
                <a:latin typeface="黑体" panose="02010600030101010101" pitchFamily="2" charset="-122"/>
                <a:ea typeface="黑体" panose="02010600030101010101" pitchFamily="2" charset="-122"/>
              </a:rPr>
              <a:t>威吓</a:t>
            </a:r>
            <a:r>
              <a:rPr lang="en-US" altLang="zh-CN" sz="2400" b="1" dirty="0">
                <a:latin typeface="黑体" panose="02010600030101010101" pitchFamily="2" charset="-122"/>
                <a:ea typeface="黑体" panose="02010600030101010101" pitchFamily="2" charset="-122"/>
                <a:sym typeface="+mn-ea"/>
              </a:rPr>
              <a:t>——</a:t>
            </a:r>
            <a:endParaRPr lang="en-US" altLang="zh-CN" sz="2400" b="1" dirty="0">
              <a:latin typeface="黑体" panose="02010600030101010101" pitchFamily="2" charset="-122"/>
              <a:ea typeface="黑体" panose="02010600030101010101" pitchFamily="2" charset="-122"/>
              <a:sym typeface="+mn-ea"/>
            </a:endParaRPr>
          </a:p>
          <a:p>
            <a:pPr fontAlgn="auto">
              <a:lnSpc>
                <a:spcPct val="200000"/>
              </a:lnSpc>
            </a:pPr>
            <a:r>
              <a:rPr lang="zh-CN" altLang="en-US" sz="2400" b="1" dirty="0">
                <a:solidFill>
                  <a:schemeClr val="tx1"/>
                </a:solidFill>
                <a:latin typeface="黑体" panose="02010600030101010101" pitchFamily="2" charset="-122"/>
                <a:ea typeface="黑体" panose="02010600030101010101" pitchFamily="2" charset="-122"/>
              </a:rPr>
              <a:t>企望</a:t>
            </a:r>
            <a:r>
              <a:rPr lang="en-US" altLang="zh-CN" sz="2400" b="1" dirty="0">
                <a:latin typeface="黑体" panose="02010600030101010101" pitchFamily="2" charset="-122"/>
                <a:ea typeface="黑体" panose="02010600030101010101" pitchFamily="2" charset="-122"/>
                <a:sym typeface="+mn-ea"/>
              </a:rPr>
              <a:t>——       </a:t>
            </a:r>
            <a:r>
              <a:rPr lang="zh-CN" altLang="en-US" sz="2400" b="1" dirty="0">
                <a:latin typeface="黑体" panose="02010600030101010101" pitchFamily="2" charset="-122"/>
                <a:ea typeface="黑体" panose="02010600030101010101" pitchFamily="2" charset="-122"/>
                <a:sym typeface="+mn-ea"/>
              </a:rPr>
              <a:t>齿冷</a:t>
            </a:r>
            <a:r>
              <a:rPr lang="en-US" altLang="zh-CN" sz="2400" b="1" dirty="0">
                <a:latin typeface="黑体" panose="02010600030101010101" pitchFamily="2" charset="-122"/>
                <a:ea typeface="黑体" panose="02010600030101010101" pitchFamily="2" charset="-122"/>
                <a:sym typeface="+mn-ea"/>
              </a:rPr>
              <a:t>——         </a:t>
            </a:r>
            <a:endParaRPr lang="zh-CN" altLang="en-US" sz="2400" b="1" dirty="0">
              <a:solidFill>
                <a:schemeClr val="tx1"/>
              </a:solidFill>
              <a:latin typeface="黑体" panose="02010600030101010101" pitchFamily="2" charset="-122"/>
              <a:ea typeface="黑体" panose="02010600030101010101" pitchFamily="2" charset="-122"/>
              <a:sym typeface="+mn-ea"/>
            </a:endParaRPr>
          </a:p>
        </p:txBody>
      </p:sp>
      <p:pic>
        <p:nvPicPr>
          <p:cNvPr id="3" name="图片 2" descr="近义词"/>
          <p:cNvPicPr>
            <a:picLocks noChangeAspect="1"/>
          </p:cNvPicPr>
          <p:nvPr/>
        </p:nvPicPr>
        <p:blipFill>
          <a:blip r:embed="rId1" cstate="print"/>
          <a:stretch>
            <a:fillRect/>
          </a:stretch>
        </p:blipFill>
        <p:spPr>
          <a:xfrm>
            <a:off x="333375" y="514985"/>
            <a:ext cx="2129195" cy="576004"/>
          </a:xfrm>
          <a:prstGeom prst="rect">
            <a:avLst/>
          </a:prstGeom>
        </p:spPr>
      </p:pic>
      <p:sp>
        <p:nvSpPr>
          <p:cNvPr id="6" name="文本框 5"/>
          <p:cNvSpPr txBox="1"/>
          <p:nvPr/>
        </p:nvSpPr>
        <p:spPr>
          <a:xfrm>
            <a:off x="2124710" y="1370330"/>
            <a:ext cx="981075"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 贫穷</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7" name="文本框 6"/>
          <p:cNvSpPr txBox="1"/>
          <p:nvPr/>
        </p:nvSpPr>
        <p:spPr>
          <a:xfrm>
            <a:off x="4402455" y="1370330"/>
            <a:ext cx="981075"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 俭朴</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9" name="文本框 8"/>
          <p:cNvSpPr txBox="1"/>
          <p:nvPr/>
        </p:nvSpPr>
        <p:spPr>
          <a:xfrm>
            <a:off x="2124710" y="2083435"/>
            <a:ext cx="981075"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 谦虚</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18" name="文本框 17"/>
          <p:cNvSpPr txBox="1"/>
          <p:nvPr/>
        </p:nvSpPr>
        <p:spPr>
          <a:xfrm>
            <a:off x="6687820" y="1370330"/>
            <a:ext cx="1125855" cy="460375"/>
          </a:xfrm>
          <a:prstGeom prst="rect">
            <a:avLst/>
          </a:prstGeom>
          <a:noFill/>
        </p:spPr>
        <p:txBody>
          <a:bodyPr wrap="square" rtlCol="0">
            <a:spAutoFit/>
          </a:bodyPr>
          <a:lstStyle/>
          <a:p>
            <a:pPr lvl="0" algn="l">
              <a:buClrTx/>
              <a:buSzTx/>
              <a:buFontTx/>
            </a:pPr>
            <a:r>
              <a:rPr lang="zh-CN" altLang="en-US" sz="2400" b="1">
                <a:solidFill>
                  <a:srgbClr val="0000FF"/>
                </a:solidFill>
                <a:latin typeface="黑体" panose="02010600030101010101" pitchFamily="2" charset="-122"/>
                <a:ea typeface="黑体" panose="02010600030101010101" pitchFamily="2" charset="-122"/>
                <a:sym typeface="+mn-ea"/>
              </a:rPr>
              <a:t> 奢华</a:t>
            </a:r>
            <a:endParaRPr lang="zh-CN" altLang="en-US" sz="2400" b="1">
              <a:solidFill>
                <a:srgbClr val="0000FF"/>
              </a:solidFill>
              <a:latin typeface="黑体" panose="02010600030101010101" pitchFamily="2" charset="-122"/>
              <a:ea typeface="黑体" panose="02010600030101010101" pitchFamily="2" charset="-122"/>
              <a:sym typeface="+mn-ea"/>
            </a:endParaRPr>
          </a:p>
        </p:txBody>
      </p:sp>
      <p:sp>
        <p:nvSpPr>
          <p:cNvPr id="8" name="矩形 7"/>
          <p:cNvSpPr/>
          <p:nvPr/>
        </p:nvSpPr>
        <p:spPr bwMode="auto">
          <a:xfrm>
            <a:off x="405130" y="3183255"/>
            <a:ext cx="8740140" cy="645160"/>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rtlCol="0" anchor="t">
            <a:spAutoFit/>
          </a:bodyPr>
          <a:lstStyle/>
          <a:p>
            <a:pPr lvl="0" algn="l">
              <a:lnSpc>
                <a:spcPct val="150000"/>
              </a:lnSpc>
              <a:buClrTx/>
              <a:buSzTx/>
              <a:buFontTx/>
            </a:pPr>
            <a:r>
              <a:rPr lang="zh-CN" altLang="en-US" sz="2400">
                <a:latin typeface="微软雅黑" panose="020B0503020204020204" charset="-122"/>
                <a:ea typeface="微软雅黑" panose="020B0503020204020204" charset="-122"/>
                <a:sym typeface="+mn-ea"/>
              </a:rPr>
              <a:t> 他是一位清正廉洁的国家干部，一直过着（清贫  贫穷）的生活。</a:t>
            </a:r>
            <a:endParaRPr lang="zh-CN" altLang="en-US" sz="2400">
              <a:latin typeface="微软雅黑" panose="020B0503020204020204" charset="-122"/>
              <a:ea typeface="微软雅黑" panose="020B0503020204020204" charset="-122"/>
              <a:sym typeface="+mn-ea"/>
            </a:endParaRPr>
          </a:p>
        </p:txBody>
      </p:sp>
      <p:sp>
        <p:nvSpPr>
          <p:cNvPr id="12" name="文本框 11"/>
          <p:cNvSpPr txBox="1"/>
          <p:nvPr/>
        </p:nvSpPr>
        <p:spPr>
          <a:xfrm>
            <a:off x="6303645" y="3319780"/>
            <a:ext cx="693420" cy="706755"/>
          </a:xfrm>
          <a:prstGeom prst="rect">
            <a:avLst/>
          </a:prstGeom>
          <a:noFill/>
        </p:spPr>
        <p:txBody>
          <a:bodyPr wrap="none" rtlCol="0" anchor="t">
            <a:spAutoFit/>
          </a:bodyPr>
          <a:lstStyle/>
          <a:p>
            <a:r>
              <a:rPr lang="zh-CN" altLang="en-US" sz="4000" b="1" dirty="0">
                <a:solidFill>
                  <a:srgbClr val="FF0000"/>
                </a:solidFill>
                <a:latin typeface="方正姚体" panose="02010601030101010101" charset="-122"/>
                <a:ea typeface="方正姚体" panose="02010601030101010101" charset="-122"/>
                <a:sym typeface="+mn-ea"/>
              </a:rPr>
              <a:t>√</a:t>
            </a:r>
            <a:endParaRPr lang="zh-CN" altLang="en-US" sz="4000" b="1" dirty="0">
              <a:solidFill>
                <a:srgbClr val="FF0000"/>
              </a:solidFill>
              <a:latin typeface="方正姚体" panose="02010601030101010101" charset="-122"/>
              <a:ea typeface="方正姚体" panose="02010601030101010101" charset="-122"/>
              <a:sym typeface="+mn-ea"/>
            </a:endParaRPr>
          </a:p>
        </p:txBody>
      </p:sp>
      <p:sp>
        <p:nvSpPr>
          <p:cNvPr id="4" name="文本框 3"/>
          <p:cNvSpPr txBox="1"/>
          <p:nvPr/>
        </p:nvSpPr>
        <p:spPr>
          <a:xfrm>
            <a:off x="4402455" y="2083435"/>
            <a:ext cx="981075"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 凶狠 </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5" name="文本框 4"/>
          <p:cNvSpPr txBox="1"/>
          <p:nvPr/>
        </p:nvSpPr>
        <p:spPr>
          <a:xfrm>
            <a:off x="6687820" y="2083435"/>
            <a:ext cx="1670685"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 恐吓</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10" name="矩形 9"/>
          <p:cNvSpPr/>
          <p:nvPr/>
        </p:nvSpPr>
        <p:spPr bwMode="auto">
          <a:xfrm>
            <a:off x="-59055" y="3720465"/>
            <a:ext cx="9203690" cy="939800"/>
          </a:xfrm>
          <a:prstGeom prst="rect">
            <a:avLst/>
          </a:prstGeom>
          <a:noFill/>
          <a:ln>
            <a:noFill/>
          </a:ln>
          <a:extLst>
            <a:ext uri="{909E8E84-426E-40DD-AFC4-6F175D3DCCD1}">
              <a14:hiddenFill xmlns:a14="http://schemas.microsoft.com/office/drawing/2010/main">
                <a:solidFill>
                  <a:srgbClr val="FFFFFF"/>
                </a:solidFill>
              </a14:hiddenFill>
            </a:ext>
          </a:extLst>
        </p:spPr>
        <p:txBody>
          <a:bodyPr wrap="square" rtlCol="0" anchor="t">
            <a:spAutoFit/>
          </a:bodyPr>
          <a:lstStyle/>
          <a:p>
            <a:pPr lvl="0" algn="l">
              <a:lnSpc>
                <a:spcPct val="115000"/>
              </a:lnSpc>
              <a:spcBef>
                <a:spcPts val="0"/>
              </a:spcBef>
              <a:spcAft>
                <a:spcPts val="0"/>
              </a:spcAft>
              <a:buClrTx/>
              <a:buSzTx/>
              <a:buFontTx/>
            </a:pPr>
            <a:r>
              <a:rPr lang="zh-CN" altLang="en-US" sz="2400">
                <a:latin typeface="微软雅黑" panose="020B0503020204020204" charset="-122"/>
                <a:ea typeface="微软雅黑" panose="020B0503020204020204" charset="-122"/>
                <a:sym typeface="+mn-ea"/>
              </a:rPr>
              <a:t>      虽然他已是这个领域的权威，然而他为人（矜持  谦虚），从不  自命不凡。</a:t>
            </a:r>
            <a:endParaRPr lang="zh-CN" altLang="en-US" sz="2400">
              <a:latin typeface="微软雅黑" panose="020B0503020204020204" charset="-122"/>
              <a:ea typeface="微软雅黑" panose="020B0503020204020204" charset="-122"/>
              <a:sym typeface="+mn-ea"/>
            </a:endParaRPr>
          </a:p>
        </p:txBody>
      </p:sp>
      <p:sp>
        <p:nvSpPr>
          <p:cNvPr id="13" name="文本框 12"/>
          <p:cNvSpPr txBox="1"/>
          <p:nvPr/>
        </p:nvSpPr>
        <p:spPr>
          <a:xfrm>
            <a:off x="7078345" y="3853815"/>
            <a:ext cx="677545" cy="706755"/>
          </a:xfrm>
          <a:prstGeom prst="rect">
            <a:avLst/>
          </a:prstGeom>
          <a:noFill/>
        </p:spPr>
        <p:txBody>
          <a:bodyPr wrap="square" rtlCol="0" anchor="t">
            <a:spAutoFit/>
          </a:bodyPr>
          <a:lstStyle/>
          <a:p>
            <a:r>
              <a:rPr lang="zh-CN" altLang="en-US" sz="4000" b="1" dirty="0">
                <a:solidFill>
                  <a:srgbClr val="FF0000"/>
                </a:solidFill>
                <a:latin typeface="方正姚体" panose="02010601030101010101" charset="-122"/>
                <a:ea typeface="方正姚体" panose="02010601030101010101" charset="-122"/>
                <a:sym typeface="+mn-ea"/>
              </a:rPr>
              <a:t>√</a:t>
            </a:r>
            <a:endParaRPr lang="zh-CN" altLang="en-US" sz="4000" b="1" dirty="0">
              <a:solidFill>
                <a:srgbClr val="FF0000"/>
              </a:solidFill>
              <a:latin typeface="方正姚体" panose="02010601030101010101" charset="-122"/>
              <a:ea typeface="方正姚体" panose="02010601030101010101" charset="-122"/>
              <a:sym typeface="+mn-ea"/>
            </a:endParaRPr>
          </a:p>
        </p:txBody>
      </p:sp>
      <p:sp>
        <p:nvSpPr>
          <p:cNvPr id="11" name="文本框 10"/>
          <p:cNvSpPr txBox="1"/>
          <p:nvPr/>
        </p:nvSpPr>
        <p:spPr>
          <a:xfrm>
            <a:off x="2299335" y="2809875"/>
            <a:ext cx="905510"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希望</a:t>
            </a:r>
            <a:endParaRPr lang="zh-CN" altLang="en-US" sz="2400" b="1">
              <a:solidFill>
                <a:srgbClr val="0000FF"/>
              </a:solidFill>
              <a:latin typeface="黑体" panose="02010600030101010101" pitchFamily="2" charset="-122"/>
              <a:ea typeface="黑体" panose="02010600030101010101" pitchFamily="2" charset="-122"/>
            </a:endParaRPr>
          </a:p>
        </p:txBody>
      </p:sp>
      <p:sp>
        <p:nvSpPr>
          <p:cNvPr id="14" name="文本框 13"/>
          <p:cNvSpPr txBox="1"/>
          <p:nvPr/>
        </p:nvSpPr>
        <p:spPr>
          <a:xfrm>
            <a:off x="4572000" y="2828290"/>
            <a:ext cx="1014095" cy="460375"/>
          </a:xfrm>
          <a:prstGeom prst="rect">
            <a:avLst/>
          </a:prstGeom>
          <a:noFill/>
        </p:spPr>
        <p:txBody>
          <a:bodyPr wrap="square" rtlCol="0">
            <a:spAutoFit/>
          </a:bodyPr>
          <a:lstStyle/>
          <a:p>
            <a:r>
              <a:rPr lang="zh-CN" altLang="en-US" sz="2400" b="1">
                <a:solidFill>
                  <a:srgbClr val="0000FF"/>
                </a:solidFill>
                <a:latin typeface="黑体" panose="02010600030101010101" pitchFamily="2" charset="-122"/>
                <a:ea typeface="黑体" panose="02010600030101010101" pitchFamily="2" charset="-122"/>
              </a:rPr>
              <a:t>耻笑</a:t>
            </a:r>
            <a:endParaRPr lang="zh-CN" altLang="en-US" sz="2400" b="1">
              <a:solidFill>
                <a:srgbClr val="0000FF"/>
              </a:solidFill>
              <a:latin typeface="黑体" panose="02010600030101010101" pitchFamily="2" charset="-122"/>
              <a:ea typeface="黑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strips(down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blinds(horizontal)">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 calcmode="lin" valueType="num">
                                      <p:cBhvr additive="base">
                                        <p:cTn id="35" dur="500" fill="hold"/>
                                        <p:tgtEl>
                                          <p:spTgt spid="4"/>
                                        </p:tgtEl>
                                        <p:attrNameLst>
                                          <p:attrName>ppt_x</p:attrName>
                                        </p:attrNameLst>
                                      </p:cBhvr>
                                      <p:tavLst>
                                        <p:tav tm="0">
                                          <p:val>
                                            <p:strVal val="#ppt_x"/>
                                          </p:val>
                                        </p:tav>
                                        <p:tav tm="100000">
                                          <p:val>
                                            <p:strVal val="#ppt_x"/>
                                          </p:val>
                                        </p:tav>
                                      </p:tavLst>
                                    </p:anim>
                                    <p:anim calcmode="lin" valueType="num">
                                      <p:cBhvr additive="base">
                                        <p:cTn id="3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5"/>
                                        </p:tgtEl>
                                        <p:attrNameLst>
                                          <p:attrName>style.visibility</p:attrName>
                                        </p:attrNameLst>
                                      </p:cBhvr>
                                      <p:to>
                                        <p:strVal val="visible"/>
                                      </p:to>
                                    </p:set>
                                    <p:anim calcmode="lin" valueType="num">
                                      <p:cBhvr additive="base">
                                        <p:cTn id="41" dur="500" fill="hold"/>
                                        <p:tgtEl>
                                          <p:spTgt spid="5"/>
                                        </p:tgtEl>
                                        <p:attrNameLst>
                                          <p:attrName>ppt_x</p:attrName>
                                        </p:attrNameLst>
                                      </p:cBhvr>
                                      <p:tavLst>
                                        <p:tav tm="0">
                                          <p:val>
                                            <p:strVal val="#ppt_x"/>
                                          </p:val>
                                        </p:tav>
                                        <p:tav tm="100000">
                                          <p:val>
                                            <p:strVal val="#ppt_x"/>
                                          </p:val>
                                        </p:tav>
                                      </p:tavLst>
                                    </p:anim>
                                    <p:anim calcmode="lin" valueType="num">
                                      <p:cBhvr additive="base">
                                        <p:cTn id="4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additive="base">
                                        <p:cTn id="47" dur="500" fill="hold"/>
                                        <p:tgtEl>
                                          <p:spTgt spid="11"/>
                                        </p:tgtEl>
                                        <p:attrNameLst>
                                          <p:attrName>ppt_x</p:attrName>
                                        </p:attrNameLst>
                                      </p:cBhvr>
                                      <p:tavLst>
                                        <p:tav tm="0">
                                          <p:val>
                                            <p:strVal val="#ppt_x"/>
                                          </p:val>
                                        </p:tav>
                                        <p:tav tm="100000">
                                          <p:val>
                                            <p:strVal val="#ppt_x"/>
                                          </p:val>
                                        </p:tav>
                                      </p:tavLst>
                                    </p:anim>
                                    <p:anim calcmode="lin" valueType="num">
                                      <p:cBhvr additive="base">
                                        <p:cTn id="4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14"/>
                                        </p:tgtEl>
                                        <p:attrNameLst>
                                          <p:attrName>style.visibility</p:attrName>
                                        </p:attrNameLst>
                                      </p:cBhvr>
                                      <p:to>
                                        <p:strVal val="visible"/>
                                      </p:to>
                                    </p:set>
                                    <p:anim calcmode="lin" valueType="num">
                                      <p:cBhvr additive="base">
                                        <p:cTn id="53" dur="500" fill="hold"/>
                                        <p:tgtEl>
                                          <p:spTgt spid="14"/>
                                        </p:tgtEl>
                                        <p:attrNameLst>
                                          <p:attrName>ppt_x</p:attrName>
                                        </p:attrNameLst>
                                      </p:cBhvr>
                                      <p:tavLst>
                                        <p:tav tm="0">
                                          <p:val>
                                            <p:strVal val="#ppt_x"/>
                                          </p:val>
                                        </p:tav>
                                        <p:tav tm="100000">
                                          <p:val>
                                            <p:strVal val="#ppt_x"/>
                                          </p:val>
                                        </p:tav>
                                      </p:tavLst>
                                    </p:anim>
                                    <p:anim calcmode="lin" valueType="num">
                                      <p:cBhvr additive="base">
                                        <p:cTn id="5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2" presetClass="entr" presetSubtype="4"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Effect transition="in" filter="wipe(down)">
                                      <p:cBhvr>
                                        <p:cTn id="59" dur="500"/>
                                        <p:tgtEl>
                                          <p:spTgt spid="8"/>
                                        </p:tgtEl>
                                      </p:cBhvr>
                                    </p:animEffect>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additive="base">
                                        <p:cTn id="64" dur="500" fill="hold"/>
                                        <p:tgtEl>
                                          <p:spTgt spid="12"/>
                                        </p:tgtEl>
                                        <p:attrNameLst>
                                          <p:attrName>ppt_x</p:attrName>
                                        </p:attrNameLst>
                                      </p:cBhvr>
                                      <p:tavLst>
                                        <p:tav tm="0">
                                          <p:val>
                                            <p:strVal val="#ppt_x"/>
                                          </p:val>
                                        </p:tav>
                                        <p:tav tm="100000">
                                          <p:val>
                                            <p:strVal val="#ppt_x"/>
                                          </p:val>
                                        </p:tav>
                                      </p:tavLst>
                                    </p:anim>
                                    <p:anim calcmode="lin" valueType="num">
                                      <p:cBhvr additive="base">
                                        <p:cTn id="65"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2" presetClass="entr" presetSubtype="4" fill="hold" grpId="0" nodeType="clickEffect">
                                  <p:stCondLst>
                                    <p:cond delay="0"/>
                                  </p:stCondLst>
                                  <p:childTnLst>
                                    <p:set>
                                      <p:cBhvr>
                                        <p:cTn id="69" dur="1" fill="hold">
                                          <p:stCondLst>
                                            <p:cond delay="0"/>
                                          </p:stCondLst>
                                        </p:cTn>
                                        <p:tgtEl>
                                          <p:spTgt spid="10"/>
                                        </p:tgtEl>
                                        <p:attrNameLst>
                                          <p:attrName>style.visibility</p:attrName>
                                        </p:attrNameLst>
                                      </p:cBhvr>
                                      <p:to>
                                        <p:strVal val="visible"/>
                                      </p:to>
                                    </p:set>
                                    <p:animEffect transition="in" filter="wipe(down)">
                                      <p:cBhvr>
                                        <p:cTn id="70" dur="500"/>
                                        <p:tgtEl>
                                          <p:spTgt spid="10"/>
                                        </p:tgtEl>
                                      </p:cBhvr>
                                    </p:animEffect>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13"/>
                                        </p:tgtEl>
                                        <p:attrNameLst>
                                          <p:attrName>style.visibility</p:attrName>
                                        </p:attrNameLst>
                                      </p:cBhvr>
                                      <p:to>
                                        <p:strVal val="visible"/>
                                      </p:to>
                                    </p:set>
                                    <p:anim calcmode="lin" valueType="num">
                                      <p:cBhvr additive="base">
                                        <p:cTn id="75" dur="500" fill="hold"/>
                                        <p:tgtEl>
                                          <p:spTgt spid="13"/>
                                        </p:tgtEl>
                                        <p:attrNameLst>
                                          <p:attrName>ppt_x</p:attrName>
                                        </p:attrNameLst>
                                      </p:cBhvr>
                                      <p:tavLst>
                                        <p:tav tm="0">
                                          <p:val>
                                            <p:strVal val="#ppt_x"/>
                                          </p:val>
                                        </p:tav>
                                        <p:tav tm="100000">
                                          <p:val>
                                            <p:strVal val="#ppt_x"/>
                                          </p:val>
                                        </p:tav>
                                      </p:tavLst>
                                    </p:anim>
                                    <p:anim calcmode="lin" valueType="num">
                                      <p:cBhvr additive="base">
                                        <p:cTn id="7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7" grpId="0"/>
      <p:bldP spid="9" grpId="0"/>
      <p:bldP spid="18" grpId="0"/>
      <p:bldP spid="8" grpId="0"/>
      <p:bldP spid="12" grpId="0"/>
      <p:bldP spid="4" grpId="0"/>
      <p:bldP spid="5" grpId="0"/>
      <p:bldP spid="10" grpId="0"/>
      <p:bldP spid="13" grpId="0"/>
      <p:bldP spid="11" grpId="0"/>
      <p:bldP spid="14"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788035" y="631190"/>
            <a:ext cx="7998460" cy="714375"/>
          </a:xfrm>
          <a:prstGeom prst="rect">
            <a:avLst/>
          </a:prstGeom>
          <a:noFill/>
        </p:spPr>
        <p:txBody>
          <a:bodyPr wrap="square" lIns="68580" tIns="34290" rIns="68580" bIns="34290">
            <a:spAutoFit/>
          </a:bodyPr>
          <a:lstStyle/>
          <a:p>
            <a:pPr indent="0" fontAlgn="auto">
              <a:lnSpc>
                <a:spcPct val="150000"/>
              </a:lnSpc>
              <a:spcBef>
                <a:spcPts val="1800"/>
              </a:spcBef>
              <a:buFont typeface="Arial" panose="020B0604020202020204" pitchFamily="34" charset="0"/>
              <a:buNone/>
              <a:defRPr/>
            </a:pPr>
            <a:r>
              <a:rPr lang="en-US" altLang="zh-CN" sz="2800" b="1" dirty="0">
                <a:latin typeface="微软雅黑" panose="020B0503020204020204" charset="-122"/>
                <a:ea typeface="微软雅黑" panose="020B0503020204020204" charset="-122"/>
                <a:cs typeface="微软雅黑" panose="020B0503020204020204" charset="-122"/>
                <a:sym typeface="+mn-ea"/>
              </a:rPr>
              <a:t>1.</a:t>
            </a:r>
            <a:r>
              <a:rPr lang="zh-CN" altLang="en-US" sz="2800" b="1" dirty="0">
                <a:latin typeface="微软雅黑" panose="020B0503020204020204" charset="-122"/>
                <a:ea typeface="微软雅黑" panose="020B0503020204020204" charset="-122"/>
                <a:cs typeface="微软雅黑" panose="020B0503020204020204" charset="-122"/>
                <a:sym typeface="+mn-ea"/>
              </a:rPr>
              <a:t>课文分为几部分，每一部分主要讲了什么？</a:t>
            </a:r>
            <a:endParaRPr lang="zh-CN" altLang="en-US" sz="2800" b="1" dirty="0">
              <a:solidFill>
                <a:srgbClr val="3333FF"/>
              </a:solidFill>
              <a:latin typeface="微软雅黑" panose="020B0503020204020204" charset="-122"/>
              <a:ea typeface="微软雅黑" panose="020B0503020204020204" charset="-122"/>
              <a:cs typeface="微软雅黑" panose="020B0503020204020204" charset="-122"/>
              <a:sym typeface="+mn-ea"/>
            </a:endParaRPr>
          </a:p>
        </p:txBody>
      </p:sp>
      <p:grpSp>
        <p:nvGrpSpPr>
          <p:cNvPr id="5" name="组合 4"/>
          <p:cNvGrpSpPr/>
          <p:nvPr/>
        </p:nvGrpSpPr>
        <p:grpSpPr>
          <a:xfrm>
            <a:off x="571500" y="1405890"/>
            <a:ext cx="8214995" cy="862025"/>
            <a:chOff x="561" y="2236"/>
            <a:chExt cx="12937" cy="1320"/>
          </a:xfrm>
        </p:grpSpPr>
        <p:grpSp>
          <p:nvGrpSpPr>
            <p:cNvPr id="8" name="组合 7"/>
            <p:cNvGrpSpPr/>
            <p:nvPr/>
          </p:nvGrpSpPr>
          <p:grpSpPr>
            <a:xfrm>
              <a:off x="561" y="2236"/>
              <a:ext cx="4027" cy="774"/>
              <a:chOff x="450" y="3133"/>
              <a:chExt cx="3674" cy="774"/>
            </a:xfrm>
          </p:grpSpPr>
          <p:sp>
            <p:nvSpPr>
              <p:cNvPr id="6" name="燕尾形 5"/>
              <p:cNvSpPr/>
              <p:nvPr>
                <p:custDataLst>
                  <p:tags r:id="rId1"/>
                </p:custDataLst>
              </p:nvPr>
            </p:nvSpPr>
            <p:spPr>
              <a:xfrm>
                <a:off x="450" y="3284"/>
                <a:ext cx="3674" cy="623"/>
              </a:xfrm>
              <a:prstGeom prst="chevron">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custDataLst>
                  <p:tags r:id="rId2"/>
                </p:custDataLst>
              </p:nvPr>
            </p:nvSpPr>
            <p:spPr>
              <a:xfrm>
                <a:off x="719" y="3133"/>
                <a:ext cx="3183" cy="753"/>
              </a:xfrm>
              <a:prstGeom prst="rect">
                <a:avLst/>
              </a:prstGeom>
              <a:noFill/>
            </p:spPr>
            <p:txBody>
              <a:bodyPr wrap="square" rtlCol="0">
                <a:spAutoFit/>
              </a:bodyPr>
              <a:lstStyle/>
              <a:p>
                <a:pPr>
                  <a:lnSpc>
                    <a:spcPct val="130000"/>
                  </a:lnSpc>
                  <a:spcBef>
                    <a:spcPts val="600"/>
                  </a:spcBef>
                  <a:defRPr/>
                </a:pPr>
                <a:r>
                  <a:rPr 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第一部分（</a:t>
                </a:r>
                <a:r>
                  <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1</a:t>
                </a:r>
                <a:r>
                  <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grpSp>
        <p:sp>
          <p:nvSpPr>
            <p:cNvPr id="3" name="文本框 2"/>
            <p:cNvSpPr txBox="1"/>
            <p:nvPr/>
          </p:nvSpPr>
          <p:spPr>
            <a:xfrm>
              <a:off x="4826" y="2285"/>
              <a:ext cx="8672" cy="127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sz="2400" dirty="0">
                  <a:solidFill>
                    <a:srgbClr val="0000FF"/>
                  </a:solidFill>
                  <a:latin typeface="+mn-ea"/>
                  <a:cs typeface="微软雅黑" panose="020B0503020204020204" charset="-122"/>
                  <a:sym typeface="+mn-ea"/>
                </a:rPr>
                <a:t>写方志敏一向过着朴素的生活，从没有奢侈过。</a:t>
              </a:r>
              <a:endParaRPr sz="2400" dirty="0">
                <a:solidFill>
                  <a:srgbClr val="0000FF"/>
                </a:solidFill>
                <a:latin typeface="+mn-ea"/>
                <a:cs typeface="微软雅黑" panose="020B0503020204020204" charset="-122"/>
                <a:sym typeface="+mn-ea"/>
              </a:endParaRPr>
            </a:p>
          </p:txBody>
        </p:sp>
      </p:grpSp>
      <p:grpSp>
        <p:nvGrpSpPr>
          <p:cNvPr id="7" name="组合 6"/>
          <p:cNvGrpSpPr/>
          <p:nvPr/>
        </p:nvGrpSpPr>
        <p:grpSpPr>
          <a:xfrm>
            <a:off x="571500" y="2561590"/>
            <a:ext cx="8214360" cy="977265"/>
            <a:chOff x="561" y="3582"/>
            <a:chExt cx="12936" cy="1539"/>
          </a:xfrm>
        </p:grpSpPr>
        <p:sp>
          <p:nvSpPr>
            <p:cNvPr id="12" name="文本框 11"/>
            <p:cNvSpPr txBox="1"/>
            <p:nvPr/>
          </p:nvSpPr>
          <p:spPr>
            <a:xfrm>
              <a:off x="4826" y="3582"/>
              <a:ext cx="8671" cy="15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fontAlgn="auto">
                <a:lnSpc>
                  <a:spcPct val="120000"/>
                </a:lnSpc>
              </a:pPr>
              <a:r>
                <a:rPr sz="2400" dirty="0">
                  <a:solidFill>
                    <a:srgbClr val="0000FF"/>
                  </a:solidFill>
                  <a:latin typeface="+mn-ea"/>
                  <a:cs typeface="微软雅黑" panose="020B0503020204020204" charset="-122"/>
                  <a:sym typeface="+mn-ea"/>
                </a:rPr>
                <a:t>从方志敏身无分文、家里财产极少两方面体现他的清贫。</a:t>
              </a:r>
              <a:endParaRPr sz="2400" dirty="0">
                <a:solidFill>
                  <a:srgbClr val="0000FF"/>
                </a:solidFill>
                <a:latin typeface="+mn-ea"/>
                <a:cs typeface="微软雅黑" panose="020B0503020204020204" charset="-122"/>
                <a:sym typeface="+mn-ea"/>
              </a:endParaRPr>
            </a:p>
          </p:txBody>
        </p:sp>
        <p:grpSp>
          <p:nvGrpSpPr>
            <p:cNvPr id="17" name="组合 16"/>
            <p:cNvGrpSpPr/>
            <p:nvPr/>
          </p:nvGrpSpPr>
          <p:grpSpPr>
            <a:xfrm>
              <a:off x="561" y="3663"/>
              <a:ext cx="4265" cy="774"/>
              <a:chOff x="450" y="3133"/>
              <a:chExt cx="3891" cy="774"/>
            </a:xfrm>
          </p:grpSpPr>
          <p:sp>
            <p:nvSpPr>
              <p:cNvPr id="18" name="燕尾形 17"/>
              <p:cNvSpPr/>
              <p:nvPr>
                <p:custDataLst>
                  <p:tags r:id="rId3"/>
                </p:custDataLst>
              </p:nvPr>
            </p:nvSpPr>
            <p:spPr>
              <a:xfrm>
                <a:off x="450" y="3284"/>
                <a:ext cx="3674" cy="623"/>
              </a:xfrm>
              <a:prstGeom prst="chevron">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custDataLst>
                  <p:tags r:id="rId4"/>
                </p:custDataLst>
              </p:nvPr>
            </p:nvSpPr>
            <p:spPr>
              <a:xfrm>
                <a:off x="719" y="3133"/>
                <a:ext cx="3622" cy="774"/>
              </a:xfrm>
              <a:prstGeom prst="rect">
                <a:avLst/>
              </a:prstGeom>
              <a:noFill/>
            </p:spPr>
            <p:txBody>
              <a:bodyPr wrap="square" rtlCol="0">
                <a:spAutoFit/>
              </a:bodyPr>
              <a:lstStyle/>
              <a:p>
                <a:pPr>
                  <a:lnSpc>
                    <a:spcPct val="130000"/>
                  </a:lnSpc>
                  <a:spcBef>
                    <a:spcPts val="600"/>
                  </a:spcBef>
                  <a:defRPr/>
                </a:pPr>
                <a:r>
                  <a:rPr 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第二部分（</a:t>
                </a:r>
                <a:r>
                  <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2-9</a:t>
                </a:r>
                <a:r>
                  <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grpSp>
      </p:grpSp>
      <p:pic>
        <p:nvPicPr>
          <p:cNvPr id="10" name="图片 9" descr="通用的"/>
          <p:cNvPicPr>
            <a:picLocks noChangeAspect="1"/>
          </p:cNvPicPr>
          <p:nvPr/>
        </p:nvPicPr>
        <p:blipFill>
          <a:blip r:embed="rId5" cstate="print"/>
          <a:stretch>
            <a:fillRect/>
          </a:stretch>
        </p:blipFill>
        <p:spPr>
          <a:xfrm>
            <a:off x="74930" y="73660"/>
            <a:ext cx="2056630" cy="576004"/>
          </a:xfrm>
          <a:prstGeom prst="rect">
            <a:avLst/>
          </a:prstGeom>
        </p:spPr>
      </p:pic>
      <p:sp>
        <p:nvSpPr>
          <p:cNvPr id="11" name="文本框 10"/>
          <p:cNvSpPr txBox="1"/>
          <p:nvPr/>
        </p:nvSpPr>
        <p:spPr>
          <a:xfrm>
            <a:off x="501015" y="131445"/>
            <a:ext cx="1497330" cy="460375"/>
          </a:xfrm>
          <a:prstGeom prst="rect">
            <a:avLst/>
          </a:prstGeom>
          <a:noFill/>
        </p:spPr>
        <p:txBody>
          <a:bodyPr wrap="square" rtlCol="0">
            <a:spAutoFit/>
          </a:bodyPr>
          <a:lstStyle/>
          <a:p>
            <a:r>
              <a:rPr lang="zh-CN" altLang="en-US" sz="2400" b="1"/>
              <a:t>课文解读</a:t>
            </a:r>
            <a:endParaRPr lang="zh-CN" altLang="en-US" sz="2400" b="1"/>
          </a:p>
        </p:txBody>
      </p:sp>
      <p:grpSp>
        <p:nvGrpSpPr>
          <p:cNvPr id="9" name="组合 8"/>
          <p:cNvGrpSpPr/>
          <p:nvPr/>
        </p:nvGrpSpPr>
        <p:grpSpPr>
          <a:xfrm>
            <a:off x="554990" y="3836670"/>
            <a:ext cx="8214360" cy="542925"/>
            <a:chOff x="561" y="3582"/>
            <a:chExt cx="12936" cy="855"/>
          </a:xfrm>
        </p:grpSpPr>
        <p:sp>
          <p:nvSpPr>
            <p:cNvPr id="13" name="文本框 12"/>
            <p:cNvSpPr txBox="1"/>
            <p:nvPr/>
          </p:nvSpPr>
          <p:spPr>
            <a:xfrm>
              <a:off x="4826" y="3582"/>
              <a:ext cx="8671" cy="8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fontAlgn="auto">
                <a:lnSpc>
                  <a:spcPct val="120000"/>
                </a:lnSpc>
              </a:pPr>
              <a:r>
                <a:rPr sz="2400" dirty="0">
                  <a:solidFill>
                    <a:srgbClr val="0000FF"/>
                  </a:solidFill>
                  <a:latin typeface="+mn-ea"/>
                  <a:cs typeface="微软雅黑" panose="020B0503020204020204" charset="-122"/>
                  <a:sym typeface="+mn-ea"/>
                </a:rPr>
                <a:t>高度赞扬革命者的品德。</a:t>
              </a:r>
              <a:endParaRPr sz="2400" dirty="0">
                <a:solidFill>
                  <a:srgbClr val="0000FF"/>
                </a:solidFill>
                <a:latin typeface="+mn-ea"/>
                <a:cs typeface="微软雅黑" panose="020B0503020204020204" charset="-122"/>
                <a:sym typeface="+mn-ea"/>
              </a:endParaRPr>
            </a:p>
          </p:txBody>
        </p:sp>
        <p:grpSp>
          <p:nvGrpSpPr>
            <p:cNvPr id="14" name="组合 13"/>
            <p:cNvGrpSpPr/>
            <p:nvPr/>
          </p:nvGrpSpPr>
          <p:grpSpPr>
            <a:xfrm>
              <a:off x="561" y="3663"/>
              <a:ext cx="4265" cy="774"/>
              <a:chOff x="450" y="3133"/>
              <a:chExt cx="3891" cy="774"/>
            </a:xfrm>
          </p:grpSpPr>
          <p:sp>
            <p:nvSpPr>
              <p:cNvPr id="15" name="燕尾形 14"/>
              <p:cNvSpPr/>
              <p:nvPr>
                <p:custDataLst>
                  <p:tags r:id="rId6"/>
                </p:custDataLst>
              </p:nvPr>
            </p:nvSpPr>
            <p:spPr>
              <a:xfrm>
                <a:off x="450" y="3284"/>
                <a:ext cx="3674" cy="623"/>
              </a:xfrm>
              <a:prstGeom prst="chevron">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custDataLst>
                  <p:tags r:id="rId7"/>
                </p:custDataLst>
              </p:nvPr>
            </p:nvSpPr>
            <p:spPr>
              <a:xfrm>
                <a:off x="719" y="3133"/>
                <a:ext cx="3622" cy="774"/>
              </a:xfrm>
              <a:prstGeom prst="rect">
                <a:avLst/>
              </a:prstGeom>
              <a:noFill/>
            </p:spPr>
            <p:txBody>
              <a:bodyPr wrap="square" rtlCol="0">
                <a:spAutoFit/>
              </a:bodyPr>
              <a:lstStyle/>
              <a:p>
                <a:pPr>
                  <a:lnSpc>
                    <a:spcPct val="130000"/>
                  </a:lnSpc>
                  <a:spcBef>
                    <a:spcPts val="600"/>
                  </a:spcBef>
                  <a:defRPr/>
                </a:pPr>
                <a:r>
                  <a:rPr 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第三部分（</a:t>
                </a:r>
                <a:r>
                  <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10</a:t>
                </a:r>
                <a:r>
                  <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32" presetClass="emph" presetSubtype="0" fill="hold" nodeType="clickEffect">
                                  <p:stCondLst>
                                    <p:cond delay="0"/>
                                  </p:stCondLst>
                                  <p:childTnLst>
                                    <p:animRot by="120000">
                                      <p:cBhvr>
                                        <p:cTn id="26" dur="100" fill="hold">
                                          <p:stCondLst>
                                            <p:cond delay="0"/>
                                          </p:stCondLst>
                                        </p:cTn>
                                        <p:tgtEl>
                                          <p:spTgt spid="5"/>
                                        </p:tgtEl>
                                        <p:attrNameLst>
                                          <p:attrName>r</p:attrName>
                                        </p:attrNameLst>
                                      </p:cBhvr>
                                    </p:animRot>
                                    <p:animRot by="-240000">
                                      <p:cBhvr>
                                        <p:cTn id="27" dur="200" fill="hold">
                                          <p:stCondLst>
                                            <p:cond delay="200"/>
                                          </p:stCondLst>
                                        </p:cTn>
                                        <p:tgtEl>
                                          <p:spTgt spid="5"/>
                                        </p:tgtEl>
                                        <p:attrNameLst>
                                          <p:attrName>r</p:attrName>
                                        </p:attrNameLst>
                                      </p:cBhvr>
                                    </p:animRot>
                                    <p:animRot by="240000">
                                      <p:cBhvr>
                                        <p:cTn id="28" dur="200" fill="hold">
                                          <p:stCondLst>
                                            <p:cond delay="400"/>
                                          </p:stCondLst>
                                        </p:cTn>
                                        <p:tgtEl>
                                          <p:spTgt spid="5"/>
                                        </p:tgtEl>
                                        <p:attrNameLst>
                                          <p:attrName>r</p:attrName>
                                        </p:attrNameLst>
                                      </p:cBhvr>
                                    </p:animRot>
                                    <p:animRot by="-240000">
                                      <p:cBhvr>
                                        <p:cTn id="29" dur="200" fill="hold">
                                          <p:stCondLst>
                                            <p:cond delay="600"/>
                                          </p:stCondLst>
                                        </p:cTn>
                                        <p:tgtEl>
                                          <p:spTgt spid="5"/>
                                        </p:tgtEl>
                                        <p:attrNameLst>
                                          <p:attrName>r</p:attrName>
                                        </p:attrNameLst>
                                      </p:cBhvr>
                                    </p:animRot>
                                    <p:animRot by="120000">
                                      <p:cBhvr>
                                        <p:cTn id="30" dur="200" fill="hold">
                                          <p:stCondLst>
                                            <p:cond delay="800"/>
                                          </p:stCondLst>
                                        </p:cTn>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图片 2" descr="12清贫2"/>
          <p:cNvPicPr>
            <a:picLocks noChangeAspect="1"/>
          </p:cNvPicPr>
          <p:nvPr/>
        </p:nvPicPr>
        <p:blipFill>
          <a:blip r:embed="rId1" cstate="print">
            <a:clrChange>
              <a:clrFrom>
                <a:srgbClr val="FFFFFF">
                  <a:alpha val="100000"/>
                </a:srgbClr>
              </a:clrFrom>
              <a:clrTo>
                <a:srgbClr val="FFFFFF">
                  <a:alpha val="100000"/>
                  <a:alpha val="0"/>
                </a:srgbClr>
              </a:clrTo>
            </a:clrChange>
          </a:blip>
          <a:stretch>
            <a:fillRect/>
          </a:stretch>
        </p:blipFill>
        <p:spPr>
          <a:xfrm>
            <a:off x="6359525" y="2028825"/>
            <a:ext cx="2785110" cy="2785110"/>
          </a:xfrm>
          <a:prstGeom prst="rect">
            <a:avLst/>
          </a:prstGeom>
        </p:spPr>
      </p:pic>
      <p:sp>
        <p:nvSpPr>
          <p:cNvPr id="2" name="文本框 1"/>
          <p:cNvSpPr txBox="1"/>
          <p:nvPr/>
        </p:nvSpPr>
        <p:spPr>
          <a:xfrm>
            <a:off x="101600" y="716280"/>
            <a:ext cx="8082280" cy="977265"/>
          </a:xfrm>
          <a:prstGeom prst="rect">
            <a:avLst/>
          </a:prstGeom>
          <a:noFill/>
          <a:ln w="9525">
            <a:noFill/>
          </a:ln>
        </p:spPr>
        <p:txBody>
          <a:bodyPr wrap="square">
            <a:spAutoFit/>
          </a:bodyPr>
          <a:lstStyle/>
          <a:p>
            <a:pPr marL="457200" indent="-457200" algn="just" fontAlgn="auto">
              <a:lnSpc>
                <a:spcPct val="120000"/>
              </a:lnSpc>
              <a:buFont typeface="Wingdings" panose="05000000000000000000" pitchFamily="2" charset="2"/>
              <a:buChar char="Ø"/>
            </a:pPr>
            <a:r>
              <a:rPr lang="zh-CN" altLang="en-US" sz="2400" b="1" dirty="0">
                <a:latin typeface="微软雅黑" panose="020B0503020204020204" charset="-122"/>
                <a:ea typeface="微软雅黑" panose="020B0503020204020204" charset="-122"/>
                <a:cs typeface="微软雅黑" panose="020B0503020204020204" charset="-122"/>
                <a:sym typeface="+mn-ea"/>
              </a:rPr>
              <a:t>课文的第一部分中， 被捕当天明明是一个“最不幸的日子”，方志敏为什么却说成“一桩趣事”呢？</a:t>
            </a:r>
            <a:endParaRPr lang="zh-CN" altLang="en-US" sz="2400" b="1" dirty="0">
              <a:latin typeface="微软雅黑" panose="020B0503020204020204" charset="-122"/>
              <a:ea typeface="微软雅黑" panose="020B0503020204020204" charset="-122"/>
              <a:cs typeface="微软雅黑" panose="020B0503020204020204" charset="-122"/>
              <a:sym typeface="+mn-ea"/>
            </a:endParaRPr>
          </a:p>
        </p:txBody>
      </p:sp>
      <p:sp>
        <p:nvSpPr>
          <p:cNvPr id="5" name="文本框 4"/>
          <p:cNvSpPr txBox="1"/>
          <p:nvPr/>
        </p:nvSpPr>
        <p:spPr>
          <a:xfrm>
            <a:off x="173355" y="1969135"/>
            <a:ext cx="6532880" cy="2675255"/>
          </a:xfrm>
          <a:prstGeom prst="rect">
            <a:avLst/>
          </a:prstGeom>
          <a:noFill/>
        </p:spPr>
        <p:txBody>
          <a:bodyPr wrap="square" rtlCol="0" anchor="t">
            <a:spAutoFit/>
          </a:bodyPr>
          <a:lstStyle/>
          <a:p>
            <a:pPr fontAlgn="auto">
              <a:lnSpc>
                <a:spcPct val="120000"/>
              </a:lnSpc>
              <a:spcBef>
                <a:spcPts val="0"/>
              </a:spcBef>
              <a:spcAft>
                <a:spcPts val="0"/>
              </a:spcAft>
            </a:pPr>
            <a:r>
              <a:rPr sz="2800" b="1">
                <a:solidFill>
                  <a:srgbClr val="0000FF"/>
                </a:solidFill>
                <a:latin typeface="宋体" panose="02010600030101010101" pitchFamily="2" charset="-122"/>
                <a:ea typeface="宋体" panose="02010600030101010101" pitchFamily="2" charset="-122"/>
                <a:cs typeface="宋体" panose="02010600030101010101" pitchFamily="2" charset="-122"/>
              </a:rPr>
              <a:t>（ 1 ）方志敏身无分文，敌方士兵却想借机发财。他们的急迫、凶恶、失望和迷茫，在方志敏看来十分可笑。</a:t>
            </a:r>
            <a:endParaRPr sz="2800" b="1">
              <a:solidFill>
                <a:srgbClr val="0000FF"/>
              </a:solidFill>
              <a:latin typeface="宋体" panose="02010600030101010101" pitchFamily="2" charset="-122"/>
              <a:ea typeface="宋体" panose="02010600030101010101" pitchFamily="2" charset="-122"/>
              <a:cs typeface="宋体" panose="02010600030101010101" pitchFamily="2" charset="-122"/>
            </a:endParaRPr>
          </a:p>
          <a:p>
            <a:pPr fontAlgn="auto">
              <a:lnSpc>
                <a:spcPct val="120000"/>
              </a:lnSpc>
              <a:spcBef>
                <a:spcPts val="0"/>
              </a:spcBef>
              <a:spcAft>
                <a:spcPts val="0"/>
              </a:spcAft>
            </a:pPr>
            <a:r>
              <a:rPr sz="2800" b="1">
                <a:solidFill>
                  <a:srgbClr val="0000FF"/>
                </a:solidFill>
                <a:latin typeface="宋体" panose="02010600030101010101" pitchFamily="2" charset="-122"/>
                <a:ea typeface="宋体" panose="02010600030101010101" pitchFamily="2" charset="-122"/>
                <a:cs typeface="宋体" panose="02010600030101010101" pitchFamily="2" charset="-122"/>
              </a:rPr>
              <a:t>（ 2 ）一个“趣”字表达了方志敏对敌人的蔑视和对自己献身革命事业的自豪。</a:t>
            </a:r>
            <a:endParaRPr sz="2800" b="1">
              <a:solidFill>
                <a:srgbClr val="0000FF"/>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组合 4"/>
          <p:cNvGrpSpPr/>
          <p:nvPr/>
        </p:nvGrpSpPr>
        <p:grpSpPr>
          <a:xfrm>
            <a:off x="571500" y="1405890"/>
            <a:ext cx="8214995" cy="862025"/>
            <a:chOff x="561" y="2236"/>
            <a:chExt cx="12937" cy="1320"/>
          </a:xfrm>
        </p:grpSpPr>
        <p:grpSp>
          <p:nvGrpSpPr>
            <p:cNvPr id="8" name="组合 7"/>
            <p:cNvGrpSpPr/>
            <p:nvPr/>
          </p:nvGrpSpPr>
          <p:grpSpPr>
            <a:xfrm>
              <a:off x="561" y="2236"/>
              <a:ext cx="4027" cy="774"/>
              <a:chOff x="450" y="3133"/>
              <a:chExt cx="3674" cy="774"/>
            </a:xfrm>
          </p:grpSpPr>
          <p:sp>
            <p:nvSpPr>
              <p:cNvPr id="6" name="燕尾形 5"/>
              <p:cNvSpPr/>
              <p:nvPr>
                <p:custDataLst>
                  <p:tags r:id="rId1"/>
                </p:custDataLst>
              </p:nvPr>
            </p:nvSpPr>
            <p:spPr>
              <a:xfrm>
                <a:off x="450" y="3284"/>
                <a:ext cx="3674" cy="623"/>
              </a:xfrm>
              <a:prstGeom prst="chevron">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custDataLst>
                  <p:tags r:id="rId2"/>
                </p:custDataLst>
              </p:nvPr>
            </p:nvSpPr>
            <p:spPr>
              <a:xfrm>
                <a:off x="719" y="3133"/>
                <a:ext cx="3183" cy="753"/>
              </a:xfrm>
              <a:prstGeom prst="rect">
                <a:avLst/>
              </a:prstGeom>
              <a:noFill/>
            </p:spPr>
            <p:txBody>
              <a:bodyPr wrap="square" rtlCol="0">
                <a:spAutoFit/>
              </a:bodyPr>
              <a:lstStyle/>
              <a:p>
                <a:pPr>
                  <a:lnSpc>
                    <a:spcPct val="130000"/>
                  </a:lnSpc>
                  <a:spcBef>
                    <a:spcPts val="600"/>
                  </a:spcBef>
                  <a:defRPr/>
                </a:pPr>
                <a:r>
                  <a:rPr 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第一部分（</a:t>
                </a:r>
                <a:r>
                  <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1</a:t>
                </a:r>
                <a:r>
                  <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grpSp>
        <p:sp>
          <p:nvSpPr>
            <p:cNvPr id="3" name="文本框 2"/>
            <p:cNvSpPr txBox="1"/>
            <p:nvPr/>
          </p:nvSpPr>
          <p:spPr>
            <a:xfrm>
              <a:off x="4826" y="2285"/>
              <a:ext cx="8672" cy="127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sz="2400" dirty="0">
                  <a:solidFill>
                    <a:srgbClr val="0000FF"/>
                  </a:solidFill>
                  <a:latin typeface="+mn-ea"/>
                  <a:cs typeface="微软雅黑" panose="020B0503020204020204" charset="-122"/>
                  <a:sym typeface="+mn-ea"/>
                </a:rPr>
                <a:t>写方志敏一向过着朴素的生活，从没有奢侈过。</a:t>
              </a:r>
              <a:endParaRPr sz="2400" dirty="0">
                <a:solidFill>
                  <a:srgbClr val="0000FF"/>
                </a:solidFill>
                <a:latin typeface="+mn-ea"/>
                <a:cs typeface="微软雅黑" panose="020B0503020204020204" charset="-122"/>
                <a:sym typeface="+mn-ea"/>
              </a:endParaRPr>
            </a:p>
          </p:txBody>
        </p:sp>
      </p:grpSp>
      <p:grpSp>
        <p:nvGrpSpPr>
          <p:cNvPr id="7" name="组合 6"/>
          <p:cNvGrpSpPr/>
          <p:nvPr/>
        </p:nvGrpSpPr>
        <p:grpSpPr>
          <a:xfrm>
            <a:off x="571500" y="2561590"/>
            <a:ext cx="8214360" cy="977265"/>
            <a:chOff x="561" y="3582"/>
            <a:chExt cx="12936" cy="1539"/>
          </a:xfrm>
        </p:grpSpPr>
        <p:sp>
          <p:nvSpPr>
            <p:cNvPr id="12" name="文本框 11"/>
            <p:cNvSpPr txBox="1"/>
            <p:nvPr/>
          </p:nvSpPr>
          <p:spPr>
            <a:xfrm>
              <a:off x="4826" y="3582"/>
              <a:ext cx="8671" cy="15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fontAlgn="auto">
                <a:lnSpc>
                  <a:spcPct val="120000"/>
                </a:lnSpc>
              </a:pPr>
              <a:r>
                <a:rPr sz="2400" dirty="0">
                  <a:solidFill>
                    <a:srgbClr val="0000FF"/>
                  </a:solidFill>
                  <a:latin typeface="+mn-ea"/>
                  <a:cs typeface="微软雅黑" panose="020B0503020204020204" charset="-122"/>
                  <a:sym typeface="+mn-ea"/>
                </a:rPr>
                <a:t>从方志敏身无分文、家里财产极少两方面体现他的清贫。</a:t>
              </a:r>
              <a:endParaRPr sz="2400" dirty="0">
                <a:solidFill>
                  <a:srgbClr val="0000FF"/>
                </a:solidFill>
                <a:latin typeface="+mn-ea"/>
                <a:cs typeface="微软雅黑" panose="020B0503020204020204" charset="-122"/>
                <a:sym typeface="+mn-ea"/>
              </a:endParaRPr>
            </a:p>
          </p:txBody>
        </p:sp>
        <p:grpSp>
          <p:nvGrpSpPr>
            <p:cNvPr id="17" name="组合 16"/>
            <p:cNvGrpSpPr/>
            <p:nvPr/>
          </p:nvGrpSpPr>
          <p:grpSpPr>
            <a:xfrm>
              <a:off x="561" y="3663"/>
              <a:ext cx="4265" cy="774"/>
              <a:chOff x="450" y="3133"/>
              <a:chExt cx="3891" cy="774"/>
            </a:xfrm>
          </p:grpSpPr>
          <p:sp>
            <p:nvSpPr>
              <p:cNvPr id="18" name="燕尾形 17"/>
              <p:cNvSpPr/>
              <p:nvPr>
                <p:custDataLst>
                  <p:tags r:id="rId3"/>
                </p:custDataLst>
              </p:nvPr>
            </p:nvSpPr>
            <p:spPr>
              <a:xfrm>
                <a:off x="450" y="3284"/>
                <a:ext cx="3674" cy="623"/>
              </a:xfrm>
              <a:prstGeom prst="chevron">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custDataLst>
                  <p:tags r:id="rId4"/>
                </p:custDataLst>
              </p:nvPr>
            </p:nvSpPr>
            <p:spPr>
              <a:xfrm>
                <a:off x="719" y="3133"/>
                <a:ext cx="3622" cy="774"/>
              </a:xfrm>
              <a:prstGeom prst="rect">
                <a:avLst/>
              </a:prstGeom>
              <a:noFill/>
            </p:spPr>
            <p:txBody>
              <a:bodyPr wrap="square" rtlCol="0">
                <a:spAutoFit/>
              </a:bodyPr>
              <a:lstStyle/>
              <a:p>
                <a:pPr>
                  <a:lnSpc>
                    <a:spcPct val="130000"/>
                  </a:lnSpc>
                  <a:spcBef>
                    <a:spcPts val="600"/>
                  </a:spcBef>
                  <a:defRPr/>
                </a:pPr>
                <a:r>
                  <a:rPr 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第二部分（</a:t>
                </a:r>
                <a:r>
                  <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2-9</a:t>
                </a:r>
                <a:r>
                  <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grpSp>
      </p:grpSp>
      <p:grpSp>
        <p:nvGrpSpPr>
          <p:cNvPr id="9" name="组合 8"/>
          <p:cNvGrpSpPr/>
          <p:nvPr/>
        </p:nvGrpSpPr>
        <p:grpSpPr>
          <a:xfrm>
            <a:off x="554990" y="3836670"/>
            <a:ext cx="8214360" cy="542925"/>
            <a:chOff x="561" y="3582"/>
            <a:chExt cx="12936" cy="855"/>
          </a:xfrm>
        </p:grpSpPr>
        <p:sp>
          <p:nvSpPr>
            <p:cNvPr id="13" name="文本框 12"/>
            <p:cNvSpPr txBox="1"/>
            <p:nvPr/>
          </p:nvSpPr>
          <p:spPr>
            <a:xfrm>
              <a:off x="4826" y="3582"/>
              <a:ext cx="8671" cy="8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fontAlgn="auto">
                <a:lnSpc>
                  <a:spcPct val="120000"/>
                </a:lnSpc>
              </a:pPr>
              <a:r>
                <a:rPr sz="2400" dirty="0">
                  <a:solidFill>
                    <a:srgbClr val="0000FF"/>
                  </a:solidFill>
                  <a:latin typeface="+mn-ea"/>
                  <a:cs typeface="微软雅黑" panose="020B0503020204020204" charset="-122"/>
                  <a:sym typeface="+mn-ea"/>
                </a:rPr>
                <a:t>高度赞扬革命者的品德。</a:t>
              </a:r>
              <a:endParaRPr sz="2400" dirty="0">
                <a:solidFill>
                  <a:srgbClr val="0000FF"/>
                </a:solidFill>
                <a:latin typeface="+mn-ea"/>
                <a:cs typeface="微软雅黑" panose="020B0503020204020204" charset="-122"/>
                <a:sym typeface="+mn-ea"/>
              </a:endParaRPr>
            </a:p>
          </p:txBody>
        </p:sp>
        <p:grpSp>
          <p:nvGrpSpPr>
            <p:cNvPr id="14" name="组合 13"/>
            <p:cNvGrpSpPr/>
            <p:nvPr/>
          </p:nvGrpSpPr>
          <p:grpSpPr>
            <a:xfrm>
              <a:off x="561" y="3663"/>
              <a:ext cx="4265" cy="774"/>
              <a:chOff x="450" y="3133"/>
              <a:chExt cx="3891" cy="774"/>
            </a:xfrm>
          </p:grpSpPr>
          <p:sp>
            <p:nvSpPr>
              <p:cNvPr id="15" name="燕尾形 14"/>
              <p:cNvSpPr/>
              <p:nvPr>
                <p:custDataLst>
                  <p:tags r:id="rId5"/>
                </p:custDataLst>
              </p:nvPr>
            </p:nvSpPr>
            <p:spPr>
              <a:xfrm>
                <a:off x="450" y="3284"/>
                <a:ext cx="3674" cy="623"/>
              </a:xfrm>
              <a:prstGeom prst="chevron">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custDataLst>
                  <p:tags r:id="rId6"/>
                </p:custDataLst>
              </p:nvPr>
            </p:nvSpPr>
            <p:spPr>
              <a:xfrm>
                <a:off x="719" y="3133"/>
                <a:ext cx="3622" cy="774"/>
              </a:xfrm>
              <a:prstGeom prst="rect">
                <a:avLst/>
              </a:prstGeom>
              <a:noFill/>
            </p:spPr>
            <p:txBody>
              <a:bodyPr wrap="square" rtlCol="0">
                <a:spAutoFit/>
              </a:bodyPr>
              <a:lstStyle/>
              <a:p>
                <a:pPr>
                  <a:lnSpc>
                    <a:spcPct val="130000"/>
                  </a:lnSpc>
                  <a:spcBef>
                    <a:spcPts val="600"/>
                  </a:spcBef>
                  <a:defRPr/>
                </a:pPr>
                <a:r>
                  <a:rPr 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第三部分（</a:t>
                </a:r>
                <a:r>
                  <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10</a:t>
                </a:r>
                <a:r>
                  <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7"/>
                                        </p:tgtEl>
                                        <p:attrNameLst>
                                          <p:attrName>r</p:attrName>
                                        </p:attrNameLst>
                                      </p:cBhvr>
                                    </p:animRot>
                                    <p:animRot by="-240000">
                                      <p:cBhvr>
                                        <p:cTn id="7" dur="200" fill="hold">
                                          <p:stCondLst>
                                            <p:cond delay="200"/>
                                          </p:stCondLst>
                                        </p:cTn>
                                        <p:tgtEl>
                                          <p:spTgt spid="7"/>
                                        </p:tgtEl>
                                        <p:attrNameLst>
                                          <p:attrName>r</p:attrName>
                                        </p:attrNameLst>
                                      </p:cBhvr>
                                    </p:animRot>
                                    <p:animRot by="240000">
                                      <p:cBhvr>
                                        <p:cTn id="8" dur="200" fill="hold">
                                          <p:stCondLst>
                                            <p:cond delay="400"/>
                                          </p:stCondLst>
                                        </p:cTn>
                                        <p:tgtEl>
                                          <p:spTgt spid="7"/>
                                        </p:tgtEl>
                                        <p:attrNameLst>
                                          <p:attrName>r</p:attrName>
                                        </p:attrNameLst>
                                      </p:cBhvr>
                                    </p:animRot>
                                    <p:animRot by="-240000">
                                      <p:cBhvr>
                                        <p:cTn id="9" dur="200" fill="hold">
                                          <p:stCondLst>
                                            <p:cond delay="600"/>
                                          </p:stCondLst>
                                        </p:cTn>
                                        <p:tgtEl>
                                          <p:spTgt spid="7"/>
                                        </p:tgtEl>
                                        <p:attrNameLst>
                                          <p:attrName>r</p:attrName>
                                        </p:attrNameLst>
                                      </p:cBhvr>
                                    </p:animRot>
                                    <p:animRot by="120000">
                                      <p:cBhvr>
                                        <p:cTn id="10" dur="200" fill="hold">
                                          <p:stCondLst>
                                            <p:cond delay="800"/>
                                          </p:stCondLst>
                                        </p:cTn>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253365" y="667385"/>
            <a:ext cx="8433435" cy="977265"/>
          </a:xfrm>
          <a:prstGeom prst="rect">
            <a:avLst/>
          </a:prstGeom>
          <a:noFill/>
          <a:ln w="9525">
            <a:noFill/>
          </a:ln>
        </p:spPr>
        <p:txBody>
          <a:bodyPr wrap="square">
            <a:spAutoFit/>
          </a:bodyPr>
          <a:lstStyle/>
          <a:p>
            <a:pPr marL="457200" indent="-457200" fontAlgn="auto">
              <a:lnSpc>
                <a:spcPct val="120000"/>
              </a:lnSpc>
              <a:buFont typeface="Wingdings" panose="05000000000000000000" pitchFamily="2" charset="2"/>
              <a:buChar char="Ø"/>
            </a:pPr>
            <a:r>
              <a:rPr lang="zh-CN" altLang="en-US" sz="2400" b="1" dirty="0">
                <a:latin typeface="微软雅黑" panose="020B0503020204020204" charset="-122"/>
                <a:ea typeface="微软雅黑" panose="020B0503020204020204" charset="-122"/>
                <a:cs typeface="微软雅黑" panose="020B0503020204020204" charset="-122"/>
                <a:sym typeface="+mn-ea"/>
              </a:rPr>
              <a:t>从课文第二部分中</a:t>
            </a:r>
            <a:r>
              <a:rPr sz="2400" b="1" dirty="0">
                <a:latin typeface="微软雅黑" panose="020B0503020204020204" charset="-122"/>
                <a:ea typeface="微软雅黑" panose="020B0503020204020204" charset="-122"/>
                <a:cs typeface="微软雅黑" panose="020B0503020204020204" charset="-122"/>
                <a:sym typeface="+mn-ea"/>
              </a:rPr>
              <a:t>找出描写人物动作、语言、神态的语句，体会人物的心理活动。</a:t>
            </a:r>
            <a:endParaRPr sz="2400" b="1" dirty="0">
              <a:latin typeface="微软雅黑" panose="020B0503020204020204" charset="-122"/>
              <a:ea typeface="微软雅黑" panose="020B0503020204020204" charset="-122"/>
              <a:cs typeface="微软雅黑" panose="020B0503020204020204" charset="-122"/>
              <a:sym typeface="+mn-ea"/>
            </a:endParaRPr>
          </a:p>
        </p:txBody>
      </p:sp>
      <p:sp>
        <p:nvSpPr>
          <p:cNvPr id="4" name="文本框 3"/>
          <p:cNvSpPr txBox="1"/>
          <p:nvPr/>
        </p:nvSpPr>
        <p:spPr>
          <a:xfrm>
            <a:off x="466725" y="1644650"/>
            <a:ext cx="6367780" cy="3192145"/>
          </a:xfrm>
          <a:prstGeom prst="rect">
            <a:avLst/>
          </a:prstGeom>
          <a:noFill/>
        </p:spPr>
        <p:txBody>
          <a:bodyPr wrap="square" rtlCol="0" anchor="t">
            <a:spAutoFit/>
          </a:bodyPr>
          <a:lstStyle/>
          <a:p>
            <a:pPr indent="711200" fontAlgn="auto">
              <a:lnSpc>
                <a:spcPct val="120000"/>
              </a:lnSpc>
              <a:extLst>
                <a:ext uri="{35155182-B16C-46BC-9424-99874614C6A1}">
                  <wpsdc:indentchars xmlns:wpsdc="http://www.wps.cn/officeDocument/2017/drawingmlCustomData" val="200" checksum="3773799597"/>
                </a:ext>
              </a:extLst>
            </a:pPr>
            <a:r>
              <a:rPr lang="zh-CN" altLang="en-US" sz="2800" b="1">
                <a:solidFill>
                  <a:schemeClr val="tx1"/>
                </a:solidFill>
                <a:latin typeface="楷体_GB2312" panose="02010609030101010101" charset="-122"/>
                <a:ea typeface="楷体_GB2312" panose="02010609030101010101" charset="-122"/>
                <a:cs typeface="+mn-ea"/>
              </a:rPr>
              <a:t>哪知道从我上身摸到下身，从袄领捏到袜底，除了一只时表和一支自来水笔，一个铜板都没有搜出。</a:t>
            </a:r>
            <a:endParaRPr lang="zh-CN" altLang="en-US" sz="2800" b="1">
              <a:solidFill>
                <a:schemeClr val="tx1"/>
              </a:solidFill>
              <a:latin typeface="+mn-ea"/>
              <a:cs typeface="+mn-ea"/>
            </a:endParaRPr>
          </a:p>
          <a:p>
            <a:pPr indent="711200" fontAlgn="auto">
              <a:lnSpc>
                <a:spcPct val="120000"/>
              </a:lnSpc>
              <a:extLst>
                <a:ext uri="{35155182-B16C-46BC-9424-99874614C6A1}">
                  <wpsdc:indentchars xmlns:wpsdc="http://www.wps.cn/officeDocument/2017/drawingmlCustomData" val="200" checksum="3773799597"/>
                </a:ext>
              </a:extLst>
            </a:pPr>
            <a:r>
              <a:rPr lang="zh-CN" altLang="en-US" sz="2800" b="1">
                <a:solidFill>
                  <a:srgbClr val="0000FF"/>
                </a:solidFill>
                <a:latin typeface="+mn-ea"/>
                <a:cs typeface="+mn-ea"/>
              </a:rPr>
              <a:t>体会：“摸” “捏”等动词，把国民党士兵贪婪、丑恶的嘴脸刻画得淋漓尽致。</a:t>
            </a:r>
            <a:endParaRPr lang="zh-CN" altLang="en-US" sz="2800" b="1">
              <a:solidFill>
                <a:srgbClr val="0000FF"/>
              </a:solidFill>
              <a:latin typeface="+mn-ea"/>
              <a:cs typeface="+mn-ea"/>
            </a:endParaRPr>
          </a:p>
        </p:txBody>
      </p:sp>
      <p:pic>
        <p:nvPicPr>
          <p:cNvPr id="2" name="图片 1" descr="12清贫1"/>
          <p:cNvPicPr>
            <a:picLocks noChangeAspect="1"/>
          </p:cNvPicPr>
          <p:nvPr/>
        </p:nvPicPr>
        <p:blipFill>
          <a:blip r:embed="rId1" cstate="print">
            <a:clrChange>
              <a:clrFrom>
                <a:srgbClr val="FFFFFF">
                  <a:alpha val="100000"/>
                </a:srgbClr>
              </a:clrFrom>
              <a:clrTo>
                <a:srgbClr val="FFFFFF">
                  <a:alpha val="100000"/>
                  <a:alpha val="0"/>
                </a:srgbClr>
              </a:clrTo>
            </a:clrChange>
          </a:blip>
          <a:stretch>
            <a:fillRect/>
          </a:stretch>
        </p:blipFill>
        <p:spPr>
          <a:xfrm>
            <a:off x="6492875" y="2558415"/>
            <a:ext cx="2882265" cy="238125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376555" y="659130"/>
            <a:ext cx="8122285" cy="2158365"/>
          </a:xfrm>
          <a:prstGeom prst="rect">
            <a:avLst/>
          </a:prstGeom>
          <a:noFill/>
        </p:spPr>
        <p:txBody>
          <a:bodyPr wrap="square" rtlCol="0">
            <a:spAutoFit/>
          </a:bodyPr>
          <a:lstStyle/>
          <a:p>
            <a:pPr indent="711200" fontAlgn="auto">
              <a:lnSpc>
                <a:spcPct val="120000"/>
              </a:lnSpc>
              <a:extLst>
                <a:ext uri="{35155182-B16C-46BC-9424-99874614C6A1}">
                  <wpsdc:indentchars xmlns:wpsdc="http://www.wps.cn/officeDocument/2017/drawingmlCustomData" val="200" checksum="3773799597"/>
                </a:ext>
              </a:extLst>
            </a:pPr>
            <a:r>
              <a:rPr lang="zh-CN" altLang="en-US" sz="2800" b="1">
                <a:latin typeface="楷体_GB2312" panose="02010609030101010101" charset="-122"/>
                <a:ea typeface="楷体_GB2312" panose="02010609030101010101" charset="-122"/>
                <a:cs typeface="楷体_GB2312" panose="02010609030101010101" charset="-122"/>
              </a:rPr>
              <a:t>……威吓地吼道：“赶快将钱拿出来，不然就是一炸弹，把你炸死去！”</a:t>
            </a:r>
            <a:endParaRPr lang="zh-CN" altLang="en-US" sz="2800" b="1">
              <a:latin typeface="+mn-ea"/>
              <a:cs typeface="+mn-ea"/>
            </a:endParaRPr>
          </a:p>
          <a:p>
            <a:pPr indent="711200" fontAlgn="auto">
              <a:lnSpc>
                <a:spcPct val="120000"/>
              </a:lnSpc>
              <a:extLst>
                <a:ext uri="{35155182-B16C-46BC-9424-99874614C6A1}">
                  <wpsdc:indentchars xmlns:wpsdc="http://www.wps.cn/officeDocument/2017/drawingmlCustomData" val="200" checksum="3773799597"/>
                </a:ext>
              </a:extLst>
            </a:pPr>
            <a:r>
              <a:rPr lang="zh-CN" altLang="en-US" sz="2800" b="1">
                <a:solidFill>
                  <a:srgbClr val="0000FF"/>
                </a:solidFill>
                <a:latin typeface="+mn-ea"/>
                <a:cs typeface="+mn-ea"/>
              </a:rPr>
              <a:t>体会：对方志敏的威吓，体现了国民党士兵凶狠恶毒的品格。</a:t>
            </a:r>
            <a:endParaRPr lang="zh-CN" altLang="en-US" sz="2800" b="1">
              <a:solidFill>
                <a:srgbClr val="0000FF"/>
              </a:solidFill>
              <a:latin typeface="+mn-ea"/>
              <a:cs typeface="+mn-ea"/>
            </a:endParaRPr>
          </a:p>
        </p:txBody>
      </p:sp>
      <p:sp>
        <p:nvSpPr>
          <p:cNvPr id="6" name="文本框 5"/>
          <p:cNvSpPr txBox="1"/>
          <p:nvPr/>
        </p:nvSpPr>
        <p:spPr>
          <a:xfrm>
            <a:off x="473710" y="2817495"/>
            <a:ext cx="7927340" cy="2158365"/>
          </a:xfrm>
          <a:prstGeom prst="rect">
            <a:avLst/>
          </a:prstGeom>
          <a:noFill/>
        </p:spPr>
        <p:txBody>
          <a:bodyPr wrap="square" rtlCol="0" anchor="t">
            <a:spAutoFit/>
          </a:bodyPr>
          <a:lstStyle/>
          <a:p>
            <a:pPr indent="711200" fontAlgn="auto">
              <a:lnSpc>
                <a:spcPct val="120000"/>
              </a:lnSpc>
              <a:extLst>
                <a:ext uri="{35155182-B16C-46BC-9424-99874614C6A1}">
                  <wpsdc:indentchars xmlns:wpsdc="http://www.wps.cn/officeDocument/2017/drawingmlCustomData" val="200" checksum="3773799597"/>
                </a:ext>
              </a:extLst>
            </a:pPr>
            <a:r>
              <a:rPr lang="zh-CN" altLang="en-US" sz="2800" b="1">
                <a:solidFill>
                  <a:schemeClr val="tx1"/>
                </a:solidFill>
                <a:latin typeface="楷体_GB2312" panose="02010609030101010101" charset="-122"/>
                <a:ea typeface="楷体_GB2312" panose="02010609030101010101" charset="-122"/>
                <a:cs typeface="楷体_GB2312" panose="02010609030101010101" charset="-122"/>
              </a:rPr>
              <a:t>“哼！你不要做出那难看的样子来吧！我确实一个铜板都没有存；想从我这里发洋财，是想错了。”我微笑着，淡淡地说。</a:t>
            </a:r>
            <a:endParaRPr lang="zh-CN" altLang="en-US" sz="2800" b="1">
              <a:solidFill>
                <a:schemeClr val="tx1"/>
              </a:solidFill>
              <a:latin typeface="楷体_GB2312" panose="02010609030101010101" charset="-122"/>
              <a:ea typeface="楷体_GB2312" panose="02010609030101010101" charset="-122"/>
              <a:cs typeface="楷体_GB2312" panose="02010609030101010101" charset="-122"/>
            </a:endParaRPr>
          </a:p>
          <a:p>
            <a:pPr indent="711200" fontAlgn="auto">
              <a:lnSpc>
                <a:spcPct val="120000"/>
              </a:lnSpc>
              <a:extLst>
                <a:ext uri="{35155182-B16C-46BC-9424-99874614C6A1}">
                  <wpsdc:indentchars xmlns:wpsdc="http://www.wps.cn/officeDocument/2017/drawingmlCustomData" val="200" checksum="3773799597"/>
                </a:ext>
              </a:extLst>
            </a:pPr>
            <a:endParaRPr lang="zh-CN" altLang="en-US" sz="2800" b="1">
              <a:solidFill>
                <a:srgbClr val="0000FF"/>
              </a:solidFill>
              <a:latin typeface="+mn-ea"/>
              <a:cs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文本框 5"/>
          <p:cNvSpPr txBox="1"/>
          <p:nvPr/>
        </p:nvSpPr>
        <p:spPr>
          <a:xfrm>
            <a:off x="179705" y="697230"/>
            <a:ext cx="8749665" cy="1641475"/>
          </a:xfrm>
          <a:prstGeom prst="rect">
            <a:avLst/>
          </a:prstGeom>
          <a:noFill/>
        </p:spPr>
        <p:txBody>
          <a:bodyPr wrap="square" rtlCol="0" anchor="t">
            <a:spAutoFit/>
          </a:bodyPr>
          <a:lstStyle/>
          <a:p>
            <a:pPr indent="711200" fontAlgn="auto">
              <a:lnSpc>
                <a:spcPct val="120000"/>
              </a:lnSpc>
              <a:extLst>
                <a:ext uri="{35155182-B16C-46BC-9424-99874614C6A1}">
                  <wpsdc:indentchars xmlns:wpsdc="http://www.wps.cn/officeDocument/2017/drawingmlCustomData" val="200" checksum="3773799597"/>
                </a:ext>
              </a:extLst>
            </a:pPr>
            <a:r>
              <a:rPr lang="zh-CN" altLang="en-US" sz="2800" b="1">
                <a:solidFill>
                  <a:srgbClr val="0000FF"/>
                </a:solidFill>
                <a:latin typeface="+mn-ea"/>
                <a:cs typeface="+mn-ea"/>
              </a:rPr>
              <a:t>体会：方志敏在威吓之下保持自己的正气凛然、坚贞不屈的高傲品质，表现了他的临危不惧，以及对敌人的轻蔑和不屑。</a:t>
            </a:r>
            <a:endParaRPr lang="zh-CN" altLang="en-US" sz="2800" b="1">
              <a:solidFill>
                <a:srgbClr val="0000FF"/>
              </a:solidFill>
              <a:latin typeface="+mn-ea"/>
              <a:cs typeface="+mn-ea"/>
            </a:endParaRPr>
          </a:p>
        </p:txBody>
      </p:sp>
      <p:sp>
        <p:nvSpPr>
          <p:cNvPr id="4" name="文本框 3"/>
          <p:cNvSpPr txBox="1"/>
          <p:nvPr/>
        </p:nvSpPr>
        <p:spPr>
          <a:xfrm>
            <a:off x="-82550" y="2338705"/>
            <a:ext cx="9204960" cy="2158365"/>
          </a:xfrm>
          <a:prstGeom prst="rect">
            <a:avLst/>
          </a:prstGeom>
          <a:noFill/>
        </p:spPr>
        <p:txBody>
          <a:bodyPr wrap="square" rtlCol="0" anchor="t">
            <a:spAutoFit/>
          </a:bodyPr>
          <a:lstStyle/>
          <a:p>
            <a:pPr indent="711200" fontAlgn="auto">
              <a:lnSpc>
                <a:spcPct val="120000"/>
              </a:lnSpc>
              <a:spcBef>
                <a:spcPts val="0"/>
              </a:spcBef>
              <a:spcAft>
                <a:spcPts val="0"/>
              </a:spcAft>
              <a:extLst>
                <a:ext uri="{35155182-B16C-46BC-9424-99874614C6A1}">
                  <wpsdc:indentchars xmlns:wpsdc="http://www.wps.cn/officeDocument/2017/drawingmlCustomData" val="200" checksum="3773799597"/>
                </a:ext>
              </a:extLst>
            </a:pPr>
            <a:r>
              <a:rPr lang="zh-CN" altLang="en-US" sz="2800" b="1">
                <a:solidFill>
                  <a:schemeClr val="tx1"/>
                </a:solidFill>
                <a:latin typeface="楷体_GB2312" panose="02010609030101010101" charset="-122"/>
                <a:ea typeface="楷体_GB2312" panose="02010609030101010101" charset="-122"/>
                <a:cs typeface="楷体_GB2312" panose="02010609030101010101" charset="-122"/>
              </a:rPr>
              <a:t>“你骗谁！像你这样当大官的人会没有钱！”</a:t>
            </a:r>
            <a:endParaRPr lang="zh-CN" altLang="en-US" sz="2800" b="1">
              <a:solidFill>
                <a:schemeClr val="tx1"/>
              </a:solidFill>
              <a:latin typeface="楷体_GB2312" panose="02010609030101010101" charset="-122"/>
              <a:ea typeface="楷体_GB2312" panose="02010609030101010101" charset="-122"/>
              <a:cs typeface="楷体_GB2312" panose="02010609030101010101" charset="-122"/>
            </a:endParaRPr>
          </a:p>
          <a:p>
            <a:pPr indent="711200" fontAlgn="auto">
              <a:lnSpc>
                <a:spcPct val="120000"/>
              </a:lnSpc>
              <a:spcBef>
                <a:spcPts val="0"/>
              </a:spcBef>
              <a:spcAft>
                <a:spcPts val="0"/>
              </a:spcAft>
              <a:extLst>
                <a:ext uri="{35155182-B16C-46BC-9424-99874614C6A1}">
                  <wpsdc:indentchars xmlns:wpsdc="http://www.wps.cn/officeDocument/2017/drawingmlCustomData" val="200" checksum="3773799597"/>
                </a:ext>
              </a:extLst>
            </a:pPr>
            <a:r>
              <a:rPr lang="zh-CN" altLang="en-US" sz="2800" b="1">
                <a:solidFill>
                  <a:schemeClr val="tx1"/>
                </a:solidFill>
                <a:latin typeface="楷体_GB2312" panose="02010609030101010101" charset="-122"/>
                <a:ea typeface="楷体_GB2312" panose="02010609030101010101" charset="-122"/>
                <a:cs typeface="楷体_GB2312" panose="02010609030101010101" charset="-122"/>
              </a:rPr>
              <a:t>“没有钱的，一定是藏在哪里，我是老出门的，骗不得我。”</a:t>
            </a:r>
            <a:endParaRPr lang="zh-CN" altLang="en-US" sz="2800" b="1">
              <a:solidFill>
                <a:schemeClr val="tx1"/>
              </a:solidFill>
              <a:latin typeface="楷体_GB2312" panose="02010609030101010101" charset="-122"/>
              <a:ea typeface="楷体_GB2312" panose="02010609030101010101" charset="-122"/>
              <a:cs typeface="楷体_GB2312" panose="02010609030101010101" charset="-122"/>
            </a:endParaRPr>
          </a:p>
          <a:p>
            <a:pPr indent="711200" fontAlgn="auto">
              <a:lnSpc>
                <a:spcPct val="120000"/>
              </a:lnSpc>
              <a:spcBef>
                <a:spcPts val="0"/>
              </a:spcBef>
              <a:spcAft>
                <a:spcPts val="0"/>
              </a:spcAft>
              <a:extLst>
                <a:ext uri="{35155182-B16C-46BC-9424-99874614C6A1}">
                  <wpsdc:indentchars xmlns:wpsdc="http://www.wps.cn/officeDocument/2017/drawingmlCustomData" val="200" checksum="3773799597"/>
                </a:ext>
              </a:extLst>
            </a:pPr>
            <a:r>
              <a:rPr lang="zh-CN" altLang="en-US" sz="2800" b="1">
                <a:solidFill>
                  <a:srgbClr val="0000FF"/>
                </a:solidFill>
                <a:latin typeface="+mn-ea"/>
                <a:cs typeface="+mn-ea"/>
              </a:rPr>
              <a:t>体会：国民党士兵的话表现了他们贪婪和固执的品性。</a:t>
            </a:r>
            <a:endParaRPr lang="zh-CN" altLang="en-US" sz="2800" b="1">
              <a:solidFill>
                <a:srgbClr val="0000FF"/>
              </a:solidFill>
              <a:latin typeface="+mn-ea"/>
              <a:cs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603885" y="1348740"/>
            <a:ext cx="8122285" cy="2675255"/>
          </a:xfrm>
          <a:prstGeom prst="rect">
            <a:avLst/>
          </a:prstGeom>
          <a:noFill/>
        </p:spPr>
        <p:txBody>
          <a:bodyPr wrap="square" rtlCol="0">
            <a:spAutoFit/>
          </a:bodyPr>
          <a:lstStyle/>
          <a:p>
            <a:pPr indent="720090" fontAlgn="auto">
              <a:lnSpc>
                <a:spcPct val="120000"/>
              </a:lnSpc>
            </a:pPr>
            <a:r>
              <a:rPr lang="zh-CN" altLang="en-US" sz="2800" b="1">
                <a:latin typeface="楷体_GB2312" panose="02010609030101010101" charset="-122"/>
                <a:ea typeface="楷体_GB2312" panose="02010609030101010101" charset="-122"/>
                <a:cs typeface="+mn-ea"/>
              </a:rPr>
              <a:t>另一个兵士一面说，一面弓着背重来一次将我的衣角裤裆过细地捏，总企望着有新的发现。</a:t>
            </a:r>
            <a:endParaRPr lang="zh-CN" altLang="en-US" sz="2800" b="1">
              <a:latin typeface="楷体_GB2312" panose="02010609030101010101" charset="-122"/>
              <a:ea typeface="楷体_GB2312" panose="02010609030101010101" charset="-122"/>
              <a:cs typeface="+mn-ea"/>
            </a:endParaRPr>
          </a:p>
          <a:p>
            <a:pPr indent="720090" fontAlgn="auto">
              <a:lnSpc>
                <a:spcPct val="120000"/>
              </a:lnSpc>
            </a:pPr>
            <a:r>
              <a:rPr lang="zh-CN" altLang="en-US" sz="2800" b="1">
                <a:solidFill>
                  <a:srgbClr val="0000FF"/>
                </a:solidFill>
                <a:latin typeface="+mn-ea"/>
                <a:cs typeface="+mn-ea"/>
              </a:rPr>
              <a:t>体会：弯腰弓背是没骨气的表现，可见这两个国民党士兵为了金钱完全不顾及自己的人格，形象地体现了他们贪婪的品性。</a:t>
            </a:r>
            <a:endParaRPr lang="zh-CN" altLang="en-US" sz="2800" b="1">
              <a:solidFill>
                <a:srgbClr val="0000FF"/>
              </a:solidFill>
              <a:latin typeface="+mn-ea"/>
              <a:cs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563245" y="862965"/>
            <a:ext cx="8017510" cy="3709035"/>
          </a:xfrm>
          <a:prstGeom prst="rect">
            <a:avLst/>
          </a:prstGeom>
          <a:noFill/>
        </p:spPr>
        <p:txBody>
          <a:bodyPr wrap="square" rtlCol="0" anchor="t">
            <a:spAutoFit/>
          </a:bodyPr>
          <a:lstStyle/>
          <a:p>
            <a:pPr indent="711200" fontAlgn="auto">
              <a:lnSpc>
                <a:spcPct val="120000"/>
              </a:lnSpc>
              <a:extLst>
                <a:ext uri="{35155182-B16C-46BC-9424-99874614C6A1}">
                  <wpsdc:indentchars xmlns:wpsdc="http://www.wps.cn/officeDocument/2017/drawingmlCustomData" val="200" checksum="3773799597"/>
                </a:ext>
              </a:extLst>
            </a:pPr>
            <a:r>
              <a:rPr lang="zh-CN" altLang="en-US" sz="2800" b="1">
                <a:solidFill>
                  <a:schemeClr val="tx1"/>
                </a:solidFill>
                <a:latin typeface="楷体_GB2312" panose="02010609030101010101" charset="-122"/>
                <a:ea typeface="楷体_GB2312" panose="02010609030101010101" charset="-122"/>
                <a:cs typeface="楷体_GB2312" panose="02010609030101010101" charset="-122"/>
              </a:rPr>
              <a:t>“你们要相信我的话，不要瞎忙吧！我不比你们国民党当官，个个都有钱，我今天确实是一个铜板也没有，我们革命不是为着发财！”我再次向他们解释。</a:t>
            </a:r>
            <a:endParaRPr lang="zh-CN" altLang="en-US" sz="2800" b="1">
              <a:solidFill>
                <a:schemeClr val="tx1"/>
              </a:solidFill>
              <a:latin typeface="楷体_GB2312" panose="02010609030101010101" charset="-122"/>
              <a:ea typeface="楷体_GB2312" panose="02010609030101010101" charset="-122"/>
              <a:cs typeface="楷体_GB2312" panose="02010609030101010101" charset="-122"/>
            </a:endParaRPr>
          </a:p>
          <a:p>
            <a:pPr indent="711200" fontAlgn="auto">
              <a:lnSpc>
                <a:spcPct val="120000"/>
              </a:lnSpc>
              <a:extLst>
                <a:ext uri="{35155182-B16C-46BC-9424-99874614C6A1}">
                  <wpsdc:indentchars xmlns:wpsdc="http://www.wps.cn/officeDocument/2017/drawingmlCustomData" val="200" checksum="3773799597"/>
                </a:ext>
              </a:extLst>
            </a:pPr>
            <a:r>
              <a:rPr lang="zh-CN" altLang="en-US" sz="2800" b="1">
                <a:solidFill>
                  <a:srgbClr val="0000FF"/>
                </a:solidFill>
                <a:latin typeface="+mn-ea"/>
                <a:cs typeface="+mn-ea"/>
              </a:rPr>
              <a:t>体会：方志敏的话表现了他崇高的革命理想、坚贞不屈的高贵品质，同时也包含了对国民党的轻视与不屑。</a:t>
            </a:r>
            <a:endParaRPr lang="zh-CN" altLang="en-US" sz="2800" b="1">
              <a:solidFill>
                <a:srgbClr val="0000FF"/>
              </a:solidFill>
              <a:latin typeface="+mn-ea"/>
              <a:cs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2985770" y="494665"/>
            <a:ext cx="3172460" cy="922020"/>
          </a:xfrm>
          <a:prstGeom prst="rect">
            <a:avLst/>
          </a:prstGeom>
          <a:solidFill>
            <a:srgbClr val="FFEBD2">
              <a:alpha val="53000"/>
            </a:srgbClr>
          </a:solidFill>
        </p:spPr>
        <p:txBody>
          <a:bodyPr wrap="square" rtlCol="0">
            <a:spAutoFit/>
          </a:bodyPr>
          <a:lstStyle/>
          <a:p>
            <a:pPr algn="ctr"/>
            <a:r>
              <a:rPr lang="en-US" altLang="zh-CN" sz="5400" b="1">
                <a:latin typeface="黑体" panose="02010600030101010101" pitchFamily="2" charset="-122"/>
                <a:ea typeface="黑体" panose="02010600030101010101" pitchFamily="2" charset="-122"/>
                <a:cs typeface="黑体" panose="02010600030101010101" pitchFamily="2" charset="-122"/>
              </a:rPr>
              <a:t>12</a:t>
            </a:r>
            <a:r>
              <a:rPr lang="en-US" altLang="zh-CN" sz="5400" b="1" baseline="30000">
                <a:latin typeface="黑体" panose="02010600030101010101" pitchFamily="2" charset="-122"/>
                <a:ea typeface="黑体" panose="02010600030101010101" pitchFamily="2" charset="-122"/>
                <a:cs typeface="黑体" panose="02010600030101010101" pitchFamily="2" charset="-122"/>
              </a:rPr>
              <a:t>*</a:t>
            </a:r>
            <a:r>
              <a:rPr lang="zh-CN" altLang="en-US" sz="5400" b="1">
                <a:latin typeface="黑体" panose="02010600030101010101" pitchFamily="2" charset="-122"/>
                <a:ea typeface="黑体" panose="02010600030101010101" pitchFamily="2" charset="-122"/>
                <a:cs typeface="黑体" panose="02010600030101010101" pitchFamily="2" charset="-122"/>
              </a:rPr>
              <a:t>清 贫</a:t>
            </a:r>
            <a:r>
              <a:rPr lang="en-US" altLang="zh-CN" sz="5400" b="1">
                <a:latin typeface="黑体" panose="02010600030101010101" pitchFamily="2" charset="-122"/>
                <a:ea typeface="黑体" panose="02010600030101010101" pitchFamily="2" charset="-122"/>
                <a:cs typeface="黑体" panose="02010600030101010101" pitchFamily="2" charset="-122"/>
              </a:rPr>
              <a:t> </a:t>
            </a:r>
            <a:endParaRPr lang="zh-CN" altLang="en-US" sz="5400" b="1">
              <a:latin typeface="黑体" panose="02010600030101010101" pitchFamily="2" charset="-122"/>
              <a:ea typeface="黑体" panose="02010600030101010101" pitchFamily="2" charset="-122"/>
              <a:cs typeface="黑体" panose="02010600030101010101" pitchFamily="2" charset="-122"/>
            </a:endParaRPr>
          </a:p>
        </p:txBody>
      </p:sp>
      <p:sp>
        <p:nvSpPr>
          <p:cNvPr id="4" name="文本框 3"/>
          <p:cNvSpPr txBox="1"/>
          <p:nvPr/>
        </p:nvSpPr>
        <p:spPr>
          <a:xfrm>
            <a:off x="5875655" y="4577080"/>
            <a:ext cx="3213735" cy="521970"/>
          </a:xfrm>
          <a:prstGeom prst="rect">
            <a:avLst/>
          </a:prstGeom>
          <a:noFill/>
          <a:extLst>
            <a:ext uri="{909E8E84-426E-40DD-AFC4-6F175D3DCCD1}">
              <a14:hiddenFill xmlns:a14="http://schemas.microsoft.com/office/drawing/2010/main">
                <a:solidFill>
                  <a:srgbClr val="FFEBD2">
                    <a:alpha val="53000"/>
                  </a:srgbClr>
                </a:solidFill>
              </a14:hiddenFill>
            </a:ext>
          </a:extLst>
        </p:spPr>
        <p:txBody>
          <a:bodyPr wrap="square" rtlCol="0">
            <a:spAutoFit/>
          </a:bodyPr>
          <a:lstStyle/>
          <a:p>
            <a:r>
              <a:rPr lang="zh-CN" altLang="en-US" sz="2800" b="1">
                <a:latin typeface="楷体_GB2312" panose="02010609030101010101" charset="-122"/>
                <a:ea typeface="楷体_GB2312" panose="02010609030101010101" charset="-122"/>
                <a:cs typeface="楷体_GB2312" panose="02010609030101010101" charset="-122"/>
              </a:rPr>
              <a:t>统编版•五年级下册</a:t>
            </a:r>
            <a:endParaRPr lang="zh-CN" altLang="en-US" sz="2800" b="1">
              <a:latin typeface="楷体_GB2312" panose="02010609030101010101" charset="-122"/>
              <a:ea typeface="楷体_GB2312" panose="02010609030101010101" charset="-122"/>
              <a:cs typeface="楷体_GB2312" panose="02010609030101010101" charset="-122"/>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458470" y="770255"/>
            <a:ext cx="8237220" cy="4225925"/>
          </a:xfrm>
          <a:prstGeom prst="rect">
            <a:avLst/>
          </a:prstGeom>
          <a:noFill/>
        </p:spPr>
        <p:txBody>
          <a:bodyPr wrap="square" rtlCol="0" anchor="t">
            <a:spAutoFit/>
          </a:bodyPr>
          <a:lstStyle/>
          <a:p>
            <a:pPr indent="711200" fontAlgn="auto">
              <a:lnSpc>
                <a:spcPct val="120000"/>
              </a:lnSpc>
              <a:extLst>
                <a:ext uri="{35155182-B16C-46BC-9424-99874614C6A1}">
                  <wpsdc:indentchars xmlns:wpsdc="http://www.wps.cn/officeDocument/2017/drawingmlCustomData" val="200" checksum="3773799597"/>
                </a:ext>
              </a:extLst>
            </a:pPr>
            <a:r>
              <a:rPr lang="zh-CN" altLang="en-US" sz="2800" b="1">
                <a:solidFill>
                  <a:schemeClr val="tx1"/>
                </a:solidFill>
                <a:latin typeface="楷体_GB2312" panose="02010609030101010101" charset="-122"/>
                <a:ea typeface="楷体_GB2312" panose="02010609030101010101" charset="-122"/>
                <a:cs typeface="+mn-ea"/>
              </a:rPr>
              <a:t>又在我藏躲地方的周围，低头注目搜寻了一番，也毫无所得，他们是多么失望啊！</a:t>
            </a:r>
            <a:endParaRPr lang="zh-CN" altLang="en-US" sz="2800" b="1">
              <a:solidFill>
                <a:schemeClr val="tx1"/>
              </a:solidFill>
              <a:latin typeface="楷体_GB2312" panose="02010609030101010101" charset="-122"/>
              <a:ea typeface="楷体_GB2312" panose="02010609030101010101" charset="-122"/>
              <a:cs typeface="+mn-ea"/>
            </a:endParaRPr>
          </a:p>
          <a:p>
            <a:pPr indent="711200" fontAlgn="auto">
              <a:lnSpc>
                <a:spcPct val="120000"/>
              </a:lnSpc>
              <a:extLst>
                <a:ext uri="{35155182-B16C-46BC-9424-99874614C6A1}">
                  <wpsdc:indentchars xmlns:wpsdc="http://www.wps.cn/officeDocument/2017/drawingmlCustomData" val="200" checksum="3773799597"/>
                </a:ext>
              </a:extLst>
            </a:pPr>
            <a:r>
              <a:rPr lang="zh-CN" altLang="en-US" sz="2800" b="1">
                <a:solidFill>
                  <a:srgbClr val="0000FF"/>
                </a:solidFill>
                <a:latin typeface="+mn-ea"/>
                <a:cs typeface="+mn-ea"/>
              </a:rPr>
              <a:t>体会：国民党士兵相信“我”没有钱但还是不甘心，表现了他们贪婪和偏执的本质。</a:t>
            </a:r>
            <a:endParaRPr lang="zh-CN" altLang="en-US" sz="2800" b="1">
              <a:solidFill>
                <a:schemeClr val="tx1"/>
              </a:solidFill>
              <a:latin typeface="+mn-ea"/>
              <a:cs typeface="+mn-ea"/>
            </a:endParaRPr>
          </a:p>
          <a:p>
            <a:pPr indent="711200" fontAlgn="auto">
              <a:lnSpc>
                <a:spcPct val="120000"/>
              </a:lnSpc>
              <a:extLst>
                <a:ext uri="{35155182-B16C-46BC-9424-99874614C6A1}">
                  <wpsdc:indentchars xmlns:wpsdc="http://www.wps.cn/officeDocument/2017/drawingmlCustomData" val="200" checksum="3773799597"/>
                </a:ext>
              </a:extLst>
            </a:pPr>
            <a:r>
              <a:rPr lang="zh-CN" altLang="en-US" sz="2800" b="1">
                <a:solidFill>
                  <a:schemeClr val="tx1"/>
                </a:solidFill>
                <a:latin typeface="楷体_GB2312" panose="02010609030101010101" charset="-122"/>
                <a:ea typeface="楷体_GB2312" panose="02010609030101010101" charset="-122"/>
                <a:cs typeface="楷体_GB2312" panose="02010609030101010101" charset="-122"/>
              </a:rPr>
              <a:t>他们用怀疑而又惊异的目光，对我自上而下地望了几遍，就同声命令地说：“走吧！”</a:t>
            </a:r>
            <a:endParaRPr lang="zh-CN" altLang="en-US" sz="2800" b="1">
              <a:solidFill>
                <a:schemeClr val="tx1"/>
              </a:solidFill>
              <a:latin typeface="楷体_GB2312" panose="02010609030101010101" charset="-122"/>
              <a:ea typeface="楷体_GB2312" panose="02010609030101010101" charset="-122"/>
              <a:cs typeface="楷体_GB2312" panose="02010609030101010101" charset="-122"/>
            </a:endParaRPr>
          </a:p>
          <a:p>
            <a:pPr indent="711200" fontAlgn="auto">
              <a:lnSpc>
                <a:spcPct val="120000"/>
              </a:lnSpc>
              <a:extLst>
                <a:ext uri="{35155182-B16C-46BC-9424-99874614C6A1}">
                  <wpsdc:indentchars xmlns:wpsdc="http://www.wps.cn/officeDocument/2017/drawingmlCustomData" val="200" checksum="3773799597"/>
                </a:ext>
              </a:extLst>
            </a:pPr>
            <a:r>
              <a:rPr lang="zh-CN" altLang="en-US" sz="2800" b="1">
                <a:solidFill>
                  <a:srgbClr val="0000FF"/>
                </a:solidFill>
                <a:latin typeface="+mn-ea"/>
                <a:cs typeface="+mn-ea"/>
              </a:rPr>
              <a:t>体会：神态、动作和语言描写，表现了国民党士兵无比失望的心理。</a:t>
            </a:r>
            <a:endParaRPr lang="zh-CN" altLang="en-US" sz="2800" b="1">
              <a:solidFill>
                <a:srgbClr val="0000FF"/>
              </a:solidFill>
              <a:latin typeface="+mn-ea"/>
              <a:cs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351155" y="787400"/>
            <a:ext cx="8267700" cy="977265"/>
          </a:xfrm>
          <a:prstGeom prst="rect">
            <a:avLst/>
          </a:prstGeom>
          <a:noFill/>
        </p:spPr>
        <p:txBody>
          <a:bodyPr wrap="square" rtlCol="0" anchor="t">
            <a:spAutoFit/>
          </a:bodyPr>
          <a:lstStyle/>
          <a:p>
            <a:pPr fontAlgn="auto">
              <a:lnSpc>
                <a:spcPct val="120000"/>
              </a:lnSpc>
            </a:pPr>
            <a:r>
              <a:rPr lang="en-US" altLang="zh-CN" sz="2400" b="1">
                <a:solidFill>
                  <a:schemeClr val="tx1"/>
                </a:solidFill>
                <a:latin typeface="微软雅黑" panose="020B0503020204020204" charset="-122"/>
                <a:ea typeface="微软雅黑" panose="020B0503020204020204" charset="-122"/>
                <a:cs typeface="楷体_GB2312" panose="02010609030101010101" charset="-122"/>
              </a:rPr>
              <a:t>      </a:t>
            </a:r>
            <a:r>
              <a:rPr lang="zh-CN" altLang="en-US" sz="2400" b="1">
                <a:solidFill>
                  <a:schemeClr val="tx1"/>
                </a:solidFill>
                <a:latin typeface="微软雅黑" panose="020B0503020204020204" charset="-122"/>
                <a:ea typeface="微软雅黑" panose="020B0503020204020204" charset="-122"/>
                <a:cs typeface="楷体_GB2312" panose="02010609030101010101" charset="-122"/>
              </a:rPr>
              <a:t>找出体现国民党士兵心理变化的词语，说说这些变化说明了什么。</a:t>
            </a:r>
            <a:endParaRPr lang="zh-CN" altLang="en-US" sz="2400" b="1">
              <a:solidFill>
                <a:schemeClr val="tx1"/>
              </a:solidFill>
              <a:latin typeface="微软雅黑" panose="020B0503020204020204" charset="-122"/>
              <a:ea typeface="微软雅黑" panose="020B0503020204020204" charset="-122"/>
              <a:cs typeface="楷体_GB2312" panose="02010609030101010101" charset="-122"/>
            </a:endParaRPr>
          </a:p>
        </p:txBody>
      </p:sp>
      <p:sp>
        <p:nvSpPr>
          <p:cNvPr id="2" name="文本框 1"/>
          <p:cNvSpPr txBox="1"/>
          <p:nvPr/>
        </p:nvSpPr>
        <p:spPr>
          <a:xfrm>
            <a:off x="422910" y="1836420"/>
            <a:ext cx="8449945" cy="2889885"/>
          </a:xfrm>
          <a:prstGeom prst="rect">
            <a:avLst/>
          </a:prstGeom>
          <a:noFill/>
        </p:spPr>
        <p:txBody>
          <a:bodyPr wrap="square" rtlCol="0">
            <a:spAutoFit/>
          </a:bodyPr>
          <a:lstStyle/>
          <a:p>
            <a:pPr>
              <a:lnSpc>
                <a:spcPct val="130000"/>
              </a:lnSpc>
              <a:spcBef>
                <a:spcPts val="0"/>
              </a:spcBef>
              <a:spcAft>
                <a:spcPts val="0"/>
              </a:spcAft>
            </a:pPr>
            <a:r>
              <a:rPr lang="zh-CN" altLang="en-US" sz="2800" b="1">
                <a:solidFill>
                  <a:srgbClr val="0000FF"/>
                </a:solidFill>
                <a:latin typeface="+mn-ea"/>
                <a:cs typeface="+mn-ea"/>
              </a:rPr>
              <a:t>热望→企望→失望。</a:t>
            </a:r>
            <a:endParaRPr lang="zh-CN" altLang="en-US" sz="2800" b="1">
              <a:solidFill>
                <a:srgbClr val="0000FF"/>
              </a:solidFill>
              <a:latin typeface="+mn-ea"/>
              <a:cs typeface="+mn-ea"/>
            </a:endParaRPr>
          </a:p>
          <a:p>
            <a:pPr>
              <a:lnSpc>
                <a:spcPct val="130000"/>
              </a:lnSpc>
              <a:spcBef>
                <a:spcPts val="0"/>
              </a:spcBef>
              <a:spcAft>
                <a:spcPts val="0"/>
              </a:spcAft>
            </a:pPr>
            <a:r>
              <a:rPr lang="zh-CN" altLang="en-US" sz="2800" b="1">
                <a:solidFill>
                  <a:srgbClr val="0000FF"/>
                </a:solidFill>
                <a:latin typeface="+mn-ea"/>
                <a:cs typeface="+mn-ea"/>
              </a:rPr>
              <a:t>国民党士兵心理上的变化进一步从侧面印证了方志敏的清贫和矜持不苟的革命情操。当最后确定方志敏这位共产党高级将领确实没有钱的时候所流露出来的惊讶，恰恰说明了共产党人坚定的革命信念。</a:t>
            </a:r>
            <a:endParaRPr lang="zh-CN" altLang="en-US" sz="2800" b="1">
              <a:solidFill>
                <a:srgbClr val="0000FF"/>
              </a:solidFill>
              <a:latin typeface="+mn-ea"/>
              <a:cs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文本框 2"/>
          <p:cNvSpPr txBox="1"/>
          <p:nvPr/>
        </p:nvSpPr>
        <p:spPr>
          <a:xfrm>
            <a:off x="507365" y="1221740"/>
            <a:ext cx="8128635" cy="534035"/>
          </a:xfrm>
          <a:prstGeom prst="rect">
            <a:avLst/>
          </a:prstGeom>
          <a:noFill/>
        </p:spPr>
        <p:txBody>
          <a:bodyPr wrap="square" rtlCol="0">
            <a:spAutoFit/>
          </a:bodyPr>
          <a:lstStyle/>
          <a:p>
            <a:pPr fontAlgn="auto">
              <a:lnSpc>
                <a:spcPct val="120000"/>
              </a:lnSpc>
            </a:pPr>
            <a:r>
              <a:rPr lang="zh-CN" altLang="en-US" sz="2400" b="1">
                <a:latin typeface="微软雅黑" panose="020B0503020204020204" charset="-122"/>
                <a:ea typeface="微软雅黑" panose="020B0503020204020204" charset="-122"/>
                <a:cs typeface="微软雅黑" panose="020B0503020204020204" charset="-122"/>
                <a:sym typeface="+mn-ea"/>
              </a:rPr>
              <a:t>第9自然段方志敏对“家底”的补叙有什么作用？</a:t>
            </a:r>
            <a:endParaRPr lang="zh-CN" altLang="en-US" sz="2800">
              <a:latin typeface="微软雅黑" panose="020B0503020204020204" charset="-122"/>
              <a:ea typeface="微软雅黑" panose="020B0503020204020204" charset="-122"/>
              <a:cs typeface="微软雅黑" panose="020B0503020204020204" charset="-122"/>
            </a:endParaRPr>
          </a:p>
        </p:txBody>
      </p:sp>
      <p:sp>
        <p:nvSpPr>
          <p:cNvPr id="5" name="文本框 4"/>
          <p:cNvSpPr txBox="1"/>
          <p:nvPr/>
        </p:nvSpPr>
        <p:spPr>
          <a:xfrm>
            <a:off x="507365" y="2102485"/>
            <a:ext cx="7091045" cy="1770380"/>
          </a:xfrm>
          <a:prstGeom prst="rect">
            <a:avLst/>
          </a:prstGeom>
          <a:noFill/>
        </p:spPr>
        <p:txBody>
          <a:bodyPr wrap="square" rtlCol="0">
            <a:spAutoFit/>
          </a:bodyPr>
          <a:lstStyle/>
          <a:p>
            <a:pPr indent="711200" fontAlgn="auto">
              <a:lnSpc>
                <a:spcPct val="130000"/>
              </a:lnSpc>
              <a:spcBef>
                <a:spcPts val="0"/>
              </a:spcBef>
              <a:spcAft>
                <a:spcPts val="0"/>
              </a:spcAft>
              <a:extLst>
                <a:ext uri="{35155182-B16C-46BC-9424-99874614C6A1}">
                  <wpsdc:indentchars xmlns:wpsdc="http://www.wps.cn/officeDocument/2017/drawingmlCustomData" val="200" checksum="3773799597"/>
                </a:ext>
              </a:extLst>
            </a:pPr>
            <a:r>
              <a:rPr lang="zh-CN" altLang="en-US" sz="2800" b="1">
                <a:solidFill>
                  <a:srgbClr val="0000FF"/>
                </a:solidFill>
                <a:latin typeface="+mn-ea"/>
                <a:cs typeface="+mn-ea"/>
                <a:sym typeface="+mn-ea"/>
              </a:rPr>
              <a:t>进一步交代了自己的财产，使得“清贫”真实可信，使文章表述的观点有充分的说服力和感染力，深化了主题。</a:t>
            </a:r>
            <a:endParaRPr lang="zh-CN" altLang="en-US" sz="2800">
              <a:latin typeface="+mn-ea"/>
              <a:cs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组合 4"/>
          <p:cNvGrpSpPr/>
          <p:nvPr/>
        </p:nvGrpSpPr>
        <p:grpSpPr>
          <a:xfrm>
            <a:off x="571500" y="1405890"/>
            <a:ext cx="8214995" cy="862025"/>
            <a:chOff x="561" y="2236"/>
            <a:chExt cx="12937" cy="1320"/>
          </a:xfrm>
        </p:grpSpPr>
        <p:grpSp>
          <p:nvGrpSpPr>
            <p:cNvPr id="8" name="组合 7"/>
            <p:cNvGrpSpPr/>
            <p:nvPr/>
          </p:nvGrpSpPr>
          <p:grpSpPr>
            <a:xfrm>
              <a:off x="561" y="2236"/>
              <a:ext cx="4027" cy="774"/>
              <a:chOff x="450" y="3133"/>
              <a:chExt cx="3674" cy="774"/>
            </a:xfrm>
          </p:grpSpPr>
          <p:sp>
            <p:nvSpPr>
              <p:cNvPr id="6" name="燕尾形 5"/>
              <p:cNvSpPr/>
              <p:nvPr>
                <p:custDataLst>
                  <p:tags r:id="rId1"/>
                </p:custDataLst>
              </p:nvPr>
            </p:nvSpPr>
            <p:spPr>
              <a:xfrm>
                <a:off x="450" y="3284"/>
                <a:ext cx="3674" cy="623"/>
              </a:xfrm>
              <a:prstGeom prst="chevron">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custDataLst>
                  <p:tags r:id="rId2"/>
                </p:custDataLst>
              </p:nvPr>
            </p:nvSpPr>
            <p:spPr>
              <a:xfrm>
                <a:off x="719" y="3133"/>
                <a:ext cx="3183" cy="753"/>
              </a:xfrm>
              <a:prstGeom prst="rect">
                <a:avLst/>
              </a:prstGeom>
              <a:noFill/>
            </p:spPr>
            <p:txBody>
              <a:bodyPr wrap="square" rtlCol="0">
                <a:spAutoFit/>
              </a:bodyPr>
              <a:lstStyle/>
              <a:p>
                <a:pPr>
                  <a:lnSpc>
                    <a:spcPct val="130000"/>
                  </a:lnSpc>
                  <a:spcBef>
                    <a:spcPts val="600"/>
                  </a:spcBef>
                  <a:defRPr/>
                </a:pPr>
                <a:r>
                  <a:rPr 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第一部分（</a:t>
                </a:r>
                <a:r>
                  <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1</a:t>
                </a:r>
                <a:r>
                  <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grpSp>
        <p:sp>
          <p:nvSpPr>
            <p:cNvPr id="3" name="文本框 2"/>
            <p:cNvSpPr txBox="1"/>
            <p:nvPr/>
          </p:nvSpPr>
          <p:spPr>
            <a:xfrm>
              <a:off x="4826" y="2285"/>
              <a:ext cx="8672" cy="127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sz="2400" dirty="0">
                  <a:solidFill>
                    <a:srgbClr val="0000FF"/>
                  </a:solidFill>
                  <a:latin typeface="+mn-ea"/>
                  <a:cs typeface="微软雅黑" panose="020B0503020204020204" charset="-122"/>
                  <a:sym typeface="+mn-ea"/>
                </a:rPr>
                <a:t>写方志敏一向过着朴素的生活，从没有奢侈过。</a:t>
              </a:r>
              <a:endParaRPr sz="2400" dirty="0">
                <a:solidFill>
                  <a:srgbClr val="0000FF"/>
                </a:solidFill>
                <a:latin typeface="+mn-ea"/>
                <a:cs typeface="微软雅黑" panose="020B0503020204020204" charset="-122"/>
                <a:sym typeface="+mn-ea"/>
              </a:endParaRPr>
            </a:p>
          </p:txBody>
        </p:sp>
      </p:grpSp>
      <p:grpSp>
        <p:nvGrpSpPr>
          <p:cNvPr id="7" name="组合 6"/>
          <p:cNvGrpSpPr/>
          <p:nvPr/>
        </p:nvGrpSpPr>
        <p:grpSpPr>
          <a:xfrm>
            <a:off x="571500" y="2563495"/>
            <a:ext cx="8214360" cy="977265"/>
            <a:chOff x="561" y="3582"/>
            <a:chExt cx="12936" cy="1539"/>
          </a:xfrm>
        </p:grpSpPr>
        <p:sp>
          <p:nvSpPr>
            <p:cNvPr id="12" name="文本框 11"/>
            <p:cNvSpPr txBox="1"/>
            <p:nvPr/>
          </p:nvSpPr>
          <p:spPr>
            <a:xfrm>
              <a:off x="4826" y="3582"/>
              <a:ext cx="8671" cy="15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fontAlgn="auto">
                <a:lnSpc>
                  <a:spcPct val="120000"/>
                </a:lnSpc>
              </a:pPr>
              <a:r>
                <a:rPr sz="2400" dirty="0">
                  <a:solidFill>
                    <a:srgbClr val="0000FF"/>
                  </a:solidFill>
                  <a:latin typeface="+mn-ea"/>
                  <a:cs typeface="微软雅黑" panose="020B0503020204020204" charset="-122"/>
                  <a:sym typeface="+mn-ea"/>
                </a:rPr>
                <a:t>从方志敏身无分文、家里财产极少两方面体现他的清贫。</a:t>
              </a:r>
              <a:endParaRPr sz="2400" dirty="0">
                <a:solidFill>
                  <a:srgbClr val="0000FF"/>
                </a:solidFill>
                <a:latin typeface="+mn-ea"/>
                <a:cs typeface="微软雅黑" panose="020B0503020204020204" charset="-122"/>
                <a:sym typeface="+mn-ea"/>
              </a:endParaRPr>
            </a:p>
          </p:txBody>
        </p:sp>
        <p:grpSp>
          <p:nvGrpSpPr>
            <p:cNvPr id="17" name="组合 16"/>
            <p:cNvGrpSpPr/>
            <p:nvPr/>
          </p:nvGrpSpPr>
          <p:grpSpPr>
            <a:xfrm>
              <a:off x="561" y="3663"/>
              <a:ext cx="4265" cy="774"/>
              <a:chOff x="450" y="3133"/>
              <a:chExt cx="3891" cy="774"/>
            </a:xfrm>
          </p:grpSpPr>
          <p:sp>
            <p:nvSpPr>
              <p:cNvPr id="18" name="燕尾形 17"/>
              <p:cNvSpPr/>
              <p:nvPr>
                <p:custDataLst>
                  <p:tags r:id="rId3"/>
                </p:custDataLst>
              </p:nvPr>
            </p:nvSpPr>
            <p:spPr>
              <a:xfrm>
                <a:off x="450" y="3284"/>
                <a:ext cx="3674" cy="623"/>
              </a:xfrm>
              <a:prstGeom prst="chevron">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p:cNvSpPr txBox="1"/>
              <p:nvPr>
                <p:custDataLst>
                  <p:tags r:id="rId4"/>
                </p:custDataLst>
              </p:nvPr>
            </p:nvSpPr>
            <p:spPr>
              <a:xfrm>
                <a:off x="719" y="3133"/>
                <a:ext cx="3622" cy="774"/>
              </a:xfrm>
              <a:prstGeom prst="rect">
                <a:avLst/>
              </a:prstGeom>
              <a:noFill/>
            </p:spPr>
            <p:txBody>
              <a:bodyPr wrap="square" rtlCol="0">
                <a:spAutoFit/>
              </a:bodyPr>
              <a:lstStyle/>
              <a:p>
                <a:pPr>
                  <a:lnSpc>
                    <a:spcPct val="130000"/>
                  </a:lnSpc>
                  <a:spcBef>
                    <a:spcPts val="600"/>
                  </a:spcBef>
                  <a:defRPr/>
                </a:pPr>
                <a:r>
                  <a:rPr 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第二部分（</a:t>
                </a:r>
                <a:r>
                  <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2-9</a:t>
                </a:r>
                <a:r>
                  <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grpSp>
      </p:grpSp>
      <p:grpSp>
        <p:nvGrpSpPr>
          <p:cNvPr id="9" name="组合 8"/>
          <p:cNvGrpSpPr/>
          <p:nvPr/>
        </p:nvGrpSpPr>
        <p:grpSpPr>
          <a:xfrm>
            <a:off x="554990" y="3836670"/>
            <a:ext cx="8214360" cy="542925"/>
            <a:chOff x="561" y="3582"/>
            <a:chExt cx="12936" cy="855"/>
          </a:xfrm>
        </p:grpSpPr>
        <p:sp>
          <p:nvSpPr>
            <p:cNvPr id="13" name="文本框 12"/>
            <p:cNvSpPr txBox="1"/>
            <p:nvPr/>
          </p:nvSpPr>
          <p:spPr>
            <a:xfrm>
              <a:off x="4826" y="3582"/>
              <a:ext cx="8671" cy="84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fontAlgn="auto">
                <a:lnSpc>
                  <a:spcPct val="120000"/>
                </a:lnSpc>
              </a:pPr>
              <a:r>
                <a:rPr sz="2400" dirty="0">
                  <a:solidFill>
                    <a:srgbClr val="0000FF"/>
                  </a:solidFill>
                  <a:latin typeface="+mn-ea"/>
                  <a:cs typeface="微软雅黑" panose="020B0503020204020204" charset="-122"/>
                  <a:sym typeface="+mn-ea"/>
                </a:rPr>
                <a:t>高度赞扬革命者的品德。</a:t>
              </a:r>
              <a:endParaRPr sz="2400" dirty="0">
                <a:solidFill>
                  <a:srgbClr val="0000FF"/>
                </a:solidFill>
                <a:latin typeface="+mn-ea"/>
                <a:cs typeface="微软雅黑" panose="020B0503020204020204" charset="-122"/>
                <a:sym typeface="+mn-ea"/>
              </a:endParaRPr>
            </a:p>
          </p:txBody>
        </p:sp>
        <p:grpSp>
          <p:nvGrpSpPr>
            <p:cNvPr id="14" name="组合 13"/>
            <p:cNvGrpSpPr/>
            <p:nvPr/>
          </p:nvGrpSpPr>
          <p:grpSpPr>
            <a:xfrm>
              <a:off x="561" y="3663"/>
              <a:ext cx="4265" cy="774"/>
              <a:chOff x="450" y="3133"/>
              <a:chExt cx="3891" cy="774"/>
            </a:xfrm>
          </p:grpSpPr>
          <p:sp>
            <p:nvSpPr>
              <p:cNvPr id="15" name="燕尾形 14"/>
              <p:cNvSpPr/>
              <p:nvPr>
                <p:custDataLst>
                  <p:tags r:id="rId5"/>
                </p:custDataLst>
              </p:nvPr>
            </p:nvSpPr>
            <p:spPr>
              <a:xfrm>
                <a:off x="450" y="3284"/>
                <a:ext cx="3674" cy="623"/>
              </a:xfrm>
              <a:prstGeom prst="chevron">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custDataLst>
                  <p:tags r:id="rId6"/>
                </p:custDataLst>
              </p:nvPr>
            </p:nvSpPr>
            <p:spPr>
              <a:xfrm>
                <a:off x="719" y="3133"/>
                <a:ext cx="3622" cy="774"/>
              </a:xfrm>
              <a:prstGeom prst="rect">
                <a:avLst/>
              </a:prstGeom>
              <a:noFill/>
            </p:spPr>
            <p:txBody>
              <a:bodyPr wrap="square" rtlCol="0">
                <a:spAutoFit/>
              </a:bodyPr>
              <a:lstStyle/>
              <a:p>
                <a:pPr>
                  <a:lnSpc>
                    <a:spcPct val="130000"/>
                  </a:lnSpc>
                  <a:spcBef>
                    <a:spcPts val="600"/>
                  </a:spcBef>
                  <a:defRPr/>
                </a:pPr>
                <a:r>
                  <a:rPr 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第三部分（</a:t>
                </a:r>
                <a:r>
                  <a:rPr lang="en-US" altLang="zh-CN" sz="2000" dirty="0">
                    <a:solidFill>
                      <a:schemeClr val="tx1"/>
                    </a:solidFill>
                    <a:latin typeface="微软雅黑" panose="020B0503020204020204" charset="-122"/>
                    <a:ea typeface="微软雅黑" panose="020B0503020204020204" charset="-122"/>
                    <a:cs typeface="微软雅黑" panose="020B0503020204020204" charset="-122"/>
                    <a:sym typeface="+mn-ea"/>
                  </a:rPr>
                  <a:t>10</a:t>
                </a:r>
                <a:r>
                  <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rPr>
                  <a:t>）</a:t>
                </a:r>
                <a:endParaRPr lang="zh-CN" altLang="en-US" sz="2000" dirty="0">
                  <a:solidFill>
                    <a:schemeClr val="tx1"/>
                  </a:solidFill>
                  <a:latin typeface="微软雅黑" panose="020B0503020204020204" charset="-122"/>
                  <a:ea typeface="微软雅黑" panose="020B0503020204020204" charset="-122"/>
                  <a:cs typeface="微软雅黑" panose="020B0503020204020204" charset="-122"/>
                  <a:sym typeface="+mn-ea"/>
                </a:endParaRPr>
              </a:p>
            </p:txBody>
          </p:sp>
        </p:gr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9"/>
                                        </p:tgtEl>
                                        <p:attrNameLst>
                                          <p:attrName>r</p:attrName>
                                        </p:attrNameLst>
                                      </p:cBhvr>
                                    </p:animRot>
                                    <p:animRot by="-240000">
                                      <p:cBhvr>
                                        <p:cTn id="7" dur="200" fill="hold">
                                          <p:stCondLst>
                                            <p:cond delay="200"/>
                                          </p:stCondLst>
                                        </p:cTn>
                                        <p:tgtEl>
                                          <p:spTgt spid="9"/>
                                        </p:tgtEl>
                                        <p:attrNameLst>
                                          <p:attrName>r</p:attrName>
                                        </p:attrNameLst>
                                      </p:cBhvr>
                                    </p:animRot>
                                    <p:animRot by="240000">
                                      <p:cBhvr>
                                        <p:cTn id="8" dur="200" fill="hold">
                                          <p:stCondLst>
                                            <p:cond delay="400"/>
                                          </p:stCondLst>
                                        </p:cTn>
                                        <p:tgtEl>
                                          <p:spTgt spid="9"/>
                                        </p:tgtEl>
                                        <p:attrNameLst>
                                          <p:attrName>r</p:attrName>
                                        </p:attrNameLst>
                                      </p:cBhvr>
                                    </p:animRot>
                                    <p:animRot by="-240000">
                                      <p:cBhvr>
                                        <p:cTn id="9" dur="200" fill="hold">
                                          <p:stCondLst>
                                            <p:cond delay="600"/>
                                          </p:stCondLst>
                                        </p:cTn>
                                        <p:tgtEl>
                                          <p:spTgt spid="9"/>
                                        </p:tgtEl>
                                        <p:attrNameLst>
                                          <p:attrName>r</p:attrName>
                                        </p:attrNameLst>
                                      </p:cBhvr>
                                    </p:animRot>
                                    <p:animRot by="120000">
                                      <p:cBhvr>
                                        <p:cTn id="10" dur="200" fill="hold">
                                          <p:stCondLst>
                                            <p:cond delay="800"/>
                                          </p:stCondLst>
                                        </p:cTn>
                                        <p:tgtEl>
                                          <p:spTgt spid="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346710" y="614680"/>
            <a:ext cx="8267700" cy="977265"/>
          </a:xfrm>
          <a:prstGeom prst="rect">
            <a:avLst/>
          </a:prstGeom>
          <a:noFill/>
        </p:spPr>
        <p:txBody>
          <a:bodyPr wrap="square" rtlCol="0" anchor="t">
            <a:spAutoFit/>
          </a:bodyPr>
          <a:lstStyle/>
          <a:p>
            <a:pPr fontAlgn="auto">
              <a:lnSpc>
                <a:spcPct val="120000"/>
              </a:lnSpc>
            </a:pP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   “</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清贫，洁白朴素的生活，正是我们革命者能够战胜许多困难的地方！</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这句话有什么作用？</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2" name="文本框 1"/>
          <p:cNvSpPr txBox="1"/>
          <p:nvPr/>
        </p:nvSpPr>
        <p:spPr>
          <a:xfrm>
            <a:off x="346710" y="1735455"/>
            <a:ext cx="8449945" cy="3192145"/>
          </a:xfrm>
          <a:prstGeom prst="rect">
            <a:avLst/>
          </a:prstGeom>
          <a:noFill/>
        </p:spPr>
        <p:txBody>
          <a:bodyPr wrap="square" rtlCol="0">
            <a:spAutoFit/>
          </a:bodyPr>
          <a:lstStyle/>
          <a:p>
            <a:pPr indent="711200" fontAlgn="auto">
              <a:lnSpc>
                <a:spcPct val="120000"/>
              </a:lnSpc>
              <a:spcBef>
                <a:spcPts val="0"/>
              </a:spcBef>
              <a:spcAft>
                <a:spcPts val="0"/>
              </a:spcAft>
              <a:extLst>
                <a:ext uri="{35155182-B16C-46BC-9424-99874614C6A1}">
                  <wpsdc:indentchars xmlns:wpsdc="http://www.wps.cn/officeDocument/2017/drawingmlCustomData" val="200" checksum="3773799597"/>
                </a:ext>
              </a:extLst>
            </a:pPr>
            <a:r>
              <a:rPr lang="zh-CN" altLang="en-US" sz="2800" b="1">
                <a:solidFill>
                  <a:srgbClr val="0000FF"/>
                </a:solidFill>
                <a:latin typeface="+mn-ea"/>
                <a:cs typeface="+mn-ea"/>
              </a:rPr>
              <a:t>这句话总结全文，是对全文的升华，起揭示文章中心的作用。清贫会使革命者体会到劳苦大众生活的艰难，懂得怎样为劳苦大众谋生存，从而使他们与劳苦大众紧密结合在一起。在有困难的时候，劳苦大众就会伸出援手帮助他们战胜困难。所以说“清贫”是革命者战胜困难的法宝。</a:t>
            </a:r>
            <a:endParaRPr lang="zh-CN" altLang="en-US" sz="2800" b="1">
              <a:solidFill>
                <a:srgbClr val="0000FF"/>
              </a:solidFill>
              <a:latin typeface="+mn-ea"/>
              <a:cs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文本框 3"/>
          <p:cNvSpPr txBox="1"/>
          <p:nvPr/>
        </p:nvSpPr>
        <p:spPr>
          <a:xfrm>
            <a:off x="207645" y="496570"/>
            <a:ext cx="8455025" cy="534035"/>
          </a:xfrm>
          <a:prstGeom prst="rect">
            <a:avLst/>
          </a:prstGeom>
          <a:noFill/>
        </p:spPr>
        <p:txBody>
          <a:bodyPr wrap="square" rtlCol="0" anchor="t">
            <a:spAutoFit/>
          </a:bodyPr>
          <a:lstStyle/>
          <a:p>
            <a:pPr fontAlgn="auto">
              <a:lnSpc>
                <a:spcPct val="120000"/>
              </a:lnSpc>
            </a:pPr>
            <a:r>
              <a:rPr lang="zh-CN" altLang="en-US" sz="2400" b="1">
                <a:solidFill>
                  <a:schemeClr val="tx1"/>
                </a:solidFill>
                <a:latin typeface="微软雅黑" panose="020B0503020204020204" charset="-122"/>
                <a:ea typeface="微软雅黑" panose="020B0503020204020204" charset="-122"/>
                <a:cs typeface="楷体_GB2312" panose="02010609030101010101" charset="-122"/>
              </a:rPr>
              <a:t>探究：一、</a:t>
            </a:r>
            <a:r>
              <a:rPr lang="en-US" altLang="zh-CN" sz="2400" b="1">
                <a:solidFill>
                  <a:schemeClr val="tx1"/>
                </a:solidFill>
                <a:latin typeface="微软雅黑" panose="020B0503020204020204" charset="-122"/>
                <a:ea typeface="微软雅黑" panose="020B0503020204020204" charset="-122"/>
                <a:cs typeface="楷体_GB2312" panose="02010609030101010101" charset="-122"/>
              </a:rPr>
              <a:t>课文哪些地方写出了方志敏的清贫？</a:t>
            </a:r>
            <a:endParaRPr lang="en-US" altLang="zh-CN" sz="2400" b="1">
              <a:solidFill>
                <a:schemeClr val="tx1"/>
              </a:solidFill>
              <a:latin typeface="微软雅黑" panose="020B0503020204020204" charset="-122"/>
              <a:ea typeface="微软雅黑" panose="020B0503020204020204" charset="-122"/>
              <a:cs typeface="楷体_GB2312" panose="02010609030101010101" charset="-122"/>
            </a:endParaRPr>
          </a:p>
        </p:txBody>
      </p:sp>
      <p:sp>
        <p:nvSpPr>
          <p:cNvPr id="2" name="文本框 1"/>
          <p:cNvSpPr txBox="1"/>
          <p:nvPr/>
        </p:nvSpPr>
        <p:spPr>
          <a:xfrm>
            <a:off x="135890" y="1047115"/>
            <a:ext cx="8449945" cy="1576070"/>
          </a:xfrm>
          <a:prstGeom prst="rect">
            <a:avLst/>
          </a:prstGeom>
          <a:noFill/>
        </p:spPr>
        <p:txBody>
          <a:bodyPr wrap="square" rtlCol="0">
            <a:spAutoFit/>
          </a:bodyPr>
          <a:lstStyle/>
          <a:p>
            <a:pPr>
              <a:lnSpc>
                <a:spcPct val="115000"/>
              </a:lnSpc>
              <a:spcBef>
                <a:spcPts val="0"/>
              </a:spcBef>
              <a:spcAft>
                <a:spcPts val="0"/>
              </a:spcAft>
            </a:pPr>
            <a:r>
              <a:rPr lang="zh-CN" altLang="en-US" sz="2800" b="1">
                <a:solidFill>
                  <a:srgbClr val="0000FF"/>
                </a:solidFill>
                <a:latin typeface="+mn-ea"/>
                <a:cs typeface="+mn-ea"/>
              </a:rPr>
              <a:t>（</a:t>
            </a:r>
            <a:r>
              <a:rPr lang="en-US" altLang="zh-CN" sz="2800" b="1">
                <a:solidFill>
                  <a:srgbClr val="0000FF"/>
                </a:solidFill>
                <a:latin typeface="+mn-ea"/>
                <a:cs typeface="+mn-ea"/>
              </a:rPr>
              <a:t>1</a:t>
            </a:r>
            <a:r>
              <a:rPr lang="zh-CN" altLang="en-US" sz="2800" b="1">
                <a:solidFill>
                  <a:srgbClr val="0000FF"/>
                </a:solidFill>
                <a:latin typeface="+mn-ea"/>
                <a:cs typeface="+mn-ea"/>
              </a:rPr>
              <a:t>）敌人翻遍方志敏全身，只找到一只时表和一支自来水笔，一个铜板都没有搜出。</a:t>
            </a:r>
            <a:endParaRPr lang="zh-CN" altLang="en-US" sz="2800" b="1">
              <a:solidFill>
                <a:srgbClr val="0000FF"/>
              </a:solidFill>
              <a:latin typeface="+mn-ea"/>
              <a:cs typeface="+mn-ea"/>
            </a:endParaRPr>
          </a:p>
          <a:p>
            <a:pPr>
              <a:lnSpc>
                <a:spcPct val="115000"/>
              </a:lnSpc>
              <a:spcBef>
                <a:spcPts val="0"/>
              </a:spcBef>
              <a:spcAft>
                <a:spcPts val="0"/>
              </a:spcAft>
            </a:pPr>
            <a:r>
              <a:rPr lang="zh-CN" altLang="en-US" sz="2800" b="1">
                <a:solidFill>
                  <a:srgbClr val="0000FF"/>
                </a:solidFill>
                <a:latin typeface="+mn-ea"/>
                <a:cs typeface="+mn-ea"/>
              </a:rPr>
              <a:t>（</a:t>
            </a:r>
            <a:r>
              <a:rPr lang="en-US" altLang="zh-CN" sz="2800" b="1">
                <a:solidFill>
                  <a:srgbClr val="0000FF"/>
                </a:solidFill>
                <a:latin typeface="+mn-ea"/>
                <a:cs typeface="+mn-ea"/>
              </a:rPr>
              <a:t>2</a:t>
            </a:r>
            <a:r>
              <a:rPr lang="zh-CN" altLang="en-US" sz="2800" b="1">
                <a:solidFill>
                  <a:srgbClr val="0000FF"/>
                </a:solidFill>
                <a:latin typeface="+mn-ea"/>
                <a:cs typeface="+mn-ea"/>
              </a:rPr>
              <a:t>）方志敏的家里只有几套旧衣服，再无其他财物。</a:t>
            </a:r>
            <a:endParaRPr lang="zh-CN" altLang="en-US" sz="2800" b="1">
              <a:solidFill>
                <a:srgbClr val="0000FF"/>
              </a:solidFill>
              <a:latin typeface="+mn-ea"/>
              <a:cs typeface="+mn-ea"/>
            </a:endParaRPr>
          </a:p>
        </p:txBody>
      </p:sp>
      <p:sp>
        <p:nvSpPr>
          <p:cNvPr id="5" name="文本框 4"/>
          <p:cNvSpPr txBox="1"/>
          <p:nvPr/>
        </p:nvSpPr>
        <p:spPr>
          <a:xfrm>
            <a:off x="234315" y="3101975"/>
            <a:ext cx="8643620" cy="1576070"/>
          </a:xfrm>
          <a:prstGeom prst="rect">
            <a:avLst/>
          </a:prstGeom>
          <a:noFill/>
        </p:spPr>
        <p:txBody>
          <a:bodyPr wrap="square" rtlCol="0">
            <a:spAutoFit/>
          </a:bodyPr>
          <a:lstStyle/>
          <a:p>
            <a:pPr fontAlgn="auto">
              <a:lnSpc>
                <a:spcPct val="115000"/>
              </a:lnSpc>
            </a:pPr>
            <a:r>
              <a:rPr lang="en-US" altLang="zh-CN" sz="2800" b="1">
                <a:solidFill>
                  <a:srgbClr val="0000FF"/>
                </a:solidFill>
                <a:latin typeface="+mn-ea"/>
                <a:cs typeface="+mn-ea"/>
                <a:sym typeface="+mn-ea"/>
              </a:rPr>
              <a:t>   </a:t>
            </a:r>
            <a:r>
              <a:rPr lang="zh-CN" altLang="en-US" sz="2800" b="1">
                <a:solidFill>
                  <a:srgbClr val="0000FF"/>
                </a:solidFill>
                <a:latin typeface="+mn-ea"/>
                <a:cs typeface="+mn-ea"/>
                <a:sym typeface="+mn-ea"/>
              </a:rPr>
              <a:t>示例：“清贫”指贫困而有节操。方志敏以“清贫”为题，表现了他的生活态度，即无论革命事业处于何种困境，始终坚持信念，不彷徨、不动摇、不退缩。</a:t>
            </a:r>
            <a:endParaRPr lang="zh-CN" altLang="en-US" sz="2800" b="1">
              <a:solidFill>
                <a:srgbClr val="0000FF"/>
              </a:solidFill>
              <a:latin typeface="+mn-ea"/>
              <a:cs typeface="+mn-ea"/>
              <a:sym typeface="+mn-ea"/>
            </a:endParaRPr>
          </a:p>
        </p:txBody>
      </p:sp>
      <p:sp>
        <p:nvSpPr>
          <p:cNvPr id="9" name="文本框 8"/>
          <p:cNvSpPr txBox="1"/>
          <p:nvPr/>
        </p:nvSpPr>
        <p:spPr>
          <a:xfrm>
            <a:off x="1109345" y="2623185"/>
            <a:ext cx="6547485" cy="460375"/>
          </a:xfrm>
          <a:prstGeom prst="rect">
            <a:avLst/>
          </a:prstGeom>
          <a:noFill/>
        </p:spPr>
        <p:txBody>
          <a:bodyPr wrap="square" rtlCol="0">
            <a:spAutoFit/>
          </a:bodyPr>
          <a:lstStyle/>
          <a:p>
            <a:r>
              <a:rPr lang="zh-CN" altLang="zh-CN" sz="2400" b="1">
                <a:solidFill>
                  <a:schemeClr val="tx1"/>
                </a:solidFill>
                <a:latin typeface="微软雅黑" panose="020B0503020204020204" charset="-122"/>
                <a:ea typeface="微软雅黑" panose="020B0503020204020204" charset="-122"/>
                <a:cs typeface="微软雅黑" panose="020B0503020204020204" charset="-122"/>
              </a:rPr>
              <a:t>二、谈谈你对</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清贫</a:t>
            </a:r>
            <a:r>
              <a:rPr lang="en-US" altLang="zh-CN" sz="2400" b="1">
                <a:solidFill>
                  <a:schemeClr val="tx1"/>
                </a:solidFill>
                <a:latin typeface="微软雅黑" panose="020B0503020204020204" charset="-122"/>
                <a:ea typeface="微软雅黑" panose="020B0503020204020204" charset="-122"/>
                <a:cs typeface="微软雅黑" panose="020B0503020204020204" charset="-122"/>
              </a:rPr>
              <a:t>”</a:t>
            </a:r>
            <a:r>
              <a:rPr lang="zh-CN" altLang="en-US" sz="2400" b="1">
                <a:solidFill>
                  <a:schemeClr val="tx1"/>
                </a:solidFill>
                <a:latin typeface="微软雅黑" panose="020B0503020204020204" charset="-122"/>
                <a:ea typeface="微软雅黑" panose="020B0503020204020204" charset="-122"/>
                <a:cs typeface="微软雅黑" panose="020B0503020204020204" charset="-122"/>
              </a:rPr>
              <a:t>的理解。</a:t>
            </a:r>
            <a:endParaRPr lang="zh-CN" altLang="en-US" sz="2400" b="1">
              <a:solidFill>
                <a:schemeClr val="tx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additive="base">
                                        <p:cTn id="18" dur="500" fill="hold"/>
                                        <p:tgtEl>
                                          <p:spTgt spid="9"/>
                                        </p:tgtEl>
                                        <p:attrNameLst>
                                          <p:attrName>ppt_x</p:attrName>
                                        </p:attrNameLst>
                                      </p:cBhvr>
                                      <p:tavLst>
                                        <p:tav tm="0">
                                          <p:val>
                                            <p:strVal val="#ppt_x"/>
                                          </p:val>
                                        </p:tav>
                                        <p:tav tm="100000">
                                          <p:val>
                                            <p:strVal val="#ppt_x"/>
                                          </p:val>
                                        </p:tav>
                                      </p:tavLst>
                                    </p:anim>
                                    <p:anim calcmode="lin" valueType="num">
                                      <p:cBhvr additive="base">
                                        <p:cTn id="19"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additive="base">
                                        <p:cTn id="24" dur="500" fill="hold"/>
                                        <p:tgtEl>
                                          <p:spTgt spid="5"/>
                                        </p:tgtEl>
                                        <p:attrNameLst>
                                          <p:attrName>ppt_x</p:attrName>
                                        </p:attrNameLst>
                                      </p:cBhvr>
                                      <p:tavLst>
                                        <p:tav tm="0">
                                          <p:val>
                                            <p:strVal val="#ppt_x"/>
                                          </p:val>
                                        </p:tav>
                                        <p:tav tm="100000">
                                          <p:val>
                                            <p:strVal val="#ppt_x"/>
                                          </p:val>
                                        </p:tav>
                                      </p:tavLst>
                                    </p:anim>
                                    <p:anim calcmode="lin" valueType="num">
                                      <p:cBhvr additive="base">
                                        <p:cTn id="2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图片 4" descr="通用的"/>
          <p:cNvPicPr>
            <a:picLocks noChangeAspect="1"/>
          </p:cNvPicPr>
          <p:nvPr/>
        </p:nvPicPr>
        <p:blipFill>
          <a:blip r:embed="rId1" cstate="print"/>
          <a:stretch>
            <a:fillRect/>
          </a:stretch>
        </p:blipFill>
        <p:spPr>
          <a:xfrm>
            <a:off x="51435" y="613410"/>
            <a:ext cx="2056630" cy="576004"/>
          </a:xfrm>
          <a:prstGeom prst="rect">
            <a:avLst/>
          </a:prstGeom>
        </p:spPr>
      </p:pic>
      <p:sp>
        <p:nvSpPr>
          <p:cNvPr id="6" name="文本框 5"/>
          <p:cNvSpPr txBox="1"/>
          <p:nvPr/>
        </p:nvSpPr>
        <p:spPr>
          <a:xfrm>
            <a:off x="499110" y="685165"/>
            <a:ext cx="1439545" cy="460375"/>
          </a:xfrm>
          <a:prstGeom prst="rect">
            <a:avLst/>
          </a:prstGeom>
          <a:noFill/>
        </p:spPr>
        <p:txBody>
          <a:bodyPr wrap="square" rtlCol="0">
            <a:spAutoFit/>
          </a:bodyPr>
          <a:lstStyle/>
          <a:p>
            <a:r>
              <a:rPr lang="zh-CN" altLang="en-US" sz="2400" b="1"/>
              <a:t>文章结构</a:t>
            </a:r>
            <a:endParaRPr lang="zh-CN" altLang="en-US" sz="2400" b="1"/>
          </a:p>
        </p:txBody>
      </p:sp>
      <p:pic>
        <p:nvPicPr>
          <p:cNvPr id="2" name="图片 1"/>
          <p:cNvPicPr>
            <a:picLocks noChangeAspect="1"/>
          </p:cNvPicPr>
          <p:nvPr/>
        </p:nvPicPr>
        <p:blipFill>
          <a:blip r:embed="rId2" cstate="print">
            <a:clrChange>
              <a:clrFrom>
                <a:srgbClr val="8D4337">
                  <a:alpha val="100000"/>
                </a:srgbClr>
              </a:clrFrom>
              <a:clrTo>
                <a:srgbClr val="8D4337">
                  <a:alpha val="100000"/>
                  <a:alpha val="0"/>
                </a:srgbClr>
              </a:clrTo>
            </a:clrChange>
          </a:blip>
          <a:stretch>
            <a:fillRect/>
          </a:stretch>
        </p:blipFill>
        <p:spPr>
          <a:xfrm>
            <a:off x="182880" y="1805940"/>
            <a:ext cx="8860790" cy="1946275"/>
          </a:xfrm>
          <a:prstGeom prst="rect">
            <a:avLst/>
          </a:prstGeom>
        </p:spPr>
      </p:pic>
      <p:sp>
        <p:nvSpPr>
          <p:cNvPr id="3" name="矩形 2"/>
          <p:cNvSpPr/>
          <p:nvPr/>
        </p:nvSpPr>
        <p:spPr>
          <a:xfrm>
            <a:off x="467360" y="1779905"/>
            <a:ext cx="1800225" cy="755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272415" y="1617345"/>
            <a:ext cx="4954905" cy="2861310"/>
          </a:xfrm>
          <a:prstGeom prst="rect">
            <a:avLst/>
          </a:prstGeom>
          <a:noFill/>
        </p:spPr>
        <p:txBody>
          <a:bodyPr wrap="square" rtlCol="0">
            <a:spAutoFit/>
          </a:bodyPr>
          <a:lstStyle/>
          <a:p>
            <a:pPr indent="609600" fontAlgn="auto">
              <a:lnSpc>
                <a:spcPct val="150000"/>
              </a:lnSpc>
              <a:extLst>
                <a:ext uri="{35155182-B16C-46BC-9424-99874614C6A1}">
                  <wpsdc:indentchars xmlns:wpsdc="http://www.wps.cn/officeDocument/2017/drawingmlCustomData" val="200" checksum="4158780845"/>
                </a:ext>
              </a:extLst>
            </a:pPr>
            <a:r>
              <a:rPr sz="2400" b="1">
                <a:latin typeface="+mn-ea"/>
              </a:rPr>
              <a:t>本文详细记叙了方志敏被俘后，两个国民党士兵想从他身上发洋财，结果一无所获的“趣事”，表现了方志敏甘于清贫的可贵品质、坚定的革命志向和崇高的共产主义信仰。</a:t>
            </a:r>
            <a:endParaRPr sz="2400" b="1">
              <a:latin typeface="+mn-ea"/>
            </a:endParaRPr>
          </a:p>
        </p:txBody>
      </p:sp>
      <p:pic>
        <p:nvPicPr>
          <p:cNvPr id="8" name="图片 7" descr="通用的"/>
          <p:cNvPicPr>
            <a:picLocks noChangeAspect="1"/>
          </p:cNvPicPr>
          <p:nvPr/>
        </p:nvPicPr>
        <p:blipFill>
          <a:blip r:embed="rId1" cstate="print"/>
          <a:stretch>
            <a:fillRect/>
          </a:stretch>
        </p:blipFill>
        <p:spPr>
          <a:xfrm>
            <a:off x="148590" y="714375"/>
            <a:ext cx="2056630" cy="576004"/>
          </a:xfrm>
          <a:prstGeom prst="rect">
            <a:avLst/>
          </a:prstGeom>
        </p:spPr>
      </p:pic>
      <p:sp>
        <p:nvSpPr>
          <p:cNvPr id="9" name="文本框 8"/>
          <p:cNvSpPr txBox="1"/>
          <p:nvPr/>
        </p:nvSpPr>
        <p:spPr>
          <a:xfrm>
            <a:off x="596900" y="772160"/>
            <a:ext cx="1741805" cy="460375"/>
          </a:xfrm>
          <a:prstGeom prst="rect">
            <a:avLst/>
          </a:prstGeom>
          <a:noFill/>
        </p:spPr>
        <p:txBody>
          <a:bodyPr wrap="square" rtlCol="0">
            <a:spAutoFit/>
          </a:bodyPr>
          <a:lstStyle/>
          <a:p>
            <a:r>
              <a:rPr lang="zh-CN" altLang="en-US" sz="2400" b="1"/>
              <a:t>主题归纳</a:t>
            </a:r>
            <a:endParaRPr lang="zh-CN" altLang="en-US" sz="2400" b="1"/>
          </a:p>
        </p:txBody>
      </p:sp>
      <p:pic>
        <p:nvPicPr>
          <p:cNvPr id="3" name="图片 2" descr="12清贫2"/>
          <p:cNvPicPr>
            <a:picLocks noChangeAspect="1"/>
          </p:cNvPicPr>
          <p:nvPr/>
        </p:nvPicPr>
        <p:blipFill>
          <a:blip r:embed="rId2" cstate="print">
            <a:clrChange>
              <a:clrFrom>
                <a:srgbClr val="FFFFFF">
                  <a:alpha val="100000"/>
                </a:srgbClr>
              </a:clrFrom>
              <a:clrTo>
                <a:srgbClr val="FFFFFF">
                  <a:alpha val="100000"/>
                  <a:alpha val="0"/>
                </a:srgbClr>
              </a:clrTo>
            </a:clrChange>
          </a:blip>
          <a:stretch>
            <a:fillRect/>
          </a:stretch>
        </p:blipFill>
        <p:spPr>
          <a:xfrm>
            <a:off x="5301615" y="1327150"/>
            <a:ext cx="3599815" cy="359981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图片 10" descr="通用的"/>
          <p:cNvPicPr>
            <a:picLocks noChangeAspect="1"/>
          </p:cNvPicPr>
          <p:nvPr/>
        </p:nvPicPr>
        <p:blipFill>
          <a:blip r:embed="rId1" cstate="print"/>
          <a:stretch>
            <a:fillRect/>
          </a:stretch>
        </p:blipFill>
        <p:spPr>
          <a:xfrm>
            <a:off x="152400" y="505460"/>
            <a:ext cx="2056425" cy="576004"/>
          </a:xfrm>
          <a:prstGeom prst="rect">
            <a:avLst/>
          </a:prstGeom>
        </p:spPr>
      </p:pic>
      <p:sp>
        <p:nvSpPr>
          <p:cNvPr id="5" name="文本框 4"/>
          <p:cNvSpPr txBox="1"/>
          <p:nvPr/>
        </p:nvSpPr>
        <p:spPr>
          <a:xfrm>
            <a:off x="584835" y="563245"/>
            <a:ext cx="1624330" cy="460375"/>
          </a:xfrm>
          <a:prstGeom prst="rect">
            <a:avLst/>
          </a:prstGeom>
          <a:noFill/>
        </p:spPr>
        <p:txBody>
          <a:bodyPr wrap="square" rtlCol="0">
            <a:spAutoFit/>
          </a:bodyPr>
          <a:lstStyle/>
          <a:p>
            <a:r>
              <a:rPr lang="zh-CN" altLang="en-US" sz="2400" b="1">
                <a:sym typeface="+mn-ea"/>
              </a:rPr>
              <a:t>随堂练习</a:t>
            </a:r>
            <a:endParaRPr lang="zh-CN" altLang="en-US" sz="2400" b="1"/>
          </a:p>
        </p:txBody>
      </p:sp>
      <p:sp>
        <p:nvSpPr>
          <p:cNvPr id="2" name="文本框 1"/>
          <p:cNvSpPr txBox="1"/>
          <p:nvPr/>
        </p:nvSpPr>
        <p:spPr>
          <a:xfrm>
            <a:off x="226060" y="1301750"/>
            <a:ext cx="7247890" cy="521970"/>
          </a:xfrm>
          <a:prstGeom prst="rect">
            <a:avLst/>
          </a:prstGeom>
          <a:noFill/>
        </p:spPr>
        <p:txBody>
          <a:bodyPr wrap="square" rtlCol="0" anchor="t">
            <a:spAutoFit/>
          </a:bodyPr>
          <a:lstStyle/>
          <a:p>
            <a:r>
              <a:rPr lang="zh-CN" altLang="en-US" sz="2800" b="1"/>
              <a:t>一、给蓝色字体选择正确的读音打“</a:t>
            </a:r>
            <a:r>
              <a:rPr lang="zh-CN" altLang="en-US" sz="2800" b="1">
                <a:solidFill>
                  <a:srgbClr val="FF0000"/>
                </a:solidFill>
              </a:rPr>
              <a:t>√</a:t>
            </a:r>
            <a:r>
              <a:rPr lang="zh-CN" altLang="en-US" sz="2800" b="1"/>
              <a:t>”。</a:t>
            </a:r>
            <a:endParaRPr lang="zh-CN" altLang="en-US" sz="2800" b="1"/>
          </a:p>
        </p:txBody>
      </p:sp>
      <p:sp>
        <p:nvSpPr>
          <p:cNvPr id="4" name="文本框 3"/>
          <p:cNvSpPr txBox="1"/>
          <p:nvPr/>
        </p:nvSpPr>
        <p:spPr>
          <a:xfrm>
            <a:off x="2425700" y="2279650"/>
            <a:ext cx="1239520" cy="922020"/>
          </a:xfrm>
          <a:prstGeom prst="rect">
            <a:avLst/>
          </a:prstGeom>
          <a:noFill/>
        </p:spPr>
        <p:txBody>
          <a:bodyPr wrap="square" rtlCol="0">
            <a:spAutoFit/>
          </a:bodyPr>
          <a:lstStyle/>
          <a:p>
            <a:r>
              <a:rPr lang="zh-CN" altLang="en-US" sz="5400">
                <a:solidFill>
                  <a:srgbClr val="FF0000"/>
                </a:solidFill>
              </a:rPr>
              <a:t>√</a:t>
            </a:r>
            <a:endParaRPr lang="zh-CN" altLang="en-US" sz="5400">
              <a:solidFill>
                <a:srgbClr val="FF0000"/>
              </a:solidFill>
            </a:endParaRPr>
          </a:p>
        </p:txBody>
      </p:sp>
      <p:sp>
        <p:nvSpPr>
          <p:cNvPr id="9" name="文本框 8"/>
          <p:cNvSpPr txBox="1"/>
          <p:nvPr/>
        </p:nvSpPr>
        <p:spPr>
          <a:xfrm>
            <a:off x="7749540" y="3300095"/>
            <a:ext cx="1078230" cy="922020"/>
          </a:xfrm>
          <a:prstGeom prst="rect">
            <a:avLst/>
          </a:prstGeom>
          <a:noFill/>
        </p:spPr>
        <p:txBody>
          <a:bodyPr wrap="square" rtlCol="0">
            <a:spAutoFit/>
          </a:bodyPr>
          <a:lstStyle/>
          <a:p>
            <a:r>
              <a:rPr lang="zh-CN" altLang="en-US" sz="5400">
                <a:solidFill>
                  <a:srgbClr val="FF0000"/>
                </a:solidFill>
                <a:sym typeface="+mn-ea"/>
              </a:rPr>
              <a:t>√</a:t>
            </a:r>
            <a:endParaRPr lang="zh-CN" altLang="en-US" sz="5400">
              <a:solidFill>
                <a:srgbClr val="FF0000"/>
              </a:solidFill>
              <a:sym typeface="+mn-ea"/>
            </a:endParaRPr>
          </a:p>
        </p:txBody>
      </p:sp>
      <p:sp>
        <p:nvSpPr>
          <p:cNvPr id="12" name="文本框 11"/>
          <p:cNvSpPr txBox="1"/>
          <p:nvPr/>
        </p:nvSpPr>
        <p:spPr>
          <a:xfrm>
            <a:off x="142240" y="2136140"/>
            <a:ext cx="8542020" cy="1770380"/>
          </a:xfrm>
          <a:prstGeom prst="rect">
            <a:avLst/>
          </a:prstGeom>
          <a:noFill/>
        </p:spPr>
        <p:txBody>
          <a:bodyPr wrap="square" rtlCol="0">
            <a:spAutoFit/>
          </a:bodyPr>
          <a:lstStyle/>
          <a:p>
            <a:pPr indent="711200" fontAlgn="auto">
              <a:lnSpc>
                <a:spcPct val="130000"/>
              </a:lnSpc>
              <a:spcBef>
                <a:spcPts val="0"/>
              </a:spcBef>
              <a:spcAft>
                <a:spcPts val="0"/>
              </a:spcAft>
              <a:extLst>
                <a:ext uri="{35155182-B16C-46BC-9424-99874614C6A1}">
                  <wpsdc:indentchars xmlns:wpsdc="http://www.wps.cn/officeDocument/2017/drawingmlCustomData" val="200" checksum="3773799597"/>
                </a:ext>
              </a:extLst>
            </a:pPr>
            <a:r>
              <a:rPr lang="zh-CN" altLang="en-US" sz="2800"/>
              <a:t>（1）矜（</a:t>
            </a:r>
            <a:r>
              <a:rPr lang="zh-CN" altLang="en-US" sz="2800">
                <a:latin typeface="方正姚体" panose="02010601030101010101" charset="-122"/>
                <a:ea typeface="方正姚体" panose="02010601030101010101" charset="-122"/>
              </a:rPr>
              <a:t>jīn   qīn</a:t>
            </a:r>
            <a:r>
              <a:rPr lang="zh-CN" altLang="en-US" sz="2800"/>
              <a:t>）持不苟，舍己为公，是每个共产党员具备的美德。</a:t>
            </a:r>
            <a:endParaRPr lang="zh-CN" altLang="en-US" sz="2800"/>
          </a:p>
          <a:p>
            <a:pPr indent="711200" fontAlgn="auto">
              <a:lnSpc>
                <a:spcPct val="130000"/>
              </a:lnSpc>
              <a:spcBef>
                <a:spcPts val="0"/>
              </a:spcBef>
              <a:spcAft>
                <a:spcPts val="0"/>
              </a:spcAft>
              <a:extLst>
                <a:ext uri="{35155182-B16C-46BC-9424-99874614C6A1}">
                  <wpsdc:indentchars xmlns:wpsdc="http://www.wps.cn/officeDocument/2017/drawingmlCustomData" val="200" checksum="3773799597"/>
                </a:ext>
              </a:extLst>
            </a:pPr>
            <a:r>
              <a:rPr lang="zh-CN" altLang="en-US" sz="2800"/>
              <a:t>（2）共产党员不惧怕任何敌人的威吓（</a:t>
            </a:r>
            <a:r>
              <a:rPr lang="zh-CN" altLang="en-US" sz="2800">
                <a:latin typeface="方正姚体" panose="02010601030101010101" charset="-122"/>
                <a:ea typeface="方正姚体" panose="02010601030101010101" charset="-122"/>
              </a:rPr>
              <a:t>xià   hè</a:t>
            </a:r>
            <a:r>
              <a:rPr lang="zh-CN" altLang="en-US" sz="2800"/>
              <a:t>）。</a:t>
            </a:r>
            <a:endParaRPr lang="zh-CN" alt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文本框 1"/>
          <p:cNvSpPr txBox="1"/>
          <p:nvPr/>
        </p:nvSpPr>
        <p:spPr>
          <a:xfrm>
            <a:off x="440690" y="931545"/>
            <a:ext cx="6337300" cy="583565"/>
          </a:xfrm>
          <a:prstGeom prst="rect">
            <a:avLst/>
          </a:prstGeom>
          <a:noFill/>
        </p:spPr>
        <p:txBody>
          <a:bodyPr wrap="square" rtlCol="0" anchor="t">
            <a:spAutoFit/>
          </a:bodyPr>
          <a:lstStyle/>
          <a:p>
            <a:r>
              <a:rPr lang="zh-CN" altLang="en-US" sz="3200" b="1"/>
              <a:t>二、感知内容。</a:t>
            </a:r>
            <a:r>
              <a:rPr lang="zh-CN" altLang="en-US" sz="2000"/>
              <a:t> </a:t>
            </a:r>
            <a:endParaRPr lang="zh-CN" altLang="en-US" sz="2000"/>
          </a:p>
        </p:txBody>
      </p:sp>
      <p:sp>
        <p:nvSpPr>
          <p:cNvPr id="8" name="文本框 7"/>
          <p:cNvSpPr txBox="1"/>
          <p:nvPr/>
        </p:nvSpPr>
        <p:spPr>
          <a:xfrm>
            <a:off x="375285" y="1643380"/>
            <a:ext cx="5613400" cy="2676525"/>
          </a:xfrm>
          <a:prstGeom prst="rect">
            <a:avLst/>
          </a:prstGeom>
          <a:noFill/>
        </p:spPr>
        <p:txBody>
          <a:bodyPr wrap="square" rtlCol="0">
            <a:spAutoFit/>
          </a:bodyPr>
          <a:lstStyle/>
          <a:p>
            <a:pPr algn="just"/>
            <a:r>
              <a:rPr lang="en-US" altLang="zh-CN" sz="2800"/>
              <a:t>        </a:t>
            </a:r>
            <a:r>
              <a:rPr lang="zh-CN" altLang="en-US" sz="2800"/>
              <a:t>本文详细记叙了方志敏被俘后，两个国民党士兵想从他身上发洋财，结果一无所获的“趣事”，表现了方志敏</a:t>
            </a:r>
            <a:r>
              <a:rPr lang="zh-CN" altLang="en-US" sz="2800">
                <a:latin typeface="方正姚体" panose="02010601030101010101" charset="-122"/>
                <a:ea typeface="方正姚体" panose="02010601030101010101" charset="-122"/>
              </a:rPr>
              <a:t>____________</a:t>
            </a:r>
            <a:r>
              <a:rPr lang="zh-CN" altLang="en-US" sz="2800"/>
              <a:t>的可贵品质、</a:t>
            </a:r>
            <a:r>
              <a:rPr lang="zh-CN" altLang="en-US" sz="2800">
                <a:latin typeface="方正姚体" panose="02010601030101010101" charset="-122"/>
                <a:ea typeface="方正姚体" panose="02010601030101010101" charset="-122"/>
                <a:sym typeface="+mn-ea"/>
              </a:rPr>
              <a:t>____________</a:t>
            </a:r>
            <a:r>
              <a:rPr lang="zh-CN" altLang="en-US" sz="2800"/>
              <a:t>的革命志向和____________的共产主义信仰。</a:t>
            </a:r>
            <a:endParaRPr lang="zh-CN" altLang="en-US" sz="2800"/>
          </a:p>
        </p:txBody>
      </p:sp>
      <p:sp>
        <p:nvSpPr>
          <p:cNvPr id="9" name="文本框 8"/>
          <p:cNvSpPr txBox="1"/>
          <p:nvPr/>
        </p:nvSpPr>
        <p:spPr>
          <a:xfrm>
            <a:off x="2926080" y="2903220"/>
            <a:ext cx="2142490" cy="521970"/>
          </a:xfrm>
          <a:prstGeom prst="rect">
            <a:avLst/>
          </a:prstGeom>
          <a:noFill/>
        </p:spPr>
        <p:txBody>
          <a:bodyPr wrap="square" rtlCol="0">
            <a:spAutoFit/>
          </a:bodyPr>
          <a:lstStyle/>
          <a:p>
            <a:r>
              <a:rPr lang="zh-CN" altLang="en-US" sz="2800" b="1">
                <a:solidFill>
                  <a:srgbClr val="0000FF"/>
                </a:solidFill>
              </a:rPr>
              <a:t>甘于清贫</a:t>
            </a:r>
            <a:endParaRPr lang="zh-CN" altLang="en-US" sz="2800" b="1">
              <a:solidFill>
                <a:srgbClr val="0000FF"/>
              </a:solidFill>
            </a:endParaRPr>
          </a:p>
        </p:txBody>
      </p:sp>
      <p:sp>
        <p:nvSpPr>
          <p:cNvPr id="10" name="文本框 9"/>
          <p:cNvSpPr txBox="1"/>
          <p:nvPr/>
        </p:nvSpPr>
        <p:spPr>
          <a:xfrm>
            <a:off x="2086610" y="3353435"/>
            <a:ext cx="2821305" cy="521970"/>
          </a:xfrm>
          <a:prstGeom prst="rect">
            <a:avLst/>
          </a:prstGeom>
          <a:noFill/>
        </p:spPr>
        <p:txBody>
          <a:bodyPr wrap="square" rtlCol="0">
            <a:spAutoFit/>
          </a:bodyPr>
          <a:lstStyle/>
          <a:p>
            <a:r>
              <a:rPr lang="zh-CN" altLang="en-US" sz="2800" b="1">
                <a:solidFill>
                  <a:srgbClr val="0000FF"/>
                </a:solidFill>
              </a:rPr>
              <a:t>坚定</a:t>
            </a:r>
            <a:endParaRPr lang="zh-CN" altLang="en-US" sz="2800" b="1">
              <a:solidFill>
                <a:srgbClr val="0000FF"/>
              </a:solidFill>
            </a:endParaRPr>
          </a:p>
        </p:txBody>
      </p:sp>
      <p:sp>
        <p:nvSpPr>
          <p:cNvPr id="11" name="文本框 10"/>
          <p:cNvSpPr txBox="1"/>
          <p:nvPr/>
        </p:nvSpPr>
        <p:spPr>
          <a:xfrm>
            <a:off x="1086485" y="3742690"/>
            <a:ext cx="1767840" cy="521970"/>
          </a:xfrm>
          <a:prstGeom prst="rect">
            <a:avLst/>
          </a:prstGeom>
          <a:noFill/>
        </p:spPr>
        <p:txBody>
          <a:bodyPr wrap="square" rtlCol="0">
            <a:spAutoFit/>
          </a:bodyPr>
          <a:lstStyle/>
          <a:p>
            <a:r>
              <a:rPr lang="zh-CN" altLang="en-US" sz="2800" b="1">
                <a:solidFill>
                  <a:srgbClr val="0000FF"/>
                </a:solidFill>
              </a:rPr>
              <a:t>崇高</a:t>
            </a:r>
            <a:endParaRPr lang="zh-CN" altLang="en-US" sz="2800" b="1">
              <a:solidFill>
                <a:srgbClr val="0000FF"/>
              </a:solidFill>
            </a:endParaRPr>
          </a:p>
        </p:txBody>
      </p:sp>
      <p:pic>
        <p:nvPicPr>
          <p:cNvPr id="12" name="图片 11" descr="12清贫1"/>
          <p:cNvPicPr>
            <a:picLocks noChangeAspect="1"/>
          </p:cNvPicPr>
          <p:nvPr/>
        </p:nvPicPr>
        <p:blipFill>
          <a:blip r:embed="rId1" cstate="print">
            <a:clrChange>
              <a:clrFrom>
                <a:srgbClr val="FFFFFF">
                  <a:alpha val="100000"/>
                </a:srgbClr>
              </a:clrFrom>
              <a:clrTo>
                <a:srgbClr val="FFFFFF">
                  <a:alpha val="100000"/>
                  <a:alpha val="0"/>
                </a:srgbClr>
              </a:clrTo>
            </a:clrChange>
          </a:blip>
          <a:stretch>
            <a:fillRect/>
          </a:stretch>
        </p:blipFill>
        <p:spPr>
          <a:xfrm>
            <a:off x="5988685" y="1515110"/>
            <a:ext cx="3408045" cy="34785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图片 5" descr="通用的"/>
          <p:cNvPicPr>
            <a:picLocks noChangeAspect="1"/>
          </p:cNvPicPr>
          <p:nvPr/>
        </p:nvPicPr>
        <p:blipFill>
          <a:blip r:embed="rId1" cstate="print"/>
          <a:stretch>
            <a:fillRect/>
          </a:stretch>
        </p:blipFill>
        <p:spPr>
          <a:xfrm>
            <a:off x="243205" y="537845"/>
            <a:ext cx="1724660" cy="582295"/>
          </a:xfrm>
          <a:prstGeom prst="rect">
            <a:avLst/>
          </a:prstGeom>
        </p:spPr>
      </p:pic>
      <p:sp>
        <p:nvSpPr>
          <p:cNvPr id="4" name="文本框 3"/>
          <p:cNvSpPr txBox="1"/>
          <p:nvPr/>
        </p:nvSpPr>
        <p:spPr>
          <a:xfrm>
            <a:off x="453231" y="598646"/>
            <a:ext cx="1514475" cy="460375"/>
          </a:xfrm>
          <a:prstGeom prst="rect">
            <a:avLst/>
          </a:prstGeom>
          <a:noFill/>
        </p:spPr>
        <p:txBody>
          <a:bodyPr wrap="square" rtlCol="0">
            <a:spAutoFit/>
          </a:bodyPr>
          <a:lstStyle/>
          <a:p>
            <a:r>
              <a:rPr lang="zh-CN" altLang="en-US" sz="2400" b="1">
                <a:latin typeface="+mn-ea"/>
                <a:sym typeface="+mn-ea"/>
              </a:rPr>
              <a:t>学习目标</a:t>
            </a:r>
            <a:endParaRPr lang="zh-CN" altLang="en-US" sz="2400"/>
          </a:p>
        </p:txBody>
      </p:sp>
      <p:sp>
        <p:nvSpPr>
          <p:cNvPr id="5" name="文本框 4"/>
          <p:cNvSpPr txBox="1"/>
          <p:nvPr>
            <p:custDataLst>
              <p:tags r:id="rId2"/>
            </p:custDataLst>
          </p:nvPr>
        </p:nvSpPr>
        <p:spPr>
          <a:xfrm>
            <a:off x="620395" y="1407160"/>
            <a:ext cx="7902575" cy="2861310"/>
          </a:xfrm>
          <a:prstGeom prst="rect">
            <a:avLst/>
          </a:prstGeom>
          <a:noFill/>
        </p:spPr>
        <p:txBody>
          <a:bodyPr wrap="square" rtlCol="0">
            <a:spAutoFit/>
          </a:bodyPr>
          <a:lstStyle/>
          <a:p>
            <a:pPr fontAlgn="auto">
              <a:lnSpc>
                <a:spcPct val="150000"/>
              </a:lnSpc>
            </a:pPr>
            <a:r>
              <a:rPr sz="2400">
                <a:solidFill>
                  <a:schemeClr val="tx1"/>
                </a:solidFill>
                <a:latin typeface="微软雅黑" panose="020B0503020204020204" charset="-122"/>
                <a:ea typeface="微软雅黑" panose="020B0503020204020204" charset="-122"/>
                <a:cs typeface="微软雅黑" panose="020B0503020204020204" charset="-122"/>
              </a:rPr>
              <a:t>1.认识“筹、矜”等生字，读准多音字“吓”。</a:t>
            </a:r>
            <a:endParaRPr sz="2400">
              <a:solidFill>
                <a:schemeClr val="tx1"/>
              </a:solidFill>
              <a:latin typeface="微软雅黑" panose="020B0503020204020204" charset="-122"/>
              <a:ea typeface="微软雅黑" panose="020B0503020204020204" charset="-122"/>
              <a:cs typeface="微软雅黑" panose="020B0503020204020204" charset="-122"/>
            </a:endParaRPr>
          </a:p>
          <a:p>
            <a:pPr fontAlgn="auto">
              <a:lnSpc>
                <a:spcPct val="150000"/>
              </a:lnSpc>
            </a:pPr>
            <a:r>
              <a:rPr sz="2400">
                <a:solidFill>
                  <a:schemeClr val="tx1"/>
                </a:solidFill>
                <a:latin typeface="微软雅黑" panose="020B0503020204020204" charset="-122"/>
                <a:ea typeface="微软雅黑" panose="020B0503020204020204" charset="-122"/>
                <a:cs typeface="微软雅黑" panose="020B0503020204020204" charset="-122"/>
              </a:rPr>
              <a:t>2.默读课文，找出描写人物动作、语言、神态的语句，体会人物的心理活动。</a:t>
            </a:r>
            <a:endParaRPr sz="2400">
              <a:solidFill>
                <a:schemeClr val="tx1"/>
              </a:solidFill>
              <a:latin typeface="微软雅黑" panose="020B0503020204020204" charset="-122"/>
              <a:ea typeface="微软雅黑" panose="020B0503020204020204" charset="-122"/>
              <a:cs typeface="微软雅黑" panose="020B0503020204020204" charset="-122"/>
            </a:endParaRPr>
          </a:p>
          <a:p>
            <a:pPr fontAlgn="auto">
              <a:lnSpc>
                <a:spcPct val="150000"/>
              </a:lnSpc>
            </a:pPr>
            <a:r>
              <a:rPr sz="2400">
                <a:solidFill>
                  <a:schemeClr val="tx1"/>
                </a:solidFill>
                <a:latin typeface="微软雅黑" panose="020B0503020204020204" charset="-122"/>
                <a:ea typeface="微软雅黑" panose="020B0503020204020204" charset="-122"/>
                <a:cs typeface="微软雅黑" panose="020B0503020204020204" charset="-122"/>
              </a:rPr>
              <a:t>3.理解“清贫”的内涵，感受方志敏甘于清贫的可贵品质及坚定的革命志向。</a:t>
            </a:r>
            <a:endParaRPr sz="2400">
              <a:solidFill>
                <a:schemeClr val="tx1"/>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1" name="图片 10" descr="通用的"/>
          <p:cNvPicPr>
            <a:picLocks noChangeAspect="1"/>
          </p:cNvPicPr>
          <p:nvPr/>
        </p:nvPicPr>
        <p:blipFill>
          <a:blip r:embed="rId1" cstate="print"/>
          <a:stretch>
            <a:fillRect/>
          </a:stretch>
        </p:blipFill>
        <p:spPr>
          <a:xfrm>
            <a:off x="148590" y="510540"/>
            <a:ext cx="2056425" cy="576004"/>
          </a:xfrm>
          <a:prstGeom prst="rect">
            <a:avLst/>
          </a:prstGeom>
        </p:spPr>
      </p:pic>
      <p:sp>
        <p:nvSpPr>
          <p:cNvPr id="2" name="文本框 1"/>
          <p:cNvSpPr txBox="1"/>
          <p:nvPr/>
        </p:nvSpPr>
        <p:spPr>
          <a:xfrm>
            <a:off x="539115" y="568325"/>
            <a:ext cx="1562100" cy="460375"/>
          </a:xfrm>
          <a:prstGeom prst="rect">
            <a:avLst/>
          </a:prstGeom>
          <a:noFill/>
        </p:spPr>
        <p:txBody>
          <a:bodyPr wrap="square" rtlCol="0">
            <a:spAutoFit/>
          </a:bodyPr>
          <a:lstStyle/>
          <a:p>
            <a:r>
              <a:rPr lang="zh-CN" altLang="en-US" sz="2400" b="1"/>
              <a:t>拓展空间</a:t>
            </a:r>
            <a:endParaRPr lang="zh-CN" altLang="en-US" sz="2400" b="1"/>
          </a:p>
        </p:txBody>
      </p:sp>
      <p:sp>
        <p:nvSpPr>
          <p:cNvPr id="4" name="文本框 3"/>
          <p:cNvSpPr txBox="1"/>
          <p:nvPr/>
        </p:nvSpPr>
        <p:spPr>
          <a:xfrm>
            <a:off x="2290445" y="1028700"/>
            <a:ext cx="4284980" cy="521970"/>
          </a:xfrm>
          <a:prstGeom prst="rect">
            <a:avLst/>
          </a:prstGeom>
          <a:noFill/>
        </p:spPr>
        <p:txBody>
          <a:bodyPr wrap="square" rtlCol="0" anchor="t">
            <a:spAutoFit/>
          </a:bodyPr>
          <a:lstStyle/>
          <a:p>
            <a:pPr algn="ctr"/>
            <a:r>
              <a:rPr lang="zh-CN" altLang="en-US" sz="2800">
                <a:solidFill>
                  <a:srgbClr val="FF0000"/>
                </a:solidFill>
                <a:latin typeface="宋体" panose="02010600030101010101" pitchFamily="2" charset="-122"/>
                <a:ea typeface="宋体" panose="02010600030101010101" pitchFamily="2" charset="-122"/>
                <a:cs typeface="微软雅黑" panose="020B0503020204020204" charset="-122"/>
              </a:rPr>
              <a:t>★</a:t>
            </a:r>
            <a:r>
              <a:rPr lang="zh-CN" altLang="en-US" sz="2800">
                <a:solidFill>
                  <a:srgbClr val="FF0000"/>
                </a:solidFill>
                <a:latin typeface="微软雅黑" panose="020B0503020204020204" charset="-122"/>
                <a:ea typeface="微软雅黑" panose="020B0503020204020204" charset="-122"/>
                <a:cs typeface="微软雅黑" panose="020B0503020204020204" charset="-122"/>
              </a:rPr>
              <a:t> 关于清贫的名言</a:t>
            </a:r>
            <a:endParaRPr lang="zh-CN" altLang="en-US" sz="2800">
              <a:solidFill>
                <a:srgbClr val="FF0000"/>
              </a:solidFill>
              <a:latin typeface="微软雅黑" panose="020B0503020204020204" charset="-122"/>
              <a:ea typeface="微软雅黑" panose="020B0503020204020204" charset="-122"/>
              <a:cs typeface="微软雅黑" panose="020B0503020204020204" charset="-122"/>
            </a:endParaRPr>
          </a:p>
        </p:txBody>
      </p:sp>
      <p:sp>
        <p:nvSpPr>
          <p:cNvPr id="10" name="文本框 9"/>
          <p:cNvSpPr txBox="1"/>
          <p:nvPr/>
        </p:nvSpPr>
        <p:spPr>
          <a:xfrm>
            <a:off x="375920" y="1520825"/>
            <a:ext cx="8300085" cy="3192145"/>
          </a:xfrm>
          <a:prstGeom prst="rect">
            <a:avLst/>
          </a:prstGeom>
          <a:noFill/>
        </p:spPr>
        <p:txBody>
          <a:bodyPr wrap="square" rtlCol="0">
            <a:spAutoFit/>
          </a:bodyPr>
          <a:lstStyle/>
          <a:p>
            <a:pPr indent="711200" fontAlgn="auto">
              <a:lnSpc>
                <a:spcPct val="120000"/>
              </a:lnSpc>
              <a:spcBef>
                <a:spcPts val="0"/>
              </a:spcBef>
              <a:spcAft>
                <a:spcPts val="0"/>
              </a:spcAft>
              <a:extLst>
                <a:ext uri="{35155182-B16C-46BC-9424-99874614C6A1}">
                  <wpsdc:indentchars xmlns:wpsdc="http://www.wps.cn/officeDocument/2017/drawingmlCustomData" val="200" checksum="3773799597"/>
                </a:ext>
              </a:extLst>
            </a:pPr>
            <a:r>
              <a:rPr lang="zh-CN" altLang="en-US" sz="2800" b="1">
                <a:solidFill>
                  <a:srgbClr val="0000FF"/>
                </a:solidFill>
                <a:latin typeface="楷体_GB2312" panose="02010609030101010101" charset="-122"/>
                <a:ea typeface="楷体_GB2312" panose="02010609030101010101" charset="-122"/>
                <a:cs typeface="楷体_GB2312" panose="02010609030101010101" charset="-122"/>
              </a:rPr>
              <a:t>君子忧道不忧贫。   </a:t>
            </a:r>
            <a:r>
              <a:rPr lang="zh-CN" altLang="en-US" sz="2800" b="1">
                <a:solidFill>
                  <a:srgbClr val="0000FF"/>
                </a:solidFill>
                <a:latin typeface="方正姚体" panose="02010601030101010101" charset="-122"/>
                <a:ea typeface="方正姚体" panose="02010601030101010101" charset="-122"/>
                <a:cs typeface="楷体_GB2312" panose="02010609030101010101" charset="-122"/>
              </a:rPr>
              <a:t> </a:t>
            </a:r>
            <a:r>
              <a:rPr lang="zh-CN" altLang="en-US" sz="2800" b="1">
                <a:solidFill>
                  <a:srgbClr val="0000FF"/>
                </a:solidFill>
                <a:latin typeface="方正姚体" panose="02010601030101010101" charset="-122"/>
                <a:ea typeface="方正姚体" panose="02010601030101010101" charset="-122"/>
                <a:cs typeface="楷体_GB2312" panose="02010609030101010101" charset="-122"/>
                <a:sym typeface="+mn-ea"/>
              </a:rPr>
              <a:t>—</a:t>
            </a:r>
            <a:r>
              <a:rPr lang="zh-CN" altLang="en-US" sz="2800" b="1">
                <a:solidFill>
                  <a:srgbClr val="0000FF"/>
                </a:solidFill>
                <a:latin typeface="方正姚体" panose="02010601030101010101" charset="-122"/>
                <a:ea typeface="方正姚体" panose="02010601030101010101" charset="-122"/>
                <a:cs typeface="楷体_GB2312" panose="02010609030101010101" charset="-122"/>
              </a:rPr>
              <a:t>—</a:t>
            </a:r>
            <a:r>
              <a:rPr lang="zh-CN" altLang="en-US" sz="2800" b="1">
                <a:solidFill>
                  <a:srgbClr val="0000FF"/>
                </a:solidFill>
                <a:latin typeface="楷体_GB2312" panose="02010609030101010101" charset="-122"/>
                <a:ea typeface="楷体_GB2312" panose="02010609030101010101" charset="-122"/>
                <a:cs typeface="楷体_GB2312" panose="02010609030101010101" charset="-122"/>
              </a:rPr>
              <a:t>孔子</a:t>
            </a:r>
            <a:endParaRPr lang="zh-CN" altLang="en-US" sz="2800" b="1">
              <a:solidFill>
                <a:srgbClr val="0000FF"/>
              </a:solidFill>
              <a:latin typeface="楷体_GB2312" panose="02010609030101010101" charset="-122"/>
              <a:ea typeface="楷体_GB2312" panose="02010609030101010101" charset="-122"/>
              <a:cs typeface="楷体_GB2312" panose="02010609030101010101" charset="-122"/>
            </a:endParaRPr>
          </a:p>
          <a:p>
            <a:pPr indent="711200" fontAlgn="auto">
              <a:lnSpc>
                <a:spcPct val="120000"/>
              </a:lnSpc>
              <a:spcBef>
                <a:spcPts val="0"/>
              </a:spcBef>
              <a:spcAft>
                <a:spcPts val="0"/>
              </a:spcAft>
              <a:extLst>
                <a:ext uri="{35155182-B16C-46BC-9424-99874614C6A1}">
                  <wpsdc:indentchars xmlns:wpsdc="http://www.wps.cn/officeDocument/2017/drawingmlCustomData" val="200" checksum="3773799597"/>
                </a:ext>
              </a:extLst>
            </a:pPr>
            <a:r>
              <a:rPr lang="zh-CN" altLang="en-US" sz="2800" b="1">
                <a:solidFill>
                  <a:srgbClr val="0000FF"/>
                </a:solidFill>
                <a:latin typeface="楷体_GB2312" panose="02010609030101010101" charset="-122"/>
                <a:ea typeface="楷体_GB2312" panose="02010609030101010101" charset="-122"/>
                <a:cs typeface="楷体_GB2312" panose="02010609030101010101" charset="-122"/>
              </a:rPr>
              <a:t>静以修身，俭以养德。   </a:t>
            </a:r>
            <a:r>
              <a:rPr lang="zh-CN" altLang="en-US" sz="2800" b="1">
                <a:solidFill>
                  <a:srgbClr val="0000FF"/>
                </a:solidFill>
                <a:latin typeface="方正姚体" panose="02010601030101010101" charset="-122"/>
                <a:ea typeface="方正姚体" panose="02010601030101010101" charset="-122"/>
                <a:cs typeface="楷体_GB2312" panose="02010609030101010101" charset="-122"/>
                <a:sym typeface="+mn-ea"/>
              </a:rPr>
              <a:t>——</a:t>
            </a:r>
            <a:r>
              <a:rPr lang="zh-CN" altLang="en-US" sz="2800" b="1">
                <a:solidFill>
                  <a:srgbClr val="0000FF"/>
                </a:solidFill>
                <a:latin typeface="楷体_GB2312" panose="02010609030101010101" charset="-122"/>
                <a:ea typeface="楷体_GB2312" panose="02010609030101010101" charset="-122"/>
                <a:cs typeface="楷体_GB2312" panose="02010609030101010101" charset="-122"/>
              </a:rPr>
              <a:t>诸葛亮</a:t>
            </a:r>
            <a:endParaRPr lang="zh-CN" altLang="en-US" sz="2800" b="1">
              <a:solidFill>
                <a:srgbClr val="0000FF"/>
              </a:solidFill>
              <a:latin typeface="楷体_GB2312" panose="02010609030101010101" charset="-122"/>
              <a:ea typeface="楷体_GB2312" panose="02010609030101010101" charset="-122"/>
              <a:cs typeface="楷体_GB2312" panose="02010609030101010101" charset="-122"/>
            </a:endParaRPr>
          </a:p>
          <a:p>
            <a:pPr indent="711200" fontAlgn="auto">
              <a:lnSpc>
                <a:spcPct val="120000"/>
              </a:lnSpc>
              <a:spcBef>
                <a:spcPts val="0"/>
              </a:spcBef>
              <a:spcAft>
                <a:spcPts val="0"/>
              </a:spcAft>
              <a:extLst>
                <a:ext uri="{35155182-B16C-46BC-9424-99874614C6A1}">
                  <wpsdc:indentchars xmlns:wpsdc="http://www.wps.cn/officeDocument/2017/drawingmlCustomData" val="200" checksum="3773799597"/>
                </a:ext>
              </a:extLst>
            </a:pPr>
            <a:r>
              <a:rPr lang="zh-CN" altLang="en-US" sz="2800" b="1">
                <a:solidFill>
                  <a:srgbClr val="0000FF"/>
                </a:solidFill>
                <a:latin typeface="楷体_GB2312" panose="02010609030101010101" charset="-122"/>
                <a:ea typeface="楷体_GB2312" panose="02010609030101010101" charset="-122"/>
                <a:cs typeface="楷体_GB2312" panose="02010609030101010101" charset="-122"/>
              </a:rPr>
              <a:t>与其浊富，宁比清贫！   </a:t>
            </a:r>
            <a:r>
              <a:rPr lang="zh-CN" altLang="en-US" sz="2800" b="1">
                <a:solidFill>
                  <a:srgbClr val="0000FF"/>
                </a:solidFill>
                <a:latin typeface="方正姚体" panose="02010601030101010101" charset="-122"/>
                <a:ea typeface="方正姚体" panose="02010601030101010101" charset="-122"/>
                <a:cs typeface="楷体_GB2312" panose="02010609030101010101" charset="-122"/>
                <a:sym typeface="+mn-ea"/>
              </a:rPr>
              <a:t>——</a:t>
            </a:r>
            <a:r>
              <a:rPr lang="zh-CN" altLang="en-US" sz="2800" b="1">
                <a:solidFill>
                  <a:srgbClr val="0000FF"/>
                </a:solidFill>
                <a:latin typeface="楷体_GB2312" panose="02010609030101010101" charset="-122"/>
                <a:ea typeface="楷体_GB2312" panose="02010609030101010101" charset="-122"/>
                <a:cs typeface="楷体_GB2312" panose="02010609030101010101" charset="-122"/>
              </a:rPr>
              <a:t>姚崇</a:t>
            </a:r>
            <a:endParaRPr lang="zh-CN" altLang="en-US" sz="2800" b="1">
              <a:solidFill>
                <a:srgbClr val="0000FF"/>
              </a:solidFill>
              <a:latin typeface="楷体_GB2312" panose="02010609030101010101" charset="-122"/>
              <a:ea typeface="楷体_GB2312" panose="02010609030101010101" charset="-122"/>
              <a:cs typeface="楷体_GB2312" panose="02010609030101010101" charset="-122"/>
            </a:endParaRPr>
          </a:p>
          <a:p>
            <a:pPr indent="711200" fontAlgn="auto">
              <a:lnSpc>
                <a:spcPct val="120000"/>
              </a:lnSpc>
              <a:spcBef>
                <a:spcPts val="0"/>
              </a:spcBef>
              <a:spcAft>
                <a:spcPts val="0"/>
              </a:spcAft>
              <a:extLst>
                <a:ext uri="{35155182-B16C-46BC-9424-99874614C6A1}">
                  <wpsdc:indentchars xmlns:wpsdc="http://www.wps.cn/officeDocument/2017/drawingmlCustomData" val="200" checksum="3773799597"/>
                </a:ext>
              </a:extLst>
            </a:pPr>
            <a:r>
              <a:rPr lang="zh-CN" altLang="en-US" sz="2800" b="1">
                <a:solidFill>
                  <a:srgbClr val="0000FF"/>
                </a:solidFill>
                <a:latin typeface="楷体_GB2312" panose="02010609030101010101" charset="-122"/>
                <a:ea typeface="楷体_GB2312" panose="02010609030101010101" charset="-122"/>
                <a:cs typeface="楷体_GB2312" panose="02010609030101010101" charset="-122"/>
              </a:rPr>
              <a:t>宁可清贫自乐，不可浊富多忧。   </a:t>
            </a:r>
            <a:r>
              <a:rPr lang="zh-CN" altLang="en-US" sz="2800" b="1">
                <a:solidFill>
                  <a:srgbClr val="0000FF"/>
                </a:solidFill>
                <a:latin typeface="方正姚体" panose="02010601030101010101" charset="-122"/>
                <a:ea typeface="方正姚体" panose="02010601030101010101" charset="-122"/>
                <a:cs typeface="楷体_GB2312" panose="02010609030101010101" charset="-122"/>
                <a:sym typeface="+mn-ea"/>
              </a:rPr>
              <a:t>——</a:t>
            </a:r>
            <a:r>
              <a:rPr lang="zh-CN" altLang="en-US" sz="2800" b="1">
                <a:solidFill>
                  <a:srgbClr val="0000FF"/>
                </a:solidFill>
                <a:latin typeface="楷体_GB2312" panose="02010609030101010101" charset="-122"/>
                <a:ea typeface="楷体_GB2312" panose="02010609030101010101" charset="-122"/>
                <a:cs typeface="楷体_GB2312" panose="02010609030101010101" charset="-122"/>
              </a:rPr>
              <a:t>释道原</a:t>
            </a:r>
            <a:endParaRPr lang="zh-CN" altLang="en-US" sz="2800" b="1">
              <a:solidFill>
                <a:srgbClr val="0000FF"/>
              </a:solidFill>
              <a:latin typeface="楷体_GB2312" panose="02010609030101010101" charset="-122"/>
              <a:ea typeface="楷体_GB2312" panose="02010609030101010101" charset="-122"/>
              <a:cs typeface="楷体_GB2312" panose="02010609030101010101" charset="-122"/>
            </a:endParaRPr>
          </a:p>
          <a:p>
            <a:pPr indent="711200" fontAlgn="auto">
              <a:lnSpc>
                <a:spcPct val="120000"/>
              </a:lnSpc>
              <a:spcBef>
                <a:spcPts val="0"/>
              </a:spcBef>
              <a:spcAft>
                <a:spcPts val="0"/>
              </a:spcAft>
              <a:extLst>
                <a:ext uri="{35155182-B16C-46BC-9424-99874614C6A1}">
                  <wpsdc:indentchars xmlns:wpsdc="http://www.wps.cn/officeDocument/2017/drawingmlCustomData" val="200" checksum="3773799597"/>
                </a:ext>
              </a:extLst>
            </a:pPr>
            <a:r>
              <a:rPr lang="zh-CN" altLang="en-US" sz="2800" b="1">
                <a:solidFill>
                  <a:srgbClr val="0000FF"/>
                </a:solidFill>
                <a:latin typeface="楷体_GB2312" panose="02010609030101010101" charset="-122"/>
                <a:ea typeface="楷体_GB2312" panose="02010609030101010101" charset="-122"/>
                <a:cs typeface="楷体_GB2312" panose="02010609030101010101" charset="-122"/>
              </a:rPr>
              <a:t>俭朴的生活，不但可使精神愉快，而且可以培养革命品质。     </a:t>
            </a:r>
            <a:r>
              <a:rPr lang="zh-CN" altLang="en-US" sz="2800" b="1">
                <a:solidFill>
                  <a:srgbClr val="0000FF"/>
                </a:solidFill>
                <a:latin typeface="方正姚体" panose="02010601030101010101" charset="-122"/>
                <a:ea typeface="方正姚体" panose="02010601030101010101" charset="-122"/>
                <a:cs typeface="楷体_GB2312" panose="02010609030101010101" charset="-122"/>
                <a:sym typeface="+mn-ea"/>
              </a:rPr>
              <a:t>——</a:t>
            </a:r>
            <a:r>
              <a:rPr lang="zh-CN" altLang="en-US" sz="2800" b="1">
                <a:solidFill>
                  <a:srgbClr val="0000FF"/>
                </a:solidFill>
                <a:latin typeface="楷体_GB2312" panose="02010609030101010101" charset="-122"/>
                <a:ea typeface="楷体_GB2312" panose="02010609030101010101" charset="-122"/>
                <a:cs typeface="楷体_GB2312" panose="02010609030101010101" charset="-122"/>
              </a:rPr>
              <a:t>徐特立</a:t>
            </a:r>
            <a:endParaRPr lang="zh-CN" altLang="en-US" sz="2800" b="1">
              <a:solidFill>
                <a:srgbClr val="0000FF"/>
              </a:solidFill>
              <a:latin typeface="楷体_GB2312" panose="02010609030101010101" charset="-122"/>
              <a:ea typeface="楷体_GB2312" panose="02010609030101010101" charset="-122"/>
              <a:cs typeface="楷体_GB2312" panose="0201060903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box(in)">
                                      <p:cBhvr>
                                        <p:cTn id="10"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文本框 4"/>
          <p:cNvSpPr txBox="1"/>
          <p:nvPr/>
        </p:nvSpPr>
        <p:spPr>
          <a:xfrm>
            <a:off x="758825" y="1483360"/>
            <a:ext cx="7326630" cy="2651125"/>
          </a:xfrm>
          <a:prstGeom prst="rect">
            <a:avLst/>
          </a:prstGeom>
          <a:noFill/>
        </p:spPr>
        <p:txBody>
          <a:bodyPr wrap="square" rtlCol="0" anchor="t">
            <a:spAutoFit/>
          </a:bodyPr>
          <a:lstStyle/>
          <a:p>
            <a:pPr marL="514350" indent="-514350" eaLnBrk="1" hangingPunct="1">
              <a:lnSpc>
                <a:spcPct val="130000"/>
              </a:lnSpc>
              <a:buFont typeface="Times New Roman" panose="02020603050405020304" pitchFamily="18" charset="0"/>
              <a:buAutoNum type="arabicPeriod"/>
            </a:pPr>
            <a:r>
              <a:rPr lang="zh-CN" altLang="en-US" sz="3200" b="1" dirty="0">
                <a:solidFill>
                  <a:schemeClr val="tx1"/>
                </a:solidFill>
                <a:latin typeface="宋体" panose="02010600030101010101" pitchFamily="2" charset="-122"/>
                <a:ea typeface="宋体" panose="02010600030101010101" pitchFamily="2" charset="-122"/>
                <a:sym typeface="+mn-ea"/>
              </a:rPr>
              <a:t>熟读课文，会认会写课文中的生字词，体会人物的心理活动。</a:t>
            </a:r>
            <a:endParaRPr lang="zh-CN" altLang="en-US" sz="3200" b="1" dirty="0">
              <a:solidFill>
                <a:schemeClr val="tx1"/>
              </a:solidFill>
              <a:latin typeface="宋体" panose="02010600030101010101" pitchFamily="2" charset="-122"/>
              <a:ea typeface="宋体" panose="02010600030101010101" pitchFamily="2" charset="-122"/>
              <a:sym typeface="+mn-ea"/>
            </a:endParaRPr>
          </a:p>
          <a:p>
            <a:pPr marL="514350" indent="-514350" eaLnBrk="1" hangingPunct="1">
              <a:lnSpc>
                <a:spcPct val="130000"/>
              </a:lnSpc>
              <a:buFont typeface="Times New Roman" panose="02020603050405020304" pitchFamily="18" charset="0"/>
              <a:buAutoNum type="arabicPeriod"/>
            </a:pPr>
            <a:r>
              <a:rPr lang="zh-CN" altLang="en-US" sz="3200" b="1" dirty="0">
                <a:solidFill>
                  <a:schemeClr val="tx1"/>
                </a:solidFill>
                <a:latin typeface="宋体" panose="02010600030101010101" pitchFamily="2" charset="-122"/>
                <a:ea typeface="宋体" panose="02010600030101010101" pitchFamily="2" charset="-122"/>
              </a:rPr>
              <a:t>学习了这篇课文，你有什么感悟？请写一篇读后感。</a:t>
            </a:r>
            <a:endParaRPr lang="zh-CN" altLang="en-US" sz="3200" b="1" dirty="0">
              <a:solidFill>
                <a:schemeClr val="tx1"/>
              </a:solidFill>
              <a:latin typeface="宋体" panose="02010600030101010101" pitchFamily="2" charset="-122"/>
              <a:ea typeface="宋体" panose="02010600030101010101" pitchFamily="2" charset="-122"/>
            </a:endParaRPr>
          </a:p>
        </p:txBody>
      </p:sp>
      <p:grpSp>
        <p:nvGrpSpPr>
          <p:cNvPr id="55298" name="组合 2"/>
          <p:cNvGrpSpPr/>
          <p:nvPr/>
        </p:nvGrpSpPr>
        <p:grpSpPr>
          <a:xfrm>
            <a:off x="758508" y="729298"/>
            <a:ext cx="2565400" cy="645160"/>
            <a:chOff x="1357529" y="484071"/>
            <a:chExt cx="2564666" cy="645160"/>
          </a:xfrm>
        </p:grpSpPr>
        <p:sp>
          <p:nvSpPr>
            <p:cNvPr id="6" name="AutoShape 59"/>
            <p:cNvSpPr/>
            <p:nvPr/>
          </p:nvSpPr>
          <p:spPr bwMode="auto">
            <a:xfrm>
              <a:off x="1357529" y="596783"/>
              <a:ext cx="360259" cy="358775"/>
            </a:xfrm>
            <a:custGeom>
              <a:avLst/>
              <a:gdLst>
                <a:gd name="T0" fmla="+- 0 10794 23"/>
                <a:gd name="T1" fmla="*/ T0 w 21543"/>
                <a:gd name="T2" fmla="*/ 10800 h 21600"/>
                <a:gd name="T3" fmla="+- 0 10794 23"/>
                <a:gd name="T4" fmla="*/ T3 w 21543"/>
                <a:gd name="T5" fmla="*/ 10800 h 21600"/>
                <a:gd name="T6" fmla="+- 0 10794 23"/>
                <a:gd name="T7" fmla="*/ T6 w 21543"/>
                <a:gd name="T8" fmla="*/ 10800 h 21600"/>
                <a:gd name="T9" fmla="+- 0 10794 23"/>
                <a:gd name="T10" fmla="*/ T9 w 21543"/>
                <a:gd name="T11" fmla="*/ 10800 h 21600"/>
              </a:gdLst>
              <a:ahLst/>
              <a:cxnLst>
                <a:cxn ang="0">
                  <a:pos x="T1" y="T2"/>
                </a:cxn>
                <a:cxn ang="0">
                  <a:pos x="T4" y="T5"/>
                </a:cxn>
                <a:cxn ang="0">
                  <a:pos x="T7" y="T8"/>
                </a:cxn>
                <a:cxn ang="0">
                  <a:pos x="T10" y="T11"/>
                </a:cxn>
              </a:cxnLst>
              <a:rect l="0" t="0" r="r" b="b"/>
              <a:pathLst>
                <a:path w="21543" h="21600">
                  <a:moveTo>
                    <a:pt x="16976" y="19986"/>
                  </a:moveTo>
                  <a:lnTo>
                    <a:pt x="11226" y="17680"/>
                  </a:lnTo>
                  <a:cubicBezTo>
                    <a:pt x="11088" y="17626"/>
                    <a:pt x="10946" y="17608"/>
                    <a:pt x="10806" y="17600"/>
                  </a:cubicBezTo>
                  <a:lnTo>
                    <a:pt x="19660" y="3837"/>
                  </a:lnTo>
                  <a:cubicBezTo>
                    <a:pt x="19660" y="3837"/>
                    <a:pt x="16976" y="19986"/>
                    <a:pt x="16976" y="19986"/>
                  </a:cubicBezTo>
                  <a:close/>
                  <a:moveTo>
                    <a:pt x="6859" y="16244"/>
                  </a:moveTo>
                  <a:cubicBezTo>
                    <a:pt x="6858" y="16242"/>
                    <a:pt x="6855" y="16240"/>
                    <a:pt x="6854" y="16238"/>
                  </a:cubicBezTo>
                  <a:lnTo>
                    <a:pt x="19606" y="2552"/>
                  </a:lnTo>
                  <a:lnTo>
                    <a:pt x="8735" y="19536"/>
                  </a:lnTo>
                  <a:cubicBezTo>
                    <a:pt x="8735" y="19536"/>
                    <a:pt x="6859" y="16244"/>
                    <a:pt x="6859" y="16244"/>
                  </a:cubicBezTo>
                  <a:close/>
                  <a:moveTo>
                    <a:pt x="2111" y="14024"/>
                  </a:moveTo>
                  <a:lnTo>
                    <a:pt x="17712" y="3595"/>
                  </a:lnTo>
                  <a:lnTo>
                    <a:pt x="6369" y="15770"/>
                  </a:lnTo>
                  <a:cubicBezTo>
                    <a:pt x="6309" y="15734"/>
                    <a:pt x="6256" y="15687"/>
                    <a:pt x="6190" y="15660"/>
                  </a:cubicBezTo>
                  <a:cubicBezTo>
                    <a:pt x="6190" y="15660"/>
                    <a:pt x="2111" y="14024"/>
                    <a:pt x="2111" y="14024"/>
                  </a:cubicBezTo>
                  <a:close/>
                  <a:moveTo>
                    <a:pt x="21234" y="108"/>
                  </a:moveTo>
                  <a:cubicBezTo>
                    <a:pt x="21123" y="35"/>
                    <a:pt x="20996" y="0"/>
                    <a:pt x="20868" y="0"/>
                  </a:cubicBezTo>
                  <a:cubicBezTo>
                    <a:pt x="20738" y="0"/>
                    <a:pt x="20608" y="36"/>
                    <a:pt x="20495" y="113"/>
                  </a:cubicBezTo>
                  <a:lnTo>
                    <a:pt x="299" y="13613"/>
                  </a:lnTo>
                  <a:cubicBezTo>
                    <a:pt x="91" y="13751"/>
                    <a:pt x="-23" y="13995"/>
                    <a:pt x="3" y="14244"/>
                  </a:cubicBezTo>
                  <a:cubicBezTo>
                    <a:pt x="28" y="14494"/>
                    <a:pt x="190" y="14708"/>
                    <a:pt x="422" y="14801"/>
                  </a:cubicBezTo>
                  <a:lnTo>
                    <a:pt x="5689" y="16914"/>
                  </a:lnTo>
                  <a:lnTo>
                    <a:pt x="8166" y="21259"/>
                  </a:lnTo>
                  <a:cubicBezTo>
                    <a:pt x="8284" y="21468"/>
                    <a:pt x="8505" y="21597"/>
                    <a:pt x="8743" y="21599"/>
                  </a:cubicBezTo>
                  <a:lnTo>
                    <a:pt x="8751" y="21599"/>
                  </a:lnTo>
                  <a:cubicBezTo>
                    <a:pt x="8987" y="21599"/>
                    <a:pt x="9206" y="21474"/>
                    <a:pt x="9328" y="21271"/>
                  </a:cubicBezTo>
                  <a:lnTo>
                    <a:pt x="10726" y="18934"/>
                  </a:lnTo>
                  <a:lnTo>
                    <a:pt x="17253" y="21551"/>
                  </a:lnTo>
                  <a:cubicBezTo>
                    <a:pt x="17332" y="21584"/>
                    <a:pt x="17418" y="21599"/>
                    <a:pt x="17502" y="21599"/>
                  </a:cubicBezTo>
                  <a:cubicBezTo>
                    <a:pt x="17617" y="21599"/>
                    <a:pt x="17731" y="21571"/>
                    <a:pt x="17832" y="21512"/>
                  </a:cubicBezTo>
                  <a:cubicBezTo>
                    <a:pt x="18010" y="21412"/>
                    <a:pt x="18133" y="21238"/>
                    <a:pt x="18167" y="21035"/>
                  </a:cubicBezTo>
                  <a:lnTo>
                    <a:pt x="21533" y="785"/>
                  </a:lnTo>
                  <a:cubicBezTo>
                    <a:pt x="21576" y="520"/>
                    <a:pt x="21459" y="254"/>
                    <a:pt x="21234" y="108"/>
                  </a:cubicBezTo>
                </a:path>
              </a:pathLst>
            </a:custGeom>
            <a:solidFill>
              <a:srgbClr val="FF0000"/>
            </a:solidFill>
            <a:ln>
              <a:noFill/>
            </a:ln>
            <a:effectLst/>
          </p:spPr>
          <p:txBody>
            <a:bodyPr lIns="19050" tIns="19050" rIns="19050" bIns="19050" anchor="ctr"/>
            <a:lstStyle/>
            <a:p>
              <a:pPr marL="0" marR="0" lvl="0" indent="0" algn="ctr" defTabSz="228600" rtl="0" eaLnBrk="0" fontAlgn="auto" latinLnBrk="0" hangingPunct="0">
                <a:lnSpc>
                  <a:spcPct val="100000"/>
                </a:lnSpc>
                <a:spcBef>
                  <a:spcPts val="0"/>
                </a:spcBef>
                <a:spcAft>
                  <a:spcPts val="0"/>
                </a:spcAft>
                <a:buClrTx/>
                <a:buSzTx/>
                <a:buFontTx/>
                <a:buNone/>
                <a:defRPr/>
              </a:pPr>
              <a:endParaRPr kumimoji="0" lang="en-US" sz="1500" b="0" i="0" u="none" strike="noStrike" kern="0" cap="none" spc="0" normalizeH="0" baseline="0" noProof="0">
                <a:ln>
                  <a:noFill/>
                </a:ln>
                <a:solidFill>
                  <a:srgbClr val="FFFFFF"/>
                </a:solidFill>
                <a:effectLst>
                  <a:outerShdw blurRad="38100" dist="38100" dir="2700000" algn="tl">
                    <a:srgbClr val="000000"/>
                  </a:outerShdw>
                </a:effectLst>
                <a:uLnTx/>
                <a:uFillTx/>
                <a:latin typeface="Gill Sans" charset="0"/>
                <a:ea typeface="宋体" panose="02010600030101010101" pitchFamily="2" charset="-122"/>
                <a:cs typeface="+mn-cs"/>
                <a:sym typeface="Gill Sans" charset="0"/>
              </a:endParaRPr>
            </a:p>
          </p:txBody>
        </p:sp>
        <p:sp>
          <p:nvSpPr>
            <p:cNvPr id="47109" name="文本框 36"/>
            <p:cNvSpPr txBox="1">
              <a:spLocks noChangeArrowheads="1"/>
            </p:cNvSpPr>
            <p:nvPr/>
          </p:nvSpPr>
          <p:spPr bwMode="auto">
            <a:xfrm>
              <a:off x="1717891" y="484071"/>
              <a:ext cx="2204304" cy="645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scene3d>
                <a:camera prst="orthographicFront"/>
                <a:lightRig rig="soft" dir="t">
                  <a:rot lat="0" lon="0" rev="15600000"/>
                </a:lightRig>
              </a:scene3d>
              <a:sp3d extrusionH="57150" prstMaterial="softEdge">
                <a:bevelT w="25400" h="38100"/>
              </a:sp3d>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zh-CN" altLang="en-US" sz="3600" b="1" i="0" u="none" strike="noStrike" kern="1200" cap="none" spc="0" normalizeH="0" baseline="0" noProof="0" dirty="0">
                  <a:solidFill>
                    <a:schemeClr val="tx1"/>
                  </a:solidFill>
                  <a:effectLst/>
                  <a:uLnTx/>
                  <a:uFillTx/>
                  <a:latin typeface="黑体" panose="02010600030101010101" pitchFamily="2" charset="-122"/>
                  <a:ea typeface="黑体" panose="02010600030101010101" pitchFamily="2" charset="-122"/>
                  <a:cs typeface="+mn-cs"/>
                </a:rPr>
                <a:t>课后作业</a:t>
              </a:r>
              <a:endParaRPr kumimoji="0" lang="zh-CN" altLang="en-US" sz="3600" b="1" i="0" u="none" strike="noStrike" kern="1200" cap="none" spc="0" normalizeH="0" baseline="0" noProof="0" dirty="0">
                <a:solidFill>
                  <a:schemeClr val="tx1"/>
                </a:solidFill>
                <a:effectLst/>
                <a:uLnTx/>
                <a:uFillTx/>
                <a:latin typeface="黑体" panose="02010600030101010101" pitchFamily="2" charset="-122"/>
                <a:ea typeface="黑体" panose="02010600030101010101" pitchFamily="2" charset="-122"/>
                <a:cs typeface="+mn-cs"/>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图片 7" descr="通用的"/>
          <p:cNvPicPr>
            <a:picLocks noChangeAspect="1"/>
          </p:cNvPicPr>
          <p:nvPr/>
        </p:nvPicPr>
        <p:blipFill>
          <a:blip r:embed="rId1" cstate="print"/>
          <a:stretch>
            <a:fillRect/>
          </a:stretch>
        </p:blipFill>
        <p:spPr>
          <a:xfrm>
            <a:off x="201295" y="703580"/>
            <a:ext cx="1724660" cy="582295"/>
          </a:xfrm>
          <a:prstGeom prst="rect">
            <a:avLst/>
          </a:prstGeom>
        </p:spPr>
      </p:pic>
      <p:sp>
        <p:nvSpPr>
          <p:cNvPr id="2" name="文本框 1"/>
          <p:cNvSpPr txBox="1"/>
          <p:nvPr/>
        </p:nvSpPr>
        <p:spPr>
          <a:xfrm>
            <a:off x="401955" y="751840"/>
            <a:ext cx="1542415" cy="460375"/>
          </a:xfrm>
          <a:prstGeom prst="rect">
            <a:avLst/>
          </a:prstGeom>
          <a:noFill/>
        </p:spPr>
        <p:txBody>
          <a:bodyPr wrap="square" rtlCol="0">
            <a:spAutoFit/>
          </a:bodyPr>
          <a:lstStyle/>
          <a:p>
            <a:r>
              <a:rPr lang="zh-CN" altLang="zh-CN" sz="2400" b="1"/>
              <a:t>作者简介</a:t>
            </a:r>
            <a:endParaRPr lang="zh-CN" altLang="zh-CN" sz="2400" b="1"/>
          </a:p>
        </p:txBody>
      </p:sp>
      <p:sp>
        <p:nvSpPr>
          <p:cNvPr id="3" name="文本框 2"/>
          <p:cNvSpPr txBox="1"/>
          <p:nvPr/>
        </p:nvSpPr>
        <p:spPr>
          <a:xfrm>
            <a:off x="431800" y="1595755"/>
            <a:ext cx="8279765" cy="2999105"/>
          </a:xfrm>
          <a:prstGeom prst="rect">
            <a:avLst/>
          </a:prstGeom>
          <a:noFill/>
        </p:spPr>
        <p:txBody>
          <a:bodyPr wrap="square" rtlCol="0">
            <a:spAutoFit/>
          </a:bodyPr>
          <a:lstStyle/>
          <a:p>
            <a:pPr fontAlgn="auto">
              <a:lnSpc>
                <a:spcPct val="135000"/>
              </a:lnSpc>
              <a:spcBef>
                <a:spcPts val="0"/>
              </a:spcBef>
              <a:spcAft>
                <a:spcPts val="0"/>
              </a:spcAft>
            </a:pPr>
            <a:r>
              <a:rPr lang="zh-CN" altLang="en-US" sz="2800" b="1">
                <a:solidFill>
                  <a:srgbClr val="FF0000"/>
                </a:solidFill>
              </a:rPr>
              <a:t>方志敏</a:t>
            </a:r>
            <a:r>
              <a:rPr lang="zh-CN" altLang="en-US" sz="2800" b="1"/>
              <a:t>，伟大的无产阶级革命家、军事家，杰出的农民运动领袖，中国共产党早期领导人之一。1934年率部北上抗日，被国民党军拘捕入狱，1935年 8月 6日在江西南昌下沙窝英勇就义。在狱中，他受尽酷刑，写下了《可爱的中国》《清贫》等文章。</a:t>
            </a:r>
            <a:endParaRPr lang="zh-CN" altLang="en-US" sz="2800" b="1"/>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图片 7" descr="通用的"/>
          <p:cNvPicPr>
            <a:picLocks noChangeAspect="1"/>
          </p:cNvPicPr>
          <p:nvPr/>
        </p:nvPicPr>
        <p:blipFill>
          <a:blip r:embed="rId1" cstate="print"/>
          <a:stretch>
            <a:fillRect/>
          </a:stretch>
        </p:blipFill>
        <p:spPr>
          <a:xfrm>
            <a:off x="57785" y="775335"/>
            <a:ext cx="1955800" cy="582295"/>
          </a:xfrm>
          <a:prstGeom prst="rect">
            <a:avLst/>
          </a:prstGeom>
        </p:spPr>
      </p:pic>
      <p:sp>
        <p:nvSpPr>
          <p:cNvPr id="2" name="文本框 1"/>
          <p:cNvSpPr txBox="1"/>
          <p:nvPr/>
        </p:nvSpPr>
        <p:spPr>
          <a:xfrm>
            <a:off x="258445" y="823595"/>
            <a:ext cx="1749425" cy="521970"/>
          </a:xfrm>
          <a:prstGeom prst="rect">
            <a:avLst/>
          </a:prstGeom>
          <a:noFill/>
        </p:spPr>
        <p:txBody>
          <a:bodyPr wrap="square" rtlCol="0">
            <a:spAutoFit/>
          </a:bodyPr>
          <a:lstStyle/>
          <a:p>
            <a:r>
              <a:rPr lang="zh-CN" altLang="zh-CN" sz="2800" b="1"/>
              <a:t>整体感知</a:t>
            </a:r>
            <a:endParaRPr lang="zh-CN" altLang="zh-CN" sz="2800" b="1"/>
          </a:p>
        </p:txBody>
      </p:sp>
      <p:sp>
        <p:nvSpPr>
          <p:cNvPr id="5" name="矩形 4"/>
          <p:cNvSpPr>
            <a:spLocks noChangeArrowheads="1"/>
          </p:cNvSpPr>
          <p:nvPr/>
        </p:nvSpPr>
        <p:spPr bwMode="auto">
          <a:xfrm>
            <a:off x="859155" y="1802130"/>
            <a:ext cx="7454265" cy="1666240"/>
          </a:xfrm>
          <a:prstGeom prst="rect">
            <a:avLst/>
          </a:prstGeom>
          <a:solidFill>
            <a:srgbClr val="FFE1CC">
              <a:alpha val="55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66725" indent="-466725">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466725" marR="0" lvl="0" indent="-466725" algn="l" defTabSz="914400" rtl="0" fontAlgn="base">
              <a:lnSpc>
                <a:spcPct val="160000"/>
              </a:lnSpc>
              <a:spcBef>
                <a:spcPct val="0"/>
              </a:spcBef>
              <a:spcAft>
                <a:spcPct val="0"/>
              </a:spcAft>
              <a:buClrTx/>
              <a:buSzTx/>
              <a:buFont typeface="Times New Roman" panose="02020603050405020304" pitchFamily="18" charset="0"/>
              <a:buAutoNum type="arabicPeriod"/>
              <a:defRPr/>
            </a:pPr>
            <a:r>
              <a:rPr kumimoji="0" lang="zh-CN" altLang="en-US" sz="3200" b="1" i="0" u="none" strike="noStrike" kern="1200" cap="none" spc="0" normalizeH="0" baseline="0" noProof="0" dirty="0">
                <a:ln>
                  <a:noFill/>
                </a:ln>
                <a:solidFill>
                  <a:srgbClr val="0000FF"/>
                </a:solidFill>
                <a:effectLst/>
                <a:uLnTx/>
                <a:uFillTx/>
                <a:latin typeface="+mn-ea"/>
                <a:ea typeface="+mn-ea"/>
                <a:cs typeface="+mn-cs"/>
              </a:rPr>
              <a:t>自由阅读课文，圈出本课生字、生词。</a:t>
            </a:r>
            <a:endParaRPr kumimoji="0" lang="zh-CN" altLang="en-US" sz="3200" b="1" i="0" u="none" strike="noStrike" kern="1200" cap="none" spc="0" normalizeH="0" baseline="0" noProof="0" dirty="0">
              <a:ln>
                <a:noFill/>
              </a:ln>
              <a:solidFill>
                <a:srgbClr val="0000FF"/>
              </a:solidFill>
              <a:effectLst/>
              <a:uLnTx/>
              <a:uFillTx/>
              <a:latin typeface="+mn-ea"/>
              <a:ea typeface="+mn-ea"/>
              <a:cs typeface="+mn-cs"/>
            </a:endParaRPr>
          </a:p>
          <a:p>
            <a:pPr marL="466725" marR="0" lvl="0" indent="-466725" algn="l" defTabSz="914400" rtl="0" fontAlgn="base">
              <a:lnSpc>
                <a:spcPct val="160000"/>
              </a:lnSpc>
              <a:spcBef>
                <a:spcPct val="0"/>
              </a:spcBef>
              <a:spcAft>
                <a:spcPct val="0"/>
              </a:spcAft>
              <a:buClrTx/>
              <a:buSzTx/>
              <a:buFont typeface="Times New Roman" panose="02020603050405020304" pitchFamily="18" charset="0"/>
              <a:buAutoNum type="arabicPeriod"/>
              <a:defRPr/>
            </a:pPr>
            <a:r>
              <a:rPr kumimoji="0" lang="zh-CN" altLang="en-US" sz="3200" b="1" i="0" u="none" strike="noStrike" kern="1200" cap="none" spc="0" normalizeH="0" baseline="0" noProof="0" dirty="0">
                <a:ln>
                  <a:noFill/>
                </a:ln>
                <a:solidFill>
                  <a:srgbClr val="0000FF"/>
                </a:solidFill>
                <a:effectLst/>
                <a:uLnTx/>
                <a:uFillTx/>
                <a:latin typeface="+mn-ea"/>
                <a:ea typeface="+mn-ea"/>
                <a:cs typeface="+mn-cs"/>
              </a:rPr>
              <a:t>朗读课文，体会方志敏的品质和志向。</a:t>
            </a:r>
            <a:endParaRPr kumimoji="0" lang="zh-CN" altLang="en-US" sz="3200" b="1" i="0" u="none" strike="noStrike" kern="1200" cap="none" spc="0" normalizeH="0" baseline="0" noProof="0" dirty="0">
              <a:ln>
                <a:noFill/>
              </a:ln>
              <a:solidFill>
                <a:srgbClr val="0000FF"/>
              </a:solidFill>
              <a:effectLst/>
              <a:uLnTx/>
              <a:uFillTx/>
              <a:latin typeface="+mn-e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图片 4" descr="通用的"/>
          <p:cNvPicPr>
            <a:picLocks noChangeAspect="1"/>
          </p:cNvPicPr>
          <p:nvPr/>
        </p:nvPicPr>
        <p:blipFill>
          <a:blip r:embed="rId1" cstate="print"/>
          <a:stretch>
            <a:fillRect/>
          </a:stretch>
        </p:blipFill>
        <p:spPr>
          <a:xfrm>
            <a:off x="238760" y="131445"/>
            <a:ext cx="1814195" cy="563245"/>
          </a:xfrm>
          <a:prstGeom prst="rect">
            <a:avLst/>
          </a:prstGeom>
        </p:spPr>
      </p:pic>
      <p:sp>
        <p:nvSpPr>
          <p:cNvPr id="4" name="文本框 3"/>
          <p:cNvSpPr txBox="1"/>
          <p:nvPr/>
        </p:nvSpPr>
        <p:spPr>
          <a:xfrm>
            <a:off x="354965" y="182880"/>
            <a:ext cx="1903730" cy="460375"/>
          </a:xfrm>
          <a:prstGeom prst="rect">
            <a:avLst/>
          </a:prstGeom>
          <a:noFill/>
        </p:spPr>
        <p:txBody>
          <a:bodyPr wrap="square" rtlCol="0">
            <a:spAutoFit/>
          </a:bodyPr>
          <a:lstStyle/>
          <a:p>
            <a:r>
              <a:rPr lang="en-US" altLang="zh-CN" sz="2400" b="1">
                <a:latin typeface="+mj-ea"/>
                <a:ea typeface="+mj-ea"/>
                <a:sym typeface="+mn-ea"/>
              </a:rPr>
              <a:t> </a:t>
            </a:r>
            <a:r>
              <a:rPr lang="zh-CN" altLang="en-US" sz="2400" b="1">
                <a:latin typeface="+mj-ea"/>
                <a:ea typeface="+mj-ea"/>
                <a:sym typeface="+mn-ea"/>
              </a:rPr>
              <a:t>字词学习</a:t>
            </a:r>
            <a:endParaRPr lang="zh-CN" altLang="en-US" sz="2400">
              <a:latin typeface="+mj-ea"/>
              <a:ea typeface="+mj-ea"/>
            </a:endParaRPr>
          </a:p>
        </p:txBody>
      </p:sp>
      <p:sp>
        <p:nvSpPr>
          <p:cNvPr id="3" name="文本框 2"/>
          <p:cNvSpPr txBox="1"/>
          <p:nvPr/>
        </p:nvSpPr>
        <p:spPr>
          <a:xfrm>
            <a:off x="488315" y="1724025"/>
            <a:ext cx="8813165" cy="2553335"/>
          </a:xfrm>
          <a:prstGeom prst="rect">
            <a:avLst/>
          </a:prstGeom>
          <a:noFill/>
        </p:spPr>
        <p:txBody>
          <a:bodyPr wrap="square" rtlCol="0" anchor="t">
            <a:spAutoFit/>
          </a:bodyPr>
          <a:lstStyle/>
          <a:p>
            <a:pPr fontAlgn="auto">
              <a:lnSpc>
                <a:spcPct val="250000"/>
              </a:lnSpc>
            </a:pPr>
            <a:r>
              <a:rPr lang="zh-CN" altLang="en-US" sz="3200" b="1">
                <a:solidFill>
                  <a:srgbClr val="FF0000"/>
                </a:solidFill>
                <a:latin typeface="楷体_GB2312" panose="02010609030101010101" charset="-122"/>
                <a:ea typeface="楷体_GB2312" panose="02010609030101010101" charset="-122"/>
                <a:cs typeface="楷体_GB2312" panose="02010609030101010101" charset="-122"/>
                <a:sym typeface="+mn-ea"/>
              </a:rPr>
              <a:t>筹</a:t>
            </a:r>
            <a:r>
              <a:rPr lang="zh-CN" altLang="en-US" sz="3200" b="1">
                <a:latin typeface="楷体_GB2312" panose="02010609030101010101" charset="-122"/>
                <a:ea typeface="楷体_GB2312" panose="02010609030101010101" charset="-122"/>
                <a:cs typeface="楷体_GB2312" panose="02010609030101010101" charset="-122"/>
                <a:sym typeface="+mn-ea"/>
              </a:rPr>
              <a:t>划    </a:t>
            </a:r>
            <a:r>
              <a:rPr lang="zh-CN" altLang="en-US" sz="3200" b="1">
                <a:solidFill>
                  <a:srgbClr val="FF0000"/>
                </a:solidFill>
                <a:latin typeface="楷体_GB2312" panose="02010609030101010101" charset="-122"/>
                <a:ea typeface="楷体_GB2312" panose="02010609030101010101" charset="-122"/>
                <a:cs typeface="楷体_GB2312" panose="02010609030101010101" charset="-122"/>
                <a:sym typeface="+mn-ea"/>
              </a:rPr>
              <a:t>矜</a:t>
            </a:r>
            <a:r>
              <a:rPr lang="zh-CN" altLang="en-US" sz="3200" b="1">
                <a:latin typeface="楷体_GB2312" panose="02010609030101010101" charset="-122"/>
                <a:ea typeface="楷体_GB2312" panose="02010609030101010101" charset="-122"/>
                <a:cs typeface="楷体_GB2312" panose="02010609030101010101" charset="-122"/>
                <a:sym typeface="+mn-ea"/>
              </a:rPr>
              <a:t>持     </a:t>
            </a:r>
            <a:r>
              <a:rPr lang="zh-CN" altLang="en-US" sz="3200" b="1">
                <a:solidFill>
                  <a:srgbClr val="FF0000"/>
                </a:solidFill>
                <a:latin typeface="楷体_GB2312" panose="02010609030101010101" charset="-122"/>
                <a:ea typeface="楷体_GB2312" panose="02010609030101010101" charset="-122"/>
                <a:cs typeface="楷体_GB2312" panose="02010609030101010101" charset="-122"/>
                <a:sym typeface="+mn-ea"/>
              </a:rPr>
              <a:t>俘</a:t>
            </a:r>
            <a:r>
              <a:rPr lang="zh-CN" altLang="en-US" sz="3200" b="1">
                <a:latin typeface="楷体_GB2312" panose="02010609030101010101" charset="-122"/>
                <a:ea typeface="楷体_GB2312" panose="02010609030101010101" charset="-122"/>
                <a:cs typeface="楷体_GB2312" panose="02010609030101010101" charset="-122"/>
                <a:sym typeface="+mn-ea"/>
              </a:rPr>
              <a:t>虏      手</a:t>
            </a:r>
            <a:r>
              <a:rPr lang="zh-CN" altLang="en-US" sz="3200" b="1">
                <a:solidFill>
                  <a:srgbClr val="FF0000"/>
                </a:solidFill>
                <a:latin typeface="楷体_GB2312" panose="02010609030101010101" charset="-122"/>
                <a:ea typeface="楷体_GB2312" panose="02010609030101010101" charset="-122"/>
                <a:cs typeface="楷体_GB2312" panose="02010609030101010101" charset="-122"/>
                <a:sym typeface="+mn-ea"/>
              </a:rPr>
              <a:t>镯</a:t>
            </a:r>
            <a:r>
              <a:rPr lang="zh-CN" altLang="en-US" sz="3200" b="1">
                <a:latin typeface="楷体_GB2312" panose="02010609030101010101" charset="-122"/>
                <a:ea typeface="楷体_GB2312" panose="02010609030101010101" charset="-122"/>
                <a:cs typeface="楷体_GB2312" panose="02010609030101010101" charset="-122"/>
                <a:sym typeface="+mn-ea"/>
              </a:rPr>
              <a:t>    恐</a:t>
            </a:r>
            <a:r>
              <a:rPr lang="zh-CN" altLang="en-US" sz="3200" b="1">
                <a:solidFill>
                  <a:srgbClr val="FF0000"/>
                </a:solidFill>
                <a:latin typeface="楷体_GB2312" panose="02010609030101010101" charset="-122"/>
                <a:ea typeface="楷体_GB2312" panose="02010609030101010101" charset="-122"/>
                <a:cs typeface="楷体_GB2312" panose="02010609030101010101" charset="-122"/>
                <a:sym typeface="+mn-ea"/>
              </a:rPr>
              <a:t>吓</a:t>
            </a:r>
            <a:r>
              <a:rPr lang="zh-CN" altLang="en-US" sz="3200" b="1">
                <a:latin typeface="楷体_GB2312" panose="02010609030101010101" charset="-122"/>
                <a:ea typeface="楷体_GB2312" panose="02010609030101010101" charset="-122"/>
                <a:cs typeface="楷体_GB2312" panose="02010609030101010101" charset="-122"/>
                <a:sym typeface="+mn-ea"/>
              </a:rPr>
              <a:t>   裤</a:t>
            </a:r>
            <a:r>
              <a:rPr lang="zh-CN" altLang="en-US" sz="3200" b="1">
                <a:solidFill>
                  <a:srgbClr val="FF0000"/>
                </a:solidFill>
                <a:latin typeface="楷体_GB2312" panose="02010609030101010101" charset="-122"/>
                <a:ea typeface="楷体_GB2312" panose="02010609030101010101" charset="-122"/>
                <a:cs typeface="楷体_GB2312" panose="02010609030101010101" charset="-122"/>
                <a:sym typeface="+mn-ea"/>
              </a:rPr>
              <a:t>裆</a:t>
            </a:r>
            <a:r>
              <a:rPr lang="zh-CN" altLang="en-US" sz="3200" b="1">
                <a:latin typeface="楷体_GB2312" panose="02010609030101010101" charset="-122"/>
                <a:ea typeface="楷体_GB2312" panose="02010609030101010101" charset="-122"/>
                <a:cs typeface="楷体_GB2312" panose="02010609030101010101" charset="-122"/>
                <a:sym typeface="+mn-ea"/>
              </a:rPr>
              <a:t>    </a:t>
            </a:r>
            <a:r>
              <a:rPr lang="zh-CN" altLang="en-US" sz="3200" b="1">
                <a:solidFill>
                  <a:srgbClr val="FF0000"/>
                </a:solidFill>
                <a:latin typeface="楷体_GB2312" panose="02010609030101010101" charset="-122"/>
                <a:ea typeface="楷体_GB2312" panose="02010609030101010101" charset="-122"/>
                <a:cs typeface="楷体_GB2312" panose="02010609030101010101" charset="-122"/>
                <a:sym typeface="+mn-ea"/>
              </a:rPr>
              <a:t>企</a:t>
            </a:r>
            <a:r>
              <a:rPr lang="zh-CN" altLang="en-US" sz="3200" b="1">
                <a:latin typeface="楷体_GB2312" panose="02010609030101010101" charset="-122"/>
                <a:ea typeface="楷体_GB2312" panose="02010609030101010101" charset="-122"/>
                <a:cs typeface="楷体_GB2312" panose="02010609030101010101" charset="-122"/>
                <a:sym typeface="+mn-ea"/>
              </a:rPr>
              <a:t>望     </a:t>
            </a:r>
            <a:r>
              <a:rPr lang="zh-CN" altLang="en-US" sz="3200" b="1">
                <a:solidFill>
                  <a:srgbClr val="FF0000"/>
                </a:solidFill>
                <a:latin typeface="楷体_GB2312" panose="02010609030101010101" charset="-122"/>
                <a:ea typeface="楷体_GB2312" panose="02010609030101010101" charset="-122"/>
                <a:cs typeface="楷体_GB2312" panose="02010609030101010101" charset="-122"/>
                <a:sym typeface="+mn-ea"/>
              </a:rPr>
              <a:t>彼</a:t>
            </a:r>
            <a:r>
              <a:rPr lang="zh-CN" altLang="en-US" sz="3200" b="1">
                <a:latin typeface="楷体_GB2312" panose="02010609030101010101" charset="-122"/>
                <a:ea typeface="楷体_GB2312" panose="02010609030101010101" charset="-122"/>
                <a:cs typeface="楷体_GB2312" panose="02010609030101010101" charset="-122"/>
                <a:sym typeface="+mn-ea"/>
              </a:rPr>
              <a:t>此      </a:t>
            </a:r>
            <a:r>
              <a:rPr lang="zh-CN" altLang="en-US" sz="3200" b="1">
                <a:solidFill>
                  <a:srgbClr val="FF0000"/>
                </a:solidFill>
                <a:latin typeface="楷体_GB2312" panose="02010609030101010101" charset="-122"/>
                <a:ea typeface="楷体_GB2312" panose="02010609030101010101" charset="-122"/>
                <a:cs typeface="楷体_GB2312" panose="02010609030101010101" charset="-122"/>
                <a:sym typeface="+mn-ea"/>
              </a:rPr>
              <a:t>褂</a:t>
            </a:r>
            <a:r>
              <a:rPr lang="zh-CN" altLang="en-US" sz="3200" b="1">
                <a:latin typeface="楷体_GB2312" panose="02010609030101010101" charset="-122"/>
                <a:ea typeface="楷体_GB2312" panose="02010609030101010101" charset="-122"/>
                <a:cs typeface="楷体_GB2312" panose="02010609030101010101" charset="-122"/>
                <a:sym typeface="+mn-ea"/>
              </a:rPr>
              <a:t>子    船</a:t>
            </a:r>
            <a:r>
              <a:rPr lang="zh-CN" altLang="en-US" sz="3200" b="1">
                <a:solidFill>
                  <a:srgbClr val="FF0000"/>
                </a:solidFill>
                <a:latin typeface="楷体_GB2312" panose="02010609030101010101" charset="-122"/>
                <a:ea typeface="楷体_GB2312" panose="02010609030101010101" charset="-122"/>
                <a:cs typeface="楷体_GB2312" panose="02010609030101010101" charset="-122"/>
                <a:sym typeface="+mn-ea"/>
              </a:rPr>
              <a:t>坞</a:t>
            </a:r>
            <a:r>
              <a:rPr lang="zh-CN" altLang="en-US" sz="3200" b="1">
                <a:latin typeface="楷体_GB2312" panose="02010609030101010101" charset="-122"/>
                <a:ea typeface="楷体_GB2312" panose="02010609030101010101" charset="-122"/>
                <a:cs typeface="楷体_GB2312" panose="02010609030101010101" charset="-122"/>
                <a:sym typeface="+mn-ea"/>
              </a:rPr>
              <a:t>     </a:t>
            </a:r>
            <a:endParaRPr lang="zh-CN" altLang="en-US" sz="3200" b="1">
              <a:solidFill>
                <a:schemeClr val="tx1"/>
              </a:solidFill>
              <a:latin typeface="楷体_GB2312" panose="02010609030101010101" charset="-122"/>
              <a:ea typeface="楷体_GB2312" panose="02010609030101010101" charset="-122"/>
              <a:cs typeface="楷体_GB2312" panose="02010609030101010101" charset="-122"/>
            </a:endParaRPr>
          </a:p>
        </p:txBody>
      </p:sp>
      <p:sp>
        <p:nvSpPr>
          <p:cNvPr id="6" name="文本框 5"/>
          <p:cNvSpPr txBox="1"/>
          <p:nvPr/>
        </p:nvSpPr>
        <p:spPr>
          <a:xfrm>
            <a:off x="832485" y="3232785"/>
            <a:ext cx="922020" cy="460375"/>
          </a:xfrm>
          <a:prstGeom prst="rect">
            <a:avLst/>
          </a:prstGeom>
          <a:noFill/>
        </p:spPr>
        <p:txBody>
          <a:bodyPr wrap="square" rtlCol="0">
            <a:spAutoFit/>
          </a:bodyPr>
          <a:lstStyle/>
          <a:p>
            <a:r>
              <a:rPr lang="en-US" altLang="zh-CN" sz="2400">
                <a:solidFill>
                  <a:srgbClr val="0000FF"/>
                </a:solidFill>
                <a:latin typeface="方正姚体" panose="02010601030101010101" charset="-122"/>
                <a:ea typeface="方正姚体" panose="02010601030101010101" charset="-122"/>
              </a:rPr>
              <a:t>dāng</a:t>
            </a:r>
            <a:endParaRPr lang="en-US" altLang="zh-CN" sz="2400">
              <a:solidFill>
                <a:srgbClr val="0000FF"/>
              </a:solidFill>
              <a:latin typeface="方正姚体" panose="02010601030101010101" charset="-122"/>
              <a:ea typeface="方正姚体" panose="02010601030101010101" charset="-122"/>
            </a:endParaRPr>
          </a:p>
        </p:txBody>
      </p:sp>
      <p:sp>
        <p:nvSpPr>
          <p:cNvPr id="7" name="文本框 6"/>
          <p:cNvSpPr txBox="1"/>
          <p:nvPr/>
        </p:nvSpPr>
        <p:spPr>
          <a:xfrm>
            <a:off x="4075430" y="1941195"/>
            <a:ext cx="934720" cy="460375"/>
          </a:xfrm>
          <a:prstGeom prst="rect">
            <a:avLst/>
          </a:prstGeom>
          <a:noFill/>
        </p:spPr>
        <p:txBody>
          <a:bodyPr wrap="square" rtlCol="0">
            <a:spAutoFit/>
          </a:bodyPr>
          <a:lstStyle/>
          <a:p>
            <a:r>
              <a:rPr lang="en-US" altLang="zh-CN" sz="2400">
                <a:solidFill>
                  <a:srgbClr val="0000FF"/>
                </a:solidFill>
                <a:latin typeface="方正姚体" panose="02010601030101010101" charset="-122"/>
                <a:ea typeface="方正姚体" panose="02010601030101010101" charset="-122"/>
              </a:rPr>
              <a:t>fú</a:t>
            </a:r>
            <a:endParaRPr lang="en-US" altLang="zh-CN" sz="2400">
              <a:solidFill>
                <a:srgbClr val="0000FF"/>
              </a:solidFill>
              <a:latin typeface="方正姚体" panose="02010601030101010101" charset="-122"/>
              <a:ea typeface="方正姚体" panose="02010601030101010101" charset="-122"/>
            </a:endParaRPr>
          </a:p>
        </p:txBody>
      </p:sp>
      <p:sp>
        <p:nvSpPr>
          <p:cNvPr id="8" name="文本框 7"/>
          <p:cNvSpPr txBox="1"/>
          <p:nvPr/>
        </p:nvSpPr>
        <p:spPr>
          <a:xfrm>
            <a:off x="6419850" y="1941195"/>
            <a:ext cx="973455" cy="460375"/>
          </a:xfrm>
          <a:prstGeom prst="rect">
            <a:avLst/>
          </a:prstGeom>
          <a:noFill/>
        </p:spPr>
        <p:txBody>
          <a:bodyPr wrap="square" rtlCol="0">
            <a:spAutoFit/>
          </a:bodyPr>
          <a:lstStyle/>
          <a:p>
            <a:r>
              <a:rPr lang="en-US" altLang="zh-CN" sz="2400">
                <a:solidFill>
                  <a:srgbClr val="0000FF"/>
                </a:solidFill>
                <a:latin typeface="方正姚体" panose="02010601030101010101" charset="-122"/>
                <a:ea typeface="方正姚体" panose="02010601030101010101" charset="-122"/>
              </a:rPr>
              <a:t>zhuó</a:t>
            </a:r>
            <a:endParaRPr lang="en-US" altLang="zh-CN" sz="2400">
              <a:solidFill>
                <a:srgbClr val="0000FF"/>
              </a:solidFill>
              <a:latin typeface="方正姚体" panose="02010601030101010101" charset="-122"/>
              <a:ea typeface="方正姚体" panose="02010601030101010101" charset="-122"/>
            </a:endParaRPr>
          </a:p>
        </p:txBody>
      </p:sp>
      <p:sp>
        <p:nvSpPr>
          <p:cNvPr id="9" name="文本框 8"/>
          <p:cNvSpPr txBox="1"/>
          <p:nvPr/>
        </p:nvSpPr>
        <p:spPr>
          <a:xfrm>
            <a:off x="8085455" y="2001520"/>
            <a:ext cx="972185" cy="460375"/>
          </a:xfrm>
          <a:prstGeom prst="rect">
            <a:avLst/>
          </a:prstGeom>
          <a:noFill/>
        </p:spPr>
        <p:txBody>
          <a:bodyPr wrap="square" rtlCol="0">
            <a:spAutoFit/>
          </a:bodyPr>
          <a:lstStyle/>
          <a:p>
            <a:r>
              <a:rPr lang="en-US" altLang="zh-CN" sz="2400">
                <a:solidFill>
                  <a:srgbClr val="0000FF"/>
                </a:solidFill>
                <a:latin typeface="方正姚体" panose="02010601030101010101" charset="-122"/>
                <a:ea typeface="方正姚体" panose="02010601030101010101" charset="-122"/>
              </a:rPr>
              <a:t>hè</a:t>
            </a:r>
            <a:endParaRPr lang="en-US" altLang="zh-CN" sz="2400">
              <a:solidFill>
                <a:srgbClr val="0000FF"/>
              </a:solidFill>
              <a:latin typeface="方正姚体" panose="02010601030101010101" charset="-122"/>
              <a:ea typeface="方正姚体" panose="02010601030101010101" charset="-122"/>
            </a:endParaRPr>
          </a:p>
        </p:txBody>
      </p:sp>
      <p:sp>
        <p:nvSpPr>
          <p:cNvPr id="10" name="文本框 9"/>
          <p:cNvSpPr txBox="1"/>
          <p:nvPr/>
        </p:nvSpPr>
        <p:spPr>
          <a:xfrm>
            <a:off x="2185035" y="3221355"/>
            <a:ext cx="977900" cy="460375"/>
          </a:xfrm>
          <a:prstGeom prst="rect">
            <a:avLst/>
          </a:prstGeom>
          <a:noFill/>
        </p:spPr>
        <p:txBody>
          <a:bodyPr wrap="square" rtlCol="0">
            <a:spAutoFit/>
          </a:bodyPr>
          <a:lstStyle/>
          <a:p>
            <a:r>
              <a:rPr lang="en-US" altLang="zh-CN" sz="2400">
                <a:solidFill>
                  <a:srgbClr val="0000FF"/>
                </a:solidFill>
                <a:latin typeface="方正姚体" panose="02010601030101010101" charset="-122"/>
                <a:ea typeface="方正姚体" panose="02010601030101010101" charset="-122"/>
              </a:rPr>
              <a:t>qǐ</a:t>
            </a:r>
            <a:endParaRPr lang="en-US" altLang="zh-CN" sz="2400">
              <a:solidFill>
                <a:srgbClr val="0000FF"/>
              </a:solidFill>
              <a:latin typeface="方正姚体" panose="02010601030101010101" charset="-122"/>
              <a:ea typeface="方正姚体" panose="02010601030101010101" charset="-122"/>
            </a:endParaRPr>
          </a:p>
        </p:txBody>
      </p:sp>
      <p:sp>
        <p:nvSpPr>
          <p:cNvPr id="14" name="文本框 13"/>
          <p:cNvSpPr txBox="1"/>
          <p:nvPr/>
        </p:nvSpPr>
        <p:spPr>
          <a:xfrm>
            <a:off x="2198370" y="1941195"/>
            <a:ext cx="1449070" cy="460375"/>
          </a:xfrm>
          <a:prstGeom prst="rect">
            <a:avLst/>
          </a:prstGeom>
          <a:noFill/>
        </p:spPr>
        <p:txBody>
          <a:bodyPr wrap="square" rtlCol="0">
            <a:spAutoFit/>
          </a:bodyPr>
          <a:lstStyle/>
          <a:p>
            <a:r>
              <a:rPr lang="en-US" altLang="zh-CN" sz="2400">
                <a:solidFill>
                  <a:srgbClr val="0000FF"/>
                </a:solidFill>
                <a:latin typeface="方正姚体" panose="02010601030101010101" charset="-122"/>
                <a:ea typeface="方正姚体" panose="02010601030101010101" charset="-122"/>
              </a:rPr>
              <a:t>jīn</a:t>
            </a:r>
            <a:endParaRPr lang="en-US" altLang="zh-CN" sz="2400">
              <a:solidFill>
                <a:srgbClr val="0000FF"/>
              </a:solidFill>
              <a:latin typeface="方正姚体" panose="02010601030101010101" charset="-122"/>
              <a:ea typeface="方正姚体" panose="02010601030101010101" charset="-122"/>
            </a:endParaRPr>
          </a:p>
        </p:txBody>
      </p:sp>
      <p:pic>
        <p:nvPicPr>
          <p:cNvPr id="15" name="图片 14" descr="我会认1"/>
          <p:cNvPicPr>
            <a:picLocks noChangeAspect="1"/>
          </p:cNvPicPr>
          <p:nvPr/>
        </p:nvPicPr>
        <p:blipFill>
          <a:blip r:embed="rId2" cstate="print"/>
          <a:stretch>
            <a:fillRect/>
          </a:stretch>
        </p:blipFill>
        <p:spPr>
          <a:xfrm>
            <a:off x="247015" y="1046480"/>
            <a:ext cx="2009775" cy="542925"/>
          </a:xfrm>
          <a:prstGeom prst="rect">
            <a:avLst/>
          </a:prstGeom>
        </p:spPr>
      </p:pic>
      <p:sp>
        <p:nvSpPr>
          <p:cNvPr id="2" name="文本框 1"/>
          <p:cNvSpPr txBox="1"/>
          <p:nvPr/>
        </p:nvSpPr>
        <p:spPr>
          <a:xfrm>
            <a:off x="394970" y="2022475"/>
            <a:ext cx="810895" cy="460375"/>
          </a:xfrm>
          <a:prstGeom prst="rect">
            <a:avLst/>
          </a:prstGeom>
          <a:noFill/>
        </p:spPr>
        <p:txBody>
          <a:bodyPr wrap="square" rtlCol="0">
            <a:spAutoFit/>
          </a:bodyPr>
          <a:lstStyle/>
          <a:p>
            <a:r>
              <a:rPr lang="en-US" altLang="zh-CN" sz="2400">
                <a:solidFill>
                  <a:srgbClr val="0000FF"/>
                </a:solidFill>
                <a:latin typeface="方正姚体" panose="02010601030101010101" charset="-122"/>
                <a:ea typeface="方正姚体" panose="02010601030101010101" charset="-122"/>
              </a:rPr>
              <a:t>chóu</a:t>
            </a:r>
            <a:endParaRPr lang="en-US" altLang="zh-CN" sz="2400">
              <a:solidFill>
                <a:srgbClr val="0000FF"/>
              </a:solidFill>
              <a:latin typeface="方正姚体" panose="02010601030101010101" charset="-122"/>
              <a:ea typeface="方正姚体" panose="02010601030101010101" charset="-122"/>
            </a:endParaRPr>
          </a:p>
        </p:txBody>
      </p:sp>
      <p:sp>
        <p:nvSpPr>
          <p:cNvPr id="11" name="文本框 10"/>
          <p:cNvSpPr txBox="1"/>
          <p:nvPr/>
        </p:nvSpPr>
        <p:spPr>
          <a:xfrm>
            <a:off x="4079240" y="3221355"/>
            <a:ext cx="659130" cy="460375"/>
          </a:xfrm>
          <a:prstGeom prst="rect">
            <a:avLst/>
          </a:prstGeom>
          <a:noFill/>
        </p:spPr>
        <p:txBody>
          <a:bodyPr wrap="square" rtlCol="0">
            <a:spAutoFit/>
          </a:bodyPr>
          <a:lstStyle/>
          <a:p>
            <a:r>
              <a:rPr lang="en-US" altLang="zh-CN" sz="2400">
                <a:solidFill>
                  <a:srgbClr val="0000FF"/>
                </a:solidFill>
                <a:latin typeface="方正姚体" panose="02010601030101010101" charset="-122"/>
                <a:ea typeface="方正姚体" panose="02010601030101010101" charset="-122"/>
              </a:rPr>
              <a:t>bǐ</a:t>
            </a:r>
            <a:endParaRPr lang="en-US" altLang="zh-CN" sz="2400">
              <a:solidFill>
                <a:srgbClr val="0000FF"/>
              </a:solidFill>
              <a:latin typeface="方正姚体" panose="02010601030101010101" charset="-122"/>
              <a:ea typeface="方正姚体" panose="02010601030101010101" charset="-122"/>
            </a:endParaRPr>
          </a:p>
        </p:txBody>
      </p:sp>
      <p:sp>
        <p:nvSpPr>
          <p:cNvPr id="12" name="文本框 11"/>
          <p:cNvSpPr txBox="1"/>
          <p:nvPr/>
        </p:nvSpPr>
        <p:spPr>
          <a:xfrm>
            <a:off x="5998210" y="3253740"/>
            <a:ext cx="806450" cy="460375"/>
          </a:xfrm>
          <a:prstGeom prst="rect">
            <a:avLst/>
          </a:prstGeom>
          <a:noFill/>
        </p:spPr>
        <p:txBody>
          <a:bodyPr wrap="square" rtlCol="0">
            <a:spAutoFit/>
          </a:bodyPr>
          <a:lstStyle/>
          <a:p>
            <a:r>
              <a:rPr lang="en-US" altLang="zh-CN" sz="2400">
                <a:solidFill>
                  <a:srgbClr val="0000FF"/>
                </a:solidFill>
                <a:latin typeface="方正姚体" panose="02010601030101010101" charset="-122"/>
                <a:ea typeface="方正姚体" panose="02010601030101010101" charset="-122"/>
              </a:rPr>
              <a:t>guà</a:t>
            </a:r>
            <a:endParaRPr lang="en-US" altLang="zh-CN" sz="2400">
              <a:solidFill>
                <a:srgbClr val="0000FF"/>
              </a:solidFill>
              <a:latin typeface="方正姚体" panose="02010601030101010101" charset="-122"/>
              <a:ea typeface="方正姚体" panose="02010601030101010101" charset="-122"/>
            </a:endParaRPr>
          </a:p>
        </p:txBody>
      </p:sp>
      <p:sp>
        <p:nvSpPr>
          <p:cNvPr id="13" name="文本框 12"/>
          <p:cNvSpPr txBox="1"/>
          <p:nvPr/>
        </p:nvSpPr>
        <p:spPr>
          <a:xfrm>
            <a:off x="8054340" y="3240405"/>
            <a:ext cx="766445" cy="460375"/>
          </a:xfrm>
          <a:prstGeom prst="rect">
            <a:avLst/>
          </a:prstGeom>
          <a:noFill/>
        </p:spPr>
        <p:txBody>
          <a:bodyPr wrap="square" rtlCol="0">
            <a:spAutoFit/>
          </a:bodyPr>
          <a:lstStyle/>
          <a:p>
            <a:r>
              <a:rPr lang="en-US" altLang="zh-CN" sz="2400">
                <a:solidFill>
                  <a:srgbClr val="0000FF"/>
                </a:solidFill>
                <a:latin typeface="方正姚体" panose="02010601030101010101" charset="-122"/>
                <a:ea typeface="方正姚体" panose="02010601030101010101" charset="-122"/>
              </a:rPr>
              <a:t>wù</a:t>
            </a:r>
            <a:endParaRPr lang="en-US" altLang="zh-CN" sz="2400">
              <a:solidFill>
                <a:srgbClr val="0000FF"/>
              </a:solidFill>
              <a:latin typeface="方正姚体" panose="02010601030101010101" charset="-122"/>
              <a:ea typeface="方正姚体" panose="02010601030101010101"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par>
                                <p:cTn id="8" presetID="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fill="hold"/>
                                        <p:tgtEl>
                                          <p:spTgt spid="2"/>
                                        </p:tgtEl>
                                        <p:attrNameLst>
                                          <p:attrName>ppt_x</p:attrName>
                                        </p:attrNameLst>
                                      </p:cBhvr>
                                      <p:tavLst>
                                        <p:tav tm="0">
                                          <p:val>
                                            <p:strVal val="#ppt_x"/>
                                          </p:val>
                                        </p:tav>
                                        <p:tav tm="100000">
                                          <p:val>
                                            <p:strVal val="#ppt_x"/>
                                          </p:val>
                                        </p:tav>
                                      </p:tavLst>
                                    </p:anim>
                                    <p:anim calcmode="lin" valueType="num">
                                      <p:cBhvr additive="base">
                                        <p:cTn id="1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grpId="0" nodeType="click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0"/>
                                        <p:tgtEl>
                                          <p:spTgt spid="14"/>
                                        </p:tgtEl>
                                      </p:cBhvr>
                                    </p:animEffect>
                                    <p:anim calcmode="lin" valueType="num">
                                      <p:cBhvr>
                                        <p:cTn id="17" dur="1000" fill="hold"/>
                                        <p:tgtEl>
                                          <p:spTgt spid="14"/>
                                        </p:tgtEl>
                                        <p:attrNameLst>
                                          <p:attrName>ppt_x</p:attrName>
                                        </p:attrNameLst>
                                      </p:cBhvr>
                                      <p:tavLst>
                                        <p:tav tm="0">
                                          <p:val>
                                            <p:strVal val="#ppt_x"/>
                                          </p:val>
                                        </p:tav>
                                        <p:tav tm="100000">
                                          <p:val>
                                            <p:strVal val="#ppt_x"/>
                                          </p:val>
                                        </p:tav>
                                      </p:tavLst>
                                    </p:anim>
                                    <p:anim calcmode="lin" valueType="num">
                                      <p:cBhvr>
                                        <p:cTn id="1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1000"/>
                                        <p:tgtEl>
                                          <p:spTgt spid="7"/>
                                        </p:tgtEl>
                                      </p:cBhvr>
                                    </p:animEffect>
                                    <p:anim calcmode="lin" valueType="num">
                                      <p:cBhvr>
                                        <p:cTn id="24" dur="1000" fill="hold"/>
                                        <p:tgtEl>
                                          <p:spTgt spid="7"/>
                                        </p:tgtEl>
                                        <p:attrNameLst>
                                          <p:attrName>ppt_x</p:attrName>
                                        </p:attrNameLst>
                                      </p:cBhvr>
                                      <p:tavLst>
                                        <p:tav tm="0">
                                          <p:val>
                                            <p:strVal val="#ppt_x"/>
                                          </p:val>
                                        </p:tav>
                                        <p:tav tm="100000">
                                          <p:val>
                                            <p:strVal val="#ppt_x"/>
                                          </p:val>
                                        </p:tav>
                                      </p:tavLst>
                                    </p:anim>
                                    <p:anim calcmode="lin" valueType="num">
                                      <p:cBhvr>
                                        <p:cTn id="2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1000"/>
                                        <p:tgtEl>
                                          <p:spTgt spid="8"/>
                                        </p:tgtEl>
                                      </p:cBhvr>
                                    </p:animEffect>
                                    <p:anim calcmode="lin" valueType="num">
                                      <p:cBhvr>
                                        <p:cTn id="31" dur="1000" fill="hold"/>
                                        <p:tgtEl>
                                          <p:spTgt spid="8"/>
                                        </p:tgtEl>
                                        <p:attrNameLst>
                                          <p:attrName>ppt_x</p:attrName>
                                        </p:attrNameLst>
                                      </p:cBhvr>
                                      <p:tavLst>
                                        <p:tav tm="0">
                                          <p:val>
                                            <p:strVal val="#ppt_x"/>
                                          </p:val>
                                        </p:tav>
                                        <p:tav tm="100000">
                                          <p:val>
                                            <p:strVal val="#ppt_x"/>
                                          </p:val>
                                        </p:tav>
                                      </p:tavLst>
                                    </p:anim>
                                    <p:anim calcmode="lin" valueType="num">
                                      <p:cBhvr>
                                        <p:cTn id="3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fade">
                                      <p:cBhvr>
                                        <p:cTn id="37" dur="1000"/>
                                        <p:tgtEl>
                                          <p:spTgt spid="9"/>
                                        </p:tgtEl>
                                      </p:cBhvr>
                                    </p:animEffect>
                                    <p:anim calcmode="lin" valueType="num">
                                      <p:cBhvr>
                                        <p:cTn id="38" dur="1000" fill="hold"/>
                                        <p:tgtEl>
                                          <p:spTgt spid="9"/>
                                        </p:tgtEl>
                                        <p:attrNameLst>
                                          <p:attrName>ppt_x</p:attrName>
                                        </p:attrNameLst>
                                      </p:cBhvr>
                                      <p:tavLst>
                                        <p:tav tm="0">
                                          <p:val>
                                            <p:strVal val="#ppt_x"/>
                                          </p:val>
                                        </p:tav>
                                        <p:tav tm="100000">
                                          <p:val>
                                            <p:strVal val="#ppt_x"/>
                                          </p:val>
                                        </p:tav>
                                      </p:tavLst>
                                    </p:anim>
                                    <p:anim calcmode="lin" valueType="num">
                                      <p:cBhvr>
                                        <p:cTn id="3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6">
                                            <p:txEl>
                                              <p:pRg st="0" end="0"/>
                                            </p:txEl>
                                          </p:spTgt>
                                        </p:tgtEl>
                                        <p:attrNameLst>
                                          <p:attrName>style.visibility</p:attrName>
                                        </p:attrNameLst>
                                      </p:cBhvr>
                                      <p:to>
                                        <p:strVal val="visible"/>
                                      </p:to>
                                    </p:set>
                                    <p:anim calcmode="lin" valueType="num">
                                      <p:cBhvr additive="base">
                                        <p:cTn id="44"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10">
                                            <p:txEl>
                                              <p:pRg st="0" end="0"/>
                                            </p:txEl>
                                          </p:spTgt>
                                        </p:tgtEl>
                                        <p:attrNameLst>
                                          <p:attrName>style.visibility</p:attrName>
                                        </p:attrNameLst>
                                      </p:cBhvr>
                                      <p:to>
                                        <p:strVal val="visible"/>
                                      </p:to>
                                    </p:set>
                                    <p:anim calcmode="lin" valueType="num">
                                      <p:cBhvr additive="base">
                                        <p:cTn id="5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 calcmode="lin" valueType="num">
                                      <p:cBhvr additive="base">
                                        <p:cTn id="56" dur="500" fill="hold"/>
                                        <p:tgtEl>
                                          <p:spTgt spid="11"/>
                                        </p:tgtEl>
                                        <p:attrNameLst>
                                          <p:attrName>ppt_x</p:attrName>
                                        </p:attrNameLst>
                                      </p:cBhvr>
                                      <p:tavLst>
                                        <p:tav tm="0">
                                          <p:val>
                                            <p:strVal val="#ppt_x"/>
                                          </p:val>
                                        </p:tav>
                                        <p:tav tm="100000">
                                          <p:val>
                                            <p:strVal val="#ppt_x"/>
                                          </p:val>
                                        </p:tav>
                                      </p:tavLst>
                                    </p:anim>
                                    <p:anim calcmode="lin" valueType="num">
                                      <p:cBhvr additive="base">
                                        <p:cTn id="57"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12"/>
                                        </p:tgtEl>
                                        <p:attrNameLst>
                                          <p:attrName>style.visibility</p:attrName>
                                        </p:attrNameLst>
                                      </p:cBhvr>
                                      <p:to>
                                        <p:strVal val="visible"/>
                                      </p:to>
                                    </p:set>
                                    <p:anim calcmode="lin" valueType="num">
                                      <p:cBhvr additive="base">
                                        <p:cTn id="62" dur="500" fill="hold"/>
                                        <p:tgtEl>
                                          <p:spTgt spid="12"/>
                                        </p:tgtEl>
                                        <p:attrNameLst>
                                          <p:attrName>ppt_x</p:attrName>
                                        </p:attrNameLst>
                                      </p:cBhvr>
                                      <p:tavLst>
                                        <p:tav tm="0">
                                          <p:val>
                                            <p:strVal val="#ppt_x"/>
                                          </p:val>
                                        </p:tav>
                                        <p:tav tm="100000">
                                          <p:val>
                                            <p:strVal val="#ppt_x"/>
                                          </p:val>
                                        </p:tav>
                                      </p:tavLst>
                                    </p:anim>
                                    <p:anim calcmode="lin" valueType="num">
                                      <p:cBhvr additive="base">
                                        <p:cTn id="6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2" presetClass="entr" presetSubtype="4" fill="hold" grpId="0" nodeType="clickEffect">
                                  <p:stCondLst>
                                    <p:cond delay="0"/>
                                  </p:stCondLst>
                                  <p:childTnLst>
                                    <p:set>
                                      <p:cBhvr>
                                        <p:cTn id="67" dur="1" fill="hold">
                                          <p:stCondLst>
                                            <p:cond delay="0"/>
                                          </p:stCondLst>
                                        </p:cTn>
                                        <p:tgtEl>
                                          <p:spTgt spid="13"/>
                                        </p:tgtEl>
                                        <p:attrNameLst>
                                          <p:attrName>style.visibility</p:attrName>
                                        </p:attrNameLst>
                                      </p:cBhvr>
                                      <p:to>
                                        <p:strVal val="visible"/>
                                      </p:to>
                                    </p:set>
                                    <p:anim calcmode="lin" valueType="num">
                                      <p:cBhvr additive="base">
                                        <p:cTn id="68" dur="500" fill="hold"/>
                                        <p:tgtEl>
                                          <p:spTgt spid="13"/>
                                        </p:tgtEl>
                                        <p:attrNameLst>
                                          <p:attrName>ppt_x</p:attrName>
                                        </p:attrNameLst>
                                      </p:cBhvr>
                                      <p:tavLst>
                                        <p:tav tm="0">
                                          <p:val>
                                            <p:strVal val="#ppt_x"/>
                                          </p:val>
                                        </p:tav>
                                        <p:tav tm="100000">
                                          <p:val>
                                            <p:strVal val="#ppt_x"/>
                                          </p:val>
                                        </p:tav>
                                      </p:tavLst>
                                    </p:anim>
                                    <p:anim calcmode="lin" valueType="num">
                                      <p:cBhvr additive="base">
                                        <p:cTn id="6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8" grpId="0"/>
      <p:bldP spid="9" grpId="0"/>
      <p:bldP spid="14" grpId="0"/>
      <p:bldP spid="2"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9" name="图片 28" descr="多音字"/>
          <p:cNvPicPr>
            <a:picLocks noChangeAspect="1"/>
          </p:cNvPicPr>
          <p:nvPr/>
        </p:nvPicPr>
        <p:blipFill>
          <a:blip r:embed="rId1" cstate="print"/>
          <a:stretch>
            <a:fillRect/>
          </a:stretch>
        </p:blipFill>
        <p:spPr>
          <a:xfrm>
            <a:off x="77470" y="499110"/>
            <a:ext cx="2681605" cy="1012825"/>
          </a:xfrm>
          <a:prstGeom prst="rect">
            <a:avLst/>
          </a:prstGeom>
        </p:spPr>
      </p:pic>
      <p:pic>
        <p:nvPicPr>
          <p:cNvPr id="10242" name="图片 1" descr="19"/>
          <p:cNvPicPr>
            <a:picLocks noChangeAspect="1"/>
          </p:cNvPicPr>
          <p:nvPr/>
        </p:nvPicPr>
        <p:blipFill>
          <a:blip r:embed="rId2" cstate="print"/>
          <a:stretch>
            <a:fillRect/>
          </a:stretch>
        </p:blipFill>
        <p:spPr>
          <a:xfrm>
            <a:off x="1535748" y="1379220"/>
            <a:ext cx="2038350" cy="1354138"/>
          </a:xfrm>
          <a:prstGeom prst="rect">
            <a:avLst/>
          </a:prstGeom>
          <a:noFill/>
          <a:ln w="9525">
            <a:noFill/>
          </a:ln>
        </p:spPr>
      </p:pic>
      <p:sp>
        <p:nvSpPr>
          <p:cNvPr id="11" name="文本框 10"/>
          <p:cNvSpPr txBox="1"/>
          <p:nvPr/>
        </p:nvSpPr>
        <p:spPr>
          <a:xfrm>
            <a:off x="2632710" y="1659890"/>
            <a:ext cx="648335" cy="829945"/>
          </a:xfrm>
          <a:prstGeom prst="rect">
            <a:avLst/>
          </a:prstGeom>
          <a:noFill/>
        </p:spPr>
        <p:txBody>
          <a:bodyPr wrap="square" rtlCol="0">
            <a:spAutoFit/>
          </a:bodyPr>
          <a:lstStyle/>
          <a:p>
            <a:r>
              <a:rPr lang="zh-CN" altLang="en-US" sz="4800">
                <a:latin typeface="楷体_GB2312" panose="02010609030101010101" charset="-122"/>
                <a:ea typeface="楷体_GB2312" panose="02010609030101010101" charset="-122"/>
              </a:rPr>
              <a:t>弹</a:t>
            </a:r>
            <a:endParaRPr lang="zh-CN" altLang="en-US" sz="4800">
              <a:latin typeface="楷体_GB2312" panose="02010609030101010101" charset="-122"/>
              <a:ea typeface="楷体_GB2312" panose="02010609030101010101" charset="-122"/>
            </a:endParaRPr>
          </a:p>
        </p:txBody>
      </p:sp>
      <p:sp>
        <p:nvSpPr>
          <p:cNvPr id="13" name="矩形 12"/>
          <p:cNvSpPr/>
          <p:nvPr/>
        </p:nvSpPr>
        <p:spPr>
          <a:xfrm>
            <a:off x="4037648" y="1225550"/>
            <a:ext cx="3671887" cy="706755"/>
          </a:xfrm>
          <a:prstGeom prst="rect">
            <a:avLst/>
          </a:prstGeom>
          <a:noFill/>
          <a:ln w="9525">
            <a:noFill/>
          </a:ln>
        </p:spPr>
        <p:txBody>
          <a:bodyPr>
            <a:spAutoFit/>
          </a:bodyPr>
          <a:lstStyle/>
          <a:p>
            <a:pPr eaLnBrk="1" hangingPunct="1"/>
            <a:r>
              <a:rPr lang="en-US" altLang="zh-CN" sz="4000" b="1" dirty="0">
                <a:latin typeface="方正姚体" panose="02010601030101010101" charset="-122"/>
                <a:ea typeface="方正姚体" panose="02010601030101010101" charset="-122"/>
              </a:rPr>
              <a:t>____</a:t>
            </a:r>
            <a:r>
              <a:rPr lang="en-US" altLang="zh-CN" sz="4000" b="1" dirty="0">
                <a:latin typeface="方正姚体" panose="02010601030101010101" charset="-122"/>
                <a:ea typeface="方正姚体" panose="02010601030101010101" charset="-122"/>
                <a:sym typeface="+mn-ea"/>
              </a:rPr>
              <a:t>__</a:t>
            </a:r>
            <a:r>
              <a:rPr lang="en-US" altLang="zh-CN" sz="4000" b="1" dirty="0">
                <a:latin typeface="楷体" panose="02010609060101010101" charset="-122"/>
                <a:ea typeface="楷体" panose="02010609060101010101" charset="-122"/>
              </a:rPr>
              <a:t> </a:t>
            </a:r>
            <a:r>
              <a:rPr lang="zh-CN" altLang="en-US" sz="4000" b="1" dirty="0">
                <a:latin typeface="楷体_GB2312" panose="02010609030101010101" charset="-122"/>
                <a:ea typeface="楷体_GB2312" panose="02010609030101010101" charset="-122"/>
              </a:rPr>
              <a:t>弹弓</a:t>
            </a:r>
            <a:endParaRPr lang="zh-CN" altLang="en-US" sz="4000" b="1" dirty="0">
              <a:latin typeface="楷体_GB2312" panose="02010609030101010101" charset="-122"/>
              <a:ea typeface="楷体_GB2312" panose="02010609030101010101" charset="-122"/>
            </a:endParaRPr>
          </a:p>
        </p:txBody>
      </p:sp>
      <p:sp>
        <p:nvSpPr>
          <p:cNvPr id="15" name="左大括号 14"/>
          <p:cNvSpPr/>
          <p:nvPr/>
        </p:nvSpPr>
        <p:spPr>
          <a:xfrm>
            <a:off x="3661410" y="1327150"/>
            <a:ext cx="376238" cy="1495425"/>
          </a:xfrm>
          <a:prstGeom prst="leftBrace">
            <a:avLst>
              <a:gd name="adj1" fmla="val 33147"/>
              <a:gd name="adj2" fmla="val 50000"/>
            </a:avLst>
          </a:prstGeom>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tx1"/>
              </a:solidFill>
              <a:effectLst/>
              <a:uLnTx/>
              <a:uFillTx/>
              <a:latin typeface="宋体" panose="02010600030101010101" pitchFamily="2" charset="-122"/>
              <a:ea typeface="+mn-ea"/>
              <a:cs typeface="+mn-cs"/>
            </a:endParaRPr>
          </a:p>
        </p:txBody>
      </p:sp>
      <p:sp>
        <p:nvSpPr>
          <p:cNvPr id="16" name="矩形 15"/>
          <p:cNvSpPr/>
          <p:nvPr/>
        </p:nvSpPr>
        <p:spPr>
          <a:xfrm>
            <a:off x="4037648" y="2217738"/>
            <a:ext cx="3816350" cy="706755"/>
          </a:xfrm>
          <a:prstGeom prst="rect">
            <a:avLst/>
          </a:prstGeom>
          <a:noFill/>
          <a:ln w="9525">
            <a:noFill/>
          </a:ln>
        </p:spPr>
        <p:txBody>
          <a:bodyPr>
            <a:spAutoFit/>
          </a:bodyPr>
          <a:lstStyle/>
          <a:p>
            <a:pPr eaLnBrk="1" hangingPunct="1"/>
            <a:r>
              <a:rPr lang="en-US" altLang="zh-CN" sz="4000" b="1" dirty="0">
                <a:latin typeface="楷体" panose="02010609060101010101" charset="-122"/>
                <a:ea typeface="楷体" panose="02010609060101010101" charset="-122"/>
              </a:rPr>
              <a:t>_______ </a:t>
            </a:r>
            <a:r>
              <a:rPr lang="zh-CN" altLang="en-US" sz="4000" b="1" dirty="0">
                <a:latin typeface="楷体_GB2312" panose="02010609030101010101" charset="-122"/>
                <a:ea typeface="楷体_GB2312" panose="02010609030101010101" charset="-122"/>
              </a:rPr>
              <a:t>弹琴</a:t>
            </a:r>
            <a:endParaRPr lang="zh-CN" altLang="en-US" sz="4000" b="1" dirty="0">
              <a:latin typeface="楷体_GB2312" panose="02010609030101010101" charset="-122"/>
              <a:ea typeface="楷体_GB2312" panose="02010609030101010101" charset="-122"/>
            </a:endParaRPr>
          </a:p>
        </p:txBody>
      </p:sp>
      <p:sp>
        <p:nvSpPr>
          <p:cNvPr id="17" name="矩形 16"/>
          <p:cNvSpPr/>
          <p:nvPr/>
        </p:nvSpPr>
        <p:spPr>
          <a:xfrm>
            <a:off x="4585653" y="2248853"/>
            <a:ext cx="767080" cy="645160"/>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lang="en-US" altLang="zh-CN" sz="3600" noProof="0" dirty="0">
                <a:ln>
                  <a:noFill/>
                </a:ln>
                <a:solidFill>
                  <a:srgbClr val="FF0000"/>
                </a:solidFill>
                <a:effectLst/>
                <a:uLnTx/>
                <a:uFillTx/>
                <a:latin typeface="方正姚体" panose="02010601030101010101" charset="-122"/>
                <a:ea typeface="方正姚体" panose="02010601030101010101" charset="-122"/>
                <a:sym typeface="+mn-ea"/>
              </a:rPr>
              <a:t>tán</a:t>
            </a:r>
            <a:endParaRPr kumimoji="0" lang="en-US" altLang="zh-CN" sz="3600" b="0" i="0" u="none" strike="noStrike" kern="1200" cap="none" spc="0" normalizeH="0" baseline="0" noProof="0" dirty="0">
              <a:ln>
                <a:noFill/>
              </a:ln>
              <a:solidFill>
                <a:srgbClr val="FF0000"/>
              </a:solidFill>
              <a:effectLst/>
              <a:uLnTx/>
              <a:uFillTx/>
              <a:latin typeface="方正姚体" panose="02010601030101010101" charset="-122"/>
              <a:ea typeface="方正姚体" panose="02010601030101010101" charset="-122"/>
              <a:cs typeface="+mn-cs"/>
              <a:sym typeface="+mn-ea"/>
            </a:endParaRPr>
          </a:p>
        </p:txBody>
      </p:sp>
      <p:sp>
        <p:nvSpPr>
          <p:cNvPr id="18" name="矩形 17"/>
          <p:cNvSpPr/>
          <p:nvPr/>
        </p:nvSpPr>
        <p:spPr>
          <a:xfrm>
            <a:off x="4528185" y="1225550"/>
            <a:ext cx="1760220" cy="64516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600" b="0" i="0" u="none" strike="noStrike" kern="1200" cap="none" spc="0" normalizeH="0" baseline="0" noProof="0" dirty="0">
                <a:ln>
                  <a:noFill/>
                </a:ln>
                <a:solidFill>
                  <a:srgbClr val="FF0000"/>
                </a:solidFill>
                <a:effectLst/>
                <a:uLnTx/>
                <a:uFillTx/>
                <a:latin typeface="方正姚体" panose="02010601030101010101" charset="-122"/>
                <a:ea typeface="方正姚体" panose="02010601030101010101" charset="-122"/>
                <a:cs typeface="+mn-cs"/>
              </a:rPr>
              <a:t>dàn</a:t>
            </a:r>
            <a:endParaRPr kumimoji="0" lang="en-US" altLang="zh-CN" sz="3600" b="0" i="0" u="none" strike="noStrike" kern="1200" cap="none" spc="0" normalizeH="0" baseline="0" noProof="0" dirty="0">
              <a:ln>
                <a:noFill/>
              </a:ln>
              <a:solidFill>
                <a:srgbClr val="FF0000"/>
              </a:solidFill>
              <a:effectLst/>
              <a:uLnTx/>
              <a:uFillTx/>
              <a:latin typeface="方正姚体" panose="02010601030101010101" charset="-122"/>
              <a:ea typeface="方正姚体" panose="02010601030101010101" charset="-122"/>
              <a:cs typeface="+mn-cs"/>
            </a:endParaRPr>
          </a:p>
        </p:txBody>
      </p:sp>
      <p:sp>
        <p:nvSpPr>
          <p:cNvPr id="19" name="文本框 18"/>
          <p:cNvSpPr txBox="1"/>
          <p:nvPr/>
        </p:nvSpPr>
        <p:spPr>
          <a:xfrm>
            <a:off x="1134110" y="3302000"/>
            <a:ext cx="7188200" cy="1370965"/>
          </a:xfrm>
          <a:prstGeom prst="rect">
            <a:avLst/>
          </a:prstGeom>
          <a:noFill/>
        </p:spPr>
        <p:txBody>
          <a:bodyPr wrap="square" rtlCol="0" anchor="t">
            <a:spAutoFit/>
          </a:bodyPr>
          <a:lstStyle/>
          <a:p>
            <a:pPr indent="711200" fontAlgn="auto">
              <a:lnSpc>
                <a:spcPct val="130000"/>
              </a:lnSpc>
              <a:extLst>
                <a:ext uri="{35155182-B16C-46BC-9424-99874614C6A1}">
                  <wpsdc:indentchars xmlns:wpsdc="http://www.wps.cn/officeDocument/2017/drawingmlCustomData" val="200" checksum="3773799597"/>
                </a:ext>
              </a:extLst>
            </a:pPr>
            <a:r>
              <a:rPr lang="zh-CN" sz="2800" b="1">
                <a:latin typeface="宋体" panose="02010600030101010101" pitchFamily="2" charset="-122"/>
                <a:ea typeface="宋体" panose="02010600030101010101" pitchFamily="2" charset="-122"/>
                <a:cs typeface="宋体" panose="02010600030101010101" pitchFamily="2" charset="-122"/>
              </a:rPr>
              <a:t>不要再玩你的</a:t>
            </a:r>
            <a:r>
              <a:rPr lang="zh-CN" sz="2800" b="1">
                <a:solidFill>
                  <a:srgbClr val="FF0000"/>
                </a:solidFill>
                <a:latin typeface="宋体" panose="02010600030101010101" pitchFamily="2" charset="-122"/>
                <a:ea typeface="宋体" panose="02010600030101010101" pitchFamily="2" charset="-122"/>
                <a:cs typeface="宋体" panose="02010600030101010101" pitchFamily="2" charset="-122"/>
              </a:rPr>
              <a:t>弹（</a:t>
            </a:r>
            <a:r>
              <a:rPr lang="en-US" altLang="zh-CN" sz="3600" noProof="0" dirty="0">
                <a:ln>
                  <a:noFill/>
                </a:ln>
                <a:solidFill>
                  <a:srgbClr val="FF0000"/>
                </a:solidFill>
                <a:effectLst/>
                <a:uLnTx/>
                <a:uFillTx/>
                <a:latin typeface="方正姚体" panose="02010601030101010101" charset="-122"/>
                <a:ea typeface="方正姚体" panose="02010601030101010101" charset="-122"/>
              </a:rPr>
              <a:t>dàn</a:t>
            </a:r>
            <a:r>
              <a:rPr lang="zh-CN" sz="2800" b="1">
                <a:solidFill>
                  <a:srgbClr val="FF0000"/>
                </a:solidFill>
                <a:latin typeface="宋体" panose="02010600030101010101" pitchFamily="2" charset="-122"/>
                <a:ea typeface="宋体" panose="02010600030101010101" pitchFamily="2" charset="-122"/>
                <a:cs typeface="宋体" panose="02010600030101010101" pitchFamily="2" charset="-122"/>
              </a:rPr>
              <a:t>）弓</a:t>
            </a:r>
            <a:r>
              <a:rPr lang="zh-CN" sz="2800" b="1">
                <a:latin typeface="宋体" panose="02010600030101010101" pitchFamily="2" charset="-122"/>
                <a:ea typeface="宋体" panose="02010600030101010101" pitchFamily="2" charset="-122"/>
                <a:cs typeface="宋体" panose="02010600030101010101" pitchFamily="2" charset="-122"/>
              </a:rPr>
              <a:t>了，有时间多</a:t>
            </a:r>
            <a:r>
              <a:rPr lang="zh-CN" sz="2800" b="1">
                <a:solidFill>
                  <a:srgbClr val="FF0000"/>
                </a:solidFill>
                <a:latin typeface="宋体" panose="02010600030101010101" pitchFamily="2" charset="-122"/>
                <a:ea typeface="宋体" panose="02010600030101010101" pitchFamily="2" charset="-122"/>
                <a:cs typeface="宋体" panose="02010600030101010101" pitchFamily="2" charset="-122"/>
              </a:rPr>
              <a:t>弹（</a:t>
            </a:r>
            <a:r>
              <a:rPr lang="en-US" altLang="zh-CN" sz="3600" noProof="0" dirty="0">
                <a:ln>
                  <a:noFill/>
                </a:ln>
                <a:solidFill>
                  <a:srgbClr val="FF0000"/>
                </a:solidFill>
                <a:effectLst/>
                <a:uLnTx/>
                <a:uFillTx/>
                <a:latin typeface="方正姚体" panose="02010601030101010101" charset="-122"/>
                <a:ea typeface="方正姚体" panose="02010601030101010101" charset="-122"/>
              </a:rPr>
              <a:t>tán</a:t>
            </a:r>
            <a:r>
              <a:rPr lang="zh-CN" sz="2800" b="1">
                <a:solidFill>
                  <a:srgbClr val="FF0000"/>
                </a:solidFill>
                <a:latin typeface="宋体" panose="02010600030101010101" pitchFamily="2" charset="-122"/>
                <a:ea typeface="宋体" panose="02010600030101010101" pitchFamily="2" charset="-122"/>
                <a:cs typeface="宋体" panose="02010600030101010101" pitchFamily="2" charset="-122"/>
              </a:rPr>
              <a:t>）琴</a:t>
            </a:r>
            <a:r>
              <a:rPr lang="zh-CN" sz="2800" b="1">
                <a:latin typeface="宋体" panose="02010600030101010101" pitchFamily="2" charset="-122"/>
                <a:ea typeface="宋体" panose="02010600030101010101" pitchFamily="2" charset="-122"/>
                <a:cs typeface="宋体" panose="02010600030101010101" pitchFamily="2" charset="-122"/>
              </a:rPr>
              <a:t>。</a:t>
            </a:r>
            <a:endParaRPr lang="zh-CN" sz="2800" b="1">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16" presetClass="entr" presetSubtype="4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outHorizontal)">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3">
                                            <p:txEl>
                                              <p:pRg st="0" end="0"/>
                                            </p:txEl>
                                          </p:spTgt>
                                        </p:tgtEl>
                                        <p:attrNameLst>
                                          <p:attrName>style.visibility</p:attrName>
                                        </p:attrNameLst>
                                      </p:cBhvr>
                                      <p:to>
                                        <p:strVal val="visible"/>
                                      </p:to>
                                    </p:set>
                                    <p:animEffect transition="in" filter="fade">
                                      <p:cBhvr>
                                        <p:cTn id="18" dur="500"/>
                                        <p:tgtEl>
                                          <p:spTgt spid="13">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Effect transition="in" filter="fade">
                                      <p:cBhvr>
                                        <p:cTn id="21" dur="500"/>
                                        <p:tgtEl>
                                          <p:spTgt spid="1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barn(inVertical)">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bldLvl="0" animBg="1"/>
      <p:bldP spid="17" grpId="0"/>
      <p:bldP spid="18" grpId="0"/>
      <p:bldP spid="19"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42" name="图片 1" descr="19"/>
          <p:cNvPicPr>
            <a:picLocks noChangeAspect="1"/>
          </p:cNvPicPr>
          <p:nvPr/>
        </p:nvPicPr>
        <p:blipFill>
          <a:blip r:embed="rId1" cstate="print"/>
          <a:stretch>
            <a:fillRect/>
          </a:stretch>
        </p:blipFill>
        <p:spPr>
          <a:xfrm>
            <a:off x="1535748" y="1379220"/>
            <a:ext cx="2038350" cy="1354138"/>
          </a:xfrm>
          <a:prstGeom prst="rect">
            <a:avLst/>
          </a:prstGeom>
          <a:noFill/>
          <a:ln w="9525">
            <a:noFill/>
          </a:ln>
        </p:spPr>
      </p:pic>
      <p:sp>
        <p:nvSpPr>
          <p:cNvPr id="11" name="文本框 10"/>
          <p:cNvSpPr txBox="1"/>
          <p:nvPr/>
        </p:nvSpPr>
        <p:spPr>
          <a:xfrm>
            <a:off x="2632710" y="1659890"/>
            <a:ext cx="648335" cy="829945"/>
          </a:xfrm>
          <a:prstGeom prst="rect">
            <a:avLst/>
          </a:prstGeom>
          <a:noFill/>
        </p:spPr>
        <p:txBody>
          <a:bodyPr wrap="square" rtlCol="0">
            <a:spAutoFit/>
          </a:bodyPr>
          <a:lstStyle/>
          <a:p>
            <a:r>
              <a:rPr lang="zh-CN" altLang="en-US" sz="4800">
                <a:latin typeface="楷体_GB2312" panose="02010609030101010101" charset="-122"/>
                <a:ea typeface="楷体_GB2312" panose="02010609030101010101" charset="-122"/>
              </a:rPr>
              <a:t>吓</a:t>
            </a:r>
            <a:endParaRPr lang="zh-CN" altLang="en-US" sz="4800">
              <a:latin typeface="微软雅黑" panose="020B0503020204020204" charset="-122"/>
              <a:ea typeface="微软雅黑" panose="020B0503020204020204" charset="-122"/>
            </a:endParaRPr>
          </a:p>
        </p:txBody>
      </p:sp>
      <p:sp>
        <p:nvSpPr>
          <p:cNvPr id="13" name="矩形 12"/>
          <p:cNvSpPr/>
          <p:nvPr/>
        </p:nvSpPr>
        <p:spPr>
          <a:xfrm>
            <a:off x="4037965" y="1225550"/>
            <a:ext cx="4347845" cy="706755"/>
          </a:xfrm>
          <a:prstGeom prst="rect">
            <a:avLst/>
          </a:prstGeom>
          <a:noFill/>
          <a:ln w="9525">
            <a:noFill/>
          </a:ln>
        </p:spPr>
        <p:txBody>
          <a:bodyPr wrap="square">
            <a:spAutoFit/>
          </a:bodyPr>
          <a:lstStyle/>
          <a:p>
            <a:pPr eaLnBrk="1" hangingPunct="1"/>
            <a:r>
              <a:rPr lang="en-US" altLang="zh-CN" sz="4000" b="1" dirty="0">
                <a:latin typeface="方正姚体" panose="02010601030101010101" charset="-122"/>
                <a:ea typeface="方正姚体" panose="02010601030101010101" charset="-122"/>
              </a:rPr>
              <a:t>___</a:t>
            </a:r>
            <a:r>
              <a:rPr lang="en-US" altLang="zh-CN" sz="4000" b="1" dirty="0">
                <a:latin typeface="方正姚体" panose="02010601030101010101" charset="-122"/>
                <a:ea typeface="方正姚体" panose="02010601030101010101" charset="-122"/>
                <a:sym typeface="+mn-ea"/>
              </a:rPr>
              <a:t>__</a:t>
            </a:r>
            <a:r>
              <a:rPr lang="en-US" altLang="zh-CN" sz="4000" b="1" dirty="0">
                <a:latin typeface="楷体" panose="02010609060101010101" charset="-122"/>
                <a:ea typeface="楷体" panose="02010609060101010101" charset="-122"/>
              </a:rPr>
              <a:t> </a:t>
            </a:r>
            <a:r>
              <a:rPr lang="zh-CN" altLang="en-US" sz="4000" b="1" dirty="0">
                <a:latin typeface="楷体_GB2312" panose="02010609030101010101" charset="-122"/>
                <a:ea typeface="楷体_GB2312" panose="02010609030101010101" charset="-122"/>
              </a:rPr>
              <a:t>恐吓</a:t>
            </a:r>
            <a:endParaRPr lang="zh-CN" altLang="en-US" sz="4000" b="1" dirty="0">
              <a:latin typeface="楷体_GB2312" panose="02010609030101010101" charset="-122"/>
              <a:ea typeface="楷体_GB2312" panose="02010609030101010101" charset="-122"/>
            </a:endParaRPr>
          </a:p>
        </p:txBody>
      </p:sp>
      <p:sp>
        <p:nvSpPr>
          <p:cNvPr id="15" name="左大括号 14"/>
          <p:cNvSpPr/>
          <p:nvPr/>
        </p:nvSpPr>
        <p:spPr>
          <a:xfrm>
            <a:off x="3661410" y="1327150"/>
            <a:ext cx="376238" cy="1495425"/>
          </a:xfrm>
          <a:prstGeom prst="leftBrace">
            <a:avLst>
              <a:gd name="adj1" fmla="val 33147"/>
              <a:gd name="adj2" fmla="val 50000"/>
            </a:avLst>
          </a:prstGeom>
        </p:spPr>
        <p:style>
          <a:lnRef idx="2">
            <a:schemeClr val="dk1"/>
          </a:lnRef>
          <a:fillRef idx="0">
            <a:schemeClr val="dk1"/>
          </a:fillRef>
          <a:effectRef idx="1">
            <a:schemeClr val="dk1"/>
          </a:effectRef>
          <a:fontRef idx="minor">
            <a:schemeClr val="tx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dirty="0">
              <a:ln>
                <a:noFill/>
              </a:ln>
              <a:solidFill>
                <a:schemeClr val="tx1"/>
              </a:solidFill>
              <a:effectLst/>
              <a:uLnTx/>
              <a:uFillTx/>
              <a:latin typeface="宋体" panose="02010600030101010101" pitchFamily="2" charset="-122"/>
              <a:ea typeface="+mn-ea"/>
              <a:cs typeface="+mn-cs"/>
            </a:endParaRPr>
          </a:p>
        </p:txBody>
      </p:sp>
      <p:sp>
        <p:nvSpPr>
          <p:cNvPr id="16" name="矩形 15"/>
          <p:cNvSpPr/>
          <p:nvPr/>
        </p:nvSpPr>
        <p:spPr>
          <a:xfrm>
            <a:off x="4037648" y="2217738"/>
            <a:ext cx="3816350" cy="706755"/>
          </a:xfrm>
          <a:prstGeom prst="rect">
            <a:avLst/>
          </a:prstGeom>
          <a:noFill/>
          <a:ln w="9525">
            <a:noFill/>
          </a:ln>
        </p:spPr>
        <p:txBody>
          <a:bodyPr>
            <a:spAutoFit/>
          </a:bodyPr>
          <a:lstStyle/>
          <a:p>
            <a:pPr eaLnBrk="1" hangingPunct="1"/>
            <a:r>
              <a:rPr lang="en-US" altLang="zh-CN" sz="4000" b="1" dirty="0">
                <a:latin typeface="楷体" panose="02010609060101010101" charset="-122"/>
                <a:ea typeface="楷体" panose="02010609060101010101" charset="-122"/>
              </a:rPr>
              <a:t>______</a:t>
            </a:r>
            <a:r>
              <a:rPr lang="zh-CN" altLang="en-US" sz="4000" b="1" dirty="0">
                <a:latin typeface="楷体_GB2312" panose="02010609030101010101" charset="-122"/>
                <a:ea typeface="楷体_GB2312" panose="02010609030101010101" charset="-122"/>
              </a:rPr>
              <a:t>吓人</a:t>
            </a:r>
            <a:endParaRPr lang="zh-CN" altLang="en-US" sz="4000" b="1" dirty="0">
              <a:latin typeface="楷体_GB2312" panose="02010609030101010101" charset="-122"/>
              <a:ea typeface="楷体_GB2312" panose="02010609030101010101" charset="-122"/>
            </a:endParaRPr>
          </a:p>
        </p:txBody>
      </p:sp>
      <p:sp>
        <p:nvSpPr>
          <p:cNvPr id="17" name="矩形 16"/>
          <p:cNvSpPr/>
          <p:nvPr/>
        </p:nvSpPr>
        <p:spPr>
          <a:xfrm>
            <a:off x="4442143" y="2248853"/>
            <a:ext cx="713740" cy="645160"/>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600" b="0" i="0" u="none" strike="noStrike" kern="1200" cap="none" spc="0" normalizeH="0" baseline="0" noProof="0" dirty="0">
                <a:ln>
                  <a:noFill/>
                </a:ln>
                <a:solidFill>
                  <a:srgbClr val="FF0000"/>
                </a:solidFill>
                <a:effectLst/>
                <a:uLnTx/>
                <a:uFillTx/>
                <a:latin typeface="方正姚体" panose="02010601030101010101" charset="-122"/>
                <a:ea typeface="方正姚体" panose="02010601030101010101" charset="-122"/>
                <a:cs typeface="+mn-cs"/>
                <a:sym typeface="+mn-ea"/>
              </a:rPr>
              <a:t>xià</a:t>
            </a:r>
            <a:endParaRPr kumimoji="0" lang="en-US" altLang="zh-CN" sz="3600" b="0" i="0" u="none" strike="noStrike" kern="1200" cap="none" spc="0" normalizeH="0" baseline="0" noProof="0" dirty="0">
              <a:ln>
                <a:noFill/>
              </a:ln>
              <a:solidFill>
                <a:srgbClr val="FF0000"/>
              </a:solidFill>
              <a:effectLst/>
              <a:uLnTx/>
              <a:uFillTx/>
              <a:latin typeface="方正姚体" panose="02010601030101010101" charset="-122"/>
              <a:ea typeface="方正姚体" panose="02010601030101010101" charset="-122"/>
              <a:cs typeface="+mn-cs"/>
              <a:sym typeface="+mn-ea"/>
            </a:endParaRPr>
          </a:p>
        </p:txBody>
      </p:sp>
      <p:sp>
        <p:nvSpPr>
          <p:cNvPr id="18" name="矩形 17"/>
          <p:cNvSpPr/>
          <p:nvPr/>
        </p:nvSpPr>
        <p:spPr>
          <a:xfrm>
            <a:off x="4456430" y="1225550"/>
            <a:ext cx="1760220" cy="645160"/>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3600" b="0" i="0" u="none" strike="noStrike" kern="1200" cap="none" spc="0" normalizeH="0" baseline="0" noProof="0" dirty="0">
                <a:ln>
                  <a:noFill/>
                </a:ln>
                <a:solidFill>
                  <a:srgbClr val="FF0000"/>
                </a:solidFill>
                <a:effectLst/>
                <a:uLnTx/>
                <a:uFillTx/>
                <a:latin typeface="方正姚体" panose="02010601030101010101" charset="-122"/>
                <a:ea typeface="方正姚体" panose="02010601030101010101" charset="-122"/>
                <a:cs typeface="+mn-cs"/>
              </a:rPr>
              <a:t>hè</a:t>
            </a:r>
            <a:endParaRPr kumimoji="0" lang="en-US" altLang="zh-CN" sz="3600" b="0" i="0" u="none" strike="noStrike" kern="1200" cap="none" spc="0" normalizeH="0" baseline="0" noProof="0" dirty="0">
              <a:ln>
                <a:noFill/>
              </a:ln>
              <a:solidFill>
                <a:srgbClr val="FF0000"/>
              </a:solidFill>
              <a:effectLst/>
              <a:uLnTx/>
              <a:uFillTx/>
              <a:latin typeface="方正姚体" panose="02010601030101010101" charset="-122"/>
              <a:ea typeface="方正姚体" panose="02010601030101010101" charset="-122"/>
              <a:cs typeface="+mn-cs"/>
            </a:endParaRPr>
          </a:p>
        </p:txBody>
      </p:sp>
      <p:sp>
        <p:nvSpPr>
          <p:cNvPr id="19" name="文本框 18"/>
          <p:cNvSpPr txBox="1"/>
          <p:nvPr/>
        </p:nvSpPr>
        <p:spPr>
          <a:xfrm>
            <a:off x="902335" y="3066415"/>
            <a:ext cx="7626985" cy="1370965"/>
          </a:xfrm>
          <a:prstGeom prst="rect">
            <a:avLst/>
          </a:prstGeom>
          <a:noFill/>
        </p:spPr>
        <p:txBody>
          <a:bodyPr wrap="square" rtlCol="0" anchor="t">
            <a:spAutoFit/>
          </a:bodyPr>
          <a:lstStyle/>
          <a:p>
            <a:pPr fontAlgn="auto">
              <a:lnSpc>
                <a:spcPct val="130000"/>
              </a:lnSpc>
            </a:pPr>
            <a:r>
              <a:rPr lang="en-US" altLang="zh-CN" sz="2800" b="1">
                <a:latin typeface="宋体" panose="02010600030101010101" pitchFamily="2" charset="-122"/>
                <a:ea typeface="宋体" panose="02010600030101010101" pitchFamily="2" charset="-122"/>
                <a:cs typeface="宋体" panose="02010600030101010101" pitchFamily="2" charset="-122"/>
              </a:rPr>
              <a:t>   </a:t>
            </a:r>
            <a:r>
              <a:rPr sz="2800" b="1">
                <a:latin typeface="宋体" panose="02010600030101010101" pitchFamily="2" charset="-122"/>
                <a:ea typeface="宋体" panose="02010600030101010101" pitchFamily="2" charset="-122"/>
                <a:cs typeface="宋体" panose="02010600030101010101" pitchFamily="2" charset="-122"/>
              </a:rPr>
              <a:t> 不要用那样</a:t>
            </a:r>
            <a:r>
              <a:rPr sz="2800" b="1">
                <a:solidFill>
                  <a:srgbClr val="FF0000"/>
                </a:solidFill>
                <a:latin typeface="宋体" panose="02010600030101010101" pitchFamily="2" charset="-122"/>
                <a:ea typeface="宋体" panose="02010600030101010101" pitchFamily="2" charset="-122"/>
                <a:cs typeface="宋体" panose="02010600030101010101" pitchFamily="2" charset="-122"/>
              </a:rPr>
              <a:t>恐吓（</a:t>
            </a:r>
            <a:r>
              <a:rPr lang="en-US" altLang="zh-CN" sz="3600" noProof="0" dirty="0">
                <a:ln>
                  <a:noFill/>
                </a:ln>
                <a:solidFill>
                  <a:srgbClr val="FF0000"/>
                </a:solidFill>
                <a:effectLst/>
                <a:uLnTx/>
                <a:uFillTx/>
                <a:latin typeface="方正姚体" panose="02010601030101010101" charset="-122"/>
                <a:ea typeface="方正姚体" panose="02010601030101010101" charset="-122"/>
              </a:rPr>
              <a:t>hè</a:t>
            </a:r>
            <a:r>
              <a:rPr sz="2800" b="1">
                <a:solidFill>
                  <a:srgbClr val="FF0000"/>
                </a:solidFill>
                <a:latin typeface="宋体" panose="02010600030101010101" pitchFamily="2" charset="-122"/>
                <a:ea typeface="宋体" panose="02010600030101010101" pitchFamily="2" charset="-122"/>
                <a:cs typeface="宋体" panose="02010600030101010101" pitchFamily="2" charset="-122"/>
              </a:rPr>
              <a:t>）</a:t>
            </a:r>
            <a:r>
              <a:rPr sz="2800" b="1">
                <a:latin typeface="宋体" panose="02010600030101010101" pitchFamily="2" charset="-122"/>
                <a:ea typeface="宋体" panose="02010600030101010101" pitchFamily="2" charset="-122"/>
                <a:cs typeface="宋体" panose="02010600030101010101" pitchFamily="2" charset="-122"/>
              </a:rPr>
              <a:t>的口气和人说话，怪</a:t>
            </a:r>
            <a:r>
              <a:rPr sz="2800" b="1">
                <a:solidFill>
                  <a:srgbClr val="FF0000"/>
                </a:solidFill>
                <a:latin typeface="宋体" panose="02010600030101010101" pitchFamily="2" charset="-122"/>
                <a:ea typeface="宋体" panose="02010600030101010101" pitchFamily="2" charset="-122"/>
                <a:cs typeface="宋体" panose="02010600030101010101" pitchFamily="2" charset="-122"/>
              </a:rPr>
              <a:t>吓（</a:t>
            </a:r>
            <a:r>
              <a:rPr lang="en-US" altLang="zh-CN" sz="3600" noProof="0" dirty="0">
                <a:ln>
                  <a:noFill/>
                </a:ln>
                <a:solidFill>
                  <a:srgbClr val="FF0000"/>
                </a:solidFill>
                <a:effectLst/>
                <a:uLnTx/>
                <a:uFillTx/>
                <a:latin typeface="方正姚体" panose="02010601030101010101" charset="-122"/>
                <a:ea typeface="方正姚体" panose="02010601030101010101" charset="-122"/>
              </a:rPr>
              <a:t>xià</a:t>
            </a:r>
            <a:r>
              <a:rPr sz="2800" b="1">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a:t>
            </a:r>
            <a:r>
              <a:rPr sz="2800" b="1">
                <a:solidFill>
                  <a:srgbClr val="FF0000"/>
                </a:solidFill>
                <a:latin typeface="宋体" panose="02010600030101010101" pitchFamily="2" charset="-122"/>
                <a:ea typeface="宋体" panose="02010600030101010101" pitchFamily="2" charset="-122"/>
                <a:cs typeface="宋体" panose="02010600030101010101" pitchFamily="2" charset="-122"/>
              </a:rPr>
              <a:t>人</a:t>
            </a:r>
            <a:r>
              <a:rPr sz="2800" b="1">
                <a:latin typeface="宋体" panose="02010600030101010101" pitchFamily="2" charset="-122"/>
                <a:ea typeface="宋体" panose="02010600030101010101" pitchFamily="2" charset="-122"/>
                <a:cs typeface="宋体" panose="02010600030101010101" pitchFamily="2" charset="-122"/>
              </a:rPr>
              <a:t>的 。</a:t>
            </a:r>
            <a:endParaRPr sz="2800" b="1">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dissolve">
                                      <p:cBhvr>
                                        <p:cTn id="7" dur="500"/>
                                        <p:tgtEl>
                                          <p:spTgt spid="1024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dissolve">
                                      <p:cBhvr>
                                        <p:cTn id="10" dur="500"/>
                                        <p:tgtEl>
                                          <p:spTgt spid="11"/>
                                        </p:tgtEl>
                                      </p:cBhvr>
                                    </p:animEffect>
                                  </p:childTnLst>
                                </p:cTn>
                              </p:par>
                              <p:par>
                                <p:cTn id="11" presetID="16" presetClass="entr" presetSubtype="42"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outHorizontal)">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13">
                                            <p:txEl>
                                              <p:pRg st="0" end="0"/>
                                            </p:txEl>
                                          </p:spTgt>
                                        </p:tgtEl>
                                        <p:attrNameLst>
                                          <p:attrName>style.visibility</p:attrName>
                                        </p:attrNameLst>
                                      </p:cBhvr>
                                      <p:to>
                                        <p:strVal val="visible"/>
                                      </p:to>
                                    </p:set>
                                    <p:animEffect transition="in" filter="fade">
                                      <p:cBhvr>
                                        <p:cTn id="18" dur="500"/>
                                        <p:tgtEl>
                                          <p:spTgt spid="13">
                                            <p:txEl>
                                              <p:pRg st="0" end="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animEffect transition="in" filter="fade">
                                      <p:cBhvr>
                                        <p:cTn id="21" dur="500"/>
                                        <p:tgtEl>
                                          <p:spTgt spid="16">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1000"/>
                                        <p:tgtEl>
                                          <p:spTgt spid="18"/>
                                        </p:tgtEl>
                                      </p:cBhvr>
                                    </p:animEffect>
                                    <p:anim calcmode="lin" valueType="num">
                                      <p:cBhvr>
                                        <p:cTn id="27" dur="1000" fill="hold"/>
                                        <p:tgtEl>
                                          <p:spTgt spid="18"/>
                                        </p:tgtEl>
                                        <p:attrNameLst>
                                          <p:attrName>ppt_x</p:attrName>
                                        </p:attrNameLst>
                                      </p:cBhvr>
                                      <p:tavLst>
                                        <p:tav tm="0">
                                          <p:val>
                                            <p:strVal val="#ppt_x"/>
                                          </p:val>
                                        </p:tav>
                                        <p:tav tm="100000">
                                          <p:val>
                                            <p:strVal val="#ppt_x"/>
                                          </p:val>
                                        </p:tav>
                                      </p:tavLst>
                                    </p:anim>
                                    <p:anim calcmode="lin" valueType="num">
                                      <p:cBhvr>
                                        <p:cTn id="28" dur="1000" fill="hold"/>
                                        <p:tgtEl>
                                          <p:spTgt spid="18"/>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1000"/>
                                        <p:tgtEl>
                                          <p:spTgt spid="17"/>
                                        </p:tgtEl>
                                      </p:cBhvr>
                                    </p:animEffect>
                                    <p:anim calcmode="lin" valueType="num">
                                      <p:cBhvr>
                                        <p:cTn id="32" dur="1000" fill="hold"/>
                                        <p:tgtEl>
                                          <p:spTgt spid="17"/>
                                        </p:tgtEl>
                                        <p:attrNameLst>
                                          <p:attrName>ppt_x</p:attrName>
                                        </p:attrNameLst>
                                      </p:cBhvr>
                                      <p:tavLst>
                                        <p:tav tm="0">
                                          <p:val>
                                            <p:strVal val="#ppt_x"/>
                                          </p:val>
                                        </p:tav>
                                        <p:tav tm="100000">
                                          <p:val>
                                            <p:strVal val="#ppt_x"/>
                                          </p:val>
                                        </p:tav>
                                      </p:tavLst>
                                    </p:anim>
                                    <p:anim calcmode="lin" valueType="num">
                                      <p:cBhvr>
                                        <p:cTn id="3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barn(inVertical)">
                                      <p:cBhvr>
                                        <p:cTn id="38"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bldLvl="0" animBg="1"/>
      <p:bldP spid="17" grpId="0"/>
      <p:bldP spid="18" grpId="0"/>
      <p:bldP spid="19"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圆角矩形 11"/>
          <p:cNvSpPr/>
          <p:nvPr/>
        </p:nvSpPr>
        <p:spPr>
          <a:xfrm>
            <a:off x="1019175" y="1619885"/>
            <a:ext cx="6678295" cy="3050540"/>
          </a:xfrm>
          <a:prstGeom prst="roundRect">
            <a:avLst/>
          </a:prstGeom>
          <a:solidFill>
            <a:schemeClr val="accent6">
              <a:lumMod val="20000"/>
              <a:lumOff val="80000"/>
              <a:alpha val="20000"/>
            </a:schemeClr>
          </a:solidFill>
        </p:spPr>
        <p:style>
          <a:lnRef idx="1">
            <a:schemeClr val="accent5"/>
          </a:lnRef>
          <a:fillRef idx="2">
            <a:schemeClr val="accent5"/>
          </a:fillRef>
          <a:effectRef idx="1">
            <a:schemeClr val="accent5"/>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3000" b="0" i="0" u="none" strike="noStrike" kern="1200" cap="none" spc="0" normalizeH="0" baseline="0" noProof="0">
              <a:ln>
                <a:noFill/>
              </a:ln>
              <a:solidFill>
                <a:schemeClr val="dk1"/>
              </a:solidFill>
              <a:effectLst/>
              <a:uLnTx/>
              <a:uFillTx/>
              <a:latin typeface="+mn-lt"/>
              <a:ea typeface="+mn-ea"/>
              <a:cs typeface="+mn-cs"/>
            </a:endParaRPr>
          </a:p>
        </p:txBody>
      </p:sp>
      <p:sp>
        <p:nvSpPr>
          <p:cNvPr id="5" name="矩形 4"/>
          <p:cNvSpPr/>
          <p:nvPr/>
        </p:nvSpPr>
        <p:spPr>
          <a:xfrm>
            <a:off x="1106805" y="1627505"/>
            <a:ext cx="8116570" cy="2861310"/>
          </a:xfrm>
          <a:prstGeom prst="rect">
            <a:avLst/>
          </a:prstGeom>
          <a:noFill/>
          <a:ln w="9525">
            <a:noFill/>
          </a:ln>
        </p:spPr>
        <p:txBody>
          <a:bodyPr wrap="square">
            <a:spAutoFit/>
          </a:bodyPr>
          <a:lstStyle/>
          <a:p>
            <a:pPr fontAlgn="auto">
              <a:lnSpc>
                <a:spcPct val="150000"/>
              </a:lnSpc>
            </a:pPr>
            <a:r>
              <a:rPr lang="en-US" altLang="zh-CN" sz="3000" b="1" dirty="0">
                <a:latin typeface="楷体" panose="02010609060101010101" charset="-122"/>
                <a:ea typeface="楷体" panose="02010609060101010101" charset="-122"/>
              </a:rPr>
              <a:t>___</a:t>
            </a:r>
            <a:r>
              <a:rPr lang="zh-CN" altLang="en-US" sz="3000" b="1" dirty="0">
                <a:latin typeface="楷体" panose="02010609060101010101" charset="-122"/>
                <a:ea typeface="楷体" panose="02010609060101010101" charset="-122"/>
              </a:rPr>
              <a:t>用威势来吓唬。</a:t>
            </a:r>
            <a:endParaRPr lang="zh-CN" altLang="en-US" sz="3000" b="1" dirty="0">
              <a:latin typeface="楷体" panose="02010609060101010101" charset="-122"/>
              <a:ea typeface="楷体" panose="02010609060101010101" charset="-122"/>
            </a:endParaRPr>
          </a:p>
          <a:p>
            <a:pPr fontAlgn="auto">
              <a:lnSpc>
                <a:spcPct val="150000"/>
              </a:lnSpc>
            </a:pPr>
            <a:r>
              <a:rPr lang="en-US" altLang="zh-CN" sz="3000" b="1" dirty="0">
                <a:latin typeface="楷体" panose="02010609060101010101" charset="-122"/>
                <a:ea typeface="楷体" panose="02010609060101010101" charset="-122"/>
              </a:rPr>
              <a:t>___ </a:t>
            </a:r>
            <a:r>
              <a:rPr lang="zh-CN" altLang="en-US" sz="3000" b="1" dirty="0">
                <a:latin typeface="楷体" panose="02010609060101010101" charset="-122"/>
                <a:ea typeface="楷体" panose="02010609060101010101" charset="-122"/>
              </a:rPr>
              <a:t>耻笑。</a:t>
            </a:r>
            <a:endParaRPr lang="zh-CN" altLang="en-US" sz="3000" b="1" dirty="0">
              <a:latin typeface="楷体" panose="02010609060101010101" charset="-122"/>
              <a:ea typeface="楷体" panose="02010609060101010101" charset="-122"/>
            </a:endParaRPr>
          </a:p>
          <a:p>
            <a:pPr fontAlgn="auto">
              <a:lnSpc>
                <a:spcPct val="150000"/>
              </a:lnSpc>
            </a:pPr>
            <a:r>
              <a:rPr lang="en-US" altLang="zh-CN" sz="3000" b="1" dirty="0">
                <a:latin typeface="楷体" panose="02010609060101010101" charset="-122"/>
                <a:ea typeface="楷体" panose="02010609060101010101" charset="-122"/>
              </a:rPr>
              <a:t>___ </a:t>
            </a:r>
            <a:r>
              <a:rPr lang="zh-CN" altLang="en-US" sz="3000" b="1" dirty="0">
                <a:latin typeface="楷体" panose="02010609060101010101" charset="-122"/>
                <a:ea typeface="楷体" panose="02010609060101010101" charset="-122"/>
              </a:rPr>
              <a:t>花费钱财过多，享受过分。</a:t>
            </a:r>
            <a:endParaRPr lang="zh-CN" altLang="en-US" sz="3000" b="1" dirty="0">
              <a:latin typeface="楷体" panose="02010609060101010101" charset="-122"/>
              <a:ea typeface="楷体" panose="02010609060101010101" charset="-122"/>
            </a:endParaRPr>
          </a:p>
          <a:p>
            <a:pPr fontAlgn="auto">
              <a:lnSpc>
                <a:spcPct val="150000"/>
              </a:lnSpc>
            </a:pPr>
            <a:r>
              <a:rPr lang="en-US" altLang="zh-CN" sz="3000" b="1" dirty="0">
                <a:latin typeface="楷体" panose="02010609060101010101" charset="-122"/>
                <a:ea typeface="楷体" panose="02010609060101010101" charset="-122"/>
              </a:rPr>
              <a:t>___ </a:t>
            </a:r>
            <a:r>
              <a:rPr lang="zh-CN" altLang="en-US" sz="3000" b="1" dirty="0">
                <a:latin typeface="楷体" panose="02010609060101010101" charset="-122"/>
                <a:ea typeface="楷体" panose="02010609060101010101" charset="-122"/>
              </a:rPr>
              <a:t>庄重认真而不随便。</a:t>
            </a:r>
            <a:endParaRPr lang="zh-CN" altLang="en-US" sz="3000" b="1" dirty="0">
              <a:latin typeface="楷体" panose="02010609060101010101" charset="-122"/>
              <a:ea typeface="楷体" panose="02010609060101010101" charset="-122"/>
            </a:endParaRPr>
          </a:p>
        </p:txBody>
      </p:sp>
      <p:sp>
        <p:nvSpPr>
          <p:cNvPr id="4" name="矩形 3"/>
          <p:cNvSpPr/>
          <p:nvPr/>
        </p:nvSpPr>
        <p:spPr>
          <a:xfrm>
            <a:off x="1210945" y="1619885"/>
            <a:ext cx="480695" cy="768350"/>
          </a:xfrm>
          <a:prstGeom prst="rect">
            <a:avLst/>
          </a:prstGeom>
          <a:noFill/>
          <a:ln w="9525">
            <a:noFill/>
          </a:ln>
        </p:spPr>
        <p:txBody>
          <a:bodyPr wrap="none">
            <a:spAutoFit/>
          </a:bodyPr>
          <a:lstStyle/>
          <a:p>
            <a:r>
              <a:rPr lang="en-US" altLang="zh-CN" sz="4400" dirty="0">
                <a:solidFill>
                  <a:srgbClr val="FF0000"/>
                </a:solidFill>
                <a:latin typeface="Calibri" panose="020F0502020204030204" charset="0"/>
              </a:rPr>
              <a:t>C</a:t>
            </a:r>
            <a:endParaRPr lang="en-US" altLang="zh-CN" sz="4400" dirty="0">
              <a:solidFill>
                <a:srgbClr val="FF0000"/>
              </a:solidFill>
              <a:latin typeface="Calibri" panose="020F0502020204030204" charset="0"/>
            </a:endParaRPr>
          </a:p>
        </p:txBody>
      </p:sp>
      <p:sp>
        <p:nvSpPr>
          <p:cNvPr id="9" name="矩形 8"/>
          <p:cNvSpPr/>
          <p:nvPr/>
        </p:nvSpPr>
        <p:spPr>
          <a:xfrm>
            <a:off x="1213485" y="2314893"/>
            <a:ext cx="526415" cy="768350"/>
          </a:xfrm>
          <a:prstGeom prst="rect">
            <a:avLst/>
          </a:prstGeom>
          <a:noFill/>
          <a:ln w="9525">
            <a:noFill/>
          </a:ln>
        </p:spPr>
        <p:txBody>
          <a:bodyPr wrap="none">
            <a:spAutoFit/>
          </a:bodyPr>
          <a:lstStyle/>
          <a:p>
            <a:pPr algn="l">
              <a:buClrTx/>
              <a:buSzTx/>
              <a:buFontTx/>
            </a:pPr>
            <a:r>
              <a:rPr lang="en-US" altLang="zh-CN" sz="4400" dirty="0">
                <a:solidFill>
                  <a:srgbClr val="FF0000"/>
                </a:solidFill>
                <a:latin typeface="Calibri" panose="020F0502020204030204" charset="0"/>
              </a:rPr>
              <a:t>D</a:t>
            </a:r>
            <a:endParaRPr lang="en-US" altLang="zh-CN" sz="4400" dirty="0">
              <a:solidFill>
                <a:srgbClr val="FF0000"/>
              </a:solidFill>
              <a:latin typeface="Calibri" panose="020F0502020204030204" charset="0"/>
            </a:endParaRPr>
          </a:p>
        </p:txBody>
      </p:sp>
      <p:sp>
        <p:nvSpPr>
          <p:cNvPr id="10" name="矩形 9"/>
          <p:cNvSpPr/>
          <p:nvPr/>
        </p:nvSpPr>
        <p:spPr>
          <a:xfrm>
            <a:off x="1210945" y="2965450"/>
            <a:ext cx="487045" cy="768350"/>
          </a:xfrm>
          <a:prstGeom prst="rect">
            <a:avLst/>
          </a:prstGeom>
          <a:noFill/>
          <a:ln w="9525">
            <a:noFill/>
          </a:ln>
        </p:spPr>
        <p:txBody>
          <a:bodyPr wrap="none">
            <a:spAutoFit/>
          </a:bodyPr>
          <a:lstStyle/>
          <a:p>
            <a:pPr algn="l">
              <a:buClrTx/>
              <a:buSzTx/>
              <a:buFontTx/>
            </a:pPr>
            <a:r>
              <a:rPr lang="en-US" altLang="zh-CN" sz="4400" dirty="0">
                <a:solidFill>
                  <a:srgbClr val="FF0000"/>
                </a:solidFill>
                <a:latin typeface="Calibri" panose="020F0502020204030204" charset="0"/>
              </a:rPr>
              <a:t>B</a:t>
            </a:r>
            <a:endParaRPr lang="en-US" altLang="zh-CN" sz="4400" dirty="0">
              <a:solidFill>
                <a:srgbClr val="FF0000"/>
              </a:solidFill>
              <a:latin typeface="Calibri" panose="020F0502020204030204" charset="0"/>
            </a:endParaRPr>
          </a:p>
        </p:txBody>
      </p:sp>
      <p:sp>
        <p:nvSpPr>
          <p:cNvPr id="11" name="矩形 10"/>
          <p:cNvSpPr/>
          <p:nvPr/>
        </p:nvSpPr>
        <p:spPr>
          <a:xfrm>
            <a:off x="1210945" y="3691255"/>
            <a:ext cx="506095" cy="768350"/>
          </a:xfrm>
          <a:prstGeom prst="rect">
            <a:avLst/>
          </a:prstGeom>
          <a:noFill/>
          <a:ln w="9525">
            <a:noFill/>
          </a:ln>
        </p:spPr>
        <p:txBody>
          <a:bodyPr wrap="none">
            <a:spAutoFit/>
          </a:bodyPr>
          <a:lstStyle/>
          <a:p>
            <a:pPr algn="l">
              <a:buClrTx/>
              <a:buSzTx/>
              <a:buFontTx/>
            </a:pPr>
            <a:r>
              <a:rPr lang="en-US" altLang="zh-CN" sz="4400" dirty="0">
                <a:solidFill>
                  <a:srgbClr val="FF0000"/>
                </a:solidFill>
                <a:latin typeface="Calibri" panose="020F0502020204030204" charset="0"/>
              </a:rPr>
              <a:t>A</a:t>
            </a:r>
            <a:endParaRPr lang="en-US" altLang="zh-CN" sz="4400" dirty="0">
              <a:solidFill>
                <a:srgbClr val="FF0000"/>
              </a:solidFill>
              <a:latin typeface="Calibri" panose="020F0502020204030204" charset="0"/>
            </a:endParaRPr>
          </a:p>
        </p:txBody>
      </p:sp>
      <p:sp>
        <p:nvSpPr>
          <p:cNvPr id="8" name="矩形 7"/>
          <p:cNvSpPr/>
          <p:nvPr/>
        </p:nvSpPr>
        <p:spPr>
          <a:xfrm>
            <a:off x="26988" y="798513"/>
            <a:ext cx="8372475" cy="691515"/>
          </a:xfrm>
          <a:prstGeom prst="rect">
            <a:avLst/>
          </a:prstGeom>
        </p:spPr>
        <p:txBody>
          <a:bodyPr>
            <a:spAutoFit/>
          </a:bodyPr>
          <a:lstStyle/>
          <a:p>
            <a:pPr marL="0" marR="0" lvl="0" indent="0" algn="ctr" defTabSz="914400" rtl="0" eaLnBrk="0" fontAlgn="base" latinLnBrk="0" hangingPunct="0">
              <a:lnSpc>
                <a:spcPct val="130000"/>
              </a:lnSpc>
              <a:spcBef>
                <a:spcPct val="0"/>
              </a:spcBef>
              <a:spcAft>
                <a:spcPct val="0"/>
              </a:spcAft>
              <a:buClrTx/>
              <a:buSzTx/>
              <a:buFontTx/>
              <a:buNone/>
              <a:defRPr/>
            </a:pPr>
            <a:r>
              <a:rPr kumimoji="0" lang="en-US" altLang="zh-CN" sz="3000" b="1" i="0" u="none" strike="noStrike" kern="1200" cap="none" spc="0" normalizeH="0" baseline="0" noProof="0" dirty="0">
                <a:ln>
                  <a:noFill/>
                </a:ln>
                <a:solidFill>
                  <a:schemeClr val="tx1"/>
                </a:solidFill>
                <a:effectLst/>
                <a:uLnTx/>
                <a:uFillTx/>
                <a:latin typeface="+mn-ea"/>
                <a:ea typeface="+mn-ea"/>
                <a:cs typeface="+mn-cs"/>
              </a:rPr>
              <a:t>A.</a:t>
            </a:r>
            <a:r>
              <a:rPr kumimoji="0" lang="zh-CN" altLang="en-US" sz="3000" b="1" i="0" u="none" strike="noStrike" kern="1200" cap="none" spc="0" normalizeH="0" baseline="0" noProof="0" dirty="0">
                <a:ln>
                  <a:noFill/>
                </a:ln>
                <a:solidFill>
                  <a:schemeClr val="tx1"/>
                </a:solidFill>
                <a:effectLst/>
                <a:uLnTx/>
                <a:uFillTx/>
                <a:latin typeface="+mn-ea"/>
                <a:ea typeface="+mn-ea"/>
                <a:cs typeface="+mn-cs"/>
              </a:rPr>
              <a:t>矜持不苟  </a:t>
            </a:r>
            <a:r>
              <a:rPr kumimoji="0" lang="en-US" altLang="zh-CN" sz="3000" b="1" i="0" u="none" strike="noStrike" kern="1200" cap="none" spc="0" normalizeH="0" baseline="0" noProof="0" dirty="0">
                <a:ln>
                  <a:noFill/>
                </a:ln>
                <a:solidFill>
                  <a:schemeClr val="tx1"/>
                </a:solidFill>
                <a:effectLst/>
                <a:uLnTx/>
                <a:uFillTx/>
                <a:latin typeface="+mn-ea"/>
                <a:ea typeface="+mn-ea"/>
                <a:cs typeface="+mn-cs"/>
              </a:rPr>
              <a:t>B.</a:t>
            </a:r>
            <a:r>
              <a:rPr kumimoji="0" lang="zh-CN" altLang="en-US" sz="3000" b="1" i="0" u="none" strike="noStrike" kern="1200" cap="none" spc="0" normalizeH="0" baseline="0" noProof="0" dirty="0">
                <a:ln>
                  <a:noFill/>
                </a:ln>
                <a:solidFill>
                  <a:schemeClr val="tx1"/>
                </a:solidFill>
                <a:effectLst/>
                <a:uLnTx/>
                <a:uFillTx/>
                <a:latin typeface="+mn-ea"/>
                <a:ea typeface="+mn-ea"/>
                <a:cs typeface="+mn-cs"/>
              </a:rPr>
              <a:t> 奢侈  </a:t>
            </a:r>
            <a:r>
              <a:rPr kumimoji="0" lang="en-US" altLang="zh-CN" sz="3000" b="1" i="0" u="none" strike="noStrike" kern="1200" cap="none" spc="0" normalizeH="0" baseline="0" noProof="0" dirty="0">
                <a:ln>
                  <a:noFill/>
                </a:ln>
                <a:solidFill>
                  <a:schemeClr val="tx1"/>
                </a:solidFill>
                <a:effectLst/>
                <a:uLnTx/>
                <a:uFillTx/>
                <a:latin typeface="+mn-ea"/>
                <a:ea typeface="+mn-ea"/>
                <a:cs typeface="+mn-cs"/>
              </a:rPr>
              <a:t>C.</a:t>
            </a:r>
            <a:r>
              <a:rPr kumimoji="0" lang="zh-CN" altLang="en-US" sz="3000" b="1" i="0" u="none" strike="noStrike" kern="1200" cap="none" spc="0" normalizeH="0" baseline="0" noProof="0" dirty="0">
                <a:ln>
                  <a:noFill/>
                </a:ln>
                <a:solidFill>
                  <a:schemeClr val="tx1"/>
                </a:solidFill>
                <a:effectLst/>
                <a:uLnTx/>
                <a:uFillTx/>
                <a:latin typeface="+mn-ea"/>
                <a:ea typeface="+mn-ea"/>
                <a:cs typeface="+mn-cs"/>
              </a:rPr>
              <a:t>威吓 </a:t>
            </a:r>
            <a:r>
              <a:rPr kumimoji="0" lang="en-US" altLang="zh-CN" sz="3000" b="1" i="0" u="none" strike="noStrike" kern="1200" cap="none" spc="0" normalizeH="0" baseline="0" noProof="0" dirty="0">
                <a:ln>
                  <a:noFill/>
                </a:ln>
                <a:solidFill>
                  <a:schemeClr val="tx1"/>
                </a:solidFill>
                <a:effectLst/>
                <a:uLnTx/>
                <a:uFillTx/>
                <a:latin typeface="+mn-ea"/>
                <a:ea typeface="+mn-ea"/>
                <a:cs typeface="+mn-cs"/>
              </a:rPr>
              <a:t>D.</a:t>
            </a:r>
            <a:r>
              <a:rPr kumimoji="0" lang="zh-CN" altLang="en-US" sz="3000" b="1" i="0" u="none" strike="noStrike" kern="1200" cap="none" spc="0" normalizeH="0" baseline="0" noProof="0" dirty="0">
                <a:ln>
                  <a:noFill/>
                </a:ln>
                <a:solidFill>
                  <a:schemeClr val="tx1"/>
                </a:solidFill>
                <a:effectLst/>
                <a:uLnTx/>
                <a:uFillTx/>
                <a:latin typeface="+mn-ea"/>
                <a:ea typeface="+mn-ea"/>
                <a:cs typeface="+mn-cs"/>
              </a:rPr>
              <a:t>齿冷</a:t>
            </a:r>
            <a:endParaRPr kumimoji="0" lang="zh-CN" altLang="en-US" sz="3000" b="1" i="0" u="none" strike="noStrike" kern="1200" cap="none" spc="0" normalizeH="0" baseline="0" noProof="0" dirty="0">
              <a:ln>
                <a:noFill/>
              </a:ln>
              <a:solidFill>
                <a:schemeClr val="tx1"/>
              </a:solidFill>
              <a:effectLst/>
              <a:uLnTx/>
              <a:uFillTx/>
              <a:latin typeface="+mn-ea"/>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arn(inVertical)">
                                      <p:cBhvr>
                                        <p:cTn id="2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P spid="10" grpId="0"/>
      <p:bldP spid="11" grpId="0"/>
    </p:bldLst>
  </p:timing>
</p:sld>
</file>

<file path=ppt/tags/tag1.xml><?xml version="1.0" encoding="utf-8"?>
<p:tagLst xmlns:p="http://schemas.openxmlformats.org/presentationml/2006/main">
  <p:tag name="KSO_WM_UNIT_DIAGRAM_MODELTYPE" val="dynamicNum"/>
  <p:tag name="KSO_WM_BEAUTIFY_FLAG" val="#wm#"/>
  <p:tag name="KSO_WM_UNIT_TYPE" val="ζ_h_f"/>
</p:tagLst>
</file>

<file path=ppt/tags/tag10.xml><?xml version="1.0" encoding="utf-8"?>
<p:tagLst xmlns:p="http://schemas.openxmlformats.org/presentationml/2006/main">
  <p:tag name="REFSHAPE" val="296653484"/>
</p:tagLst>
</file>

<file path=ppt/tags/tag11.xml><?xml version="1.0" encoding="utf-8"?>
<p:tagLst xmlns:p="http://schemas.openxmlformats.org/presentationml/2006/main">
  <p:tag name="REFSHAPE" val="297006724"/>
</p:tagLst>
</file>

<file path=ppt/tags/tag12.xml><?xml version="1.0" encoding="utf-8"?>
<p:tagLst xmlns:p="http://schemas.openxmlformats.org/presentationml/2006/main">
  <p:tag name="REFSHAPE" val="296653484"/>
</p:tagLst>
</file>

<file path=ppt/tags/tag13.xml><?xml version="1.0" encoding="utf-8"?>
<p:tagLst xmlns:p="http://schemas.openxmlformats.org/presentationml/2006/main">
  <p:tag name="REFSHAPE" val="297006724"/>
</p:tagLst>
</file>

<file path=ppt/tags/tag14.xml><?xml version="1.0" encoding="utf-8"?>
<p:tagLst xmlns:p="http://schemas.openxmlformats.org/presentationml/2006/main">
  <p:tag name="REFSHAPE" val="296653484"/>
</p:tagLst>
</file>

<file path=ppt/tags/tag15.xml><?xml version="1.0" encoding="utf-8"?>
<p:tagLst xmlns:p="http://schemas.openxmlformats.org/presentationml/2006/main">
  <p:tag name="REFSHAPE" val="297006724"/>
</p:tagLst>
</file>

<file path=ppt/tags/tag16.xml><?xml version="1.0" encoding="utf-8"?>
<p:tagLst xmlns:p="http://schemas.openxmlformats.org/presentationml/2006/main">
  <p:tag name="REFSHAPE" val="296653484"/>
</p:tagLst>
</file>

<file path=ppt/tags/tag17.xml><?xml version="1.0" encoding="utf-8"?>
<p:tagLst xmlns:p="http://schemas.openxmlformats.org/presentationml/2006/main">
  <p:tag name="REFSHAPE" val="297006724"/>
</p:tagLst>
</file>

<file path=ppt/tags/tag18.xml><?xml version="1.0" encoding="utf-8"?>
<p:tagLst xmlns:p="http://schemas.openxmlformats.org/presentationml/2006/main">
  <p:tag name="REFSHAPE" val="296653484"/>
</p:tagLst>
</file>

<file path=ppt/tags/tag19.xml><?xml version="1.0" encoding="utf-8"?>
<p:tagLst xmlns:p="http://schemas.openxmlformats.org/presentationml/2006/main">
  <p:tag name="REFSHAPE" val="297006724"/>
</p:tagLst>
</file>

<file path=ppt/tags/tag2.xml><?xml version="1.0" encoding="utf-8"?>
<p:tagLst xmlns:p="http://schemas.openxmlformats.org/presentationml/2006/main">
  <p:tag name="REFSHAPE" val="296653484"/>
</p:tagLst>
</file>

<file path=ppt/tags/tag3.xml><?xml version="1.0" encoding="utf-8"?>
<p:tagLst xmlns:p="http://schemas.openxmlformats.org/presentationml/2006/main">
  <p:tag name="REFSHAPE" val="297006724"/>
</p:tagLst>
</file>

<file path=ppt/tags/tag4.xml><?xml version="1.0" encoding="utf-8"?>
<p:tagLst xmlns:p="http://schemas.openxmlformats.org/presentationml/2006/main">
  <p:tag name="REFSHAPE" val="296653484"/>
</p:tagLst>
</file>

<file path=ppt/tags/tag5.xml><?xml version="1.0" encoding="utf-8"?>
<p:tagLst xmlns:p="http://schemas.openxmlformats.org/presentationml/2006/main">
  <p:tag name="REFSHAPE" val="297006724"/>
</p:tagLst>
</file>

<file path=ppt/tags/tag6.xml><?xml version="1.0" encoding="utf-8"?>
<p:tagLst xmlns:p="http://schemas.openxmlformats.org/presentationml/2006/main">
  <p:tag name="REFSHAPE" val="296653484"/>
</p:tagLst>
</file>

<file path=ppt/tags/tag7.xml><?xml version="1.0" encoding="utf-8"?>
<p:tagLst xmlns:p="http://schemas.openxmlformats.org/presentationml/2006/main">
  <p:tag name="REFSHAPE" val="297006724"/>
</p:tagLst>
</file>

<file path=ppt/tags/tag8.xml><?xml version="1.0" encoding="utf-8"?>
<p:tagLst xmlns:p="http://schemas.openxmlformats.org/presentationml/2006/main">
  <p:tag name="REFSHAPE" val="296653484"/>
</p:tagLst>
</file>

<file path=ppt/tags/tag9.xml><?xml version="1.0" encoding="utf-8"?>
<p:tagLst xmlns:p="http://schemas.openxmlformats.org/presentationml/2006/main">
  <p:tag name="REFSHAPE" val="297006724"/>
</p:tagLst>
</file>

<file path=ppt/theme/theme1.xml><?xml version="1.0" encoding="utf-8"?>
<a:theme xmlns:a="http://schemas.openxmlformats.org/drawingml/2006/main" name="1_1">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3065</Words>
  <Application>WPS 演示</Application>
  <PresentationFormat>全屏显示(16:9)</PresentationFormat>
  <Paragraphs>266</Paragraphs>
  <Slides>31</Slides>
  <Notes>1</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31</vt:i4>
      </vt:variant>
    </vt:vector>
  </HeadingPairs>
  <TitlesOfParts>
    <vt:vector size="46" baseType="lpstr">
      <vt:lpstr>Arial</vt:lpstr>
      <vt:lpstr>宋体</vt:lpstr>
      <vt:lpstr>Wingdings</vt:lpstr>
      <vt:lpstr>楷体_GB2312</vt:lpstr>
      <vt:lpstr>黑体</vt:lpstr>
      <vt:lpstr>微软雅黑</vt:lpstr>
      <vt:lpstr>Times New Roman</vt:lpstr>
      <vt:lpstr>方正姚体</vt:lpstr>
      <vt:lpstr>楷体</vt:lpstr>
      <vt:lpstr>Calibri</vt:lpstr>
      <vt:lpstr>Arial Unicode MS</vt:lpstr>
      <vt:lpstr>Lucida Sans</vt:lpstr>
      <vt:lpstr>Gill Sans</vt:lpstr>
      <vt:lpstr>Courier New</vt:lpstr>
      <vt:lpstr>1_1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微软公司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jinhu.me</dc:creator>
  <cp:lastModifiedBy>Administrator</cp:lastModifiedBy>
  <cp:revision>466</cp:revision>
  <dcterms:created xsi:type="dcterms:W3CDTF">2016-03-25T01:23:00Z</dcterms:created>
  <dcterms:modified xsi:type="dcterms:W3CDTF">2020-03-03T03:44:33Z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2052-11.1.0.9440</vt:lpwstr>
  </property>
</Properties>
</file>