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309" r:id="rId5"/>
    <p:sldId id="382" r:id="rId6"/>
    <p:sldId id="263" r:id="rId7"/>
    <p:sldId id="275" r:id="rId8"/>
    <p:sldId id="384" r:id="rId9"/>
    <p:sldId id="383" r:id="rId10"/>
    <p:sldId id="273" r:id="rId11"/>
    <p:sldId id="310" r:id="rId12"/>
    <p:sldId id="385" r:id="rId13"/>
    <p:sldId id="317" r:id="rId14"/>
    <p:sldId id="315" r:id="rId15"/>
    <p:sldId id="318" r:id="rId16"/>
    <p:sldId id="320" r:id="rId17"/>
    <p:sldId id="322" r:id="rId18"/>
    <p:sldId id="280" r:id="rId19"/>
    <p:sldId id="386" r:id="rId20"/>
    <p:sldId id="387" r:id="rId21"/>
    <p:sldId id="388" r:id="rId22"/>
    <p:sldId id="283" r:id="rId23"/>
    <p:sldId id="262" r:id="rId24"/>
    <p:sldId id="285" r:id="rId25"/>
    <p:sldId id="389" r:id="rId26"/>
    <p:sldId id="365" r:id="rId27"/>
    <p:sldId id="327" r:id="rId28"/>
    <p:sldId id="390" r:id="rId29"/>
    <p:sldId id="391" r:id="rId30"/>
    <p:sldId id="392" r:id="rId31"/>
    <p:sldId id="393" r:id="rId32"/>
    <p:sldId id="394" r:id="rId33"/>
    <p:sldId id="395" r:id="rId34"/>
    <p:sldId id="396" r:id="rId35"/>
    <p:sldId id="405" r:id="rId36"/>
    <p:sldId id="399" r:id="rId37"/>
    <p:sldId id="404" r:id="rId38"/>
    <p:sldId id="398" r:id="rId39"/>
    <p:sldId id="414" r:id="rId40"/>
    <p:sldId id="416" r:id="rId41"/>
    <p:sldId id="400" r:id="rId42"/>
    <p:sldId id="409" r:id="rId43"/>
    <p:sldId id="401" r:id="rId44"/>
    <p:sldId id="408" r:id="rId45"/>
    <p:sldId id="402" r:id="rId46"/>
    <p:sldId id="403" r:id="rId47"/>
    <p:sldId id="406" r:id="rId48"/>
    <p:sldId id="407" r:id="rId49"/>
    <p:sldId id="410" r:id="rId50"/>
    <p:sldId id="412" r:id="rId51"/>
    <p:sldId id="413" r:id="rId52"/>
    <p:sldId id="415" r:id="rId53"/>
    <p:sldId id="367" r:id="rId54"/>
    <p:sldId id="293" r:id="rId55"/>
    <p:sldId id="261"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83" name="日期占位符 3"/>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06" name="标题 1"/>
          <p:cNvSpPr>
            <a:spLocks noGrp="1"/>
          </p:cNvSpPr>
          <p:nvPr>
            <p:ph type="title"/>
          </p:nvPr>
        </p:nvSpPr>
        <p:spPr/>
        <p:txBody>
          <a:bodyPr/>
          <a:lstStyle/>
          <a:p>
            <a:r>
              <a:rPr lang="zh-CN" altLang="en-US"/>
              <a:t>单击此处编辑母版标题样式</a:t>
            </a:r>
            <a:endParaRPr lang="zh-CN" altLang="en-US"/>
          </a:p>
        </p:txBody>
      </p:sp>
      <p:sp>
        <p:nvSpPr>
          <p:cNvPr id="1048907"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08" name="日期占位符 3"/>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09" name="页脚占位符 4"/>
          <p:cNvSpPr>
            <a:spLocks noGrp="1"/>
          </p:cNvSpPr>
          <p:nvPr>
            <p:ph type="ftr" sz="quarter" idx="11"/>
          </p:nvPr>
        </p:nvSpPr>
        <p:spPr/>
        <p:txBody>
          <a:bodyPr/>
          <a:lstStyle/>
          <a:p>
            <a:endParaRPr lang="zh-CN" altLang="en-US"/>
          </a:p>
        </p:txBody>
      </p:sp>
      <p:sp>
        <p:nvSpPr>
          <p:cNvPr id="1048910" name="灯片编号占位符 5"/>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90"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8891"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892" name="日期占位符 3"/>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893" name="页脚占位符 4"/>
          <p:cNvSpPr>
            <a:spLocks noGrp="1"/>
          </p:cNvSpPr>
          <p:nvPr>
            <p:ph type="ftr" sz="quarter" idx="11"/>
          </p:nvPr>
        </p:nvSpPr>
        <p:spPr/>
        <p:txBody>
          <a:bodyPr/>
          <a:lstStyle/>
          <a:p>
            <a:endParaRPr lang="zh-CN" altLang="en-US"/>
          </a:p>
        </p:txBody>
      </p:sp>
      <p:sp>
        <p:nvSpPr>
          <p:cNvPr id="1048894" name="灯片编号占位符 5"/>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895" name="标题 1"/>
          <p:cNvSpPr>
            <a:spLocks noGrp="1"/>
          </p:cNvSpPr>
          <p:nvPr>
            <p:ph type="title"/>
          </p:nvPr>
        </p:nvSpPr>
        <p:spPr/>
        <p:txBody>
          <a:bodyPr/>
          <a:lstStyle/>
          <a:p>
            <a:r>
              <a:rPr lang="zh-CN" altLang="en-US"/>
              <a:t>单击此处编辑母版标题样式</a:t>
            </a:r>
            <a:endParaRPr lang="zh-CN" altLang="en-US"/>
          </a:p>
        </p:txBody>
      </p:sp>
      <p:sp>
        <p:nvSpPr>
          <p:cNvPr id="1048896"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897" name="日期占位符 3"/>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898" name="页脚占位符 4"/>
          <p:cNvSpPr>
            <a:spLocks noGrp="1"/>
          </p:cNvSpPr>
          <p:nvPr>
            <p:ph type="ftr" sz="quarter" idx="11"/>
          </p:nvPr>
        </p:nvSpPr>
        <p:spPr/>
        <p:txBody>
          <a:bodyPr/>
          <a:lstStyle/>
          <a:p>
            <a:endParaRPr lang="zh-CN" altLang="en-US"/>
          </a:p>
        </p:txBody>
      </p:sp>
      <p:sp>
        <p:nvSpPr>
          <p:cNvPr id="1048899" name="灯片编号占位符 5"/>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911"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912"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913" name="日期占位符 3"/>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14" name="页脚占位符 4"/>
          <p:cNvSpPr>
            <a:spLocks noGrp="1"/>
          </p:cNvSpPr>
          <p:nvPr>
            <p:ph type="ftr" sz="quarter" idx="11"/>
          </p:nvPr>
        </p:nvSpPr>
        <p:spPr/>
        <p:txBody>
          <a:bodyPr/>
          <a:lstStyle/>
          <a:p>
            <a:endParaRPr lang="zh-CN" altLang="en-US"/>
          </a:p>
        </p:txBody>
      </p:sp>
      <p:sp>
        <p:nvSpPr>
          <p:cNvPr id="1048915" name="灯片编号占位符 5"/>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916" name="标题 1"/>
          <p:cNvSpPr>
            <a:spLocks noGrp="1"/>
          </p:cNvSpPr>
          <p:nvPr>
            <p:ph type="title"/>
          </p:nvPr>
        </p:nvSpPr>
        <p:spPr/>
        <p:txBody>
          <a:bodyPr/>
          <a:lstStyle/>
          <a:p>
            <a:r>
              <a:rPr lang="zh-CN" altLang="en-US"/>
              <a:t>单击此处编辑母版标题样式</a:t>
            </a:r>
            <a:endParaRPr lang="zh-CN" altLang="en-US"/>
          </a:p>
        </p:txBody>
      </p:sp>
      <p:sp>
        <p:nvSpPr>
          <p:cNvPr id="1048917"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18"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19" name="日期占位符 4"/>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20" name="页脚占位符 5"/>
          <p:cNvSpPr>
            <a:spLocks noGrp="1"/>
          </p:cNvSpPr>
          <p:nvPr>
            <p:ph type="ftr" sz="quarter" idx="11"/>
          </p:nvPr>
        </p:nvSpPr>
        <p:spPr/>
        <p:txBody>
          <a:bodyPr/>
          <a:lstStyle/>
          <a:p>
            <a:endParaRPr lang="zh-CN" altLang="en-US"/>
          </a:p>
        </p:txBody>
      </p:sp>
      <p:sp>
        <p:nvSpPr>
          <p:cNvPr id="1048921" name="灯片编号占位符 6"/>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2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892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92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2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92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27" name="日期占位符 6"/>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28" name="页脚占位符 7"/>
          <p:cNvSpPr>
            <a:spLocks noGrp="1"/>
          </p:cNvSpPr>
          <p:nvPr>
            <p:ph type="ftr" sz="quarter" idx="11"/>
          </p:nvPr>
        </p:nvSpPr>
        <p:spPr/>
        <p:txBody>
          <a:bodyPr/>
          <a:lstStyle/>
          <a:p>
            <a:endParaRPr lang="zh-CN" altLang="en-US"/>
          </a:p>
        </p:txBody>
      </p:sp>
      <p:sp>
        <p:nvSpPr>
          <p:cNvPr id="1048929" name="灯片编号占位符 8"/>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86" name="标题 1"/>
          <p:cNvSpPr>
            <a:spLocks noGrp="1"/>
          </p:cNvSpPr>
          <p:nvPr>
            <p:ph type="title"/>
          </p:nvPr>
        </p:nvSpPr>
        <p:spPr/>
        <p:txBody>
          <a:bodyPr/>
          <a:lstStyle/>
          <a:p>
            <a:r>
              <a:rPr lang="zh-CN" altLang="en-US"/>
              <a:t>单击此处编辑母版标题样式</a:t>
            </a:r>
            <a:endParaRPr lang="zh-CN" altLang="en-US"/>
          </a:p>
        </p:txBody>
      </p:sp>
      <p:sp>
        <p:nvSpPr>
          <p:cNvPr id="1048887" name="日期占位符 2"/>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888" name="页脚占位符 3"/>
          <p:cNvSpPr>
            <a:spLocks noGrp="1"/>
          </p:cNvSpPr>
          <p:nvPr>
            <p:ph type="ftr" sz="quarter" idx="11"/>
          </p:nvPr>
        </p:nvSpPr>
        <p:spPr/>
        <p:txBody>
          <a:bodyPr/>
          <a:lstStyle/>
          <a:p>
            <a:endParaRPr lang="zh-CN" altLang="en-US"/>
          </a:p>
        </p:txBody>
      </p:sp>
      <p:sp>
        <p:nvSpPr>
          <p:cNvPr id="1048889" name="灯片编号占位符 4"/>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930" name="日期占位符 1"/>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31" name="页脚占位符 2"/>
          <p:cNvSpPr>
            <a:spLocks noGrp="1"/>
          </p:cNvSpPr>
          <p:nvPr>
            <p:ph type="ftr" sz="quarter" idx="11"/>
          </p:nvPr>
        </p:nvSpPr>
        <p:spPr/>
        <p:txBody>
          <a:bodyPr/>
          <a:lstStyle/>
          <a:p>
            <a:endParaRPr lang="zh-CN" altLang="en-US"/>
          </a:p>
        </p:txBody>
      </p:sp>
      <p:sp>
        <p:nvSpPr>
          <p:cNvPr id="1048932" name="灯片编号占位符 3"/>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33"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3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3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936" name="日期占位符 4"/>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37" name="页脚占位符 5"/>
          <p:cNvSpPr>
            <a:spLocks noGrp="1"/>
          </p:cNvSpPr>
          <p:nvPr>
            <p:ph type="ftr" sz="quarter" idx="11"/>
          </p:nvPr>
        </p:nvSpPr>
        <p:spPr/>
        <p:txBody>
          <a:bodyPr/>
          <a:lstStyle/>
          <a:p>
            <a:endParaRPr lang="zh-CN" altLang="en-US"/>
          </a:p>
        </p:txBody>
      </p:sp>
      <p:sp>
        <p:nvSpPr>
          <p:cNvPr id="1048938" name="灯片编号占位符 6"/>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00"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01"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02"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903" name="日期占位符 4"/>
          <p:cNvSpPr>
            <a:spLocks noGrp="1"/>
          </p:cNvSpPr>
          <p:nvPr>
            <p:ph type="dt" sz="half" idx="10"/>
          </p:nvPr>
        </p:nvSpPr>
        <p:spPr/>
        <p:txBody>
          <a:bodyPr/>
          <a:lstStyle/>
          <a:p>
            <a:fld id="{3B25B33B-0A7F-4B44-AE5F-4DD4549A5293}" type="datetimeFigureOut">
              <a:rPr lang="zh-CN" altLang="en-US" smtClean="0"/>
            </a:fld>
            <a:endParaRPr lang="zh-CN" altLang="en-US"/>
          </a:p>
        </p:txBody>
      </p:sp>
      <p:sp>
        <p:nvSpPr>
          <p:cNvPr id="1048904" name="页脚占位符 5"/>
          <p:cNvSpPr>
            <a:spLocks noGrp="1"/>
          </p:cNvSpPr>
          <p:nvPr>
            <p:ph type="ftr" sz="quarter" idx="11"/>
          </p:nvPr>
        </p:nvSpPr>
        <p:spPr/>
        <p:txBody>
          <a:bodyPr/>
          <a:lstStyle/>
          <a:p>
            <a:endParaRPr lang="zh-CN" altLang="en-US"/>
          </a:p>
        </p:txBody>
      </p:sp>
      <p:sp>
        <p:nvSpPr>
          <p:cNvPr id="1048905" name="灯片编号占位符 6"/>
          <p:cNvSpPr>
            <a:spLocks noGrp="1"/>
          </p:cNvSpPr>
          <p:nvPr>
            <p:ph type="sldNum" sz="quarter" idx="12"/>
          </p:nvPr>
        </p:nvSpPr>
        <p:spPr/>
        <p:txBody>
          <a:bodyPr/>
          <a:lstStyle/>
          <a:p>
            <a:fld id="{02C1AA81-CFF1-47D4-B4AB-5A69439FB9A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B33B-0A7F-4B44-AE5F-4DD4549A5293}"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AA81-CFF1-47D4-B4AB-5A69439FB9A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文本框 5"/>
          <p:cNvSpPr txBox="1"/>
          <p:nvPr/>
        </p:nvSpPr>
        <p:spPr>
          <a:xfrm>
            <a:off x="1017211" y="1146300"/>
            <a:ext cx="835025" cy="2123440"/>
          </a:xfrm>
          <a:prstGeom prst="rect">
            <a:avLst/>
          </a:prstGeom>
          <a:noFill/>
        </p:spPr>
        <p:txBody>
          <a:bodyPr vert="eaVert" wrap="none" rtlCol="0">
            <a:spAutoFit/>
            <a:scene3d>
              <a:camera prst="orthographicFront"/>
              <a:lightRig rig="threePt" dir="t"/>
            </a:scene3d>
            <a:sp3d contourW="12700"/>
          </a:bodyPr>
          <a:lstStyle/>
          <a:p>
            <a:r>
              <a:rPr lang="zh-CN" altLang="en-US" sz="4000" b="1" dirty="0">
                <a:solidFill>
                  <a:srgbClr val="FD394F"/>
                </a:solidFill>
                <a:cs typeface="+mn-ea"/>
                <a:sym typeface="+mn-lt"/>
              </a:rPr>
              <a:t>谈话导入</a:t>
            </a:r>
            <a:endParaRPr lang="zh-CN" altLang="en-US" sz="4000" b="1" dirty="0">
              <a:solidFill>
                <a:srgbClr val="FD394F"/>
              </a:solidFill>
              <a:cs typeface="+mn-ea"/>
              <a:sym typeface="+mn-lt"/>
            </a:endParaRPr>
          </a:p>
        </p:txBody>
      </p:sp>
      <p:sp>
        <p:nvSpPr>
          <p:cNvPr id="2" name="文本框 1"/>
          <p:cNvSpPr txBox="1"/>
          <p:nvPr/>
        </p:nvSpPr>
        <p:spPr>
          <a:xfrm>
            <a:off x="3028315" y="1306830"/>
            <a:ext cx="6787515" cy="2286000"/>
          </a:xfrm>
          <a:prstGeom prst="rect">
            <a:avLst/>
          </a:prstGeom>
          <a:noFill/>
        </p:spPr>
        <p:txBody>
          <a:bodyPr wrap="square" rtlCol="0">
            <a:spAutoFit/>
          </a:bodyPr>
          <a:lstStyle/>
          <a:p>
            <a:pPr fontAlgn="auto">
              <a:lnSpc>
                <a:spcPct val="150000"/>
              </a:lnSpc>
            </a:pPr>
            <a:r>
              <a:rPr lang="zh-CN" altLang="en-US">
                <a:latin typeface="黑体" panose="02010600030101010101" charset="-122"/>
                <a:ea typeface="黑体" panose="02010600030101010101" charset="-122"/>
              </a:rPr>
              <a:t>   </a:t>
            </a:r>
            <a:r>
              <a:rPr lang="zh-CN" altLang="en-US" sz="2800">
                <a:latin typeface="黑体" panose="02010600030101010101" charset="-122"/>
                <a:ea typeface="黑体" panose="02010600030101010101" charset="-122"/>
              </a:rPr>
              <a:t>  </a:t>
            </a:r>
            <a:r>
              <a:rPr lang="zh-CN" altLang="en-US" sz="3200">
                <a:latin typeface="黑体" panose="02010600030101010101" charset="-122"/>
                <a:ea typeface="黑体" panose="02010600030101010101" charset="-122"/>
              </a:rPr>
              <a:t>在本组课文的学习中，作者通过人物外貌、语言和动作的描写，来表现人物的内心。</a:t>
            </a:r>
            <a:endParaRPr lang="zh-CN" altLang="en-US" sz="3200">
              <a:latin typeface="黑体" panose="02010600030101010101" charset="-122"/>
              <a:ea typeface="黑体" panose="02010600030101010101"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048581"/>
                                        </p:tgtEl>
                                        <p:attrNameLst>
                                          <p:attrName>style.visibility</p:attrName>
                                        </p:attrNameLst>
                                      </p:cBhvr>
                                      <p:to>
                                        <p:strVal val="visible"/>
                                      </p:to>
                                    </p:set>
                                    <p:anim calcmode="lin" valueType="num">
                                      <p:cBhvr>
                                        <p:cTn id="7" dur="500" fill="hold"/>
                                        <p:tgtEl>
                                          <p:spTgt spid="1048581"/>
                                        </p:tgtEl>
                                        <p:attrNameLst>
                                          <p:attrName>ppt_w</p:attrName>
                                        </p:attrNameLst>
                                      </p:cBhvr>
                                      <p:tavLst>
                                        <p:tav tm="0">
                                          <p:val>
                                            <p:fltVal val="0"/>
                                          </p:val>
                                        </p:tav>
                                        <p:tav tm="100000">
                                          <p:val>
                                            <p:strVal val="#ppt_w"/>
                                          </p:val>
                                        </p:tav>
                                      </p:tavLst>
                                    </p:anim>
                                    <p:anim calcmode="lin" valueType="num">
                                      <p:cBhvr>
                                        <p:cTn id="8" dur="500" fill="hold"/>
                                        <p:tgtEl>
                                          <p:spTgt spid="1048581"/>
                                        </p:tgtEl>
                                        <p:attrNameLst>
                                          <p:attrName>ppt_h</p:attrName>
                                        </p:attrNameLst>
                                      </p:cBhvr>
                                      <p:tavLst>
                                        <p:tav tm="0">
                                          <p:val>
                                            <p:fltVal val="0"/>
                                          </p:val>
                                        </p:tav>
                                        <p:tav tm="100000">
                                          <p:val>
                                            <p:strVal val="#ppt_h"/>
                                          </p:val>
                                        </p:tav>
                                      </p:tavLst>
                                    </p:anim>
                                    <p:animEffect transition="in" filter="fade">
                                      <p:cBhvr>
                                        <p:cTn id="9" dur="500"/>
                                        <p:tgtEl>
                                          <p:spTgt spid="1048581"/>
                                        </p:tgtEl>
                                      </p:cBhvr>
                                    </p:animEffect>
                                    <p:anim calcmode="lin" valueType="num">
                                      <p:cBhvr>
                                        <p:cTn id="10" dur="500" fill="hold"/>
                                        <p:tgtEl>
                                          <p:spTgt spid="1048581"/>
                                        </p:tgtEl>
                                        <p:attrNameLst>
                                          <p:attrName>ppt_x</p:attrName>
                                        </p:attrNameLst>
                                      </p:cBhvr>
                                      <p:tavLst>
                                        <p:tav tm="0">
                                          <p:val>
                                            <p:fltVal val="0.5"/>
                                          </p:val>
                                        </p:tav>
                                        <p:tav tm="100000">
                                          <p:val>
                                            <p:strVal val="#ppt_x"/>
                                          </p:val>
                                        </p:tav>
                                      </p:tavLst>
                                    </p:anim>
                                    <p:anim calcmode="lin" valueType="num">
                                      <p:cBhvr>
                                        <p:cTn id="11" dur="500" fill="hold"/>
                                        <p:tgtEl>
                                          <p:spTgt spid="1048581"/>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822"/>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2"/>
          <p:cNvSpPr/>
          <p:nvPr/>
        </p:nvSpPr>
        <p:spPr>
          <a:xfrm>
            <a:off x="1826895" y="935355"/>
            <a:ext cx="8661400" cy="2030095"/>
          </a:xfrm>
          <a:prstGeom prst="rect">
            <a:avLst/>
          </a:prstGeom>
        </p:spPr>
        <p:txBody>
          <a:bodyPr wrap="square">
            <a:spAutoFit/>
          </a:bodyPr>
          <a:lstStyle/>
          <a:p>
            <a:pPr indent="0" fontAlgn="auto">
              <a:lnSpc>
                <a:spcPct val="150000"/>
              </a:lnSpc>
            </a:pPr>
            <a:r>
              <a:rPr lang="zh-CN" sz="2800">
                <a:latin typeface="楷体" panose="02010609060101010101" charset="-122"/>
                <a:ea typeface="楷体" panose="02010609060101010101" charset="-122"/>
              </a:rPr>
              <a:t>（</a:t>
            </a:r>
            <a:r>
              <a:rPr lang="en-US" altLang="zh-CN" sz="2800">
                <a:latin typeface="楷体" panose="02010609060101010101" charset="-122"/>
                <a:ea typeface="楷体" panose="02010609060101010101" charset="-122"/>
              </a:rPr>
              <a:t>2</a:t>
            </a:r>
            <a:r>
              <a:rPr lang="zh-CN" sz="2800">
                <a:latin typeface="楷体" panose="02010609060101010101" charset="-122"/>
                <a:ea typeface="楷体" panose="02010609060101010101" charset="-122"/>
              </a:rPr>
              <a:t>）黄继光愤怒地注视着敌人的火力点，他转过身来坚定地对营参谋长说：</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参谋长，请把这个任务交给我吧！</a:t>
            </a:r>
            <a:r>
              <a:rPr lang="en-US" altLang="zh-CN" sz="2800">
                <a:latin typeface="楷体" panose="02010609060101010101" charset="-122"/>
                <a:ea typeface="楷体" panose="02010609060101010101" charset="-122"/>
              </a:rPr>
              <a:t>”</a:t>
            </a:r>
            <a:endParaRPr lang="zh-CN" sz="2800">
              <a:latin typeface="楷体" panose="02010609060101010101" charset="-122"/>
              <a:ea typeface="楷体" panose="02010609060101010101" charset="-122"/>
            </a:endParaRPr>
          </a:p>
        </p:txBody>
      </p:sp>
      <p:sp>
        <p:nvSpPr>
          <p:cNvPr id="4" name="下箭头 3"/>
          <p:cNvSpPr/>
          <p:nvPr/>
        </p:nvSpPr>
        <p:spPr>
          <a:xfrm>
            <a:off x="5335905" y="2965450"/>
            <a:ext cx="268605" cy="480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
          <p:cNvSpPr/>
          <p:nvPr/>
        </p:nvSpPr>
        <p:spPr>
          <a:xfrm>
            <a:off x="2452370" y="3540125"/>
            <a:ext cx="7540625" cy="1148715"/>
          </a:xfrm>
          <a:prstGeom prst="rect">
            <a:avLst/>
          </a:prstGeom>
          <a:solidFill>
            <a:srgbClr val="FB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文本框 6"/>
          <p:cNvSpPr txBox="1"/>
          <p:nvPr/>
        </p:nvSpPr>
        <p:spPr>
          <a:xfrm>
            <a:off x="2415540" y="3540125"/>
            <a:ext cx="7359650" cy="1210945"/>
          </a:xfrm>
          <a:prstGeom prst="rect">
            <a:avLst/>
          </a:prstGeom>
          <a:noFill/>
        </p:spPr>
        <p:txBody>
          <a:bodyPr wrap="square" rtlCol="0">
            <a:spAutoFit/>
          </a:bodyPr>
          <a:lstStyle/>
          <a:p>
            <a:pPr indent="0" algn="l" fontAlgn="auto">
              <a:lnSpc>
                <a:spcPct val="130000"/>
              </a:lnSpc>
            </a:pPr>
            <a:r>
              <a:rPr lang="en-US" altLang="zh-CN" sz="2800" b="1" dirty="0" smtClean="0">
                <a:solidFill>
                  <a:schemeClr val="tx1"/>
                </a:solidFill>
                <a:uFillTx/>
                <a:latin typeface="楷体" panose="02010609060101010101" charset="-122"/>
                <a:ea typeface="楷体" panose="02010609060101010101" charset="-122"/>
                <a:sym typeface="+mn-ea"/>
              </a:rPr>
              <a:t>    </a:t>
            </a:r>
            <a:r>
              <a:rPr lang="zh-CN" altLang="en-US" sz="2800" b="1" dirty="0" smtClean="0">
                <a:solidFill>
                  <a:schemeClr val="tx1"/>
                </a:solidFill>
                <a:uFillTx/>
                <a:latin typeface="楷体" panose="02010609060101010101" charset="-122"/>
                <a:ea typeface="楷体" panose="02010609060101010101" charset="-122"/>
                <a:sym typeface="+mn-ea"/>
              </a:rPr>
              <a:t>通过对黄继光的语言、神态、动作描写，表现了黄继光不怕牺牲、英勇无畏的精神品质。</a:t>
            </a:r>
            <a:endParaRPr lang="zh-CN" altLang="en-US" sz="2800" b="1" dirty="0" smtClean="0">
              <a:solidFill>
                <a:schemeClr val="tx1"/>
              </a:solidFill>
              <a:uFillTx/>
              <a:latin typeface="楷体" panose="02010609060101010101" charset="-122"/>
              <a:ea typeface="楷体" panose="02010609060101010101" charset="-122"/>
              <a:sym typeface="+mn-ea"/>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ircle(in)">
                                      <p:cBhvr>
                                        <p:cTn id="13" dur="2000"/>
                                        <p:tgtEl>
                                          <p:spTgt spid="7">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5183" y="21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2"/>
          <p:cNvSpPr/>
          <p:nvPr/>
        </p:nvSpPr>
        <p:spPr>
          <a:xfrm>
            <a:off x="1825625" y="925830"/>
            <a:ext cx="8661400" cy="2030095"/>
          </a:xfrm>
          <a:prstGeom prst="rect">
            <a:avLst/>
          </a:prstGeom>
        </p:spPr>
        <p:txBody>
          <a:bodyPr wrap="square">
            <a:spAutoFit/>
          </a:bodyPr>
          <a:lstStyle/>
          <a:p>
            <a:pPr indent="0" fontAlgn="auto">
              <a:lnSpc>
                <a:spcPct val="150000"/>
              </a:lnSpc>
            </a:pPr>
            <a:r>
              <a:rPr lang="zh-CN" sz="2800">
                <a:latin typeface="楷体" panose="02010609060101010101" charset="-122"/>
                <a:ea typeface="楷体" panose="02010609060101010101" charset="-122"/>
              </a:rPr>
              <a:t>（</a:t>
            </a:r>
            <a:r>
              <a:rPr lang="en-US" altLang="zh-CN" sz="2800">
                <a:latin typeface="楷体" panose="02010609060101010101" charset="-122"/>
                <a:ea typeface="楷体" panose="02010609060101010101" charset="-122"/>
              </a:rPr>
              <a:t>3</a:t>
            </a:r>
            <a:r>
              <a:rPr lang="zh-CN" sz="2800">
                <a:latin typeface="楷体" panose="02010609060101010101" charset="-122"/>
                <a:ea typeface="楷体" panose="02010609060101010101" charset="-122"/>
              </a:rPr>
              <a:t>）将军看了看他们桌子上的罐头，喉咙哽了一下，说：</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同志们……</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停了一下，又说：</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孩子们，我给大家分菜，每人一筷子。</a:t>
            </a:r>
            <a:r>
              <a:rPr lang="en-US" altLang="zh-CN" sz="2800">
                <a:latin typeface="楷体" panose="02010609060101010101" charset="-122"/>
                <a:ea typeface="楷体" panose="02010609060101010101" charset="-122"/>
              </a:rPr>
              <a:t>”</a:t>
            </a:r>
            <a:endParaRPr lang="en-US" altLang="zh-CN" sz="2800">
              <a:latin typeface="楷体" panose="02010609060101010101" charset="-122"/>
              <a:ea typeface="楷体" panose="02010609060101010101" charset="-122"/>
            </a:endParaRPr>
          </a:p>
        </p:txBody>
      </p:sp>
      <p:sp>
        <p:nvSpPr>
          <p:cNvPr id="4" name="下箭头 3"/>
          <p:cNvSpPr/>
          <p:nvPr/>
        </p:nvSpPr>
        <p:spPr>
          <a:xfrm>
            <a:off x="5382895" y="2994660"/>
            <a:ext cx="268605" cy="631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
          <p:cNvSpPr/>
          <p:nvPr/>
        </p:nvSpPr>
        <p:spPr>
          <a:xfrm>
            <a:off x="2453005" y="3879850"/>
            <a:ext cx="7540625" cy="1148715"/>
          </a:xfrm>
          <a:prstGeom prst="rect">
            <a:avLst/>
          </a:prstGeom>
          <a:solidFill>
            <a:srgbClr val="FB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文本框 6"/>
          <p:cNvSpPr txBox="1"/>
          <p:nvPr/>
        </p:nvSpPr>
        <p:spPr>
          <a:xfrm>
            <a:off x="2416175" y="4128770"/>
            <a:ext cx="7359650" cy="650875"/>
          </a:xfrm>
          <a:prstGeom prst="rect">
            <a:avLst/>
          </a:prstGeom>
          <a:noFill/>
        </p:spPr>
        <p:txBody>
          <a:bodyPr wrap="square" rtlCol="0">
            <a:spAutoFit/>
          </a:bodyPr>
          <a:lstStyle/>
          <a:p>
            <a:pPr indent="0" algn="l" fontAlgn="auto">
              <a:lnSpc>
                <a:spcPct val="130000"/>
              </a:lnSpc>
            </a:pPr>
            <a:r>
              <a:rPr lang="en-US" sz="2800" b="1" dirty="0" smtClean="0">
                <a:solidFill>
                  <a:schemeClr val="tx1"/>
                </a:solidFill>
                <a:uFillTx/>
                <a:latin typeface="楷体" panose="02010609060101010101" charset="-122"/>
                <a:ea typeface="楷体" panose="02010609060101010101" charset="-122"/>
                <a:sym typeface="+mn-ea"/>
              </a:rPr>
              <a:t>    </a:t>
            </a:r>
            <a:r>
              <a:rPr sz="2800" b="1" dirty="0" smtClean="0">
                <a:solidFill>
                  <a:schemeClr val="tx1"/>
                </a:solidFill>
                <a:uFillTx/>
                <a:latin typeface="楷体" panose="02010609060101010101" charset="-122"/>
                <a:ea typeface="楷体" panose="02010609060101010101" charset="-122"/>
                <a:sym typeface="+mn-ea"/>
              </a:rPr>
              <a:t>表现了</a:t>
            </a:r>
            <a:r>
              <a:rPr lang="zh-CN" sz="2800" b="1" dirty="0" smtClean="0">
                <a:solidFill>
                  <a:schemeClr val="tx1"/>
                </a:solidFill>
                <a:uFillTx/>
                <a:latin typeface="楷体" panose="02010609060101010101" charset="-122"/>
                <a:ea typeface="楷体" panose="02010609060101010101" charset="-122"/>
                <a:sym typeface="+mn-ea"/>
              </a:rPr>
              <a:t>将军对战士的关爱</a:t>
            </a:r>
            <a:r>
              <a:rPr sz="2800" b="1" dirty="0" smtClean="0">
                <a:solidFill>
                  <a:schemeClr val="tx1"/>
                </a:solidFill>
                <a:uFillTx/>
                <a:latin typeface="楷体" panose="02010609060101010101" charset="-122"/>
                <a:ea typeface="楷体" panose="02010609060101010101" charset="-122"/>
                <a:sym typeface="+mn-ea"/>
              </a:rPr>
              <a:t>。</a:t>
            </a:r>
            <a:endParaRPr sz="2800" b="1" dirty="0" smtClean="0">
              <a:solidFill>
                <a:schemeClr val="tx1"/>
              </a:solidFill>
              <a:uFillTx/>
              <a:latin typeface="楷体" panose="02010609060101010101" charset="-122"/>
              <a:ea typeface="楷体" panose="02010609060101010101" charset="-122"/>
              <a:sym typeface="+mn-ea"/>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ircle(in)">
                                      <p:cBhvr>
                                        <p:cTn id="13" dur="2000"/>
                                        <p:tgtEl>
                                          <p:spTgt spid="7">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20578" y="28215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1807759" y="69158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3143250" y="908685"/>
            <a:ext cx="7211695" cy="584835"/>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选择一种情景，照样子写一写。</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20" name="Freeform 5"/>
          <p:cNvSpPr/>
          <p:nvPr/>
        </p:nvSpPr>
        <p:spPr bwMode="auto">
          <a:xfrm>
            <a:off x="2514892" y="2125883"/>
            <a:ext cx="1548000" cy="129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21" name="Freeform 5"/>
          <p:cNvSpPr/>
          <p:nvPr/>
        </p:nvSpPr>
        <p:spPr bwMode="auto">
          <a:xfrm>
            <a:off x="2633796" y="2231245"/>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2" name="Freeform 5"/>
          <p:cNvSpPr/>
          <p:nvPr/>
        </p:nvSpPr>
        <p:spPr bwMode="auto">
          <a:xfrm>
            <a:off x="7377087" y="2131598"/>
            <a:ext cx="1548000" cy="1332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49" name="Freeform 5"/>
          <p:cNvSpPr/>
          <p:nvPr/>
        </p:nvSpPr>
        <p:spPr bwMode="auto">
          <a:xfrm>
            <a:off x="5044097" y="2122426"/>
            <a:ext cx="1548000" cy="1332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50" name="Freeform 5"/>
          <p:cNvSpPr/>
          <p:nvPr/>
        </p:nvSpPr>
        <p:spPr bwMode="auto">
          <a:xfrm>
            <a:off x="5149030" y="2227788"/>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52" name="文本框 51"/>
          <p:cNvSpPr txBox="1"/>
          <p:nvPr/>
        </p:nvSpPr>
        <p:spPr>
          <a:xfrm>
            <a:off x="2590165" y="2291080"/>
            <a:ext cx="1398905" cy="944880"/>
          </a:xfrm>
          <a:prstGeom prst="rect">
            <a:avLst/>
          </a:prstGeom>
          <a:noFill/>
        </p:spPr>
        <p:txBody>
          <a:bodyPr wrap="square" rtlCol="0">
            <a:spAutoFit/>
          </a:bodyPr>
          <a:lstStyle/>
          <a:p>
            <a:pPr algn="ctr"/>
            <a:r>
              <a:rPr lang="zh-CN" altLang="en-US" sz="2800" b="1">
                <a:latin typeface="楷体" panose="02010609060101010101" charset="-122"/>
                <a:ea typeface="楷体" panose="02010609060101010101" charset="-122"/>
              </a:rPr>
              <a:t>焦急</a:t>
            </a:r>
            <a:endParaRPr lang="zh-CN" altLang="en-US" sz="2800" b="1">
              <a:latin typeface="楷体" panose="02010609060101010101" charset="-122"/>
              <a:ea typeface="楷体" panose="02010609060101010101" charset="-122"/>
            </a:endParaRPr>
          </a:p>
          <a:p>
            <a:pPr algn="ctr"/>
            <a:r>
              <a:rPr lang="zh-CN" altLang="en-US" sz="2800" b="1">
                <a:latin typeface="楷体" panose="02010609060101010101" charset="-122"/>
                <a:ea typeface="楷体" panose="02010609060101010101" charset="-122"/>
              </a:rPr>
              <a:t>地等人</a:t>
            </a:r>
            <a:endParaRPr lang="zh-CN" altLang="en-US" sz="2800" b="1">
              <a:latin typeface="楷体" panose="02010609060101010101" charset="-122"/>
              <a:ea typeface="楷体" panose="02010609060101010101" charset="-122"/>
            </a:endParaRPr>
          </a:p>
        </p:txBody>
      </p:sp>
      <p:sp>
        <p:nvSpPr>
          <p:cNvPr id="57" name="文本框 56"/>
          <p:cNvSpPr txBox="1"/>
          <p:nvPr/>
        </p:nvSpPr>
        <p:spPr>
          <a:xfrm>
            <a:off x="5347335" y="2350770"/>
            <a:ext cx="1144905" cy="94488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期待</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落空</a:t>
            </a:r>
            <a:endParaRPr lang="zh-CN" altLang="en-US" sz="2800" b="1">
              <a:latin typeface="楷体" panose="02010609060101010101" charset="-122"/>
              <a:ea typeface="楷体" panose="02010609060101010101" charset="-122"/>
            </a:endParaRPr>
          </a:p>
        </p:txBody>
      </p:sp>
      <p:sp>
        <p:nvSpPr>
          <p:cNvPr id="14" name="Freeform 5"/>
          <p:cNvSpPr/>
          <p:nvPr/>
        </p:nvSpPr>
        <p:spPr bwMode="auto">
          <a:xfrm>
            <a:off x="7469955" y="2236325"/>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15" name="文本框 14"/>
          <p:cNvSpPr txBox="1"/>
          <p:nvPr/>
        </p:nvSpPr>
        <p:spPr>
          <a:xfrm>
            <a:off x="7666355" y="2344420"/>
            <a:ext cx="1088390" cy="94488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久别</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重逢</a:t>
            </a:r>
            <a:endParaRPr lang="zh-CN" altLang="en-US" sz="2800" b="1">
              <a:latin typeface="楷体" panose="02010609060101010101" charset="-122"/>
              <a:ea typeface="楷体" panose="0201060906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P spid="20" grpId="0" bldLvl="0" animBg="1"/>
      <p:bldP spid="21" grpId="0" bldLvl="0" animBg="1"/>
      <p:bldP spid="49" grpId="0" bldLvl="0" animBg="1"/>
      <p:bldP spid="50" grpId="0" bldLvl="0" animBg="1"/>
      <p:bldP spid="52" grpId="0"/>
      <p:bldP spid="57" grpId="0"/>
      <p:bldP spid="14" grpId="0" bldLvl="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8215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31"/>
          <p:cNvSpPr/>
          <p:nvPr/>
        </p:nvSpPr>
        <p:spPr>
          <a:xfrm>
            <a:off x="1198953" y="1733704"/>
            <a:ext cx="2410652" cy="24106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sym typeface="+mn-lt"/>
            </a:endParaRPr>
          </a:p>
        </p:txBody>
      </p:sp>
      <p:sp>
        <p:nvSpPr>
          <p:cNvPr id="3" name="文本框 3"/>
          <p:cNvSpPr txBox="1"/>
          <p:nvPr/>
        </p:nvSpPr>
        <p:spPr>
          <a:xfrm>
            <a:off x="1699895" y="2322195"/>
            <a:ext cx="1397000" cy="1353185"/>
          </a:xfrm>
          <a:prstGeom prst="rect">
            <a:avLst/>
          </a:prstGeom>
          <a:noFill/>
        </p:spPr>
        <p:txBody>
          <a:bodyPr wrap="square" rtlCol="0">
            <a:spAutoFit/>
          </a:bodyPr>
          <a:lstStyle/>
          <a:p>
            <a:pPr algn="ctr"/>
            <a:r>
              <a:rPr lang="zh-CN" altLang="en-US" sz="4000" b="1" dirty="0">
                <a:solidFill>
                  <a:schemeClr val="bg1"/>
                </a:solidFill>
                <a:cs typeface="+mn-ea"/>
                <a:sym typeface="+mn-lt"/>
              </a:rPr>
              <a:t>小组</a:t>
            </a:r>
            <a:endParaRPr lang="zh-CN" altLang="en-US" sz="4000" b="1" dirty="0">
              <a:solidFill>
                <a:schemeClr val="bg1"/>
              </a:solidFill>
              <a:cs typeface="+mn-ea"/>
              <a:sym typeface="+mn-lt"/>
            </a:endParaRPr>
          </a:p>
          <a:p>
            <a:pPr algn="ctr"/>
            <a:r>
              <a:rPr lang="zh-CN" altLang="en-US" sz="4000" b="1" dirty="0">
                <a:solidFill>
                  <a:schemeClr val="bg1"/>
                </a:solidFill>
                <a:cs typeface="+mn-ea"/>
                <a:sym typeface="+mn-lt"/>
              </a:rPr>
              <a:t>交流</a:t>
            </a:r>
            <a:endParaRPr lang="zh-CN" altLang="en-US" sz="4000" b="1" dirty="0">
              <a:solidFill>
                <a:schemeClr val="bg1"/>
              </a:solidFill>
              <a:cs typeface="+mn-ea"/>
              <a:sym typeface="+mn-lt"/>
            </a:endParaRPr>
          </a:p>
        </p:txBody>
      </p:sp>
      <p:grpSp>
        <p:nvGrpSpPr>
          <p:cNvPr id="39" name="组合 33"/>
          <p:cNvGrpSpPr/>
          <p:nvPr/>
        </p:nvGrpSpPr>
        <p:grpSpPr>
          <a:xfrm>
            <a:off x="4547471" y="1396234"/>
            <a:ext cx="4640580" cy="717759"/>
            <a:chOff x="3276601" y="3145030"/>
            <a:chExt cx="4640580" cy="717759"/>
          </a:xfrm>
        </p:grpSpPr>
        <p:sp>
          <p:nvSpPr>
            <p:cNvPr id="1048593" name="文本框 24"/>
            <p:cNvSpPr txBox="1"/>
            <p:nvPr/>
          </p:nvSpPr>
          <p:spPr>
            <a:xfrm>
              <a:off x="4112896" y="3251075"/>
              <a:ext cx="3804285" cy="518160"/>
            </a:xfrm>
            <a:prstGeom prst="rect">
              <a:avLst/>
            </a:prstGeom>
            <a:noFill/>
          </p:spPr>
          <p:txBody>
            <a:bodyPr wrap="square" rtlCol="0">
              <a:spAutoFit/>
            </a:bodyPr>
            <a:lstStyle/>
            <a:p>
              <a:r>
                <a:rPr lang="zh-CN" altLang="en-US" sz="2800" b="1" spc="300" dirty="0">
                  <a:latin typeface="宋体" panose="02010600030101010101" pitchFamily="2" charset="-122"/>
                  <a:ea typeface="宋体" panose="02010600030101010101" pitchFamily="2" charset="-122"/>
                  <a:cs typeface="+mn-ea"/>
                  <a:sym typeface="+mn-lt"/>
                </a:rPr>
                <a:t>先动笔自己写一写。</a:t>
              </a:r>
              <a:endParaRPr lang="zh-CN" altLang="en-US" sz="2800" b="1" spc="300" dirty="0">
                <a:latin typeface="宋体" panose="02010600030101010101" pitchFamily="2" charset="-122"/>
                <a:ea typeface="宋体" panose="02010600030101010101" pitchFamily="2" charset="-122"/>
                <a:cs typeface="+mn-ea"/>
                <a:sym typeface="+mn-lt"/>
              </a:endParaRPr>
            </a:p>
          </p:txBody>
        </p:sp>
        <p:sp>
          <p:nvSpPr>
            <p:cNvPr id="1048594" name="圆角矩形 25"/>
            <p:cNvSpPr/>
            <p:nvPr/>
          </p:nvSpPr>
          <p:spPr>
            <a:xfrm>
              <a:off x="3276601" y="3145030"/>
              <a:ext cx="655320" cy="7177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800" b="1" dirty="0">
                <a:cs typeface="+mn-ea"/>
                <a:sym typeface="+mn-lt"/>
              </a:endParaRPr>
            </a:p>
          </p:txBody>
        </p:sp>
        <p:sp>
          <p:nvSpPr>
            <p:cNvPr id="1048596" name="矩形 32"/>
            <p:cNvSpPr/>
            <p:nvPr/>
          </p:nvSpPr>
          <p:spPr>
            <a:xfrm>
              <a:off x="3330788" y="3240736"/>
              <a:ext cx="500380" cy="548639"/>
            </a:xfrm>
            <a:prstGeom prst="rect">
              <a:avLst/>
            </a:prstGeom>
          </p:spPr>
          <p:txBody>
            <a:bodyPr wrap="none">
              <a:spAutoFit/>
            </a:bodyPr>
            <a:lstStyle/>
            <a:p>
              <a:pPr algn="ct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grpSp>
        <p:nvGrpSpPr>
          <p:cNvPr id="41" name="组合 39"/>
          <p:cNvGrpSpPr/>
          <p:nvPr/>
        </p:nvGrpSpPr>
        <p:grpSpPr>
          <a:xfrm>
            <a:off x="4561441" y="3698202"/>
            <a:ext cx="5321935" cy="717759"/>
            <a:chOff x="3276601" y="3312670"/>
            <a:chExt cx="5321935" cy="717759"/>
          </a:xfrm>
        </p:grpSpPr>
        <p:sp>
          <p:nvSpPr>
            <p:cNvPr id="4" name="文本框 40"/>
            <p:cNvSpPr txBox="1"/>
            <p:nvPr/>
          </p:nvSpPr>
          <p:spPr>
            <a:xfrm>
              <a:off x="4112896" y="3431415"/>
              <a:ext cx="4485640" cy="518160"/>
            </a:xfrm>
            <a:prstGeom prst="rect">
              <a:avLst/>
            </a:prstGeom>
            <a:noFill/>
          </p:spPr>
          <p:txBody>
            <a:bodyPr wrap="square" rtlCol="0">
              <a:spAutoFit/>
            </a:bodyPr>
            <a:lstStyle/>
            <a:p>
              <a:r>
                <a:rPr lang="zh-CN" altLang="en-US" sz="2800" b="1" spc="300" dirty="0" smtClean="0">
                  <a:latin typeface="宋体" panose="02010600030101010101" pitchFamily="2" charset="-122"/>
                  <a:ea typeface="宋体" panose="02010600030101010101" pitchFamily="2" charset="-122"/>
                  <a:cs typeface="+mn-ea"/>
                  <a:sym typeface="+mn-lt"/>
                </a:rPr>
                <a:t>同桌之间交流分享成果。</a:t>
              </a:r>
              <a:endParaRPr lang="zh-CN" altLang="en-US" sz="2800" b="1" spc="300" dirty="0" smtClean="0">
                <a:latin typeface="宋体" panose="02010600030101010101" pitchFamily="2" charset="-122"/>
                <a:ea typeface="宋体" panose="02010600030101010101" pitchFamily="2" charset="-122"/>
                <a:cs typeface="+mn-ea"/>
                <a:sym typeface="+mn-lt"/>
              </a:endParaRPr>
            </a:p>
          </p:txBody>
        </p:sp>
        <p:sp>
          <p:nvSpPr>
            <p:cNvPr id="5" name="圆角矩形 41"/>
            <p:cNvSpPr/>
            <p:nvPr/>
          </p:nvSpPr>
          <p:spPr>
            <a:xfrm>
              <a:off x="3276601" y="3312670"/>
              <a:ext cx="655320" cy="7177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800" b="1" dirty="0">
                <a:cs typeface="+mn-ea"/>
                <a:sym typeface="+mn-lt"/>
              </a:endParaRPr>
            </a:p>
          </p:txBody>
        </p:sp>
        <p:sp>
          <p:nvSpPr>
            <p:cNvPr id="1048604" name="矩形 43"/>
            <p:cNvSpPr/>
            <p:nvPr/>
          </p:nvSpPr>
          <p:spPr>
            <a:xfrm>
              <a:off x="3336503" y="3408376"/>
              <a:ext cx="577850" cy="518160"/>
            </a:xfrm>
            <a:prstGeom prst="rect">
              <a:avLst/>
            </a:prstGeom>
          </p:spPr>
          <p:txBody>
            <a:bodyPr wrap="none">
              <a:spAutoFit/>
            </a:bodyPr>
            <a:lstStyle/>
            <a:p>
              <a:pPr algn="ctr"/>
              <a:r>
                <a:rPr lang="en-US" altLang="zh-CN" sz="2800" b="1" dirty="0" smtClean="0">
                  <a:solidFill>
                    <a:schemeClr val="bg1"/>
                  </a:solidFill>
                  <a:cs typeface="+mn-ea"/>
                  <a:sym typeface="+mn-lt"/>
                </a:rPr>
                <a:t>02</a:t>
              </a:r>
              <a:endParaRPr lang="zh-CN" altLang="en-US" sz="2800" b="1" dirty="0">
                <a:solidFill>
                  <a:schemeClr val="bg1"/>
                </a:solidFill>
                <a:cs typeface="+mn-ea"/>
                <a:sym typeface="+mn-lt"/>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8215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p:nvPr/>
        </p:nvSpPr>
        <p:spPr bwMode="auto">
          <a:xfrm>
            <a:off x="1299502" y="1874423"/>
            <a:ext cx="1548000" cy="129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21" name="Freeform 5"/>
          <p:cNvSpPr/>
          <p:nvPr/>
        </p:nvSpPr>
        <p:spPr bwMode="auto">
          <a:xfrm>
            <a:off x="1418406" y="1979785"/>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52" name="文本框 51"/>
          <p:cNvSpPr txBox="1"/>
          <p:nvPr/>
        </p:nvSpPr>
        <p:spPr>
          <a:xfrm>
            <a:off x="1374775" y="2039620"/>
            <a:ext cx="1398905" cy="944880"/>
          </a:xfrm>
          <a:prstGeom prst="rect">
            <a:avLst/>
          </a:prstGeom>
          <a:noFill/>
        </p:spPr>
        <p:txBody>
          <a:bodyPr wrap="square" rtlCol="0">
            <a:spAutoFit/>
          </a:bodyPr>
          <a:lstStyle/>
          <a:p>
            <a:pPr algn="ctr"/>
            <a:r>
              <a:rPr lang="zh-CN" altLang="en-US" sz="2800" b="1">
                <a:latin typeface="楷体" panose="02010609060101010101" charset="-122"/>
                <a:ea typeface="楷体" panose="02010609060101010101" charset="-122"/>
              </a:rPr>
              <a:t>焦急</a:t>
            </a:r>
            <a:endParaRPr lang="zh-CN" altLang="en-US" sz="2800" b="1">
              <a:latin typeface="楷体" panose="02010609060101010101" charset="-122"/>
              <a:ea typeface="楷体" panose="02010609060101010101" charset="-122"/>
            </a:endParaRPr>
          </a:p>
          <a:p>
            <a:pPr algn="ctr"/>
            <a:r>
              <a:rPr lang="zh-CN" altLang="en-US" sz="2800" b="1">
                <a:latin typeface="楷体" panose="02010609060101010101" charset="-122"/>
                <a:ea typeface="楷体" panose="02010609060101010101" charset="-122"/>
              </a:rPr>
              <a:t>地等人</a:t>
            </a:r>
            <a:endParaRPr lang="zh-CN" altLang="en-US" sz="2800" b="1">
              <a:latin typeface="楷体" panose="02010609060101010101" charset="-122"/>
              <a:ea typeface="楷体" panose="02010609060101010101" charset="-122"/>
            </a:endParaRPr>
          </a:p>
        </p:txBody>
      </p:sp>
      <p:sp>
        <p:nvSpPr>
          <p:cNvPr id="5" name="矩形 12"/>
          <p:cNvSpPr/>
          <p:nvPr/>
        </p:nvSpPr>
        <p:spPr>
          <a:xfrm>
            <a:off x="3100070" y="1035050"/>
            <a:ext cx="8300720" cy="3931920"/>
          </a:xfrm>
          <a:prstGeom prst="rect">
            <a:avLst/>
          </a:prstGeom>
        </p:spPr>
        <p:txBody>
          <a:bodyPr wrap="square">
            <a:spAutoFit/>
          </a:bodyPr>
          <a:lstStyle/>
          <a:p>
            <a:pPr indent="720090" fontAlgn="auto">
              <a:lnSpc>
                <a:spcPct val="150000"/>
              </a:lnSpc>
            </a:pPr>
            <a:r>
              <a:rPr sz="2800">
                <a:solidFill>
                  <a:schemeClr val="tx1"/>
                </a:solidFill>
                <a:uFillTx/>
                <a:latin typeface="楷体" panose="02010609060101010101" charset="-122"/>
                <a:ea typeface="楷体" panose="02010609060101010101" charset="-122"/>
              </a:rPr>
              <a:t>烈日下，一个小男孩焦急地等待着……“妈妈怎么还不来接我呢？”小男孩皱着眉头，豆大的汗珠从他的额头上落了下来。很快汗水浸透了他的衣衫。对面的太阳早已长到了头顶上，炽热的光线更加猛烈地炙烤着他。那个小男孩儿心急如焚，不知是因为强烈的阳光，还是因为迟到的母亲。    </a:t>
            </a:r>
            <a:endParaRPr sz="2800">
              <a:solidFill>
                <a:schemeClr val="tx1"/>
              </a:solidFill>
              <a:uFillTx/>
              <a:latin typeface="楷体" panose="02010609060101010101" charset="-122"/>
              <a:ea typeface="楷体" panose="02010609060101010101" charset="-12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5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49153"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5"/>
          <p:cNvSpPr/>
          <p:nvPr/>
        </p:nvSpPr>
        <p:spPr bwMode="auto">
          <a:xfrm>
            <a:off x="1314107" y="2122426"/>
            <a:ext cx="1548000" cy="1332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50" name="Freeform 5"/>
          <p:cNvSpPr/>
          <p:nvPr/>
        </p:nvSpPr>
        <p:spPr bwMode="auto">
          <a:xfrm>
            <a:off x="1419040" y="2227788"/>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57" name="文本框 56"/>
          <p:cNvSpPr txBox="1"/>
          <p:nvPr/>
        </p:nvSpPr>
        <p:spPr>
          <a:xfrm>
            <a:off x="1617345" y="2350770"/>
            <a:ext cx="1144905" cy="94488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期待</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落空</a:t>
            </a:r>
            <a:endParaRPr lang="zh-CN" altLang="en-US" sz="2800" b="1">
              <a:latin typeface="楷体" panose="02010609060101010101" charset="-122"/>
              <a:ea typeface="楷体" panose="02010609060101010101" charset="-122"/>
            </a:endParaRPr>
          </a:p>
        </p:txBody>
      </p:sp>
      <p:sp>
        <p:nvSpPr>
          <p:cNvPr id="6" name="矩形 12"/>
          <p:cNvSpPr/>
          <p:nvPr/>
        </p:nvSpPr>
        <p:spPr>
          <a:xfrm>
            <a:off x="3131820" y="698500"/>
            <a:ext cx="7508240" cy="5262245"/>
          </a:xfrm>
          <a:prstGeom prst="rect">
            <a:avLst/>
          </a:prstGeom>
        </p:spPr>
        <p:txBody>
          <a:bodyPr wrap="square">
            <a:spAutoFit/>
          </a:bodyPr>
          <a:lstStyle/>
          <a:p>
            <a:pPr indent="720090" fontAlgn="auto">
              <a:lnSpc>
                <a:spcPct val="150000"/>
              </a:lnSpc>
            </a:pPr>
            <a:r>
              <a:rPr sz="2800">
                <a:solidFill>
                  <a:schemeClr val="tx1"/>
                </a:solidFill>
                <a:uFillTx/>
                <a:latin typeface="楷体" panose="02010609060101010101" charset="-122"/>
                <a:ea typeface="楷体" panose="02010609060101010101" charset="-122"/>
              </a:rPr>
              <a:t>他的头慢慢地低垂下来，往日里亮晶晶的眸子也灰暗了下来，仿佛星光被乌云遮掩，没了光彩。周遭的气息也仿佛暗淡下来，一切成了慢镜头。刚才心里的期待成了伤人最深的刀。希望越大，失望越大。心像坐过山车一样，高高</a:t>
            </a:r>
            <a:r>
              <a:rPr lang="zh-CN" sz="2800">
                <a:solidFill>
                  <a:schemeClr val="tx1"/>
                </a:solidFill>
                <a:uFillTx/>
                <a:latin typeface="楷体" panose="02010609060101010101" charset="-122"/>
                <a:ea typeface="楷体" panose="02010609060101010101" charset="-122"/>
              </a:rPr>
              <a:t>地</a:t>
            </a:r>
            <a:r>
              <a:rPr sz="2800">
                <a:solidFill>
                  <a:schemeClr val="tx1"/>
                </a:solidFill>
                <a:uFillTx/>
                <a:latin typeface="楷体" panose="02010609060101010101" charset="-122"/>
                <a:ea typeface="楷体" panose="02010609060101010101" charset="-122"/>
              </a:rPr>
              <a:t>扬起然后急速下落，最终归于让人无奈的平静。嘴角慢慢牵起了一抹不自然的微笑，颇有些让人心碎的味道。</a:t>
            </a:r>
            <a:endParaRPr sz="2800">
              <a:solidFill>
                <a:schemeClr val="tx1"/>
              </a:solidFill>
              <a:uFillTx/>
              <a:latin typeface="楷体" panose="02010609060101010101" charset="-122"/>
              <a:ea typeface="楷体" panose="0201060906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0" grpId="0" bldLvl="0" animBg="1"/>
      <p:bldP spid="5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2057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1383957" y="2131598"/>
            <a:ext cx="1548000" cy="1332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3CB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14" name="Freeform 5"/>
          <p:cNvSpPr/>
          <p:nvPr/>
        </p:nvSpPr>
        <p:spPr bwMode="auto">
          <a:xfrm>
            <a:off x="1476825" y="2236325"/>
            <a:ext cx="1332000" cy="1116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cs typeface="+mn-ea"/>
              <a:sym typeface="+mn-lt"/>
            </a:endParaRPr>
          </a:p>
        </p:txBody>
      </p:sp>
      <p:sp>
        <p:nvSpPr>
          <p:cNvPr id="15" name="文本框 14"/>
          <p:cNvSpPr txBox="1"/>
          <p:nvPr/>
        </p:nvSpPr>
        <p:spPr>
          <a:xfrm>
            <a:off x="1673225" y="2344420"/>
            <a:ext cx="1088390" cy="94488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久别</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重逢</a:t>
            </a:r>
            <a:endParaRPr lang="zh-CN" altLang="en-US" sz="2800" b="1">
              <a:latin typeface="楷体" panose="02010609060101010101" charset="-122"/>
              <a:ea typeface="楷体" panose="02010609060101010101" charset="-122"/>
            </a:endParaRPr>
          </a:p>
        </p:txBody>
      </p:sp>
      <p:sp>
        <p:nvSpPr>
          <p:cNvPr id="9" name="矩形 12"/>
          <p:cNvSpPr/>
          <p:nvPr/>
        </p:nvSpPr>
        <p:spPr>
          <a:xfrm>
            <a:off x="3257550" y="1550670"/>
            <a:ext cx="5698490" cy="2651760"/>
          </a:xfrm>
          <a:prstGeom prst="rect">
            <a:avLst/>
          </a:prstGeom>
        </p:spPr>
        <p:txBody>
          <a:bodyPr wrap="square">
            <a:spAutoFit/>
          </a:bodyPr>
          <a:lstStyle/>
          <a:p>
            <a:pPr indent="720090" fontAlgn="auto">
              <a:lnSpc>
                <a:spcPct val="150000"/>
              </a:lnSpc>
            </a:pPr>
            <a:r>
              <a:rPr sz="2800">
                <a:solidFill>
                  <a:schemeClr val="tx1"/>
                </a:solidFill>
                <a:uFillTx/>
                <a:latin typeface="楷体" panose="02010609060101010101" charset="-122"/>
                <a:ea typeface="楷体" panose="02010609060101010101" charset="-122"/>
              </a:rPr>
              <a:t>周围的时间仿佛停止了，微风吹着脸颊，心里激动极了，脑子里马上回忆出与老朋友度过的美好时光，进而我们相视一笑。</a:t>
            </a:r>
            <a:endParaRPr sz="2800">
              <a:solidFill>
                <a:schemeClr val="tx1"/>
              </a:solidFill>
              <a:uFillTx/>
              <a:latin typeface="楷体" panose="02010609060101010101" charset="-122"/>
              <a:ea typeface="楷体" panose="02010609060101010101" charset="-122"/>
            </a:endParaRPr>
          </a:p>
        </p:txBody>
      </p:sp>
      <p:pic>
        <p:nvPicPr>
          <p:cNvPr id="10" name="图片 9"/>
          <p:cNvPicPr>
            <a:picLocks noChangeAspect="1"/>
          </p:cNvPicPr>
          <p:nvPr/>
        </p:nvPicPr>
        <p:blipFill>
          <a:blip r:embed="rId1" cstate="print"/>
          <a:stretch>
            <a:fillRect/>
          </a:stretch>
        </p:blipFill>
        <p:spPr>
          <a:xfrm>
            <a:off x="8860790" y="3729355"/>
            <a:ext cx="3096784" cy="27360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bldLvl="0" animBg="1"/>
      <p:bldP spid="1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1318809" y="50997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2556510" y="685165"/>
            <a:ext cx="7211695" cy="1033145"/>
          </a:xfrm>
          <a:prstGeom prst="rect">
            <a:avLst/>
          </a:prstGeom>
          <a:noFill/>
        </p:spPr>
        <p:txBody>
          <a:bodyPr wrap="square" lIns="102974" tIns="0" rIns="102974" bIns="0" rtlCol="0" anchor="t">
            <a:spAutoFit/>
          </a:bodyPr>
          <a:lstStyle/>
          <a:p>
            <a:pPr fontAlgn="auto">
              <a:lnSpc>
                <a:spcPct val="120000"/>
              </a:lnSpc>
            </a:pPr>
            <a:r>
              <a:rPr lang="zh-CN" altLang="en-US" sz="2800" b="1" dirty="0">
                <a:solidFill>
                  <a:schemeClr val="tx1"/>
                </a:solidFill>
                <a:latin typeface="隶书" panose="02010509060101010101" pitchFamily="49" charset="-122"/>
                <a:ea typeface="隶书" panose="02010509060101010101" pitchFamily="49" charset="-122"/>
                <a:cs typeface="华文黑体" pitchFamily="2" charset="-122"/>
              </a:rPr>
              <a:t>下面的句子写出了人物与平时不同的表现，体会它们的表达效果，照样子说句子。</a:t>
            </a:r>
            <a:endParaRPr lang="zh-CN" altLang="en-US" sz="28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2" name="矩形 12"/>
          <p:cNvSpPr/>
          <p:nvPr/>
        </p:nvSpPr>
        <p:spPr>
          <a:xfrm>
            <a:off x="1854835" y="1829435"/>
            <a:ext cx="8661400" cy="2011680"/>
          </a:xfrm>
          <a:prstGeom prst="rect">
            <a:avLst/>
          </a:prstGeom>
        </p:spPr>
        <p:txBody>
          <a:bodyPr wrap="square">
            <a:spAutoFit/>
          </a:bodyPr>
          <a:lstStyle/>
          <a:p>
            <a:pPr indent="0" fontAlgn="auto">
              <a:lnSpc>
                <a:spcPct val="150000"/>
              </a:lnSpc>
            </a:pPr>
            <a:r>
              <a:rPr lang="zh-CN" sz="2800">
                <a:latin typeface="楷体" panose="02010609060101010101" charset="-122"/>
                <a:ea typeface="楷体" panose="02010609060101010101" charset="-122"/>
              </a:rPr>
              <a:t>（</a:t>
            </a:r>
            <a:r>
              <a:rPr lang="en-US" altLang="zh-CN" sz="2800">
                <a:latin typeface="楷体" panose="02010609060101010101" charset="-122"/>
                <a:ea typeface="楷体" panose="02010609060101010101" charset="-122"/>
              </a:rPr>
              <a:t>1</a:t>
            </a:r>
            <a:r>
              <a:rPr lang="zh-CN" sz="2800">
                <a:latin typeface="楷体" panose="02010609060101010101" charset="-122"/>
                <a:ea typeface="楷体" panose="02010609060101010101" charset="-122"/>
              </a:rPr>
              <a:t>）手术台上，一向从容镇定的沃克医生，这次双手却有些颤抖。他额上汗珠滚滚，护士帮他擦了一次又一次。</a:t>
            </a:r>
            <a:endParaRPr lang="zh-CN" sz="2800">
              <a:latin typeface="楷体" panose="02010609060101010101" charset="-122"/>
              <a:ea typeface="楷体" panose="02010609060101010101" charset="-122"/>
            </a:endParaRPr>
          </a:p>
        </p:txBody>
      </p:sp>
      <p:sp>
        <p:nvSpPr>
          <p:cNvPr id="3" name="下箭头 2"/>
          <p:cNvSpPr/>
          <p:nvPr/>
        </p:nvSpPr>
        <p:spPr>
          <a:xfrm>
            <a:off x="5401945" y="3488055"/>
            <a:ext cx="268605" cy="480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2480945" y="4277995"/>
            <a:ext cx="7540625" cy="1671320"/>
          </a:xfrm>
          <a:prstGeom prst="rect">
            <a:avLst/>
          </a:prstGeom>
          <a:solidFill>
            <a:srgbClr val="FB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 name="文本框 3"/>
          <p:cNvSpPr txBox="1"/>
          <p:nvPr/>
        </p:nvSpPr>
        <p:spPr>
          <a:xfrm>
            <a:off x="2552065" y="4201795"/>
            <a:ext cx="7359650" cy="1754505"/>
          </a:xfrm>
          <a:prstGeom prst="rect">
            <a:avLst/>
          </a:prstGeom>
          <a:noFill/>
        </p:spPr>
        <p:txBody>
          <a:bodyPr wrap="square" rtlCol="0">
            <a:spAutoFit/>
          </a:bodyPr>
          <a:lstStyle/>
          <a:p>
            <a:pPr indent="0" algn="l" fontAlgn="auto">
              <a:lnSpc>
                <a:spcPct val="130000"/>
              </a:lnSpc>
            </a:pPr>
            <a:r>
              <a:rPr lang="en-US" sz="2800" b="1" dirty="0" smtClean="0">
                <a:solidFill>
                  <a:schemeClr val="tx1"/>
                </a:solidFill>
                <a:uFillTx/>
                <a:latin typeface="楷体" panose="02010609060101010101" charset="-122"/>
                <a:ea typeface="楷体" panose="02010609060101010101" charset="-122"/>
                <a:sym typeface="+mn-ea"/>
              </a:rPr>
              <a:t>    </a:t>
            </a:r>
            <a:r>
              <a:rPr sz="2800" b="1" dirty="0" smtClean="0">
                <a:solidFill>
                  <a:schemeClr val="tx1"/>
                </a:solidFill>
                <a:uFillTx/>
                <a:latin typeface="楷体" panose="02010609060101010101" charset="-122"/>
                <a:ea typeface="楷体" panose="02010609060101010101" charset="-122"/>
                <a:sym typeface="+mn-ea"/>
              </a:rPr>
              <a:t>连一向从容镇定的沃克医生双手都颤抖了，说明这场手术难度大，令人紧张。从侧面衬托了刘伯承坚强的意志。</a:t>
            </a:r>
            <a:endParaRPr sz="2800" b="1" dirty="0" smtClean="0">
              <a:solidFill>
                <a:schemeClr val="tx1"/>
              </a:solidFill>
              <a:uFillTx/>
              <a:latin typeface="楷体" panose="02010609060101010101" charset="-122"/>
              <a:ea typeface="楷体" panose="02010609060101010101" charset="-122"/>
              <a:sym typeface="+mn-ea"/>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P spid="2" grpId="0"/>
      <p:bldP spid="3"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stretch>
            <a:fillRect/>
          </a:stretch>
        </p:blipFill>
        <p:spPr>
          <a:xfrm>
            <a:off x="8860790" y="3729355"/>
            <a:ext cx="3096784" cy="2736000"/>
          </a:xfrm>
          <a:prstGeom prst="rect">
            <a:avLst/>
          </a:prstGeom>
        </p:spPr>
      </p:pic>
      <p:sp>
        <p:nvSpPr>
          <p:cNvPr id="2" name="矩形 12"/>
          <p:cNvSpPr/>
          <p:nvPr/>
        </p:nvSpPr>
        <p:spPr>
          <a:xfrm>
            <a:off x="1826895" y="935355"/>
            <a:ext cx="8661400" cy="2011680"/>
          </a:xfrm>
          <a:prstGeom prst="rect">
            <a:avLst/>
          </a:prstGeom>
        </p:spPr>
        <p:txBody>
          <a:bodyPr wrap="square">
            <a:spAutoFit/>
          </a:bodyPr>
          <a:lstStyle/>
          <a:p>
            <a:pPr indent="0" fontAlgn="auto">
              <a:lnSpc>
                <a:spcPct val="150000"/>
              </a:lnSpc>
            </a:pPr>
            <a:r>
              <a:rPr lang="zh-CN" sz="2800">
                <a:latin typeface="楷体" panose="02010609060101010101" charset="-122"/>
                <a:ea typeface="楷体" panose="02010609060101010101" charset="-122"/>
              </a:rPr>
              <a:t>（</a:t>
            </a:r>
            <a:r>
              <a:rPr lang="en-US" altLang="zh-CN" sz="2800">
                <a:latin typeface="楷体" panose="02010609060101010101" charset="-122"/>
                <a:ea typeface="楷体" panose="02010609060101010101" charset="-122"/>
              </a:rPr>
              <a:t>2</a:t>
            </a:r>
            <a:r>
              <a:rPr lang="zh-CN" sz="2800">
                <a:latin typeface="楷体" panose="02010609060101010101" charset="-122"/>
                <a:ea typeface="楷体" panose="02010609060101010101" charset="-122"/>
              </a:rPr>
              <a:t>）平时遇到不顺心的事我都能一笑而过，可是这件事让我实在无法释然，胸口总像是被什么堵住了似的，白天心神不宁，晚上也无法入睡。</a:t>
            </a:r>
            <a:endParaRPr lang="zh-CN" sz="2800">
              <a:latin typeface="楷体" panose="02010609060101010101" charset="-122"/>
              <a:ea typeface="楷体" panose="02010609060101010101" charset="-122"/>
            </a:endParaRPr>
          </a:p>
        </p:txBody>
      </p:sp>
      <p:sp>
        <p:nvSpPr>
          <p:cNvPr id="4" name="下箭头 3"/>
          <p:cNvSpPr/>
          <p:nvPr/>
        </p:nvSpPr>
        <p:spPr>
          <a:xfrm>
            <a:off x="5038725" y="3041015"/>
            <a:ext cx="268605" cy="480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
          <p:cNvSpPr/>
          <p:nvPr/>
        </p:nvSpPr>
        <p:spPr>
          <a:xfrm>
            <a:off x="2117725" y="3830955"/>
            <a:ext cx="7540625" cy="1615440"/>
          </a:xfrm>
          <a:prstGeom prst="rect">
            <a:avLst/>
          </a:prstGeom>
          <a:solidFill>
            <a:srgbClr val="FB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文本框 6"/>
          <p:cNvSpPr txBox="1"/>
          <p:nvPr/>
        </p:nvSpPr>
        <p:spPr>
          <a:xfrm>
            <a:off x="2188845" y="3754755"/>
            <a:ext cx="7359650" cy="1754505"/>
          </a:xfrm>
          <a:prstGeom prst="rect">
            <a:avLst/>
          </a:prstGeom>
          <a:noFill/>
        </p:spPr>
        <p:txBody>
          <a:bodyPr wrap="square" rtlCol="0">
            <a:spAutoFit/>
          </a:bodyPr>
          <a:lstStyle/>
          <a:p>
            <a:pPr indent="0" algn="l" fontAlgn="auto">
              <a:lnSpc>
                <a:spcPct val="130000"/>
              </a:lnSpc>
            </a:pPr>
            <a:r>
              <a:rPr lang="en-US" sz="2800" b="1" dirty="0" smtClean="0">
                <a:solidFill>
                  <a:schemeClr val="tx1"/>
                </a:solidFill>
                <a:uFillTx/>
                <a:latin typeface="楷体" panose="02010609060101010101" charset="-122"/>
                <a:ea typeface="楷体" panose="02010609060101010101" charset="-122"/>
                <a:sym typeface="+mn-ea"/>
              </a:rPr>
              <a:t>    </a:t>
            </a:r>
            <a:r>
              <a:rPr sz="2800" b="1" dirty="0" smtClean="0">
                <a:solidFill>
                  <a:schemeClr val="tx1"/>
                </a:solidFill>
                <a:uFillTx/>
                <a:latin typeface="楷体" panose="02010609060101010101" charset="-122"/>
                <a:ea typeface="楷体" panose="02010609060101010101" charset="-122"/>
                <a:sym typeface="+mn-ea"/>
              </a:rPr>
              <a:t>与以往乐观开朗的“我”相比，现在“我”的表现显得很焦躁、郁郁寡欢。说明这件事比以往要不顺心。</a:t>
            </a:r>
            <a:endParaRPr sz="2800" b="1" dirty="0" smtClean="0">
              <a:solidFill>
                <a:schemeClr val="tx1"/>
              </a:solidFill>
              <a:uFillTx/>
              <a:latin typeface="楷体" panose="02010609060101010101" charset="-122"/>
              <a:ea typeface="楷体" panose="02010609060101010101" charset="-122"/>
              <a:sym typeface="+mn-ea"/>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ircle(in)">
                                      <p:cBhvr>
                                        <p:cTn id="13" dur="2000"/>
                                        <p:tgtEl>
                                          <p:spTgt spid="7">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文本框 5"/>
          <p:cNvSpPr txBox="1"/>
          <p:nvPr/>
        </p:nvSpPr>
        <p:spPr>
          <a:xfrm>
            <a:off x="1059756" y="1146300"/>
            <a:ext cx="792480" cy="2123440"/>
          </a:xfrm>
          <a:prstGeom prst="rect">
            <a:avLst/>
          </a:prstGeom>
          <a:noFill/>
        </p:spPr>
        <p:txBody>
          <a:bodyPr vert="eaVert" wrap="none" rtlCol="0">
            <a:spAutoFit/>
            <a:scene3d>
              <a:camera prst="orthographicFront"/>
              <a:lightRig rig="threePt" dir="t"/>
            </a:scene3d>
            <a:sp3d contourW="12700"/>
          </a:bodyPr>
          <a:lstStyle/>
          <a:p>
            <a:r>
              <a:rPr lang="zh-CN" altLang="en-US" sz="4000" b="1" dirty="0">
                <a:solidFill>
                  <a:srgbClr val="FD394F"/>
                </a:solidFill>
                <a:cs typeface="+mn-ea"/>
                <a:sym typeface="+mn-lt"/>
              </a:rPr>
              <a:t>课堂小结</a:t>
            </a:r>
            <a:endParaRPr lang="zh-CN" altLang="en-US" sz="4000" b="1" dirty="0">
              <a:solidFill>
                <a:srgbClr val="FD394F"/>
              </a:solidFill>
              <a:cs typeface="+mn-ea"/>
              <a:sym typeface="+mn-lt"/>
            </a:endParaRPr>
          </a:p>
        </p:txBody>
      </p:sp>
      <p:sp>
        <p:nvSpPr>
          <p:cNvPr id="2" name="文本框 1"/>
          <p:cNvSpPr txBox="1"/>
          <p:nvPr/>
        </p:nvSpPr>
        <p:spPr>
          <a:xfrm>
            <a:off x="3028315" y="1306830"/>
            <a:ext cx="6787515" cy="2286000"/>
          </a:xfrm>
          <a:prstGeom prst="rect">
            <a:avLst/>
          </a:prstGeom>
          <a:noFill/>
        </p:spPr>
        <p:txBody>
          <a:bodyPr wrap="square" rtlCol="0">
            <a:spAutoFit/>
          </a:bodyPr>
          <a:lstStyle/>
          <a:p>
            <a:pPr fontAlgn="auto">
              <a:lnSpc>
                <a:spcPct val="150000"/>
              </a:lnSpc>
            </a:pPr>
            <a:r>
              <a:rPr lang="zh-CN" altLang="en-US">
                <a:latin typeface="黑体" panose="02010600030101010101" charset="-122"/>
                <a:ea typeface="黑体" panose="02010600030101010101" charset="-122"/>
              </a:rPr>
              <a:t>   </a:t>
            </a:r>
            <a:r>
              <a:rPr lang="zh-CN" altLang="en-US" sz="2800">
                <a:latin typeface="黑体" panose="02010600030101010101" charset="-122"/>
                <a:ea typeface="黑体" panose="02010600030101010101" charset="-122"/>
              </a:rPr>
              <a:t>  </a:t>
            </a:r>
            <a:r>
              <a:rPr lang="zh-CN" altLang="en-US" sz="3200">
                <a:latin typeface="黑体" panose="02010600030101010101" charset="-122"/>
                <a:ea typeface="黑体" panose="02010600030101010101" charset="-122"/>
              </a:rPr>
              <a:t>句子中同一人物前后有不同的表现是为了通过对比的写作手法突出人物的内心世界，体现人物特点。</a:t>
            </a:r>
            <a:endParaRPr lang="zh-CN" altLang="en-US" sz="3200">
              <a:latin typeface="黑体" panose="02010600030101010101" charset="-122"/>
              <a:ea typeface="黑体" panose="02010600030101010101"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048581"/>
                                        </p:tgtEl>
                                        <p:attrNameLst>
                                          <p:attrName>style.visibility</p:attrName>
                                        </p:attrNameLst>
                                      </p:cBhvr>
                                      <p:to>
                                        <p:strVal val="visible"/>
                                      </p:to>
                                    </p:set>
                                    <p:anim calcmode="lin" valueType="num">
                                      <p:cBhvr>
                                        <p:cTn id="7" dur="500" fill="hold"/>
                                        <p:tgtEl>
                                          <p:spTgt spid="1048581"/>
                                        </p:tgtEl>
                                        <p:attrNameLst>
                                          <p:attrName>ppt_w</p:attrName>
                                        </p:attrNameLst>
                                      </p:cBhvr>
                                      <p:tavLst>
                                        <p:tav tm="0">
                                          <p:val>
                                            <p:fltVal val="0"/>
                                          </p:val>
                                        </p:tav>
                                        <p:tav tm="100000">
                                          <p:val>
                                            <p:strVal val="#ppt_w"/>
                                          </p:val>
                                        </p:tav>
                                      </p:tavLst>
                                    </p:anim>
                                    <p:anim calcmode="lin" valueType="num">
                                      <p:cBhvr>
                                        <p:cTn id="8" dur="500" fill="hold"/>
                                        <p:tgtEl>
                                          <p:spTgt spid="1048581"/>
                                        </p:tgtEl>
                                        <p:attrNameLst>
                                          <p:attrName>ppt_h</p:attrName>
                                        </p:attrNameLst>
                                      </p:cBhvr>
                                      <p:tavLst>
                                        <p:tav tm="0">
                                          <p:val>
                                            <p:fltVal val="0"/>
                                          </p:val>
                                        </p:tav>
                                        <p:tav tm="100000">
                                          <p:val>
                                            <p:strVal val="#ppt_h"/>
                                          </p:val>
                                        </p:tav>
                                      </p:tavLst>
                                    </p:anim>
                                    <p:animEffect transition="in" filter="fade">
                                      <p:cBhvr>
                                        <p:cTn id="9" dur="500"/>
                                        <p:tgtEl>
                                          <p:spTgt spid="1048581"/>
                                        </p:tgtEl>
                                      </p:cBhvr>
                                    </p:animEffect>
                                    <p:anim calcmode="lin" valueType="num">
                                      <p:cBhvr>
                                        <p:cTn id="10" dur="500" fill="hold"/>
                                        <p:tgtEl>
                                          <p:spTgt spid="1048581"/>
                                        </p:tgtEl>
                                        <p:attrNameLst>
                                          <p:attrName>ppt_x</p:attrName>
                                        </p:attrNameLst>
                                      </p:cBhvr>
                                      <p:tavLst>
                                        <p:tav tm="0">
                                          <p:val>
                                            <p:fltVal val="0.5"/>
                                          </p:val>
                                        </p:tav>
                                        <p:tav tm="100000">
                                          <p:val>
                                            <p:strVal val="#ppt_x"/>
                                          </p:val>
                                        </p:tav>
                                      </p:tavLst>
                                    </p:anim>
                                    <p:anim calcmode="lin" valueType="num">
                                      <p:cBhvr>
                                        <p:cTn id="11" dur="500" fill="hold"/>
                                        <p:tgtEl>
                                          <p:spTgt spid="1048581"/>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09121"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文本框 18"/>
          <p:cNvSpPr txBox="1"/>
          <p:nvPr/>
        </p:nvSpPr>
        <p:spPr>
          <a:xfrm>
            <a:off x="2980688" y="4115479"/>
            <a:ext cx="6230624" cy="490134"/>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pPr>
              <a:lnSpc>
                <a:spcPct val="200000"/>
              </a:lnSpc>
            </a:pPr>
            <a:r>
              <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a:t>
            </a:r>
            <a:endPar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048593" name="文本框 19"/>
          <p:cNvSpPr txBox="1"/>
          <p:nvPr/>
        </p:nvSpPr>
        <p:spPr>
          <a:xfrm>
            <a:off x="3801289" y="3850986"/>
            <a:ext cx="4599622" cy="261610"/>
          </a:xfrm>
          <a:prstGeom prst="rect">
            <a:avLst/>
          </a:prstGeom>
          <a:noFill/>
        </p:spPr>
        <p:txBody>
          <a:bodyPr wrap="square" rtlCol="0">
            <a:spAutoFit/>
          </a:bodyPr>
          <a:lstStyle/>
          <a:p>
            <a:pPr algn="dist"/>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教学课件</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毕业答辩</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教师说课</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论文答辩</a:t>
            </a:r>
            <a:endParaRPr lang="zh-CN" altLang="en-US" sz="1100" dirty="0">
              <a:solidFill>
                <a:srgbClr val="DC9494"/>
              </a:solidFill>
              <a:latin typeface="方正清刻本悦宋简体" panose="02000000000000000000" pitchFamily="2" charset="-122"/>
              <a:ea typeface="方正清刻本悦宋简体" panose="02000000000000000000" pitchFamily="2" charset="-122"/>
            </a:endParaRPr>
          </a:p>
        </p:txBody>
      </p:sp>
      <p:sp>
        <p:nvSpPr>
          <p:cNvPr id="1048589" name="矩形 10"/>
          <p:cNvSpPr/>
          <p:nvPr/>
        </p:nvSpPr>
        <p:spPr>
          <a:xfrm>
            <a:off x="1031631" y="838200"/>
            <a:ext cx="10128738" cy="5181600"/>
          </a:xfrm>
          <a:prstGeom prst="rect">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椭圆 22"/>
          <p:cNvSpPr/>
          <p:nvPr/>
        </p:nvSpPr>
        <p:spPr>
          <a:xfrm>
            <a:off x="43171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597" name="文本框 23"/>
          <p:cNvSpPr txBox="1"/>
          <p:nvPr/>
        </p:nvSpPr>
        <p:spPr>
          <a:xfrm>
            <a:off x="42377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交</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599" name="椭圆 25"/>
          <p:cNvSpPr/>
          <p:nvPr/>
        </p:nvSpPr>
        <p:spPr>
          <a:xfrm>
            <a:off x="52304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0" name="文本框 26"/>
          <p:cNvSpPr txBox="1"/>
          <p:nvPr/>
        </p:nvSpPr>
        <p:spPr>
          <a:xfrm>
            <a:off x="51510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流</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2" name="椭圆 28"/>
          <p:cNvSpPr/>
          <p:nvPr/>
        </p:nvSpPr>
        <p:spPr>
          <a:xfrm>
            <a:off x="61437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3" name="文本框 29"/>
          <p:cNvSpPr txBox="1"/>
          <p:nvPr/>
        </p:nvSpPr>
        <p:spPr>
          <a:xfrm>
            <a:off x="60643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平</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5" name="椭圆 31"/>
          <p:cNvSpPr/>
          <p:nvPr/>
        </p:nvSpPr>
        <p:spPr>
          <a:xfrm>
            <a:off x="70570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6" name="文本框 32"/>
          <p:cNvSpPr txBox="1"/>
          <p:nvPr/>
        </p:nvSpPr>
        <p:spPr>
          <a:xfrm>
            <a:off x="6977628" y="2495829"/>
            <a:ext cx="864884" cy="640080"/>
          </a:xfrm>
          <a:prstGeom prst="rect">
            <a:avLst/>
          </a:prstGeom>
          <a:noFill/>
        </p:spPr>
        <p:txBody>
          <a:bodyPr wrap="square" rtlCol="0">
            <a:spAutoFit/>
          </a:bodyPr>
          <a:lstStyle/>
          <a:p>
            <a:pPr algn="ctr"/>
            <a:r>
              <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台</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pic>
        <p:nvPicPr>
          <p:cNvPr id="2" name="图片 0"/>
          <p:cNvPicPr>
            <a:picLocks noChangeAspect="1"/>
          </p:cNvPicPr>
          <p:nvPr/>
        </p:nvPicPr>
        <p:blipFill>
          <a:blip r:embed="rId2" cstate="print"/>
          <a:stretch>
            <a:fillRect/>
          </a:stretch>
        </p:blipFill>
        <p:spPr>
          <a:xfrm>
            <a:off x="7687310" y="2852420"/>
            <a:ext cx="3456000" cy="3053366"/>
          </a:xfrm>
          <a:prstGeom prst="rect">
            <a:avLst/>
          </a:prstGeom>
        </p:spPr>
      </p:pic>
      <p:grpSp>
        <p:nvGrpSpPr>
          <p:cNvPr id="25" name="组合 13"/>
          <p:cNvGrpSpPr/>
          <p:nvPr/>
        </p:nvGrpSpPr>
        <p:grpSpPr>
          <a:xfrm>
            <a:off x="1285435" y="1101090"/>
            <a:ext cx="9621130" cy="4655820"/>
            <a:chOff x="1244990" y="1112520"/>
            <a:chExt cx="9621130" cy="4655820"/>
          </a:xfrm>
        </p:grpSpPr>
        <p:sp>
          <p:nvSpPr>
            <p:cNvPr id="1048590" name="矩形 11"/>
            <p:cNvSpPr/>
            <p:nvPr/>
          </p:nvSpPr>
          <p:spPr>
            <a:xfrm>
              <a:off x="1356360" y="111252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矩形 12"/>
            <p:cNvSpPr/>
            <p:nvPr/>
          </p:nvSpPr>
          <p:spPr>
            <a:xfrm>
              <a:off x="1244990" y="121158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8596"/>
                                        </p:tgtEl>
                                        <p:attrNameLst>
                                          <p:attrName>style.visibility</p:attrName>
                                        </p:attrNameLst>
                                      </p:cBhvr>
                                      <p:to>
                                        <p:strVal val="visible"/>
                                      </p:to>
                                    </p:set>
                                    <p:anim calcmode="lin" valueType="num">
                                      <p:cBhvr>
                                        <p:cTn id="7" dur="500" fill="hold"/>
                                        <p:tgtEl>
                                          <p:spTgt spid="1048596"/>
                                        </p:tgtEl>
                                        <p:attrNameLst>
                                          <p:attrName>ppt_w</p:attrName>
                                        </p:attrNameLst>
                                      </p:cBhvr>
                                      <p:tavLst>
                                        <p:tav tm="0">
                                          <p:val>
                                            <p:fltVal val="0"/>
                                          </p:val>
                                        </p:tav>
                                        <p:tav tm="100000">
                                          <p:val>
                                            <p:strVal val="#ppt_w"/>
                                          </p:val>
                                        </p:tav>
                                      </p:tavLst>
                                    </p:anim>
                                    <p:anim calcmode="lin" valueType="num">
                                      <p:cBhvr>
                                        <p:cTn id="8" dur="500" fill="hold"/>
                                        <p:tgtEl>
                                          <p:spTgt spid="10485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48597"/>
                                        </p:tgtEl>
                                        <p:attrNameLst>
                                          <p:attrName>style.visibility</p:attrName>
                                        </p:attrNameLst>
                                      </p:cBhvr>
                                      <p:to>
                                        <p:strVal val="visible"/>
                                      </p:to>
                                    </p:set>
                                    <p:anim calcmode="lin" valueType="num">
                                      <p:cBhvr>
                                        <p:cTn id="11" dur="500" fill="hold"/>
                                        <p:tgtEl>
                                          <p:spTgt spid="1048597"/>
                                        </p:tgtEl>
                                        <p:attrNameLst>
                                          <p:attrName>ppt_w</p:attrName>
                                        </p:attrNameLst>
                                      </p:cBhvr>
                                      <p:tavLst>
                                        <p:tav tm="0">
                                          <p:val>
                                            <p:fltVal val="0"/>
                                          </p:val>
                                        </p:tav>
                                        <p:tav tm="100000">
                                          <p:val>
                                            <p:strVal val="#ppt_w"/>
                                          </p:val>
                                        </p:tav>
                                      </p:tavLst>
                                    </p:anim>
                                    <p:anim calcmode="lin" valueType="num">
                                      <p:cBhvr>
                                        <p:cTn id="12" dur="500" fill="hold"/>
                                        <p:tgtEl>
                                          <p:spTgt spid="104859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48600"/>
                                        </p:tgtEl>
                                        <p:attrNameLst>
                                          <p:attrName>style.visibility</p:attrName>
                                        </p:attrNameLst>
                                      </p:cBhvr>
                                      <p:to>
                                        <p:strVal val="visible"/>
                                      </p:to>
                                    </p:set>
                                    <p:anim calcmode="lin" valueType="num">
                                      <p:cBhvr>
                                        <p:cTn id="15" dur="500" fill="hold"/>
                                        <p:tgtEl>
                                          <p:spTgt spid="1048600"/>
                                        </p:tgtEl>
                                        <p:attrNameLst>
                                          <p:attrName>ppt_w</p:attrName>
                                        </p:attrNameLst>
                                      </p:cBhvr>
                                      <p:tavLst>
                                        <p:tav tm="0">
                                          <p:val>
                                            <p:fltVal val="0"/>
                                          </p:val>
                                        </p:tav>
                                        <p:tav tm="100000">
                                          <p:val>
                                            <p:strVal val="#ppt_w"/>
                                          </p:val>
                                        </p:tav>
                                      </p:tavLst>
                                    </p:anim>
                                    <p:anim calcmode="lin" valueType="num">
                                      <p:cBhvr>
                                        <p:cTn id="16" dur="500" fill="hold"/>
                                        <p:tgtEl>
                                          <p:spTgt spid="104860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48599"/>
                                        </p:tgtEl>
                                        <p:attrNameLst>
                                          <p:attrName>style.visibility</p:attrName>
                                        </p:attrNameLst>
                                      </p:cBhvr>
                                      <p:to>
                                        <p:strVal val="visible"/>
                                      </p:to>
                                    </p:set>
                                    <p:anim calcmode="lin" valueType="num">
                                      <p:cBhvr>
                                        <p:cTn id="19" dur="500" fill="hold"/>
                                        <p:tgtEl>
                                          <p:spTgt spid="1048599"/>
                                        </p:tgtEl>
                                        <p:attrNameLst>
                                          <p:attrName>ppt_w</p:attrName>
                                        </p:attrNameLst>
                                      </p:cBhvr>
                                      <p:tavLst>
                                        <p:tav tm="0">
                                          <p:val>
                                            <p:fltVal val="0"/>
                                          </p:val>
                                        </p:tav>
                                        <p:tav tm="100000">
                                          <p:val>
                                            <p:strVal val="#ppt_w"/>
                                          </p:val>
                                        </p:tav>
                                      </p:tavLst>
                                    </p:anim>
                                    <p:anim calcmode="lin" valueType="num">
                                      <p:cBhvr>
                                        <p:cTn id="20" dur="500" fill="hold"/>
                                        <p:tgtEl>
                                          <p:spTgt spid="10485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48602"/>
                                        </p:tgtEl>
                                        <p:attrNameLst>
                                          <p:attrName>style.visibility</p:attrName>
                                        </p:attrNameLst>
                                      </p:cBhvr>
                                      <p:to>
                                        <p:strVal val="visible"/>
                                      </p:to>
                                    </p:set>
                                    <p:anim calcmode="lin" valueType="num">
                                      <p:cBhvr>
                                        <p:cTn id="23" dur="500" fill="hold"/>
                                        <p:tgtEl>
                                          <p:spTgt spid="1048602"/>
                                        </p:tgtEl>
                                        <p:attrNameLst>
                                          <p:attrName>ppt_w</p:attrName>
                                        </p:attrNameLst>
                                      </p:cBhvr>
                                      <p:tavLst>
                                        <p:tav tm="0">
                                          <p:val>
                                            <p:fltVal val="0"/>
                                          </p:val>
                                        </p:tav>
                                        <p:tav tm="100000">
                                          <p:val>
                                            <p:strVal val="#ppt_w"/>
                                          </p:val>
                                        </p:tav>
                                      </p:tavLst>
                                    </p:anim>
                                    <p:anim calcmode="lin" valueType="num">
                                      <p:cBhvr>
                                        <p:cTn id="24" dur="500" fill="hold"/>
                                        <p:tgtEl>
                                          <p:spTgt spid="104860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48603"/>
                                        </p:tgtEl>
                                        <p:attrNameLst>
                                          <p:attrName>style.visibility</p:attrName>
                                        </p:attrNameLst>
                                      </p:cBhvr>
                                      <p:to>
                                        <p:strVal val="visible"/>
                                      </p:to>
                                    </p:set>
                                    <p:anim calcmode="lin" valueType="num">
                                      <p:cBhvr>
                                        <p:cTn id="27" dur="500" fill="hold"/>
                                        <p:tgtEl>
                                          <p:spTgt spid="1048603"/>
                                        </p:tgtEl>
                                        <p:attrNameLst>
                                          <p:attrName>ppt_w</p:attrName>
                                        </p:attrNameLst>
                                      </p:cBhvr>
                                      <p:tavLst>
                                        <p:tav tm="0">
                                          <p:val>
                                            <p:fltVal val="0"/>
                                          </p:val>
                                        </p:tav>
                                        <p:tav tm="100000">
                                          <p:val>
                                            <p:strVal val="#ppt_w"/>
                                          </p:val>
                                        </p:tav>
                                      </p:tavLst>
                                    </p:anim>
                                    <p:anim calcmode="lin" valueType="num">
                                      <p:cBhvr>
                                        <p:cTn id="28" dur="500" fill="hold"/>
                                        <p:tgtEl>
                                          <p:spTgt spid="104860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48605"/>
                                        </p:tgtEl>
                                        <p:attrNameLst>
                                          <p:attrName>style.visibility</p:attrName>
                                        </p:attrNameLst>
                                      </p:cBhvr>
                                      <p:to>
                                        <p:strVal val="visible"/>
                                      </p:to>
                                    </p:set>
                                    <p:anim calcmode="lin" valueType="num">
                                      <p:cBhvr>
                                        <p:cTn id="31" dur="500" fill="hold"/>
                                        <p:tgtEl>
                                          <p:spTgt spid="1048605"/>
                                        </p:tgtEl>
                                        <p:attrNameLst>
                                          <p:attrName>ppt_w</p:attrName>
                                        </p:attrNameLst>
                                      </p:cBhvr>
                                      <p:tavLst>
                                        <p:tav tm="0">
                                          <p:val>
                                            <p:fltVal val="0"/>
                                          </p:val>
                                        </p:tav>
                                        <p:tav tm="100000">
                                          <p:val>
                                            <p:strVal val="#ppt_w"/>
                                          </p:val>
                                        </p:tav>
                                      </p:tavLst>
                                    </p:anim>
                                    <p:anim calcmode="lin" valueType="num">
                                      <p:cBhvr>
                                        <p:cTn id="32" dur="500" fill="hold"/>
                                        <p:tgtEl>
                                          <p:spTgt spid="104860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48606"/>
                                        </p:tgtEl>
                                        <p:attrNameLst>
                                          <p:attrName>style.visibility</p:attrName>
                                        </p:attrNameLst>
                                      </p:cBhvr>
                                      <p:to>
                                        <p:strVal val="visible"/>
                                      </p:to>
                                    </p:set>
                                    <p:anim calcmode="lin" valueType="num">
                                      <p:cBhvr>
                                        <p:cTn id="35" dur="500" fill="hold"/>
                                        <p:tgtEl>
                                          <p:spTgt spid="1048606"/>
                                        </p:tgtEl>
                                        <p:attrNameLst>
                                          <p:attrName>ppt_w</p:attrName>
                                        </p:attrNameLst>
                                      </p:cBhvr>
                                      <p:tavLst>
                                        <p:tav tm="0">
                                          <p:val>
                                            <p:fltVal val="0"/>
                                          </p:val>
                                        </p:tav>
                                        <p:tav tm="100000">
                                          <p:val>
                                            <p:strVal val="#ppt_w"/>
                                          </p:val>
                                        </p:tav>
                                      </p:tavLst>
                                    </p:anim>
                                    <p:anim calcmode="lin" valueType="num">
                                      <p:cBhvr>
                                        <p:cTn id="36" dur="500" fill="hold"/>
                                        <p:tgtEl>
                                          <p:spTgt spid="10486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animBg="1"/>
      <p:bldP spid="1048597" grpId="0"/>
      <p:bldP spid="1048599" grpId="0" animBg="1"/>
      <p:bldP spid="1048600" grpId="0"/>
      <p:bldP spid="1048602" grpId="0" animBg="1"/>
      <p:bldP spid="1048603" grpId="0"/>
      <p:bldP spid="1048605" grpId="0" animBg="1"/>
      <p:bldP spid="104860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2184949" y="50997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3548380" y="768985"/>
            <a:ext cx="5203825" cy="584835"/>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请同学们仿照例句说一说。</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6" name="TextBox 13"/>
          <p:cNvSpPr txBox="1"/>
          <p:nvPr/>
        </p:nvSpPr>
        <p:spPr>
          <a:xfrm>
            <a:off x="2319655" y="2222500"/>
            <a:ext cx="7609205" cy="1280160"/>
          </a:xfrm>
          <a:prstGeom prst="rect">
            <a:avLst/>
          </a:prstGeom>
          <a:noFill/>
        </p:spPr>
        <p:txBody>
          <a:bodyPr wrap="square" lIns="0" tIns="0" rIns="0" bIns="0" rtlCol="0" anchor="t" anchorCtr="0">
            <a:spAutoFit/>
          </a:bodyPr>
          <a:lstStyle/>
          <a:p>
            <a:pPr defTabSz="1216660" fontAlgn="auto">
              <a:lnSpc>
                <a:spcPct val="150000"/>
              </a:lnSpc>
              <a:spcBef>
                <a:spcPts val="0"/>
              </a:spcBef>
            </a:pPr>
            <a:r>
              <a:rPr lang="zh-CN" altLang="en-US" sz="2800" dirty="0">
                <a:solidFill>
                  <a:srgbClr val="000000"/>
                </a:solidFill>
                <a:latin typeface="楷体" panose="02010609060101010101" charset="-122"/>
                <a:ea typeface="楷体" panose="02010609060101010101" charset="-122"/>
                <a:sym typeface="Arial" panose="020B0604020202020204" pitchFamily="34" charset="0"/>
              </a:rPr>
              <a:t>（</a:t>
            </a:r>
            <a:r>
              <a:rPr lang="en-US" altLang="zh-CN" sz="2800" dirty="0">
                <a:solidFill>
                  <a:srgbClr val="000000"/>
                </a:solidFill>
                <a:latin typeface="楷体" panose="02010609060101010101" charset="-122"/>
                <a:ea typeface="楷体" panose="02010609060101010101" charset="-122"/>
                <a:sym typeface="Arial" panose="020B0604020202020204" pitchFamily="34" charset="0"/>
              </a:rPr>
              <a:t>1</a:t>
            </a:r>
            <a:r>
              <a:rPr lang="zh-CN" altLang="en-US" sz="2800" dirty="0">
                <a:solidFill>
                  <a:srgbClr val="000000"/>
                </a:solidFill>
                <a:latin typeface="楷体" panose="02010609060101010101" charset="-122"/>
                <a:ea typeface="楷体" panose="02010609060101010101" charset="-122"/>
                <a:sym typeface="Arial" panose="020B0604020202020204" pitchFamily="34" charset="0"/>
              </a:rPr>
              <a:t>）他一向说话得理不饶人，这次居然会温柔地安慰起同桌来。</a:t>
            </a:r>
            <a:endParaRPr lang="zh-CN" altLang="en-US" sz="2800" dirty="0">
              <a:solidFill>
                <a:srgbClr val="000000"/>
              </a:solidFill>
              <a:latin typeface="楷体" panose="02010609060101010101" charset="-122"/>
              <a:ea typeface="楷体" panose="02010609060101010101" charset="-122"/>
              <a:sym typeface="Arial" panose="020B0604020202020204" pitchFamily="34" charset="0"/>
            </a:endParaRPr>
          </a:p>
        </p:txBody>
      </p:sp>
      <p:sp>
        <p:nvSpPr>
          <p:cNvPr id="10" name="TextBox 13"/>
          <p:cNvSpPr txBox="1"/>
          <p:nvPr/>
        </p:nvSpPr>
        <p:spPr>
          <a:xfrm>
            <a:off x="2390775" y="3746500"/>
            <a:ext cx="7113905" cy="1280160"/>
          </a:xfrm>
          <a:prstGeom prst="rect">
            <a:avLst/>
          </a:prstGeom>
          <a:noFill/>
        </p:spPr>
        <p:txBody>
          <a:bodyPr wrap="square" lIns="0" tIns="0" rIns="0" bIns="0" rtlCol="0" anchor="t" anchorCtr="0">
            <a:spAutoFit/>
          </a:bodyPr>
          <a:lstStyle/>
          <a:p>
            <a:pPr defTabSz="1216660" fontAlgn="auto">
              <a:lnSpc>
                <a:spcPct val="150000"/>
              </a:lnSpc>
              <a:spcBef>
                <a:spcPts val="0"/>
              </a:spcBef>
            </a:pPr>
            <a:r>
              <a:rPr lang="zh-CN" altLang="en-US" sz="2800" dirty="0">
                <a:solidFill>
                  <a:srgbClr val="000000"/>
                </a:solidFill>
                <a:latin typeface="楷体" panose="02010609060101010101" charset="-122"/>
                <a:ea typeface="楷体" panose="02010609060101010101" charset="-122"/>
                <a:sym typeface="Arial" panose="020B0604020202020204" pitchFamily="34" charset="0"/>
              </a:rPr>
              <a:t>（</a:t>
            </a:r>
            <a:r>
              <a:rPr lang="en-US" altLang="zh-CN" sz="2800" dirty="0">
                <a:solidFill>
                  <a:srgbClr val="000000"/>
                </a:solidFill>
                <a:latin typeface="楷体" panose="02010609060101010101" charset="-122"/>
                <a:ea typeface="楷体" panose="02010609060101010101" charset="-122"/>
                <a:sym typeface="Arial" panose="020B0604020202020204" pitchFamily="34" charset="0"/>
              </a:rPr>
              <a:t>2</a:t>
            </a:r>
            <a:r>
              <a:rPr lang="zh-CN" altLang="en-US" sz="2800" dirty="0">
                <a:solidFill>
                  <a:srgbClr val="000000"/>
                </a:solidFill>
                <a:latin typeface="楷体" panose="02010609060101010101" charset="-122"/>
                <a:ea typeface="楷体" panose="02010609060101010101" charset="-122"/>
                <a:sym typeface="Arial" panose="020B0604020202020204" pitchFamily="34" charset="0"/>
              </a:rPr>
              <a:t>）小明是一名解决数学难题的好手，可在这道题面前，他也花费了好些时间。</a:t>
            </a:r>
            <a:endParaRPr lang="zh-CN" altLang="en-US" sz="2800" dirty="0">
              <a:solidFill>
                <a:srgbClr val="000000"/>
              </a:solidFill>
              <a:latin typeface="楷体" panose="02010609060101010101" charset="-122"/>
              <a:ea typeface="楷体" panose="02010609060101010101" charset="-122"/>
              <a:sym typeface="Arial" panose="020B060402020202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09121"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文本框 18"/>
          <p:cNvSpPr txBox="1"/>
          <p:nvPr/>
        </p:nvSpPr>
        <p:spPr>
          <a:xfrm>
            <a:off x="2980688" y="4115479"/>
            <a:ext cx="6230624" cy="490134"/>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pPr>
              <a:lnSpc>
                <a:spcPct val="200000"/>
              </a:lnSpc>
            </a:pPr>
            <a:r>
              <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a:t>
            </a:r>
            <a:endPar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048593" name="文本框 19"/>
          <p:cNvSpPr txBox="1"/>
          <p:nvPr/>
        </p:nvSpPr>
        <p:spPr>
          <a:xfrm>
            <a:off x="3801289" y="3850986"/>
            <a:ext cx="4599622" cy="261610"/>
          </a:xfrm>
          <a:prstGeom prst="rect">
            <a:avLst/>
          </a:prstGeom>
          <a:noFill/>
        </p:spPr>
        <p:txBody>
          <a:bodyPr wrap="square" rtlCol="0">
            <a:spAutoFit/>
          </a:bodyPr>
          <a:lstStyle/>
          <a:p>
            <a:pPr algn="dist"/>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教学课件</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毕业答辩</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教师说课</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论文答辩</a:t>
            </a:r>
            <a:endParaRPr lang="zh-CN" altLang="en-US" sz="1100" dirty="0">
              <a:solidFill>
                <a:srgbClr val="DC9494"/>
              </a:solidFill>
              <a:latin typeface="方正清刻本悦宋简体" panose="02000000000000000000" pitchFamily="2" charset="-122"/>
              <a:ea typeface="方正清刻本悦宋简体" panose="02000000000000000000" pitchFamily="2" charset="-122"/>
            </a:endParaRPr>
          </a:p>
        </p:txBody>
      </p:sp>
      <p:sp>
        <p:nvSpPr>
          <p:cNvPr id="1048589" name="矩形 10"/>
          <p:cNvSpPr/>
          <p:nvPr/>
        </p:nvSpPr>
        <p:spPr>
          <a:xfrm>
            <a:off x="1031631" y="838200"/>
            <a:ext cx="10128738" cy="5181600"/>
          </a:xfrm>
          <a:prstGeom prst="rect">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椭圆 22"/>
          <p:cNvSpPr/>
          <p:nvPr/>
        </p:nvSpPr>
        <p:spPr>
          <a:xfrm>
            <a:off x="43171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597" name="文本框 23"/>
          <p:cNvSpPr txBox="1"/>
          <p:nvPr/>
        </p:nvSpPr>
        <p:spPr>
          <a:xfrm>
            <a:off x="42377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书</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599" name="椭圆 25"/>
          <p:cNvSpPr/>
          <p:nvPr/>
        </p:nvSpPr>
        <p:spPr>
          <a:xfrm>
            <a:off x="52304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0" name="文本框 26"/>
          <p:cNvSpPr txBox="1"/>
          <p:nvPr/>
        </p:nvSpPr>
        <p:spPr>
          <a:xfrm>
            <a:off x="51510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写</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2" name="椭圆 28"/>
          <p:cNvSpPr/>
          <p:nvPr/>
        </p:nvSpPr>
        <p:spPr>
          <a:xfrm>
            <a:off x="61437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3" name="文本框 29"/>
          <p:cNvSpPr txBox="1"/>
          <p:nvPr/>
        </p:nvSpPr>
        <p:spPr>
          <a:xfrm>
            <a:off x="60643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提</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5" name="椭圆 31"/>
          <p:cNvSpPr/>
          <p:nvPr/>
        </p:nvSpPr>
        <p:spPr>
          <a:xfrm>
            <a:off x="70570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6" name="文本框 32"/>
          <p:cNvSpPr txBox="1"/>
          <p:nvPr/>
        </p:nvSpPr>
        <p:spPr>
          <a:xfrm>
            <a:off x="6977628" y="2495829"/>
            <a:ext cx="864884" cy="640080"/>
          </a:xfrm>
          <a:prstGeom prst="rect">
            <a:avLst/>
          </a:prstGeom>
          <a:noFill/>
        </p:spPr>
        <p:txBody>
          <a:bodyPr wrap="square" rtlCol="0">
            <a:spAutoFit/>
          </a:bodyPr>
          <a:lstStyle/>
          <a:p>
            <a:pPr algn="ctr"/>
            <a:r>
              <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示</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pic>
        <p:nvPicPr>
          <p:cNvPr id="2" name="图片 0"/>
          <p:cNvPicPr>
            <a:picLocks noChangeAspect="1"/>
          </p:cNvPicPr>
          <p:nvPr/>
        </p:nvPicPr>
        <p:blipFill>
          <a:blip r:embed="rId2" cstate="print"/>
          <a:stretch>
            <a:fillRect/>
          </a:stretch>
        </p:blipFill>
        <p:spPr>
          <a:xfrm>
            <a:off x="7687310" y="2852420"/>
            <a:ext cx="3456000" cy="3053366"/>
          </a:xfrm>
          <a:prstGeom prst="rect">
            <a:avLst/>
          </a:prstGeom>
        </p:spPr>
      </p:pic>
      <p:grpSp>
        <p:nvGrpSpPr>
          <p:cNvPr id="25" name="组合 13"/>
          <p:cNvGrpSpPr/>
          <p:nvPr/>
        </p:nvGrpSpPr>
        <p:grpSpPr>
          <a:xfrm>
            <a:off x="1285435" y="1101090"/>
            <a:ext cx="9621130" cy="4655820"/>
            <a:chOff x="1244990" y="1112520"/>
            <a:chExt cx="9621130" cy="4655820"/>
          </a:xfrm>
        </p:grpSpPr>
        <p:sp>
          <p:nvSpPr>
            <p:cNvPr id="1048590" name="矩形 11"/>
            <p:cNvSpPr/>
            <p:nvPr/>
          </p:nvSpPr>
          <p:spPr>
            <a:xfrm>
              <a:off x="1356360" y="111252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矩形 12"/>
            <p:cNvSpPr/>
            <p:nvPr/>
          </p:nvSpPr>
          <p:spPr>
            <a:xfrm>
              <a:off x="1244990" y="121158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8596"/>
                                        </p:tgtEl>
                                        <p:attrNameLst>
                                          <p:attrName>style.visibility</p:attrName>
                                        </p:attrNameLst>
                                      </p:cBhvr>
                                      <p:to>
                                        <p:strVal val="visible"/>
                                      </p:to>
                                    </p:set>
                                    <p:anim calcmode="lin" valueType="num">
                                      <p:cBhvr>
                                        <p:cTn id="7" dur="500" fill="hold"/>
                                        <p:tgtEl>
                                          <p:spTgt spid="1048596"/>
                                        </p:tgtEl>
                                        <p:attrNameLst>
                                          <p:attrName>ppt_w</p:attrName>
                                        </p:attrNameLst>
                                      </p:cBhvr>
                                      <p:tavLst>
                                        <p:tav tm="0">
                                          <p:val>
                                            <p:fltVal val="0"/>
                                          </p:val>
                                        </p:tav>
                                        <p:tav tm="100000">
                                          <p:val>
                                            <p:strVal val="#ppt_w"/>
                                          </p:val>
                                        </p:tav>
                                      </p:tavLst>
                                    </p:anim>
                                    <p:anim calcmode="lin" valueType="num">
                                      <p:cBhvr>
                                        <p:cTn id="8" dur="500" fill="hold"/>
                                        <p:tgtEl>
                                          <p:spTgt spid="10485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48597"/>
                                        </p:tgtEl>
                                        <p:attrNameLst>
                                          <p:attrName>style.visibility</p:attrName>
                                        </p:attrNameLst>
                                      </p:cBhvr>
                                      <p:to>
                                        <p:strVal val="visible"/>
                                      </p:to>
                                    </p:set>
                                    <p:anim calcmode="lin" valueType="num">
                                      <p:cBhvr>
                                        <p:cTn id="11" dur="500" fill="hold"/>
                                        <p:tgtEl>
                                          <p:spTgt spid="1048597"/>
                                        </p:tgtEl>
                                        <p:attrNameLst>
                                          <p:attrName>ppt_w</p:attrName>
                                        </p:attrNameLst>
                                      </p:cBhvr>
                                      <p:tavLst>
                                        <p:tav tm="0">
                                          <p:val>
                                            <p:fltVal val="0"/>
                                          </p:val>
                                        </p:tav>
                                        <p:tav tm="100000">
                                          <p:val>
                                            <p:strVal val="#ppt_w"/>
                                          </p:val>
                                        </p:tav>
                                      </p:tavLst>
                                    </p:anim>
                                    <p:anim calcmode="lin" valueType="num">
                                      <p:cBhvr>
                                        <p:cTn id="12" dur="500" fill="hold"/>
                                        <p:tgtEl>
                                          <p:spTgt spid="104859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48600"/>
                                        </p:tgtEl>
                                        <p:attrNameLst>
                                          <p:attrName>style.visibility</p:attrName>
                                        </p:attrNameLst>
                                      </p:cBhvr>
                                      <p:to>
                                        <p:strVal val="visible"/>
                                      </p:to>
                                    </p:set>
                                    <p:anim calcmode="lin" valueType="num">
                                      <p:cBhvr>
                                        <p:cTn id="15" dur="500" fill="hold"/>
                                        <p:tgtEl>
                                          <p:spTgt spid="1048600"/>
                                        </p:tgtEl>
                                        <p:attrNameLst>
                                          <p:attrName>ppt_w</p:attrName>
                                        </p:attrNameLst>
                                      </p:cBhvr>
                                      <p:tavLst>
                                        <p:tav tm="0">
                                          <p:val>
                                            <p:fltVal val="0"/>
                                          </p:val>
                                        </p:tav>
                                        <p:tav tm="100000">
                                          <p:val>
                                            <p:strVal val="#ppt_w"/>
                                          </p:val>
                                        </p:tav>
                                      </p:tavLst>
                                    </p:anim>
                                    <p:anim calcmode="lin" valueType="num">
                                      <p:cBhvr>
                                        <p:cTn id="16" dur="500" fill="hold"/>
                                        <p:tgtEl>
                                          <p:spTgt spid="104860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48599"/>
                                        </p:tgtEl>
                                        <p:attrNameLst>
                                          <p:attrName>style.visibility</p:attrName>
                                        </p:attrNameLst>
                                      </p:cBhvr>
                                      <p:to>
                                        <p:strVal val="visible"/>
                                      </p:to>
                                    </p:set>
                                    <p:anim calcmode="lin" valueType="num">
                                      <p:cBhvr>
                                        <p:cTn id="19" dur="500" fill="hold"/>
                                        <p:tgtEl>
                                          <p:spTgt spid="1048599"/>
                                        </p:tgtEl>
                                        <p:attrNameLst>
                                          <p:attrName>ppt_w</p:attrName>
                                        </p:attrNameLst>
                                      </p:cBhvr>
                                      <p:tavLst>
                                        <p:tav tm="0">
                                          <p:val>
                                            <p:fltVal val="0"/>
                                          </p:val>
                                        </p:tav>
                                        <p:tav tm="100000">
                                          <p:val>
                                            <p:strVal val="#ppt_w"/>
                                          </p:val>
                                        </p:tav>
                                      </p:tavLst>
                                    </p:anim>
                                    <p:anim calcmode="lin" valueType="num">
                                      <p:cBhvr>
                                        <p:cTn id="20" dur="500" fill="hold"/>
                                        <p:tgtEl>
                                          <p:spTgt spid="10485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48602"/>
                                        </p:tgtEl>
                                        <p:attrNameLst>
                                          <p:attrName>style.visibility</p:attrName>
                                        </p:attrNameLst>
                                      </p:cBhvr>
                                      <p:to>
                                        <p:strVal val="visible"/>
                                      </p:to>
                                    </p:set>
                                    <p:anim calcmode="lin" valueType="num">
                                      <p:cBhvr>
                                        <p:cTn id="23" dur="500" fill="hold"/>
                                        <p:tgtEl>
                                          <p:spTgt spid="1048602"/>
                                        </p:tgtEl>
                                        <p:attrNameLst>
                                          <p:attrName>ppt_w</p:attrName>
                                        </p:attrNameLst>
                                      </p:cBhvr>
                                      <p:tavLst>
                                        <p:tav tm="0">
                                          <p:val>
                                            <p:fltVal val="0"/>
                                          </p:val>
                                        </p:tav>
                                        <p:tav tm="100000">
                                          <p:val>
                                            <p:strVal val="#ppt_w"/>
                                          </p:val>
                                        </p:tav>
                                      </p:tavLst>
                                    </p:anim>
                                    <p:anim calcmode="lin" valueType="num">
                                      <p:cBhvr>
                                        <p:cTn id="24" dur="500" fill="hold"/>
                                        <p:tgtEl>
                                          <p:spTgt spid="104860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48603"/>
                                        </p:tgtEl>
                                        <p:attrNameLst>
                                          <p:attrName>style.visibility</p:attrName>
                                        </p:attrNameLst>
                                      </p:cBhvr>
                                      <p:to>
                                        <p:strVal val="visible"/>
                                      </p:to>
                                    </p:set>
                                    <p:anim calcmode="lin" valueType="num">
                                      <p:cBhvr>
                                        <p:cTn id="27" dur="500" fill="hold"/>
                                        <p:tgtEl>
                                          <p:spTgt spid="1048603"/>
                                        </p:tgtEl>
                                        <p:attrNameLst>
                                          <p:attrName>ppt_w</p:attrName>
                                        </p:attrNameLst>
                                      </p:cBhvr>
                                      <p:tavLst>
                                        <p:tav tm="0">
                                          <p:val>
                                            <p:fltVal val="0"/>
                                          </p:val>
                                        </p:tav>
                                        <p:tav tm="100000">
                                          <p:val>
                                            <p:strVal val="#ppt_w"/>
                                          </p:val>
                                        </p:tav>
                                      </p:tavLst>
                                    </p:anim>
                                    <p:anim calcmode="lin" valueType="num">
                                      <p:cBhvr>
                                        <p:cTn id="28" dur="500" fill="hold"/>
                                        <p:tgtEl>
                                          <p:spTgt spid="104860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48605"/>
                                        </p:tgtEl>
                                        <p:attrNameLst>
                                          <p:attrName>style.visibility</p:attrName>
                                        </p:attrNameLst>
                                      </p:cBhvr>
                                      <p:to>
                                        <p:strVal val="visible"/>
                                      </p:to>
                                    </p:set>
                                    <p:anim calcmode="lin" valueType="num">
                                      <p:cBhvr>
                                        <p:cTn id="31" dur="500" fill="hold"/>
                                        <p:tgtEl>
                                          <p:spTgt spid="1048605"/>
                                        </p:tgtEl>
                                        <p:attrNameLst>
                                          <p:attrName>ppt_w</p:attrName>
                                        </p:attrNameLst>
                                      </p:cBhvr>
                                      <p:tavLst>
                                        <p:tav tm="0">
                                          <p:val>
                                            <p:fltVal val="0"/>
                                          </p:val>
                                        </p:tav>
                                        <p:tav tm="100000">
                                          <p:val>
                                            <p:strVal val="#ppt_w"/>
                                          </p:val>
                                        </p:tav>
                                      </p:tavLst>
                                    </p:anim>
                                    <p:anim calcmode="lin" valueType="num">
                                      <p:cBhvr>
                                        <p:cTn id="32" dur="500" fill="hold"/>
                                        <p:tgtEl>
                                          <p:spTgt spid="104860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48606"/>
                                        </p:tgtEl>
                                        <p:attrNameLst>
                                          <p:attrName>style.visibility</p:attrName>
                                        </p:attrNameLst>
                                      </p:cBhvr>
                                      <p:to>
                                        <p:strVal val="visible"/>
                                      </p:to>
                                    </p:set>
                                    <p:anim calcmode="lin" valueType="num">
                                      <p:cBhvr>
                                        <p:cTn id="35" dur="500" fill="hold"/>
                                        <p:tgtEl>
                                          <p:spTgt spid="1048606"/>
                                        </p:tgtEl>
                                        <p:attrNameLst>
                                          <p:attrName>ppt_w</p:attrName>
                                        </p:attrNameLst>
                                      </p:cBhvr>
                                      <p:tavLst>
                                        <p:tav tm="0">
                                          <p:val>
                                            <p:fltVal val="0"/>
                                          </p:val>
                                        </p:tav>
                                        <p:tav tm="100000">
                                          <p:val>
                                            <p:strVal val="#ppt_w"/>
                                          </p:val>
                                        </p:tav>
                                      </p:tavLst>
                                    </p:anim>
                                    <p:anim calcmode="lin" valueType="num">
                                      <p:cBhvr>
                                        <p:cTn id="36" dur="500" fill="hold"/>
                                        <p:tgtEl>
                                          <p:spTgt spid="10486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bldLvl="0" animBg="1"/>
      <p:bldP spid="1048597" grpId="0"/>
      <p:bldP spid="1048599" grpId="0" bldLvl="0" animBg="1"/>
      <p:bldP spid="1048600" grpId="0"/>
      <p:bldP spid="1048602" grpId="0" bldLvl="0" animBg="1"/>
      <p:bldP spid="1048603" grpId="0"/>
      <p:bldP spid="1048605" grpId="0" bldLvl="0" animBg="1"/>
      <p:bldP spid="104860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品读诗歌</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329180" y="815340"/>
            <a:ext cx="7190740" cy="5262245"/>
          </a:xfrm>
          <a:prstGeom prst="rect">
            <a:avLst/>
          </a:prstGeom>
          <a:noFill/>
        </p:spPr>
        <p:txBody>
          <a:bodyPr wrap="square" rtlCol="0">
            <a:spAutoFit/>
          </a:bodyPr>
          <a:lstStyle/>
          <a:p>
            <a:r>
              <a:rPr lang="en-US" altLang="zh-CN" sz="2800" b="1">
                <a:latin typeface="仿宋" panose="02010609060101010101" charset="-122"/>
                <a:ea typeface="仿宋" panose="02010609060101010101" charset="-122"/>
                <a:cs typeface="仿宋" panose="02010609060101010101" charset="-122"/>
              </a:rPr>
              <a:t>              </a:t>
            </a:r>
            <a:r>
              <a:rPr lang="en-US" altLang="zh-CN" sz="2800" b="1">
                <a:solidFill>
                  <a:schemeClr val="tx1"/>
                </a:solidFill>
                <a:uFillTx/>
                <a:latin typeface="仿宋" panose="02010609060101010101" charset="-122"/>
                <a:ea typeface="仿宋" panose="02010609060101010101" charset="-122"/>
                <a:cs typeface="仿宋" panose="02010609060101010101" charset="-122"/>
              </a:rPr>
              <a:t> </a:t>
            </a:r>
            <a:r>
              <a:rPr lang="en-US" altLang="zh-CN" sz="2800" b="1">
                <a:solidFill>
                  <a:schemeClr val="tx1"/>
                </a:solidFill>
                <a:uFillTx/>
                <a:latin typeface="楷体" panose="02010609060101010101" charset="-122"/>
                <a:ea typeface="楷体" panose="02010609060101010101" charset="-122"/>
                <a:cs typeface="仿宋" panose="02010609060101010101" charset="-122"/>
              </a:rPr>
              <a:t>帆</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sym typeface="+mn-ea"/>
              </a:rPr>
              <a:t>             刘湛秋                  </a:t>
            </a:r>
            <a:endParaRPr lang="en-US" altLang="zh-CN" sz="2800" b="1">
              <a:solidFill>
                <a:schemeClr val="tx1"/>
              </a:solidFill>
              <a:uFillTx/>
              <a:latin typeface="楷体" panose="02010609060101010101" charset="-122"/>
              <a:ea typeface="楷体" panose="02010609060101010101" charset="-122"/>
              <a:cs typeface="仿宋" panose="02010609060101010101" charset="-122"/>
              <a:sym typeface="+mn-ea"/>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我愿意看见一只只白帆。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在帆的上面</a:t>
            </a:r>
            <a:r>
              <a:rPr lang="zh-CN" altLang="en-US" sz="2800" b="1">
                <a:solidFill>
                  <a:schemeClr val="tx1"/>
                </a:solidFill>
                <a:uFillTx/>
                <a:latin typeface="楷体" panose="02010609060101010101" charset="-122"/>
                <a:ea typeface="楷体" panose="02010609060101010101" charset="-122"/>
                <a:cs typeface="仿宋" panose="02010609060101010101" charset="-122"/>
              </a:rPr>
              <a:t>，</a:t>
            </a:r>
            <a:r>
              <a:rPr lang="en-US" altLang="zh-CN" sz="2800" b="1">
                <a:solidFill>
                  <a:schemeClr val="tx1"/>
                </a:solidFill>
                <a:uFillTx/>
                <a:latin typeface="楷体" panose="02010609060101010101" charset="-122"/>
                <a:ea typeface="楷体" panose="02010609060101010101" charset="-122"/>
                <a:cs typeface="仿宋" panose="02010609060101010101" charset="-122"/>
              </a:rPr>
              <a:t>是飘动的白云和天空，在</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帆的下面</a:t>
            </a:r>
            <a:r>
              <a:rPr lang="zh-CN" altLang="en-US" sz="2800" b="1">
                <a:solidFill>
                  <a:schemeClr val="tx1"/>
                </a:solidFill>
                <a:uFillTx/>
                <a:latin typeface="楷体" panose="02010609060101010101" charset="-122"/>
                <a:ea typeface="楷体" panose="02010609060101010101" charset="-122"/>
                <a:cs typeface="仿宋" panose="02010609060101010101" charset="-122"/>
              </a:rPr>
              <a:t>，</a:t>
            </a:r>
            <a:r>
              <a:rPr lang="en-US" altLang="zh-CN" sz="2800" b="1">
                <a:solidFill>
                  <a:schemeClr val="tx1"/>
                </a:solidFill>
                <a:uFillTx/>
                <a:latin typeface="楷体" panose="02010609060101010101" charset="-122"/>
                <a:ea typeface="楷体" panose="02010609060101010101" charset="-122"/>
                <a:cs typeface="仿宋" panose="02010609060101010101" charset="-122"/>
              </a:rPr>
              <a:t>是温暖的船舱；在那里，生活不是僵硬的，而是在不停地流动和飘</a:t>
            </a:r>
            <a:r>
              <a:rPr lang="zh-CN" altLang="en-US" sz="2800" b="1">
                <a:solidFill>
                  <a:schemeClr val="tx1"/>
                </a:solidFill>
                <a:uFillTx/>
                <a:latin typeface="楷体" panose="02010609060101010101" charset="-122"/>
                <a:ea typeface="楷体" panose="02010609060101010101" charset="-122"/>
                <a:cs typeface="仿宋" panose="02010609060101010101" charset="-122"/>
              </a:rPr>
              <a:t>荡。   </a:t>
            </a:r>
            <a:r>
              <a:rPr lang="en-US" altLang="zh-CN" sz="2800" b="1">
                <a:solidFill>
                  <a:schemeClr val="tx1"/>
                </a:solidFill>
                <a:uFillTx/>
                <a:latin typeface="楷体" panose="02010609060101010101" charset="-122"/>
                <a:ea typeface="楷体" panose="02010609060101010101" charset="-122"/>
                <a:cs typeface="仿宋" panose="02010609060101010101" charset="-122"/>
              </a:rPr>
              <a:t>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我愿意看见一只只白帆。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无论在小河，在大</a:t>
            </a:r>
            <a:r>
              <a:rPr lang="zh-CN" altLang="en-US" sz="2800" b="1">
                <a:solidFill>
                  <a:schemeClr val="tx1"/>
                </a:solidFill>
                <a:uFillTx/>
                <a:latin typeface="楷体" panose="02010609060101010101" charset="-122"/>
                <a:ea typeface="楷体" panose="02010609060101010101" charset="-122"/>
                <a:cs typeface="仿宋" panose="02010609060101010101" charset="-122"/>
              </a:rPr>
              <a:t>江，还是在海洋，它都在前进，在和风浪搏斗。在每一片鼓满风的帆里，都藏着一个美丽的幻想。                   </a:t>
            </a:r>
            <a:endParaRPr lang="zh-CN" altLang="en-US" sz="2800" b="1">
              <a:solidFill>
                <a:schemeClr val="tx1"/>
              </a:solidFill>
              <a:uFillTx/>
              <a:latin typeface="楷体" panose="02010609060101010101" charset="-122"/>
              <a:ea typeface="楷体" panose="02010609060101010101" charset="-122"/>
              <a:cs typeface="仿宋" panose="02010609060101010101" charset="-122"/>
            </a:endParaRPr>
          </a:p>
          <a:p>
            <a:r>
              <a:rPr lang="zh-CN" altLang="en-US" sz="2800" b="1">
                <a:solidFill>
                  <a:schemeClr val="tx1"/>
                </a:solidFill>
                <a:uFillTx/>
                <a:latin typeface="楷体" panose="02010609060101010101" charset="-122"/>
                <a:ea typeface="楷体" panose="02010609060101010101" charset="-122"/>
                <a:cs typeface="仿宋" panose="02010609060101010101" charset="-122"/>
              </a:rPr>
              <a:t>    我愿意看见一只只白帆。我愿我们的生活像一片片白帆，永远寻求不冻的港。</a:t>
            </a:r>
            <a:endParaRPr lang="zh-CN" altLang="en-US" sz="2800" b="1">
              <a:solidFill>
                <a:schemeClr val="tx1"/>
              </a:solidFill>
              <a:uFillTx/>
              <a:latin typeface="楷体" panose="02010609060101010101" charset="-122"/>
              <a:ea typeface="楷体" panose="02010609060101010101" charset="-122"/>
              <a:cs typeface="仿宋" panose="02010609060101010101"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stretch>
            <a:fillRect/>
          </a:stretch>
        </p:blipFill>
        <p:spPr>
          <a:xfrm>
            <a:off x="8464550" y="3431540"/>
            <a:ext cx="3456000" cy="3053366"/>
          </a:xfrm>
          <a:prstGeom prst="rect">
            <a:avLst/>
          </a:prstGeom>
        </p:spPr>
      </p:pic>
      <p:sp>
        <p:nvSpPr>
          <p:cNvPr id="4" name="椭圆 31"/>
          <p:cNvSpPr/>
          <p:nvPr/>
        </p:nvSpPr>
        <p:spPr>
          <a:xfrm>
            <a:off x="1198953" y="1733704"/>
            <a:ext cx="2410652" cy="24106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sym typeface="+mn-lt"/>
            </a:endParaRPr>
          </a:p>
        </p:txBody>
      </p:sp>
      <p:sp>
        <p:nvSpPr>
          <p:cNvPr id="3" name="文本框 3"/>
          <p:cNvSpPr txBox="1"/>
          <p:nvPr/>
        </p:nvSpPr>
        <p:spPr>
          <a:xfrm>
            <a:off x="1699895" y="2322195"/>
            <a:ext cx="1397000" cy="1310640"/>
          </a:xfrm>
          <a:prstGeom prst="rect">
            <a:avLst/>
          </a:prstGeom>
          <a:noFill/>
        </p:spPr>
        <p:txBody>
          <a:bodyPr wrap="square" rtlCol="0">
            <a:spAutoFit/>
          </a:bodyPr>
          <a:lstStyle/>
          <a:p>
            <a:pPr algn="ctr"/>
            <a:r>
              <a:rPr lang="zh-CN" altLang="en-US" sz="4000" b="1" dirty="0">
                <a:solidFill>
                  <a:schemeClr val="bg1"/>
                </a:solidFill>
                <a:cs typeface="+mn-ea"/>
                <a:sym typeface="+mn-lt"/>
              </a:rPr>
              <a:t>自由探究</a:t>
            </a:r>
            <a:endParaRPr lang="zh-CN" altLang="en-US" sz="4000" b="1" dirty="0">
              <a:solidFill>
                <a:schemeClr val="bg1"/>
              </a:solidFill>
              <a:cs typeface="+mn-ea"/>
              <a:sym typeface="+mn-lt"/>
            </a:endParaRPr>
          </a:p>
        </p:txBody>
      </p:sp>
      <p:sp>
        <p:nvSpPr>
          <p:cNvPr id="2" name="文本框 1"/>
          <p:cNvSpPr txBox="1"/>
          <p:nvPr/>
        </p:nvSpPr>
        <p:spPr>
          <a:xfrm>
            <a:off x="3625215" y="1597660"/>
            <a:ext cx="7652385" cy="2286000"/>
          </a:xfrm>
          <a:prstGeom prst="rect">
            <a:avLst/>
          </a:prstGeom>
          <a:noFill/>
        </p:spPr>
        <p:txBody>
          <a:bodyPr wrap="square" rtlCol="0">
            <a:spAutoFit/>
          </a:bodyPr>
          <a:lstStyle/>
          <a:p>
            <a:pPr fontAlgn="auto">
              <a:lnSpc>
                <a:spcPct val="150000"/>
              </a:lnSpc>
            </a:pPr>
            <a:r>
              <a:rPr lang="en-US" sz="3200" b="1">
                <a:latin typeface="宋体" panose="02010600030101010101" pitchFamily="2" charset="-122"/>
                <a:ea typeface="宋体" panose="02010600030101010101" pitchFamily="2" charset="-122"/>
              </a:rPr>
              <a:t>    </a:t>
            </a:r>
            <a:r>
              <a:rPr lang="zh-CN" sz="3200" b="1">
                <a:latin typeface="宋体" panose="02010600030101010101" pitchFamily="2" charset="-122"/>
                <a:ea typeface="宋体" panose="02010600030101010101" pitchFamily="2" charset="-122"/>
              </a:rPr>
              <a:t>自由读刘湛秋的散文诗——《帆》，力求读准确、读通顺、读出感情。思考：书写时需要注意什么？</a:t>
            </a:r>
            <a:endParaRPr lang="zh-CN" sz="3200" b="1">
              <a:latin typeface="宋体" panose="02010600030101010101" pitchFamily="2" charset="-122"/>
              <a:ea typeface="宋体" panose="02010600030101010101" pitchFamily="2"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品读诗歌</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329180" y="815340"/>
            <a:ext cx="7190740" cy="5262245"/>
          </a:xfrm>
          <a:prstGeom prst="rect">
            <a:avLst/>
          </a:prstGeom>
          <a:noFill/>
        </p:spPr>
        <p:txBody>
          <a:bodyPr wrap="square" rtlCol="0">
            <a:spAutoFit/>
          </a:bodyPr>
          <a:lstStyle/>
          <a:p>
            <a:r>
              <a:rPr lang="en-US" altLang="zh-CN" sz="2800" b="1">
                <a:latin typeface="仿宋" panose="02010609060101010101" charset="-122"/>
                <a:ea typeface="仿宋" panose="02010609060101010101" charset="-122"/>
                <a:cs typeface="仿宋" panose="02010609060101010101" charset="-122"/>
              </a:rPr>
              <a:t>              </a:t>
            </a:r>
            <a:r>
              <a:rPr lang="en-US" altLang="zh-CN" sz="2800" b="1">
                <a:solidFill>
                  <a:schemeClr val="tx1"/>
                </a:solidFill>
                <a:uFillTx/>
                <a:latin typeface="仿宋" panose="02010609060101010101" charset="-122"/>
                <a:ea typeface="仿宋" panose="02010609060101010101" charset="-122"/>
                <a:cs typeface="仿宋" panose="02010609060101010101" charset="-122"/>
              </a:rPr>
              <a:t> </a:t>
            </a:r>
            <a:r>
              <a:rPr lang="en-US" altLang="zh-CN" sz="2800" b="1">
                <a:solidFill>
                  <a:schemeClr val="tx1"/>
                </a:solidFill>
                <a:uFillTx/>
                <a:latin typeface="楷体" panose="02010609060101010101" charset="-122"/>
                <a:ea typeface="楷体" panose="02010609060101010101" charset="-122"/>
                <a:cs typeface="仿宋" panose="02010609060101010101" charset="-122"/>
              </a:rPr>
              <a:t>帆</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sym typeface="+mn-ea"/>
              </a:rPr>
              <a:t>             刘湛秋                  </a:t>
            </a:r>
            <a:endParaRPr lang="en-US" altLang="zh-CN" sz="2800" b="1">
              <a:solidFill>
                <a:schemeClr val="tx1"/>
              </a:solidFill>
              <a:uFillTx/>
              <a:latin typeface="楷体" panose="02010609060101010101" charset="-122"/>
              <a:ea typeface="楷体" panose="02010609060101010101" charset="-122"/>
              <a:cs typeface="仿宋" panose="02010609060101010101" charset="-122"/>
              <a:sym typeface="+mn-ea"/>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我愿意看见一只只白帆。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在帆的上面</a:t>
            </a:r>
            <a:r>
              <a:rPr lang="zh-CN" altLang="en-US" sz="2800" b="1">
                <a:solidFill>
                  <a:schemeClr val="tx1"/>
                </a:solidFill>
                <a:uFillTx/>
                <a:latin typeface="楷体" panose="02010609060101010101" charset="-122"/>
                <a:ea typeface="楷体" panose="02010609060101010101" charset="-122"/>
                <a:cs typeface="仿宋" panose="02010609060101010101" charset="-122"/>
              </a:rPr>
              <a:t>，</a:t>
            </a:r>
            <a:r>
              <a:rPr lang="en-US" altLang="zh-CN" sz="2800" b="1">
                <a:solidFill>
                  <a:schemeClr val="tx1"/>
                </a:solidFill>
                <a:uFillTx/>
                <a:latin typeface="楷体" panose="02010609060101010101" charset="-122"/>
                <a:ea typeface="楷体" panose="02010609060101010101" charset="-122"/>
                <a:cs typeface="仿宋" panose="02010609060101010101" charset="-122"/>
              </a:rPr>
              <a:t>是飘动的白云和天空，在</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帆的下面</a:t>
            </a:r>
            <a:r>
              <a:rPr lang="zh-CN" altLang="en-US" sz="2800" b="1">
                <a:solidFill>
                  <a:schemeClr val="tx1"/>
                </a:solidFill>
                <a:uFillTx/>
                <a:latin typeface="楷体" panose="02010609060101010101" charset="-122"/>
                <a:ea typeface="楷体" panose="02010609060101010101" charset="-122"/>
                <a:cs typeface="仿宋" panose="02010609060101010101" charset="-122"/>
              </a:rPr>
              <a:t>，</a:t>
            </a:r>
            <a:r>
              <a:rPr lang="en-US" altLang="zh-CN" sz="2800" b="1">
                <a:solidFill>
                  <a:schemeClr val="tx1"/>
                </a:solidFill>
                <a:uFillTx/>
                <a:latin typeface="楷体" panose="02010609060101010101" charset="-122"/>
                <a:ea typeface="楷体" panose="02010609060101010101" charset="-122"/>
                <a:cs typeface="仿宋" panose="02010609060101010101" charset="-122"/>
              </a:rPr>
              <a:t>是温暖的船舱；在那里，生活不是僵硬的，而是在不停地流动和飘</a:t>
            </a:r>
            <a:r>
              <a:rPr lang="zh-CN" altLang="en-US" sz="2800" b="1">
                <a:solidFill>
                  <a:schemeClr val="tx1"/>
                </a:solidFill>
                <a:uFillTx/>
                <a:latin typeface="楷体" panose="02010609060101010101" charset="-122"/>
                <a:ea typeface="楷体" panose="02010609060101010101" charset="-122"/>
                <a:cs typeface="仿宋" panose="02010609060101010101" charset="-122"/>
              </a:rPr>
              <a:t>荡。   </a:t>
            </a:r>
            <a:r>
              <a:rPr lang="en-US" altLang="zh-CN" sz="2800" b="1">
                <a:solidFill>
                  <a:schemeClr val="tx1"/>
                </a:solidFill>
                <a:uFillTx/>
                <a:latin typeface="楷体" panose="02010609060101010101" charset="-122"/>
                <a:ea typeface="楷体" panose="02010609060101010101" charset="-122"/>
                <a:cs typeface="仿宋" panose="02010609060101010101" charset="-122"/>
              </a:rPr>
              <a:t>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我愿意看见一只只白帆。 </a:t>
            </a:r>
            <a:endParaRPr lang="en-US" altLang="zh-CN" sz="2800" b="1">
              <a:solidFill>
                <a:schemeClr val="tx1"/>
              </a:solidFill>
              <a:uFillTx/>
              <a:latin typeface="楷体" panose="02010609060101010101" charset="-122"/>
              <a:ea typeface="楷体" panose="02010609060101010101" charset="-122"/>
              <a:cs typeface="仿宋" panose="02010609060101010101" charset="-122"/>
            </a:endParaRPr>
          </a:p>
          <a:p>
            <a:r>
              <a:rPr lang="en-US" altLang="zh-CN" sz="2800" b="1">
                <a:solidFill>
                  <a:schemeClr val="tx1"/>
                </a:solidFill>
                <a:uFillTx/>
                <a:latin typeface="楷体" panose="02010609060101010101" charset="-122"/>
                <a:ea typeface="楷体" panose="02010609060101010101" charset="-122"/>
                <a:cs typeface="仿宋" panose="02010609060101010101" charset="-122"/>
              </a:rPr>
              <a:t>    无论在小河，在大</a:t>
            </a:r>
            <a:r>
              <a:rPr lang="zh-CN" altLang="en-US" sz="2800" b="1">
                <a:solidFill>
                  <a:schemeClr val="tx1"/>
                </a:solidFill>
                <a:uFillTx/>
                <a:latin typeface="楷体" panose="02010609060101010101" charset="-122"/>
                <a:ea typeface="楷体" panose="02010609060101010101" charset="-122"/>
                <a:cs typeface="仿宋" panose="02010609060101010101" charset="-122"/>
              </a:rPr>
              <a:t>江，还是在海洋，它都在前进，在和风浪搏斗。在每一片鼓满风的帆里，都藏着一个美丽的幻想。                   </a:t>
            </a:r>
            <a:endParaRPr lang="zh-CN" altLang="en-US" sz="2800" b="1">
              <a:solidFill>
                <a:schemeClr val="tx1"/>
              </a:solidFill>
              <a:uFillTx/>
              <a:latin typeface="楷体" panose="02010609060101010101" charset="-122"/>
              <a:ea typeface="楷体" panose="02010609060101010101" charset="-122"/>
              <a:cs typeface="仿宋" panose="02010609060101010101" charset="-122"/>
            </a:endParaRPr>
          </a:p>
          <a:p>
            <a:r>
              <a:rPr lang="zh-CN" altLang="en-US" sz="2800" b="1">
                <a:solidFill>
                  <a:schemeClr val="tx1"/>
                </a:solidFill>
                <a:uFillTx/>
                <a:latin typeface="楷体" panose="02010609060101010101" charset="-122"/>
                <a:ea typeface="楷体" panose="02010609060101010101" charset="-122"/>
                <a:cs typeface="仿宋" panose="02010609060101010101" charset="-122"/>
              </a:rPr>
              <a:t>    我愿意看见一只只白帆。我愿我们的生活像一片片白帆，永远寻求不冻的港。</a:t>
            </a:r>
            <a:endParaRPr lang="zh-CN" altLang="en-US" sz="2800" b="1">
              <a:solidFill>
                <a:schemeClr val="tx1"/>
              </a:solidFill>
              <a:uFillTx/>
              <a:latin typeface="楷体" panose="02010609060101010101" charset="-122"/>
              <a:ea typeface="楷体" panose="02010609060101010101" charset="-122"/>
              <a:cs typeface="仿宋" panose="02010609060101010101" charset="-122"/>
            </a:endParaRPr>
          </a:p>
        </p:txBody>
      </p:sp>
      <p:sp>
        <p:nvSpPr>
          <p:cNvPr id="4" name="文本框 3"/>
          <p:cNvSpPr txBox="1"/>
          <p:nvPr/>
        </p:nvSpPr>
        <p:spPr>
          <a:xfrm>
            <a:off x="9351010" y="2179320"/>
            <a:ext cx="2501900" cy="3969385"/>
          </a:xfrm>
          <a:prstGeom prst="rect">
            <a:avLst/>
          </a:prstGeom>
          <a:noFill/>
        </p:spPr>
        <p:txBody>
          <a:bodyPr wrap="square" rtlCol="0">
            <a:spAutoFit/>
          </a:bodyPr>
          <a:lstStyle/>
          <a:p>
            <a:r>
              <a:rPr lang="en-US" altLang="zh-CN" sz="2800" b="1" dirty="0">
                <a:solidFill>
                  <a:srgbClr val="FF0000"/>
                </a:solidFill>
              </a:rPr>
              <a:t>1</a:t>
            </a:r>
            <a:r>
              <a:rPr lang="zh-CN" altLang="en-US" sz="2800" b="1" dirty="0">
                <a:solidFill>
                  <a:srgbClr val="FF0000"/>
                </a:solidFill>
              </a:rPr>
              <a:t>、标题和作者要写在醒目的位置。</a:t>
            </a:r>
            <a:endParaRPr lang="zh-CN" altLang="en-US" sz="2800" b="1" dirty="0">
              <a:solidFill>
                <a:srgbClr val="FF0000"/>
              </a:solidFill>
            </a:endParaRPr>
          </a:p>
          <a:p>
            <a:endParaRPr lang="zh-CN" altLang="en-US" sz="2800" b="1" dirty="0">
              <a:solidFill>
                <a:srgbClr val="FF0000"/>
              </a:solidFill>
            </a:endParaRPr>
          </a:p>
          <a:p>
            <a:r>
              <a:rPr lang="en-US" altLang="zh-CN" sz="2800" b="1" dirty="0">
                <a:solidFill>
                  <a:srgbClr val="FF0000"/>
                </a:solidFill>
              </a:rPr>
              <a:t>2</a:t>
            </a:r>
            <a:r>
              <a:rPr lang="zh-CN" altLang="en-US" sz="2800" b="1" dirty="0">
                <a:solidFill>
                  <a:srgbClr val="FF0000"/>
                </a:solidFill>
              </a:rPr>
              <a:t>、段落要分明</a:t>
            </a:r>
            <a:r>
              <a:rPr lang="zh-CN" altLang="en-US" sz="2800" dirty="0">
                <a:solidFill>
                  <a:srgbClr val="FF0000"/>
                </a:solidFill>
              </a:rPr>
              <a:t>。</a:t>
            </a:r>
            <a:endParaRPr lang="zh-CN" altLang="en-US" sz="2800" dirty="0">
              <a:solidFill>
                <a:srgbClr val="FF0000"/>
              </a:solidFill>
            </a:endParaRPr>
          </a:p>
          <a:p>
            <a:endParaRPr lang="zh-CN" altLang="en-US" sz="2800" dirty="0">
              <a:solidFill>
                <a:srgbClr val="FF0000"/>
              </a:solidFill>
            </a:endParaRPr>
          </a:p>
          <a:p>
            <a:r>
              <a:rPr lang="en-US" altLang="zh-CN" sz="2800" b="1" dirty="0">
                <a:solidFill>
                  <a:srgbClr val="FF0000"/>
                </a:solidFill>
              </a:rPr>
              <a:t>3</a:t>
            </a:r>
            <a:r>
              <a:rPr lang="zh-CN" altLang="en-US" sz="2800" b="1" dirty="0">
                <a:solidFill>
                  <a:srgbClr val="FF0000"/>
                </a:solidFill>
              </a:rPr>
              <a:t>、点号不顶格书写。</a:t>
            </a:r>
            <a:endParaRPr lang="zh-CN" altLang="en-US" sz="2800" b="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了解作者</a:t>
            </a:r>
            <a:endParaRPr lang="zh-CN" altLang="en-US" sz="3600" b="1" dirty="0" smtClean="0">
              <a:solidFill>
                <a:schemeClr val="bg1"/>
              </a:solidFill>
              <a:latin typeface="黑体" panose="02010600030101010101" charset="-122"/>
              <a:ea typeface="黑体" panose="02010600030101010101" charset="-122"/>
            </a:endParaRPr>
          </a:p>
        </p:txBody>
      </p:sp>
      <p:sp>
        <p:nvSpPr>
          <p:cNvPr id="2" name="Text Box 18"/>
          <p:cNvSpPr txBox="1">
            <a:spLocks noChangeArrowheads="1"/>
          </p:cNvSpPr>
          <p:nvPr/>
        </p:nvSpPr>
        <p:spPr bwMode="auto">
          <a:xfrm>
            <a:off x="2110740" y="762635"/>
            <a:ext cx="5932805" cy="5272405"/>
          </a:xfrm>
          <a:prstGeom prst="rect">
            <a:avLst/>
          </a:prstGeom>
          <a:noFill/>
          <a:ln w="19050">
            <a:noFill/>
            <a:miter lim="800000"/>
          </a:ln>
          <a:effectLst/>
        </p:spPr>
        <p:txBody>
          <a:bodyPr wrap="square" lIns="81627" tIns="40813" rIns="81627" bIns="40813">
            <a:spAutoFit/>
          </a:bodyPr>
          <a:lstStyle/>
          <a:p>
            <a:pPr fontAlgn="auto">
              <a:lnSpc>
                <a:spcPct val="120000"/>
              </a:lnSpc>
            </a:pPr>
            <a:r>
              <a:rPr lang="en-US" altLang="zh-CN" sz="3200" dirty="0" smtClean="0">
                <a:latin typeface="宋体" panose="02010600030101010101" pitchFamily="2" charset="-122"/>
                <a:ea typeface="宋体" panose="02010600030101010101" pitchFamily="2" charset="-122"/>
              </a:rPr>
              <a:t>    </a:t>
            </a:r>
            <a:r>
              <a:rPr sz="2800" dirty="0">
                <a:latin typeface="楷体" panose="02010609060101010101" charset="-122"/>
                <a:ea typeface="楷体" panose="02010609060101010101" charset="-122"/>
              </a:rPr>
              <a:t>刘湛秋</a:t>
            </a:r>
            <a:r>
              <a:rPr lang="zh-CN" sz="2800" dirty="0">
                <a:latin typeface="楷体" panose="02010609060101010101" charset="-122"/>
                <a:ea typeface="楷体" panose="02010609060101010101" charset="-122"/>
              </a:rPr>
              <a:t>，</a:t>
            </a:r>
            <a:r>
              <a:rPr sz="2800" dirty="0">
                <a:latin typeface="楷体" panose="02010609060101010101" charset="-122"/>
                <a:ea typeface="楷体" panose="02010609060101010101" charset="-122"/>
              </a:rPr>
              <a:t>1935年出生，安徽芜湖人，</a:t>
            </a:r>
            <a:r>
              <a:rPr sz="2800" b="1" dirty="0">
                <a:solidFill>
                  <a:srgbClr val="FF0000"/>
                </a:solidFill>
                <a:latin typeface="楷体" panose="02010609060101010101" charset="-122"/>
                <a:ea typeface="楷体" panose="02010609060101010101" charset="-122"/>
              </a:rPr>
              <a:t>当代著名诗人，翻译家，评论家</a:t>
            </a:r>
            <a:r>
              <a:rPr lang="zh-CN" sz="2800" dirty="0">
                <a:latin typeface="楷体" panose="02010609060101010101" charset="-122"/>
                <a:ea typeface="楷体" panose="02010609060101010101" charset="-122"/>
              </a:rPr>
              <a:t>。</a:t>
            </a:r>
            <a:r>
              <a:rPr sz="2800" dirty="0">
                <a:latin typeface="楷体" panose="02010609060101010101" charset="-122"/>
                <a:ea typeface="楷体" panose="02010609060101010101" charset="-122"/>
              </a:rPr>
              <a:t>作为中国散文诗学会副会长，其</a:t>
            </a:r>
            <a:r>
              <a:rPr sz="2800" b="1" dirty="0">
                <a:solidFill>
                  <a:srgbClr val="FF0000"/>
                </a:solidFill>
                <a:latin typeface="楷体" panose="02010609060101010101" charset="-122"/>
                <a:ea typeface="楷体" panose="02010609060101010101" charset="-122"/>
              </a:rPr>
              <a:t>作品风格清新空灵</a:t>
            </a:r>
            <a:r>
              <a:rPr sz="2800" dirty="0">
                <a:latin typeface="楷体" panose="02010609060101010101" charset="-122"/>
                <a:ea typeface="楷体" panose="02010609060101010101" charset="-122"/>
              </a:rPr>
              <a:t>，富有现代意识，既面对生活，又超越时空。早在八十年代中期，他就被一代大学生誉为</a:t>
            </a:r>
            <a:r>
              <a:rPr sz="2800" b="1" dirty="0">
                <a:solidFill>
                  <a:srgbClr val="FF0000"/>
                </a:solidFill>
                <a:latin typeface="楷体" panose="02010609060101010101" charset="-122"/>
                <a:ea typeface="楷体" panose="02010609060101010101" charset="-122"/>
              </a:rPr>
              <a:t>“</a:t>
            </a:r>
            <a:r>
              <a:rPr lang="zh-CN" sz="2800" b="1" dirty="0">
                <a:solidFill>
                  <a:srgbClr val="FF0000"/>
                </a:solidFill>
                <a:latin typeface="楷体" panose="02010609060101010101" charset="-122"/>
                <a:ea typeface="楷体" panose="02010609060101010101" charset="-122"/>
              </a:rPr>
              <a:t>抒情诗之王</a:t>
            </a:r>
            <a:r>
              <a:rPr sz="2800" b="1" dirty="0">
                <a:solidFill>
                  <a:srgbClr val="FF0000"/>
                </a:solidFill>
                <a:latin typeface="楷体" panose="02010609060101010101" charset="-122"/>
                <a:ea typeface="楷体" panose="02010609060101010101" charset="-122"/>
              </a:rPr>
              <a:t>”</a:t>
            </a:r>
            <a:r>
              <a:rPr sz="2800" dirty="0">
                <a:latin typeface="楷体" panose="02010609060101010101" charset="-122"/>
                <a:ea typeface="楷体" panose="02010609060101010101" charset="-122"/>
              </a:rPr>
              <a:t>。他结集出版有诗歌、散文、评论、翻译、小说等三十余种，其诗集</a:t>
            </a:r>
            <a:r>
              <a:rPr sz="2800" b="1" dirty="0">
                <a:solidFill>
                  <a:srgbClr val="FF0000"/>
                </a:solidFill>
                <a:latin typeface="楷体" panose="02010609060101010101" charset="-122"/>
                <a:ea typeface="楷体" panose="02010609060101010101" charset="-122"/>
              </a:rPr>
              <a:t>《无题抒情诗》</a:t>
            </a:r>
            <a:r>
              <a:rPr sz="2800" dirty="0">
                <a:latin typeface="楷体" panose="02010609060101010101" charset="-122"/>
                <a:ea typeface="楷体" panose="02010609060101010101" charset="-122"/>
              </a:rPr>
              <a:t>获过中国新诗奖。</a:t>
            </a:r>
            <a:endParaRPr sz="2800" dirty="0">
              <a:latin typeface="楷体" panose="02010609060101010101" charset="-122"/>
              <a:ea typeface="楷体" panose="02010609060101010101" charset="-122"/>
            </a:endParaRPr>
          </a:p>
        </p:txBody>
      </p:sp>
      <p:pic>
        <p:nvPicPr>
          <p:cNvPr id="9" name="图片 8"/>
          <p:cNvPicPr>
            <a:picLocks noChangeAspect="1"/>
          </p:cNvPicPr>
          <p:nvPr/>
        </p:nvPicPr>
        <p:blipFill>
          <a:blip r:embed="rId1" cstate="print"/>
          <a:stretch>
            <a:fillRect/>
          </a:stretch>
        </p:blipFill>
        <p:spPr>
          <a:xfrm>
            <a:off x="8114030" y="1336675"/>
            <a:ext cx="3710430" cy="302400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0"/>
          <p:cNvPicPr>
            <a:picLocks noChangeAspect="1"/>
          </p:cNvPicPr>
          <p:nvPr/>
        </p:nvPicPr>
        <p:blipFill>
          <a:blip r:embed="rId1" cstate="print"/>
          <a:stretch>
            <a:fillRect/>
          </a:stretch>
        </p:blipFill>
        <p:spPr>
          <a:xfrm>
            <a:off x="671830" y="1155065"/>
            <a:ext cx="4278449" cy="3780000"/>
          </a:xfrm>
          <a:prstGeom prst="rect">
            <a:avLst/>
          </a:prstGeom>
        </p:spPr>
      </p:pic>
      <p:sp>
        <p:nvSpPr>
          <p:cNvPr id="2" name="文本框 1"/>
          <p:cNvSpPr txBox="1"/>
          <p:nvPr/>
        </p:nvSpPr>
        <p:spPr>
          <a:xfrm>
            <a:off x="5582920" y="1826895"/>
            <a:ext cx="5375910" cy="1554480"/>
          </a:xfrm>
          <a:prstGeom prst="rect">
            <a:avLst/>
          </a:prstGeom>
          <a:noFill/>
        </p:spPr>
        <p:txBody>
          <a:bodyPr wrap="square" rtlCol="0">
            <a:spAutoFit/>
          </a:bodyPr>
          <a:lstStyle/>
          <a:p>
            <a:pPr indent="720090" fontAlgn="auto">
              <a:lnSpc>
                <a:spcPct val="150000"/>
              </a:lnSpc>
            </a:pPr>
            <a:r>
              <a:rPr lang="zh-CN" altLang="en-US" sz="3200" b="1">
                <a:latin typeface="宋体" panose="02010600030101010101" pitchFamily="2" charset="-122"/>
                <a:ea typeface="宋体" panose="02010600030101010101" pitchFamily="2" charset="-122"/>
              </a:rPr>
              <a:t>让我们带着悠闲的心情再来读一读这首诗。</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09121"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文本框 18"/>
          <p:cNvSpPr txBox="1"/>
          <p:nvPr/>
        </p:nvSpPr>
        <p:spPr>
          <a:xfrm>
            <a:off x="2980688" y="4115479"/>
            <a:ext cx="6230624" cy="490134"/>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pPr>
              <a:lnSpc>
                <a:spcPct val="200000"/>
              </a:lnSpc>
            </a:pPr>
            <a:r>
              <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a:t>
            </a:r>
            <a:endPar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048593" name="文本框 19"/>
          <p:cNvSpPr txBox="1"/>
          <p:nvPr/>
        </p:nvSpPr>
        <p:spPr>
          <a:xfrm>
            <a:off x="3801289" y="3850986"/>
            <a:ext cx="4599622" cy="261610"/>
          </a:xfrm>
          <a:prstGeom prst="rect">
            <a:avLst/>
          </a:prstGeom>
          <a:noFill/>
        </p:spPr>
        <p:txBody>
          <a:bodyPr wrap="square" rtlCol="0">
            <a:spAutoFit/>
          </a:bodyPr>
          <a:lstStyle/>
          <a:p>
            <a:pPr algn="dist"/>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教学课件</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毕业答辩</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教师说课</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论文答辩</a:t>
            </a:r>
            <a:endParaRPr lang="zh-CN" altLang="en-US" sz="1100" dirty="0">
              <a:solidFill>
                <a:srgbClr val="DC9494"/>
              </a:solidFill>
              <a:latin typeface="方正清刻本悦宋简体" panose="02000000000000000000" pitchFamily="2" charset="-122"/>
              <a:ea typeface="方正清刻本悦宋简体" panose="02000000000000000000" pitchFamily="2" charset="-122"/>
            </a:endParaRPr>
          </a:p>
        </p:txBody>
      </p:sp>
      <p:sp>
        <p:nvSpPr>
          <p:cNvPr id="1048589" name="矩形 10"/>
          <p:cNvSpPr/>
          <p:nvPr/>
        </p:nvSpPr>
        <p:spPr>
          <a:xfrm>
            <a:off x="1031631" y="838200"/>
            <a:ext cx="10128738" cy="5181600"/>
          </a:xfrm>
          <a:prstGeom prst="rect">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椭圆 22"/>
          <p:cNvSpPr/>
          <p:nvPr/>
        </p:nvSpPr>
        <p:spPr>
          <a:xfrm>
            <a:off x="43171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597" name="文本框 23"/>
          <p:cNvSpPr txBox="1"/>
          <p:nvPr/>
        </p:nvSpPr>
        <p:spPr>
          <a:xfrm>
            <a:off x="42377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日</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599" name="椭圆 25"/>
          <p:cNvSpPr/>
          <p:nvPr/>
        </p:nvSpPr>
        <p:spPr>
          <a:xfrm>
            <a:off x="52304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0" name="文本框 26"/>
          <p:cNvSpPr txBox="1"/>
          <p:nvPr/>
        </p:nvSpPr>
        <p:spPr>
          <a:xfrm>
            <a:off x="51510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积</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2" name="椭圆 28"/>
          <p:cNvSpPr/>
          <p:nvPr/>
        </p:nvSpPr>
        <p:spPr>
          <a:xfrm>
            <a:off x="61437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3" name="文本框 29"/>
          <p:cNvSpPr txBox="1"/>
          <p:nvPr/>
        </p:nvSpPr>
        <p:spPr>
          <a:xfrm>
            <a:off x="60643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月</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5" name="椭圆 31"/>
          <p:cNvSpPr/>
          <p:nvPr/>
        </p:nvSpPr>
        <p:spPr>
          <a:xfrm>
            <a:off x="70570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6" name="文本框 32"/>
          <p:cNvSpPr txBox="1"/>
          <p:nvPr/>
        </p:nvSpPr>
        <p:spPr>
          <a:xfrm>
            <a:off x="6977628" y="2495829"/>
            <a:ext cx="864884" cy="640080"/>
          </a:xfrm>
          <a:prstGeom prst="rect">
            <a:avLst/>
          </a:prstGeom>
          <a:noFill/>
        </p:spPr>
        <p:txBody>
          <a:bodyPr wrap="square" rtlCol="0">
            <a:spAutoFit/>
          </a:bodyPr>
          <a:lstStyle/>
          <a:p>
            <a:pPr algn="ctr"/>
            <a:r>
              <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累</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pic>
        <p:nvPicPr>
          <p:cNvPr id="2" name="图片 0"/>
          <p:cNvPicPr>
            <a:picLocks noChangeAspect="1"/>
          </p:cNvPicPr>
          <p:nvPr/>
        </p:nvPicPr>
        <p:blipFill>
          <a:blip r:embed="rId2" cstate="print"/>
          <a:stretch>
            <a:fillRect/>
          </a:stretch>
        </p:blipFill>
        <p:spPr>
          <a:xfrm>
            <a:off x="7687310" y="2852420"/>
            <a:ext cx="3456000" cy="3053366"/>
          </a:xfrm>
          <a:prstGeom prst="rect">
            <a:avLst/>
          </a:prstGeom>
        </p:spPr>
      </p:pic>
      <p:grpSp>
        <p:nvGrpSpPr>
          <p:cNvPr id="25" name="组合 13"/>
          <p:cNvGrpSpPr/>
          <p:nvPr/>
        </p:nvGrpSpPr>
        <p:grpSpPr>
          <a:xfrm>
            <a:off x="1285435" y="1101090"/>
            <a:ext cx="9621130" cy="4655820"/>
            <a:chOff x="1244990" y="1112520"/>
            <a:chExt cx="9621130" cy="4655820"/>
          </a:xfrm>
        </p:grpSpPr>
        <p:sp>
          <p:nvSpPr>
            <p:cNvPr id="1048590" name="矩形 11"/>
            <p:cNvSpPr/>
            <p:nvPr/>
          </p:nvSpPr>
          <p:spPr>
            <a:xfrm>
              <a:off x="1356360" y="111252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矩形 12"/>
            <p:cNvSpPr/>
            <p:nvPr/>
          </p:nvSpPr>
          <p:spPr>
            <a:xfrm>
              <a:off x="1244990" y="121158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8596"/>
                                        </p:tgtEl>
                                        <p:attrNameLst>
                                          <p:attrName>style.visibility</p:attrName>
                                        </p:attrNameLst>
                                      </p:cBhvr>
                                      <p:to>
                                        <p:strVal val="visible"/>
                                      </p:to>
                                    </p:set>
                                    <p:anim calcmode="lin" valueType="num">
                                      <p:cBhvr>
                                        <p:cTn id="7" dur="500" fill="hold"/>
                                        <p:tgtEl>
                                          <p:spTgt spid="1048596"/>
                                        </p:tgtEl>
                                        <p:attrNameLst>
                                          <p:attrName>ppt_w</p:attrName>
                                        </p:attrNameLst>
                                      </p:cBhvr>
                                      <p:tavLst>
                                        <p:tav tm="0">
                                          <p:val>
                                            <p:fltVal val="0"/>
                                          </p:val>
                                        </p:tav>
                                        <p:tav tm="100000">
                                          <p:val>
                                            <p:strVal val="#ppt_w"/>
                                          </p:val>
                                        </p:tav>
                                      </p:tavLst>
                                    </p:anim>
                                    <p:anim calcmode="lin" valueType="num">
                                      <p:cBhvr>
                                        <p:cTn id="8" dur="500" fill="hold"/>
                                        <p:tgtEl>
                                          <p:spTgt spid="10485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48597"/>
                                        </p:tgtEl>
                                        <p:attrNameLst>
                                          <p:attrName>style.visibility</p:attrName>
                                        </p:attrNameLst>
                                      </p:cBhvr>
                                      <p:to>
                                        <p:strVal val="visible"/>
                                      </p:to>
                                    </p:set>
                                    <p:anim calcmode="lin" valueType="num">
                                      <p:cBhvr>
                                        <p:cTn id="11" dur="500" fill="hold"/>
                                        <p:tgtEl>
                                          <p:spTgt spid="1048597"/>
                                        </p:tgtEl>
                                        <p:attrNameLst>
                                          <p:attrName>ppt_w</p:attrName>
                                        </p:attrNameLst>
                                      </p:cBhvr>
                                      <p:tavLst>
                                        <p:tav tm="0">
                                          <p:val>
                                            <p:fltVal val="0"/>
                                          </p:val>
                                        </p:tav>
                                        <p:tav tm="100000">
                                          <p:val>
                                            <p:strVal val="#ppt_w"/>
                                          </p:val>
                                        </p:tav>
                                      </p:tavLst>
                                    </p:anim>
                                    <p:anim calcmode="lin" valueType="num">
                                      <p:cBhvr>
                                        <p:cTn id="12" dur="500" fill="hold"/>
                                        <p:tgtEl>
                                          <p:spTgt spid="104859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48600"/>
                                        </p:tgtEl>
                                        <p:attrNameLst>
                                          <p:attrName>style.visibility</p:attrName>
                                        </p:attrNameLst>
                                      </p:cBhvr>
                                      <p:to>
                                        <p:strVal val="visible"/>
                                      </p:to>
                                    </p:set>
                                    <p:anim calcmode="lin" valueType="num">
                                      <p:cBhvr>
                                        <p:cTn id="15" dur="500" fill="hold"/>
                                        <p:tgtEl>
                                          <p:spTgt spid="1048600"/>
                                        </p:tgtEl>
                                        <p:attrNameLst>
                                          <p:attrName>ppt_w</p:attrName>
                                        </p:attrNameLst>
                                      </p:cBhvr>
                                      <p:tavLst>
                                        <p:tav tm="0">
                                          <p:val>
                                            <p:fltVal val="0"/>
                                          </p:val>
                                        </p:tav>
                                        <p:tav tm="100000">
                                          <p:val>
                                            <p:strVal val="#ppt_w"/>
                                          </p:val>
                                        </p:tav>
                                      </p:tavLst>
                                    </p:anim>
                                    <p:anim calcmode="lin" valueType="num">
                                      <p:cBhvr>
                                        <p:cTn id="16" dur="500" fill="hold"/>
                                        <p:tgtEl>
                                          <p:spTgt spid="104860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48599"/>
                                        </p:tgtEl>
                                        <p:attrNameLst>
                                          <p:attrName>style.visibility</p:attrName>
                                        </p:attrNameLst>
                                      </p:cBhvr>
                                      <p:to>
                                        <p:strVal val="visible"/>
                                      </p:to>
                                    </p:set>
                                    <p:anim calcmode="lin" valueType="num">
                                      <p:cBhvr>
                                        <p:cTn id="19" dur="500" fill="hold"/>
                                        <p:tgtEl>
                                          <p:spTgt spid="1048599"/>
                                        </p:tgtEl>
                                        <p:attrNameLst>
                                          <p:attrName>ppt_w</p:attrName>
                                        </p:attrNameLst>
                                      </p:cBhvr>
                                      <p:tavLst>
                                        <p:tav tm="0">
                                          <p:val>
                                            <p:fltVal val="0"/>
                                          </p:val>
                                        </p:tav>
                                        <p:tav tm="100000">
                                          <p:val>
                                            <p:strVal val="#ppt_w"/>
                                          </p:val>
                                        </p:tav>
                                      </p:tavLst>
                                    </p:anim>
                                    <p:anim calcmode="lin" valueType="num">
                                      <p:cBhvr>
                                        <p:cTn id="20" dur="500" fill="hold"/>
                                        <p:tgtEl>
                                          <p:spTgt spid="10485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48602"/>
                                        </p:tgtEl>
                                        <p:attrNameLst>
                                          <p:attrName>style.visibility</p:attrName>
                                        </p:attrNameLst>
                                      </p:cBhvr>
                                      <p:to>
                                        <p:strVal val="visible"/>
                                      </p:to>
                                    </p:set>
                                    <p:anim calcmode="lin" valueType="num">
                                      <p:cBhvr>
                                        <p:cTn id="23" dur="500" fill="hold"/>
                                        <p:tgtEl>
                                          <p:spTgt spid="1048602"/>
                                        </p:tgtEl>
                                        <p:attrNameLst>
                                          <p:attrName>ppt_w</p:attrName>
                                        </p:attrNameLst>
                                      </p:cBhvr>
                                      <p:tavLst>
                                        <p:tav tm="0">
                                          <p:val>
                                            <p:fltVal val="0"/>
                                          </p:val>
                                        </p:tav>
                                        <p:tav tm="100000">
                                          <p:val>
                                            <p:strVal val="#ppt_w"/>
                                          </p:val>
                                        </p:tav>
                                      </p:tavLst>
                                    </p:anim>
                                    <p:anim calcmode="lin" valueType="num">
                                      <p:cBhvr>
                                        <p:cTn id="24" dur="500" fill="hold"/>
                                        <p:tgtEl>
                                          <p:spTgt spid="104860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48603"/>
                                        </p:tgtEl>
                                        <p:attrNameLst>
                                          <p:attrName>style.visibility</p:attrName>
                                        </p:attrNameLst>
                                      </p:cBhvr>
                                      <p:to>
                                        <p:strVal val="visible"/>
                                      </p:to>
                                    </p:set>
                                    <p:anim calcmode="lin" valueType="num">
                                      <p:cBhvr>
                                        <p:cTn id="27" dur="500" fill="hold"/>
                                        <p:tgtEl>
                                          <p:spTgt spid="1048603"/>
                                        </p:tgtEl>
                                        <p:attrNameLst>
                                          <p:attrName>ppt_w</p:attrName>
                                        </p:attrNameLst>
                                      </p:cBhvr>
                                      <p:tavLst>
                                        <p:tav tm="0">
                                          <p:val>
                                            <p:fltVal val="0"/>
                                          </p:val>
                                        </p:tav>
                                        <p:tav tm="100000">
                                          <p:val>
                                            <p:strVal val="#ppt_w"/>
                                          </p:val>
                                        </p:tav>
                                      </p:tavLst>
                                    </p:anim>
                                    <p:anim calcmode="lin" valueType="num">
                                      <p:cBhvr>
                                        <p:cTn id="28" dur="500" fill="hold"/>
                                        <p:tgtEl>
                                          <p:spTgt spid="104860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48605"/>
                                        </p:tgtEl>
                                        <p:attrNameLst>
                                          <p:attrName>style.visibility</p:attrName>
                                        </p:attrNameLst>
                                      </p:cBhvr>
                                      <p:to>
                                        <p:strVal val="visible"/>
                                      </p:to>
                                    </p:set>
                                    <p:anim calcmode="lin" valueType="num">
                                      <p:cBhvr>
                                        <p:cTn id="31" dur="500" fill="hold"/>
                                        <p:tgtEl>
                                          <p:spTgt spid="1048605"/>
                                        </p:tgtEl>
                                        <p:attrNameLst>
                                          <p:attrName>ppt_w</p:attrName>
                                        </p:attrNameLst>
                                      </p:cBhvr>
                                      <p:tavLst>
                                        <p:tav tm="0">
                                          <p:val>
                                            <p:fltVal val="0"/>
                                          </p:val>
                                        </p:tav>
                                        <p:tav tm="100000">
                                          <p:val>
                                            <p:strVal val="#ppt_w"/>
                                          </p:val>
                                        </p:tav>
                                      </p:tavLst>
                                    </p:anim>
                                    <p:anim calcmode="lin" valueType="num">
                                      <p:cBhvr>
                                        <p:cTn id="32" dur="500" fill="hold"/>
                                        <p:tgtEl>
                                          <p:spTgt spid="104860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48606"/>
                                        </p:tgtEl>
                                        <p:attrNameLst>
                                          <p:attrName>style.visibility</p:attrName>
                                        </p:attrNameLst>
                                      </p:cBhvr>
                                      <p:to>
                                        <p:strVal val="visible"/>
                                      </p:to>
                                    </p:set>
                                    <p:anim calcmode="lin" valueType="num">
                                      <p:cBhvr>
                                        <p:cTn id="35" dur="500" fill="hold"/>
                                        <p:tgtEl>
                                          <p:spTgt spid="1048606"/>
                                        </p:tgtEl>
                                        <p:attrNameLst>
                                          <p:attrName>ppt_w</p:attrName>
                                        </p:attrNameLst>
                                      </p:cBhvr>
                                      <p:tavLst>
                                        <p:tav tm="0">
                                          <p:val>
                                            <p:fltVal val="0"/>
                                          </p:val>
                                        </p:tav>
                                        <p:tav tm="100000">
                                          <p:val>
                                            <p:strVal val="#ppt_w"/>
                                          </p:val>
                                        </p:tav>
                                      </p:tavLst>
                                    </p:anim>
                                    <p:anim calcmode="lin" valueType="num">
                                      <p:cBhvr>
                                        <p:cTn id="36" dur="500" fill="hold"/>
                                        <p:tgtEl>
                                          <p:spTgt spid="10486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bldLvl="0" animBg="1"/>
      <p:bldP spid="1048597" grpId="0"/>
      <p:bldP spid="1048599" grpId="0" bldLvl="0" animBg="1"/>
      <p:bldP spid="1048600" grpId="0"/>
      <p:bldP spid="1048602" grpId="0" bldLvl="0" animBg="1"/>
      <p:bldP spid="1048603" grpId="0"/>
      <p:bldP spid="1048605" grpId="0" bldLvl="0" animBg="1"/>
      <p:bldP spid="104860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65532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62420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品读题目</a:t>
            </a:r>
            <a:endParaRPr lang="zh-CN" altLang="en-US" sz="3600" b="1" dirty="0" smtClean="0">
              <a:solidFill>
                <a:schemeClr val="bg1"/>
              </a:solidFill>
              <a:latin typeface="黑体" panose="02010600030101010101" charset="-122"/>
              <a:ea typeface="黑体" panose="02010600030101010101" charset="-122"/>
            </a:endParaRPr>
          </a:p>
        </p:txBody>
      </p:sp>
      <p:sp>
        <p:nvSpPr>
          <p:cNvPr id="3076" name="文本框 4"/>
          <p:cNvSpPr txBox="1"/>
          <p:nvPr/>
        </p:nvSpPr>
        <p:spPr>
          <a:xfrm>
            <a:off x="7327265" y="928370"/>
            <a:ext cx="3381375" cy="1198245"/>
          </a:xfrm>
          <a:prstGeom prst="rect">
            <a:avLst/>
          </a:prstGeom>
          <a:solidFill>
            <a:schemeClr val="bg1">
              <a:alpha val="50195"/>
            </a:schemeClr>
          </a:solidFill>
          <a:ln w="9525">
            <a:noFill/>
            <a:miter/>
          </a:ln>
        </p:spPr>
        <p:txBody>
          <a:bodyPr wrap="square">
            <a:spAutoFit/>
          </a:bodyPr>
          <a:lstStyle/>
          <a:p>
            <a:pPr lvl="0" algn="ctr">
              <a:lnSpc>
                <a:spcPct val="120000"/>
              </a:lnSpc>
            </a:pPr>
            <a:r>
              <a:rPr lang="zh-CN" altLang="en-US" sz="3600" b="1" dirty="0">
                <a:solidFill>
                  <a:schemeClr val="accent2">
                    <a:lumMod val="75000"/>
                  </a:schemeClr>
                </a:solidFill>
                <a:latin typeface="楷体" panose="02010609060101010101" charset="-122"/>
                <a:ea typeface="楷体" panose="02010609060101010101" charset="-122"/>
                <a:sym typeface="+mn-ea"/>
              </a:rPr>
              <a:t>凉州词</a:t>
            </a:r>
            <a:endParaRPr lang="zh-CN" altLang="en-US" sz="3600" b="1" dirty="0">
              <a:solidFill>
                <a:schemeClr val="accent2">
                  <a:lumMod val="75000"/>
                </a:schemeClr>
              </a:solidFill>
              <a:latin typeface="楷体" panose="02010609060101010101" charset="-122"/>
              <a:ea typeface="楷体" panose="02010609060101010101" charset="-122"/>
              <a:sym typeface="+mn-ea"/>
            </a:endParaRPr>
          </a:p>
          <a:p>
            <a:pPr lvl="0" algn="ctr">
              <a:lnSpc>
                <a:spcPct val="120000"/>
              </a:lnSpc>
            </a:pPr>
            <a:r>
              <a:rPr lang="en-US" altLang="zh-CN" sz="2400" b="1" dirty="0">
                <a:solidFill>
                  <a:schemeClr val="tx1"/>
                </a:solidFill>
                <a:latin typeface="楷体" panose="02010609060101010101" charset="-122"/>
                <a:ea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sym typeface="+mn-ea"/>
              </a:rPr>
              <a:t>唐</a:t>
            </a:r>
            <a:r>
              <a:rPr lang="en-US" altLang="zh-CN" sz="2400" b="1" dirty="0">
                <a:solidFill>
                  <a:schemeClr val="tx1"/>
                </a:solidFill>
                <a:latin typeface="楷体" panose="02010609060101010101" charset="-122"/>
                <a:ea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sym typeface="+mn-ea"/>
              </a:rPr>
              <a:t>王之涣</a:t>
            </a:r>
            <a:endParaRPr lang="zh-CN" altLang="en-US" sz="2400" b="1" dirty="0">
              <a:solidFill>
                <a:schemeClr val="tx1"/>
              </a:solidFill>
              <a:latin typeface="楷体" panose="02010609060101010101" charset="-122"/>
              <a:ea typeface="楷体" panose="02010609060101010101" charset="-122"/>
              <a:sym typeface="+mn-ea"/>
            </a:endParaRPr>
          </a:p>
        </p:txBody>
      </p:sp>
      <p:sp>
        <p:nvSpPr>
          <p:cNvPr id="4" name="文本框 4"/>
          <p:cNvSpPr txBox="1"/>
          <p:nvPr/>
        </p:nvSpPr>
        <p:spPr>
          <a:xfrm>
            <a:off x="7861935" y="3475355"/>
            <a:ext cx="3561715" cy="2748280"/>
          </a:xfrm>
          <a:prstGeom prst="rect">
            <a:avLst/>
          </a:prstGeom>
          <a:solidFill>
            <a:schemeClr val="bg1">
              <a:alpha val="50195"/>
            </a:schemeClr>
          </a:solidFill>
          <a:ln w="9525">
            <a:noFill/>
            <a:miter/>
          </a:ln>
        </p:spPr>
        <p:txBody>
          <a:bodyPr wrap="square">
            <a:spAutoFit/>
          </a:bodyPr>
          <a:lstStyle/>
          <a:p>
            <a:pPr lvl="0" algn="l">
              <a:lnSpc>
                <a:spcPct val="120000"/>
              </a:lnSpc>
            </a:pPr>
            <a:r>
              <a:rPr lang="zh-CN" altLang="en-US" sz="3600" b="1" dirty="0">
                <a:solidFill>
                  <a:schemeClr val="accent2">
                    <a:lumMod val="75000"/>
                  </a:schemeClr>
                </a:solidFill>
                <a:latin typeface="楷体" panose="02010609060101010101" charset="-122"/>
                <a:ea typeface="楷体" panose="02010609060101010101" charset="-122"/>
                <a:sym typeface="+mn-ea"/>
              </a:rPr>
              <a:t>是凉州歌的唱词，不是诗题，是盛唐时流行的一种曲调名。</a:t>
            </a:r>
            <a:endParaRPr lang="zh-CN" altLang="en-US" sz="3600" b="1" dirty="0">
              <a:solidFill>
                <a:schemeClr val="accent2">
                  <a:lumMod val="75000"/>
                </a:schemeClr>
              </a:solidFill>
              <a:latin typeface="楷体" panose="02010609060101010101" charset="-122"/>
              <a:ea typeface="楷体" panose="02010609060101010101" charset="-122"/>
              <a:sym typeface="+mn-ea"/>
            </a:endParaRPr>
          </a:p>
        </p:txBody>
      </p:sp>
      <p:sp>
        <p:nvSpPr>
          <p:cNvPr id="8" name="下箭头 7"/>
          <p:cNvSpPr/>
          <p:nvPr/>
        </p:nvSpPr>
        <p:spPr>
          <a:xfrm>
            <a:off x="8867775" y="2445385"/>
            <a:ext cx="367665" cy="834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stretch>
            <a:fillRect/>
          </a:stretch>
        </p:blipFill>
        <p:spPr>
          <a:xfrm>
            <a:off x="1469390" y="1451610"/>
            <a:ext cx="6095365" cy="412369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barn(inVertical)">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076" grpId="0" bldLvl="0" animBg="1"/>
      <p:bldP spid="4" grpId="0" bldLvl="0" animBg="1"/>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75311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72199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了解作者</a:t>
            </a:r>
            <a:endParaRPr lang="zh-CN" altLang="en-US" sz="3600" b="1" dirty="0" smtClean="0">
              <a:solidFill>
                <a:schemeClr val="bg1"/>
              </a:solidFill>
              <a:latin typeface="黑体" panose="02010600030101010101" charset="-122"/>
              <a:ea typeface="黑体" panose="02010600030101010101" charset="-122"/>
            </a:endParaRPr>
          </a:p>
        </p:txBody>
      </p:sp>
      <p:sp>
        <p:nvSpPr>
          <p:cNvPr id="2" name="Text Box 18"/>
          <p:cNvSpPr txBox="1">
            <a:spLocks noChangeArrowheads="1"/>
          </p:cNvSpPr>
          <p:nvPr/>
        </p:nvSpPr>
        <p:spPr bwMode="auto">
          <a:xfrm>
            <a:off x="4892675" y="834390"/>
            <a:ext cx="7065010" cy="5840095"/>
          </a:xfrm>
          <a:prstGeom prst="rect">
            <a:avLst/>
          </a:prstGeom>
          <a:noFill/>
          <a:ln w="19050">
            <a:noFill/>
            <a:miter lim="800000"/>
          </a:ln>
          <a:effectLst/>
        </p:spPr>
        <p:txBody>
          <a:bodyPr wrap="square" lIns="81627" tIns="40813" rIns="81627" bIns="40813">
            <a:spAutoFit/>
          </a:bodyPr>
          <a:lstStyle/>
          <a:p>
            <a:pPr fontAlgn="auto">
              <a:lnSpc>
                <a:spcPct val="120000"/>
              </a:lnSpc>
            </a:pPr>
            <a:r>
              <a:rPr lang="en-US" altLang="zh-CN" sz="3200" dirty="0" smtClean="0">
                <a:latin typeface="宋体" panose="02010600030101010101" pitchFamily="2" charset="-122"/>
                <a:ea typeface="宋体" panose="02010600030101010101" pitchFamily="2" charset="-122"/>
              </a:rPr>
              <a:t>    </a:t>
            </a:r>
            <a:r>
              <a:rPr lang="en-US" altLang="zh-CN" sz="2800" dirty="0" smtClean="0">
                <a:latin typeface="楷体" panose="02010609060101010101" charset="-122"/>
                <a:ea typeface="楷体" panose="02010609060101010101" charset="-122"/>
              </a:rPr>
              <a:t>王之涣</a:t>
            </a:r>
            <a:r>
              <a:rPr sz="2800" dirty="0">
                <a:latin typeface="楷体" panose="02010609060101010101" charset="-122"/>
                <a:ea typeface="楷体" panose="02010609060101010101" charset="-122"/>
              </a:rPr>
              <a:t>（688年-742年），是</a:t>
            </a:r>
            <a:r>
              <a:rPr sz="2800" b="1" dirty="0">
                <a:solidFill>
                  <a:srgbClr val="FF0000"/>
                </a:solidFill>
                <a:latin typeface="楷体" panose="02010609060101010101" charset="-122"/>
                <a:ea typeface="楷体" panose="02010609060101010101" charset="-122"/>
              </a:rPr>
              <a:t>盛唐时期的著名诗人</a:t>
            </a:r>
            <a:r>
              <a:rPr sz="2800" dirty="0">
                <a:latin typeface="楷体" panose="02010609060101010101" charset="-122"/>
                <a:ea typeface="楷体" panose="02010609060101010101" charset="-122"/>
              </a:rPr>
              <a:t>，字季凌，汉族，绛州（今山西新绛县）人。豪放不羁，常击剑悲歌，其诗多被当时乐工制曲歌唱。名动一时，他常与</a:t>
            </a:r>
            <a:r>
              <a:rPr sz="2800" b="1" dirty="0">
                <a:solidFill>
                  <a:srgbClr val="FF0000"/>
                </a:solidFill>
                <a:latin typeface="楷体" panose="02010609060101010101" charset="-122"/>
                <a:ea typeface="楷体" panose="02010609060101010101" charset="-122"/>
              </a:rPr>
              <a:t>高适、王昌龄等</a:t>
            </a:r>
            <a:r>
              <a:rPr sz="2800" dirty="0">
                <a:latin typeface="楷体" panose="02010609060101010101" charset="-122"/>
                <a:ea typeface="楷体" panose="02010609060101010101" charset="-122"/>
              </a:rPr>
              <a:t>相唱和，以</a:t>
            </a:r>
            <a:r>
              <a:rPr sz="2800" b="1" dirty="0">
                <a:solidFill>
                  <a:srgbClr val="FF0000"/>
                </a:solidFill>
                <a:latin typeface="楷体" panose="02010609060101010101" charset="-122"/>
                <a:ea typeface="楷体" panose="02010609060101010101" charset="-122"/>
              </a:rPr>
              <a:t>善于描写边塞风光</a:t>
            </a:r>
            <a:r>
              <a:rPr sz="2800" dirty="0">
                <a:latin typeface="楷体" panose="02010609060101010101" charset="-122"/>
                <a:ea typeface="楷体" panose="02010609060101010101" charset="-122"/>
              </a:rPr>
              <a:t>著称。其代表作有</a:t>
            </a:r>
            <a:r>
              <a:rPr sz="2800" b="1" dirty="0">
                <a:solidFill>
                  <a:srgbClr val="FF0000"/>
                </a:solidFill>
                <a:latin typeface="楷体" panose="02010609060101010101" charset="-122"/>
                <a:ea typeface="楷体" panose="02010609060101010101" charset="-122"/>
              </a:rPr>
              <a:t>《登鹳雀楼》《凉州词》</a:t>
            </a:r>
            <a:r>
              <a:rPr sz="2800" dirty="0">
                <a:latin typeface="楷体" panose="02010609060101010101" charset="-122"/>
                <a:ea typeface="楷体" panose="02010609060101010101" charset="-122"/>
              </a:rPr>
              <a:t>等。</a:t>
            </a:r>
            <a:endParaRPr sz="2800" dirty="0">
              <a:latin typeface="楷体" panose="02010609060101010101" charset="-122"/>
              <a:ea typeface="楷体" panose="02010609060101010101" charset="-122"/>
            </a:endParaRPr>
          </a:p>
          <a:p>
            <a:pPr fontAlgn="auto">
              <a:lnSpc>
                <a:spcPct val="120000"/>
              </a:lnSpc>
            </a:pPr>
            <a:r>
              <a:rPr sz="2800" dirty="0">
                <a:latin typeface="楷体" panose="02010609060101010101" charset="-122"/>
                <a:ea typeface="楷体" panose="02010609060101010101" charset="-122"/>
              </a:rPr>
              <a:t>    王之涣“慷慨有大略，倜傥有异才”，早年精于文章，并善于写诗，多引为歌词。他尤善五言诗，以描写边塞风光为胜，是浪漫主义诗人。</a:t>
            </a:r>
            <a:endParaRPr sz="2800" dirty="0">
              <a:latin typeface="楷体" panose="02010609060101010101" charset="-122"/>
              <a:ea typeface="楷体" panose="02010609060101010101" charset="-122"/>
            </a:endParaRPr>
          </a:p>
        </p:txBody>
      </p:sp>
      <p:pic>
        <p:nvPicPr>
          <p:cNvPr id="3" name="图片 0"/>
          <p:cNvPicPr>
            <a:picLocks noChangeAspect="1"/>
          </p:cNvPicPr>
          <p:nvPr/>
        </p:nvPicPr>
        <p:blipFill>
          <a:blip r:embed="rId1" cstate="print"/>
          <a:stretch>
            <a:fillRect/>
          </a:stretch>
        </p:blipFill>
        <p:spPr>
          <a:xfrm>
            <a:off x="1652905" y="615950"/>
            <a:ext cx="3240000" cy="444925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260" y="110490"/>
            <a:ext cx="4194810" cy="674751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944370" y="1097280"/>
            <a:ext cx="8668385" cy="953135"/>
          </a:xfrm>
          <a:prstGeom prst="rect">
            <a:avLst/>
          </a:prstGeom>
          <a:noFill/>
        </p:spPr>
        <p:txBody>
          <a:bodyPr wrap="square" rtlCol="0">
            <a:spAutoFit/>
          </a:bodyPr>
          <a:lstStyle/>
          <a:p>
            <a:pPr fontAlgn="auto">
              <a:lnSpc>
                <a:spcPct val="100000"/>
              </a:lnSpc>
            </a:pPr>
            <a:r>
              <a:rPr lang="en-US" altLang="zh-CN" sz="2800">
                <a:latin typeface="黑体" panose="02010600030101010101" charset="-122"/>
                <a:ea typeface="黑体" panose="02010600030101010101" charset="-122"/>
              </a:rPr>
              <a:t>    </a:t>
            </a:r>
            <a:r>
              <a:rPr lang="zh-CN" altLang="en-US" sz="2800">
                <a:latin typeface="黑体" panose="02010600030101010101" charset="-122"/>
                <a:ea typeface="黑体" panose="02010600030101010101" charset="-122"/>
              </a:rPr>
              <a:t>抓住人物的动作、语言、神态，体会人物的内心，可以加深对课文内容的理解，是一种很好的阅读方法。</a:t>
            </a:r>
            <a:endParaRPr lang="zh-CN" altLang="en-US" sz="2800">
              <a:latin typeface="黑体" panose="02010600030101010101" charset="-122"/>
              <a:ea typeface="黑体" panose="02010600030101010101" charset="-122"/>
            </a:endParaRPr>
          </a:p>
        </p:txBody>
      </p:sp>
      <p:sp>
        <p:nvSpPr>
          <p:cNvPr id="3" name="文本框 2"/>
          <p:cNvSpPr txBox="1"/>
          <p:nvPr/>
        </p:nvSpPr>
        <p:spPr>
          <a:xfrm>
            <a:off x="1947545" y="2490470"/>
            <a:ext cx="8244205" cy="2158365"/>
          </a:xfrm>
          <a:prstGeom prst="rect">
            <a:avLst/>
          </a:prstGeom>
          <a:noFill/>
        </p:spPr>
        <p:txBody>
          <a:bodyPr wrap="square" rtlCol="0">
            <a:spAutoFit/>
          </a:bodyPr>
          <a:lstStyle/>
          <a:p>
            <a:pPr fontAlgn="auto">
              <a:lnSpc>
                <a:spcPct val="120000"/>
              </a:lnSpc>
            </a:pPr>
            <a:r>
              <a:rPr lang="en-US" altLang="zh-CN" sz="2800">
                <a:latin typeface="楷体" panose="02010609060101010101" charset="-122"/>
                <a:ea typeface="楷体" panose="02010609060101010101" charset="-122"/>
              </a:rPr>
              <a:t>    </a:t>
            </a:r>
            <a:r>
              <a:rPr lang="zh-CN" altLang="en-US" sz="2800">
                <a:latin typeface="楷体" panose="02010609060101010101" charset="-122"/>
                <a:ea typeface="楷体" panose="02010609060101010101" charset="-122"/>
              </a:rPr>
              <a:t>如《军神》一文，从刘伯承平静地回答沃克医生的话</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眼睛离脑子太近，我担心施行麻醉会影响脑神经。而我，今后需要一个非常清醒的大脑</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，我们可以感受到刘伯承顽强的意志和坚强的信念。</a:t>
            </a:r>
            <a:endParaRPr lang="zh-CN" altLang="en-US" sz="2800">
              <a:latin typeface="楷体" panose="02010609060101010101" charset="-122"/>
              <a:ea typeface="楷体" panose="02010609060101010101"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初读古诗</a:t>
            </a:r>
            <a:endParaRPr lang="zh-CN" altLang="en-US" sz="3600" b="1" dirty="0" smtClean="0">
              <a:solidFill>
                <a:schemeClr val="bg1"/>
              </a:solidFill>
              <a:latin typeface="黑体" panose="02010600030101010101" charset="-122"/>
              <a:ea typeface="黑体" panose="02010600030101010101" charset="-122"/>
            </a:endParaRPr>
          </a:p>
        </p:txBody>
      </p:sp>
      <p:sp>
        <p:nvSpPr>
          <p:cNvPr id="3076" name="文本框 4"/>
          <p:cNvSpPr txBox="1"/>
          <p:nvPr/>
        </p:nvSpPr>
        <p:spPr>
          <a:xfrm>
            <a:off x="3216275" y="273050"/>
            <a:ext cx="7157720" cy="4154170"/>
          </a:xfrm>
          <a:prstGeom prst="rect">
            <a:avLst/>
          </a:prstGeom>
          <a:solidFill>
            <a:schemeClr val="bg1">
              <a:alpha val="50195"/>
            </a:schemeClr>
          </a:solidFill>
          <a:ln w="9525">
            <a:noFill/>
            <a:miter/>
          </a:ln>
        </p:spPr>
        <p:txBody>
          <a:bodyPr wrap="square">
            <a:spAutoFit/>
          </a:bodyPr>
          <a:lstStyle/>
          <a:p>
            <a:pPr lvl="0" algn="ctr" fontAlgn="auto">
              <a:lnSpc>
                <a:spcPct val="200000"/>
              </a:lnSpc>
            </a:pPr>
            <a:r>
              <a:rPr lang="zh-CN" altLang="en-US" sz="3600" b="1" dirty="0">
                <a:latin typeface="楷体" panose="02010609060101010101" charset="-122"/>
                <a:ea typeface="楷体" panose="02010609060101010101" charset="-122"/>
                <a:sym typeface="+mn-ea"/>
              </a:rPr>
              <a:t>凉州词</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唐</a:t>
            </a:r>
            <a:r>
              <a:rPr lang="en-US" altLang="zh-CN" sz="2400" b="1" dirty="0">
                <a:latin typeface="楷体" panose="02010609060101010101" charset="-122"/>
                <a:ea typeface="楷体" panose="02010609060101010101" charset="-122"/>
                <a:sym typeface="+mn-ea"/>
              </a:rPr>
              <a:t>] </a:t>
            </a:r>
            <a:r>
              <a:rPr lang="zh-CN" altLang="en-US" sz="2400" b="1" dirty="0">
                <a:latin typeface="楷体" panose="02010609060101010101" charset="-122"/>
                <a:ea typeface="楷体" panose="02010609060101010101" charset="-122"/>
                <a:sym typeface="+mn-ea"/>
              </a:rPr>
              <a:t>王之涣</a:t>
            </a:r>
            <a:endParaRPr lang="zh-CN" altLang="en-US" sz="24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黄河远上白云间，一片孤城万仞山。</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羌笛何须怨杨柳，春风不度玉门关。</a:t>
            </a:r>
            <a:endParaRPr lang="zh-CN" altLang="en-US" sz="3600" b="1" dirty="0">
              <a:latin typeface="楷体" panose="02010609060101010101" charset="-122"/>
              <a:ea typeface="楷体" panose="02010609060101010101" charset="-122"/>
              <a:sym typeface="+mn-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07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7326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注意停顿</a:t>
            </a:r>
            <a:endParaRPr lang="zh-CN" altLang="en-US" sz="3600" b="1" dirty="0" smtClean="0">
              <a:solidFill>
                <a:schemeClr val="bg1"/>
              </a:solidFill>
              <a:latin typeface="黑体" panose="02010600030101010101" charset="-122"/>
              <a:ea typeface="黑体" panose="02010600030101010101" charset="-122"/>
            </a:endParaRPr>
          </a:p>
        </p:txBody>
      </p:sp>
      <p:sp>
        <p:nvSpPr>
          <p:cNvPr id="3076" name="文本框 4"/>
          <p:cNvSpPr txBox="1"/>
          <p:nvPr/>
        </p:nvSpPr>
        <p:spPr>
          <a:xfrm>
            <a:off x="3216275" y="273050"/>
            <a:ext cx="7553325" cy="4154170"/>
          </a:xfrm>
          <a:prstGeom prst="rect">
            <a:avLst/>
          </a:prstGeom>
          <a:solidFill>
            <a:schemeClr val="bg1">
              <a:alpha val="50195"/>
            </a:schemeClr>
          </a:solidFill>
          <a:ln w="9525">
            <a:noFill/>
            <a:miter/>
          </a:ln>
        </p:spPr>
        <p:txBody>
          <a:bodyPr wrap="square">
            <a:spAutoFit/>
          </a:bodyPr>
          <a:lstStyle/>
          <a:p>
            <a:pPr lvl="0" algn="ctr" fontAlgn="auto">
              <a:lnSpc>
                <a:spcPct val="200000"/>
              </a:lnSpc>
            </a:pPr>
            <a:r>
              <a:rPr lang="zh-CN" altLang="en-US" sz="3600" b="1" dirty="0">
                <a:latin typeface="楷体" panose="02010609060101010101" charset="-122"/>
                <a:ea typeface="楷体" panose="02010609060101010101" charset="-122"/>
                <a:sym typeface="+mn-ea"/>
              </a:rPr>
              <a:t>凉州词</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唐</a:t>
            </a:r>
            <a:r>
              <a:rPr lang="en-US" altLang="zh-CN" sz="2400" b="1" dirty="0">
                <a:latin typeface="楷体" panose="02010609060101010101" charset="-122"/>
                <a:ea typeface="楷体" panose="02010609060101010101" charset="-122"/>
                <a:sym typeface="+mn-ea"/>
              </a:rPr>
              <a:t>] </a:t>
            </a:r>
            <a:r>
              <a:rPr lang="zh-CN" altLang="en-US" sz="2400" b="1" dirty="0">
                <a:latin typeface="楷体" panose="02010609060101010101" charset="-122"/>
                <a:ea typeface="楷体" panose="02010609060101010101" charset="-122"/>
                <a:sym typeface="+mn-ea"/>
              </a:rPr>
              <a:t>王之涣</a:t>
            </a:r>
            <a:endParaRPr lang="zh-CN" altLang="en-US" sz="24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黄河远上白云间，一片孤城万仞山。</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羌笛何须怨杨柳，春风不度玉门关。</a:t>
            </a:r>
            <a:endParaRPr lang="zh-CN" altLang="en-US" sz="3600" b="1" dirty="0">
              <a:latin typeface="楷体" panose="02010609060101010101" charset="-122"/>
              <a:ea typeface="楷体" panose="02010609060101010101" charset="-122"/>
              <a:sym typeface="+mn-ea"/>
            </a:endParaRPr>
          </a:p>
        </p:txBody>
      </p:sp>
      <p:cxnSp>
        <p:nvCxnSpPr>
          <p:cNvPr id="4" name="直接连接符 3"/>
          <p:cNvCxnSpPr/>
          <p:nvPr/>
        </p:nvCxnSpPr>
        <p:spPr>
          <a:xfrm flipH="1">
            <a:off x="4168140" y="259810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0"/>
          <p:cNvCxnSpPr/>
          <p:nvPr/>
        </p:nvCxnSpPr>
        <p:spPr>
          <a:xfrm flipH="1">
            <a:off x="5087620" y="259810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7832090" y="259810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836660" y="259810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168140" y="365347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087620" y="365347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832090" y="371062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765540" y="371062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07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整体感知</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626360" y="1607185"/>
            <a:ext cx="6620510" cy="1554480"/>
          </a:xfrm>
          <a:prstGeom prst="rect">
            <a:avLst/>
          </a:prstGeom>
          <a:noFill/>
        </p:spPr>
        <p:txBody>
          <a:bodyPr wrap="square" rtlCol="0">
            <a:spAutoFit/>
          </a:bodyPr>
          <a:lstStyle/>
          <a:p>
            <a:pPr indent="720090" fontAlgn="auto">
              <a:lnSpc>
                <a:spcPct val="150000"/>
              </a:lnSpc>
            </a:pPr>
            <a:r>
              <a:rPr lang="zh-CN" altLang="en-US" sz="3200" b="1">
                <a:latin typeface="宋体" panose="02010600030101010101" pitchFamily="2" charset="-122"/>
                <a:ea typeface="宋体" panose="02010600030101010101" pitchFamily="2" charset="-122"/>
              </a:rPr>
              <a:t>小组讨论交流：借助工具书，尝试说说这首诗的大概意思。</a:t>
            </a:r>
            <a:endParaRPr lang="zh-CN" altLang="en-US" sz="3200" b="1">
              <a:latin typeface="宋体" panose="02010600030101010101" pitchFamily="2" charset="-122"/>
              <a:ea typeface="宋体" panose="02010600030101010101" pitchFamily="2" charset="-122"/>
            </a:endParaRPr>
          </a:p>
        </p:txBody>
      </p:sp>
      <p:pic>
        <p:nvPicPr>
          <p:cNvPr id="3" name="图片 0"/>
          <p:cNvPicPr>
            <a:picLocks noChangeAspect="1"/>
          </p:cNvPicPr>
          <p:nvPr/>
        </p:nvPicPr>
        <p:blipFill>
          <a:blip r:embed="rId1" cstate="print"/>
          <a:stretch>
            <a:fillRect/>
          </a:stretch>
        </p:blipFill>
        <p:spPr>
          <a:xfrm>
            <a:off x="8366125" y="3389630"/>
            <a:ext cx="3456000" cy="3053366"/>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精读古诗</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640965" y="908050"/>
            <a:ext cx="7412990" cy="1066800"/>
          </a:xfrm>
          <a:prstGeom prst="rect">
            <a:avLst/>
          </a:prstGeom>
          <a:noFill/>
        </p:spPr>
        <p:txBody>
          <a:bodyPr wrap="square" rtlCol="0">
            <a:spAutoFit/>
          </a:bodyPr>
          <a:lstStyle/>
          <a:p>
            <a:pPr indent="720090" fontAlgn="auto">
              <a:lnSpc>
                <a:spcPct val="100000"/>
              </a:lnSpc>
            </a:pPr>
            <a:r>
              <a:rPr lang="zh-CN" altLang="en-US" sz="3200" b="1">
                <a:latin typeface="宋体" panose="02010600030101010101" pitchFamily="2" charset="-122"/>
                <a:ea typeface="宋体" panose="02010600030101010101" pitchFamily="2" charset="-122"/>
              </a:rPr>
              <a:t>这两句诗描绘了哪些景物？你仿佛看到了怎样的景象？</a:t>
            </a:r>
            <a:endParaRPr lang="zh-CN" altLang="en-US" sz="3200" b="1">
              <a:latin typeface="宋体" panose="02010600030101010101" pitchFamily="2" charset="-122"/>
              <a:ea typeface="宋体" panose="02010600030101010101" pitchFamily="2" charset="-122"/>
            </a:endParaRPr>
          </a:p>
        </p:txBody>
      </p:sp>
      <p:sp>
        <p:nvSpPr>
          <p:cNvPr id="3" name="Text Box 18"/>
          <p:cNvSpPr txBox="1">
            <a:spLocks noChangeArrowheads="1"/>
          </p:cNvSpPr>
          <p:nvPr/>
        </p:nvSpPr>
        <p:spPr bwMode="auto">
          <a:xfrm>
            <a:off x="2876550" y="2398395"/>
            <a:ext cx="7573645" cy="819785"/>
          </a:xfrm>
          <a:prstGeom prst="rect">
            <a:avLst/>
          </a:prstGeom>
          <a:noFill/>
          <a:ln w="19050">
            <a:noFill/>
            <a:miter lim="800000"/>
          </a:ln>
          <a:effectLst/>
        </p:spPr>
        <p:txBody>
          <a:bodyPr wrap="square" lIns="81627" tIns="40813" rIns="81627" bIns="40813">
            <a:spAutoFit/>
          </a:bodyPr>
          <a:lstStyle/>
          <a:p>
            <a:pPr fontAlgn="auto">
              <a:lnSpc>
                <a:spcPct val="150000"/>
              </a:lnSpc>
            </a:pPr>
            <a:r>
              <a:rPr lang="en-US" altLang="zh-CN" sz="3200" dirty="0" smtClean="0">
                <a:latin typeface="宋体" panose="02010600030101010101" pitchFamily="2" charset="-122"/>
                <a:ea typeface="宋体" panose="02010600030101010101" pitchFamily="2" charset="-122"/>
              </a:rPr>
              <a:t>    </a:t>
            </a:r>
            <a:r>
              <a:rPr sz="3200" dirty="0">
                <a:latin typeface="楷体" panose="02010609060101010101" charset="-122"/>
                <a:ea typeface="楷体" panose="02010609060101010101" charset="-122"/>
              </a:rPr>
              <a:t>黄河远上白云间，一片孤城  万仞山。</a:t>
            </a:r>
            <a:endParaRPr sz="3200" dirty="0">
              <a:latin typeface="楷体" panose="02010609060101010101" charset="-122"/>
              <a:ea typeface="楷体" panose="02010609060101010101" charset="-122"/>
            </a:endParaRPr>
          </a:p>
        </p:txBody>
      </p:sp>
      <p:sp>
        <p:nvSpPr>
          <p:cNvPr id="4" name="圆角矩形 3"/>
          <p:cNvSpPr/>
          <p:nvPr/>
        </p:nvSpPr>
        <p:spPr>
          <a:xfrm>
            <a:off x="3740785" y="2600325"/>
            <a:ext cx="893445"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5" name="圆角矩形 4"/>
          <p:cNvSpPr/>
          <p:nvPr/>
        </p:nvSpPr>
        <p:spPr>
          <a:xfrm>
            <a:off x="5395595" y="2615565"/>
            <a:ext cx="824230"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6" name="圆角矩形 5"/>
          <p:cNvSpPr/>
          <p:nvPr/>
        </p:nvSpPr>
        <p:spPr>
          <a:xfrm>
            <a:off x="7789545" y="2586355"/>
            <a:ext cx="899160"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8" name="圆角矩形 7"/>
          <p:cNvSpPr/>
          <p:nvPr/>
        </p:nvSpPr>
        <p:spPr>
          <a:xfrm>
            <a:off x="9043035" y="2586355"/>
            <a:ext cx="1294765"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9" name="文本框 8"/>
          <p:cNvSpPr txBox="1"/>
          <p:nvPr/>
        </p:nvSpPr>
        <p:spPr>
          <a:xfrm>
            <a:off x="2834005" y="3620770"/>
            <a:ext cx="7734935" cy="1554480"/>
          </a:xfrm>
          <a:prstGeom prst="rect">
            <a:avLst/>
          </a:prstGeom>
          <a:noFill/>
        </p:spPr>
        <p:txBody>
          <a:bodyPr wrap="square" rtlCol="0">
            <a:spAutoFit/>
          </a:bodyPr>
          <a:lstStyle/>
          <a:p>
            <a:pPr indent="720090" fontAlgn="auto">
              <a:lnSpc>
                <a:spcPct val="150000"/>
              </a:lnSpc>
            </a:pPr>
            <a:r>
              <a:rPr lang="zh-CN" altLang="en-US" sz="3200" b="1">
                <a:solidFill>
                  <a:schemeClr val="accent1">
                    <a:lumMod val="75000"/>
                  </a:schemeClr>
                </a:solidFill>
                <a:latin typeface="楷体" panose="02010609060101010101" charset="-122"/>
                <a:ea typeface="楷体" panose="02010609060101010101" charset="-122"/>
              </a:rPr>
              <a:t>黄河好像从白云间奔流而来，玉门关孤独地耸峙在高山中。</a:t>
            </a:r>
            <a:endParaRPr lang="zh-CN" altLang="en-US" sz="3200" b="1">
              <a:solidFill>
                <a:schemeClr val="accent1">
                  <a:lumMod val="75000"/>
                </a:schemeClr>
              </a:solidFill>
              <a:latin typeface="楷体" panose="02010609060101010101" charset="-122"/>
              <a:ea typeface="楷体" panose="02010609060101010101" charset="-12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4" grpId="0" bldLvl="0" animBg="1"/>
      <p:bldP spid="5" grpId="0" bldLvl="0" animBg="1"/>
      <p:bldP spid="6" grpId="0" bldLvl="0" animBg="1"/>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图片2"/>
          <p:cNvPicPr>
            <a:picLocks noChangeAspect="1" noChangeArrowheads="1"/>
          </p:cNvPicPr>
          <p:nvPr/>
        </p:nvPicPr>
        <p:blipFill>
          <a:blip r:embed="rId1" cstate="print"/>
          <a:srcRect/>
          <a:stretch>
            <a:fillRect/>
          </a:stretch>
        </p:blipFill>
        <p:spPr bwMode="auto">
          <a:xfrm>
            <a:off x="0" y="0"/>
            <a:ext cx="122555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18"/>
          <p:cNvSpPr txBox="1">
            <a:spLocks noChangeArrowheads="1"/>
          </p:cNvSpPr>
          <p:nvPr/>
        </p:nvSpPr>
        <p:spPr bwMode="auto">
          <a:xfrm>
            <a:off x="3742690" y="1909445"/>
            <a:ext cx="3769360" cy="812800"/>
          </a:xfrm>
          <a:prstGeom prst="rect">
            <a:avLst/>
          </a:prstGeom>
          <a:noFill/>
          <a:ln w="19050">
            <a:noFill/>
            <a:miter lim="800000"/>
          </a:ln>
          <a:effectLst/>
        </p:spPr>
        <p:txBody>
          <a:bodyPr wrap="square" lIns="81627" tIns="40813" rIns="81627" bIns="40813">
            <a:spAutoFit/>
          </a:bodyPr>
          <a:lstStyle/>
          <a:p>
            <a:pPr fontAlgn="auto">
              <a:lnSpc>
                <a:spcPct val="150000"/>
              </a:lnSpc>
            </a:pPr>
            <a:r>
              <a:rPr lang="en-US" altLang="zh-CN" sz="3200" dirty="0" smtClean="0">
                <a:latin typeface="宋体" panose="02010600030101010101" pitchFamily="2" charset="-122"/>
                <a:ea typeface="宋体" panose="02010600030101010101" pitchFamily="2" charset="-122"/>
              </a:rPr>
              <a:t> </a:t>
            </a:r>
            <a:r>
              <a:rPr sz="3200" dirty="0">
                <a:latin typeface="楷体" panose="02010609060101010101" charset="-122"/>
                <a:ea typeface="楷体" panose="02010609060101010101" charset="-122"/>
              </a:rPr>
              <a:t>一片孤城万仞山。</a:t>
            </a:r>
            <a:endParaRPr sz="3200" dirty="0">
              <a:latin typeface="楷体" panose="02010609060101010101" charset="-122"/>
              <a:ea typeface="楷体" panose="02010609060101010101" charset="-122"/>
            </a:endParaRPr>
          </a:p>
        </p:txBody>
      </p:sp>
      <p:sp>
        <p:nvSpPr>
          <p:cNvPr id="9" name="文本框 8"/>
          <p:cNvSpPr txBox="1"/>
          <p:nvPr/>
        </p:nvSpPr>
        <p:spPr>
          <a:xfrm>
            <a:off x="2834005" y="3173730"/>
            <a:ext cx="7734935" cy="2306955"/>
          </a:xfrm>
          <a:prstGeom prst="rect">
            <a:avLst/>
          </a:prstGeom>
          <a:noFill/>
        </p:spPr>
        <p:txBody>
          <a:bodyPr wrap="square" rtlCol="0">
            <a:spAutoFit/>
          </a:bodyPr>
          <a:lstStyle/>
          <a:p>
            <a:pPr indent="720090" fontAlgn="auto">
              <a:lnSpc>
                <a:spcPct val="150000"/>
              </a:lnSpc>
            </a:pP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孤城</a:t>
            </a:r>
            <a:r>
              <a:rPr lang="en-US" altLang="zh-CN" sz="3200" b="1">
                <a:solidFill>
                  <a:schemeClr val="accent1">
                    <a:lumMod val="75000"/>
                  </a:schemeClr>
                </a:solidFill>
                <a:latin typeface="楷体" panose="02010609060101010101" charset="-122"/>
                <a:ea typeface="楷体" panose="02010609060101010101" charset="-122"/>
              </a:rPr>
              <a:t>”</a:t>
            </a:r>
            <a:r>
              <a:rPr lang="zh-CN" altLang="en-US" sz="3200" b="1">
                <a:solidFill>
                  <a:schemeClr val="accent1">
                    <a:lumMod val="75000"/>
                  </a:schemeClr>
                </a:solidFill>
                <a:latin typeface="楷体" panose="02010609060101010101" charset="-122"/>
                <a:ea typeface="楷体" panose="02010609060101010101" charset="-122"/>
              </a:rPr>
              <a:t>玉门关在万仞高山的衬托下，显得单薄；在“黄河远上白云间”的广阔背景下更显得单薄和孤单。</a:t>
            </a:r>
            <a:endParaRPr lang="zh-CN" altLang="en-US" sz="3200" b="1">
              <a:solidFill>
                <a:schemeClr val="accent1">
                  <a:lumMod val="75000"/>
                </a:schemeClr>
              </a:solidFill>
              <a:latin typeface="楷体" panose="02010609060101010101" charset="-122"/>
              <a:ea typeface="楷体" panose="02010609060101010101" charset="-122"/>
            </a:endParaRPr>
          </a:p>
        </p:txBody>
      </p:sp>
      <p:sp>
        <p:nvSpPr>
          <p:cNvPr id="1048730" name="菱形 2"/>
          <p:cNvSpPr/>
          <p:nvPr/>
        </p:nvSpPr>
        <p:spPr>
          <a:xfrm>
            <a:off x="2184949" y="50997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3548380" y="768985"/>
            <a:ext cx="7140575" cy="584835"/>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宋体" panose="02010600030101010101" pitchFamily="2" charset="-122"/>
                <a:ea typeface="宋体" panose="02010600030101010101" pitchFamily="2" charset="-122"/>
                <a:cs typeface="华文黑体" pitchFamily="2" charset="-122"/>
              </a:rPr>
              <a:t>诗人为什么不用</a:t>
            </a:r>
            <a:r>
              <a:rPr lang="en-US" altLang="zh-CN" sz="3200" b="1" dirty="0">
                <a:solidFill>
                  <a:schemeClr val="tx1"/>
                </a:solidFill>
                <a:latin typeface="宋体" panose="02010600030101010101" pitchFamily="2" charset="-122"/>
                <a:ea typeface="宋体" panose="02010600030101010101" pitchFamily="2" charset="-122"/>
                <a:cs typeface="华文黑体" pitchFamily="2" charset="-122"/>
              </a:rPr>
              <a:t>“</a:t>
            </a:r>
            <a:r>
              <a:rPr lang="zh-CN" altLang="en-US" sz="3200" b="1" dirty="0">
                <a:solidFill>
                  <a:schemeClr val="tx1"/>
                </a:solidFill>
                <a:latin typeface="宋体" panose="02010600030101010101" pitchFamily="2" charset="-122"/>
                <a:ea typeface="宋体" panose="02010600030101010101" pitchFamily="2" charset="-122"/>
                <a:cs typeface="华文黑体" pitchFamily="2" charset="-122"/>
              </a:rPr>
              <a:t>座”而用“片”？</a:t>
            </a:r>
            <a:endParaRPr lang="zh-CN" altLang="en-US" sz="3200" b="1" dirty="0">
              <a:solidFill>
                <a:schemeClr val="tx1"/>
              </a:solidFill>
              <a:latin typeface="宋体" panose="02010600030101010101" pitchFamily="2" charset="-122"/>
              <a:ea typeface="宋体" panose="02010600030101010101" pitchFamily="2" charset="-122"/>
              <a:cs typeface="华文黑体" pitchFamily="2" charset="-12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1048730"/>
                                        </p:tgtEl>
                                        <p:attrNameLst>
                                          <p:attrName>style.visibility</p:attrName>
                                        </p:attrNameLst>
                                      </p:cBhvr>
                                      <p:to>
                                        <p:strVal val="visible"/>
                                      </p:to>
                                    </p:set>
                                    <p:animEffect transition="in" filter="wipe(down)">
                                      <p:cBhvr>
                                        <p:cTn id="19" dur="500"/>
                                        <p:tgtEl>
                                          <p:spTgt spid="104873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48732"/>
                                        </p:tgtEl>
                                        <p:attrNameLst>
                                          <p:attrName>style.visibility</p:attrName>
                                        </p:attrNameLst>
                                      </p:cBhvr>
                                      <p:to>
                                        <p:strVal val="visible"/>
                                      </p:to>
                                    </p:set>
                                    <p:animEffect transition="in" filter="wipe(left)">
                                      <p:cBhvr>
                                        <p:cTn id="22" dur="500"/>
                                        <p:tgtEl>
                                          <p:spTgt spid="104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_2010331113932"/>
          <p:cNvPicPr>
            <a:picLocks noChangeAspect="1" noChangeArrowheads="1"/>
          </p:cNvPicPr>
          <p:nvPr/>
        </p:nvPicPr>
        <p:blipFill>
          <a:blip r:embed="rId1" cstate="print"/>
          <a:srcRect/>
          <a:stretch>
            <a:fillRect/>
          </a:stretch>
        </p:blipFill>
        <p:spPr bwMode="auto">
          <a:xfrm>
            <a:off x="0" y="0"/>
            <a:ext cx="1219962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1629959" y="62300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2812415" y="864870"/>
            <a:ext cx="8942070" cy="590550"/>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为什么又</a:t>
            </a:r>
            <a:r>
              <a:rPr lang="en-US" altLang="zh-CN" sz="3200" b="1" dirty="0">
                <a:solidFill>
                  <a:schemeClr val="tx1"/>
                </a:solidFill>
                <a:latin typeface="隶书" panose="02010509060101010101" pitchFamily="49" charset="-122"/>
                <a:ea typeface="隶书" panose="02010509060101010101" pitchFamily="49" charset="-122"/>
                <a:cs typeface="华文黑体" pitchFamily="2" charset="-122"/>
              </a:rPr>
              <a:t>“</a:t>
            </a: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何须怨</a:t>
            </a:r>
            <a:r>
              <a:rPr lang="en-US" altLang="zh-CN" sz="3200" b="1" dirty="0">
                <a:solidFill>
                  <a:schemeClr val="tx1"/>
                </a:solidFill>
                <a:latin typeface="隶书" panose="02010509060101010101" pitchFamily="49" charset="-122"/>
                <a:ea typeface="隶书" panose="02010509060101010101" pitchFamily="49" charset="-122"/>
                <a:cs typeface="华文黑体" pitchFamily="2" charset="-122"/>
              </a:rPr>
              <a:t>”</a:t>
            </a: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呢？从中你又体会到了什么？</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pic>
        <p:nvPicPr>
          <p:cNvPr id="2" name="图片 0"/>
          <p:cNvPicPr>
            <a:picLocks noChangeAspect="1"/>
          </p:cNvPicPr>
          <p:nvPr/>
        </p:nvPicPr>
        <p:blipFill>
          <a:blip r:embed="rId1" cstate="print"/>
          <a:stretch>
            <a:fillRect/>
          </a:stretch>
        </p:blipFill>
        <p:spPr>
          <a:xfrm>
            <a:off x="8366125" y="3389630"/>
            <a:ext cx="3456000" cy="3053366"/>
          </a:xfrm>
          <a:prstGeom prst="rect">
            <a:avLst/>
          </a:prstGeom>
        </p:spPr>
      </p:pic>
      <p:sp>
        <p:nvSpPr>
          <p:cNvPr id="3" name="文本框 2"/>
          <p:cNvSpPr txBox="1"/>
          <p:nvPr/>
        </p:nvSpPr>
        <p:spPr>
          <a:xfrm>
            <a:off x="2331085" y="2377440"/>
            <a:ext cx="7734935" cy="1554480"/>
          </a:xfrm>
          <a:prstGeom prst="rect">
            <a:avLst/>
          </a:prstGeom>
          <a:noFill/>
        </p:spPr>
        <p:txBody>
          <a:bodyPr wrap="square" rtlCol="0">
            <a:spAutoFit/>
          </a:bodyPr>
          <a:lstStyle/>
          <a:p>
            <a:pPr indent="720090" fontAlgn="auto">
              <a:lnSpc>
                <a:spcPct val="150000"/>
              </a:lnSpc>
            </a:pPr>
            <a:r>
              <a:rPr lang="zh-CN" altLang="en-US" sz="3200" b="1">
                <a:solidFill>
                  <a:schemeClr val="accent1">
                    <a:lumMod val="75000"/>
                  </a:schemeClr>
                </a:solidFill>
                <a:latin typeface="楷体" panose="02010609060101010101" charset="-122"/>
                <a:ea typeface="楷体" panose="02010609060101010101" charset="-122"/>
              </a:rPr>
              <a:t>一个“何须怨”，道出了将士们保家为国的心声，表达了他们豁达的胸怀。</a:t>
            </a:r>
            <a:endParaRPr lang="zh-CN" altLang="en-US" sz="3200" b="1">
              <a:solidFill>
                <a:schemeClr val="accent1">
                  <a:lumMod val="75000"/>
                </a:schemeClr>
              </a:solidFill>
              <a:latin typeface="楷体" panose="02010609060101010101" charset="-122"/>
              <a:ea typeface="楷体" panose="02010609060101010101"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感悟主题</a:t>
            </a:r>
            <a:endParaRPr lang="zh-CN" altLang="en-US" sz="3600" b="1" dirty="0" smtClean="0">
              <a:solidFill>
                <a:schemeClr val="bg1"/>
              </a:solidFill>
              <a:latin typeface="黑体" panose="02010600030101010101" charset="-122"/>
              <a:ea typeface="黑体" panose="02010600030101010101" charset="-122"/>
            </a:endParaRPr>
          </a:p>
        </p:txBody>
      </p:sp>
      <p:pic>
        <p:nvPicPr>
          <p:cNvPr id="3" name="图片 0"/>
          <p:cNvPicPr>
            <a:picLocks noChangeAspect="1"/>
          </p:cNvPicPr>
          <p:nvPr/>
        </p:nvPicPr>
        <p:blipFill>
          <a:blip r:embed="rId1" cstate="print"/>
          <a:stretch>
            <a:fillRect/>
          </a:stretch>
        </p:blipFill>
        <p:spPr>
          <a:xfrm>
            <a:off x="8366125" y="3823335"/>
            <a:ext cx="3456305" cy="2619375"/>
          </a:xfrm>
          <a:prstGeom prst="rect">
            <a:avLst/>
          </a:prstGeom>
        </p:spPr>
      </p:pic>
      <p:sp>
        <p:nvSpPr>
          <p:cNvPr id="2" name="文本框 1"/>
          <p:cNvSpPr txBox="1"/>
          <p:nvPr/>
        </p:nvSpPr>
        <p:spPr>
          <a:xfrm>
            <a:off x="2484755" y="914400"/>
            <a:ext cx="8897620" cy="3749040"/>
          </a:xfrm>
          <a:prstGeom prst="rect">
            <a:avLst/>
          </a:prstGeom>
          <a:noFill/>
        </p:spPr>
        <p:txBody>
          <a:bodyPr wrap="square" rtlCol="0">
            <a:spAutoFit/>
          </a:bodyPr>
          <a:lstStyle/>
          <a:p>
            <a:pPr indent="720090" fontAlgn="auto">
              <a:lnSpc>
                <a:spcPct val="150000"/>
              </a:lnSpc>
            </a:pPr>
            <a:r>
              <a:rPr lang="zh-CN" altLang="en-US" sz="3200" b="1">
                <a:latin typeface="宋体" panose="02010600030101010101" pitchFamily="2" charset="-122"/>
                <a:ea typeface="宋体" panose="02010600030101010101" pitchFamily="2" charset="-122"/>
              </a:rPr>
              <a:t>《凉州词》一诗，作者通过对驻守在黄河上游、生活艰苦的孤城将士们听到羌笛吹奏《折柳曲》，不免产生思念家乡、思念亲人之情的描写，表达了诗人豪迈的气概和柔细之情。也寄予诗人对守卫边疆的将士们的深切同情。</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
          <p:cNvPicPr>
            <a:picLocks noChangeAspect="1"/>
          </p:cNvPicPr>
          <p:nvPr/>
        </p:nvPicPr>
        <p:blipFill>
          <a:blip r:embed="rId1" cstate="print"/>
          <a:stretch>
            <a:fillRect/>
          </a:stretch>
        </p:blipFill>
        <p:spPr>
          <a:xfrm>
            <a:off x="0" y="0"/>
            <a:ext cx="12212955" cy="6878955"/>
          </a:xfrm>
          <a:prstGeom prst="rect">
            <a:avLst/>
          </a:prstGeom>
          <a:noFill/>
          <a:ln w="9525">
            <a:noFill/>
            <a:miter/>
          </a:ln>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8215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你从中体会到了什么？</a:t>
            </a:r>
            <a:endParaRPr lang="zh-CN" altLang="en-US"/>
          </a:p>
        </p:txBody>
      </p:sp>
      <p:sp>
        <p:nvSpPr>
          <p:cNvPr id="8" name="椭圆 31"/>
          <p:cNvSpPr/>
          <p:nvPr/>
        </p:nvSpPr>
        <p:spPr>
          <a:xfrm>
            <a:off x="1198953" y="1733704"/>
            <a:ext cx="2410652" cy="24106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sym typeface="+mn-lt"/>
            </a:endParaRPr>
          </a:p>
        </p:txBody>
      </p:sp>
      <p:sp>
        <p:nvSpPr>
          <p:cNvPr id="3" name="文本框 3"/>
          <p:cNvSpPr txBox="1"/>
          <p:nvPr/>
        </p:nvSpPr>
        <p:spPr>
          <a:xfrm>
            <a:off x="1699895" y="2322195"/>
            <a:ext cx="1397000" cy="1353185"/>
          </a:xfrm>
          <a:prstGeom prst="rect">
            <a:avLst/>
          </a:prstGeom>
          <a:noFill/>
        </p:spPr>
        <p:txBody>
          <a:bodyPr wrap="square" rtlCol="0">
            <a:spAutoFit/>
          </a:bodyPr>
          <a:lstStyle/>
          <a:p>
            <a:pPr algn="ctr"/>
            <a:r>
              <a:rPr lang="zh-CN" altLang="en-US" sz="4000" b="1" dirty="0">
                <a:solidFill>
                  <a:schemeClr val="bg1"/>
                </a:solidFill>
                <a:cs typeface="+mn-ea"/>
                <a:sym typeface="+mn-lt"/>
              </a:rPr>
              <a:t>小组</a:t>
            </a:r>
            <a:endParaRPr lang="zh-CN" altLang="en-US" sz="4000" b="1" dirty="0">
              <a:solidFill>
                <a:schemeClr val="bg1"/>
              </a:solidFill>
              <a:cs typeface="+mn-ea"/>
              <a:sym typeface="+mn-lt"/>
            </a:endParaRPr>
          </a:p>
          <a:p>
            <a:pPr algn="ctr"/>
            <a:r>
              <a:rPr lang="zh-CN" altLang="en-US" sz="4000" b="1" dirty="0">
                <a:solidFill>
                  <a:schemeClr val="bg1"/>
                </a:solidFill>
                <a:cs typeface="+mn-ea"/>
                <a:sym typeface="+mn-lt"/>
              </a:rPr>
              <a:t>交流</a:t>
            </a:r>
            <a:endParaRPr lang="zh-CN" altLang="en-US" sz="4000" b="1" dirty="0">
              <a:solidFill>
                <a:schemeClr val="bg1"/>
              </a:solidFill>
              <a:cs typeface="+mn-ea"/>
              <a:sym typeface="+mn-lt"/>
            </a:endParaRPr>
          </a:p>
        </p:txBody>
      </p:sp>
      <p:grpSp>
        <p:nvGrpSpPr>
          <p:cNvPr id="39" name="组合 33"/>
          <p:cNvGrpSpPr/>
          <p:nvPr/>
        </p:nvGrpSpPr>
        <p:grpSpPr>
          <a:xfrm>
            <a:off x="4547471" y="1396234"/>
            <a:ext cx="7185660" cy="717759"/>
            <a:chOff x="3276601" y="3145030"/>
            <a:chExt cx="7185660" cy="717759"/>
          </a:xfrm>
        </p:grpSpPr>
        <p:sp>
          <p:nvSpPr>
            <p:cNvPr id="1048593" name="文本框 24"/>
            <p:cNvSpPr txBox="1"/>
            <p:nvPr/>
          </p:nvSpPr>
          <p:spPr>
            <a:xfrm>
              <a:off x="4112896" y="3237105"/>
              <a:ext cx="6349365" cy="518160"/>
            </a:xfrm>
            <a:prstGeom prst="rect">
              <a:avLst/>
            </a:prstGeom>
            <a:noFill/>
          </p:spPr>
          <p:txBody>
            <a:bodyPr wrap="square" rtlCol="0">
              <a:spAutoFit/>
            </a:bodyPr>
            <a:lstStyle/>
            <a:p>
              <a:r>
                <a:rPr lang="zh-CN" altLang="en-US" sz="2800" b="1" spc="300" dirty="0">
                  <a:latin typeface="宋体" panose="02010600030101010101" pitchFamily="2" charset="-122"/>
                  <a:ea typeface="宋体" panose="02010600030101010101" pitchFamily="2" charset="-122"/>
                  <a:cs typeface="+mn-ea"/>
                  <a:sym typeface="+mn-lt"/>
                </a:rPr>
                <a:t>读句子，说说这些语句好在哪里？</a:t>
              </a:r>
              <a:endParaRPr lang="zh-CN" altLang="en-US" sz="2800" b="1" spc="300" dirty="0">
                <a:latin typeface="宋体" panose="02010600030101010101" pitchFamily="2" charset="-122"/>
                <a:ea typeface="宋体" panose="02010600030101010101" pitchFamily="2" charset="-122"/>
                <a:cs typeface="+mn-ea"/>
                <a:sym typeface="+mn-lt"/>
              </a:endParaRPr>
            </a:p>
          </p:txBody>
        </p:sp>
        <p:sp>
          <p:nvSpPr>
            <p:cNvPr id="1048594" name="圆角矩形 25"/>
            <p:cNvSpPr/>
            <p:nvPr/>
          </p:nvSpPr>
          <p:spPr>
            <a:xfrm>
              <a:off x="3276601" y="3145030"/>
              <a:ext cx="655320" cy="7177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800" b="1" dirty="0">
                <a:cs typeface="+mn-ea"/>
                <a:sym typeface="+mn-lt"/>
              </a:endParaRPr>
            </a:p>
          </p:txBody>
        </p:sp>
        <p:sp>
          <p:nvSpPr>
            <p:cNvPr id="1048596" name="矩形 32"/>
            <p:cNvSpPr/>
            <p:nvPr/>
          </p:nvSpPr>
          <p:spPr>
            <a:xfrm>
              <a:off x="3330788" y="3240736"/>
              <a:ext cx="500380" cy="548639"/>
            </a:xfrm>
            <a:prstGeom prst="rect">
              <a:avLst/>
            </a:prstGeom>
          </p:spPr>
          <p:txBody>
            <a:bodyPr wrap="none">
              <a:spAutoFit/>
            </a:bodyPr>
            <a:lstStyle/>
            <a:p>
              <a:pPr algn="ct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grpSp>
        <p:nvGrpSpPr>
          <p:cNvPr id="41" name="组合 39"/>
          <p:cNvGrpSpPr/>
          <p:nvPr/>
        </p:nvGrpSpPr>
        <p:grpSpPr>
          <a:xfrm>
            <a:off x="4561205" y="2901950"/>
            <a:ext cx="7285989" cy="717759"/>
            <a:chOff x="3276601" y="2516380"/>
            <a:chExt cx="6666148" cy="717759"/>
          </a:xfrm>
        </p:grpSpPr>
        <p:sp>
          <p:nvSpPr>
            <p:cNvPr id="4" name="文本框 40"/>
            <p:cNvSpPr txBox="1"/>
            <p:nvPr/>
          </p:nvSpPr>
          <p:spPr>
            <a:xfrm>
              <a:off x="4100114" y="2621155"/>
              <a:ext cx="5842635" cy="518160"/>
            </a:xfrm>
            <a:prstGeom prst="rect">
              <a:avLst/>
            </a:prstGeom>
            <a:noFill/>
          </p:spPr>
          <p:txBody>
            <a:bodyPr wrap="square" rtlCol="0">
              <a:spAutoFit/>
            </a:bodyPr>
            <a:lstStyle/>
            <a:p>
              <a:r>
                <a:rPr lang="zh-CN" altLang="en-US" sz="2800" b="1" spc="300" dirty="0" smtClean="0">
                  <a:latin typeface="宋体" panose="02010600030101010101" pitchFamily="2" charset="-122"/>
                  <a:ea typeface="宋体" panose="02010600030101010101" pitchFamily="2" charset="-122"/>
                  <a:cs typeface="+mn-ea"/>
                  <a:sym typeface="+mn-lt"/>
                </a:rPr>
                <a:t>你从中体会到了什么？</a:t>
              </a:r>
              <a:endParaRPr lang="zh-CN" altLang="en-US" sz="2800" b="1" spc="300" dirty="0" smtClean="0">
                <a:latin typeface="宋体" panose="02010600030101010101" pitchFamily="2" charset="-122"/>
                <a:ea typeface="宋体" panose="02010600030101010101" pitchFamily="2" charset="-122"/>
                <a:cs typeface="+mn-ea"/>
                <a:sym typeface="+mn-lt"/>
              </a:endParaRPr>
            </a:p>
          </p:txBody>
        </p:sp>
        <p:sp>
          <p:nvSpPr>
            <p:cNvPr id="5" name="圆角矩形 41"/>
            <p:cNvSpPr/>
            <p:nvPr/>
          </p:nvSpPr>
          <p:spPr>
            <a:xfrm>
              <a:off x="3276601" y="2516380"/>
              <a:ext cx="655320" cy="7177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800" b="1" dirty="0">
                <a:cs typeface="+mn-ea"/>
                <a:sym typeface="+mn-lt"/>
              </a:endParaRPr>
            </a:p>
          </p:txBody>
        </p:sp>
        <p:sp>
          <p:nvSpPr>
            <p:cNvPr id="1048604" name="矩形 43"/>
            <p:cNvSpPr/>
            <p:nvPr/>
          </p:nvSpPr>
          <p:spPr>
            <a:xfrm>
              <a:off x="3336503" y="2612086"/>
              <a:ext cx="577850" cy="518160"/>
            </a:xfrm>
            <a:prstGeom prst="rect">
              <a:avLst/>
            </a:prstGeom>
          </p:spPr>
          <p:txBody>
            <a:bodyPr wrap="square">
              <a:spAutoFit/>
            </a:bodyPr>
            <a:lstStyle/>
            <a:p>
              <a:pPr algn="ctr"/>
              <a:r>
                <a:rPr lang="en-US" altLang="zh-CN" sz="2800" b="1" dirty="0" smtClean="0">
                  <a:solidFill>
                    <a:schemeClr val="bg1"/>
                  </a:solidFill>
                  <a:cs typeface="+mn-ea"/>
                  <a:sym typeface="+mn-lt"/>
                </a:rPr>
                <a:t>02</a:t>
              </a:r>
              <a:endParaRPr lang="zh-CN" altLang="en-US" sz="2800" b="1" dirty="0">
                <a:solidFill>
                  <a:schemeClr val="bg1"/>
                </a:solidFill>
                <a:cs typeface="+mn-ea"/>
                <a:sym typeface="+mn-lt"/>
              </a:endParaRPr>
            </a:p>
          </p:txBody>
        </p:sp>
      </p:grpSp>
      <p:sp>
        <p:nvSpPr>
          <p:cNvPr id="2" name="文本框 40"/>
          <p:cNvSpPr txBox="1"/>
          <p:nvPr/>
        </p:nvSpPr>
        <p:spPr>
          <a:xfrm>
            <a:off x="5490501" y="4055745"/>
            <a:ext cx="6385903" cy="1371600"/>
          </a:xfrm>
          <a:prstGeom prst="rect">
            <a:avLst/>
          </a:prstGeom>
          <a:noFill/>
        </p:spPr>
        <p:txBody>
          <a:bodyPr wrap="square" rtlCol="0">
            <a:spAutoFit/>
          </a:bodyPr>
          <a:lstStyle/>
          <a:p>
            <a:r>
              <a:rPr lang="zh-CN" altLang="en-US" sz="2800" b="1" spc="300" dirty="0" smtClean="0">
                <a:latin typeface="宋体" panose="02010600030101010101" pitchFamily="2" charset="-122"/>
                <a:ea typeface="宋体" panose="02010600030101010101" pitchFamily="2" charset="-122"/>
                <a:cs typeface="+mn-ea"/>
                <a:sym typeface="+mn-lt"/>
              </a:rPr>
              <a:t>你还可以从本单元课文中哪些人物的动作、语言、神态，体会到人物的内心？</a:t>
            </a:r>
            <a:endParaRPr lang="zh-CN" altLang="en-US" sz="2800" b="1" spc="300" dirty="0" smtClean="0">
              <a:latin typeface="宋体" panose="02010600030101010101" pitchFamily="2" charset="-122"/>
              <a:ea typeface="宋体" panose="02010600030101010101" pitchFamily="2" charset="-122"/>
              <a:cs typeface="+mn-ea"/>
              <a:sym typeface="+mn-lt"/>
            </a:endParaRPr>
          </a:p>
        </p:txBody>
      </p:sp>
      <p:sp>
        <p:nvSpPr>
          <p:cNvPr id="6" name="圆角矩形 41"/>
          <p:cNvSpPr/>
          <p:nvPr/>
        </p:nvSpPr>
        <p:spPr>
          <a:xfrm>
            <a:off x="4590415" y="4272280"/>
            <a:ext cx="716254" cy="7177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800" b="1" dirty="0">
              <a:cs typeface="+mn-ea"/>
              <a:sym typeface="+mn-lt"/>
            </a:endParaRPr>
          </a:p>
        </p:txBody>
      </p:sp>
      <p:sp>
        <p:nvSpPr>
          <p:cNvPr id="7" name="矩形 43"/>
          <p:cNvSpPr/>
          <p:nvPr/>
        </p:nvSpPr>
        <p:spPr>
          <a:xfrm>
            <a:off x="4655887" y="4367986"/>
            <a:ext cx="631580" cy="518160"/>
          </a:xfrm>
          <a:prstGeom prst="rect">
            <a:avLst/>
          </a:prstGeom>
        </p:spPr>
        <p:txBody>
          <a:bodyPr wrap="square">
            <a:spAutoFit/>
          </a:bodyPr>
          <a:lstStyle/>
          <a:p>
            <a:pPr algn="ctr"/>
            <a:r>
              <a:rPr lang="en-US" altLang="zh-CN" sz="2800" b="1" dirty="0" smtClean="0">
                <a:solidFill>
                  <a:schemeClr val="bg1"/>
                </a:solidFill>
                <a:cs typeface="+mn-ea"/>
                <a:sym typeface="+mn-lt"/>
              </a:rPr>
              <a:t>03</a:t>
            </a:r>
            <a:endParaRPr lang="zh-CN" altLang="en-US" sz="2800" b="1" dirty="0">
              <a:solidFill>
                <a:schemeClr val="bg1"/>
              </a:solidFill>
              <a:cs typeface="+mn-ea"/>
              <a:sym typeface="+mn-l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65532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62420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品读题目</a:t>
            </a:r>
            <a:endParaRPr lang="zh-CN" altLang="en-US" sz="3600" b="1" dirty="0" smtClean="0">
              <a:solidFill>
                <a:schemeClr val="bg1"/>
              </a:solidFill>
              <a:latin typeface="黑体" panose="02010600030101010101" charset="-122"/>
              <a:ea typeface="黑体" panose="02010600030101010101" charset="-122"/>
            </a:endParaRPr>
          </a:p>
        </p:txBody>
      </p:sp>
      <p:pic>
        <p:nvPicPr>
          <p:cNvPr id="22532" name="Picture 4" descr="8"/>
          <p:cNvPicPr>
            <a:picLocks noChangeAspect="1"/>
          </p:cNvPicPr>
          <p:nvPr/>
        </p:nvPicPr>
        <p:blipFill>
          <a:blip r:embed="rId1" cstate="print"/>
          <a:srcRect l="33104" b="10102"/>
          <a:stretch>
            <a:fillRect/>
          </a:stretch>
        </p:blipFill>
        <p:spPr>
          <a:xfrm>
            <a:off x="1513840" y="621665"/>
            <a:ext cx="5179138" cy="5220000"/>
          </a:xfrm>
          <a:prstGeom prst="rect">
            <a:avLst/>
          </a:prstGeom>
          <a:noFill/>
          <a:ln w="9525">
            <a:noFill/>
            <a:miter/>
          </a:ln>
        </p:spPr>
      </p:pic>
      <p:sp>
        <p:nvSpPr>
          <p:cNvPr id="2" name="文本框 4"/>
          <p:cNvSpPr txBox="1"/>
          <p:nvPr/>
        </p:nvSpPr>
        <p:spPr>
          <a:xfrm>
            <a:off x="6832600" y="928370"/>
            <a:ext cx="4965065" cy="1198245"/>
          </a:xfrm>
          <a:prstGeom prst="rect">
            <a:avLst/>
          </a:prstGeom>
          <a:solidFill>
            <a:schemeClr val="bg1">
              <a:alpha val="50195"/>
            </a:schemeClr>
          </a:solidFill>
          <a:ln w="9525">
            <a:noFill/>
            <a:miter/>
          </a:ln>
        </p:spPr>
        <p:txBody>
          <a:bodyPr wrap="square">
            <a:spAutoFit/>
          </a:bodyPr>
          <a:lstStyle/>
          <a:p>
            <a:pPr lvl="0" algn="ctr">
              <a:lnSpc>
                <a:spcPct val="120000"/>
              </a:lnSpc>
            </a:pPr>
            <a:r>
              <a:rPr lang="zh-CN" altLang="en-US" sz="3600" b="1" dirty="0">
                <a:solidFill>
                  <a:schemeClr val="accent2">
                    <a:lumMod val="75000"/>
                  </a:schemeClr>
                </a:solidFill>
                <a:latin typeface="楷体" panose="02010609060101010101" charset="-122"/>
                <a:ea typeface="楷体" panose="02010609060101010101" charset="-122"/>
                <a:sym typeface="+mn-ea"/>
              </a:rPr>
              <a:t>黄鹤楼送孟浩然之广陵</a:t>
            </a:r>
            <a:endParaRPr lang="zh-CN" altLang="en-US" sz="3600" b="1" dirty="0">
              <a:solidFill>
                <a:schemeClr val="accent2">
                  <a:lumMod val="75000"/>
                </a:schemeClr>
              </a:solidFill>
              <a:latin typeface="楷体" panose="02010609060101010101" charset="-122"/>
              <a:ea typeface="楷体" panose="02010609060101010101" charset="-122"/>
              <a:sym typeface="+mn-ea"/>
            </a:endParaRPr>
          </a:p>
          <a:p>
            <a:pPr lvl="0" algn="ctr">
              <a:lnSpc>
                <a:spcPct val="120000"/>
              </a:lnSpc>
            </a:pPr>
            <a:r>
              <a:rPr lang="en-US" altLang="zh-CN" sz="2400" b="1" dirty="0">
                <a:solidFill>
                  <a:schemeClr val="tx1"/>
                </a:solidFill>
                <a:latin typeface="楷体" panose="02010609060101010101" charset="-122"/>
                <a:ea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sym typeface="+mn-ea"/>
              </a:rPr>
              <a:t>唐</a:t>
            </a:r>
            <a:r>
              <a:rPr lang="en-US" altLang="zh-CN" sz="2400" b="1" dirty="0">
                <a:solidFill>
                  <a:schemeClr val="tx1"/>
                </a:solidFill>
                <a:latin typeface="楷体" panose="02010609060101010101" charset="-122"/>
                <a:ea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sym typeface="+mn-ea"/>
              </a:rPr>
              <a:t>李白</a:t>
            </a:r>
            <a:endParaRPr lang="zh-CN" altLang="en-US" sz="2400" b="1" dirty="0">
              <a:solidFill>
                <a:schemeClr val="tx1"/>
              </a:solidFill>
              <a:latin typeface="楷体" panose="02010609060101010101" charset="-122"/>
              <a:ea typeface="楷体" panose="02010609060101010101" charset="-122"/>
              <a:sym typeface="+mn-ea"/>
            </a:endParaRPr>
          </a:p>
        </p:txBody>
      </p:sp>
      <p:sp>
        <p:nvSpPr>
          <p:cNvPr id="3" name="文本框 4"/>
          <p:cNvSpPr txBox="1"/>
          <p:nvPr/>
        </p:nvSpPr>
        <p:spPr>
          <a:xfrm>
            <a:off x="7861935" y="3475355"/>
            <a:ext cx="3013710" cy="2065020"/>
          </a:xfrm>
          <a:prstGeom prst="rect">
            <a:avLst/>
          </a:prstGeom>
          <a:solidFill>
            <a:schemeClr val="bg1">
              <a:alpha val="50195"/>
            </a:schemeClr>
          </a:solidFill>
          <a:ln w="9525">
            <a:noFill/>
            <a:miter/>
          </a:ln>
        </p:spPr>
        <p:txBody>
          <a:bodyPr wrap="square">
            <a:spAutoFit/>
          </a:bodyPr>
          <a:lstStyle/>
          <a:p>
            <a:pPr lvl="0" algn="ctr">
              <a:lnSpc>
                <a:spcPct val="120000"/>
              </a:lnSpc>
            </a:pPr>
            <a:r>
              <a:rPr lang="zh-CN" altLang="en-US" sz="3600" b="1" dirty="0">
                <a:solidFill>
                  <a:schemeClr val="accent2">
                    <a:lumMod val="75000"/>
                  </a:schemeClr>
                </a:solidFill>
                <a:latin typeface="楷体" panose="02010609060101010101" charset="-122"/>
                <a:ea typeface="楷体" panose="02010609060101010101" charset="-122"/>
                <a:sym typeface="+mn-ea"/>
              </a:rPr>
              <a:t>李白在黄鹤楼送别将要去广陵的孟浩然。</a:t>
            </a:r>
            <a:endParaRPr lang="zh-CN" altLang="en-US" sz="3600" b="1" dirty="0">
              <a:solidFill>
                <a:schemeClr val="accent2">
                  <a:lumMod val="75000"/>
                </a:schemeClr>
              </a:solidFill>
              <a:latin typeface="楷体" panose="02010609060101010101" charset="-122"/>
              <a:ea typeface="楷体" panose="02010609060101010101" charset="-122"/>
              <a:sym typeface="+mn-ea"/>
            </a:endParaRPr>
          </a:p>
        </p:txBody>
      </p:sp>
      <p:sp>
        <p:nvSpPr>
          <p:cNvPr id="5" name="下箭头 4"/>
          <p:cNvSpPr/>
          <p:nvPr/>
        </p:nvSpPr>
        <p:spPr>
          <a:xfrm>
            <a:off x="8867775" y="2445385"/>
            <a:ext cx="367665" cy="834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 calcmode="lin" valueType="num">
                                      <p:cBhvr>
                                        <p:cTn id="17" dur="500" fill="hold"/>
                                        <p:tgtEl>
                                          <p:spTgt spid="22532"/>
                                        </p:tgtEl>
                                        <p:attrNameLst>
                                          <p:attrName>ppt_w</p:attrName>
                                        </p:attrNameLst>
                                      </p:cBhvr>
                                      <p:tavLst>
                                        <p:tav tm="0">
                                          <p:val>
                                            <p:fltVal val="0"/>
                                          </p:val>
                                        </p:tav>
                                        <p:tav tm="100000">
                                          <p:val>
                                            <p:strVal val="#ppt_w"/>
                                          </p:val>
                                        </p:tav>
                                      </p:tavLst>
                                    </p:anim>
                                    <p:anim calcmode="lin" valueType="num">
                                      <p:cBhvr>
                                        <p:cTn id="18"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 grpId="0" bldLvl="0" animBg="1"/>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4330" t="7620" r="2158" b="10722"/>
          <a:stretch>
            <a:fillRect/>
          </a:stretch>
        </p:blipFill>
        <p:spPr>
          <a:xfrm>
            <a:off x="15875" y="-2540"/>
            <a:ext cx="12180570" cy="6879590"/>
          </a:xfrm>
          <a:prstGeom prst="rect">
            <a:avLst/>
          </a:prstGeom>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75311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72199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了解作者</a:t>
            </a:r>
            <a:endParaRPr lang="zh-CN" altLang="en-US" sz="3600" b="1" dirty="0" smtClean="0">
              <a:solidFill>
                <a:schemeClr val="bg1"/>
              </a:solidFill>
              <a:latin typeface="黑体" panose="02010600030101010101" charset="-122"/>
              <a:ea typeface="黑体" panose="02010600030101010101" charset="-122"/>
            </a:endParaRPr>
          </a:p>
        </p:txBody>
      </p:sp>
      <p:sp>
        <p:nvSpPr>
          <p:cNvPr id="2" name="Text Box 18"/>
          <p:cNvSpPr txBox="1">
            <a:spLocks noChangeArrowheads="1"/>
          </p:cNvSpPr>
          <p:nvPr/>
        </p:nvSpPr>
        <p:spPr bwMode="auto">
          <a:xfrm>
            <a:off x="5266690" y="1042035"/>
            <a:ext cx="6116955" cy="4806315"/>
          </a:xfrm>
          <a:prstGeom prst="rect">
            <a:avLst/>
          </a:prstGeom>
          <a:noFill/>
          <a:ln w="19050">
            <a:noFill/>
            <a:miter lim="800000"/>
          </a:ln>
          <a:effectLst/>
        </p:spPr>
        <p:txBody>
          <a:bodyPr wrap="square" lIns="81627" tIns="40813" rIns="81627" bIns="40813">
            <a:spAutoFit/>
          </a:bodyPr>
          <a:lstStyle/>
          <a:p>
            <a:pPr fontAlgn="auto">
              <a:lnSpc>
                <a:spcPct val="120000"/>
              </a:lnSpc>
            </a:pPr>
            <a:r>
              <a:rPr lang="en-US" altLang="zh-CN" sz="3200" dirty="0" smtClean="0">
                <a:latin typeface="宋体" panose="02010600030101010101" pitchFamily="2" charset="-122"/>
                <a:ea typeface="宋体" panose="02010600030101010101" pitchFamily="2" charset="-122"/>
              </a:rPr>
              <a:t>    </a:t>
            </a:r>
            <a:r>
              <a:rPr lang="zh-CN" altLang="en-US" sz="2800" dirty="0" smtClean="0">
                <a:latin typeface="楷体" panose="02010609060101010101" charset="-122"/>
                <a:ea typeface="楷体" panose="02010609060101010101" charset="-122"/>
              </a:rPr>
              <a:t>李白</a:t>
            </a:r>
            <a:r>
              <a:rPr sz="2800" dirty="0">
                <a:latin typeface="楷体" panose="02010609060101010101" charset="-122"/>
                <a:ea typeface="楷体" panose="02010609060101010101" charset="-122"/>
              </a:rPr>
              <a:t>（701年—762年），</a:t>
            </a:r>
            <a:r>
              <a:rPr sz="2800" b="1" dirty="0">
                <a:solidFill>
                  <a:srgbClr val="FF0000"/>
                </a:solidFill>
                <a:latin typeface="楷体" panose="02010609060101010101" charset="-122"/>
                <a:ea typeface="楷体" panose="02010609060101010101" charset="-122"/>
              </a:rPr>
              <a:t>字太白，号青莲居士，又号“谪仙人”</a:t>
            </a:r>
            <a:r>
              <a:rPr lang="zh-CN" sz="2800" b="1" dirty="0">
                <a:solidFill>
                  <a:schemeClr val="tx1"/>
                </a:solidFill>
                <a:latin typeface="楷体" panose="02010609060101010101" charset="-122"/>
                <a:ea typeface="楷体" panose="02010609060101010101" charset="-122"/>
              </a:rPr>
              <a:t>，</a:t>
            </a:r>
            <a:r>
              <a:rPr sz="2800" dirty="0">
                <a:latin typeface="楷体" panose="02010609060101010101" charset="-122"/>
                <a:ea typeface="楷体" panose="02010609060101010101" charset="-122"/>
              </a:rPr>
              <a:t>是唐代伟大的</a:t>
            </a:r>
            <a:r>
              <a:rPr sz="2800" b="1" dirty="0">
                <a:solidFill>
                  <a:srgbClr val="FF0000"/>
                </a:solidFill>
                <a:latin typeface="楷体" panose="02010609060101010101" charset="-122"/>
                <a:ea typeface="楷体" panose="02010609060101010101" charset="-122"/>
              </a:rPr>
              <a:t>浪漫主义诗人</a:t>
            </a:r>
            <a:r>
              <a:rPr sz="2800" dirty="0">
                <a:latin typeface="楷体" panose="02010609060101010101" charset="-122"/>
                <a:ea typeface="楷体" panose="02010609060101010101" charset="-122"/>
              </a:rPr>
              <a:t>，被后人誉为“</a:t>
            </a:r>
            <a:r>
              <a:rPr sz="2800" b="1" dirty="0">
                <a:solidFill>
                  <a:srgbClr val="FF0000"/>
                </a:solidFill>
                <a:latin typeface="楷体" panose="02010609060101010101" charset="-122"/>
                <a:ea typeface="楷体" panose="02010609060101010101" charset="-122"/>
              </a:rPr>
              <a:t>诗仙”</a:t>
            </a:r>
            <a:r>
              <a:rPr lang="zh-CN" sz="2800" dirty="0">
                <a:latin typeface="楷体" panose="02010609060101010101" charset="-122"/>
                <a:ea typeface="楷体" panose="02010609060101010101" charset="-122"/>
              </a:rPr>
              <a:t>，</a:t>
            </a:r>
            <a:r>
              <a:rPr sz="2800" dirty="0">
                <a:latin typeface="楷体" panose="02010609060101010101" charset="-122"/>
                <a:ea typeface="楷体" panose="02010609060101010101" charset="-122"/>
              </a:rPr>
              <a:t>与</a:t>
            </a:r>
            <a:r>
              <a:rPr sz="2800" b="1" dirty="0">
                <a:solidFill>
                  <a:srgbClr val="FF0000"/>
                </a:solidFill>
                <a:latin typeface="楷体" panose="02010609060101010101" charset="-122"/>
                <a:ea typeface="楷体" panose="02010609060101010101" charset="-122"/>
              </a:rPr>
              <a:t>杜甫并称为“</a:t>
            </a:r>
            <a:r>
              <a:rPr lang="zh-CN" sz="2800" b="1" dirty="0">
                <a:solidFill>
                  <a:srgbClr val="FF0000"/>
                </a:solidFill>
                <a:latin typeface="楷体" panose="02010609060101010101" charset="-122"/>
                <a:ea typeface="楷体" panose="02010609060101010101" charset="-122"/>
              </a:rPr>
              <a:t>大</a:t>
            </a:r>
            <a:r>
              <a:rPr sz="2800" b="1" dirty="0">
                <a:solidFill>
                  <a:srgbClr val="FF0000"/>
                </a:solidFill>
                <a:latin typeface="楷体" panose="02010609060101010101" charset="-122"/>
                <a:ea typeface="楷体" panose="02010609060101010101" charset="-122"/>
              </a:rPr>
              <a:t>李杜”</a:t>
            </a:r>
            <a:r>
              <a:rPr lang="zh-CN" sz="2800" dirty="0">
                <a:latin typeface="楷体" panose="02010609060101010101" charset="-122"/>
                <a:ea typeface="楷体" panose="02010609060101010101" charset="-122"/>
              </a:rPr>
              <a:t>。其人爽朗大方，爱饮酒作诗，喜交友。 </a:t>
            </a:r>
            <a:endParaRPr lang="zh-CN" sz="2800" dirty="0">
              <a:latin typeface="楷体" panose="02010609060101010101" charset="-122"/>
              <a:ea typeface="楷体" panose="02010609060101010101" charset="-122"/>
            </a:endParaRPr>
          </a:p>
          <a:p>
            <a:pPr fontAlgn="auto">
              <a:lnSpc>
                <a:spcPct val="120000"/>
              </a:lnSpc>
            </a:pPr>
            <a:r>
              <a:rPr lang="zh-CN" sz="2800" dirty="0">
                <a:latin typeface="楷体" panose="02010609060101010101" charset="-122"/>
                <a:ea typeface="楷体" panose="02010609060101010101" charset="-122"/>
              </a:rPr>
              <a:t>    李白有《李太白集》传世，诗作多是醉时写的，代表作有《望庐山瀑布》《行路难》《蜀道难》《将进酒》《越女词》《早发白帝城》等多首。</a:t>
            </a:r>
            <a:endParaRPr lang="zh-CN" sz="2800" dirty="0">
              <a:latin typeface="楷体" panose="02010609060101010101" charset="-122"/>
              <a:ea typeface="楷体" panose="02010609060101010101" charset="-122"/>
            </a:endParaRPr>
          </a:p>
        </p:txBody>
      </p:sp>
      <p:pic>
        <p:nvPicPr>
          <p:cNvPr id="3" name="图片 2" descr="4y5i-fyqefvx3338549"/>
          <p:cNvPicPr>
            <a:picLocks noChangeAspect="1"/>
          </p:cNvPicPr>
          <p:nvPr/>
        </p:nvPicPr>
        <p:blipFill>
          <a:blip r:embed="rId1" cstate="print"/>
          <a:stretch>
            <a:fillRect/>
          </a:stretch>
        </p:blipFill>
        <p:spPr>
          <a:xfrm>
            <a:off x="1687195" y="747395"/>
            <a:ext cx="3348000" cy="4152884"/>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1000"/>
                                        <p:tgtEl>
                                          <p:spTgt spid="2">
                                            <p:txEl>
                                              <p:pRg st="1" end="1"/>
                                            </p:txEl>
                                          </p:spTgt>
                                        </p:tgtEl>
                                      </p:cBhvr>
                                    </p:animEffect>
                                    <p:anim calcmode="lin" valueType="num">
                                      <p:cBhvr>
                                        <p:cTn id="3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Box 18"/>
          <p:cNvSpPr txBox="1">
            <a:spLocks noChangeArrowheads="1"/>
          </p:cNvSpPr>
          <p:nvPr/>
        </p:nvSpPr>
        <p:spPr bwMode="auto">
          <a:xfrm>
            <a:off x="4851400" y="1078230"/>
            <a:ext cx="6655435" cy="5323205"/>
          </a:xfrm>
          <a:prstGeom prst="rect">
            <a:avLst/>
          </a:prstGeom>
          <a:noFill/>
          <a:ln w="19050">
            <a:noFill/>
            <a:miter lim="800000"/>
          </a:ln>
          <a:effectLst/>
        </p:spPr>
        <p:txBody>
          <a:bodyPr wrap="square" lIns="81627" tIns="40813" rIns="81627" bIns="40813">
            <a:spAutoFit/>
          </a:bodyPr>
          <a:lstStyle/>
          <a:p>
            <a:pPr fontAlgn="auto">
              <a:lnSpc>
                <a:spcPct val="120000"/>
              </a:lnSpc>
            </a:pPr>
            <a:r>
              <a:rPr lang="en-US" altLang="zh-CN" sz="3200" dirty="0" smtClean="0">
                <a:latin typeface="宋体" panose="02010600030101010101" pitchFamily="2" charset="-122"/>
                <a:ea typeface="宋体" panose="02010600030101010101" pitchFamily="2" charset="-122"/>
              </a:rPr>
              <a:t>    </a:t>
            </a:r>
            <a:r>
              <a:rPr sz="2800" dirty="0">
                <a:latin typeface="楷体" panose="02010609060101010101" charset="-122"/>
                <a:ea typeface="楷体" panose="02010609060101010101" charset="-122"/>
              </a:rPr>
              <a:t>孟浩然（689</a:t>
            </a:r>
            <a:r>
              <a:rPr lang="zh-CN" sz="2800" dirty="0">
                <a:latin typeface="楷体" panose="02010609060101010101" charset="-122"/>
                <a:ea typeface="楷体" panose="02010609060101010101" charset="-122"/>
              </a:rPr>
              <a:t>年</a:t>
            </a:r>
            <a:r>
              <a:rPr sz="2800" dirty="0">
                <a:latin typeface="楷体" panose="02010609060101010101" charset="-122"/>
                <a:ea typeface="楷体" panose="02010609060101010101" charset="-122"/>
              </a:rPr>
              <a:t>—740</a:t>
            </a:r>
            <a:r>
              <a:rPr lang="zh-CN" sz="2800" dirty="0">
                <a:latin typeface="楷体" panose="02010609060101010101" charset="-122"/>
                <a:ea typeface="楷体" panose="02010609060101010101" charset="-122"/>
              </a:rPr>
              <a:t>年</a:t>
            </a:r>
            <a:r>
              <a:rPr sz="2800" dirty="0">
                <a:latin typeface="楷体" panose="02010609060101010101" charset="-122"/>
                <a:ea typeface="楷体" panose="02010609060101010101" charset="-122"/>
              </a:rPr>
              <a:t>），名浩，字浩然，号孟山人，襄州襄阳（现湖北襄阳）人，世称孟襄阳。因他未曾入仕，又称之为</a:t>
            </a:r>
            <a:r>
              <a:rPr lang="en-US" sz="2800" dirty="0">
                <a:latin typeface="楷体" panose="02010609060101010101" charset="-122"/>
                <a:ea typeface="楷体" panose="02010609060101010101" charset="-122"/>
              </a:rPr>
              <a:t>“</a:t>
            </a:r>
            <a:r>
              <a:rPr sz="2800" dirty="0">
                <a:latin typeface="楷体" panose="02010609060101010101" charset="-122"/>
                <a:ea typeface="楷体" panose="02010609060101010101" charset="-122"/>
              </a:rPr>
              <a:t>孟山人</a:t>
            </a:r>
            <a:r>
              <a:rPr lang="en-US" sz="2800" dirty="0">
                <a:latin typeface="楷体" panose="02010609060101010101" charset="-122"/>
                <a:ea typeface="楷体" panose="02010609060101010101" charset="-122"/>
              </a:rPr>
              <a:t>”</a:t>
            </a:r>
            <a:r>
              <a:rPr sz="2800" dirty="0">
                <a:latin typeface="楷体" panose="02010609060101010101" charset="-122"/>
                <a:ea typeface="楷体" panose="02010609060101010101" charset="-122"/>
              </a:rPr>
              <a:t>，是</a:t>
            </a:r>
            <a:r>
              <a:rPr sz="2800" b="1" dirty="0">
                <a:solidFill>
                  <a:srgbClr val="FF0000"/>
                </a:solidFill>
                <a:latin typeface="楷体" panose="02010609060101010101" charset="-122"/>
                <a:ea typeface="楷体" panose="02010609060101010101" charset="-122"/>
              </a:rPr>
              <a:t>唐代著名的山水田园派诗人</a:t>
            </a:r>
            <a:r>
              <a:rPr sz="2800" dirty="0">
                <a:latin typeface="楷体" panose="02010609060101010101" charset="-122"/>
                <a:ea typeface="楷体" panose="02010609060101010101" charset="-122"/>
              </a:rPr>
              <a:t>。</a:t>
            </a:r>
            <a:endParaRPr sz="2800" dirty="0">
              <a:latin typeface="楷体" panose="02010609060101010101" charset="-122"/>
              <a:ea typeface="楷体" panose="02010609060101010101" charset="-122"/>
            </a:endParaRPr>
          </a:p>
          <a:p>
            <a:pPr fontAlgn="auto">
              <a:lnSpc>
                <a:spcPct val="120000"/>
              </a:lnSpc>
            </a:pPr>
            <a:r>
              <a:rPr sz="2800" dirty="0">
                <a:latin typeface="楷体" panose="02010609060101010101" charset="-122"/>
                <a:ea typeface="楷体" panose="02010609060101010101" charset="-122"/>
              </a:rPr>
              <a:t>    孟诗绝大部分为五言短篇，多写山水田园和隐居的逸兴以及羁旅行役的心情。其中虽不无愤世嫉俗之词，而更多属于诗人的自我表现。后人把</a:t>
            </a:r>
            <a:r>
              <a:rPr sz="2800" b="1" dirty="0">
                <a:solidFill>
                  <a:srgbClr val="FF0000"/>
                </a:solidFill>
                <a:latin typeface="楷体" panose="02010609060101010101" charset="-122"/>
                <a:ea typeface="楷体" panose="02010609060101010101" charset="-122"/>
              </a:rPr>
              <a:t>孟浩然与王维并称为“王孟”</a:t>
            </a:r>
            <a:r>
              <a:rPr sz="2800" dirty="0">
                <a:latin typeface="楷体" panose="02010609060101010101" charset="-122"/>
                <a:ea typeface="楷体" panose="02010609060101010101" charset="-122"/>
              </a:rPr>
              <a:t>，有《</a:t>
            </a:r>
            <a:r>
              <a:rPr sz="2800" b="1" dirty="0">
                <a:solidFill>
                  <a:srgbClr val="FF0000"/>
                </a:solidFill>
                <a:latin typeface="楷体" panose="02010609060101010101" charset="-122"/>
                <a:ea typeface="楷体" panose="02010609060101010101" charset="-122"/>
              </a:rPr>
              <a:t>孟浩然集》三卷传世</a:t>
            </a:r>
            <a:r>
              <a:rPr sz="2800" dirty="0">
                <a:latin typeface="楷体" panose="02010609060101010101" charset="-122"/>
                <a:ea typeface="楷体" panose="02010609060101010101" charset="-122"/>
              </a:rPr>
              <a:t>。 </a:t>
            </a:r>
            <a:endParaRPr sz="2800" dirty="0">
              <a:latin typeface="楷体" panose="02010609060101010101" charset="-122"/>
              <a:ea typeface="楷体" panose="02010609060101010101" charset="-122"/>
            </a:endParaRPr>
          </a:p>
        </p:txBody>
      </p:sp>
      <p:pic>
        <p:nvPicPr>
          <p:cNvPr id="3" name="图片 0"/>
          <p:cNvPicPr>
            <a:picLocks noChangeAspect="1"/>
          </p:cNvPicPr>
          <p:nvPr/>
        </p:nvPicPr>
        <p:blipFill>
          <a:blip r:embed="rId1" cstate="print"/>
          <a:stretch>
            <a:fillRect/>
          </a:stretch>
        </p:blipFill>
        <p:spPr>
          <a:xfrm>
            <a:off x="793115" y="1267460"/>
            <a:ext cx="3960000" cy="3520870"/>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初读古诗</a:t>
            </a:r>
            <a:endParaRPr lang="zh-CN" altLang="en-US" sz="3600" b="1" dirty="0" smtClean="0">
              <a:solidFill>
                <a:schemeClr val="bg1"/>
              </a:solidFill>
              <a:latin typeface="黑体" panose="02010600030101010101" charset="-122"/>
              <a:ea typeface="黑体" panose="02010600030101010101" charset="-122"/>
            </a:endParaRPr>
          </a:p>
        </p:txBody>
      </p:sp>
      <p:sp>
        <p:nvSpPr>
          <p:cNvPr id="3076" name="文本框 4"/>
          <p:cNvSpPr txBox="1"/>
          <p:nvPr/>
        </p:nvSpPr>
        <p:spPr>
          <a:xfrm>
            <a:off x="3216275" y="273050"/>
            <a:ext cx="7157720" cy="4154170"/>
          </a:xfrm>
          <a:prstGeom prst="rect">
            <a:avLst/>
          </a:prstGeom>
          <a:solidFill>
            <a:schemeClr val="bg1">
              <a:alpha val="50195"/>
            </a:schemeClr>
          </a:solidFill>
          <a:ln w="9525">
            <a:noFill/>
            <a:miter/>
          </a:ln>
        </p:spPr>
        <p:txBody>
          <a:bodyPr wrap="square">
            <a:spAutoFit/>
          </a:bodyPr>
          <a:lstStyle/>
          <a:p>
            <a:pPr lvl="0" algn="ctr" fontAlgn="auto">
              <a:lnSpc>
                <a:spcPct val="200000"/>
              </a:lnSpc>
            </a:pPr>
            <a:r>
              <a:rPr lang="zh-CN" altLang="en-US" sz="3600" b="1" dirty="0">
                <a:latin typeface="楷体" panose="02010609060101010101" charset="-122"/>
                <a:ea typeface="楷体" panose="02010609060101010101" charset="-122"/>
                <a:sym typeface="+mn-ea"/>
              </a:rPr>
              <a:t>黄鹤楼送孟浩然之广陵</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唐</a:t>
            </a: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李白</a:t>
            </a:r>
            <a:endParaRPr lang="zh-CN" altLang="en-US" sz="24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故人西辞黄鹤楼，烟花三月下扬州。</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孤帆远影碧空尽，唯见长江天际流。</a:t>
            </a:r>
            <a:endParaRPr lang="zh-CN" altLang="en-US" sz="3600" b="1" dirty="0">
              <a:latin typeface="楷体" panose="02010609060101010101" charset="-122"/>
              <a:ea typeface="楷体" panose="02010609060101010101" charset="-122"/>
              <a:sym typeface="+mn-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07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注意停顿</a:t>
            </a:r>
            <a:endParaRPr lang="zh-CN" altLang="en-US" sz="3600" b="1" dirty="0" smtClean="0">
              <a:solidFill>
                <a:schemeClr val="bg1"/>
              </a:solidFill>
              <a:latin typeface="黑体" panose="02010600030101010101" charset="-122"/>
              <a:ea typeface="黑体" panose="02010600030101010101" charset="-122"/>
            </a:endParaRPr>
          </a:p>
        </p:txBody>
      </p:sp>
      <p:sp>
        <p:nvSpPr>
          <p:cNvPr id="3076" name="文本框 4"/>
          <p:cNvSpPr txBox="1"/>
          <p:nvPr/>
        </p:nvSpPr>
        <p:spPr>
          <a:xfrm>
            <a:off x="3216275" y="273050"/>
            <a:ext cx="7553325" cy="4154170"/>
          </a:xfrm>
          <a:prstGeom prst="rect">
            <a:avLst/>
          </a:prstGeom>
          <a:solidFill>
            <a:schemeClr val="bg1">
              <a:alpha val="50195"/>
            </a:schemeClr>
          </a:solidFill>
          <a:ln w="9525">
            <a:noFill/>
            <a:miter/>
          </a:ln>
        </p:spPr>
        <p:txBody>
          <a:bodyPr wrap="square">
            <a:spAutoFit/>
          </a:bodyPr>
          <a:lstStyle/>
          <a:p>
            <a:pPr lvl="0" algn="ctr" fontAlgn="auto">
              <a:lnSpc>
                <a:spcPct val="200000"/>
              </a:lnSpc>
            </a:pPr>
            <a:r>
              <a:rPr lang="zh-CN" altLang="en-US" sz="3600" b="1" dirty="0">
                <a:latin typeface="楷体" panose="02010609060101010101" charset="-122"/>
                <a:ea typeface="楷体" panose="02010609060101010101" charset="-122"/>
                <a:sym typeface="+mn-ea"/>
              </a:rPr>
              <a:t>黄鹤楼送孟浩然之广陵</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唐</a:t>
            </a:r>
            <a:r>
              <a:rPr lang="en-US" altLang="zh-CN" sz="2400" b="1" dirty="0">
                <a:latin typeface="楷体" panose="02010609060101010101" charset="-122"/>
                <a:ea typeface="楷体" panose="02010609060101010101" charset="-122"/>
                <a:sym typeface="+mn-ea"/>
              </a:rPr>
              <a:t>] </a:t>
            </a:r>
            <a:r>
              <a:rPr lang="zh-CN" altLang="en-US" sz="2400" b="1" dirty="0">
                <a:latin typeface="楷体" panose="02010609060101010101" charset="-122"/>
                <a:ea typeface="楷体" panose="02010609060101010101" charset="-122"/>
                <a:sym typeface="+mn-ea"/>
              </a:rPr>
              <a:t>李白</a:t>
            </a:r>
            <a:endParaRPr lang="zh-CN" altLang="en-US" sz="24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故人西辞黄鹤楼，烟花三月下扬州。</a:t>
            </a:r>
            <a:endParaRPr lang="zh-CN" altLang="en-US" sz="3600" b="1" dirty="0">
              <a:latin typeface="楷体" panose="02010609060101010101" charset="-122"/>
              <a:ea typeface="楷体" panose="02010609060101010101" charset="-122"/>
              <a:sym typeface="+mn-ea"/>
            </a:endParaRPr>
          </a:p>
          <a:p>
            <a:pPr lvl="0" algn="ctr" fontAlgn="auto">
              <a:lnSpc>
                <a:spcPct val="200000"/>
              </a:lnSpc>
            </a:pPr>
            <a:r>
              <a:rPr lang="zh-CN" altLang="en-US" sz="3600" b="1" dirty="0">
                <a:latin typeface="楷体" panose="02010609060101010101" charset="-122"/>
                <a:ea typeface="楷体" panose="02010609060101010101" charset="-122"/>
                <a:sym typeface="+mn-ea"/>
              </a:rPr>
              <a:t>孤帆远影碧空尽，唯见长江天际流。</a:t>
            </a:r>
            <a:endParaRPr lang="zh-CN" altLang="en-US" sz="3600" b="1" dirty="0">
              <a:latin typeface="楷体" panose="02010609060101010101" charset="-122"/>
              <a:ea typeface="楷体" panose="02010609060101010101" charset="-122"/>
              <a:sym typeface="+mn-ea"/>
            </a:endParaRPr>
          </a:p>
        </p:txBody>
      </p:sp>
      <p:cxnSp>
        <p:nvCxnSpPr>
          <p:cNvPr id="4" name="直接连接符 3"/>
          <p:cNvCxnSpPr/>
          <p:nvPr/>
        </p:nvCxnSpPr>
        <p:spPr>
          <a:xfrm flipH="1">
            <a:off x="4168140" y="258921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0"/>
          <p:cNvCxnSpPr/>
          <p:nvPr/>
        </p:nvCxnSpPr>
        <p:spPr>
          <a:xfrm flipH="1">
            <a:off x="5087620" y="258921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7832090" y="258921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765540" y="258921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168140" y="3654108"/>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093335" y="3688080"/>
            <a:ext cx="145415" cy="4718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922260" y="368776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765540" y="3687763"/>
            <a:ext cx="150813"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3076"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整体感知</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626360" y="1607185"/>
            <a:ext cx="6620510" cy="1554480"/>
          </a:xfrm>
          <a:prstGeom prst="rect">
            <a:avLst/>
          </a:prstGeom>
          <a:noFill/>
        </p:spPr>
        <p:txBody>
          <a:bodyPr wrap="square" rtlCol="0">
            <a:spAutoFit/>
          </a:bodyPr>
          <a:lstStyle/>
          <a:p>
            <a:pPr indent="720090" fontAlgn="auto">
              <a:lnSpc>
                <a:spcPct val="150000"/>
              </a:lnSpc>
            </a:pPr>
            <a:r>
              <a:rPr lang="zh-CN" altLang="en-US" sz="3200" b="1">
                <a:latin typeface="宋体" panose="02010600030101010101" pitchFamily="2" charset="-122"/>
                <a:ea typeface="宋体" panose="02010600030101010101" pitchFamily="2" charset="-122"/>
              </a:rPr>
              <a:t>小组讨论交流：借助工具书，尝试说说这首诗的大概意思。</a:t>
            </a:r>
            <a:endParaRPr lang="zh-CN" altLang="en-US" sz="3200" b="1">
              <a:latin typeface="宋体" panose="02010600030101010101" pitchFamily="2" charset="-122"/>
              <a:ea typeface="宋体" panose="02010600030101010101" pitchFamily="2" charset="-122"/>
            </a:endParaRPr>
          </a:p>
        </p:txBody>
      </p:sp>
      <p:pic>
        <p:nvPicPr>
          <p:cNvPr id="3" name="图片 0"/>
          <p:cNvPicPr>
            <a:picLocks noChangeAspect="1"/>
          </p:cNvPicPr>
          <p:nvPr/>
        </p:nvPicPr>
        <p:blipFill>
          <a:blip r:embed="rId1" cstate="print"/>
          <a:stretch>
            <a:fillRect/>
          </a:stretch>
        </p:blipFill>
        <p:spPr>
          <a:xfrm>
            <a:off x="8366125" y="3389630"/>
            <a:ext cx="3456000" cy="3053366"/>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精读古诗</a:t>
            </a:r>
            <a:endParaRPr lang="zh-CN" altLang="en-US" sz="3600" b="1" dirty="0" smtClean="0">
              <a:solidFill>
                <a:schemeClr val="bg1"/>
              </a:solidFill>
              <a:latin typeface="黑体" panose="02010600030101010101" charset="-122"/>
              <a:ea typeface="黑体" panose="02010600030101010101" charset="-122"/>
            </a:endParaRPr>
          </a:p>
        </p:txBody>
      </p:sp>
      <p:sp>
        <p:nvSpPr>
          <p:cNvPr id="3" name="Text Box 18"/>
          <p:cNvSpPr txBox="1">
            <a:spLocks noChangeArrowheads="1"/>
          </p:cNvSpPr>
          <p:nvPr/>
        </p:nvSpPr>
        <p:spPr bwMode="auto">
          <a:xfrm>
            <a:off x="2947035" y="2376805"/>
            <a:ext cx="7573645" cy="812800"/>
          </a:xfrm>
          <a:prstGeom prst="rect">
            <a:avLst/>
          </a:prstGeom>
          <a:noFill/>
          <a:ln w="19050">
            <a:noFill/>
            <a:miter lim="800000"/>
          </a:ln>
          <a:effectLst/>
        </p:spPr>
        <p:txBody>
          <a:bodyPr wrap="square" lIns="81627" tIns="40813" rIns="81627" bIns="40813">
            <a:spAutoFit/>
          </a:bodyPr>
          <a:lstStyle/>
          <a:p>
            <a:pPr fontAlgn="auto">
              <a:lnSpc>
                <a:spcPct val="150000"/>
              </a:lnSpc>
            </a:pPr>
            <a:r>
              <a:rPr lang="en-US" altLang="zh-CN" sz="3200" dirty="0" smtClean="0">
                <a:latin typeface="宋体" panose="02010600030101010101" pitchFamily="2" charset="-122"/>
                <a:ea typeface="宋体" panose="02010600030101010101" pitchFamily="2" charset="-122"/>
              </a:rPr>
              <a:t>    </a:t>
            </a:r>
            <a:r>
              <a:rPr sz="3200" dirty="0">
                <a:latin typeface="楷体" panose="02010609060101010101" charset="-122"/>
                <a:ea typeface="楷体" panose="02010609060101010101" charset="-122"/>
              </a:rPr>
              <a:t>故人西辞黄鹤楼，烟花三月下扬州。</a:t>
            </a:r>
            <a:endParaRPr sz="3200" dirty="0">
              <a:latin typeface="楷体" panose="02010609060101010101" charset="-122"/>
              <a:ea typeface="楷体" panose="02010609060101010101" charset="-122"/>
            </a:endParaRPr>
          </a:p>
        </p:txBody>
      </p:sp>
      <p:sp>
        <p:nvSpPr>
          <p:cNvPr id="4" name="圆角矩形 3"/>
          <p:cNvSpPr/>
          <p:nvPr/>
        </p:nvSpPr>
        <p:spPr>
          <a:xfrm>
            <a:off x="3740785" y="2600325"/>
            <a:ext cx="893445"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5" name="圆角矩形 4"/>
          <p:cNvSpPr/>
          <p:nvPr/>
        </p:nvSpPr>
        <p:spPr>
          <a:xfrm>
            <a:off x="5507355" y="2587625"/>
            <a:ext cx="1163320"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6" name="圆角矩形 5"/>
          <p:cNvSpPr/>
          <p:nvPr/>
        </p:nvSpPr>
        <p:spPr>
          <a:xfrm>
            <a:off x="7092315" y="2586355"/>
            <a:ext cx="766445"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8" name="圆角矩形 7"/>
          <p:cNvSpPr/>
          <p:nvPr/>
        </p:nvSpPr>
        <p:spPr>
          <a:xfrm>
            <a:off x="9128760" y="2586990"/>
            <a:ext cx="795020" cy="596900"/>
          </a:xfrm>
          <a:prstGeom prst="roundRect">
            <a:avLst/>
          </a:prstGeom>
          <a:noFill/>
          <a:ln w="2032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9" name="文本框 8"/>
          <p:cNvSpPr txBox="1"/>
          <p:nvPr/>
        </p:nvSpPr>
        <p:spPr>
          <a:xfrm>
            <a:off x="2834005" y="3481070"/>
            <a:ext cx="7734935" cy="2286000"/>
          </a:xfrm>
          <a:prstGeom prst="rect">
            <a:avLst/>
          </a:prstGeom>
          <a:noFill/>
        </p:spPr>
        <p:txBody>
          <a:bodyPr wrap="square" rtlCol="0">
            <a:spAutoFit/>
          </a:bodyPr>
          <a:lstStyle/>
          <a:p>
            <a:pPr indent="720090" fontAlgn="auto">
              <a:lnSpc>
                <a:spcPct val="150000"/>
              </a:lnSpc>
            </a:pPr>
            <a:r>
              <a:rPr lang="zh-CN" altLang="en-US" sz="3200" b="1">
                <a:solidFill>
                  <a:schemeClr val="accent1">
                    <a:lumMod val="75000"/>
                  </a:schemeClr>
                </a:solidFill>
                <a:latin typeface="楷体" panose="02010609060101010101" charset="-122"/>
                <a:ea typeface="楷体" panose="02010609060101010101" charset="-122"/>
              </a:rPr>
              <a:t>我的好友孟浩然在柳絮如烟、繁花似锦的阳春三月，从黄鹤楼出发，乘船东行到扬州去。</a:t>
            </a:r>
            <a:endParaRPr lang="zh-CN" altLang="en-US" sz="3200" b="1">
              <a:solidFill>
                <a:schemeClr val="accent1">
                  <a:lumMod val="75000"/>
                </a:schemeClr>
              </a:solidFill>
              <a:latin typeface="楷体" panose="02010609060101010101" charset="-122"/>
              <a:ea typeface="楷体" panose="02010609060101010101" charset="-122"/>
            </a:endParaRPr>
          </a:p>
        </p:txBody>
      </p:sp>
      <p:sp>
        <p:nvSpPr>
          <p:cNvPr id="2" name="文本框 0"/>
          <p:cNvSpPr txBox="1"/>
          <p:nvPr/>
        </p:nvSpPr>
        <p:spPr>
          <a:xfrm>
            <a:off x="3545840" y="1808480"/>
            <a:ext cx="2035810" cy="518160"/>
          </a:xfrm>
          <a:prstGeom prst="rect">
            <a:avLst/>
          </a:prstGeom>
          <a:noFill/>
        </p:spPr>
        <p:txBody>
          <a:bodyPr wrap="square" rtlCol="0">
            <a:spAutoFit/>
          </a:bodyPr>
          <a:lstStyle/>
          <a:p>
            <a:r>
              <a:rPr lang="zh-CN" altLang="en-US" sz="2800" b="1">
                <a:solidFill>
                  <a:schemeClr val="accent1">
                    <a:lumMod val="75000"/>
                  </a:schemeClr>
                </a:solidFill>
                <a:latin typeface="宋体" panose="02010600030101010101" pitchFamily="2" charset="-122"/>
                <a:ea typeface="宋体" panose="02010600030101010101" pitchFamily="2" charset="-122"/>
              </a:rPr>
              <a:t>老朋友。</a:t>
            </a:r>
            <a:endParaRPr lang="zh-CN" altLang="en-US" sz="2800" b="1">
              <a:solidFill>
                <a:schemeClr val="accent1">
                  <a:lumMod val="75000"/>
                </a:schemeClr>
              </a:solidFill>
              <a:latin typeface="宋体" panose="02010600030101010101" pitchFamily="2" charset="-122"/>
              <a:ea typeface="宋体" panose="02010600030101010101" pitchFamily="2" charset="-122"/>
            </a:endParaRPr>
          </a:p>
        </p:txBody>
      </p:sp>
      <p:sp>
        <p:nvSpPr>
          <p:cNvPr id="10" name="文本框 9"/>
          <p:cNvSpPr txBox="1"/>
          <p:nvPr/>
        </p:nvSpPr>
        <p:spPr>
          <a:xfrm>
            <a:off x="2640965" y="740410"/>
            <a:ext cx="7412990" cy="1066800"/>
          </a:xfrm>
          <a:prstGeom prst="rect">
            <a:avLst/>
          </a:prstGeom>
          <a:noFill/>
        </p:spPr>
        <p:txBody>
          <a:bodyPr wrap="square" rtlCol="0">
            <a:spAutoFit/>
          </a:bodyPr>
          <a:lstStyle/>
          <a:p>
            <a:pPr indent="720090" fontAlgn="auto">
              <a:lnSpc>
                <a:spcPct val="100000"/>
              </a:lnSpc>
            </a:pPr>
            <a:r>
              <a:rPr lang="zh-CN" altLang="en-US" sz="3200" b="1">
                <a:latin typeface="宋体" panose="02010600030101010101" pitchFamily="2" charset="-122"/>
                <a:ea typeface="宋体" panose="02010600030101010101" pitchFamily="2" charset="-122"/>
              </a:rPr>
              <a:t>这两句诗描绘了哪些景物？你仿佛看到了怎样的景象？</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4" grpId="0" bldLvl="0" animBg="1"/>
      <p:bldP spid="5" grpId="0" bldLvl="0" animBg="1"/>
      <p:bldP spid="6" grpId="0" bldLvl="0" animBg="1"/>
      <p:bldP spid="8"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1931015" cy="6916420"/>
          </a:xfrm>
          <a:prstGeom prst="rect">
            <a:avLst/>
          </a:prstGeom>
        </p:spPr>
      </p:pic>
    </p:spTree>
  </p:cSld>
  <p:clrMapOvr>
    <a:masterClrMapping/>
  </p:clrMapOvr>
  <p:transition>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46990" y="7620"/>
            <a:ext cx="12221845" cy="6868795"/>
          </a:xfrm>
          <a:prstGeom prst="rect">
            <a:avLst/>
          </a:prstGeom>
        </p:spPr>
      </p:pic>
      <p:sp>
        <p:nvSpPr>
          <p:cNvPr id="3076" name="文本框 4"/>
          <p:cNvSpPr txBox="1"/>
          <p:nvPr/>
        </p:nvSpPr>
        <p:spPr>
          <a:xfrm>
            <a:off x="2980055" y="70485"/>
            <a:ext cx="6951345" cy="1419860"/>
          </a:xfrm>
          <a:prstGeom prst="rect">
            <a:avLst/>
          </a:prstGeom>
          <a:solidFill>
            <a:schemeClr val="bg1">
              <a:alpha val="50195"/>
            </a:schemeClr>
          </a:solidFill>
          <a:ln w="9525">
            <a:noFill/>
            <a:miter/>
          </a:ln>
        </p:spPr>
        <p:txBody>
          <a:bodyPr wrap="square">
            <a:spAutoFit/>
          </a:bodyPr>
          <a:lstStyle/>
          <a:p>
            <a:pPr lvl="0" algn="just">
              <a:lnSpc>
                <a:spcPct val="120000"/>
              </a:lnSpc>
            </a:pPr>
            <a:r>
              <a:rPr lang="zh-CN" altLang="en-US" sz="3600" b="1" dirty="0">
                <a:solidFill>
                  <a:srgbClr val="FF0000"/>
                </a:solidFill>
                <a:latin typeface="楷体" panose="02010609060101010101" charset="-122"/>
                <a:ea typeface="楷体" panose="02010609060101010101" charset="-122"/>
                <a:sym typeface="+mn-ea"/>
              </a:rPr>
              <a:t>此情此景，好友要去繁华都市，你有什么想说的？</a:t>
            </a:r>
            <a:endParaRPr lang="zh-CN" altLang="en-US" sz="3600" b="1" dirty="0">
              <a:solidFill>
                <a:srgbClr val="FF0000"/>
              </a:solidFill>
              <a:latin typeface="楷体" panose="02010609060101010101" charset="-122"/>
              <a:ea typeface="楷体" panose="02010609060101010101" charset="-122"/>
              <a:sym typeface="+mn-ea"/>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49" name="组合 11"/>
          <p:cNvGrpSpPr/>
          <p:nvPr/>
        </p:nvGrpSpPr>
        <p:grpSpPr>
          <a:xfrm>
            <a:off x="1426210" y="1138555"/>
            <a:ext cx="7329805" cy="2236796"/>
            <a:chOff x="843763" y="1553804"/>
            <a:chExt cx="7118943" cy="606683"/>
          </a:xfrm>
        </p:grpSpPr>
        <p:sp>
          <p:nvSpPr>
            <p:cNvPr id="3" name="圆角矩形 2"/>
            <p:cNvSpPr/>
            <p:nvPr/>
          </p:nvSpPr>
          <p:spPr bwMode="auto">
            <a:xfrm>
              <a:off x="843763" y="1553804"/>
              <a:ext cx="7118943" cy="606683"/>
            </a:xfrm>
            <a:prstGeom prst="roundRect">
              <a:avLst/>
            </a:prstGeom>
            <a:solidFill>
              <a:srgbClr val="D6FAFE"/>
            </a:solidFill>
            <a:ln>
              <a:solidFill>
                <a:srgbClr val="08F0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文本框 1"/>
            <p:cNvSpPr txBox="1">
              <a:spLocks noChangeArrowheads="1"/>
            </p:cNvSpPr>
            <p:nvPr/>
          </p:nvSpPr>
          <p:spPr bwMode="auto">
            <a:xfrm>
              <a:off x="895569" y="1559143"/>
              <a:ext cx="7005464" cy="54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fontAlgn="base">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zh-CN" altLang="en-US"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病人一声不吭，他双手紧紧抓住身下的白床单，手背青筋暴起，汗如雨下。他越来越使劲，崭新的白床单居然被抓破了。</a:t>
              </a:r>
              <a:endParaRPr kumimoji="0" lang="zh-CN" altLang="en-US"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grpSp>
      <p:sp>
        <p:nvSpPr>
          <p:cNvPr id="29" name="椭圆 28"/>
          <p:cNvSpPr/>
          <p:nvPr/>
        </p:nvSpPr>
        <p:spPr>
          <a:xfrm>
            <a:off x="9032875" y="1362075"/>
            <a:ext cx="1800000" cy="169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0" name="文本框 29"/>
          <p:cNvSpPr txBox="1"/>
          <p:nvPr/>
        </p:nvSpPr>
        <p:spPr>
          <a:xfrm>
            <a:off x="9432925" y="1893570"/>
            <a:ext cx="1129030" cy="579120"/>
          </a:xfrm>
          <a:prstGeom prst="rect">
            <a:avLst/>
          </a:prstGeom>
          <a:noFill/>
        </p:spPr>
        <p:txBody>
          <a:bodyPr wrap="square" rtlCol="0">
            <a:spAutoFit/>
          </a:bodyPr>
          <a:lstStyle/>
          <a:p>
            <a:r>
              <a:rPr lang="zh-CN" altLang="en-US" sz="3200" b="1">
                <a:solidFill>
                  <a:schemeClr val="bg1"/>
                </a:solidFill>
                <a:latin typeface="宋体" panose="02010600030101010101" pitchFamily="2" charset="-122"/>
                <a:ea typeface="宋体" panose="02010600030101010101" pitchFamily="2" charset="-122"/>
              </a:rPr>
              <a:t>动作</a:t>
            </a:r>
            <a:endParaRPr lang="zh-CN" altLang="en-US" sz="3200" b="1">
              <a:solidFill>
                <a:schemeClr val="bg1"/>
              </a:solidFill>
              <a:latin typeface="宋体" panose="02010600030101010101" pitchFamily="2" charset="-122"/>
              <a:ea typeface="宋体" panose="02010600030101010101" pitchFamily="2" charset="-122"/>
            </a:endParaRPr>
          </a:p>
        </p:txBody>
      </p:sp>
      <p:sp>
        <p:nvSpPr>
          <p:cNvPr id="10" name="矩形 9"/>
          <p:cNvSpPr/>
          <p:nvPr/>
        </p:nvSpPr>
        <p:spPr>
          <a:xfrm>
            <a:off x="2019300" y="3980180"/>
            <a:ext cx="6607810" cy="1554480"/>
          </a:xfrm>
          <a:prstGeom prst="rect">
            <a:avLst/>
          </a:prstGeom>
        </p:spPr>
        <p:txBody>
          <a:bodyPr wrap="square">
            <a:spAutoFit/>
          </a:bodyPr>
          <a:lstStyle/>
          <a:p>
            <a:pPr fontAlgn="auto">
              <a:lnSpc>
                <a:spcPct val="150000"/>
              </a:lnSpc>
            </a:pPr>
            <a:r>
              <a:rPr lang="en-US" altLang="zh-CN"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从这段话中可以看出刘伯承的</a:t>
            </a:r>
            <a:endParaRPr lang="zh-CN" altLang="en-US"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ct val="150000"/>
              </a:lnSpc>
            </a:pPr>
            <a:r>
              <a:rPr lang="zh-CN" altLang="en-US"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镇定以及他坚强的意志。</a:t>
            </a:r>
            <a:endParaRPr lang="zh-CN" altLang="en-US" dirty="0">
              <a:solidFill>
                <a:srgbClr val="FF0000"/>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 calcmode="lin" valueType="num">
                                      <p:cBhvr additive="base">
                                        <p:cTn id="17" dur="500" fill="hold"/>
                                        <p:tgtEl>
                                          <p:spTgt spid="10249"/>
                                        </p:tgtEl>
                                        <p:attrNameLst>
                                          <p:attrName>ppt_x</p:attrName>
                                        </p:attrNameLst>
                                      </p:cBhvr>
                                      <p:tavLst>
                                        <p:tav tm="0">
                                          <p:val>
                                            <p:strVal val="0-#ppt_w/2"/>
                                          </p:val>
                                        </p:tav>
                                        <p:tav tm="100000">
                                          <p:val>
                                            <p:strVal val="#ppt_x"/>
                                          </p:val>
                                        </p:tav>
                                      </p:tavLst>
                                    </p:anim>
                                    <p:anim calcmode="lin" valueType="num">
                                      <p:cBhvr additive="base">
                                        <p:cTn id="18"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1629959" y="62300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2949575" y="1018540"/>
            <a:ext cx="8540115" cy="1169670"/>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孟浩然的船走了。可李白还在黄鹤楼上久久地望啊望，他在看什么啊？</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3" name="文本框 2"/>
          <p:cNvSpPr txBox="1"/>
          <p:nvPr/>
        </p:nvSpPr>
        <p:spPr>
          <a:xfrm>
            <a:off x="2953385" y="2066290"/>
            <a:ext cx="2388870" cy="829945"/>
          </a:xfrm>
          <a:prstGeom prst="rect">
            <a:avLst/>
          </a:prstGeom>
          <a:noFill/>
        </p:spPr>
        <p:txBody>
          <a:bodyPr wrap="square" rtlCol="0">
            <a:spAutoFit/>
          </a:bodyPr>
          <a:lstStyle/>
          <a:p>
            <a:pPr indent="720090" fontAlgn="auto">
              <a:lnSpc>
                <a:spcPct val="150000"/>
              </a:lnSpc>
            </a:pPr>
            <a:r>
              <a:rPr lang="zh-CN" altLang="en-US" sz="3200" b="1">
                <a:solidFill>
                  <a:schemeClr val="accent1">
                    <a:lumMod val="75000"/>
                  </a:schemeClr>
                </a:solidFill>
                <a:latin typeface="楷体" panose="02010609060101010101" charset="-122"/>
                <a:ea typeface="楷体" panose="02010609060101010101" charset="-122"/>
              </a:rPr>
              <a:t>孤帆。</a:t>
            </a:r>
            <a:endParaRPr lang="en-US" altLang="zh-CN" sz="3200" b="1">
              <a:solidFill>
                <a:schemeClr val="accent1">
                  <a:lumMod val="75000"/>
                </a:schemeClr>
              </a:solidFill>
              <a:latin typeface="楷体" panose="02010609060101010101" charset="-122"/>
              <a:ea typeface="楷体" panose="02010609060101010101" charset="-122"/>
            </a:endParaRPr>
          </a:p>
        </p:txBody>
      </p:sp>
      <p:sp>
        <p:nvSpPr>
          <p:cNvPr id="2" name="菱形 2"/>
          <p:cNvSpPr/>
          <p:nvPr/>
        </p:nvSpPr>
        <p:spPr>
          <a:xfrm>
            <a:off x="1673139" y="299917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4" name="TextBox 97"/>
          <p:cNvSpPr txBox="1"/>
          <p:nvPr/>
        </p:nvSpPr>
        <p:spPr>
          <a:xfrm>
            <a:off x="2992755" y="3003550"/>
            <a:ext cx="8540115" cy="1754505"/>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可那是唐朝盛世啊，长江是主要的交通渠道，江上应该有许多来往的船只。为什么李白只看见孟浩然的孤帆呢？</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5" name="文本框 4"/>
          <p:cNvSpPr txBox="1"/>
          <p:nvPr/>
        </p:nvSpPr>
        <p:spPr>
          <a:xfrm>
            <a:off x="2926715" y="4847590"/>
            <a:ext cx="7353300" cy="1554480"/>
          </a:xfrm>
          <a:prstGeom prst="rect">
            <a:avLst/>
          </a:prstGeom>
          <a:noFill/>
        </p:spPr>
        <p:txBody>
          <a:bodyPr wrap="square" rtlCol="0">
            <a:spAutoFit/>
          </a:bodyPr>
          <a:lstStyle/>
          <a:p>
            <a:pPr indent="720090" fontAlgn="auto">
              <a:lnSpc>
                <a:spcPct val="150000"/>
              </a:lnSpc>
            </a:pPr>
            <a:r>
              <a:rPr lang="zh-CN" altLang="en-US" sz="3200" b="1">
                <a:solidFill>
                  <a:schemeClr val="accent1">
                    <a:lumMod val="75000"/>
                  </a:schemeClr>
                </a:solidFill>
                <a:latin typeface="楷体" panose="02010609060101010101" charset="-122"/>
                <a:ea typeface="楷体" panose="02010609060101010101" charset="-122"/>
              </a:rPr>
              <a:t>过尽千帆皆不见，一心只送孟浩然，多么深厚的友谊啊！</a:t>
            </a:r>
            <a:endParaRPr lang="zh-CN" altLang="en-US" sz="3200" b="1">
              <a:solidFill>
                <a:schemeClr val="accent1">
                  <a:lumMod val="75000"/>
                </a:schemeClr>
              </a:solidFill>
              <a:latin typeface="楷体" panose="02010609060101010101" charset="-122"/>
              <a:ea typeface="楷体" panose="02010609060101010101"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P spid="2" grpId="0" bldLvl="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感悟主题</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1"/>
          <p:cNvSpPr txBox="1"/>
          <p:nvPr/>
        </p:nvSpPr>
        <p:spPr>
          <a:xfrm>
            <a:off x="2937510" y="1578610"/>
            <a:ext cx="7044055" cy="1554480"/>
          </a:xfrm>
          <a:prstGeom prst="rect">
            <a:avLst/>
          </a:prstGeom>
          <a:noFill/>
        </p:spPr>
        <p:txBody>
          <a:bodyPr wrap="square" rtlCol="0">
            <a:spAutoFit/>
          </a:bodyPr>
          <a:lstStyle/>
          <a:p>
            <a:pPr indent="720090" fontAlgn="auto">
              <a:lnSpc>
                <a:spcPct val="150000"/>
              </a:lnSpc>
            </a:pPr>
            <a:r>
              <a:rPr lang="zh-CN" altLang="en-US" sz="3200" b="1">
                <a:latin typeface="宋体" panose="02010600030101010101" pitchFamily="2" charset="-122"/>
                <a:ea typeface="宋体" panose="02010600030101010101" pitchFamily="2" charset="-122"/>
              </a:rPr>
              <a:t>这首诗写诗人送别友人时无限依恋的感情，也写出祖国河山的壮丽美好。</a:t>
            </a:r>
            <a:endParaRPr lang="zh-CN" altLang="en-US" sz="3200" b="1">
              <a:latin typeface="宋体" panose="02010600030101010101" pitchFamily="2" charset="-122"/>
              <a:ea typeface="宋体" panose="02010600030101010101" pitchFamily="2" charset="-122"/>
            </a:endParaRPr>
          </a:p>
        </p:txBody>
      </p:sp>
      <p:pic>
        <p:nvPicPr>
          <p:cNvPr id="3" name="图片 0"/>
          <p:cNvPicPr>
            <a:picLocks noChangeAspect="1"/>
          </p:cNvPicPr>
          <p:nvPr/>
        </p:nvPicPr>
        <p:blipFill>
          <a:blip r:embed="rId1" cstate="print"/>
          <a:stretch>
            <a:fillRect/>
          </a:stretch>
        </p:blipFill>
        <p:spPr>
          <a:xfrm>
            <a:off x="8366125" y="3389630"/>
            <a:ext cx="3456000" cy="3053366"/>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课后作业</a:t>
            </a:r>
            <a:endParaRPr lang="zh-CN" altLang="en-US" sz="3600" b="1" dirty="0" smtClean="0">
              <a:solidFill>
                <a:schemeClr val="bg1"/>
              </a:solidFill>
              <a:latin typeface="黑体" panose="02010600030101010101" charset="-122"/>
              <a:ea typeface="黑体" panose="02010600030101010101" charset="-122"/>
            </a:endParaRPr>
          </a:p>
        </p:txBody>
      </p:sp>
      <p:sp>
        <p:nvSpPr>
          <p:cNvPr id="2" name="文本框 0"/>
          <p:cNvSpPr txBox="1"/>
          <p:nvPr/>
        </p:nvSpPr>
        <p:spPr>
          <a:xfrm>
            <a:off x="2549525" y="1541780"/>
            <a:ext cx="6690995" cy="3017520"/>
          </a:xfrm>
          <a:prstGeom prst="rect">
            <a:avLst/>
          </a:prstGeom>
          <a:noFill/>
        </p:spPr>
        <p:txBody>
          <a:bodyPr wrap="square" rtlCol="0">
            <a:spAutoFit/>
          </a:bodyPr>
          <a:lstStyle/>
          <a:p>
            <a:pPr fontAlgn="auto">
              <a:lnSpc>
                <a:spcPct val="150000"/>
              </a:lnSpc>
            </a:pPr>
            <a:r>
              <a:rPr lang="en-US" altLang="zh-CN" sz="3200" b="1">
                <a:latin typeface="宋体" panose="02010600030101010101" pitchFamily="2" charset="-122"/>
                <a:ea typeface="宋体" panose="02010600030101010101" pitchFamily="2" charset="-122"/>
              </a:rPr>
              <a:t>1.</a:t>
            </a:r>
            <a:r>
              <a:rPr lang="zh-CN" sz="3200" b="1">
                <a:latin typeface="宋体" panose="02010600030101010101" pitchFamily="2" charset="-122"/>
                <a:ea typeface="宋体" panose="02010600030101010101" pitchFamily="2" charset="-122"/>
              </a:rPr>
              <a:t>背诵两首古诗，和同学交流积累古诗的方法；</a:t>
            </a:r>
            <a:endParaRPr lang="zh-CN" sz="3200" b="1">
              <a:latin typeface="宋体" panose="02010600030101010101" pitchFamily="2" charset="-122"/>
              <a:ea typeface="宋体" panose="02010600030101010101" pitchFamily="2" charset="-122"/>
            </a:endParaRPr>
          </a:p>
          <a:p>
            <a:pPr fontAlgn="auto">
              <a:lnSpc>
                <a:spcPct val="150000"/>
              </a:lnSpc>
            </a:pPr>
            <a:r>
              <a:rPr lang="en-US" altLang="zh-CN" sz="3200" b="1">
                <a:latin typeface="宋体" panose="02010600030101010101" pitchFamily="2" charset="-122"/>
                <a:ea typeface="宋体" panose="02010600030101010101" pitchFamily="2" charset="-122"/>
              </a:rPr>
              <a:t>2.课外读物中哪些诗或文章也是写送别的，找来读一读</a:t>
            </a:r>
            <a:r>
              <a:rPr lang="zh-CN" altLang="en-US" sz="3200" b="1">
                <a:latin typeface="宋体" panose="02010600030101010101" pitchFamily="2" charset="-122"/>
                <a:ea typeface="宋体" panose="02010600030101010101" pitchFamily="2" charset="-122"/>
              </a:rPr>
              <a:t>。</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圆角矩形 3"/>
          <p:cNvSpPr/>
          <p:nvPr/>
        </p:nvSpPr>
        <p:spPr>
          <a:xfrm>
            <a:off x="1256030" y="625475"/>
            <a:ext cx="675640" cy="222313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122"/>
              <a:ea typeface="微软雅黑" charset="-122"/>
            </a:endParaRPr>
          </a:p>
        </p:txBody>
      </p:sp>
      <p:sp>
        <p:nvSpPr>
          <p:cNvPr id="7" name="TextBox 5"/>
          <p:cNvSpPr txBox="1"/>
          <p:nvPr/>
        </p:nvSpPr>
        <p:spPr>
          <a:xfrm>
            <a:off x="1224915" y="740410"/>
            <a:ext cx="731520" cy="2067560"/>
          </a:xfrm>
          <a:prstGeom prst="rect">
            <a:avLst/>
          </a:prstGeom>
          <a:noFill/>
        </p:spPr>
        <p:txBody>
          <a:bodyPr vert="eaVert" wrap="square" rtlCol="0">
            <a:spAutoFit/>
          </a:bodyPr>
          <a:lstStyle/>
          <a:p>
            <a:pPr algn="dist"/>
            <a:r>
              <a:rPr lang="zh-CN" altLang="en-US" sz="3600" b="1" dirty="0" smtClean="0">
                <a:solidFill>
                  <a:schemeClr val="bg1"/>
                </a:solidFill>
                <a:latin typeface="黑体" panose="02010600030101010101" charset="-122"/>
                <a:ea typeface="黑体" panose="02010600030101010101" charset="-122"/>
              </a:rPr>
              <a:t>板书设计</a:t>
            </a:r>
            <a:endParaRPr lang="zh-CN" altLang="en-US" sz="3600" b="1" dirty="0" smtClean="0">
              <a:solidFill>
                <a:schemeClr val="bg1"/>
              </a:solidFill>
              <a:latin typeface="黑体" panose="02010600030101010101" charset="-122"/>
              <a:ea typeface="黑体" panose="02010600030101010101" charset="-122"/>
            </a:endParaRPr>
          </a:p>
        </p:txBody>
      </p:sp>
      <p:sp>
        <p:nvSpPr>
          <p:cNvPr id="6" name="文本框 0"/>
          <p:cNvSpPr txBox="1"/>
          <p:nvPr/>
        </p:nvSpPr>
        <p:spPr>
          <a:xfrm>
            <a:off x="3444875" y="2070735"/>
            <a:ext cx="1623695"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交流平台</a:t>
            </a:r>
            <a:endParaRPr lang="zh-CN" altLang="en-US" sz="2800" b="1" dirty="0">
              <a:solidFill>
                <a:schemeClr val="tx1"/>
              </a:solidFill>
              <a:latin typeface="楷体" panose="02010609060101010101" charset="-122"/>
              <a:ea typeface="楷体" panose="02010609060101010101" charset="-122"/>
            </a:endParaRPr>
          </a:p>
        </p:txBody>
      </p:sp>
      <p:sp>
        <p:nvSpPr>
          <p:cNvPr id="8" name="右箭头 7"/>
          <p:cNvSpPr/>
          <p:nvPr/>
        </p:nvSpPr>
        <p:spPr>
          <a:xfrm>
            <a:off x="5118100" y="2195830"/>
            <a:ext cx="848995" cy="2406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069330" y="2056765"/>
            <a:ext cx="4407535"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体会人物的内心</a:t>
            </a:r>
            <a:endParaRPr lang="zh-CN" altLang="en-US" sz="2800" b="1" dirty="0">
              <a:solidFill>
                <a:schemeClr val="tx1"/>
              </a:solidFill>
              <a:latin typeface="楷体" panose="02010609060101010101" charset="-122"/>
              <a:ea typeface="楷体" panose="02010609060101010101" charset="-122"/>
            </a:endParaRPr>
          </a:p>
        </p:txBody>
      </p:sp>
      <p:sp>
        <p:nvSpPr>
          <p:cNvPr id="10" name="文本框 9"/>
          <p:cNvSpPr txBox="1"/>
          <p:nvPr/>
        </p:nvSpPr>
        <p:spPr>
          <a:xfrm>
            <a:off x="3469005" y="3443605"/>
            <a:ext cx="2037080"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词句段运用</a:t>
            </a:r>
            <a:endParaRPr lang="zh-CN" altLang="en-US" sz="2800" b="1" dirty="0">
              <a:solidFill>
                <a:schemeClr val="tx1"/>
              </a:solidFill>
              <a:latin typeface="楷体" panose="02010609060101010101" charset="-122"/>
              <a:ea typeface="楷体" panose="02010609060101010101" charset="-122"/>
            </a:endParaRPr>
          </a:p>
        </p:txBody>
      </p:sp>
      <p:sp>
        <p:nvSpPr>
          <p:cNvPr id="12" name="文本框 11"/>
          <p:cNvSpPr txBox="1"/>
          <p:nvPr/>
        </p:nvSpPr>
        <p:spPr>
          <a:xfrm>
            <a:off x="6069330" y="3349625"/>
            <a:ext cx="2025650" cy="518160"/>
          </a:xfrm>
          <a:prstGeom prst="rect">
            <a:avLst/>
          </a:prstGeom>
          <a:noFill/>
          <a:ln w="2857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语言描写</a:t>
            </a:r>
            <a:endParaRPr lang="zh-CN" altLang="en-US" sz="2800" b="1" dirty="0">
              <a:solidFill>
                <a:schemeClr val="tx1"/>
              </a:solidFill>
              <a:latin typeface="楷体" panose="02010609060101010101" charset="-122"/>
              <a:ea typeface="楷体" panose="02010609060101010101" charset="-122"/>
            </a:endParaRPr>
          </a:p>
        </p:txBody>
      </p:sp>
      <p:sp>
        <p:nvSpPr>
          <p:cNvPr id="14" name="文本框 13"/>
          <p:cNvSpPr txBox="1"/>
          <p:nvPr/>
        </p:nvSpPr>
        <p:spPr>
          <a:xfrm>
            <a:off x="6069330" y="3933825"/>
            <a:ext cx="1638300" cy="518160"/>
          </a:xfrm>
          <a:prstGeom prst="rect">
            <a:avLst/>
          </a:prstGeom>
          <a:noFill/>
          <a:ln w="2857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神态描写</a:t>
            </a:r>
            <a:endParaRPr lang="zh-CN" altLang="en-US" sz="2800" b="1" dirty="0">
              <a:solidFill>
                <a:schemeClr val="tx1"/>
              </a:solidFill>
              <a:latin typeface="楷体" panose="02010609060101010101" charset="-122"/>
              <a:ea typeface="楷体" panose="02010609060101010101" charset="-122"/>
            </a:endParaRPr>
          </a:p>
        </p:txBody>
      </p:sp>
      <p:sp>
        <p:nvSpPr>
          <p:cNvPr id="3" name="文本框 2"/>
          <p:cNvSpPr txBox="1"/>
          <p:nvPr/>
        </p:nvSpPr>
        <p:spPr>
          <a:xfrm>
            <a:off x="4683760" y="1056005"/>
            <a:ext cx="3055620" cy="701040"/>
          </a:xfrm>
          <a:prstGeom prst="rect">
            <a:avLst/>
          </a:prstGeom>
          <a:noFill/>
        </p:spPr>
        <p:txBody>
          <a:bodyPr wrap="square" rtlCol="0">
            <a:spAutoFit/>
          </a:bodyPr>
          <a:lstStyle/>
          <a:p>
            <a:r>
              <a:rPr lang="zh-CN" altLang="en-US" sz="4000" b="1">
                <a:latin typeface="楷体" panose="02010609060101010101" charset="-122"/>
                <a:ea typeface="楷体" panose="02010609060101010101" charset="-122"/>
              </a:rPr>
              <a:t>语文园地四</a:t>
            </a:r>
            <a:endParaRPr lang="zh-CN" altLang="en-US" sz="4000" b="1">
              <a:latin typeface="楷体" panose="02010609060101010101" charset="-122"/>
              <a:ea typeface="楷体" panose="02010609060101010101" charset="-122"/>
            </a:endParaRPr>
          </a:p>
        </p:txBody>
      </p:sp>
      <p:sp>
        <p:nvSpPr>
          <p:cNvPr id="4" name="左大括号 3"/>
          <p:cNvSpPr/>
          <p:nvPr/>
        </p:nvSpPr>
        <p:spPr>
          <a:xfrm>
            <a:off x="5676265" y="2928620"/>
            <a:ext cx="339725" cy="1386205"/>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nvSpPr>
        <p:spPr>
          <a:xfrm>
            <a:off x="3444875" y="4712335"/>
            <a:ext cx="1739900"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日积月累</a:t>
            </a:r>
            <a:endParaRPr lang="zh-CN" altLang="en-US" sz="2800" b="1" dirty="0">
              <a:solidFill>
                <a:schemeClr val="tx1"/>
              </a:solidFill>
              <a:latin typeface="楷体" panose="02010609060101010101" charset="-122"/>
              <a:ea typeface="楷体" panose="02010609060101010101" charset="-122"/>
            </a:endParaRPr>
          </a:p>
        </p:txBody>
      </p:sp>
      <p:sp>
        <p:nvSpPr>
          <p:cNvPr id="19" name="文本框 18"/>
          <p:cNvSpPr txBox="1"/>
          <p:nvPr/>
        </p:nvSpPr>
        <p:spPr>
          <a:xfrm>
            <a:off x="6022975" y="4573905"/>
            <a:ext cx="2390775"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思念家乡亲人</a:t>
            </a:r>
            <a:endParaRPr lang="zh-CN" altLang="en-US" sz="2800" b="1" dirty="0">
              <a:solidFill>
                <a:schemeClr val="tx1"/>
              </a:solidFill>
              <a:latin typeface="楷体" panose="02010609060101010101" charset="-122"/>
              <a:ea typeface="楷体" panose="02010609060101010101" charset="-122"/>
            </a:endParaRPr>
          </a:p>
        </p:txBody>
      </p:sp>
      <p:sp>
        <p:nvSpPr>
          <p:cNvPr id="20" name="右箭头 19"/>
          <p:cNvSpPr/>
          <p:nvPr/>
        </p:nvSpPr>
        <p:spPr>
          <a:xfrm>
            <a:off x="5068570" y="4851400"/>
            <a:ext cx="848995" cy="2406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83300" y="2831465"/>
            <a:ext cx="1624330" cy="518160"/>
          </a:xfrm>
          <a:prstGeom prst="rect">
            <a:avLst/>
          </a:prstGeom>
          <a:noFill/>
          <a:ln w="2857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动作描写</a:t>
            </a:r>
            <a:endParaRPr lang="zh-CN" altLang="en-US" sz="2800" b="1" dirty="0">
              <a:solidFill>
                <a:schemeClr val="tx1"/>
              </a:solidFill>
              <a:latin typeface="楷体" panose="02010609060101010101" charset="-122"/>
              <a:ea typeface="楷体" panose="02010609060101010101" charset="-122"/>
            </a:endParaRPr>
          </a:p>
        </p:txBody>
      </p:sp>
      <p:sp>
        <p:nvSpPr>
          <p:cNvPr id="5" name="文本框 4"/>
          <p:cNvSpPr txBox="1"/>
          <p:nvPr/>
        </p:nvSpPr>
        <p:spPr>
          <a:xfrm>
            <a:off x="6069330" y="5230495"/>
            <a:ext cx="2984500" cy="518160"/>
          </a:xfrm>
          <a:prstGeom prst="rect">
            <a:avLst/>
          </a:prstGeom>
          <a:noFill/>
          <a:ln w="9525">
            <a:noFill/>
            <a:miter/>
          </a:ln>
        </p:spPr>
        <p:txBody>
          <a:bodyPr wrap="square">
            <a:spAutoFit/>
          </a:bodyPr>
          <a:lstStyle/>
          <a:p>
            <a:pPr lvl="0" eaLnBrk="1" hangingPunct="1">
              <a:buNone/>
            </a:pPr>
            <a:r>
              <a:rPr lang="zh-CN" altLang="en-US" sz="2800" b="1" dirty="0">
                <a:solidFill>
                  <a:schemeClr val="tx1"/>
                </a:solidFill>
                <a:latin typeface="楷体" panose="02010609060101010101" charset="-122"/>
                <a:ea typeface="楷体" panose="02010609060101010101" charset="-122"/>
              </a:rPr>
              <a:t>送别：深情厚谊</a:t>
            </a:r>
            <a:endParaRPr lang="zh-CN" altLang="en-US" sz="2800" b="1" dirty="0">
              <a:solidFill>
                <a:schemeClr val="tx1"/>
              </a:solidFill>
              <a:latin typeface="楷体" panose="02010609060101010101" charset="-122"/>
              <a:ea typeface="楷体" panose="02010609060101010101"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500" fill="hold"/>
                                        <p:tgtEl>
                                          <p:spTgt spid="1048601"/>
                                        </p:tgtEl>
                                        <p:attrNameLst>
                                          <p:attrName>ppt_x</p:attrName>
                                        </p:attrNameLst>
                                      </p:cBhvr>
                                      <p:tavLst>
                                        <p:tav tm="0">
                                          <p:val>
                                            <p:strVal val="0-#ppt_w/2"/>
                                          </p:val>
                                        </p:tav>
                                        <p:tav tm="100000">
                                          <p:val>
                                            <p:strVal val="#ppt_x"/>
                                          </p:val>
                                        </p:tav>
                                      </p:tavLst>
                                    </p:anim>
                                    <p:anim calcmode="lin" valueType="num">
                                      <p:cBhvr additive="base">
                                        <p:cTn id="12"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7" grpId="0"/>
      <p:bldP spid="8" grpId="0" bldLvl="0" animBg="1"/>
      <p:bldP spid="9" grpId="0"/>
      <p:bldP spid="10" grpId="0"/>
      <p:bldP spid="12" grpId="0"/>
      <p:bldP spid="14" grpId="0"/>
      <p:bldP spid="3" grpId="0"/>
      <p:bldP spid="4" grpId="0" bldLvl="0" animBg="1"/>
      <p:bldP spid="18" grpId="0"/>
      <p:bldP spid="19" grpId="0"/>
      <p:bldP spid="20" grpId="0" bldLvl="0" animBg="1"/>
      <p:bldP spid="2"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6" name="文本框 4"/>
          <p:cNvSpPr txBox="1"/>
          <p:nvPr/>
        </p:nvSpPr>
        <p:spPr>
          <a:xfrm>
            <a:off x="5019040" y="1917065"/>
            <a:ext cx="5488305" cy="1737360"/>
          </a:xfrm>
          <a:prstGeom prst="rect">
            <a:avLst/>
          </a:prstGeom>
          <a:solidFill>
            <a:schemeClr val="bg1">
              <a:alpha val="50195"/>
            </a:schemeClr>
          </a:solidFill>
          <a:ln w="9525">
            <a:noFill/>
            <a:miter/>
          </a:ln>
        </p:spPr>
        <p:txBody>
          <a:bodyPr wrap="square">
            <a:spAutoFit/>
          </a:bodyPr>
          <a:lstStyle/>
          <a:p>
            <a:pPr lvl="0" fontAlgn="auto">
              <a:lnSpc>
                <a:spcPct val="150000"/>
              </a:lnSpc>
            </a:pPr>
            <a:r>
              <a:rPr lang="zh-CN" altLang="en-US" sz="7200" b="1" dirty="0">
                <a:solidFill>
                  <a:schemeClr val="accent1"/>
                </a:solidFill>
                <a:latin typeface="黑体" panose="02010600030101010101" charset="-122"/>
                <a:ea typeface="黑体" panose="02010600030101010101" charset="-122"/>
                <a:sym typeface="+mn-ea"/>
              </a:rPr>
              <a:t>感 谢 观 看</a:t>
            </a:r>
            <a:endParaRPr lang="zh-CN" altLang="en-US" sz="7200" b="1" dirty="0">
              <a:solidFill>
                <a:schemeClr val="accent1"/>
              </a:solidFill>
              <a:latin typeface="黑体" panose="02010600030101010101" charset="-122"/>
              <a:ea typeface="黑体" panose="02010600030101010101" charset="-122"/>
              <a:sym typeface="+mn-ea"/>
            </a:endParaRPr>
          </a:p>
        </p:txBody>
      </p:sp>
      <p:pic>
        <p:nvPicPr>
          <p:cNvPr id="2" name="图片 0"/>
          <p:cNvPicPr>
            <a:picLocks noChangeAspect="1"/>
          </p:cNvPicPr>
          <p:nvPr/>
        </p:nvPicPr>
        <p:blipFill>
          <a:blip r:embed="rId1" cstate="print"/>
          <a:stretch>
            <a:fillRect/>
          </a:stretch>
        </p:blipFill>
        <p:spPr>
          <a:xfrm>
            <a:off x="671830" y="1155065"/>
            <a:ext cx="4278449" cy="37800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152140" y="1074420"/>
            <a:ext cx="8222615" cy="2400935"/>
          </a:xfrm>
          <a:prstGeom prst="roundRect">
            <a:avLst/>
          </a:prstGeom>
          <a:solidFill>
            <a:srgbClr val="FCDEF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a:xfrm>
            <a:off x="1223645" y="913130"/>
            <a:ext cx="1800000" cy="169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84300" y="1451610"/>
            <a:ext cx="1428115" cy="579120"/>
          </a:xfrm>
          <a:prstGeom prst="rect">
            <a:avLst/>
          </a:prstGeom>
          <a:noFill/>
        </p:spPr>
        <p:txBody>
          <a:bodyPr wrap="square" rtlCol="0">
            <a:spAutoFit/>
          </a:bodyPr>
          <a:lstStyle/>
          <a:p>
            <a:r>
              <a:rPr lang="en-US" altLang="zh-CN" sz="3200" b="1">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语言</a:t>
            </a:r>
            <a:endParaRPr lang="zh-CN" altLang="en-US" sz="3200" b="1">
              <a:latin typeface="宋体" panose="02010600030101010101" pitchFamily="2" charset="-122"/>
              <a:ea typeface="宋体" panose="02010600030101010101" pitchFamily="2" charset="-122"/>
            </a:endParaRPr>
          </a:p>
        </p:txBody>
      </p:sp>
      <p:sp>
        <p:nvSpPr>
          <p:cNvPr id="2" name="文本框 0"/>
          <p:cNvSpPr txBox="1">
            <a:spLocks noChangeArrowheads="1"/>
          </p:cNvSpPr>
          <p:nvPr/>
        </p:nvSpPr>
        <p:spPr bwMode="auto">
          <a:xfrm>
            <a:off x="3408045" y="1221740"/>
            <a:ext cx="776033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fontAlgn="base">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zh-CN" altLang="en-US"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沃克医生惊呆了，大声嚷道：“你是一个真正的男子汉，一块会说话的钢板！你堪称军神！”</a:t>
            </a:r>
            <a:endParaRPr kumimoji="0" lang="zh-CN" altLang="en-US"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10" name="矩形 9"/>
          <p:cNvSpPr/>
          <p:nvPr/>
        </p:nvSpPr>
        <p:spPr>
          <a:xfrm>
            <a:off x="2153920" y="3745865"/>
            <a:ext cx="7479665" cy="1554480"/>
          </a:xfrm>
          <a:prstGeom prst="rect">
            <a:avLst/>
          </a:prstGeom>
        </p:spPr>
        <p:txBody>
          <a:bodyPr wrap="square">
            <a:spAutoFit/>
          </a:bodyPr>
          <a:lstStyle/>
          <a:p>
            <a:pPr fontAlgn="auto">
              <a:lnSpc>
                <a:spcPct val="150000"/>
              </a:lnSpc>
            </a:pPr>
            <a:r>
              <a:rPr lang="en-US" altLang="zh-CN"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通过对沃克医生的语言的描写，从侧面体现出刘伯承的伟大之处。</a:t>
            </a:r>
            <a:endParaRPr lang="zh-CN" altLang="en-US" dirty="0">
              <a:solidFill>
                <a:srgbClr val="FF0000"/>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1" grpId="0" bldLvl="0" animBg="1"/>
      <p:bldP spid="3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49" name="组合 11"/>
          <p:cNvGrpSpPr/>
          <p:nvPr/>
        </p:nvGrpSpPr>
        <p:grpSpPr>
          <a:xfrm>
            <a:off x="1426210" y="1138555"/>
            <a:ext cx="7591425" cy="2236796"/>
            <a:chOff x="843763" y="1553804"/>
            <a:chExt cx="7373037" cy="606683"/>
          </a:xfrm>
        </p:grpSpPr>
        <p:sp>
          <p:nvSpPr>
            <p:cNvPr id="3" name="圆角矩形 2"/>
            <p:cNvSpPr/>
            <p:nvPr/>
          </p:nvSpPr>
          <p:spPr bwMode="auto">
            <a:xfrm>
              <a:off x="843763" y="1553804"/>
              <a:ext cx="7118943" cy="606683"/>
            </a:xfrm>
            <a:prstGeom prst="roundRect">
              <a:avLst/>
            </a:prstGeom>
            <a:solidFill>
              <a:srgbClr val="D6FAFE"/>
            </a:solidFill>
            <a:ln>
              <a:solidFill>
                <a:srgbClr val="08F0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文本框 1"/>
            <p:cNvSpPr txBox="1">
              <a:spLocks noChangeArrowheads="1"/>
            </p:cNvSpPr>
            <p:nvPr/>
          </p:nvSpPr>
          <p:spPr bwMode="auto">
            <a:xfrm>
              <a:off x="895569" y="1559143"/>
              <a:ext cx="7321231" cy="55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fontAlgn="base">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从</a:t>
              </a:r>
              <a:r>
                <a:rPr kumimoji="0" lang="zh-CN"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见</a:t>
              </a:r>
              <a:r>
                <a:rPr kumimoji="0"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到这封电报起，</a:t>
              </a:r>
              <a:r>
                <a:rPr kumimoji="0" lang="zh-CN"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毛</a:t>
              </a:r>
              <a:r>
                <a:rPr kumimoji="0"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主席整整一天没说一句话，只是一支</a:t>
              </a:r>
              <a:r>
                <a:rPr kumimoji="0" lang="zh-CN"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接着</a:t>
              </a:r>
              <a:r>
                <a:rPr kumimoji="0"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一支地吸着烟。桌子上的饭菜已经热了几次。</a:t>
              </a:r>
              <a:endParaRPr kumimoji="0" sz="280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grpSp>
      <p:sp>
        <p:nvSpPr>
          <p:cNvPr id="29" name="椭圆 28"/>
          <p:cNvSpPr/>
          <p:nvPr/>
        </p:nvSpPr>
        <p:spPr>
          <a:xfrm>
            <a:off x="9032875" y="1362075"/>
            <a:ext cx="1800000" cy="169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0" name="文本框 29"/>
          <p:cNvSpPr txBox="1"/>
          <p:nvPr/>
        </p:nvSpPr>
        <p:spPr>
          <a:xfrm>
            <a:off x="9432925" y="1893570"/>
            <a:ext cx="1285240" cy="579120"/>
          </a:xfrm>
          <a:prstGeom prst="rect">
            <a:avLst/>
          </a:prstGeom>
          <a:noFill/>
        </p:spPr>
        <p:txBody>
          <a:bodyPr wrap="square" rtlCol="0">
            <a:spAutoFit/>
          </a:bodyPr>
          <a:lstStyle/>
          <a:p>
            <a:r>
              <a:rPr lang="zh-CN" altLang="en-US" sz="3200" b="1">
                <a:solidFill>
                  <a:schemeClr val="bg1"/>
                </a:solidFill>
                <a:latin typeface="宋体" panose="02010600030101010101" pitchFamily="2" charset="-122"/>
                <a:ea typeface="宋体" panose="02010600030101010101" pitchFamily="2" charset="-122"/>
              </a:rPr>
              <a:t>动作</a:t>
            </a:r>
            <a:endParaRPr lang="zh-CN" altLang="en-US" sz="3200" b="1">
              <a:solidFill>
                <a:schemeClr val="bg1"/>
              </a:solidFill>
              <a:latin typeface="宋体" panose="02010600030101010101" pitchFamily="2" charset="-122"/>
              <a:ea typeface="宋体" panose="02010600030101010101" pitchFamily="2" charset="-122"/>
            </a:endParaRPr>
          </a:p>
        </p:txBody>
      </p:sp>
      <p:sp>
        <p:nvSpPr>
          <p:cNvPr id="10" name="矩形 9"/>
          <p:cNvSpPr/>
          <p:nvPr/>
        </p:nvSpPr>
        <p:spPr>
          <a:xfrm>
            <a:off x="2283696" y="4018941"/>
            <a:ext cx="6531691" cy="1554480"/>
          </a:xfrm>
          <a:prstGeom prst="rect">
            <a:avLst/>
          </a:prstGeom>
        </p:spPr>
        <p:txBody>
          <a:bodyPr wrap="square">
            <a:spAutoFit/>
          </a:bodyPr>
          <a:lstStyle/>
          <a:p>
            <a:pPr fontAlgn="auto">
              <a:lnSpc>
                <a:spcPct val="150000"/>
              </a:lnSpc>
            </a:pPr>
            <a:r>
              <a:rPr lang="en-US" altLang="zh-CN"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从这短短的两句话中，我们可以体会到毛主席失去儿子的悲痛。</a:t>
            </a:r>
            <a:endParaRPr lang="zh-CN" altLang="en-US" dirty="0">
              <a:solidFill>
                <a:srgbClr val="FF000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 calcmode="lin" valueType="num">
                                      <p:cBhvr additive="base">
                                        <p:cTn id="17" dur="500" fill="hold"/>
                                        <p:tgtEl>
                                          <p:spTgt spid="10249"/>
                                        </p:tgtEl>
                                        <p:attrNameLst>
                                          <p:attrName>ppt_x</p:attrName>
                                        </p:attrNameLst>
                                      </p:cBhvr>
                                      <p:tavLst>
                                        <p:tav tm="0">
                                          <p:val>
                                            <p:strVal val="0-#ppt_w/2"/>
                                          </p:val>
                                        </p:tav>
                                        <p:tav tm="100000">
                                          <p:val>
                                            <p:strVal val="#ppt_x"/>
                                          </p:val>
                                        </p:tav>
                                      </p:tavLst>
                                    </p:anim>
                                    <p:anim calcmode="lin" valueType="num">
                                      <p:cBhvr additive="base">
                                        <p:cTn id="18"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09121"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文本框 18"/>
          <p:cNvSpPr txBox="1"/>
          <p:nvPr/>
        </p:nvSpPr>
        <p:spPr>
          <a:xfrm>
            <a:off x="2980688" y="4115479"/>
            <a:ext cx="6230624" cy="490134"/>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pPr>
              <a:lnSpc>
                <a:spcPct val="200000"/>
              </a:lnSpc>
            </a:pPr>
            <a:r>
              <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a:t>
            </a:r>
            <a:endParaRPr lang="en-US" altLang="zh-CN" sz="700" b="0" dirty="0">
              <a:solidFill>
                <a:srgbClr val="DC949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048593" name="文本框 19"/>
          <p:cNvSpPr txBox="1"/>
          <p:nvPr/>
        </p:nvSpPr>
        <p:spPr>
          <a:xfrm>
            <a:off x="3801289" y="3850986"/>
            <a:ext cx="4599622" cy="261610"/>
          </a:xfrm>
          <a:prstGeom prst="rect">
            <a:avLst/>
          </a:prstGeom>
          <a:noFill/>
        </p:spPr>
        <p:txBody>
          <a:bodyPr wrap="square" rtlCol="0">
            <a:spAutoFit/>
          </a:bodyPr>
          <a:lstStyle/>
          <a:p>
            <a:pPr algn="dist"/>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教学课件</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毕业答辩</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教师说课</a:t>
            </a:r>
            <a:r>
              <a:rPr lang="en-US" altLang="zh-CN" sz="1100" dirty="0">
                <a:solidFill>
                  <a:srgbClr val="DC9494"/>
                </a:solidFill>
                <a:latin typeface="方正清刻本悦宋简体" panose="02000000000000000000" pitchFamily="2" charset="-122"/>
                <a:ea typeface="方正清刻本悦宋简体" panose="02000000000000000000" pitchFamily="2" charset="-122"/>
              </a:rPr>
              <a:t>/</a:t>
            </a:r>
            <a:r>
              <a:rPr lang="zh-CN" altLang="en-US" sz="1100" dirty="0">
                <a:solidFill>
                  <a:srgbClr val="DC9494"/>
                </a:solidFill>
                <a:latin typeface="方正清刻本悦宋简体" panose="02000000000000000000" pitchFamily="2" charset="-122"/>
                <a:ea typeface="方正清刻本悦宋简体" panose="02000000000000000000" pitchFamily="2" charset="-122"/>
              </a:rPr>
              <a:t>论文答辩</a:t>
            </a:r>
            <a:endParaRPr lang="zh-CN" altLang="en-US" sz="1100" dirty="0">
              <a:solidFill>
                <a:srgbClr val="DC9494"/>
              </a:solidFill>
              <a:latin typeface="方正清刻本悦宋简体" panose="02000000000000000000" pitchFamily="2" charset="-122"/>
              <a:ea typeface="方正清刻本悦宋简体" panose="02000000000000000000" pitchFamily="2" charset="-122"/>
            </a:endParaRPr>
          </a:p>
        </p:txBody>
      </p:sp>
      <p:sp>
        <p:nvSpPr>
          <p:cNvPr id="1048589" name="矩形 10"/>
          <p:cNvSpPr/>
          <p:nvPr/>
        </p:nvSpPr>
        <p:spPr>
          <a:xfrm>
            <a:off x="1031631" y="838200"/>
            <a:ext cx="10128738" cy="5181600"/>
          </a:xfrm>
          <a:prstGeom prst="rect">
            <a:avLst/>
          </a:prstGeom>
          <a:solidFill>
            <a:schemeClr val="bg1"/>
          </a:solidFill>
          <a:ln>
            <a:noFill/>
          </a:ln>
          <a:effectLst>
            <a:outerShdw blurRad="1651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椭圆 22"/>
          <p:cNvSpPr/>
          <p:nvPr/>
        </p:nvSpPr>
        <p:spPr>
          <a:xfrm>
            <a:off x="43171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597" name="文本框 23"/>
          <p:cNvSpPr txBox="1"/>
          <p:nvPr/>
        </p:nvSpPr>
        <p:spPr>
          <a:xfrm>
            <a:off x="42377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句</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599" name="椭圆 25"/>
          <p:cNvSpPr/>
          <p:nvPr/>
        </p:nvSpPr>
        <p:spPr>
          <a:xfrm>
            <a:off x="5230442" y="246596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0" name="文本框 26"/>
          <p:cNvSpPr txBox="1"/>
          <p:nvPr/>
        </p:nvSpPr>
        <p:spPr>
          <a:xfrm>
            <a:off x="51510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段</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2" name="椭圆 28"/>
          <p:cNvSpPr/>
          <p:nvPr/>
        </p:nvSpPr>
        <p:spPr>
          <a:xfrm>
            <a:off x="61437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3" name="文本框 29"/>
          <p:cNvSpPr txBox="1"/>
          <p:nvPr/>
        </p:nvSpPr>
        <p:spPr>
          <a:xfrm>
            <a:off x="6064328" y="249582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运</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
        <p:nvSpPr>
          <p:cNvPr id="1048605" name="椭圆 31"/>
          <p:cNvSpPr/>
          <p:nvPr/>
        </p:nvSpPr>
        <p:spPr>
          <a:xfrm>
            <a:off x="7057042" y="2465966"/>
            <a:ext cx="706056" cy="706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8606" name="文本框 32"/>
          <p:cNvSpPr txBox="1"/>
          <p:nvPr/>
        </p:nvSpPr>
        <p:spPr>
          <a:xfrm>
            <a:off x="6977628" y="2495829"/>
            <a:ext cx="864884" cy="640080"/>
          </a:xfrm>
          <a:prstGeom prst="rect">
            <a:avLst/>
          </a:prstGeom>
          <a:noFill/>
        </p:spPr>
        <p:txBody>
          <a:bodyPr wrap="square" rtlCol="0">
            <a:spAutoFit/>
          </a:bodyPr>
          <a:lstStyle/>
          <a:p>
            <a:pPr algn="ctr"/>
            <a:r>
              <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用</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pic>
        <p:nvPicPr>
          <p:cNvPr id="4" name="图片 0"/>
          <p:cNvPicPr>
            <a:picLocks noChangeAspect="1"/>
          </p:cNvPicPr>
          <p:nvPr/>
        </p:nvPicPr>
        <p:blipFill>
          <a:blip r:embed="rId2" cstate="print"/>
          <a:stretch>
            <a:fillRect/>
          </a:stretch>
        </p:blipFill>
        <p:spPr>
          <a:xfrm>
            <a:off x="7687310" y="2852420"/>
            <a:ext cx="3456000" cy="3053366"/>
          </a:xfrm>
          <a:prstGeom prst="rect">
            <a:avLst/>
          </a:prstGeom>
        </p:spPr>
      </p:pic>
      <p:grpSp>
        <p:nvGrpSpPr>
          <p:cNvPr id="25" name="组合 13"/>
          <p:cNvGrpSpPr/>
          <p:nvPr/>
        </p:nvGrpSpPr>
        <p:grpSpPr>
          <a:xfrm>
            <a:off x="1285435" y="1101090"/>
            <a:ext cx="9621130" cy="4655820"/>
            <a:chOff x="1244990" y="1112520"/>
            <a:chExt cx="9621130" cy="4655820"/>
          </a:xfrm>
        </p:grpSpPr>
        <p:sp>
          <p:nvSpPr>
            <p:cNvPr id="1048590" name="矩形 11"/>
            <p:cNvSpPr/>
            <p:nvPr/>
          </p:nvSpPr>
          <p:spPr>
            <a:xfrm>
              <a:off x="1356360" y="111252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矩形 12"/>
            <p:cNvSpPr/>
            <p:nvPr/>
          </p:nvSpPr>
          <p:spPr>
            <a:xfrm>
              <a:off x="1244990" y="1211580"/>
              <a:ext cx="9509760" cy="45567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22"/>
          <p:cNvSpPr/>
          <p:nvPr/>
        </p:nvSpPr>
        <p:spPr>
          <a:xfrm>
            <a:off x="3368452" y="2467236"/>
            <a:ext cx="706056" cy="706056"/>
          </a:xfrm>
          <a:prstGeom prst="ellipse">
            <a:avLst/>
          </a:prstGeom>
          <a:solidFill>
            <a:srgbClr val="DC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3"/>
          <p:cNvSpPr txBox="1"/>
          <p:nvPr/>
        </p:nvSpPr>
        <p:spPr>
          <a:xfrm>
            <a:off x="3289038" y="2497099"/>
            <a:ext cx="864884" cy="640080"/>
          </a:xfrm>
          <a:prstGeom prst="rect">
            <a:avLst/>
          </a:prstGeom>
          <a:noFill/>
        </p:spPr>
        <p:txBody>
          <a:bodyPr wrap="square" rtlCol="0">
            <a:spAutoFit/>
          </a:bodyPr>
          <a:lstStyle/>
          <a:p>
            <a:pPr algn="ctr"/>
            <a:r>
              <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rPr>
              <a:t>词</a:t>
            </a:r>
            <a:endParaRPr lang="zh-CN" altLang="en-US" sz="3600" b="1" dirty="0">
              <a:solidFill>
                <a:schemeClr val="bg1"/>
              </a:solidFill>
              <a:latin typeface="宋体" panose="02010600030101010101" pitchFamily="2" charset="-122"/>
              <a:ea typeface="宋体" panose="02010600030101010101" pitchFamily="2" charset="-122"/>
              <a:cs typeface="萝莉体 第二版" panose="02000500000000000000" pitchFamily="2"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48596"/>
                                        </p:tgtEl>
                                        <p:attrNameLst>
                                          <p:attrName>style.visibility</p:attrName>
                                        </p:attrNameLst>
                                      </p:cBhvr>
                                      <p:to>
                                        <p:strVal val="visible"/>
                                      </p:to>
                                    </p:set>
                                    <p:anim calcmode="lin" valueType="num">
                                      <p:cBhvr>
                                        <p:cTn id="15" dur="500" fill="hold"/>
                                        <p:tgtEl>
                                          <p:spTgt spid="1048596"/>
                                        </p:tgtEl>
                                        <p:attrNameLst>
                                          <p:attrName>ppt_w</p:attrName>
                                        </p:attrNameLst>
                                      </p:cBhvr>
                                      <p:tavLst>
                                        <p:tav tm="0">
                                          <p:val>
                                            <p:fltVal val="0"/>
                                          </p:val>
                                        </p:tav>
                                        <p:tav tm="100000">
                                          <p:val>
                                            <p:strVal val="#ppt_w"/>
                                          </p:val>
                                        </p:tav>
                                      </p:tavLst>
                                    </p:anim>
                                    <p:anim calcmode="lin" valueType="num">
                                      <p:cBhvr>
                                        <p:cTn id="16" dur="500" fill="hold"/>
                                        <p:tgtEl>
                                          <p:spTgt spid="104859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48597"/>
                                        </p:tgtEl>
                                        <p:attrNameLst>
                                          <p:attrName>style.visibility</p:attrName>
                                        </p:attrNameLst>
                                      </p:cBhvr>
                                      <p:to>
                                        <p:strVal val="visible"/>
                                      </p:to>
                                    </p:set>
                                    <p:anim calcmode="lin" valueType="num">
                                      <p:cBhvr>
                                        <p:cTn id="19" dur="500" fill="hold"/>
                                        <p:tgtEl>
                                          <p:spTgt spid="1048597"/>
                                        </p:tgtEl>
                                        <p:attrNameLst>
                                          <p:attrName>ppt_w</p:attrName>
                                        </p:attrNameLst>
                                      </p:cBhvr>
                                      <p:tavLst>
                                        <p:tav tm="0">
                                          <p:val>
                                            <p:fltVal val="0"/>
                                          </p:val>
                                        </p:tav>
                                        <p:tav tm="100000">
                                          <p:val>
                                            <p:strVal val="#ppt_w"/>
                                          </p:val>
                                        </p:tav>
                                      </p:tavLst>
                                    </p:anim>
                                    <p:anim calcmode="lin" valueType="num">
                                      <p:cBhvr>
                                        <p:cTn id="20" dur="500" fill="hold"/>
                                        <p:tgtEl>
                                          <p:spTgt spid="104859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48600"/>
                                        </p:tgtEl>
                                        <p:attrNameLst>
                                          <p:attrName>style.visibility</p:attrName>
                                        </p:attrNameLst>
                                      </p:cBhvr>
                                      <p:to>
                                        <p:strVal val="visible"/>
                                      </p:to>
                                    </p:set>
                                    <p:anim calcmode="lin" valueType="num">
                                      <p:cBhvr>
                                        <p:cTn id="23" dur="500" fill="hold"/>
                                        <p:tgtEl>
                                          <p:spTgt spid="1048600"/>
                                        </p:tgtEl>
                                        <p:attrNameLst>
                                          <p:attrName>ppt_w</p:attrName>
                                        </p:attrNameLst>
                                      </p:cBhvr>
                                      <p:tavLst>
                                        <p:tav tm="0">
                                          <p:val>
                                            <p:fltVal val="0"/>
                                          </p:val>
                                        </p:tav>
                                        <p:tav tm="100000">
                                          <p:val>
                                            <p:strVal val="#ppt_w"/>
                                          </p:val>
                                        </p:tav>
                                      </p:tavLst>
                                    </p:anim>
                                    <p:anim calcmode="lin" valueType="num">
                                      <p:cBhvr>
                                        <p:cTn id="24" dur="500" fill="hold"/>
                                        <p:tgtEl>
                                          <p:spTgt spid="10486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48599"/>
                                        </p:tgtEl>
                                        <p:attrNameLst>
                                          <p:attrName>style.visibility</p:attrName>
                                        </p:attrNameLst>
                                      </p:cBhvr>
                                      <p:to>
                                        <p:strVal val="visible"/>
                                      </p:to>
                                    </p:set>
                                    <p:anim calcmode="lin" valueType="num">
                                      <p:cBhvr>
                                        <p:cTn id="27" dur="500" fill="hold"/>
                                        <p:tgtEl>
                                          <p:spTgt spid="1048599"/>
                                        </p:tgtEl>
                                        <p:attrNameLst>
                                          <p:attrName>ppt_w</p:attrName>
                                        </p:attrNameLst>
                                      </p:cBhvr>
                                      <p:tavLst>
                                        <p:tav tm="0">
                                          <p:val>
                                            <p:fltVal val="0"/>
                                          </p:val>
                                        </p:tav>
                                        <p:tav tm="100000">
                                          <p:val>
                                            <p:strVal val="#ppt_w"/>
                                          </p:val>
                                        </p:tav>
                                      </p:tavLst>
                                    </p:anim>
                                    <p:anim calcmode="lin" valueType="num">
                                      <p:cBhvr>
                                        <p:cTn id="28" dur="500" fill="hold"/>
                                        <p:tgtEl>
                                          <p:spTgt spid="104859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48603"/>
                                        </p:tgtEl>
                                        <p:attrNameLst>
                                          <p:attrName>style.visibility</p:attrName>
                                        </p:attrNameLst>
                                      </p:cBhvr>
                                      <p:to>
                                        <p:strVal val="visible"/>
                                      </p:to>
                                    </p:set>
                                    <p:anim calcmode="lin" valueType="num">
                                      <p:cBhvr>
                                        <p:cTn id="31" dur="500" fill="hold"/>
                                        <p:tgtEl>
                                          <p:spTgt spid="1048603"/>
                                        </p:tgtEl>
                                        <p:attrNameLst>
                                          <p:attrName>ppt_w</p:attrName>
                                        </p:attrNameLst>
                                      </p:cBhvr>
                                      <p:tavLst>
                                        <p:tav tm="0">
                                          <p:val>
                                            <p:fltVal val="0"/>
                                          </p:val>
                                        </p:tav>
                                        <p:tav tm="100000">
                                          <p:val>
                                            <p:strVal val="#ppt_w"/>
                                          </p:val>
                                        </p:tav>
                                      </p:tavLst>
                                    </p:anim>
                                    <p:anim calcmode="lin" valueType="num">
                                      <p:cBhvr>
                                        <p:cTn id="32" dur="500" fill="hold"/>
                                        <p:tgtEl>
                                          <p:spTgt spid="104860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48605"/>
                                        </p:tgtEl>
                                        <p:attrNameLst>
                                          <p:attrName>style.visibility</p:attrName>
                                        </p:attrNameLst>
                                      </p:cBhvr>
                                      <p:to>
                                        <p:strVal val="visible"/>
                                      </p:to>
                                    </p:set>
                                    <p:anim calcmode="lin" valueType="num">
                                      <p:cBhvr>
                                        <p:cTn id="35" dur="500" fill="hold"/>
                                        <p:tgtEl>
                                          <p:spTgt spid="1048605"/>
                                        </p:tgtEl>
                                        <p:attrNameLst>
                                          <p:attrName>ppt_w</p:attrName>
                                        </p:attrNameLst>
                                      </p:cBhvr>
                                      <p:tavLst>
                                        <p:tav tm="0">
                                          <p:val>
                                            <p:fltVal val="0"/>
                                          </p:val>
                                        </p:tav>
                                        <p:tav tm="100000">
                                          <p:val>
                                            <p:strVal val="#ppt_w"/>
                                          </p:val>
                                        </p:tav>
                                      </p:tavLst>
                                    </p:anim>
                                    <p:anim calcmode="lin" valueType="num">
                                      <p:cBhvr>
                                        <p:cTn id="36" dur="500" fill="hold"/>
                                        <p:tgtEl>
                                          <p:spTgt spid="104860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48606"/>
                                        </p:tgtEl>
                                        <p:attrNameLst>
                                          <p:attrName>style.visibility</p:attrName>
                                        </p:attrNameLst>
                                      </p:cBhvr>
                                      <p:to>
                                        <p:strVal val="visible"/>
                                      </p:to>
                                    </p:set>
                                    <p:anim calcmode="lin" valueType="num">
                                      <p:cBhvr>
                                        <p:cTn id="39" dur="500" fill="hold"/>
                                        <p:tgtEl>
                                          <p:spTgt spid="1048606"/>
                                        </p:tgtEl>
                                        <p:attrNameLst>
                                          <p:attrName>ppt_w</p:attrName>
                                        </p:attrNameLst>
                                      </p:cBhvr>
                                      <p:tavLst>
                                        <p:tav tm="0">
                                          <p:val>
                                            <p:fltVal val="0"/>
                                          </p:val>
                                        </p:tav>
                                        <p:tav tm="100000">
                                          <p:val>
                                            <p:strVal val="#ppt_w"/>
                                          </p:val>
                                        </p:tav>
                                      </p:tavLst>
                                    </p:anim>
                                    <p:anim calcmode="lin" valueType="num">
                                      <p:cBhvr>
                                        <p:cTn id="40" dur="500" fill="hold"/>
                                        <p:tgtEl>
                                          <p:spTgt spid="104860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048602"/>
                                        </p:tgtEl>
                                        <p:attrNameLst>
                                          <p:attrName>style.visibility</p:attrName>
                                        </p:attrNameLst>
                                      </p:cBhvr>
                                      <p:to>
                                        <p:strVal val="visible"/>
                                      </p:to>
                                    </p:set>
                                    <p:anim calcmode="lin" valueType="num">
                                      <p:cBhvr>
                                        <p:cTn id="43" dur="500" fill="hold"/>
                                        <p:tgtEl>
                                          <p:spTgt spid="1048602"/>
                                        </p:tgtEl>
                                        <p:attrNameLst>
                                          <p:attrName>ppt_w</p:attrName>
                                        </p:attrNameLst>
                                      </p:cBhvr>
                                      <p:tavLst>
                                        <p:tav tm="0">
                                          <p:val>
                                            <p:fltVal val="0"/>
                                          </p:val>
                                        </p:tav>
                                        <p:tav tm="100000">
                                          <p:val>
                                            <p:strVal val="#ppt_w"/>
                                          </p:val>
                                        </p:tav>
                                      </p:tavLst>
                                    </p:anim>
                                    <p:anim calcmode="lin" valueType="num">
                                      <p:cBhvr>
                                        <p:cTn id="44" dur="500" fill="hold"/>
                                        <p:tgtEl>
                                          <p:spTgt spid="10486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bldLvl="0" animBg="1"/>
      <p:bldP spid="1048597" grpId="0"/>
      <p:bldP spid="1048599" grpId="0" bldLvl="0" animBg="1"/>
      <p:bldP spid="1048600" grpId="0"/>
      <p:bldP spid="1048602" grpId="0" bldLvl="0" animBg="1"/>
      <p:bldP spid="1048603" grpId="0"/>
      <p:bldP spid="1048605" grpId="0" bldLvl="0" animBg="1"/>
      <p:bldP spid="1048606" grpId="0"/>
      <p:bldP spid="2"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D2E1"/>
        </a:solidFill>
        <a:effectLst/>
      </p:bgPr>
    </p:bg>
    <p:spTree>
      <p:nvGrpSpPr>
        <p:cNvPr id="1" name=""/>
        <p:cNvGrpSpPr/>
        <p:nvPr/>
      </p:nvGrpSpPr>
      <p:grpSpPr>
        <a:xfrm>
          <a:off x="0" y="0"/>
          <a:ext cx="0" cy="0"/>
          <a:chOff x="0" y="0"/>
          <a:chExt cx="0" cy="0"/>
        </a:xfrm>
      </p:grpSpPr>
      <p:sp>
        <p:nvSpPr>
          <p:cNvPr id="1048586" name="直角三角形 6"/>
          <p:cNvSpPr/>
          <p:nvPr/>
        </p:nvSpPr>
        <p:spPr>
          <a:xfrm flipH="1" flipV="1">
            <a:off x="7922456"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直角三角形 4"/>
          <p:cNvSpPr/>
          <p:nvPr/>
        </p:nvSpPr>
        <p:spPr>
          <a:xfrm>
            <a:off x="4021507" y="0"/>
            <a:ext cx="4269544" cy="6858000"/>
          </a:xfrm>
          <a:prstGeom prst="rtTriangle">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矩形 5"/>
          <p:cNvSpPr/>
          <p:nvPr/>
        </p:nvSpPr>
        <p:spPr>
          <a:xfrm>
            <a:off x="-1" y="0"/>
            <a:ext cx="4021507" cy="6858000"/>
          </a:xfrm>
          <a:prstGeom prst="rect">
            <a:avLst/>
          </a:prstGeom>
          <a:solidFill>
            <a:srgbClr val="FF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10"/>
          <p:cNvSpPr/>
          <p:nvPr/>
        </p:nvSpPr>
        <p:spPr>
          <a:xfrm>
            <a:off x="234548" y="268187"/>
            <a:ext cx="11722903" cy="6321627"/>
          </a:xfrm>
          <a:prstGeom prst="roundRect">
            <a:avLst>
              <a:gd name="adj" fmla="val 3345"/>
            </a:avLst>
          </a:prstGeom>
          <a:solidFill>
            <a:schemeClr val="bg1"/>
          </a:solidFill>
          <a:ln w="25400">
            <a:solidFill>
              <a:srgbClr val="D4A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菱形 2"/>
          <p:cNvSpPr/>
          <p:nvPr/>
        </p:nvSpPr>
        <p:spPr>
          <a:xfrm>
            <a:off x="1528359" y="691588"/>
            <a:ext cx="1182129" cy="1166265"/>
          </a:xfrm>
          <a:prstGeom prst="diamond">
            <a:avLst/>
          </a:prstGeom>
          <a:solidFill>
            <a:schemeClr val="accent2"/>
          </a:solidFill>
          <a:ln>
            <a:solidFill>
              <a:schemeClr val="bg2">
                <a:lumMod val="90000"/>
              </a:schemeClr>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048732" name="TextBox 97"/>
          <p:cNvSpPr txBox="1"/>
          <p:nvPr/>
        </p:nvSpPr>
        <p:spPr>
          <a:xfrm>
            <a:off x="2863850" y="866775"/>
            <a:ext cx="7653020" cy="1181100"/>
          </a:xfrm>
          <a:prstGeom prst="rect">
            <a:avLst/>
          </a:prstGeom>
          <a:noFill/>
        </p:spPr>
        <p:txBody>
          <a:bodyPr wrap="square" lIns="102974" tIns="0" rIns="102974" bIns="0" rtlCol="0" anchor="t">
            <a:spAutoFit/>
          </a:bodyPr>
          <a:lstStyle/>
          <a:p>
            <a:pPr fontAlgn="auto">
              <a:lnSpc>
                <a:spcPct val="120000"/>
              </a:lnSpc>
            </a:pPr>
            <a:r>
              <a:rPr lang="zh-CN" altLang="en-US" sz="3200" b="1" dirty="0">
                <a:solidFill>
                  <a:schemeClr val="tx1"/>
                </a:solidFill>
                <a:latin typeface="隶书" panose="02010509060101010101" pitchFamily="49" charset="-122"/>
                <a:ea typeface="隶书" panose="02010509060101010101" pitchFamily="49" charset="-122"/>
                <a:cs typeface="华文黑体" pitchFamily="2" charset="-122"/>
              </a:rPr>
              <a:t>读下面的句子，体会人物的内心，再选择一种情景，照样子写一写。</a:t>
            </a:r>
            <a:endParaRPr lang="zh-CN" altLang="en-US" sz="3200" b="1" dirty="0">
              <a:solidFill>
                <a:schemeClr val="tx1"/>
              </a:solidFill>
              <a:latin typeface="隶书" panose="02010509060101010101" pitchFamily="49" charset="-122"/>
              <a:ea typeface="隶书" panose="02010509060101010101" pitchFamily="49" charset="-122"/>
              <a:cs typeface="华文黑体" pitchFamily="2" charset="-122"/>
            </a:endParaRPr>
          </a:p>
        </p:txBody>
      </p:sp>
      <p:sp>
        <p:nvSpPr>
          <p:cNvPr id="3" name="矩形 12"/>
          <p:cNvSpPr/>
          <p:nvPr/>
        </p:nvSpPr>
        <p:spPr>
          <a:xfrm>
            <a:off x="1854835" y="2262505"/>
            <a:ext cx="8661400" cy="1383665"/>
          </a:xfrm>
          <a:prstGeom prst="rect">
            <a:avLst/>
          </a:prstGeom>
        </p:spPr>
        <p:txBody>
          <a:bodyPr wrap="square">
            <a:spAutoFit/>
          </a:bodyPr>
          <a:lstStyle/>
          <a:p>
            <a:pPr indent="0" fontAlgn="auto">
              <a:lnSpc>
                <a:spcPct val="150000"/>
              </a:lnSpc>
            </a:pPr>
            <a:r>
              <a:rPr lang="zh-CN" sz="2800">
                <a:latin typeface="楷体" panose="02010609060101010101" charset="-122"/>
                <a:ea typeface="楷体" panose="02010609060101010101" charset="-122"/>
              </a:rPr>
              <a:t>（</a:t>
            </a:r>
            <a:r>
              <a:rPr lang="en-US" altLang="zh-CN" sz="2800">
                <a:latin typeface="楷体" panose="02010609060101010101" charset="-122"/>
                <a:ea typeface="楷体" panose="02010609060101010101" charset="-122"/>
              </a:rPr>
              <a:t>1</a:t>
            </a:r>
            <a:r>
              <a:rPr lang="zh-CN" sz="2800">
                <a:latin typeface="楷体" panose="02010609060101010101" charset="-122"/>
                <a:ea typeface="楷体" panose="02010609060101010101" charset="-122"/>
              </a:rPr>
              <a:t>）</a:t>
            </a:r>
            <a:r>
              <a:rPr lang="zh-CN" sz="2800">
                <a:latin typeface="楷体" panose="02010609060101010101" charset="-122"/>
                <a:ea typeface="楷体" panose="02010609060101010101" charset="-122"/>
                <a:sym typeface="+mn-ea"/>
              </a:rPr>
              <a:t>从见到这封电报起，毛主席整整一天没说一句话，只是一支接着一支地吸着烟</a:t>
            </a:r>
            <a:r>
              <a:rPr lang="zh-CN" sz="2800">
                <a:latin typeface="楷体" panose="02010609060101010101" charset="-122"/>
                <a:ea typeface="楷体" panose="02010609060101010101" charset="-122"/>
              </a:rPr>
              <a:t>。</a:t>
            </a:r>
            <a:endParaRPr lang="zh-CN" sz="2800">
              <a:latin typeface="楷体" panose="02010609060101010101" charset="-122"/>
              <a:ea typeface="楷体" panose="02010609060101010101" charset="-122"/>
            </a:endParaRPr>
          </a:p>
        </p:txBody>
      </p:sp>
      <p:sp>
        <p:nvSpPr>
          <p:cNvPr id="2" name="下箭头 1"/>
          <p:cNvSpPr/>
          <p:nvPr/>
        </p:nvSpPr>
        <p:spPr>
          <a:xfrm>
            <a:off x="5401945" y="3613785"/>
            <a:ext cx="268605" cy="480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2480945" y="4403725"/>
            <a:ext cx="7540625" cy="1148715"/>
          </a:xfrm>
          <a:prstGeom prst="rect">
            <a:avLst/>
          </a:prstGeom>
          <a:solidFill>
            <a:srgbClr val="FB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 name="文本框 3"/>
          <p:cNvSpPr txBox="1"/>
          <p:nvPr/>
        </p:nvSpPr>
        <p:spPr>
          <a:xfrm>
            <a:off x="2552065" y="4327525"/>
            <a:ext cx="7359650" cy="1210945"/>
          </a:xfrm>
          <a:prstGeom prst="rect">
            <a:avLst/>
          </a:prstGeom>
          <a:noFill/>
        </p:spPr>
        <p:txBody>
          <a:bodyPr wrap="square" rtlCol="0">
            <a:spAutoFit/>
          </a:bodyPr>
          <a:lstStyle/>
          <a:p>
            <a:pPr indent="0" algn="l" fontAlgn="auto">
              <a:lnSpc>
                <a:spcPct val="130000"/>
              </a:lnSpc>
            </a:pPr>
            <a:r>
              <a:rPr lang="en-US" sz="2800" b="1" dirty="0" smtClean="0">
                <a:solidFill>
                  <a:schemeClr val="tx1"/>
                </a:solidFill>
                <a:uFillTx/>
                <a:latin typeface="楷体" panose="02010609060101010101" charset="-122"/>
                <a:ea typeface="楷体" panose="02010609060101010101" charset="-122"/>
                <a:sym typeface="+mn-ea"/>
              </a:rPr>
              <a:t>   </a:t>
            </a:r>
            <a:r>
              <a:rPr sz="2800" b="1" dirty="0" smtClean="0">
                <a:uFillTx/>
                <a:latin typeface="楷体" panose="02010609060101010101" charset="-122"/>
                <a:ea typeface="楷体" panose="02010609060101010101" charset="-122"/>
                <a:sym typeface="+mn-ea"/>
              </a:rPr>
              <a:t>这是对毛主席的神态描写,反映了毛泽东主席在失去爱子后无比悲痛的心情</a:t>
            </a:r>
            <a:r>
              <a:rPr sz="2800" b="1" dirty="0" smtClean="0">
                <a:solidFill>
                  <a:schemeClr val="tx1"/>
                </a:solidFill>
                <a:uFillTx/>
                <a:latin typeface="楷体" panose="02010609060101010101" charset="-122"/>
                <a:ea typeface="楷体" panose="02010609060101010101" charset="-122"/>
                <a:sym typeface="+mn-ea"/>
              </a:rPr>
              <a:t>。</a:t>
            </a:r>
            <a:endParaRPr sz="2800" b="1" dirty="0" smtClean="0">
              <a:solidFill>
                <a:schemeClr val="tx1"/>
              </a:solidFill>
              <a:uFillTx/>
              <a:latin typeface="楷体" panose="02010609060101010101" charset="-122"/>
              <a:ea typeface="楷体" panose="02010609060101010101"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down)">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2"/>
                                        </p:tgtEl>
                                        <p:attrNameLst>
                                          <p:attrName>style.visibility</p:attrName>
                                        </p:attrNameLst>
                                      </p:cBhvr>
                                      <p:to>
                                        <p:strVal val="visible"/>
                                      </p:to>
                                    </p:set>
                                    <p:animEffect transition="in" filter="wipe(left)">
                                      <p:cBhvr>
                                        <p:cTn id="10" dur="500"/>
                                        <p:tgtEl>
                                          <p:spTgt spid="104873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ldLvl="0" animBg="1"/>
      <p:bldP spid="1048732" grpId="0"/>
      <p:bldP spid="2" grpId="0" bldLvl="0" animBg="1"/>
      <p:bldP spid="5" grpId="0" bldLvl="0" animBg="1"/>
    </p:bldLst>
  </p:timing>
</p:sld>
</file>

<file path=ppt/theme/theme1.xml><?xml version="1.0" encoding="utf-8"?>
<a:theme xmlns:a="http://schemas.openxmlformats.org/drawingml/2006/main" name="Office 主题​​">
  <a:themeElements>
    <a:clrScheme name="自定义 930">
      <a:dk1>
        <a:sysClr val="windowText" lastClr="000000"/>
      </a:dk1>
      <a:lt1>
        <a:sysClr val="window" lastClr="FFFFFF"/>
      </a:lt1>
      <a:dk2>
        <a:srgbClr val="44546A"/>
      </a:dk2>
      <a:lt2>
        <a:srgbClr val="E7E6E6"/>
      </a:lt2>
      <a:accent1>
        <a:srgbClr val="DC9595"/>
      </a:accent1>
      <a:accent2>
        <a:srgbClr val="9AB5CE"/>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4964</Words>
  <Application>WPS 演示</Application>
  <PresentationFormat>自定义</PresentationFormat>
  <Paragraphs>341</Paragraphs>
  <Slides>54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54</vt:i4>
      </vt:variant>
    </vt:vector>
  </HeadingPairs>
  <TitlesOfParts>
    <vt:vector size="75" baseType="lpstr">
      <vt:lpstr>Arial</vt:lpstr>
      <vt:lpstr>宋体</vt:lpstr>
      <vt:lpstr>Wingdings</vt:lpstr>
      <vt:lpstr>黑体</vt:lpstr>
      <vt:lpstr>华文细黑</vt:lpstr>
      <vt:lpstr>方正清刻本悦宋简体</vt:lpstr>
      <vt:lpstr>萝莉体 第二版</vt:lpstr>
      <vt:lpstr>楷体</vt:lpstr>
      <vt:lpstr>楷体_GB2312</vt:lpstr>
      <vt:lpstr>Calibri</vt:lpstr>
      <vt:lpstr>Times New Roman</vt:lpstr>
      <vt:lpstr>隶书</vt:lpstr>
      <vt:lpstr>华文黑体</vt:lpstr>
      <vt:lpstr>等线</vt:lpstr>
      <vt:lpstr>微软雅黑</vt:lpstr>
      <vt:lpstr>Arial Unicode MS</vt:lpstr>
      <vt:lpstr>等线 Light</vt:lpstr>
      <vt:lpstr>Lucida Sans</vt:lpstr>
      <vt:lpstr>仿宋</vt:lpstr>
      <vt:lpstr>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527</cp:revision>
  <dcterms:created xsi:type="dcterms:W3CDTF">2015-05-05T08:02:00Z</dcterms:created>
  <dcterms:modified xsi:type="dcterms:W3CDTF">2020-03-03T03:47:46Z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