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
  </p:notesMasterIdLst>
  <p:handoutMasterIdLst>
    <p:handoutMasterId r:id="rId28"/>
  </p:handoutMasterIdLst>
  <p:sldIdLst>
    <p:sldId id="260" r:id="rId3"/>
    <p:sldId id="258" r:id="rId4"/>
    <p:sldId id="311" r:id="rId6"/>
    <p:sldId id="259" r:id="rId7"/>
    <p:sldId id="261" r:id="rId8"/>
    <p:sldId id="262" r:id="rId9"/>
    <p:sldId id="277" r:id="rId10"/>
    <p:sldId id="279" r:id="rId11"/>
    <p:sldId id="312" r:id="rId12"/>
    <p:sldId id="313" r:id="rId13"/>
    <p:sldId id="281" r:id="rId14"/>
    <p:sldId id="314" r:id="rId15"/>
    <p:sldId id="315" r:id="rId16"/>
    <p:sldId id="316" r:id="rId17"/>
    <p:sldId id="317" r:id="rId18"/>
    <p:sldId id="282" r:id="rId19"/>
    <p:sldId id="318" r:id="rId20"/>
    <p:sldId id="283" r:id="rId21"/>
    <p:sldId id="319" r:id="rId22"/>
    <p:sldId id="320" r:id="rId23"/>
    <p:sldId id="321" r:id="rId24"/>
    <p:sldId id="322" r:id="rId25"/>
    <p:sldId id="323" r:id="rId26"/>
    <p:sldId id="324" r:id="rId27"/>
  </p:sldIdLst>
  <p:sldSz cx="12192000" cy="6858000"/>
  <p:notesSz cx="6858000" cy="9144000"/>
  <p:embeddedFontLst>
    <p:embeddedFont>
      <p:font typeface="微软雅黑" panose="020B0503020204020204" charset="-122"/>
      <p:regular r:id="rId32"/>
    </p:embeddedFont>
    <p:embeddedFont>
      <p:font typeface="黑体" panose="02010600030101010101" charset="-122"/>
      <p:regular r:id="rId33"/>
    </p:embeddedFont>
    <p:embeddedFont>
      <p:font typeface="仿宋" panose="02010609060101010101" charset="-122"/>
      <p:regular r:id="rId34"/>
    </p:embeddedFont>
    <p:embeddedFont>
      <p:font typeface="楷体" panose="02010609060101010101" charset="-122"/>
      <p:regular r:id="rId35"/>
    </p:embeddedFont>
    <p:embeddedFont>
      <p:font typeface="方正华隶简体" panose="03000509000000000000" charset="-122"/>
      <p:regular r:id="rId36"/>
    </p:embeddedFont>
    <p:embeddedFont>
      <p:font typeface="GB Pinyinok-D" panose="02010601030101010101" charset="-122"/>
      <p:regular r:id="rId37"/>
    </p:embeddedFont>
    <p:embeddedFont>
      <p:font typeface="汉仪中楷简" panose="02010604000101010101" charset="-122"/>
      <p:regular r:id="rId38"/>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41" d="100"/>
          <a:sy n="41" d="100"/>
        </p:scale>
        <p:origin x="-108" y="-846"/>
      </p:cViewPr>
      <p:guideLst>
        <p:guide orient="horz" pos="2219"/>
        <p:guide pos="3794"/>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8" Type="http://schemas.openxmlformats.org/officeDocument/2006/relationships/font" Target="fonts/font7.fntdata"/><Relationship Id="rId37" Type="http://schemas.openxmlformats.org/officeDocument/2006/relationships/font" Target="fonts/font6.fntdata"/><Relationship Id="rId36" Type="http://schemas.openxmlformats.org/officeDocument/2006/relationships/font" Target="fonts/font5.fntdata"/><Relationship Id="rId35" Type="http://schemas.openxmlformats.org/officeDocument/2006/relationships/font" Target="fonts/font4.fntdata"/><Relationship Id="rId34" Type="http://schemas.openxmlformats.org/officeDocument/2006/relationships/font" Target="fonts/font3.fntdata"/><Relationship Id="rId33" Type="http://schemas.openxmlformats.org/officeDocument/2006/relationships/font" Target="fonts/font2.fntdata"/><Relationship Id="rId32" Type="http://schemas.openxmlformats.org/officeDocument/2006/relationships/font" Target="fonts/font1.fntdata"/><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image" Target="../media/image5.jpe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4" Type="http://schemas.openxmlformats.org/officeDocument/2006/relationships/image" Target="../media/image7.jpe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9" name="图片 8" descr="shftgh"/>
          <p:cNvPicPr>
            <a:picLocks noChangeAspect="1"/>
          </p:cNvPicPr>
          <p:nvPr userDrawn="1"/>
        </p:nvPicPr>
        <p:blipFill>
          <a:blip r:embed="rId2" cstate="print"/>
          <a:stretch>
            <a:fillRect/>
          </a:stretch>
        </p:blipFill>
        <p:spPr>
          <a:xfrm>
            <a:off x="-105410" y="26035"/>
            <a:ext cx="12326620" cy="6843395"/>
          </a:xfrm>
          <a:prstGeom prst="rect">
            <a:avLst/>
          </a:prstGeom>
          <a:effectLst/>
        </p:spPr>
      </p:pic>
      <p:pic>
        <p:nvPicPr>
          <p:cNvPr id="7" name="图片 6" descr="图片1.pngsefgsfdhj"/>
          <p:cNvPicPr>
            <a:picLocks noChangeAspect="1"/>
          </p:cNvPicPr>
          <p:nvPr userDrawn="1"/>
        </p:nvPicPr>
        <p:blipFill>
          <a:blip r:embed="rId3" cstate="print"/>
          <a:srcRect t="49228"/>
          <a:stretch>
            <a:fillRect/>
          </a:stretch>
        </p:blipFill>
        <p:spPr>
          <a:xfrm>
            <a:off x="-546735" y="-13970"/>
            <a:ext cx="13178790" cy="1461135"/>
          </a:xfrm>
          <a:prstGeom prst="rect">
            <a:avLst/>
          </a:prstGeom>
        </p:spPr>
      </p:pic>
      <p:pic>
        <p:nvPicPr>
          <p:cNvPr id="8" name="图片 7" descr="图片1.pngsefgsfdhj"/>
          <p:cNvPicPr>
            <a:picLocks noChangeAspect="1"/>
          </p:cNvPicPr>
          <p:nvPr userDrawn="1"/>
        </p:nvPicPr>
        <p:blipFill>
          <a:blip r:embed="rId3" cstate="print"/>
          <a:srcRect b="58782"/>
          <a:stretch>
            <a:fillRect/>
          </a:stretch>
        </p:blipFill>
        <p:spPr>
          <a:xfrm>
            <a:off x="-425450" y="5683250"/>
            <a:ext cx="13057505" cy="1186180"/>
          </a:xfrm>
          <a:prstGeom prst="rect">
            <a:avLst/>
          </a:prstGeom>
        </p:spPr>
      </p:pic>
      <p:sp>
        <p:nvSpPr>
          <p:cNvPr id="3" name="矩形 2"/>
          <p:cNvSpPr/>
          <p:nvPr userDrawn="1"/>
        </p:nvSpPr>
        <p:spPr>
          <a:xfrm>
            <a:off x="-15875" y="4331335"/>
            <a:ext cx="12223115" cy="2538095"/>
          </a:xfrm>
          <a:prstGeom prst="rect">
            <a:avLst/>
          </a:prstGeom>
          <a:blipFill rotWithShape="1">
            <a:blip r:embed="rId4" cstate="print">
              <a:alphaModFix amt="4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9" name="图片 8" descr="shftgh"/>
          <p:cNvPicPr>
            <a:picLocks noChangeAspect="1"/>
          </p:cNvPicPr>
          <p:nvPr userDrawn="1"/>
        </p:nvPicPr>
        <p:blipFill>
          <a:blip r:embed="rId2" cstate="print"/>
          <a:stretch>
            <a:fillRect/>
          </a:stretch>
        </p:blipFill>
        <p:spPr>
          <a:xfrm>
            <a:off x="-120650" y="7620"/>
            <a:ext cx="12326620" cy="6843395"/>
          </a:xfrm>
          <a:prstGeom prst="rect">
            <a:avLst/>
          </a:prstGeom>
          <a:effectLst/>
        </p:spPr>
      </p:pic>
      <p:pic>
        <p:nvPicPr>
          <p:cNvPr id="8" name="图片 7" descr="图片1.pngsefgsfdhj"/>
          <p:cNvPicPr>
            <a:picLocks noChangeAspect="1"/>
          </p:cNvPicPr>
          <p:nvPr userDrawn="1"/>
        </p:nvPicPr>
        <p:blipFill>
          <a:blip r:embed="rId3" cstate="print"/>
          <a:srcRect t="49228"/>
          <a:stretch>
            <a:fillRect/>
          </a:stretch>
        </p:blipFill>
        <p:spPr>
          <a:xfrm>
            <a:off x="-546735" y="-13970"/>
            <a:ext cx="13178790" cy="1337945"/>
          </a:xfrm>
          <a:prstGeom prst="rect">
            <a:avLst/>
          </a:prstGeom>
        </p:spPr>
      </p:pic>
      <p:pic>
        <p:nvPicPr>
          <p:cNvPr id="16" name="图片 15" descr="fghj"/>
          <p:cNvPicPr>
            <a:picLocks noChangeAspect="1"/>
          </p:cNvPicPr>
          <p:nvPr userDrawn="1"/>
        </p:nvPicPr>
        <p:blipFill>
          <a:blip r:embed="rId4" cstate="print"/>
          <a:srcRect l="1404" t="3188" r="22753"/>
          <a:stretch>
            <a:fillRect/>
          </a:stretch>
        </p:blipFill>
        <p:spPr>
          <a:xfrm>
            <a:off x="8106410" y="2989580"/>
            <a:ext cx="4114800" cy="3239770"/>
          </a:xfrm>
          <a:prstGeom prst="rect">
            <a:avLst/>
          </a:prstGeom>
        </p:spPr>
      </p:pic>
      <p:pic>
        <p:nvPicPr>
          <p:cNvPr id="10" name="图片 9" descr="图片1.pngsefgsfdhj"/>
          <p:cNvPicPr>
            <a:picLocks noChangeAspect="1"/>
          </p:cNvPicPr>
          <p:nvPr userDrawn="1"/>
        </p:nvPicPr>
        <p:blipFill>
          <a:blip r:embed="rId3" cstate="print"/>
          <a:srcRect b="58782"/>
          <a:stretch>
            <a:fillRect/>
          </a:stretch>
        </p:blipFill>
        <p:spPr>
          <a:xfrm>
            <a:off x="-433070" y="5911850"/>
            <a:ext cx="13057505" cy="957580"/>
          </a:xfrm>
          <a:prstGeom prst="rect">
            <a:avLst/>
          </a:prstGeom>
        </p:spPr>
      </p:pic>
      <p:pic>
        <p:nvPicPr>
          <p:cNvPr id="17" name="图片 16" descr="TIM截图20190516171325"/>
          <p:cNvPicPr>
            <a:picLocks noChangeAspect="1"/>
          </p:cNvPicPr>
          <p:nvPr userDrawn="1"/>
        </p:nvPicPr>
        <p:blipFill>
          <a:blip r:embed="rId5" cstate="print">
            <a:clrChange>
              <a:clrFrom>
                <a:srgbClr val="ECECEA">
                  <a:alpha val="100000"/>
                </a:srgbClr>
              </a:clrFrom>
              <a:clrTo>
                <a:srgbClr val="ECECEA">
                  <a:alpha val="100000"/>
                  <a:alpha val="0"/>
                </a:srgbClr>
              </a:clrTo>
            </a:clrChange>
          </a:blip>
          <a:stretch>
            <a:fillRect/>
          </a:stretch>
        </p:blipFill>
        <p:spPr>
          <a:xfrm flipH="1">
            <a:off x="345440" y="920115"/>
            <a:ext cx="3343275" cy="342900"/>
          </a:xfrm>
          <a:prstGeom prst="rect">
            <a:avLst/>
          </a:prstGeom>
        </p:spPr>
      </p:pic>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pic>
        <p:nvPicPr>
          <p:cNvPr id="9" name="图片 8" descr="shftgh"/>
          <p:cNvPicPr>
            <a:picLocks noChangeAspect="1"/>
          </p:cNvPicPr>
          <p:nvPr userDrawn="1"/>
        </p:nvPicPr>
        <p:blipFill>
          <a:blip r:embed="rId2" cstate="print"/>
          <a:stretch>
            <a:fillRect/>
          </a:stretch>
        </p:blipFill>
        <p:spPr>
          <a:xfrm>
            <a:off x="-120650" y="7620"/>
            <a:ext cx="12326620" cy="6843395"/>
          </a:xfrm>
          <a:prstGeom prst="rect">
            <a:avLst/>
          </a:prstGeom>
          <a:effectLst/>
        </p:spPr>
      </p:pic>
      <p:pic>
        <p:nvPicPr>
          <p:cNvPr id="8" name="图片 7" descr="图片1.pngsefgsfdhj"/>
          <p:cNvPicPr>
            <a:picLocks noChangeAspect="1"/>
          </p:cNvPicPr>
          <p:nvPr userDrawn="1"/>
        </p:nvPicPr>
        <p:blipFill>
          <a:blip r:embed="rId3" cstate="print"/>
          <a:srcRect t="49228"/>
          <a:stretch>
            <a:fillRect/>
          </a:stretch>
        </p:blipFill>
        <p:spPr>
          <a:xfrm>
            <a:off x="-546735" y="-13970"/>
            <a:ext cx="13178790" cy="1337945"/>
          </a:xfrm>
          <a:prstGeom prst="rect">
            <a:avLst/>
          </a:prstGeom>
        </p:spPr>
      </p:pic>
      <p:pic>
        <p:nvPicPr>
          <p:cNvPr id="16" name="图片 15" descr="fghj"/>
          <p:cNvPicPr>
            <a:picLocks noChangeAspect="1"/>
          </p:cNvPicPr>
          <p:nvPr userDrawn="1"/>
        </p:nvPicPr>
        <p:blipFill>
          <a:blip r:embed="rId4" cstate="print"/>
          <a:srcRect l="1404" t="3188" r="22753"/>
          <a:stretch>
            <a:fillRect/>
          </a:stretch>
        </p:blipFill>
        <p:spPr>
          <a:xfrm>
            <a:off x="8106410" y="2989580"/>
            <a:ext cx="4114800" cy="3239770"/>
          </a:xfrm>
          <a:prstGeom prst="rect">
            <a:avLst/>
          </a:prstGeom>
        </p:spPr>
      </p:pic>
      <p:pic>
        <p:nvPicPr>
          <p:cNvPr id="10" name="图片 9" descr="图片1.pngsefgsfdhj"/>
          <p:cNvPicPr>
            <a:picLocks noChangeAspect="1"/>
          </p:cNvPicPr>
          <p:nvPr userDrawn="1"/>
        </p:nvPicPr>
        <p:blipFill>
          <a:blip r:embed="rId3" cstate="print"/>
          <a:srcRect b="58782"/>
          <a:stretch>
            <a:fillRect/>
          </a:stretch>
        </p:blipFill>
        <p:spPr>
          <a:xfrm>
            <a:off x="-433070" y="5911850"/>
            <a:ext cx="13057505" cy="957580"/>
          </a:xfrm>
          <a:prstGeom prst="rect">
            <a:avLst/>
          </a:prstGeom>
        </p:spPr>
      </p:pic>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节标题">
    <p:spTree>
      <p:nvGrpSpPr>
        <p:cNvPr id="1" name=""/>
        <p:cNvGrpSpPr/>
        <p:nvPr/>
      </p:nvGrpSpPr>
      <p:grpSpPr>
        <a:xfrm>
          <a:off x="0" y="0"/>
          <a:ext cx="0" cy="0"/>
          <a:chOff x="0" y="0"/>
          <a:chExt cx="0" cy="0"/>
        </a:xfrm>
      </p:grpSpPr>
      <p:pic>
        <p:nvPicPr>
          <p:cNvPr id="9" name="图片 8" descr="shftgh"/>
          <p:cNvPicPr>
            <a:picLocks noChangeAspect="1"/>
          </p:cNvPicPr>
          <p:nvPr userDrawn="1"/>
        </p:nvPicPr>
        <p:blipFill>
          <a:blip r:embed="rId2" cstate="print"/>
          <a:stretch>
            <a:fillRect/>
          </a:stretch>
        </p:blipFill>
        <p:spPr>
          <a:xfrm>
            <a:off x="-105410" y="26035"/>
            <a:ext cx="12326620" cy="6843395"/>
          </a:xfrm>
          <a:prstGeom prst="rect">
            <a:avLst/>
          </a:prstGeom>
          <a:effectLst/>
        </p:spPr>
      </p:pic>
      <p:sp>
        <p:nvSpPr>
          <p:cNvPr id="14" name="矩形 13"/>
          <p:cNvSpPr/>
          <p:nvPr userDrawn="1"/>
        </p:nvSpPr>
        <p:spPr>
          <a:xfrm>
            <a:off x="8784590" y="4128135"/>
            <a:ext cx="3931920" cy="3155950"/>
          </a:xfrm>
          <a:prstGeom prst="rect">
            <a:avLst/>
          </a:prstGeom>
          <a:blipFill rotWithShape="1">
            <a:blip r:embed="rId3" cstate="print">
              <a:alphaModFix amt="22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图片1.pngsefgsfdhj"/>
          <p:cNvPicPr>
            <a:picLocks noChangeAspect="1"/>
          </p:cNvPicPr>
          <p:nvPr userDrawn="1"/>
        </p:nvPicPr>
        <p:blipFill>
          <a:blip r:embed="rId4" cstate="print"/>
          <a:srcRect t="49228"/>
          <a:stretch>
            <a:fillRect/>
          </a:stretch>
        </p:blipFill>
        <p:spPr>
          <a:xfrm>
            <a:off x="-546735" y="-59690"/>
            <a:ext cx="13178790" cy="1383030"/>
          </a:xfrm>
          <a:prstGeom prst="rect">
            <a:avLst/>
          </a:prstGeom>
        </p:spPr>
      </p:pic>
      <p:pic>
        <p:nvPicPr>
          <p:cNvPr id="10" name="图片 9" descr="图片1.pngsefgsfdhj"/>
          <p:cNvPicPr>
            <a:picLocks noChangeAspect="1"/>
          </p:cNvPicPr>
          <p:nvPr userDrawn="1"/>
        </p:nvPicPr>
        <p:blipFill>
          <a:blip r:embed="rId4" cstate="print"/>
          <a:srcRect b="58782"/>
          <a:stretch>
            <a:fillRect/>
          </a:stretch>
        </p:blipFill>
        <p:spPr>
          <a:xfrm>
            <a:off x="-425450" y="5896610"/>
            <a:ext cx="13057505" cy="972820"/>
          </a:xfrm>
          <a:prstGeom prst="rect">
            <a:avLst/>
          </a:prstGeom>
        </p:spPr>
      </p:pic>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descr="shftgh"/>
          <p:cNvPicPr>
            <a:picLocks noChangeAspect="1"/>
          </p:cNvPicPr>
          <p:nvPr userDrawn="1"/>
        </p:nvPicPr>
        <p:blipFill>
          <a:blip r:embed="rId2" cstate="print"/>
          <a:stretch>
            <a:fillRect/>
          </a:stretch>
        </p:blipFill>
        <p:spPr>
          <a:xfrm>
            <a:off x="-120650" y="-59690"/>
            <a:ext cx="12326620" cy="6843395"/>
          </a:xfrm>
          <a:prstGeom prst="rect">
            <a:avLst/>
          </a:prstGeom>
          <a:effectLst/>
        </p:spPr>
      </p:pic>
      <p:pic>
        <p:nvPicPr>
          <p:cNvPr id="8" name="图片 7" descr="图片1.pngsefgsfdhj"/>
          <p:cNvPicPr>
            <a:picLocks noChangeAspect="1"/>
          </p:cNvPicPr>
          <p:nvPr userDrawn="1"/>
        </p:nvPicPr>
        <p:blipFill>
          <a:blip r:embed="rId3" cstate="print"/>
          <a:srcRect t="49228"/>
          <a:stretch>
            <a:fillRect/>
          </a:stretch>
        </p:blipFill>
        <p:spPr>
          <a:xfrm>
            <a:off x="-546735" y="-59690"/>
            <a:ext cx="13178790" cy="1217930"/>
          </a:xfrm>
          <a:prstGeom prst="rect">
            <a:avLst/>
          </a:prstGeom>
        </p:spPr>
      </p:pic>
      <p:pic>
        <p:nvPicPr>
          <p:cNvPr id="10" name="图片 9" descr="图片1.pngsefgsfdhj"/>
          <p:cNvPicPr>
            <a:picLocks noChangeAspect="1"/>
          </p:cNvPicPr>
          <p:nvPr userDrawn="1"/>
        </p:nvPicPr>
        <p:blipFill>
          <a:blip r:embed="rId3" cstate="print"/>
          <a:srcRect b="58782"/>
          <a:stretch>
            <a:fillRect/>
          </a:stretch>
        </p:blipFill>
        <p:spPr>
          <a:xfrm>
            <a:off x="-433070" y="5911850"/>
            <a:ext cx="13057505" cy="911860"/>
          </a:xfrm>
          <a:prstGeom prst="rect">
            <a:avLst/>
          </a:prstGeom>
        </p:spPr>
      </p:pic>
      <p:pic>
        <p:nvPicPr>
          <p:cNvPr id="17" name="图片 16" descr="TIM截图20190516171325"/>
          <p:cNvPicPr>
            <a:picLocks noChangeAspect="1"/>
          </p:cNvPicPr>
          <p:nvPr userDrawn="1"/>
        </p:nvPicPr>
        <p:blipFill>
          <a:blip r:embed="rId4" cstate="print">
            <a:clrChange>
              <a:clrFrom>
                <a:srgbClr val="ECECEA">
                  <a:alpha val="100000"/>
                </a:srgbClr>
              </a:clrFrom>
              <a:clrTo>
                <a:srgbClr val="ECECEA">
                  <a:alpha val="100000"/>
                  <a:alpha val="0"/>
                </a:srgbClr>
              </a:clrTo>
            </a:clrChange>
          </a:blip>
          <a:stretch>
            <a:fillRect/>
          </a:stretch>
        </p:blipFill>
        <p:spPr>
          <a:xfrm flipH="1">
            <a:off x="345440" y="935355"/>
            <a:ext cx="3343275" cy="342900"/>
          </a:xfrm>
          <a:prstGeom prst="rect">
            <a:avLst/>
          </a:prstGeom>
        </p:spPr>
      </p:pic>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2" name="图片 11" descr="shftgh"/>
          <p:cNvPicPr>
            <a:picLocks noChangeAspect="1"/>
          </p:cNvPicPr>
          <p:nvPr userDrawn="1"/>
        </p:nvPicPr>
        <p:blipFill>
          <a:blip r:embed="rId2" cstate="print"/>
          <a:stretch>
            <a:fillRect/>
          </a:stretch>
        </p:blipFill>
        <p:spPr>
          <a:xfrm>
            <a:off x="-120650" y="41275"/>
            <a:ext cx="12326620" cy="6843395"/>
          </a:xfrm>
          <a:prstGeom prst="rect">
            <a:avLst/>
          </a:prstGeom>
          <a:effectLst/>
        </p:spPr>
      </p:pic>
      <p:sp>
        <p:nvSpPr>
          <p:cNvPr id="10" name="矩形 9"/>
          <p:cNvSpPr/>
          <p:nvPr userDrawn="1"/>
        </p:nvSpPr>
        <p:spPr>
          <a:xfrm>
            <a:off x="14605" y="4571365"/>
            <a:ext cx="12223115" cy="2538095"/>
          </a:xfrm>
          <a:prstGeom prst="rect">
            <a:avLst/>
          </a:prstGeom>
          <a:blipFill rotWithShape="1">
            <a:blip r:embed="rId3" cstate="print">
              <a:alphaModFix amt="4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descr="timg"/>
          <p:cNvPicPr>
            <a:picLocks noChangeAspect="1"/>
          </p:cNvPicPr>
          <p:nvPr userDrawn="1"/>
        </p:nvPicPr>
        <p:blipFill>
          <a:blip r:embed="rId4" cstate="print">
            <a:clrChange>
              <a:clrFrom>
                <a:srgbClr val="F7F7F7">
                  <a:alpha val="100000"/>
                </a:srgbClr>
              </a:clrFrom>
              <a:clrTo>
                <a:srgbClr val="F7F7F7">
                  <a:alpha val="100000"/>
                  <a:alpha val="0"/>
                </a:srgbClr>
              </a:clrTo>
            </a:clrChange>
            <a:grayscl/>
          </a:blip>
          <a:stretch>
            <a:fillRect/>
          </a:stretch>
        </p:blipFill>
        <p:spPr>
          <a:xfrm rot="21420000">
            <a:off x="351155" y="-104775"/>
            <a:ext cx="2306320" cy="2306320"/>
          </a:xfrm>
          <a:prstGeom prst="rect">
            <a:avLst/>
          </a:prstGeom>
        </p:spPr>
      </p:pic>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9" name="图片 8" descr="shftgh"/>
          <p:cNvPicPr>
            <a:picLocks noChangeAspect="1"/>
          </p:cNvPicPr>
          <p:nvPr userDrawn="1"/>
        </p:nvPicPr>
        <p:blipFill>
          <a:blip r:embed="rId2" cstate="print"/>
          <a:stretch>
            <a:fillRect/>
          </a:stretch>
        </p:blipFill>
        <p:spPr>
          <a:xfrm>
            <a:off x="-120650" y="-59690"/>
            <a:ext cx="12326620" cy="6843395"/>
          </a:xfrm>
          <a:prstGeom prst="rect">
            <a:avLst/>
          </a:prstGeom>
          <a:effectLst/>
        </p:spPr>
      </p:pic>
      <p:pic>
        <p:nvPicPr>
          <p:cNvPr id="8" name="图片 7" descr="图片1.pngsefgsfdhj"/>
          <p:cNvPicPr>
            <a:picLocks noChangeAspect="1"/>
          </p:cNvPicPr>
          <p:nvPr userDrawn="1"/>
        </p:nvPicPr>
        <p:blipFill>
          <a:blip r:embed="rId3" cstate="print"/>
          <a:srcRect t="49228"/>
          <a:stretch>
            <a:fillRect/>
          </a:stretch>
        </p:blipFill>
        <p:spPr>
          <a:xfrm>
            <a:off x="-546735" y="-59690"/>
            <a:ext cx="13178790" cy="1217930"/>
          </a:xfrm>
          <a:prstGeom prst="rect">
            <a:avLst/>
          </a:prstGeom>
        </p:spPr>
      </p:pic>
      <p:pic>
        <p:nvPicPr>
          <p:cNvPr id="10" name="图片 9" descr="图片1.pngsefgsfdhj"/>
          <p:cNvPicPr>
            <a:picLocks noChangeAspect="1"/>
          </p:cNvPicPr>
          <p:nvPr userDrawn="1"/>
        </p:nvPicPr>
        <p:blipFill>
          <a:blip r:embed="rId3" cstate="print"/>
          <a:srcRect b="58782"/>
          <a:stretch>
            <a:fillRect/>
          </a:stretch>
        </p:blipFill>
        <p:spPr>
          <a:xfrm>
            <a:off x="-433070" y="5911850"/>
            <a:ext cx="13057505" cy="911860"/>
          </a:xfrm>
          <a:prstGeom prst="rect">
            <a:avLst/>
          </a:prstGeom>
        </p:spPr>
      </p:pic>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1_竖排标题与文本">
    <p:spTree>
      <p:nvGrpSpPr>
        <p:cNvPr id="1" name=""/>
        <p:cNvGrpSpPr/>
        <p:nvPr/>
      </p:nvGrpSpPr>
      <p:grpSpPr>
        <a:xfrm>
          <a:off x="0" y="0"/>
          <a:ext cx="0" cy="0"/>
          <a:chOff x="0" y="0"/>
          <a:chExt cx="0" cy="0"/>
        </a:xfrm>
      </p:grpSpPr>
      <p:pic>
        <p:nvPicPr>
          <p:cNvPr id="9" name="图片 8" descr="shftgh"/>
          <p:cNvPicPr>
            <a:picLocks noChangeAspect="1"/>
          </p:cNvPicPr>
          <p:nvPr userDrawn="1"/>
        </p:nvPicPr>
        <p:blipFill>
          <a:blip r:embed="rId2" cstate="print"/>
          <a:stretch>
            <a:fillRect/>
          </a:stretch>
        </p:blipFill>
        <p:spPr>
          <a:xfrm>
            <a:off x="-120650" y="-59690"/>
            <a:ext cx="12326620" cy="6843395"/>
          </a:xfrm>
          <a:prstGeom prst="rect">
            <a:avLst/>
          </a:prstGeom>
          <a:effectLst/>
        </p:spPr>
      </p:pic>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tags" Target="../tags/tag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7" name="KSO_TEMPLATE" hidden="1"/>
          <p:cNvSpPr/>
          <p:nvPr userDrawn="1">
            <p:custDataLst>
              <p:tags r:id="rId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xml"/><Relationship Id="rId2" Type="http://schemas.openxmlformats.org/officeDocument/2006/relationships/image" Target="../media/image13.png"/><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6.xml"/><Relationship Id="rId2" Type="http://schemas.openxmlformats.org/officeDocument/2006/relationships/image" Target="../media/image13.png"/><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7.xml"/><Relationship Id="rId1" Type="http://schemas.openxmlformats.org/officeDocument/2006/relationships/image" Target="../media/image14.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8.xml"/><Relationship Id="rId2" Type="http://schemas.openxmlformats.org/officeDocument/2006/relationships/image" Target="../media/image13.png"/><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9.xml"/><Relationship Id="rId1"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1.xml"/><Relationship Id="rId1"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image" Target="../media/image16.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7.xml"/><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xml"/><Relationship Id="rId2" Type="http://schemas.openxmlformats.org/officeDocument/2006/relationships/image" Target="../media/image13.png"/><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文本框 1"/>
          <p:cNvSpPr txBox="1"/>
          <p:nvPr/>
        </p:nvSpPr>
        <p:spPr>
          <a:xfrm>
            <a:off x="849313" y="463233"/>
            <a:ext cx="2439987" cy="645160"/>
          </a:xfrm>
          <a:prstGeom prst="rect">
            <a:avLst/>
          </a:prstGeom>
          <a:noFill/>
          <a:ln w="9525">
            <a:noFill/>
          </a:ln>
        </p:spPr>
        <p:txBody>
          <a:bodyPr wrap="square" anchor="t">
            <a:spAutoFit/>
          </a:bodyPr>
          <a:lstStyle/>
          <a:p>
            <a:r>
              <a:rPr lang="zh-CN" altLang="en-US" sz="3600" b="1" spc="400">
                <a:solidFill>
                  <a:schemeClr val="tx1"/>
                </a:solidFill>
                <a:uFillTx/>
                <a:latin typeface="黑体" panose="02010600030101010101" charset="-122"/>
                <a:ea typeface="黑体" panose="02010600030101010101" charset="-122"/>
              </a:rPr>
              <a:t>导入新课</a:t>
            </a:r>
            <a:endParaRPr lang="zh-CN" altLang="en-US" sz="3600" b="1" spc="400">
              <a:solidFill>
                <a:schemeClr val="tx1"/>
              </a:solidFill>
              <a:uFillTx/>
              <a:latin typeface="黑体" panose="02010600030101010101" charset="-122"/>
              <a:ea typeface="黑体" panose="02010600030101010101" charset="-122"/>
            </a:endParaRPr>
          </a:p>
        </p:txBody>
      </p:sp>
      <p:grpSp>
        <p:nvGrpSpPr>
          <p:cNvPr id="4" name="组合 3"/>
          <p:cNvGrpSpPr/>
          <p:nvPr/>
        </p:nvGrpSpPr>
        <p:grpSpPr>
          <a:xfrm>
            <a:off x="2125980" y="2065655"/>
            <a:ext cx="1270000" cy="1270000"/>
            <a:chOff x="3348" y="3373"/>
            <a:chExt cx="2000" cy="2000"/>
          </a:xfrm>
        </p:grpSpPr>
        <p:sp>
          <p:nvSpPr>
            <p:cNvPr id="2" name="椭圆 1"/>
            <p:cNvSpPr/>
            <p:nvPr/>
          </p:nvSpPr>
          <p:spPr>
            <a:xfrm>
              <a:off x="3348" y="3373"/>
              <a:ext cx="2000" cy="20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668" y="3693"/>
              <a:ext cx="1656" cy="1404"/>
            </a:xfrm>
            <a:prstGeom prst="rect">
              <a:avLst/>
            </a:prstGeom>
            <a:noFill/>
          </p:spPr>
          <p:txBody>
            <a:bodyPr wrap="square" rtlCol="0">
              <a:spAutoFit/>
            </a:bodyPr>
            <a:lstStyle/>
            <a:p>
              <a:r>
                <a:rPr lang="zh-CN" altLang="en-US" sz="5200">
                  <a:latin typeface="黑体" panose="02010600030101010101" charset="-122"/>
                  <a:ea typeface="黑体" panose="02010600030101010101" charset="-122"/>
                </a:rPr>
                <a:t>清</a:t>
              </a:r>
              <a:endParaRPr lang="zh-CN" altLang="en-US" sz="5200">
                <a:latin typeface="黑体" panose="02010600030101010101" charset="-122"/>
                <a:ea typeface="黑体" panose="02010600030101010101" charset="-122"/>
              </a:endParaRPr>
            </a:p>
          </p:txBody>
        </p:sp>
      </p:grpSp>
      <p:sp>
        <p:nvSpPr>
          <p:cNvPr id="5" name="文本框 4"/>
          <p:cNvSpPr txBox="1"/>
          <p:nvPr/>
        </p:nvSpPr>
        <p:spPr>
          <a:xfrm>
            <a:off x="1684020" y="3635375"/>
            <a:ext cx="2636520" cy="583565"/>
          </a:xfrm>
          <a:prstGeom prst="rect">
            <a:avLst/>
          </a:prstGeom>
          <a:noFill/>
        </p:spPr>
        <p:txBody>
          <a:bodyPr wrap="square" rtlCol="0">
            <a:spAutoFit/>
          </a:bodyPr>
          <a:lstStyle/>
          <a:p>
            <a:r>
              <a:rPr lang="zh-CN" altLang="en-US" sz="3200">
                <a:latin typeface="黑体" panose="02010600030101010101" charset="-122"/>
                <a:ea typeface="黑体" panose="02010600030101010101" charset="-122"/>
              </a:rPr>
              <a:t>清白、清廉</a:t>
            </a:r>
            <a:endParaRPr lang="zh-CN" altLang="en-US" sz="3200">
              <a:latin typeface="黑体" panose="02010600030101010101" charset="-122"/>
              <a:ea typeface="黑体" panose="02010600030101010101" charset="-122"/>
            </a:endParaRPr>
          </a:p>
        </p:txBody>
      </p:sp>
      <p:sp>
        <p:nvSpPr>
          <p:cNvPr id="6" name="文本框 5"/>
          <p:cNvSpPr txBox="1"/>
          <p:nvPr/>
        </p:nvSpPr>
        <p:spPr>
          <a:xfrm>
            <a:off x="1684020" y="4382135"/>
            <a:ext cx="3870960" cy="583565"/>
          </a:xfrm>
          <a:prstGeom prst="rect">
            <a:avLst/>
          </a:prstGeom>
          <a:noFill/>
        </p:spPr>
        <p:txBody>
          <a:bodyPr wrap="square" rtlCol="0">
            <a:spAutoFit/>
          </a:bodyPr>
          <a:lstStyle/>
          <a:p>
            <a:r>
              <a:rPr lang="zh-CN" altLang="en-US" sz="3200">
                <a:latin typeface="黑体" panose="02010600030101010101" charset="-122"/>
                <a:ea typeface="黑体" panose="02010600030101010101" charset="-122"/>
              </a:rPr>
              <a:t>与其浊富，宁比清贫</a:t>
            </a:r>
            <a:endParaRPr lang="zh-CN" altLang="en-US" sz="3200">
              <a:latin typeface="黑体" panose="02010600030101010101" charset="-122"/>
              <a:ea typeface="黑体" panose="02010600030101010101" charset="-122"/>
            </a:endParaRPr>
          </a:p>
        </p:txBody>
      </p:sp>
      <p:grpSp>
        <p:nvGrpSpPr>
          <p:cNvPr id="7" name="组合 6"/>
          <p:cNvGrpSpPr/>
          <p:nvPr/>
        </p:nvGrpSpPr>
        <p:grpSpPr>
          <a:xfrm>
            <a:off x="6743700" y="2065655"/>
            <a:ext cx="1270000" cy="1270000"/>
            <a:chOff x="3348" y="3373"/>
            <a:chExt cx="2000" cy="2000"/>
          </a:xfrm>
        </p:grpSpPr>
        <p:sp>
          <p:nvSpPr>
            <p:cNvPr id="8" name="椭圆 7"/>
            <p:cNvSpPr/>
            <p:nvPr/>
          </p:nvSpPr>
          <p:spPr>
            <a:xfrm>
              <a:off x="3348" y="3373"/>
              <a:ext cx="2000" cy="20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3668" y="3693"/>
              <a:ext cx="1656" cy="1404"/>
            </a:xfrm>
            <a:prstGeom prst="rect">
              <a:avLst/>
            </a:prstGeom>
            <a:noFill/>
          </p:spPr>
          <p:txBody>
            <a:bodyPr wrap="square" rtlCol="0">
              <a:spAutoFit/>
            </a:bodyPr>
            <a:lstStyle/>
            <a:p>
              <a:r>
                <a:rPr lang="zh-CN" altLang="en-US" sz="5200">
                  <a:latin typeface="黑体" panose="02010600030101010101" charset="-122"/>
                  <a:ea typeface="黑体" panose="02010600030101010101" charset="-122"/>
                </a:rPr>
                <a:t>贫</a:t>
              </a:r>
              <a:endParaRPr lang="zh-CN" altLang="en-US" sz="5200">
                <a:latin typeface="黑体" panose="02010600030101010101" charset="-122"/>
                <a:ea typeface="黑体" panose="02010600030101010101" charset="-122"/>
              </a:endParaRPr>
            </a:p>
          </p:txBody>
        </p:sp>
      </p:grpSp>
      <p:sp>
        <p:nvSpPr>
          <p:cNvPr id="10" name="文本框 9"/>
          <p:cNvSpPr txBox="1"/>
          <p:nvPr/>
        </p:nvSpPr>
        <p:spPr>
          <a:xfrm>
            <a:off x="6560820" y="3635375"/>
            <a:ext cx="1311275" cy="583565"/>
          </a:xfrm>
          <a:prstGeom prst="rect">
            <a:avLst/>
          </a:prstGeom>
          <a:noFill/>
        </p:spPr>
        <p:txBody>
          <a:bodyPr wrap="square" rtlCol="0">
            <a:spAutoFit/>
          </a:bodyPr>
          <a:lstStyle/>
          <a:p>
            <a:r>
              <a:rPr lang="zh-CN" altLang="en-US" sz="3200">
                <a:latin typeface="黑体" panose="02010600030101010101" charset="-122"/>
                <a:ea typeface="黑体" panose="02010600030101010101" charset="-122"/>
              </a:rPr>
              <a:t>贫穷</a:t>
            </a:r>
            <a:endParaRPr lang="zh-CN" altLang="en-US" sz="3200">
              <a:latin typeface="黑体" panose="02010600030101010101" charset="-122"/>
              <a:ea typeface="黑体" panose="02010600030101010101" charset="-122"/>
            </a:endParaRPr>
          </a:p>
        </p:txBody>
      </p:sp>
      <p:sp>
        <p:nvSpPr>
          <p:cNvPr id="11" name="文本框 10"/>
          <p:cNvSpPr txBox="1"/>
          <p:nvPr/>
        </p:nvSpPr>
        <p:spPr>
          <a:xfrm>
            <a:off x="6606540" y="4382135"/>
            <a:ext cx="4312285" cy="583565"/>
          </a:xfrm>
          <a:prstGeom prst="rect">
            <a:avLst/>
          </a:prstGeom>
          <a:noFill/>
        </p:spPr>
        <p:txBody>
          <a:bodyPr wrap="square" rtlCol="0">
            <a:spAutoFit/>
          </a:bodyPr>
          <a:lstStyle/>
          <a:p>
            <a:r>
              <a:rPr lang="zh-CN" altLang="en-US" sz="3200">
                <a:latin typeface="黑体" panose="02010600030101010101" charset="-122"/>
                <a:ea typeface="黑体" panose="02010600030101010101" charset="-122"/>
              </a:rPr>
              <a:t>贫穷清廉，贫穷而守节</a:t>
            </a:r>
            <a:endParaRPr lang="zh-CN" altLang="en-US" sz="3200">
              <a:latin typeface="黑体" panose="02010600030101010101" charset="-122"/>
              <a:ea typeface="黑体" panose="0201060003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文本框 52228"/>
          <p:cNvSpPr txBox="1"/>
          <p:nvPr/>
        </p:nvSpPr>
        <p:spPr>
          <a:xfrm>
            <a:off x="880110" y="1148715"/>
            <a:ext cx="10431780" cy="2256155"/>
          </a:xfrm>
          <a:prstGeom prst="rect">
            <a:avLst/>
          </a:prstGeom>
          <a:noFill/>
          <a:ln w="9525">
            <a:noFill/>
          </a:ln>
        </p:spPr>
        <p:txBody>
          <a:bodyPr wrap="square">
            <a:spAutoFit/>
          </a:bodyPr>
          <a:lstStyle/>
          <a:p>
            <a:pPr fontAlgn="auto">
              <a:lnSpc>
                <a:spcPct val="110000"/>
              </a:lnSpc>
              <a:spcBef>
                <a:spcPts val="0"/>
              </a:spcBef>
            </a:pPr>
            <a:r>
              <a:rPr lang="en-US" altLang="zh-CN" sz="3200" dirty="0">
                <a:solidFill>
                  <a:srgbClr val="001414"/>
                </a:solidFill>
                <a:latin typeface="楷体" panose="02010609060101010101" charset="-122"/>
                <a:ea typeface="楷体" panose="02010609060101010101" charset="-122"/>
                <a:cs typeface="楷体" panose="02010609060101010101" charset="-122"/>
              </a:rPr>
              <a:t>    </a:t>
            </a:r>
            <a:r>
              <a:rPr lang="zh-CN" altLang="en-US" sz="3200" dirty="0">
                <a:solidFill>
                  <a:srgbClr val="001414"/>
                </a:solidFill>
                <a:latin typeface="楷体" panose="02010609060101010101" charset="-122"/>
                <a:ea typeface="楷体" panose="02010609060101010101" charset="-122"/>
                <a:cs typeface="楷体" panose="02010609060101010101" charset="-122"/>
              </a:rPr>
              <a:t>我从事革命斗争，已经</a:t>
            </a:r>
            <a:r>
              <a:rPr lang="zh-CN" altLang="en-US" sz="3200" dirty="0">
                <a:solidFill>
                  <a:srgbClr val="FF0000"/>
                </a:solidFill>
                <a:latin typeface="楷体" panose="02010609060101010101" charset="-122"/>
                <a:ea typeface="楷体" panose="02010609060101010101" charset="-122"/>
                <a:cs typeface="楷体" panose="02010609060101010101" charset="-122"/>
              </a:rPr>
              <a:t>十余年</a:t>
            </a:r>
            <a:r>
              <a:rPr lang="zh-CN" altLang="en-US" sz="3200" dirty="0">
                <a:solidFill>
                  <a:srgbClr val="001414"/>
                </a:solidFill>
                <a:latin typeface="楷体" panose="02010609060101010101" charset="-122"/>
                <a:ea typeface="楷体" panose="02010609060101010101" charset="-122"/>
                <a:cs typeface="楷体" panose="02010609060101010101" charset="-122"/>
              </a:rPr>
              <a:t>了。在这长期的奋斗中，我</a:t>
            </a:r>
            <a:r>
              <a:rPr lang="zh-CN" altLang="en-US" sz="3200" dirty="0">
                <a:solidFill>
                  <a:srgbClr val="FF0000"/>
                </a:solidFill>
                <a:latin typeface="楷体" panose="02010609060101010101" charset="-122"/>
                <a:ea typeface="楷体" panose="02010609060101010101" charset="-122"/>
                <a:cs typeface="楷体" panose="02010609060101010101" charset="-122"/>
              </a:rPr>
              <a:t>一向</a:t>
            </a:r>
            <a:r>
              <a:rPr lang="zh-CN" altLang="en-US" sz="3200" dirty="0">
                <a:solidFill>
                  <a:srgbClr val="001414"/>
                </a:solidFill>
                <a:latin typeface="楷体" panose="02010609060101010101" charset="-122"/>
                <a:ea typeface="楷体" panose="02010609060101010101" charset="-122"/>
                <a:cs typeface="楷体" panose="02010609060101010101" charset="-122"/>
              </a:rPr>
              <a:t>是过着朴素的生活，从没有奢侈过。经手的款项，</a:t>
            </a:r>
            <a:r>
              <a:rPr lang="zh-CN" altLang="en-US" sz="3200" dirty="0">
                <a:solidFill>
                  <a:srgbClr val="FF0000"/>
                </a:solidFill>
                <a:latin typeface="楷体" panose="02010609060101010101" charset="-122"/>
                <a:ea typeface="楷体" panose="02010609060101010101" charset="-122"/>
                <a:cs typeface="楷体" panose="02010609060101010101" charset="-122"/>
              </a:rPr>
              <a:t>总在数百万元</a:t>
            </a:r>
            <a:r>
              <a:rPr lang="zh-CN" altLang="en-US" sz="3200" dirty="0">
                <a:solidFill>
                  <a:srgbClr val="001414"/>
                </a:solidFill>
                <a:latin typeface="楷体" panose="02010609060101010101" charset="-122"/>
                <a:ea typeface="楷体" panose="02010609060101010101" charset="-122"/>
                <a:cs typeface="楷体" panose="02010609060101010101" charset="-122"/>
              </a:rPr>
              <a:t>；但为革命而筹集的金钱，是一点一滴都用之于革命事业的。</a:t>
            </a:r>
            <a:endParaRPr lang="zh-CN" altLang="en-US" sz="3200" dirty="0">
              <a:solidFill>
                <a:srgbClr val="001414"/>
              </a:solidFill>
              <a:latin typeface="楷体" panose="02010609060101010101" charset="-122"/>
              <a:ea typeface="楷体" panose="02010609060101010101" charset="-122"/>
              <a:cs typeface="楷体" panose="02010609060101010101" charset="-122"/>
            </a:endParaRPr>
          </a:p>
        </p:txBody>
      </p:sp>
      <p:sp>
        <p:nvSpPr>
          <p:cNvPr id="52231" name="文本框 52230"/>
          <p:cNvSpPr txBox="1"/>
          <p:nvPr/>
        </p:nvSpPr>
        <p:spPr>
          <a:xfrm>
            <a:off x="880110" y="3435350"/>
            <a:ext cx="10206355" cy="2889885"/>
          </a:xfrm>
          <a:prstGeom prst="rect">
            <a:avLst/>
          </a:prstGeom>
          <a:noFill/>
          <a:ln w="3175">
            <a:solidFill>
              <a:schemeClr val="tx1"/>
            </a:solidFill>
          </a:ln>
        </p:spPr>
        <p:txBody>
          <a:bodyPr wrap="square">
            <a:spAutoFit/>
          </a:bodyPr>
          <a:lstStyle/>
          <a:p>
            <a:pPr fontAlgn="auto">
              <a:lnSpc>
                <a:spcPct val="130000"/>
              </a:lnSpc>
              <a:spcBef>
                <a:spcPts val="0"/>
              </a:spcBef>
            </a:pPr>
            <a:r>
              <a:rPr lang="en-US" altLang="zh-CN" sz="2800" spc="200" dirty="0">
                <a:solidFill>
                  <a:schemeClr val="accent1">
                    <a:lumMod val="50000"/>
                  </a:schemeClr>
                </a:solidFill>
                <a:uFillTx/>
                <a:latin typeface="黑体" panose="02010600030101010101" charset="-122"/>
                <a:ea typeface="黑体" panose="02010600030101010101" charset="-122"/>
                <a:cs typeface="黑体" panose="02010600030101010101" charset="-122"/>
              </a:rPr>
              <a:t>    </a:t>
            </a:r>
            <a:r>
              <a:rPr lang="zh-CN" altLang="en-US" sz="2800" spc="200" dirty="0">
                <a:solidFill>
                  <a:schemeClr val="accent1">
                    <a:lumMod val="50000"/>
                  </a:schemeClr>
                </a:solidFill>
                <a:uFillTx/>
                <a:latin typeface="黑体" panose="02010600030101010101" charset="-122"/>
                <a:ea typeface="黑体" panose="02010600030101010101" charset="-122"/>
                <a:cs typeface="黑体" panose="02010600030101010101" charset="-122"/>
              </a:rPr>
              <a:t>作为共产党的高级将领，方志敏“十余年”“一向”过着朴素的生活难能可贵，值得敬仰。而且他</a:t>
            </a:r>
            <a:r>
              <a:rPr lang="en-US" altLang="zh-CN" sz="2800" spc="200" dirty="0">
                <a:solidFill>
                  <a:schemeClr val="accent1">
                    <a:lumMod val="50000"/>
                  </a:schemeClr>
                </a:solidFill>
                <a:uFillTx/>
                <a:latin typeface="黑体" panose="02010600030101010101" charset="-122"/>
                <a:ea typeface="黑体" panose="02010600030101010101" charset="-122"/>
                <a:cs typeface="黑体" panose="02010600030101010101" charset="-122"/>
              </a:rPr>
              <a:t>“</a:t>
            </a:r>
            <a:r>
              <a:rPr lang="zh-CN" altLang="en-US" sz="2800" spc="200" dirty="0">
                <a:solidFill>
                  <a:schemeClr val="accent1">
                    <a:lumMod val="50000"/>
                  </a:schemeClr>
                </a:solidFill>
                <a:uFillTx/>
                <a:latin typeface="黑体" panose="02010600030101010101" charset="-122"/>
                <a:ea typeface="黑体" panose="02010600030101010101" charset="-122"/>
                <a:cs typeface="黑体" panose="02010600030101010101" charset="-122"/>
              </a:rPr>
              <a:t>经手的款项”总在“数百万元”，他依然能克己奉公、甘于清贫，令人敬佩，可以说“两袖清风，一身正气”是他的一生写照，他的清贫关键在</a:t>
            </a:r>
            <a:r>
              <a:rPr lang="en-US" altLang="zh-CN" sz="2800" spc="200" dirty="0">
                <a:solidFill>
                  <a:schemeClr val="accent1">
                    <a:lumMod val="50000"/>
                  </a:schemeClr>
                </a:solidFill>
                <a:uFillTx/>
                <a:latin typeface="黑体" panose="02010600030101010101" charset="-122"/>
                <a:ea typeface="黑体" panose="02010600030101010101" charset="-122"/>
                <a:cs typeface="黑体" panose="02010600030101010101" charset="-122"/>
              </a:rPr>
              <a:t>“</a:t>
            </a:r>
            <a:r>
              <a:rPr lang="zh-CN" altLang="en-US" sz="2800" spc="200" dirty="0">
                <a:solidFill>
                  <a:schemeClr val="accent1">
                    <a:lumMod val="50000"/>
                  </a:schemeClr>
                </a:solidFill>
                <a:uFillTx/>
                <a:latin typeface="黑体" panose="02010600030101010101" charset="-122"/>
                <a:ea typeface="黑体" panose="02010600030101010101" charset="-122"/>
                <a:cs typeface="黑体" panose="02010600030101010101" charset="-122"/>
              </a:rPr>
              <a:t>清</a:t>
            </a:r>
            <a:r>
              <a:rPr lang="en-US" altLang="zh-CN" sz="2800" spc="200" dirty="0">
                <a:solidFill>
                  <a:schemeClr val="accent1">
                    <a:lumMod val="50000"/>
                  </a:schemeClr>
                </a:solidFill>
                <a:uFillTx/>
                <a:latin typeface="黑体" panose="02010600030101010101" charset="-122"/>
                <a:ea typeface="黑体" panose="02010600030101010101" charset="-122"/>
                <a:cs typeface="黑体" panose="02010600030101010101" charset="-122"/>
              </a:rPr>
              <a:t>”</a:t>
            </a:r>
            <a:r>
              <a:rPr lang="zh-CN" altLang="en-US" sz="2800" spc="200" dirty="0">
                <a:solidFill>
                  <a:schemeClr val="accent1">
                    <a:lumMod val="50000"/>
                  </a:schemeClr>
                </a:solidFill>
                <a:uFillTx/>
                <a:latin typeface="黑体" panose="02010600030101010101" charset="-122"/>
                <a:ea typeface="黑体" panose="02010600030101010101" charset="-122"/>
                <a:cs typeface="黑体" panose="02010600030101010101" charset="-122"/>
              </a:rPr>
              <a:t>。</a:t>
            </a:r>
            <a:endParaRPr lang="zh-CN" altLang="en-US" sz="2800" spc="200" dirty="0">
              <a:solidFill>
                <a:schemeClr val="accent1">
                  <a:lumMod val="50000"/>
                </a:schemeClr>
              </a:solidFill>
              <a:uFillTx/>
              <a:latin typeface="黑体" panose="02010600030101010101" charset="-122"/>
              <a:ea typeface="黑体" panose="02010600030101010101" charset="-122"/>
              <a:cs typeface="黑体" panose="0201060003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229">
                                            <p:txEl>
                                              <p:pRg st="0" end="0"/>
                                            </p:txEl>
                                          </p:spTgt>
                                        </p:tgtEl>
                                        <p:attrNameLst>
                                          <p:attrName>style.visibility</p:attrName>
                                        </p:attrNameLst>
                                      </p:cBhvr>
                                      <p:to>
                                        <p:strVal val="visible"/>
                                      </p:to>
                                    </p:set>
                                    <p:anim calcmode="lin" valueType="num">
                                      <p:cBhvr additive="base">
                                        <p:cTn id="7" dur="500" fill="hold"/>
                                        <p:tgtEl>
                                          <p:spTgt spid="522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2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52231"/>
                                        </p:tgtEl>
                                        <p:attrNameLst>
                                          <p:attrName>style.visibility</p:attrName>
                                        </p:attrNameLst>
                                      </p:cBhvr>
                                      <p:to>
                                        <p:strVal val="visible"/>
                                      </p:to>
                                    </p:set>
                                    <p:animEffect transition="in" filter="wheel(4)">
                                      <p:cBhvr>
                                        <p:cTn id="13" dur="2000"/>
                                        <p:tgtEl>
                                          <p:spTgt spid="52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1"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
          <p:cNvSpPr txBox="1"/>
          <p:nvPr/>
        </p:nvSpPr>
        <p:spPr>
          <a:xfrm>
            <a:off x="849313" y="417513"/>
            <a:ext cx="2439987" cy="645160"/>
          </a:xfrm>
          <a:prstGeom prst="rect">
            <a:avLst/>
          </a:prstGeom>
          <a:noFill/>
          <a:ln w="9525">
            <a:noFill/>
          </a:ln>
        </p:spPr>
        <p:txBody>
          <a:bodyPr wrap="square" anchor="t">
            <a:spAutoFit/>
          </a:bodyPr>
          <a:lstStyle/>
          <a:p>
            <a:r>
              <a:rPr lang="zh-CN" altLang="en-US" sz="3600" b="1" spc="400">
                <a:solidFill>
                  <a:schemeClr val="tx1"/>
                </a:solidFill>
                <a:uFillTx/>
                <a:latin typeface="黑体" panose="02010600030101010101" charset="-122"/>
                <a:ea typeface="黑体" panose="02010600030101010101" charset="-122"/>
              </a:rPr>
              <a:t>讨论交流</a:t>
            </a:r>
            <a:endParaRPr lang="zh-CN" altLang="en-US" sz="3600" b="1" spc="400">
              <a:solidFill>
                <a:schemeClr val="tx1"/>
              </a:solidFill>
              <a:uFillTx/>
              <a:latin typeface="黑体" panose="02010600030101010101" charset="-122"/>
              <a:ea typeface="黑体" panose="02010600030101010101" charset="-122"/>
            </a:endParaRPr>
          </a:p>
        </p:txBody>
      </p:sp>
      <p:sp>
        <p:nvSpPr>
          <p:cNvPr id="52229" name="文本框 52228"/>
          <p:cNvSpPr txBox="1"/>
          <p:nvPr/>
        </p:nvSpPr>
        <p:spPr>
          <a:xfrm>
            <a:off x="1211580" y="1369060"/>
            <a:ext cx="10431780" cy="583565"/>
          </a:xfrm>
          <a:prstGeom prst="rect">
            <a:avLst/>
          </a:prstGeom>
          <a:noFill/>
          <a:ln w="9525">
            <a:noFill/>
          </a:ln>
        </p:spPr>
        <p:txBody>
          <a:bodyPr wrap="square">
            <a:spAutoFit/>
          </a:bodyPr>
          <a:lstStyle/>
          <a:p>
            <a:pPr>
              <a:spcBef>
                <a:spcPct val="50000"/>
              </a:spcBef>
            </a:pPr>
            <a:r>
              <a:rPr lang="en-US" altLang="zh-CN" sz="3200" spc="300" dirty="0">
                <a:solidFill>
                  <a:srgbClr val="001414"/>
                </a:solidFill>
                <a:uFillTx/>
                <a:latin typeface="黑体" panose="02010600030101010101" charset="-122"/>
                <a:ea typeface="黑体" panose="02010600030101010101" charset="-122"/>
                <a:cs typeface="黑体" panose="02010600030101010101" charset="-122"/>
              </a:rPr>
              <a:t>1.</a:t>
            </a:r>
            <a:r>
              <a:rPr lang="zh-CN" altLang="en-US" sz="3200" spc="300" dirty="0">
                <a:solidFill>
                  <a:srgbClr val="001414"/>
                </a:solidFill>
                <a:uFillTx/>
                <a:latin typeface="黑体" panose="02010600030101010101" charset="-122"/>
                <a:ea typeface="黑体" panose="02010600030101010101" charset="-122"/>
                <a:cs typeface="黑体" panose="02010600030101010101" charset="-122"/>
                <a:sym typeface="+mn-ea"/>
              </a:rPr>
              <a:t>从方志敏被捕时的情景你体会到了什么？</a:t>
            </a:r>
            <a:endParaRPr lang="zh-CN" altLang="en-US" sz="3200" spc="300" dirty="0">
              <a:solidFill>
                <a:srgbClr val="001414"/>
              </a:solidFill>
              <a:uFillTx/>
              <a:latin typeface="黑体" panose="02010600030101010101" charset="-122"/>
              <a:ea typeface="黑体" panose="02010600030101010101" charset="-122"/>
              <a:cs typeface="黑体" panose="02010600030101010101" charset="-122"/>
              <a:sym typeface="+mn-ea"/>
            </a:endParaRPr>
          </a:p>
        </p:txBody>
      </p:sp>
      <p:sp>
        <p:nvSpPr>
          <p:cNvPr id="7" name="文本框 6"/>
          <p:cNvSpPr txBox="1"/>
          <p:nvPr/>
        </p:nvSpPr>
        <p:spPr>
          <a:xfrm>
            <a:off x="1066165" y="2049780"/>
            <a:ext cx="10287000" cy="5061585"/>
          </a:xfrm>
          <a:prstGeom prst="rect">
            <a:avLst/>
          </a:prstGeom>
          <a:noFill/>
          <a:ln>
            <a:solidFill>
              <a:schemeClr val="tx2">
                <a:lumMod val="75000"/>
              </a:schemeClr>
            </a:solidFill>
          </a:ln>
        </p:spPr>
        <p:txBody>
          <a:bodyPr wrap="square" rtlCol="0">
            <a:spAutoFit/>
          </a:bodyPr>
          <a:lstStyle/>
          <a:p>
            <a:pPr algn="just" fontAlgn="auto">
              <a:lnSpc>
                <a:spcPct val="120000"/>
              </a:lnSpc>
              <a:spcBef>
                <a:spcPct val="50000"/>
              </a:spcBef>
            </a:pPr>
            <a:r>
              <a:rPr lang="zh-CN" altLang="en-US" sz="3200" b="1" dirty="0">
                <a:solidFill>
                  <a:schemeClr val="accent1">
                    <a:lumMod val="75000"/>
                  </a:schemeClr>
                </a:solidFill>
                <a:latin typeface="楷体" panose="02010609060101010101" charset="-122"/>
                <a:ea typeface="楷体" panose="02010609060101010101" charset="-122"/>
                <a:cs typeface="楷体" panose="02010609060101010101" charset="-122"/>
                <a:sym typeface="+mn-ea"/>
              </a:rPr>
              <a:t>（</a:t>
            </a:r>
            <a:r>
              <a:rPr lang="en-US" altLang="zh-CN" sz="3200" b="1" dirty="0">
                <a:solidFill>
                  <a:schemeClr val="accent1">
                    <a:lumMod val="75000"/>
                  </a:schemeClr>
                </a:solidFill>
                <a:latin typeface="楷体" panose="02010609060101010101" charset="-122"/>
                <a:ea typeface="楷体" panose="02010609060101010101" charset="-122"/>
                <a:cs typeface="楷体" panose="02010609060101010101" charset="-122"/>
                <a:sym typeface="+mn-ea"/>
              </a:rPr>
              <a:t>1</a:t>
            </a:r>
            <a:r>
              <a:rPr lang="zh-CN" altLang="en-US" sz="3200" b="1" dirty="0">
                <a:solidFill>
                  <a:schemeClr val="accent1">
                    <a:lumMod val="75000"/>
                  </a:schemeClr>
                </a:solidFill>
                <a:latin typeface="楷体" panose="02010609060101010101" charset="-122"/>
                <a:ea typeface="楷体" panose="02010609060101010101" charset="-122"/>
                <a:cs typeface="楷体" panose="02010609060101010101" charset="-122"/>
                <a:sym typeface="+mn-ea"/>
              </a:rPr>
              <a:t>）“满肚子热望”说明国民党兵认为从方志敏身上一定能得到一笔可观的意外之财。</a:t>
            </a:r>
            <a:endParaRPr lang="zh-CN" altLang="en-US" sz="3200" b="1" dirty="0">
              <a:solidFill>
                <a:schemeClr val="accent1">
                  <a:lumMod val="75000"/>
                </a:schemeClr>
              </a:solidFill>
              <a:latin typeface="楷体" panose="02010609060101010101" charset="-122"/>
              <a:ea typeface="楷体" panose="02010609060101010101" charset="-122"/>
              <a:cs typeface="楷体" panose="02010609060101010101" charset="-122"/>
              <a:sym typeface="+mn-ea"/>
            </a:endParaRPr>
          </a:p>
          <a:p>
            <a:pPr algn="just" fontAlgn="auto">
              <a:lnSpc>
                <a:spcPct val="120000"/>
              </a:lnSpc>
              <a:spcBef>
                <a:spcPct val="50000"/>
              </a:spcBef>
            </a:pPr>
            <a:r>
              <a:rPr lang="zh-CN" altLang="en-US" sz="3200" b="1" dirty="0">
                <a:solidFill>
                  <a:schemeClr val="accent1">
                    <a:lumMod val="75000"/>
                  </a:schemeClr>
                </a:solidFill>
                <a:latin typeface="楷体" panose="02010609060101010101" charset="-122"/>
                <a:ea typeface="楷体" panose="02010609060101010101" charset="-122"/>
                <a:cs typeface="楷体" panose="02010609060101010101" charset="-122"/>
                <a:sym typeface="+mn-ea"/>
              </a:rPr>
              <a:t>（</a:t>
            </a:r>
            <a:r>
              <a:rPr lang="en-US" altLang="zh-CN" sz="3200" b="1" dirty="0">
                <a:solidFill>
                  <a:schemeClr val="accent1">
                    <a:lumMod val="75000"/>
                  </a:schemeClr>
                </a:solidFill>
                <a:latin typeface="楷体" panose="02010609060101010101" charset="-122"/>
                <a:ea typeface="楷体" panose="02010609060101010101" charset="-122"/>
                <a:cs typeface="楷体" panose="02010609060101010101" charset="-122"/>
                <a:sym typeface="+mn-ea"/>
              </a:rPr>
              <a:t>2</a:t>
            </a:r>
            <a:r>
              <a:rPr lang="zh-CN" altLang="en-US" sz="3200" b="1" dirty="0">
                <a:solidFill>
                  <a:schemeClr val="accent1">
                    <a:lumMod val="75000"/>
                  </a:schemeClr>
                </a:solidFill>
                <a:latin typeface="楷体" panose="02010609060101010101" charset="-122"/>
                <a:ea typeface="楷体" panose="02010609060101010101" charset="-122"/>
                <a:cs typeface="楷体" panose="02010609060101010101" charset="-122"/>
                <a:sym typeface="+mn-ea"/>
              </a:rPr>
              <a:t>）“从上身摸到下身，从袄领摸到袜底”，这传神的动作描写把国民党士兵贪婪丑恶的嘴脸刻画得淋漓尽致，并且把这当作一件笑谈，可以看出方志敏面对被捕毫不畏惧，这恰恰是对敌人的讽刺和蔑视。这种胸襟和气度着实令人敬佩。</a:t>
            </a:r>
            <a:endParaRPr lang="zh-CN" altLang="en-US" sz="3200" b="1" dirty="0">
              <a:solidFill>
                <a:schemeClr val="accent1">
                  <a:lumMod val="75000"/>
                </a:schemeClr>
              </a:solidFill>
              <a:latin typeface="楷体" panose="02010609060101010101" charset="-122"/>
              <a:ea typeface="楷体" panose="02010609060101010101" charset="-122"/>
              <a:cs typeface="楷体" panose="02010609060101010101" charset="-122"/>
              <a:sym typeface="+mn-ea"/>
            </a:endParaRPr>
          </a:p>
          <a:p>
            <a:pPr algn="just" fontAlgn="auto">
              <a:lnSpc>
                <a:spcPct val="120000"/>
              </a:lnSpc>
            </a:pPr>
            <a:endParaRPr lang="zh-CN" altLang="en-US" sz="3200">
              <a:latin typeface="楷体" panose="02010609060101010101" charset="-122"/>
              <a:ea typeface="楷体" panose="02010609060101010101" charset="-122"/>
              <a:cs typeface="楷体" panose="0201060906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229">
                                            <p:txEl>
                                              <p:pRg st="0" end="0"/>
                                            </p:txEl>
                                          </p:spTgt>
                                        </p:tgtEl>
                                        <p:attrNameLst>
                                          <p:attrName>style.visibility</p:attrName>
                                        </p:attrNameLst>
                                      </p:cBhvr>
                                      <p:to>
                                        <p:strVal val="visible"/>
                                      </p:to>
                                    </p:set>
                                    <p:anim calcmode="lin" valueType="num">
                                      <p:cBhvr additive="base">
                                        <p:cTn id="7" dur="500" fill="hold"/>
                                        <p:tgtEl>
                                          <p:spTgt spid="522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2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
          <p:cNvSpPr txBox="1"/>
          <p:nvPr/>
        </p:nvSpPr>
        <p:spPr>
          <a:xfrm>
            <a:off x="849313" y="417513"/>
            <a:ext cx="2439987" cy="645160"/>
          </a:xfrm>
          <a:prstGeom prst="rect">
            <a:avLst/>
          </a:prstGeom>
          <a:noFill/>
          <a:ln w="9525">
            <a:noFill/>
          </a:ln>
        </p:spPr>
        <p:txBody>
          <a:bodyPr wrap="square" anchor="t">
            <a:spAutoFit/>
          </a:bodyPr>
          <a:lstStyle/>
          <a:p>
            <a:r>
              <a:rPr lang="zh-CN" altLang="en-US" sz="3600" b="1" spc="400">
                <a:solidFill>
                  <a:schemeClr val="tx1"/>
                </a:solidFill>
                <a:uFillTx/>
                <a:latin typeface="黑体" panose="02010600030101010101" charset="-122"/>
                <a:ea typeface="黑体" panose="02010600030101010101" charset="-122"/>
              </a:rPr>
              <a:t>讨论交流</a:t>
            </a:r>
            <a:endParaRPr lang="zh-CN" altLang="en-US" sz="3600" b="1" spc="400">
              <a:solidFill>
                <a:schemeClr val="tx1"/>
              </a:solidFill>
              <a:uFillTx/>
              <a:latin typeface="黑体" panose="02010600030101010101" charset="-122"/>
              <a:ea typeface="黑体" panose="02010600030101010101" charset="-122"/>
            </a:endParaRPr>
          </a:p>
        </p:txBody>
      </p:sp>
      <p:sp>
        <p:nvSpPr>
          <p:cNvPr id="52229" name="文本框 52228"/>
          <p:cNvSpPr txBox="1"/>
          <p:nvPr/>
        </p:nvSpPr>
        <p:spPr>
          <a:xfrm>
            <a:off x="1120140" y="1507490"/>
            <a:ext cx="10431780" cy="583565"/>
          </a:xfrm>
          <a:prstGeom prst="rect">
            <a:avLst/>
          </a:prstGeom>
          <a:noFill/>
          <a:ln w="9525">
            <a:noFill/>
          </a:ln>
        </p:spPr>
        <p:txBody>
          <a:bodyPr wrap="square">
            <a:spAutoFit/>
          </a:bodyPr>
          <a:lstStyle/>
          <a:p>
            <a:pPr>
              <a:spcBef>
                <a:spcPct val="50000"/>
              </a:spcBef>
            </a:pPr>
            <a:r>
              <a:rPr lang="en-US" altLang="zh-CN" sz="3200" spc="200" dirty="0">
                <a:solidFill>
                  <a:srgbClr val="001414"/>
                </a:solidFill>
                <a:latin typeface="黑体" panose="02010600030101010101" charset="-122"/>
                <a:ea typeface="黑体" panose="02010600030101010101" charset="-122"/>
                <a:cs typeface="黑体" panose="02010600030101010101" charset="-122"/>
              </a:rPr>
              <a:t>2.</a:t>
            </a:r>
            <a:r>
              <a:rPr lang="zh-CN" altLang="en-US" sz="3200" spc="200" dirty="0">
                <a:solidFill>
                  <a:schemeClr val="tx1"/>
                </a:solidFill>
                <a:latin typeface="黑体" panose="02010600030101010101" charset="-122"/>
                <a:ea typeface="黑体" panose="02010600030101010101" charset="-122"/>
                <a:cs typeface="黑体" panose="02010600030101010101" charset="-122"/>
                <a:sym typeface="+mn-ea"/>
              </a:rPr>
              <a:t>敌人搜查的结果是什么？你体会到什么呢？</a:t>
            </a:r>
            <a:endParaRPr lang="zh-CN" altLang="en-US" sz="3200" spc="200" dirty="0">
              <a:solidFill>
                <a:schemeClr val="tx1"/>
              </a:solidFill>
              <a:latin typeface="黑体" panose="02010600030101010101" charset="-122"/>
              <a:ea typeface="黑体" panose="02010600030101010101" charset="-122"/>
              <a:cs typeface="黑体" panose="02010600030101010101" charset="-122"/>
              <a:sym typeface="+mn-ea"/>
            </a:endParaRPr>
          </a:p>
        </p:txBody>
      </p:sp>
      <p:sp>
        <p:nvSpPr>
          <p:cNvPr id="2" name="文本框 1"/>
          <p:cNvSpPr txBox="1"/>
          <p:nvPr/>
        </p:nvSpPr>
        <p:spPr>
          <a:xfrm>
            <a:off x="1031875" y="2418080"/>
            <a:ext cx="10297160" cy="3880485"/>
          </a:xfrm>
          <a:prstGeom prst="rect">
            <a:avLst/>
          </a:prstGeom>
          <a:noFill/>
          <a:ln>
            <a:solidFill>
              <a:schemeClr val="tx2">
                <a:lumMod val="75000"/>
              </a:schemeClr>
            </a:solidFill>
          </a:ln>
        </p:spPr>
        <p:txBody>
          <a:bodyPr wrap="square" rtlCol="0">
            <a:spAutoFit/>
          </a:bodyPr>
          <a:lstStyle/>
          <a:p>
            <a:pPr fontAlgn="auto">
              <a:lnSpc>
                <a:spcPct val="120000"/>
              </a:lnSpc>
              <a:spcBef>
                <a:spcPct val="50000"/>
              </a:spcBef>
            </a:pPr>
            <a:r>
              <a:rPr lang="zh-CN" altLang="en-US" sz="3200" b="1" dirty="0">
                <a:solidFill>
                  <a:schemeClr val="accent1">
                    <a:lumMod val="75000"/>
                  </a:schemeClr>
                </a:solidFill>
                <a:latin typeface="楷体" panose="02010609060101010101" charset="-122"/>
                <a:ea typeface="楷体" panose="02010609060101010101" charset="-122"/>
                <a:cs typeface="楷体" panose="02010609060101010101" charset="-122"/>
                <a:sym typeface="+mn-ea"/>
              </a:rPr>
              <a:t>（</a:t>
            </a:r>
            <a:r>
              <a:rPr lang="en-US" altLang="zh-CN" sz="3200" b="1" dirty="0">
                <a:solidFill>
                  <a:schemeClr val="accent1">
                    <a:lumMod val="75000"/>
                  </a:schemeClr>
                </a:solidFill>
                <a:latin typeface="楷体" panose="02010609060101010101" charset="-122"/>
                <a:ea typeface="楷体" panose="02010609060101010101" charset="-122"/>
                <a:cs typeface="楷体" panose="02010609060101010101" charset="-122"/>
                <a:sym typeface="+mn-ea"/>
              </a:rPr>
              <a:t>1</a:t>
            </a:r>
            <a:r>
              <a:rPr lang="zh-CN" altLang="en-US" sz="3200" b="1" dirty="0">
                <a:solidFill>
                  <a:schemeClr val="accent1">
                    <a:lumMod val="75000"/>
                  </a:schemeClr>
                </a:solidFill>
                <a:latin typeface="楷体" panose="02010609060101010101" charset="-122"/>
                <a:ea typeface="楷体" panose="02010609060101010101" charset="-122"/>
                <a:cs typeface="楷体" panose="02010609060101010101" charset="-122"/>
                <a:sym typeface="+mn-ea"/>
              </a:rPr>
              <a:t>）敌人搜遍全身之后只发现了一块表和一支笔，作为共产党的高级将领方志敏身上居然一个铜板都没有。这一看似有趣的事实恰恰证实方志敏清贫廉政的高尚情操。</a:t>
            </a:r>
            <a:endParaRPr lang="zh-CN" altLang="en-US" sz="3200" b="1" dirty="0">
              <a:solidFill>
                <a:schemeClr val="accent1">
                  <a:lumMod val="75000"/>
                </a:schemeClr>
              </a:solidFill>
              <a:latin typeface="楷体" panose="02010609060101010101" charset="-122"/>
              <a:ea typeface="楷体" panose="02010609060101010101" charset="-122"/>
              <a:cs typeface="楷体" panose="02010609060101010101" charset="-122"/>
              <a:sym typeface="+mn-ea"/>
            </a:endParaRPr>
          </a:p>
          <a:p>
            <a:pPr fontAlgn="auto">
              <a:lnSpc>
                <a:spcPct val="120000"/>
              </a:lnSpc>
              <a:spcBef>
                <a:spcPct val="50000"/>
              </a:spcBef>
            </a:pPr>
            <a:r>
              <a:rPr lang="zh-CN" altLang="en-US" sz="3200" b="1" dirty="0">
                <a:solidFill>
                  <a:schemeClr val="accent1">
                    <a:lumMod val="75000"/>
                  </a:schemeClr>
                </a:solidFill>
                <a:latin typeface="楷体" panose="02010609060101010101" charset="-122"/>
                <a:ea typeface="楷体" panose="02010609060101010101" charset="-122"/>
                <a:cs typeface="楷体" panose="02010609060101010101" charset="-122"/>
                <a:sym typeface="+mn-ea"/>
              </a:rPr>
              <a:t>（</a:t>
            </a:r>
            <a:r>
              <a:rPr lang="en-US" altLang="zh-CN" sz="3200" b="1" dirty="0">
                <a:solidFill>
                  <a:schemeClr val="accent1">
                    <a:lumMod val="75000"/>
                  </a:schemeClr>
                </a:solidFill>
                <a:latin typeface="楷体" panose="02010609060101010101" charset="-122"/>
                <a:ea typeface="楷体" panose="02010609060101010101" charset="-122"/>
                <a:cs typeface="楷体" panose="02010609060101010101" charset="-122"/>
                <a:sym typeface="+mn-ea"/>
              </a:rPr>
              <a:t>2</a:t>
            </a:r>
            <a:r>
              <a:rPr lang="zh-CN" altLang="en-US" sz="3200" b="1" dirty="0">
                <a:solidFill>
                  <a:schemeClr val="accent1">
                    <a:lumMod val="75000"/>
                  </a:schemeClr>
                </a:solidFill>
                <a:latin typeface="楷体" panose="02010609060101010101" charset="-122"/>
                <a:ea typeface="楷体" panose="02010609060101010101" charset="-122"/>
                <a:cs typeface="楷体" panose="02010609060101010101" charset="-122"/>
                <a:sym typeface="+mn-ea"/>
              </a:rPr>
              <a:t>）“笔”和“表”都是方志敏进行革命工作所必需的，说明方志敏心里想的只有革命事业。</a:t>
            </a:r>
            <a:endParaRPr lang="zh-CN" altLang="en-US" sz="3200" b="1" dirty="0">
              <a:solidFill>
                <a:schemeClr val="accent1">
                  <a:lumMod val="75000"/>
                </a:schemeClr>
              </a:solidFill>
              <a:latin typeface="楷体" panose="02010609060101010101" charset="-122"/>
              <a:ea typeface="楷体" panose="02010609060101010101" charset="-122"/>
              <a:cs typeface="楷体" panose="02010609060101010101" charset="-122"/>
              <a:sym typeface="+mn-ea"/>
            </a:endParaRPr>
          </a:p>
          <a:p>
            <a:pPr fontAlgn="auto">
              <a:lnSpc>
                <a:spcPct val="120000"/>
              </a:lnSpc>
            </a:pPr>
            <a:endParaRPr lang="zh-CN" altLang="en-US" sz="3200">
              <a:latin typeface="楷体" panose="02010609060101010101" charset="-122"/>
              <a:ea typeface="楷体" panose="02010609060101010101" charset="-122"/>
              <a:cs typeface="楷体" panose="0201060906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229">
                                            <p:txEl>
                                              <p:pRg st="0" end="0"/>
                                            </p:txEl>
                                          </p:spTgt>
                                        </p:tgtEl>
                                        <p:attrNameLst>
                                          <p:attrName>style.visibility</p:attrName>
                                        </p:attrNameLst>
                                      </p:cBhvr>
                                      <p:to>
                                        <p:strVal val="visible"/>
                                      </p:to>
                                    </p:set>
                                    <p:anim calcmode="lin" valueType="num">
                                      <p:cBhvr additive="base">
                                        <p:cTn id="7" dur="500" fill="hold"/>
                                        <p:tgtEl>
                                          <p:spTgt spid="522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2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图片 3" descr="线条"/>
          <p:cNvPicPr>
            <a:picLocks noChangeAspect="1"/>
          </p:cNvPicPr>
          <p:nvPr/>
        </p:nvPicPr>
        <p:blipFill>
          <a:blip r:embed="rId1" cstate="print"/>
          <a:srcRect r="32140"/>
          <a:stretch>
            <a:fillRect/>
          </a:stretch>
        </p:blipFill>
        <p:spPr>
          <a:xfrm>
            <a:off x="833120" y="1410335"/>
            <a:ext cx="8909685" cy="4497070"/>
          </a:xfrm>
          <a:prstGeom prst="rect">
            <a:avLst/>
          </a:prstGeom>
          <a:noFill/>
          <a:ln w="9525">
            <a:noFill/>
          </a:ln>
        </p:spPr>
      </p:pic>
      <p:sp>
        <p:nvSpPr>
          <p:cNvPr id="17409" name="文本框 1"/>
          <p:cNvSpPr txBox="1"/>
          <p:nvPr/>
        </p:nvSpPr>
        <p:spPr>
          <a:xfrm>
            <a:off x="849313" y="417513"/>
            <a:ext cx="2439987" cy="645160"/>
          </a:xfrm>
          <a:prstGeom prst="rect">
            <a:avLst/>
          </a:prstGeom>
          <a:noFill/>
          <a:ln w="9525">
            <a:noFill/>
          </a:ln>
        </p:spPr>
        <p:txBody>
          <a:bodyPr wrap="square" anchor="t">
            <a:spAutoFit/>
          </a:bodyPr>
          <a:lstStyle/>
          <a:p>
            <a:r>
              <a:rPr lang="zh-CN" altLang="en-US" sz="3600" b="1" spc="400">
                <a:solidFill>
                  <a:schemeClr val="tx1"/>
                </a:solidFill>
                <a:uFillTx/>
                <a:latin typeface="黑体" panose="02010600030101010101" charset="-122"/>
                <a:ea typeface="黑体" panose="02010600030101010101" charset="-122"/>
              </a:rPr>
              <a:t>学习提示</a:t>
            </a:r>
            <a:endParaRPr lang="zh-CN" altLang="en-US" sz="3600" b="1" spc="400">
              <a:solidFill>
                <a:schemeClr val="tx1"/>
              </a:solidFill>
              <a:uFillTx/>
              <a:latin typeface="黑体" panose="02010600030101010101" charset="-122"/>
              <a:ea typeface="黑体" panose="02010600030101010101" charset="-122"/>
            </a:endParaRPr>
          </a:p>
        </p:txBody>
      </p:sp>
      <p:sp>
        <p:nvSpPr>
          <p:cNvPr id="3" name="文本框 2"/>
          <p:cNvSpPr txBox="1"/>
          <p:nvPr/>
        </p:nvSpPr>
        <p:spPr>
          <a:xfrm>
            <a:off x="979805" y="1846580"/>
            <a:ext cx="6847840" cy="3449955"/>
          </a:xfrm>
          <a:prstGeom prst="rect">
            <a:avLst/>
          </a:prstGeom>
          <a:noFill/>
        </p:spPr>
        <p:txBody>
          <a:bodyPr wrap="square" rtlCol="0">
            <a:spAutoFit/>
          </a:bodyPr>
          <a:lstStyle/>
          <a:p>
            <a:pPr fontAlgn="auto">
              <a:lnSpc>
                <a:spcPct val="130000"/>
              </a:lnSpc>
              <a:spcBef>
                <a:spcPts val="0"/>
              </a:spcBef>
            </a:pPr>
            <a:r>
              <a:rPr lang="en-US" altLang="zh-CN" sz="2800" dirty="0">
                <a:latin typeface="黑体" panose="02010600030101010101" charset="-122"/>
                <a:ea typeface="黑体" panose="02010600030101010101" charset="-122"/>
                <a:cs typeface="黑体" panose="02010600030101010101" charset="-122"/>
                <a:sym typeface="+mn-ea"/>
              </a:rPr>
              <a:t>    </a:t>
            </a:r>
            <a:r>
              <a:rPr lang="zh-CN" altLang="en-US" sz="2800" dirty="0">
                <a:latin typeface="黑体" panose="02010600030101010101" charset="-122"/>
                <a:ea typeface="黑体" panose="02010600030101010101" charset="-122"/>
                <a:cs typeface="黑体" panose="02010600030101010101" charset="-122"/>
                <a:sym typeface="+mn-ea"/>
              </a:rPr>
              <a:t>分角色朗读课文，</a:t>
            </a:r>
            <a:r>
              <a:rPr lang="zh-CN" altLang="en-US" sz="2800" dirty="0">
                <a:solidFill>
                  <a:srgbClr val="FF0000"/>
                </a:solidFill>
                <a:latin typeface="黑体" panose="02010600030101010101" charset="-122"/>
                <a:ea typeface="黑体" panose="02010600030101010101" charset="-122"/>
                <a:cs typeface="黑体" panose="02010600030101010101" charset="-122"/>
                <a:sym typeface="+mn-ea"/>
              </a:rPr>
              <a:t>找出“我”与“士兵”的对话内容</a:t>
            </a:r>
            <a:r>
              <a:rPr lang="zh-CN" altLang="en-US" sz="2800" dirty="0">
                <a:latin typeface="黑体" panose="02010600030101010101" charset="-122"/>
                <a:ea typeface="黑体" panose="02010600030101010101" charset="-122"/>
                <a:cs typeface="黑体" panose="02010600030101010101" charset="-122"/>
                <a:sym typeface="+mn-ea"/>
              </a:rPr>
              <a:t>，揣摩方志敏和国民党士兵对金钱抱有怎样的态度，把握朗读情感。</a:t>
            </a:r>
            <a:endParaRPr lang="zh-CN" altLang="en-US" sz="2800" dirty="0">
              <a:latin typeface="黑体" panose="02010600030101010101" charset="-122"/>
              <a:ea typeface="黑体" panose="02010600030101010101" charset="-122"/>
              <a:cs typeface="黑体" panose="02010600030101010101" charset="-122"/>
              <a:sym typeface="+mn-ea"/>
            </a:endParaRPr>
          </a:p>
          <a:p>
            <a:pPr fontAlgn="auto">
              <a:lnSpc>
                <a:spcPct val="130000"/>
              </a:lnSpc>
              <a:spcBef>
                <a:spcPts val="0"/>
              </a:spcBef>
            </a:pPr>
            <a:r>
              <a:rPr lang="zh-CN" altLang="en-US" sz="2800" dirty="0">
                <a:latin typeface="黑体" panose="02010600030101010101" charset="-122"/>
                <a:ea typeface="黑体" panose="02010600030101010101" charset="-122"/>
                <a:cs typeface="黑体" panose="02010600030101010101" charset="-122"/>
                <a:sym typeface="+mn-ea"/>
              </a:rPr>
              <a:t>    在文中圈</a:t>
            </a:r>
            <a:r>
              <a:rPr lang="zh-CN" altLang="en-US" sz="2800" dirty="0">
                <a:solidFill>
                  <a:srgbClr val="FF0000"/>
                </a:solidFill>
                <a:latin typeface="黑体" panose="02010600030101010101" charset="-122"/>
                <a:ea typeface="黑体" panose="02010600030101010101" charset="-122"/>
                <a:cs typeface="黑体" panose="02010600030101010101" charset="-122"/>
                <a:sym typeface="+mn-ea"/>
              </a:rPr>
              <a:t>划出最能体现人物性格、品质、心理的词句</a:t>
            </a:r>
            <a:r>
              <a:rPr lang="zh-CN" altLang="en-US" sz="2800" dirty="0">
                <a:latin typeface="黑体" panose="02010600030101010101" charset="-122"/>
                <a:ea typeface="黑体" panose="02010600030101010101" charset="-122"/>
                <a:cs typeface="黑体" panose="02010600030101010101" charset="-122"/>
                <a:sym typeface="+mn-ea"/>
              </a:rPr>
              <a:t>，说说它们体现了人物怎样的性格特点。</a:t>
            </a:r>
            <a:endParaRPr lang="zh-CN" altLang="en-US" sz="2800" spc="300" dirty="0">
              <a:solidFill>
                <a:srgbClr val="001414"/>
              </a:solidFill>
              <a:uFillTx/>
              <a:latin typeface="黑体" panose="02010600030101010101" charset="-122"/>
              <a:ea typeface="黑体" panose="02010600030101010101" charset="-122"/>
              <a:cs typeface="黑体" panose="02010600030101010101" charset="-122"/>
              <a:sym typeface="+mn-ea"/>
            </a:endParaRPr>
          </a:p>
        </p:txBody>
      </p:sp>
      <p:pic>
        <p:nvPicPr>
          <p:cNvPr id="37893" name="图片 15" descr="图片包含 鲜花, 餐桌, 就坐, 植物&#10;&#10;已生成高可信度的说明"/>
          <p:cNvPicPr>
            <a:picLocks noChangeAspect="1"/>
          </p:cNvPicPr>
          <p:nvPr/>
        </p:nvPicPr>
        <p:blipFill>
          <a:blip r:embed="rId2" cstate="print"/>
          <a:stretch>
            <a:fillRect/>
          </a:stretch>
        </p:blipFill>
        <p:spPr>
          <a:xfrm>
            <a:off x="7487285" y="1333500"/>
            <a:ext cx="4916805" cy="5196205"/>
          </a:xfrm>
          <a:prstGeom prst="rect">
            <a:avLst/>
          </a:prstGeom>
          <a:noFill/>
          <a:ln w="9525">
            <a:noFill/>
          </a:ln>
        </p:spPr>
      </p:pic>
    </p:spTree>
    <p:custDataLst>
      <p:tags r:id="rId3"/>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1" name="文本框 52230"/>
          <p:cNvSpPr txBox="1"/>
          <p:nvPr/>
        </p:nvSpPr>
        <p:spPr>
          <a:xfrm>
            <a:off x="755650" y="1113155"/>
            <a:ext cx="10608310" cy="5128895"/>
          </a:xfrm>
          <a:prstGeom prst="rect">
            <a:avLst/>
          </a:prstGeom>
          <a:noFill/>
          <a:ln w="3175">
            <a:solidFill>
              <a:schemeClr val="tx1"/>
            </a:solidFill>
          </a:ln>
        </p:spPr>
        <p:txBody>
          <a:bodyPr wrap="square">
            <a:spAutoFit/>
          </a:bodyPr>
          <a:lstStyle/>
          <a:p>
            <a:pPr fontAlgn="auto">
              <a:lnSpc>
                <a:spcPct val="130000"/>
              </a:lnSpc>
              <a:spcBef>
                <a:spcPts val="0"/>
              </a:spcBef>
            </a:pPr>
            <a:r>
              <a:rPr lang="en-US" altLang="zh-CN" sz="2800" spc="200" dirty="0">
                <a:solidFill>
                  <a:schemeClr val="accent1">
                    <a:lumMod val="75000"/>
                  </a:schemeClr>
                </a:solidFill>
                <a:uFillTx/>
                <a:latin typeface="黑体" panose="02010600030101010101" charset="-122"/>
                <a:ea typeface="黑体" panose="02010600030101010101" charset="-122"/>
                <a:cs typeface="黑体" panose="02010600030101010101" charset="-122"/>
                <a:sym typeface="+mn-ea"/>
              </a:rPr>
              <a:t>1.</a:t>
            </a:r>
            <a:r>
              <a:rPr lang="zh-CN" altLang="en-US" sz="2800" spc="200" dirty="0">
                <a:solidFill>
                  <a:schemeClr val="accent1">
                    <a:lumMod val="75000"/>
                  </a:schemeClr>
                </a:solidFill>
                <a:uFillTx/>
                <a:latin typeface="黑体" panose="02010600030101010101" charset="-122"/>
                <a:ea typeface="黑体" panose="02010600030101010101" charset="-122"/>
                <a:cs typeface="黑体" panose="02010600030101010101" charset="-122"/>
                <a:sym typeface="+mn-ea"/>
              </a:rPr>
              <a:t>面对凶恶贪婪的国民党士兵的要挟、威吓，方志敏微笑面对、从容应答，共产党员淡定伟岸的气度令人敬佩。</a:t>
            </a:r>
            <a:endParaRPr lang="zh-CN" altLang="en-US" sz="2800" spc="200" dirty="0">
              <a:solidFill>
                <a:schemeClr val="accent1">
                  <a:lumMod val="75000"/>
                </a:schemeClr>
              </a:solidFill>
              <a:uFillTx/>
              <a:latin typeface="黑体" panose="02010600030101010101" charset="-122"/>
              <a:ea typeface="黑体" panose="02010600030101010101" charset="-122"/>
              <a:cs typeface="黑体" panose="02010600030101010101" charset="-122"/>
              <a:sym typeface="+mn-ea"/>
            </a:endParaRPr>
          </a:p>
          <a:p>
            <a:pPr fontAlgn="auto">
              <a:lnSpc>
                <a:spcPct val="130000"/>
              </a:lnSpc>
              <a:spcBef>
                <a:spcPts val="0"/>
              </a:spcBef>
            </a:pPr>
            <a:r>
              <a:rPr lang="en-US" altLang="zh-CN" sz="2800" spc="200" dirty="0">
                <a:solidFill>
                  <a:schemeClr val="accent1">
                    <a:lumMod val="75000"/>
                  </a:schemeClr>
                </a:solidFill>
                <a:uFillTx/>
                <a:latin typeface="黑体" panose="02010600030101010101" charset="-122"/>
                <a:ea typeface="黑体" panose="02010600030101010101" charset="-122"/>
                <a:cs typeface="黑体" panose="02010600030101010101" charset="-122"/>
                <a:sym typeface="+mn-ea"/>
              </a:rPr>
              <a:t>2.</a:t>
            </a:r>
            <a:r>
              <a:rPr lang="zh-CN" altLang="en-US" sz="2800" spc="200" dirty="0">
                <a:solidFill>
                  <a:schemeClr val="accent1">
                    <a:lumMod val="75000"/>
                  </a:schemeClr>
                </a:solidFill>
                <a:uFillTx/>
                <a:latin typeface="黑体" panose="02010600030101010101" charset="-122"/>
                <a:ea typeface="黑体" panose="02010600030101010101" charset="-122"/>
                <a:cs typeface="黑体" panose="02010600030101010101" charset="-122"/>
                <a:sym typeface="+mn-ea"/>
              </a:rPr>
              <a:t>敌人从“摸、捏”到“威吓”，这些动作描写形象地再现了国民党士兵的贪婪本性，也说明国民党军队从上到下都以发财为目的。从中也凸显了“我不比你们国民党当官，个个都有钱”的深意。</a:t>
            </a:r>
            <a:endParaRPr lang="zh-CN" altLang="en-US" sz="2800" spc="200" dirty="0">
              <a:solidFill>
                <a:schemeClr val="accent1">
                  <a:lumMod val="75000"/>
                </a:schemeClr>
              </a:solidFill>
              <a:uFillTx/>
              <a:latin typeface="黑体" panose="02010600030101010101" charset="-122"/>
              <a:ea typeface="黑体" panose="02010600030101010101" charset="-122"/>
              <a:cs typeface="黑体" panose="02010600030101010101" charset="-122"/>
              <a:sym typeface="+mn-ea"/>
            </a:endParaRPr>
          </a:p>
          <a:p>
            <a:pPr fontAlgn="auto">
              <a:lnSpc>
                <a:spcPct val="130000"/>
              </a:lnSpc>
              <a:spcBef>
                <a:spcPts val="0"/>
              </a:spcBef>
            </a:pPr>
            <a:r>
              <a:rPr lang="en-US" altLang="zh-CN" sz="2800" spc="200" dirty="0">
                <a:solidFill>
                  <a:schemeClr val="accent1">
                    <a:lumMod val="75000"/>
                  </a:schemeClr>
                </a:solidFill>
                <a:uFillTx/>
                <a:latin typeface="黑体" panose="02010600030101010101" charset="-122"/>
                <a:ea typeface="黑体" panose="02010600030101010101" charset="-122"/>
                <a:cs typeface="黑体" panose="02010600030101010101" charset="-122"/>
                <a:sym typeface="+mn-ea"/>
              </a:rPr>
              <a:t>3.</a:t>
            </a:r>
            <a:r>
              <a:rPr lang="zh-CN" altLang="en-US" sz="2800" spc="200" dirty="0">
                <a:solidFill>
                  <a:schemeClr val="accent1">
                    <a:lumMod val="75000"/>
                  </a:schemeClr>
                </a:solidFill>
                <a:uFillTx/>
                <a:latin typeface="黑体" panose="02010600030101010101" charset="-122"/>
                <a:ea typeface="黑体" panose="02010600030101010101" charset="-122"/>
                <a:cs typeface="黑体" panose="02010600030101010101" charset="-122"/>
                <a:sym typeface="+mn-ea"/>
              </a:rPr>
              <a:t>国民党士兵的情绪变化进一步从侧面印证了方志敏清贫的人生信念和矜持不苟的革命高级将领确实没有钱的时候所流露出来的惊讶，恰恰说明了共产党人坚定的革命信念。</a:t>
            </a:r>
            <a:endParaRPr lang="zh-CN" altLang="en-US" sz="2800" spc="200" dirty="0">
              <a:solidFill>
                <a:schemeClr val="accent1">
                  <a:lumMod val="75000"/>
                </a:schemeClr>
              </a:solidFill>
              <a:uFillTx/>
              <a:latin typeface="黑体" panose="02010600030101010101" charset="-122"/>
              <a:ea typeface="黑体" panose="02010600030101010101" charset="-122"/>
              <a:cs typeface="黑体" panose="02010600030101010101"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2231"/>
                                        </p:tgtEl>
                                        <p:attrNameLst>
                                          <p:attrName>style.visibility</p:attrName>
                                        </p:attrNameLst>
                                      </p:cBhvr>
                                      <p:to>
                                        <p:strVal val="visible"/>
                                      </p:to>
                                    </p:set>
                                    <p:animEffect transition="in" filter="wheel(4)">
                                      <p:cBhvr>
                                        <p:cTn id="7" dur="2000"/>
                                        <p:tgtEl>
                                          <p:spTgt spid="52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1"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图片 3" descr="线条"/>
          <p:cNvPicPr>
            <a:picLocks noChangeAspect="1"/>
          </p:cNvPicPr>
          <p:nvPr/>
        </p:nvPicPr>
        <p:blipFill>
          <a:blip r:embed="rId1" cstate="print"/>
          <a:srcRect r="32140"/>
          <a:stretch>
            <a:fillRect/>
          </a:stretch>
        </p:blipFill>
        <p:spPr>
          <a:xfrm>
            <a:off x="833120" y="1410335"/>
            <a:ext cx="8909685" cy="4497070"/>
          </a:xfrm>
          <a:prstGeom prst="rect">
            <a:avLst/>
          </a:prstGeom>
          <a:noFill/>
          <a:ln w="9525">
            <a:noFill/>
          </a:ln>
        </p:spPr>
      </p:pic>
      <p:sp>
        <p:nvSpPr>
          <p:cNvPr id="17409" name="文本框 1"/>
          <p:cNvSpPr txBox="1"/>
          <p:nvPr/>
        </p:nvSpPr>
        <p:spPr>
          <a:xfrm>
            <a:off x="849313" y="417513"/>
            <a:ext cx="2439987" cy="645160"/>
          </a:xfrm>
          <a:prstGeom prst="rect">
            <a:avLst/>
          </a:prstGeom>
          <a:noFill/>
          <a:ln w="9525">
            <a:noFill/>
          </a:ln>
        </p:spPr>
        <p:txBody>
          <a:bodyPr wrap="square" anchor="t">
            <a:spAutoFit/>
          </a:bodyPr>
          <a:lstStyle/>
          <a:p>
            <a:r>
              <a:rPr lang="zh-CN" altLang="en-US" sz="3600" b="1" spc="400">
                <a:solidFill>
                  <a:schemeClr val="tx1"/>
                </a:solidFill>
                <a:uFillTx/>
                <a:latin typeface="黑体" panose="02010600030101010101" charset="-122"/>
                <a:ea typeface="黑体" panose="02010600030101010101" charset="-122"/>
              </a:rPr>
              <a:t>学习提示</a:t>
            </a:r>
            <a:endParaRPr lang="zh-CN" altLang="en-US" sz="3600" b="1" spc="400">
              <a:solidFill>
                <a:schemeClr val="tx1"/>
              </a:solidFill>
              <a:uFillTx/>
              <a:latin typeface="黑体" panose="02010600030101010101" charset="-122"/>
              <a:ea typeface="黑体" panose="02010600030101010101" charset="-122"/>
            </a:endParaRPr>
          </a:p>
        </p:txBody>
      </p:sp>
      <p:sp>
        <p:nvSpPr>
          <p:cNvPr id="3" name="文本框 2"/>
          <p:cNvSpPr txBox="1"/>
          <p:nvPr/>
        </p:nvSpPr>
        <p:spPr>
          <a:xfrm>
            <a:off x="1404620" y="2141220"/>
            <a:ext cx="6847840" cy="2848610"/>
          </a:xfrm>
          <a:prstGeom prst="rect">
            <a:avLst/>
          </a:prstGeom>
          <a:noFill/>
        </p:spPr>
        <p:txBody>
          <a:bodyPr wrap="square" rtlCol="0">
            <a:spAutoFit/>
          </a:bodyPr>
          <a:lstStyle/>
          <a:p>
            <a:pPr fontAlgn="auto">
              <a:lnSpc>
                <a:spcPct val="140000"/>
              </a:lnSpc>
              <a:spcBef>
                <a:spcPts val="0"/>
              </a:spcBef>
            </a:pPr>
            <a:r>
              <a:rPr lang="en-US" altLang="zh-CN" sz="3200" spc="200" dirty="0">
                <a:solidFill>
                  <a:srgbClr val="000000"/>
                </a:solidFill>
                <a:uFillTx/>
                <a:latin typeface="黑体" panose="02010600030101010101" charset="-122"/>
                <a:ea typeface="黑体" panose="02010600030101010101" charset="-122"/>
                <a:cs typeface="黑体" panose="02010600030101010101" charset="-122"/>
                <a:sym typeface="+mn-ea"/>
              </a:rPr>
              <a:t>    </a:t>
            </a:r>
            <a:r>
              <a:rPr lang="zh-CN" altLang="en-US" sz="3200" spc="200" dirty="0">
                <a:solidFill>
                  <a:srgbClr val="000000"/>
                </a:solidFill>
                <a:uFillTx/>
                <a:latin typeface="黑体" panose="02010600030101010101" charset="-122"/>
                <a:ea typeface="黑体" panose="02010600030101010101" charset="-122"/>
                <a:cs typeface="黑体" panose="02010600030101010101" charset="-122"/>
                <a:sym typeface="+mn-ea"/>
              </a:rPr>
              <a:t>课文第</a:t>
            </a:r>
            <a:r>
              <a:rPr lang="en-US" altLang="zh-CN" sz="3200" spc="200" dirty="0">
                <a:solidFill>
                  <a:srgbClr val="000000"/>
                </a:solidFill>
                <a:uFillTx/>
                <a:latin typeface="黑体" panose="02010600030101010101" charset="-122"/>
                <a:ea typeface="黑体" panose="02010600030101010101" charset="-122"/>
                <a:cs typeface="黑体" panose="02010600030101010101" charset="-122"/>
                <a:sym typeface="+mn-ea"/>
              </a:rPr>
              <a:t>9</a:t>
            </a:r>
            <a:r>
              <a:rPr lang="zh-CN" altLang="en-US" sz="3200" spc="200" dirty="0">
                <a:solidFill>
                  <a:srgbClr val="000000"/>
                </a:solidFill>
                <a:uFillTx/>
                <a:latin typeface="黑体" panose="02010600030101010101" charset="-122"/>
                <a:ea typeface="黑体" panose="02010600030101010101" charset="-122"/>
                <a:cs typeface="黑体" panose="02010600030101010101" charset="-122"/>
                <a:sym typeface="+mn-ea"/>
              </a:rPr>
              <a:t>自然段对方志敏“家底”的补叙有什么表达作用？</a:t>
            </a:r>
            <a:endParaRPr lang="zh-CN" altLang="en-US" sz="3200" spc="200" dirty="0">
              <a:solidFill>
                <a:srgbClr val="000000"/>
              </a:solidFill>
              <a:uFillTx/>
              <a:latin typeface="黑体" panose="02010600030101010101" charset="-122"/>
              <a:ea typeface="黑体" panose="02010600030101010101" charset="-122"/>
              <a:cs typeface="黑体" panose="02010600030101010101" charset="-122"/>
            </a:endParaRPr>
          </a:p>
          <a:p>
            <a:pPr fontAlgn="auto">
              <a:lnSpc>
                <a:spcPct val="140000"/>
              </a:lnSpc>
              <a:spcBef>
                <a:spcPts val="0"/>
              </a:spcBef>
            </a:pPr>
            <a:r>
              <a:rPr lang="zh-CN" altLang="en-US" sz="3200" spc="200" dirty="0">
                <a:solidFill>
                  <a:srgbClr val="000000"/>
                </a:solidFill>
                <a:uFillTx/>
                <a:latin typeface="黑体" panose="02010600030101010101" charset="-122"/>
                <a:ea typeface="黑体" panose="02010600030101010101" charset="-122"/>
                <a:cs typeface="黑体" panose="02010600030101010101" charset="-122"/>
                <a:sym typeface="+mn-ea"/>
              </a:rPr>
              <a:t>    方志敏为什么要坚持一种“清贫”的生活态度？</a:t>
            </a:r>
            <a:endParaRPr lang="zh-CN" altLang="en-US" sz="3200" spc="200" dirty="0">
              <a:solidFill>
                <a:srgbClr val="000000"/>
              </a:solidFill>
              <a:uFillTx/>
              <a:latin typeface="黑体" panose="02010600030101010101" charset="-122"/>
              <a:ea typeface="黑体" panose="02010600030101010101" charset="-122"/>
              <a:cs typeface="黑体" panose="02010600030101010101" charset="-122"/>
              <a:sym typeface="+mn-ea"/>
            </a:endParaRPr>
          </a:p>
        </p:txBody>
      </p:sp>
      <p:pic>
        <p:nvPicPr>
          <p:cNvPr id="37893" name="图片 15" descr="图片包含 鲜花, 餐桌, 就坐, 植物&#10;&#10;已生成高可信度的说明"/>
          <p:cNvPicPr>
            <a:picLocks noChangeAspect="1"/>
          </p:cNvPicPr>
          <p:nvPr/>
        </p:nvPicPr>
        <p:blipFill>
          <a:blip r:embed="rId2" cstate="print"/>
          <a:stretch>
            <a:fillRect/>
          </a:stretch>
        </p:blipFill>
        <p:spPr>
          <a:xfrm>
            <a:off x="7487285" y="1333500"/>
            <a:ext cx="4916805" cy="5196205"/>
          </a:xfrm>
          <a:prstGeom prst="rect">
            <a:avLst/>
          </a:prstGeom>
          <a:noFill/>
          <a:ln w="9525">
            <a:noFill/>
          </a:ln>
        </p:spPr>
      </p:pic>
    </p:spTree>
    <p:custDataLst>
      <p:tags r:id="rId3"/>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阿尔瓦吧"/>
          <p:cNvPicPr>
            <a:picLocks noChangeAspect="1"/>
          </p:cNvPicPr>
          <p:nvPr/>
        </p:nvPicPr>
        <p:blipFill>
          <a:blip r:embed="rId1" cstate="print"/>
          <a:srcRect b="8338"/>
          <a:stretch>
            <a:fillRect/>
          </a:stretch>
        </p:blipFill>
        <p:spPr>
          <a:xfrm>
            <a:off x="1191260" y="1388745"/>
            <a:ext cx="3498850" cy="4446905"/>
          </a:xfrm>
          <a:prstGeom prst="rect">
            <a:avLst/>
          </a:prstGeom>
        </p:spPr>
      </p:pic>
      <p:sp>
        <p:nvSpPr>
          <p:cNvPr id="15363" name="文本框 15362"/>
          <p:cNvSpPr txBox="1"/>
          <p:nvPr/>
        </p:nvSpPr>
        <p:spPr>
          <a:xfrm>
            <a:off x="5214620" y="1663700"/>
            <a:ext cx="5895975" cy="3691890"/>
          </a:xfrm>
          <a:prstGeom prst="rect">
            <a:avLst/>
          </a:prstGeom>
          <a:noFill/>
          <a:ln w="9525">
            <a:noFill/>
          </a:ln>
        </p:spPr>
        <p:txBody>
          <a:bodyPr wrap="square">
            <a:spAutoFit/>
          </a:bodyPr>
          <a:lstStyle/>
          <a:p>
            <a:pPr>
              <a:lnSpc>
                <a:spcPct val="130000"/>
              </a:lnSpc>
              <a:spcBef>
                <a:spcPct val="50000"/>
              </a:spcBef>
            </a:pPr>
            <a:r>
              <a:rPr lang="en-US" altLang="zh-CN" sz="3600" spc="200" dirty="0">
                <a:solidFill>
                  <a:schemeClr val="tx1"/>
                </a:solidFill>
                <a:uFillTx/>
                <a:latin typeface="黑体" panose="02010600030101010101" charset="-122"/>
                <a:ea typeface="黑体" panose="02010600030101010101" charset="-122"/>
                <a:cs typeface="黑体" panose="02010600030101010101" charset="-122"/>
              </a:rPr>
              <a:t>    </a:t>
            </a:r>
            <a:r>
              <a:rPr lang="zh-CN" altLang="en-US" sz="3600" spc="200" dirty="0">
                <a:solidFill>
                  <a:schemeClr val="tx1"/>
                </a:solidFill>
                <a:uFillTx/>
                <a:latin typeface="黑体" panose="02010600030101010101" charset="-122"/>
                <a:ea typeface="黑体" panose="02010600030101010101" charset="-122"/>
                <a:cs typeface="黑体" panose="02010600030101010101" charset="-122"/>
              </a:rPr>
              <a:t>方志敏以“清贫”生活为乐，无论革命事业处于何等困境，始终坚持信念，秉持不彷徨、不动摇、不退缩的崇高气节。</a:t>
            </a:r>
            <a:endParaRPr lang="zh-CN" altLang="en-US" sz="3600" spc="200" dirty="0">
              <a:solidFill>
                <a:schemeClr val="tx1"/>
              </a:solidFill>
              <a:uFillTx/>
              <a:latin typeface="黑体" panose="02010600030101010101" charset="-122"/>
              <a:ea typeface="黑体" panose="02010600030101010101" charset="-122"/>
              <a:cs typeface="黑体" panose="02010600030101010101"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box(out)">
                                      <p:cBhvr>
                                        <p:cTn id="7"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图片 3" descr="线条"/>
          <p:cNvPicPr>
            <a:picLocks noChangeAspect="1"/>
          </p:cNvPicPr>
          <p:nvPr/>
        </p:nvPicPr>
        <p:blipFill>
          <a:blip r:embed="rId1" cstate="print"/>
          <a:srcRect r="32140"/>
          <a:stretch>
            <a:fillRect/>
          </a:stretch>
        </p:blipFill>
        <p:spPr>
          <a:xfrm>
            <a:off x="1892935" y="1648460"/>
            <a:ext cx="7244080" cy="4087495"/>
          </a:xfrm>
          <a:prstGeom prst="rect">
            <a:avLst/>
          </a:prstGeom>
          <a:noFill/>
          <a:ln w="9525">
            <a:noFill/>
          </a:ln>
        </p:spPr>
      </p:pic>
      <p:sp>
        <p:nvSpPr>
          <p:cNvPr id="17409" name="文本框 1"/>
          <p:cNvSpPr txBox="1"/>
          <p:nvPr/>
        </p:nvSpPr>
        <p:spPr>
          <a:xfrm>
            <a:off x="849313" y="417513"/>
            <a:ext cx="2439987" cy="645160"/>
          </a:xfrm>
          <a:prstGeom prst="rect">
            <a:avLst/>
          </a:prstGeom>
          <a:noFill/>
          <a:ln w="9525">
            <a:noFill/>
          </a:ln>
        </p:spPr>
        <p:txBody>
          <a:bodyPr wrap="square" anchor="t">
            <a:spAutoFit/>
          </a:bodyPr>
          <a:lstStyle/>
          <a:p>
            <a:r>
              <a:rPr lang="zh-CN" altLang="en-US" sz="3600" b="1" spc="400">
                <a:solidFill>
                  <a:schemeClr val="tx1"/>
                </a:solidFill>
                <a:uFillTx/>
                <a:latin typeface="黑体" panose="02010600030101010101" charset="-122"/>
                <a:ea typeface="黑体" panose="02010600030101010101" charset="-122"/>
              </a:rPr>
              <a:t>学习提示</a:t>
            </a:r>
            <a:endParaRPr lang="zh-CN" altLang="en-US" sz="3600" b="1" spc="400">
              <a:solidFill>
                <a:schemeClr val="tx1"/>
              </a:solidFill>
              <a:uFillTx/>
              <a:latin typeface="黑体" panose="02010600030101010101" charset="-122"/>
              <a:ea typeface="黑体" panose="02010600030101010101" charset="-122"/>
            </a:endParaRPr>
          </a:p>
        </p:txBody>
      </p:sp>
      <p:sp>
        <p:nvSpPr>
          <p:cNvPr id="3" name="文本框 2"/>
          <p:cNvSpPr txBox="1"/>
          <p:nvPr/>
        </p:nvSpPr>
        <p:spPr>
          <a:xfrm>
            <a:off x="2639060" y="2644140"/>
            <a:ext cx="5750560" cy="1531620"/>
          </a:xfrm>
          <a:prstGeom prst="rect">
            <a:avLst/>
          </a:prstGeom>
          <a:noFill/>
        </p:spPr>
        <p:txBody>
          <a:bodyPr wrap="square" rtlCol="0">
            <a:spAutoFit/>
          </a:bodyPr>
          <a:lstStyle/>
          <a:p>
            <a:pPr fontAlgn="auto">
              <a:lnSpc>
                <a:spcPct val="130000"/>
              </a:lnSpc>
              <a:spcBef>
                <a:spcPts val="0"/>
              </a:spcBef>
            </a:pPr>
            <a:r>
              <a:rPr lang="en-US" altLang="zh-CN" sz="3600" spc="200" dirty="0">
                <a:solidFill>
                  <a:srgbClr val="000000"/>
                </a:solidFill>
                <a:uFillTx/>
                <a:latin typeface="黑体" panose="02010600030101010101" charset="-122"/>
                <a:ea typeface="黑体" panose="02010600030101010101" charset="-122"/>
                <a:cs typeface="黑体" panose="02010600030101010101" charset="-122"/>
                <a:sym typeface="+mn-ea"/>
              </a:rPr>
              <a:t>   </a:t>
            </a:r>
            <a:r>
              <a:rPr lang="en-US" altLang="zh-CN" sz="3600" dirty="0">
                <a:latin typeface="黑体" panose="02010600030101010101" charset="-122"/>
                <a:ea typeface="黑体" panose="02010600030101010101" charset="-122"/>
                <a:cs typeface="黑体" panose="02010600030101010101" charset="-122"/>
                <a:sym typeface="+mn-ea"/>
              </a:rPr>
              <a:t>“</a:t>
            </a:r>
            <a:r>
              <a:rPr lang="zh-CN" altLang="en-US" sz="3600" dirty="0">
                <a:latin typeface="黑体" panose="02010600030101010101" charset="-122"/>
                <a:ea typeface="黑体" panose="02010600030101010101" charset="-122"/>
                <a:cs typeface="黑体" panose="02010600030101010101" charset="-122"/>
                <a:sym typeface="+mn-ea"/>
              </a:rPr>
              <a:t>清贫”的生活对于革命者到底有什么意义？</a:t>
            </a:r>
            <a:endParaRPr lang="zh-CN" altLang="en-US" sz="3600" spc="200" dirty="0">
              <a:solidFill>
                <a:srgbClr val="000000"/>
              </a:solidFill>
              <a:uFillTx/>
              <a:latin typeface="黑体" panose="02010600030101010101" charset="-122"/>
              <a:ea typeface="黑体" panose="02010600030101010101" charset="-122"/>
              <a:cs typeface="黑体" panose="02010600030101010101" charset="-122"/>
              <a:sym typeface="+mn-ea"/>
            </a:endParaRPr>
          </a:p>
        </p:txBody>
      </p:sp>
      <p:pic>
        <p:nvPicPr>
          <p:cNvPr id="37893" name="图片 15" descr="图片包含 鲜花, 餐桌, 就坐, 植物&#10;&#10;已生成高可信度的说明"/>
          <p:cNvPicPr>
            <a:picLocks noChangeAspect="1"/>
          </p:cNvPicPr>
          <p:nvPr/>
        </p:nvPicPr>
        <p:blipFill>
          <a:blip r:embed="rId2" cstate="print"/>
          <a:stretch>
            <a:fillRect/>
          </a:stretch>
        </p:blipFill>
        <p:spPr>
          <a:xfrm>
            <a:off x="7555865" y="1521460"/>
            <a:ext cx="4468495" cy="4722495"/>
          </a:xfrm>
          <a:prstGeom prst="rect">
            <a:avLst/>
          </a:prstGeom>
          <a:noFill/>
          <a:ln w="9525">
            <a:noFill/>
          </a:ln>
        </p:spPr>
      </p:pic>
    </p:spTree>
    <p:custDataLst>
      <p:tags r:id="rId3"/>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W020180206529503729164"/>
          <p:cNvPicPr>
            <a:picLocks noChangeAspect="1"/>
          </p:cNvPicPr>
          <p:nvPr/>
        </p:nvPicPr>
        <p:blipFill>
          <a:blip r:embed="rId1" cstate="print">
            <a:clrChange>
              <a:clrFrom>
                <a:srgbClr val="FFFFFF">
                  <a:alpha val="100000"/>
                </a:srgbClr>
              </a:clrFrom>
              <a:clrTo>
                <a:srgbClr val="FFFFFF">
                  <a:alpha val="100000"/>
                  <a:alpha val="0"/>
                </a:srgbClr>
              </a:clrTo>
            </a:clrChange>
          </a:blip>
          <a:stretch>
            <a:fillRect/>
          </a:stretch>
        </p:blipFill>
        <p:spPr>
          <a:xfrm>
            <a:off x="560070" y="1012190"/>
            <a:ext cx="3940175" cy="5222875"/>
          </a:xfrm>
          <a:prstGeom prst="rect">
            <a:avLst/>
          </a:prstGeom>
        </p:spPr>
      </p:pic>
      <p:sp>
        <p:nvSpPr>
          <p:cNvPr id="17411" name="文本框 17410"/>
          <p:cNvSpPr txBox="1"/>
          <p:nvPr/>
        </p:nvSpPr>
        <p:spPr>
          <a:xfrm>
            <a:off x="5015230" y="1400810"/>
            <a:ext cx="6705600" cy="4411980"/>
          </a:xfrm>
          <a:prstGeom prst="rect">
            <a:avLst/>
          </a:prstGeom>
          <a:noFill/>
          <a:ln w="57150" cap="flat" cmpd="thinThick">
            <a:solidFill>
              <a:schemeClr val="tx1"/>
            </a:solidFill>
            <a:prstDash val="solid"/>
            <a:miter/>
            <a:headEnd type="none" w="med" len="med"/>
            <a:tailEnd type="none" w="med" len="med"/>
          </a:ln>
        </p:spPr>
        <p:txBody>
          <a:bodyPr>
            <a:spAutoFit/>
          </a:bodyPr>
          <a:lstStyle/>
          <a:p>
            <a:pPr fontAlgn="auto">
              <a:lnSpc>
                <a:spcPct val="130000"/>
              </a:lnSpc>
              <a:spcBef>
                <a:spcPts val="0"/>
              </a:spcBef>
            </a:pPr>
            <a:r>
              <a:rPr lang="en-US" altLang="zh-CN" sz="3600" b="1" dirty="0">
                <a:solidFill>
                  <a:srgbClr val="0000FF"/>
                </a:solidFill>
                <a:latin typeface="楷体" panose="02010609060101010101" charset="-122"/>
                <a:ea typeface="楷体" panose="02010609060101010101" charset="-122"/>
                <a:cs typeface="楷体" panose="02010609060101010101" charset="-122"/>
              </a:rPr>
              <a:t>    </a:t>
            </a:r>
            <a:r>
              <a:rPr lang="zh-CN" altLang="en-US" sz="3600" b="1" dirty="0">
                <a:latin typeface="楷体" panose="02010609060101010101" charset="-122"/>
                <a:ea typeface="楷体" panose="02010609060101010101" charset="-122"/>
                <a:cs typeface="楷体" panose="02010609060101010101" charset="-122"/>
                <a:sym typeface="+mn-ea"/>
              </a:rPr>
              <a:t>清贫，洁白朴素的生活，正是我们革命者能够战胜许多困难的地方！</a:t>
            </a:r>
            <a:r>
              <a:rPr lang="zh-CN" altLang="en-US" sz="3600" dirty="0">
                <a:latin typeface="楷体" panose="02010609060101010101" charset="-122"/>
                <a:ea typeface="楷体" panose="02010609060101010101" charset="-122"/>
                <a:cs typeface="楷体" panose="02010609060101010101" charset="-122"/>
                <a:sym typeface="+mn-ea"/>
              </a:rPr>
              <a:t> </a:t>
            </a:r>
            <a:endParaRPr lang="en-US" altLang="zh-CN" sz="3600" b="1" dirty="0">
              <a:latin typeface="楷体" panose="02010609060101010101" charset="-122"/>
              <a:ea typeface="楷体" panose="02010609060101010101" charset="-122"/>
              <a:cs typeface="楷体" panose="02010609060101010101" charset="-122"/>
            </a:endParaRPr>
          </a:p>
          <a:p>
            <a:pPr fontAlgn="auto">
              <a:lnSpc>
                <a:spcPct val="130000"/>
              </a:lnSpc>
              <a:spcBef>
                <a:spcPts val="0"/>
              </a:spcBef>
            </a:pPr>
            <a:r>
              <a:rPr lang="en-US" altLang="zh-CN" sz="3600" b="1" dirty="0">
                <a:latin typeface="楷体" panose="02010609060101010101" charset="-122"/>
                <a:ea typeface="楷体" panose="02010609060101010101" charset="-122"/>
                <a:cs typeface="楷体" panose="02010609060101010101" charset="-122"/>
              </a:rPr>
              <a:t>   “</a:t>
            </a:r>
            <a:r>
              <a:rPr lang="zh-CN" altLang="en-US" sz="3600" b="1" dirty="0">
                <a:latin typeface="楷体" panose="02010609060101010101" charset="-122"/>
                <a:ea typeface="楷体" panose="02010609060101010101" charset="-122"/>
                <a:cs typeface="楷体" panose="02010609060101010101" charset="-122"/>
              </a:rPr>
              <a:t>清贫”是共产党员自觉的生活</a:t>
            </a:r>
            <a:r>
              <a:rPr lang="zh-CN" altLang="en-US" sz="3600" b="1" dirty="0">
                <a:solidFill>
                  <a:srgbClr val="FF0000"/>
                </a:solidFill>
                <a:latin typeface="楷体" panose="02010609060101010101" charset="-122"/>
                <a:ea typeface="楷体" panose="02010609060101010101" charset="-122"/>
                <a:cs typeface="楷体" panose="02010609060101010101" charset="-122"/>
              </a:rPr>
              <a:t>态度</a:t>
            </a:r>
            <a:r>
              <a:rPr lang="zh-CN" altLang="en-US" sz="3600" b="1" dirty="0">
                <a:latin typeface="楷体" panose="02010609060101010101" charset="-122"/>
                <a:ea typeface="楷体" panose="02010609060101010101" charset="-122"/>
                <a:cs typeface="楷体" panose="02010609060101010101" charset="-122"/>
              </a:rPr>
              <a:t>，是植根于革命者心底的勇往直前的</a:t>
            </a:r>
            <a:r>
              <a:rPr lang="zh-CN" altLang="en-US" sz="3600" b="1" dirty="0">
                <a:solidFill>
                  <a:srgbClr val="FF0000"/>
                </a:solidFill>
                <a:latin typeface="楷体" panose="02010609060101010101" charset="-122"/>
                <a:ea typeface="楷体" panose="02010609060101010101" charset="-122"/>
                <a:cs typeface="楷体" panose="02010609060101010101" charset="-122"/>
              </a:rPr>
              <a:t>精神</a:t>
            </a:r>
            <a:r>
              <a:rPr lang="zh-CN" altLang="en-US" sz="3600" b="1" dirty="0">
                <a:latin typeface="楷体" panose="02010609060101010101" charset="-122"/>
                <a:ea typeface="楷体" panose="02010609060101010101" charset="-122"/>
                <a:cs typeface="楷体" panose="02010609060101010101" charset="-122"/>
              </a:rPr>
              <a:t>力量</a:t>
            </a:r>
            <a:r>
              <a:rPr lang="en-US" altLang="zh-CN" sz="3600" b="1" dirty="0">
                <a:latin typeface="楷体" panose="02010609060101010101" charset="-122"/>
                <a:ea typeface="楷体" panose="02010609060101010101" charset="-122"/>
                <a:cs typeface="楷体" panose="02010609060101010101" charset="-122"/>
              </a:rPr>
              <a:t>,</a:t>
            </a:r>
            <a:r>
              <a:rPr lang="zh-CN" altLang="en-US" sz="3600" b="1" dirty="0">
                <a:latin typeface="楷体" panose="02010609060101010101" charset="-122"/>
                <a:ea typeface="楷体" panose="02010609060101010101" charset="-122"/>
                <a:cs typeface="楷体" panose="02010609060101010101" charset="-122"/>
              </a:rPr>
              <a:t>是</a:t>
            </a:r>
            <a:r>
              <a:rPr lang="en-US" altLang="zh-CN" sz="3600" b="1" dirty="0">
                <a:latin typeface="楷体" panose="02010609060101010101" charset="-122"/>
                <a:ea typeface="楷体" panose="02010609060101010101" charset="-122"/>
                <a:cs typeface="楷体" panose="02010609060101010101" charset="-122"/>
              </a:rPr>
              <a:t>……   </a:t>
            </a:r>
            <a:endParaRPr lang="zh-CN" altLang="en-US" sz="3600" dirty="0">
              <a:latin typeface="楷体" panose="02010609060101010101" charset="-122"/>
              <a:ea typeface="楷体" panose="02010609060101010101" charset="-122"/>
              <a:cs typeface="楷体" panose="02010609060101010101"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wipe(up)">
                                      <p:cBhvr>
                                        <p:cTn id="7" dur="5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文本框 1"/>
          <p:cNvSpPr txBox="1"/>
          <p:nvPr/>
        </p:nvSpPr>
        <p:spPr>
          <a:xfrm>
            <a:off x="849313" y="417513"/>
            <a:ext cx="2439987" cy="645160"/>
          </a:xfrm>
          <a:prstGeom prst="rect">
            <a:avLst/>
          </a:prstGeom>
          <a:noFill/>
          <a:ln w="9525">
            <a:noFill/>
          </a:ln>
        </p:spPr>
        <p:txBody>
          <a:bodyPr wrap="square" anchor="t">
            <a:spAutoFit/>
          </a:bodyPr>
          <a:lstStyle/>
          <a:p>
            <a:r>
              <a:rPr lang="zh-CN" altLang="en-US" sz="3600" b="1" spc="400">
                <a:solidFill>
                  <a:schemeClr val="tx1"/>
                </a:solidFill>
                <a:uFillTx/>
                <a:latin typeface="黑体" panose="02010600030101010101" charset="-122"/>
                <a:ea typeface="黑体" panose="02010600030101010101" charset="-122"/>
              </a:rPr>
              <a:t>讨论交流</a:t>
            </a:r>
            <a:endParaRPr lang="zh-CN" altLang="en-US" sz="3600" b="1" spc="400">
              <a:solidFill>
                <a:schemeClr val="tx1"/>
              </a:solidFill>
              <a:uFillTx/>
              <a:latin typeface="黑体" panose="02010600030101010101" charset="-122"/>
              <a:ea typeface="黑体" panose="02010600030101010101" charset="-122"/>
            </a:endParaRPr>
          </a:p>
        </p:txBody>
      </p:sp>
      <p:sp>
        <p:nvSpPr>
          <p:cNvPr id="100" name="文本框 99"/>
          <p:cNvSpPr txBox="1"/>
          <p:nvPr/>
        </p:nvSpPr>
        <p:spPr>
          <a:xfrm>
            <a:off x="1125220" y="1675130"/>
            <a:ext cx="9771380" cy="583565"/>
          </a:xfrm>
          <a:prstGeom prst="rect">
            <a:avLst/>
          </a:prstGeom>
          <a:noFill/>
          <a:ln w="9525">
            <a:noFill/>
          </a:ln>
        </p:spPr>
        <p:txBody>
          <a:bodyPr wrap="square">
            <a:spAutoFit/>
          </a:bodyPr>
          <a:lstStyle/>
          <a:p>
            <a:pPr indent="266700"/>
            <a:r>
              <a:rPr lang="en-US" altLang="zh-CN" sz="3200" b="0" spc="300">
                <a:solidFill>
                  <a:schemeClr val="tx1"/>
                </a:solidFill>
                <a:uFillTx/>
                <a:latin typeface="黑体" panose="02010600030101010101" charset="-122"/>
                <a:ea typeface="黑体" panose="02010600030101010101" charset="-122"/>
                <a:cs typeface="黑体" panose="02010600030101010101" charset="-122"/>
              </a:rPr>
              <a:t>  </a:t>
            </a:r>
            <a:r>
              <a:rPr lang="zh-CN" sz="3200" b="0" spc="300">
                <a:solidFill>
                  <a:schemeClr val="tx1"/>
                </a:solidFill>
                <a:uFillTx/>
                <a:latin typeface="黑体" panose="02010600030101010101" charset="-122"/>
                <a:ea typeface="黑体" panose="02010600030101010101" charset="-122"/>
                <a:cs typeface="黑体" panose="02010600030101010101" charset="-122"/>
              </a:rPr>
              <a:t>你觉得方志敏是个怎样的人？国方士兵呢？</a:t>
            </a:r>
            <a:endParaRPr lang="zh-CN" altLang="en-US" sz="3200" b="0" spc="300">
              <a:solidFill>
                <a:schemeClr val="tx1"/>
              </a:solidFill>
              <a:uFillTx/>
              <a:latin typeface="黑体" panose="02010600030101010101" charset="-122"/>
              <a:ea typeface="黑体" panose="02010600030101010101" charset="-122"/>
              <a:cs typeface="黑体" panose="02010600030101010101" charset="-122"/>
            </a:endParaRPr>
          </a:p>
        </p:txBody>
      </p:sp>
      <p:sp>
        <p:nvSpPr>
          <p:cNvPr id="2" name="文本框 1"/>
          <p:cNvSpPr txBox="1"/>
          <p:nvPr/>
        </p:nvSpPr>
        <p:spPr>
          <a:xfrm>
            <a:off x="2174875" y="2502535"/>
            <a:ext cx="8131810" cy="2971800"/>
          </a:xfrm>
          <a:prstGeom prst="rect">
            <a:avLst/>
          </a:prstGeom>
          <a:noFill/>
        </p:spPr>
        <p:txBody>
          <a:bodyPr wrap="square" rtlCol="0">
            <a:spAutoFit/>
          </a:bodyPr>
          <a:lstStyle/>
          <a:p>
            <a:pPr algn="l" fontAlgn="auto">
              <a:lnSpc>
                <a:spcPct val="130000"/>
              </a:lnSpc>
            </a:pPr>
            <a:r>
              <a:rPr lang="zh-CN" sz="3600" b="1" spc="300">
                <a:solidFill>
                  <a:srgbClr val="FF0000"/>
                </a:solidFill>
                <a:uFillTx/>
                <a:latin typeface="楷体" panose="02010609060101010101" charset="-122"/>
                <a:ea typeface="楷体" panose="02010609060101010101" charset="-122"/>
                <a:cs typeface="楷体" panose="02010609060101010101" charset="-122"/>
                <a:sym typeface="+mn-ea"/>
              </a:rPr>
              <a:t>方志敏</a:t>
            </a:r>
            <a:r>
              <a:rPr lang="en-US" sz="3600" b="1" spc="300">
                <a:solidFill>
                  <a:srgbClr val="FF0000"/>
                </a:solidFill>
                <a:uFillTx/>
                <a:latin typeface="楷体" panose="02010609060101010101" charset="-122"/>
                <a:ea typeface="楷体" panose="02010609060101010101" charset="-122"/>
                <a:cs typeface="楷体" panose="02010609060101010101" charset="-122"/>
                <a:sym typeface="+mn-ea"/>
              </a:rPr>
              <a:t>:</a:t>
            </a:r>
            <a:r>
              <a:rPr lang="zh-CN" sz="3600" b="1" spc="300">
                <a:solidFill>
                  <a:srgbClr val="FF0000"/>
                </a:solidFill>
                <a:uFillTx/>
                <a:latin typeface="楷体" panose="02010609060101010101" charset="-122"/>
                <a:ea typeface="楷体" panose="02010609060101010101" charset="-122"/>
                <a:cs typeface="楷体" panose="02010609060101010101" charset="-122"/>
                <a:sym typeface="+mn-ea"/>
              </a:rPr>
              <a:t>心胸坦荡、乐于无私奉献、生活清廉、甘于清贫的共产党人</a:t>
            </a:r>
            <a:endParaRPr lang="zh-CN" sz="3600" b="1" spc="300">
              <a:solidFill>
                <a:srgbClr val="FF0000"/>
              </a:solidFill>
              <a:uFillTx/>
              <a:latin typeface="楷体" panose="02010609060101010101" charset="-122"/>
              <a:ea typeface="楷体" panose="02010609060101010101" charset="-122"/>
              <a:cs typeface="楷体" panose="02010609060101010101" charset="-122"/>
              <a:sym typeface="+mn-ea"/>
            </a:endParaRPr>
          </a:p>
          <a:p>
            <a:pPr algn="l" fontAlgn="auto">
              <a:lnSpc>
                <a:spcPct val="130000"/>
              </a:lnSpc>
            </a:pPr>
            <a:r>
              <a:rPr lang="zh-CN" sz="3600" b="1" spc="300">
                <a:solidFill>
                  <a:schemeClr val="tx1"/>
                </a:solidFill>
                <a:uFillTx/>
                <a:latin typeface="楷体" panose="02010609060101010101" charset="-122"/>
                <a:ea typeface="楷体" panose="02010609060101010101" charset="-122"/>
                <a:cs typeface="楷体" panose="02010609060101010101" charset="-122"/>
                <a:sym typeface="+mn-ea"/>
              </a:rPr>
              <a:t>国方士兵</a:t>
            </a:r>
            <a:r>
              <a:rPr lang="en-US" sz="3600" b="1" spc="300">
                <a:solidFill>
                  <a:schemeClr val="tx1"/>
                </a:solidFill>
                <a:uFillTx/>
                <a:latin typeface="楷体" panose="02010609060101010101" charset="-122"/>
                <a:ea typeface="楷体" panose="02010609060101010101" charset="-122"/>
                <a:cs typeface="楷体" panose="02010609060101010101" charset="-122"/>
                <a:sym typeface="+mn-ea"/>
              </a:rPr>
              <a:t>:</a:t>
            </a:r>
            <a:r>
              <a:rPr lang="zh-CN" sz="3600" b="1" spc="300">
                <a:solidFill>
                  <a:schemeClr val="tx1"/>
                </a:solidFill>
                <a:uFillTx/>
                <a:latin typeface="楷体" panose="02010609060101010101" charset="-122"/>
                <a:ea typeface="楷体" panose="02010609060101010101" charset="-122"/>
                <a:cs typeface="楷体" panose="02010609060101010101" charset="-122"/>
                <a:sym typeface="+mn-ea"/>
              </a:rPr>
              <a:t>贪得无厌、恐吓利诱、追求功名利禄</a:t>
            </a:r>
            <a:endParaRPr lang="zh-CN" altLang="en-US" sz="3600" b="1" spc="300">
              <a:solidFill>
                <a:schemeClr val="tx1"/>
              </a:solidFill>
              <a:uFillTx/>
              <a:latin typeface="楷体" panose="02010609060101010101" charset="-122"/>
              <a:ea typeface="楷体" panose="02010609060101010101" charset="-122"/>
              <a:cs typeface="楷体" panose="02010609060101010101" charset="-122"/>
              <a:sym typeface="+mn-ea"/>
            </a:endParaRP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alpha val="80000"/>
              </a:srgbClr>
            </a:gs>
            <a:gs pos="100000">
              <a:srgbClr val="DCDCDC"/>
            </a:gs>
          </a:gsLst>
          <a:lin ang="5400000" scaled="0"/>
        </a:gra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stretch>
            <a:fillRect/>
          </a:stretch>
        </p:blipFill>
        <p:spPr>
          <a:xfrm>
            <a:off x="3268980" y="2216150"/>
            <a:ext cx="5379720" cy="1569720"/>
          </a:xfrm>
          <a:prstGeom prst="rect">
            <a:avLst/>
          </a:prstGeom>
        </p:spPr>
      </p:pic>
      <p:sp>
        <p:nvSpPr>
          <p:cNvPr id="46082" name="文本框 1"/>
          <p:cNvSpPr txBox="1"/>
          <p:nvPr/>
        </p:nvSpPr>
        <p:spPr>
          <a:xfrm>
            <a:off x="617538" y="901700"/>
            <a:ext cx="6473825" cy="522288"/>
          </a:xfrm>
          <a:prstGeom prst="rect">
            <a:avLst/>
          </a:prstGeom>
          <a:noFill/>
          <a:ln w="9525">
            <a:noFill/>
          </a:ln>
        </p:spPr>
        <p:txBody>
          <a:bodyPr wrap="square" anchor="t">
            <a:spAutoFit/>
          </a:bodyPr>
          <a:lstStyle/>
          <a:p>
            <a:r>
              <a:rPr lang="zh-CN" altLang="en-US" sz="2800" b="1">
                <a:solidFill>
                  <a:schemeClr val="tx1"/>
                </a:solidFill>
                <a:latin typeface="仿宋" panose="02010609060101010101" charset="-122"/>
                <a:ea typeface="仿宋" panose="02010609060101010101" charset="-122"/>
              </a:rPr>
              <a:t>根据部编版教材整理  五年级语文下</a:t>
            </a:r>
            <a:endParaRPr lang="zh-CN" altLang="en-US" sz="2800" b="1">
              <a:solidFill>
                <a:schemeClr val="tx1"/>
              </a:solidFill>
              <a:latin typeface="仿宋" panose="02010609060101010101" charset="-122"/>
              <a:ea typeface="仿宋" panose="02010609060101010101" charset="-122"/>
            </a:endParaRPr>
          </a:p>
        </p:txBody>
      </p:sp>
    </p:spTree>
    <p:custDataLst>
      <p:tags r:id="rId2"/>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文本框 1"/>
          <p:cNvSpPr txBox="1"/>
          <p:nvPr/>
        </p:nvSpPr>
        <p:spPr>
          <a:xfrm>
            <a:off x="849313" y="417513"/>
            <a:ext cx="2439987" cy="645160"/>
          </a:xfrm>
          <a:prstGeom prst="rect">
            <a:avLst/>
          </a:prstGeom>
          <a:noFill/>
          <a:ln w="9525">
            <a:noFill/>
          </a:ln>
        </p:spPr>
        <p:txBody>
          <a:bodyPr wrap="square" anchor="t">
            <a:spAutoFit/>
          </a:bodyPr>
          <a:lstStyle/>
          <a:p>
            <a:r>
              <a:rPr lang="zh-CN" altLang="en-US" sz="3600" b="1" spc="400">
                <a:solidFill>
                  <a:schemeClr val="tx1"/>
                </a:solidFill>
                <a:uFillTx/>
                <a:latin typeface="黑体" panose="02010600030101010101" charset="-122"/>
                <a:ea typeface="黑体" panose="02010600030101010101" charset="-122"/>
              </a:rPr>
              <a:t>课内拓展</a:t>
            </a:r>
            <a:endParaRPr lang="zh-CN" altLang="en-US" sz="3600" b="1" spc="400">
              <a:solidFill>
                <a:schemeClr val="tx1"/>
              </a:solidFill>
              <a:uFillTx/>
              <a:latin typeface="黑体" panose="02010600030101010101" charset="-122"/>
              <a:ea typeface="黑体" panose="02010600030101010101" charset="-122"/>
            </a:endParaRPr>
          </a:p>
        </p:txBody>
      </p:sp>
      <p:pic>
        <p:nvPicPr>
          <p:cNvPr id="6" name="图片 5" descr="W020180206529503729164"/>
          <p:cNvPicPr>
            <a:picLocks noChangeAspect="1"/>
          </p:cNvPicPr>
          <p:nvPr/>
        </p:nvPicPr>
        <p:blipFill>
          <a:blip r:embed="rId1" cstate="print">
            <a:clrChange>
              <a:clrFrom>
                <a:srgbClr val="FFFFFF">
                  <a:alpha val="100000"/>
                </a:srgbClr>
              </a:clrFrom>
              <a:clrTo>
                <a:srgbClr val="FFFFFF">
                  <a:alpha val="100000"/>
                  <a:alpha val="0"/>
                </a:srgbClr>
              </a:clrTo>
            </a:clrChange>
          </a:blip>
          <a:stretch>
            <a:fillRect/>
          </a:stretch>
        </p:blipFill>
        <p:spPr>
          <a:xfrm>
            <a:off x="1031875" y="1466215"/>
            <a:ext cx="3208655" cy="4253865"/>
          </a:xfrm>
          <a:prstGeom prst="rect">
            <a:avLst/>
          </a:prstGeom>
        </p:spPr>
      </p:pic>
      <p:sp>
        <p:nvSpPr>
          <p:cNvPr id="15365" name="文本框 15364"/>
          <p:cNvSpPr txBox="1"/>
          <p:nvPr/>
        </p:nvSpPr>
        <p:spPr>
          <a:xfrm>
            <a:off x="4947920" y="1627505"/>
            <a:ext cx="6228080" cy="3930650"/>
          </a:xfrm>
          <a:prstGeom prst="rect">
            <a:avLst/>
          </a:prstGeom>
          <a:noFill/>
          <a:ln w="9525">
            <a:noFill/>
          </a:ln>
        </p:spPr>
        <p:txBody>
          <a:bodyPr wrap="square">
            <a:spAutoFit/>
          </a:bodyPr>
          <a:lstStyle/>
          <a:p>
            <a:pPr algn="just">
              <a:lnSpc>
                <a:spcPct val="130000"/>
              </a:lnSpc>
              <a:spcBef>
                <a:spcPct val="50000"/>
              </a:spcBef>
            </a:pPr>
            <a:r>
              <a:rPr lang="en-US" altLang="zh-CN" sz="3200" b="1" spc="300" dirty="0">
                <a:latin typeface="黑体" panose="02010600030101010101" charset="-122"/>
                <a:ea typeface="黑体" panose="02010600030101010101" charset="-122"/>
                <a:cs typeface="黑体" panose="02010600030101010101" charset="-122"/>
              </a:rPr>
              <a:t>    </a:t>
            </a:r>
            <a:r>
              <a:rPr lang="zh-CN" altLang="en-US" sz="3200" b="1" spc="300" dirty="0">
                <a:latin typeface="黑体" panose="02010600030101010101" charset="-122"/>
                <a:ea typeface="黑体" panose="02010600030101010101" charset="-122"/>
                <a:cs typeface="黑体" panose="02010600030101010101" charset="-122"/>
              </a:rPr>
              <a:t>古“清贫”有“</a:t>
            </a:r>
            <a:r>
              <a:rPr lang="zh-CN" altLang="en-US" sz="3200" b="1" spc="300" dirty="0">
                <a:solidFill>
                  <a:srgbClr val="FF0000"/>
                </a:solidFill>
                <a:latin typeface="黑体" panose="02010600030101010101" charset="-122"/>
                <a:ea typeface="黑体" panose="02010600030101010101" charset="-122"/>
                <a:cs typeface="黑体" panose="02010600030101010101" charset="-122"/>
              </a:rPr>
              <a:t>贫穷而守节</a:t>
            </a:r>
            <a:r>
              <a:rPr lang="zh-CN" altLang="en-US" sz="3200" b="1" spc="300" dirty="0">
                <a:latin typeface="黑体" panose="02010600030101010101" charset="-122"/>
                <a:ea typeface="黑体" panose="02010600030101010101" charset="-122"/>
                <a:cs typeface="黑体" panose="02010600030101010101" charset="-122"/>
              </a:rPr>
              <a:t>”之说，方志敏以“清贫”为题，表现了他的生活态度，无论革命事业处于何等困境，始终坚持信念，秉持不彷徨、不动摇、不退缩的崇高气节。</a:t>
            </a:r>
            <a:endParaRPr lang="zh-CN" altLang="en-US" sz="3200" b="1" spc="300" dirty="0">
              <a:latin typeface="黑体" panose="02010600030101010101" charset="-122"/>
              <a:ea typeface="黑体" panose="02010600030101010101" charset="-122"/>
              <a:cs typeface="黑体" panose="02010600030101010101" charset="-122"/>
            </a:endParaRPr>
          </a:p>
        </p:txBody>
      </p:sp>
    </p:spTree>
    <p:custDataLst>
      <p:tags r:id="rId2"/>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文本占位符 21506"/>
          <p:cNvSpPr>
            <a:spLocks noGrp="1"/>
          </p:cNvSpPr>
          <p:nvPr/>
        </p:nvSpPr>
        <p:spPr>
          <a:xfrm>
            <a:off x="827405" y="408940"/>
            <a:ext cx="10287000" cy="6858000"/>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20000"/>
              </a:lnSpc>
              <a:buNone/>
            </a:pPr>
            <a:endParaRPr lang="en-US" altLang="zh-CN" sz="3200" b="1" dirty="0"/>
          </a:p>
          <a:p>
            <a:pPr fontAlgn="auto">
              <a:lnSpc>
                <a:spcPct val="120000"/>
              </a:lnSpc>
            </a:pPr>
            <a:r>
              <a:rPr lang="zh-CN" altLang="en-US" sz="3200" b="1" dirty="0">
                <a:latin typeface="仿宋" panose="02010609060101010101" charset="-122"/>
                <a:ea typeface="仿宋" panose="02010609060101010101" charset="-122"/>
                <a:cs typeface="仿宋" panose="02010609060101010101" charset="-122"/>
              </a:rPr>
              <a:t>战国时代的孟子云</a:t>
            </a:r>
            <a:r>
              <a:rPr lang="zh-CN" altLang="en-US" sz="3200" b="1" dirty="0">
                <a:solidFill>
                  <a:srgbClr val="0000FF"/>
                </a:solidFill>
                <a:latin typeface="仿宋" panose="02010609060101010101" charset="-122"/>
                <a:ea typeface="仿宋" panose="02010609060101010101" charset="-122"/>
                <a:cs typeface="仿宋" panose="02010609060101010101" charset="-122"/>
              </a:rPr>
              <a:t>：“富贵不能淫，贫贱不能移，威武不能屈，此之谓大丈夫。”</a:t>
            </a:r>
            <a:r>
              <a:rPr lang="zh-CN" altLang="en-US" sz="3200" b="1" dirty="0">
                <a:latin typeface="仿宋" panose="02010609060101010101" charset="-122"/>
                <a:ea typeface="仿宋" panose="02010609060101010101" charset="-122"/>
                <a:cs typeface="仿宋" panose="02010609060101010101" charset="-122"/>
              </a:rPr>
              <a:t>意思是说，高官厚禄收买不了，贫穷困苦折磨不了，强暴武力威胁不了，这就是所谓的大丈夫。大丈夫的这种种行为，表现出了英雄气概，我们今天就叫做有骨气。 </a:t>
            </a:r>
            <a:endParaRPr lang="zh-CN" altLang="en-US" sz="3200" b="1" dirty="0">
              <a:latin typeface="仿宋" panose="02010609060101010101" charset="-122"/>
              <a:ea typeface="仿宋" panose="02010609060101010101" charset="-122"/>
              <a:cs typeface="仿宋" panose="02010609060101010101" charset="-122"/>
            </a:endParaRPr>
          </a:p>
          <a:p>
            <a:pPr fontAlgn="auto">
              <a:lnSpc>
                <a:spcPct val="120000"/>
              </a:lnSpc>
            </a:pPr>
            <a:r>
              <a:rPr lang="zh-CN" altLang="en-US" sz="3200" b="1" dirty="0">
                <a:latin typeface="仿宋" panose="02010609060101010101" charset="-122"/>
                <a:ea typeface="仿宋" panose="02010609060101010101" charset="-122"/>
                <a:cs typeface="仿宋" panose="02010609060101010101" charset="-122"/>
              </a:rPr>
              <a:t>我国经过了奴隶社会、封建社会的漫长时期，每个时代都有很多这样有骨气的人，我们就是这些有骨气的人的子孙，我们是有着优良革命传统的民族。</a:t>
            </a:r>
            <a:r>
              <a:rPr lang="zh-CN" altLang="en-US" sz="3200" dirty="0">
                <a:latin typeface="仿宋" panose="02010609060101010101" charset="-122"/>
                <a:ea typeface="仿宋" panose="02010609060101010101" charset="-122"/>
                <a:cs typeface="仿宋" panose="02010609060101010101" charset="-122"/>
              </a:rPr>
              <a:t> </a:t>
            </a:r>
            <a:endParaRPr lang="zh-CN" altLang="en-US" sz="3200" dirty="0">
              <a:latin typeface="仿宋" panose="02010609060101010101" charset="-122"/>
              <a:ea typeface="仿宋" panose="02010609060101010101" charset="-122"/>
              <a:cs typeface="仿宋" panose="02010609060101010101" charset="-122"/>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文本占位符 36866"/>
          <p:cNvSpPr>
            <a:spLocks noGrp="1"/>
          </p:cNvSpPr>
          <p:nvPr/>
        </p:nvSpPr>
        <p:spPr>
          <a:xfrm>
            <a:off x="375285" y="748665"/>
            <a:ext cx="11282045" cy="6379210"/>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fontAlgn="auto">
              <a:lnSpc>
                <a:spcPct val="120000"/>
              </a:lnSpc>
            </a:pPr>
            <a:r>
              <a:rPr lang="zh-CN" altLang="en-US" b="1" dirty="0">
                <a:solidFill>
                  <a:srgbClr val="0000FF"/>
                </a:solidFill>
                <a:latin typeface="仿宋" panose="02010609060101010101" charset="-122"/>
                <a:ea typeface="仿宋" panose="02010609060101010101" charset="-122"/>
                <a:cs typeface="仿宋" panose="02010609060101010101" charset="-122"/>
              </a:rPr>
              <a:t>徐特立的</a:t>
            </a:r>
            <a:r>
              <a:rPr lang="en-US" altLang="zh-CN" b="1" dirty="0">
                <a:solidFill>
                  <a:srgbClr val="0000FF"/>
                </a:solidFill>
                <a:latin typeface="仿宋" panose="02010609060101010101" charset="-122"/>
                <a:ea typeface="仿宋" panose="02010609060101010101" charset="-122"/>
                <a:cs typeface="仿宋" panose="02010609060101010101" charset="-122"/>
              </a:rPr>
              <a:t>《</a:t>
            </a:r>
            <a:r>
              <a:rPr lang="zh-CN" altLang="en-US" b="1" dirty="0">
                <a:solidFill>
                  <a:srgbClr val="0000FF"/>
                </a:solidFill>
                <a:latin typeface="仿宋" panose="02010609060101010101" charset="-122"/>
                <a:ea typeface="仿宋" panose="02010609060101010101" charset="-122"/>
                <a:cs typeface="仿宋" panose="02010609060101010101" charset="-122"/>
              </a:rPr>
              <a:t>粉笔诗</a:t>
            </a:r>
            <a:r>
              <a:rPr lang="en-US" altLang="zh-CN" b="1">
                <a:solidFill>
                  <a:srgbClr val="0000FF"/>
                </a:solidFill>
                <a:latin typeface="仿宋" panose="02010609060101010101" charset="-122"/>
                <a:ea typeface="仿宋" panose="02010609060101010101" charset="-122"/>
                <a:cs typeface="仿宋" panose="02010609060101010101" charset="-122"/>
              </a:rPr>
              <a:t>》</a:t>
            </a:r>
            <a:r>
              <a:rPr lang="en-US" altLang="zh-CN" b="1">
                <a:latin typeface="仿宋" panose="02010609060101010101" charset="-122"/>
                <a:ea typeface="仿宋" panose="02010609060101010101" charset="-122"/>
                <a:cs typeface="仿宋" panose="02010609060101010101" charset="-122"/>
              </a:rPr>
              <a:t>   </a:t>
            </a:r>
            <a:endParaRPr lang="en-US" altLang="zh-CN" b="1">
              <a:latin typeface="仿宋" panose="02010609060101010101" charset="-122"/>
              <a:ea typeface="仿宋" panose="02010609060101010101" charset="-122"/>
              <a:cs typeface="仿宋" panose="02010609060101010101" charset="-122"/>
            </a:endParaRPr>
          </a:p>
          <a:p>
            <a:pPr indent="0" fontAlgn="auto">
              <a:lnSpc>
                <a:spcPct val="120000"/>
              </a:lnSpc>
            </a:pPr>
            <a:r>
              <a:rPr lang="zh-CN" altLang="en-US" b="1" dirty="0">
                <a:latin typeface="仿宋" panose="02010609060101010101" charset="-122"/>
                <a:ea typeface="仿宋" panose="02010609060101010101" charset="-122"/>
                <a:cs typeface="仿宋" panose="02010609060101010101" charset="-122"/>
              </a:rPr>
              <a:t>徐特立，字师陶，湖南长沙人。无产阶级革命家，教育家。有</a:t>
            </a:r>
            <a:r>
              <a:rPr lang="en-US" altLang="zh-CN" b="1" dirty="0">
                <a:latin typeface="仿宋" panose="02010609060101010101" charset="-122"/>
                <a:ea typeface="仿宋" panose="02010609060101010101" charset="-122"/>
                <a:cs typeface="仿宋" panose="02010609060101010101" charset="-122"/>
              </a:rPr>
              <a:t>《</a:t>
            </a:r>
            <a:r>
              <a:rPr lang="zh-CN" altLang="en-US" b="1" dirty="0">
                <a:latin typeface="仿宋" panose="02010609060101010101" charset="-122"/>
                <a:ea typeface="仿宋" panose="02010609060101010101" charset="-122"/>
                <a:cs typeface="仿宋" panose="02010609060101010101" charset="-122"/>
              </a:rPr>
              <a:t>徐特立教育文集</a:t>
            </a:r>
            <a:r>
              <a:rPr lang="en-US" altLang="zh-CN" b="1" dirty="0">
                <a:latin typeface="仿宋" panose="02010609060101010101" charset="-122"/>
                <a:ea typeface="仿宋" panose="02010609060101010101" charset="-122"/>
                <a:cs typeface="仿宋" panose="02010609060101010101" charset="-122"/>
              </a:rPr>
              <a:t>》</a:t>
            </a:r>
            <a:r>
              <a:rPr lang="zh-CN" altLang="en-US" b="1" dirty="0">
                <a:latin typeface="仿宋" panose="02010609060101010101" charset="-122"/>
                <a:ea typeface="仿宋" panose="02010609060101010101" charset="-122"/>
                <a:cs typeface="仿宋" panose="02010609060101010101" charset="-122"/>
              </a:rPr>
              <a:t>传世。他注重品德修养，平生俭朴。他在湖南第一女子师范学校当校长时写过一首</a:t>
            </a:r>
            <a:r>
              <a:rPr lang="en-US" altLang="zh-CN" b="1" dirty="0">
                <a:latin typeface="仿宋" panose="02010609060101010101" charset="-122"/>
                <a:ea typeface="仿宋" panose="02010609060101010101" charset="-122"/>
                <a:cs typeface="仿宋" panose="02010609060101010101" charset="-122"/>
              </a:rPr>
              <a:t>《</a:t>
            </a:r>
            <a:r>
              <a:rPr lang="zh-CN" altLang="en-US" b="1" dirty="0">
                <a:latin typeface="仿宋" panose="02010609060101010101" charset="-122"/>
                <a:ea typeface="仿宋" panose="02010609060101010101" charset="-122"/>
                <a:cs typeface="仿宋" panose="02010609060101010101" charset="-122"/>
              </a:rPr>
              <a:t>粉笔诗</a:t>
            </a:r>
            <a:r>
              <a:rPr lang="en-US" altLang="zh-CN" b="1" dirty="0">
                <a:latin typeface="仿宋" panose="02010609060101010101" charset="-122"/>
                <a:ea typeface="仿宋" panose="02010609060101010101" charset="-122"/>
                <a:cs typeface="仿宋" panose="02010609060101010101" charset="-122"/>
              </a:rPr>
              <a:t>》</a:t>
            </a:r>
            <a:r>
              <a:rPr lang="zh-CN" altLang="en-US" b="1" dirty="0">
                <a:latin typeface="仿宋" panose="02010609060101010101" charset="-122"/>
                <a:ea typeface="仿宋" panose="02010609060101010101" charset="-122"/>
                <a:cs typeface="仿宋" panose="02010609060101010101" charset="-122"/>
              </a:rPr>
              <a:t>抄在黑板上，公布在校园里：   </a:t>
            </a:r>
            <a:endParaRPr lang="zh-CN" altLang="en-US" b="1" dirty="0">
              <a:latin typeface="仿宋" panose="02010609060101010101" charset="-122"/>
              <a:ea typeface="仿宋" panose="02010609060101010101" charset="-122"/>
              <a:cs typeface="仿宋" panose="02010609060101010101" charset="-122"/>
            </a:endParaRPr>
          </a:p>
          <a:p>
            <a:pPr marL="0" indent="0" fontAlgn="auto">
              <a:lnSpc>
                <a:spcPct val="120000"/>
              </a:lnSpc>
              <a:buNone/>
            </a:pPr>
            <a:r>
              <a:rPr lang="zh-CN" altLang="en-US" b="1" dirty="0">
                <a:solidFill>
                  <a:srgbClr val="0000FF"/>
                </a:solidFill>
                <a:latin typeface="仿宋" panose="02010609060101010101" charset="-122"/>
                <a:ea typeface="仿宋" panose="02010609060101010101" charset="-122"/>
                <a:cs typeface="仿宋" panose="02010609060101010101" charset="-122"/>
              </a:rPr>
              <a:t>    </a:t>
            </a:r>
            <a:r>
              <a:rPr lang="zh-CN" altLang="en-US" b="1" dirty="0">
                <a:solidFill>
                  <a:srgbClr val="0000FF"/>
                </a:solidFill>
                <a:latin typeface="楷体" panose="02010609060101010101" charset="-122"/>
                <a:ea typeface="楷体" panose="02010609060101010101" charset="-122"/>
                <a:cs typeface="楷体" panose="02010609060101010101" charset="-122"/>
              </a:rPr>
              <a:t>半截粉笔犹爱惜，公家物件总宜珍。  </a:t>
            </a:r>
            <a:endParaRPr lang="zh-CN" altLang="en-US" b="1" dirty="0">
              <a:solidFill>
                <a:srgbClr val="0000FF"/>
              </a:solidFill>
              <a:latin typeface="楷体" panose="02010609060101010101" charset="-122"/>
              <a:ea typeface="楷体" panose="02010609060101010101" charset="-122"/>
              <a:cs typeface="楷体" panose="02010609060101010101" charset="-122"/>
            </a:endParaRPr>
          </a:p>
          <a:p>
            <a:pPr marL="0" indent="0" fontAlgn="auto">
              <a:lnSpc>
                <a:spcPct val="120000"/>
              </a:lnSpc>
              <a:buNone/>
            </a:pPr>
            <a:r>
              <a:rPr lang="zh-CN" altLang="en-US" b="1" dirty="0">
                <a:solidFill>
                  <a:srgbClr val="0000FF"/>
                </a:solidFill>
                <a:latin typeface="楷体" panose="02010609060101010101" charset="-122"/>
                <a:ea typeface="楷体" panose="02010609060101010101" charset="-122"/>
                <a:cs typeface="楷体" panose="02010609060101010101" charset="-122"/>
              </a:rPr>
              <a:t>    诸生不解余衷曲，反为余是算细人。</a:t>
            </a:r>
            <a:r>
              <a:rPr lang="zh-CN" altLang="en-US" b="1" dirty="0">
                <a:latin typeface="楷体" panose="02010609060101010101" charset="-122"/>
                <a:ea typeface="楷体" panose="02010609060101010101" charset="-122"/>
                <a:cs typeface="楷体" panose="02010609060101010101" charset="-122"/>
              </a:rPr>
              <a:t> </a:t>
            </a:r>
            <a:r>
              <a:rPr lang="zh-CN" altLang="en-US" b="1" dirty="0">
                <a:latin typeface="仿宋" panose="02010609060101010101" charset="-122"/>
                <a:ea typeface="仿宋" panose="02010609060101010101" charset="-122"/>
                <a:cs typeface="仿宋" panose="02010609060101010101" charset="-122"/>
              </a:rPr>
              <a:t>  </a:t>
            </a:r>
            <a:endParaRPr lang="zh-CN" altLang="en-US" b="1" dirty="0">
              <a:latin typeface="仿宋" panose="02010609060101010101" charset="-122"/>
              <a:ea typeface="仿宋" panose="02010609060101010101" charset="-122"/>
              <a:cs typeface="仿宋" panose="02010609060101010101" charset="-122"/>
            </a:endParaRPr>
          </a:p>
          <a:p>
            <a:pPr indent="0" fontAlgn="auto">
              <a:lnSpc>
                <a:spcPct val="120000"/>
              </a:lnSpc>
            </a:pPr>
            <a:r>
              <a:rPr lang="zh-CN" altLang="en-US" b="1" dirty="0">
                <a:latin typeface="仿宋" panose="02010609060101010101" charset="-122"/>
                <a:ea typeface="仿宋" panose="02010609060101010101" charset="-122"/>
                <a:cs typeface="仿宋" panose="02010609060101010101" charset="-122"/>
              </a:rPr>
              <a:t>他在每天巡视全校时总是把别人抛弃的粉笔头捡起装在口袋里留给自己上课用。他在湖南第一女子师范的几年里，差不多没有用过一支新粉笔。有些学生不理解，反而觉得他太“小气”。因此徐特立特写诗教育学生。</a:t>
            </a:r>
            <a:r>
              <a:rPr lang="zh-CN" altLang="en-US" dirty="0">
                <a:latin typeface="仿宋" panose="02010609060101010101" charset="-122"/>
                <a:ea typeface="仿宋" panose="02010609060101010101" charset="-122"/>
                <a:cs typeface="仿宋" panose="02010609060101010101" charset="-122"/>
              </a:rPr>
              <a:t> </a:t>
            </a:r>
            <a:endParaRPr lang="zh-CN" altLang="en-US" dirty="0">
              <a:latin typeface="仿宋" panose="02010609060101010101" charset="-122"/>
              <a:ea typeface="仿宋" panose="02010609060101010101" charset="-122"/>
              <a:cs typeface="仿宋" panose="02010609060101010101" charset="-122"/>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文本框 1"/>
          <p:cNvSpPr txBox="1"/>
          <p:nvPr/>
        </p:nvSpPr>
        <p:spPr>
          <a:xfrm>
            <a:off x="849313" y="417513"/>
            <a:ext cx="2439987" cy="645160"/>
          </a:xfrm>
          <a:prstGeom prst="rect">
            <a:avLst/>
          </a:prstGeom>
          <a:noFill/>
          <a:ln w="9525">
            <a:noFill/>
          </a:ln>
        </p:spPr>
        <p:txBody>
          <a:bodyPr wrap="square" anchor="t">
            <a:spAutoFit/>
          </a:bodyPr>
          <a:lstStyle/>
          <a:p>
            <a:r>
              <a:rPr lang="zh-CN" altLang="en-US" sz="3600" b="1" spc="400">
                <a:solidFill>
                  <a:schemeClr val="tx1"/>
                </a:solidFill>
                <a:uFillTx/>
                <a:latin typeface="黑体" panose="02010600030101010101" charset="-122"/>
                <a:ea typeface="黑体" panose="02010600030101010101" charset="-122"/>
              </a:rPr>
              <a:t>讨论交流</a:t>
            </a:r>
            <a:endParaRPr lang="zh-CN" altLang="en-US" sz="3600" b="1" spc="400">
              <a:solidFill>
                <a:schemeClr val="tx1"/>
              </a:solidFill>
              <a:uFillTx/>
              <a:latin typeface="黑体" panose="02010600030101010101" charset="-122"/>
              <a:ea typeface="黑体" panose="02010600030101010101" charset="-122"/>
            </a:endParaRPr>
          </a:p>
        </p:txBody>
      </p:sp>
      <p:sp>
        <p:nvSpPr>
          <p:cNvPr id="13318" name="文本框 13317"/>
          <p:cNvSpPr txBox="1"/>
          <p:nvPr/>
        </p:nvSpPr>
        <p:spPr>
          <a:xfrm>
            <a:off x="5244465" y="1863090"/>
            <a:ext cx="6520815" cy="2811145"/>
          </a:xfrm>
          <a:prstGeom prst="rect">
            <a:avLst/>
          </a:prstGeom>
          <a:noFill/>
          <a:ln w="9525">
            <a:noFill/>
          </a:ln>
        </p:spPr>
        <p:txBody>
          <a:bodyPr wrap="square">
            <a:spAutoFit/>
          </a:bodyPr>
          <a:lstStyle/>
          <a:p>
            <a:pPr fontAlgn="auto">
              <a:lnSpc>
                <a:spcPct val="130000"/>
              </a:lnSpc>
            </a:pPr>
            <a:endParaRPr lang="en-US" altLang="zh-CN" sz="2800">
              <a:latin typeface="黑体" panose="02010600030101010101" charset="-122"/>
              <a:ea typeface="黑体" panose="02010600030101010101" charset="-122"/>
              <a:cs typeface="黑体" panose="02010600030101010101" charset="-122"/>
            </a:endParaRPr>
          </a:p>
          <a:p>
            <a:pPr lvl="1" fontAlgn="auto">
              <a:lnSpc>
                <a:spcPct val="130000"/>
              </a:lnSpc>
            </a:pPr>
            <a:r>
              <a:rPr lang="zh-CN" altLang="en-US" sz="3600" dirty="0">
                <a:latin typeface="黑体" panose="02010600030101010101" charset="-122"/>
                <a:ea typeface="黑体" panose="02010600030101010101" charset="-122"/>
                <a:cs typeface="黑体" panose="02010600030101010101" charset="-122"/>
              </a:rPr>
              <a:t>    在物质生活极为富足的今天，我们还需要</a:t>
            </a:r>
            <a:r>
              <a:rPr lang="en-US" altLang="zh-CN" sz="3600" i="1" u="sng" dirty="0">
                <a:solidFill>
                  <a:srgbClr val="0000FF"/>
                </a:solidFill>
                <a:latin typeface="黑体" panose="02010600030101010101" charset="-122"/>
                <a:ea typeface="黑体" panose="02010600030101010101" charset="-122"/>
                <a:cs typeface="黑体" panose="02010600030101010101" charset="-122"/>
              </a:rPr>
              <a:t>“</a:t>
            </a:r>
            <a:r>
              <a:rPr lang="zh-CN" altLang="en-US" sz="3600" i="1" u="sng" dirty="0">
                <a:solidFill>
                  <a:srgbClr val="0000FF"/>
                </a:solidFill>
                <a:latin typeface="黑体" panose="02010600030101010101" charset="-122"/>
                <a:ea typeface="黑体" panose="02010600030101010101" charset="-122"/>
                <a:cs typeface="黑体" panose="02010600030101010101" charset="-122"/>
                <a:sym typeface="+mn-ea"/>
              </a:rPr>
              <a:t>清贫</a:t>
            </a:r>
            <a:r>
              <a:rPr lang="en-US" altLang="zh-CN" sz="3600" i="1" u="sng" dirty="0">
                <a:solidFill>
                  <a:srgbClr val="0000FF"/>
                </a:solidFill>
                <a:latin typeface="黑体" panose="02010600030101010101" charset="-122"/>
                <a:ea typeface="黑体" panose="02010600030101010101" charset="-122"/>
                <a:cs typeface="黑体" panose="02010600030101010101" charset="-122"/>
              </a:rPr>
              <a:t>”</a:t>
            </a:r>
            <a:r>
              <a:rPr lang="zh-CN" altLang="en-US" sz="3600" dirty="0">
                <a:solidFill>
                  <a:schemeClr val="tx1"/>
                </a:solidFill>
                <a:latin typeface="黑体" panose="02010600030101010101" charset="-122"/>
                <a:ea typeface="黑体" panose="02010600030101010101" charset="-122"/>
                <a:cs typeface="黑体" panose="02010600030101010101" charset="-122"/>
              </a:rPr>
              <a:t>精神</a:t>
            </a:r>
            <a:r>
              <a:rPr lang="zh-CN" altLang="en-US" sz="3600" dirty="0">
                <a:latin typeface="黑体" panose="02010600030101010101" charset="-122"/>
                <a:ea typeface="黑体" panose="02010600030101010101" charset="-122"/>
                <a:cs typeface="黑体" panose="02010600030101010101" charset="-122"/>
              </a:rPr>
              <a:t>吗？</a:t>
            </a:r>
            <a:endParaRPr lang="zh-CN" altLang="en-US" sz="3600" dirty="0">
              <a:latin typeface="黑体" panose="02010600030101010101" charset="-122"/>
              <a:ea typeface="黑体" panose="02010600030101010101" charset="-122"/>
              <a:cs typeface="黑体" panose="02010600030101010101" charset="-122"/>
            </a:endParaRPr>
          </a:p>
        </p:txBody>
      </p:sp>
      <p:pic>
        <p:nvPicPr>
          <p:cNvPr id="13317" name="图片 13316" descr="59880favxfvl"/>
          <p:cNvPicPr>
            <a:picLocks noChangeAspect="1"/>
          </p:cNvPicPr>
          <p:nvPr/>
        </p:nvPicPr>
        <p:blipFill>
          <a:blip r:embed="rId1" cstate="print"/>
          <a:stretch>
            <a:fillRect/>
          </a:stretch>
        </p:blipFill>
        <p:spPr>
          <a:xfrm>
            <a:off x="1011555" y="1507490"/>
            <a:ext cx="3945890" cy="4247515"/>
          </a:xfrm>
          <a:prstGeom prst="rect">
            <a:avLst/>
          </a:prstGeom>
          <a:noFill/>
          <a:ln w="9525">
            <a:noFill/>
          </a:ln>
        </p:spPr>
      </p:pic>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20481"/>
          <p:cNvSpPr>
            <a:spLocks noGrp="1"/>
          </p:cNvSpPr>
          <p:nvPr/>
        </p:nvSpPr>
        <p:spPr>
          <a:xfrm>
            <a:off x="969010" y="323215"/>
            <a:ext cx="8229600" cy="1143000"/>
          </a:xfr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b="1" dirty="0">
                <a:solidFill>
                  <a:schemeClr val="tx1"/>
                </a:solidFill>
                <a:latin typeface="黑体" panose="02010600030101010101" charset="-122"/>
                <a:ea typeface="黑体" panose="02010600030101010101" charset="-122"/>
                <a:cs typeface="黑体" panose="02010600030101010101" charset="-122"/>
              </a:rPr>
              <a:t>方志敏精神</a:t>
            </a:r>
            <a:r>
              <a:rPr lang="zh-CN" altLang="en-US" sz="3600" dirty="0">
                <a:solidFill>
                  <a:schemeClr val="tx1"/>
                </a:solidFill>
                <a:latin typeface="黑体" panose="02010600030101010101" charset="-122"/>
                <a:ea typeface="黑体" panose="02010600030101010101" charset="-122"/>
                <a:cs typeface="黑体" panose="02010600030101010101" charset="-122"/>
              </a:rPr>
              <a:t> </a:t>
            </a:r>
            <a:endParaRPr lang="zh-CN" altLang="en-US" sz="3600" dirty="0">
              <a:solidFill>
                <a:schemeClr val="tx1"/>
              </a:solidFill>
              <a:latin typeface="黑体" panose="02010600030101010101" charset="-122"/>
              <a:ea typeface="黑体" panose="02010600030101010101" charset="-122"/>
              <a:cs typeface="黑体" panose="02010600030101010101" charset="-122"/>
            </a:endParaRPr>
          </a:p>
        </p:txBody>
      </p:sp>
      <p:sp>
        <p:nvSpPr>
          <p:cNvPr id="20483" name="文本占位符 20482"/>
          <p:cNvSpPr>
            <a:spLocks noGrp="1"/>
          </p:cNvSpPr>
          <p:nvPr/>
        </p:nvSpPr>
        <p:spPr>
          <a:xfrm>
            <a:off x="708025" y="1301115"/>
            <a:ext cx="11231245" cy="4041140"/>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30000"/>
              </a:lnSpc>
            </a:pPr>
            <a:r>
              <a:rPr lang="zh-CN" altLang="en-US" b="1" dirty="0">
                <a:latin typeface="仿宋" panose="02010609060101010101" charset="-122"/>
                <a:ea typeface="仿宋" panose="02010609060101010101" charset="-122"/>
                <a:cs typeface="仿宋" panose="02010609060101010101" charset="-122"/>
              </a:rPr>
              <a:t>方志敏的清贫思想是对 “先天下之忧而忧，后天下之乐而乐”“厚德载物，自强不息”“艰难困苦，玉汝以成”等中华民族优良传统文化的继承。</a:t>
            </a:r>
            <a:endParaRPr lang="zh-CN" altLang="en-US" b="1" dirty="0">
              <a:latin typeface="仿宋" panose="02010609060101010101" charset="-122"/>
              <a:ea typeface="仿宋" panose="02010609060101010101" charset="-122"/>
              <a:cs typeface="仿宋" panose="02010609060101010101" charset="-122"/>
            </a:endParaRPr>
          </a:p>
          <a:p>
            <a:pPr fontAlgn="auto">
              <a:lnSpc>
                <a:spcPct val="130000"/>
              </a:lnSpc>
            </a:pPr>
            <a:r>
              <a:rPr lang="zh-CN" altLang="en-US" b="1" dirty="0">
                <a:latin typeface="仿宋" panose="02010609060101010101" charset="-122"/>
                <a:ea typeface="仿宋" panose="02010609060101010101" charset="-122"/>
                <a:cs typeface="仿宋" panose="02010609060101010101" charset="-122"/>
              </a:rPr>
              <a:t>世界观、信仰与作风是“发乎于内，见之于外”的关系。一个树立了无产阶级世界观和有坚定共产主义信念的人，一定会保持一种良好精神状态为实现共产主义而艰苦奋斗。</a:t>
            </a:r>
            <a:endParaRPr lang="zh-CN" altLang="en-US" b="1" dirty="0">
              <a:latin typeface="仿宋" panose="02010609060101010101" charset="-122"/>
              <a:ea typeface="仿宋" panose="02010609060101010101" charset="-122"/>
              <a:cs typeface="仿宋" panose="02010609060101010101" charset="-122"/>
            </a:endParaRPr>
          </a:p>
          <a:p>
            <a:pPr fontAlgn="auto">
              <a:lnSpc>
                <a:spcPct val="130000"/>
              </a:lnSpc>
            </a:pPr>
            <a:r>
              <a:rPr lang="zh-CN" altLang="en-US" b="1" dirty="0">
                <a:latin typeface="仿宋" panose="02010609060101010101" charset="-122"/>
                <a:ea typeface="仿宋" panose="02010609060101010101" charset="-122"/>
                <a:cs typeface="仿宋" panose="02010609060101010101" charset="-122"/>
              </a:rPr>
              <a:t>方志敏：“吃不得苦，革不得命，愈苦愈要干，愈苦我愈快乐”。</a:t>
            </a:r>
            <a:endParaRPr lang="zh-CN" altLang="en-US" b="1" dirty="0">
              <a:latin typeface="仿宋" panose="02010609060101010101" charset="-122"/>
              <a:ea typeface="仿宋" panose="02010609060101010101" charset="-122"/>
              <a:cs typeface="仿宋" panose="02010609060101010101" charset="-122"/>
            </a:endParaRPr>
          </a:p>
          <a:p>
            <a:pPr fontAlgn="auto">
              <a:lnSpc>
                <a:spcPct val="130000"/>
              </a:lnSpc>
            </a:pPr>
            <a:r>
              <a:rPr lang="zh-CN" altLang="en-US" b="1" dirty="0">
                <a:latin typeface="仿宋" panose="02010609060101010101" charset="-122"/>
                <a:ea typeface="仿宋" panose="02010609060101010101" charset="-122"/>
                <a:cs typeface="仿宋" panose="02010609060101010101" charset="-122"/>
              </a:rPr>
              <a:t>“清贫”精神是革命事业取得胜利的法宝 。</a:t>
            </a:r>
            <a:endParaRPr lang="zh-CN" altLang="en-US" b="1" dirty="0">
              <a:latin typeface="仿宋" panose="02010609060101010101" charset="-122"/>
              <a:ea typeface="仿宋" panose="02010609060101010101" charset="-122"/>
              <a:cs typeface="仿宋" panose="02010609060101010101" charset="-122"/>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1"/>
          <p:cNvSpPr txBox="1"/>
          <p:nvPr/>
        </p:nvSpPr>
        <p:spPr>
          <a:xfrm>
            <a:off x="849313" y="463233"/>
            <a:ext cx="2439987" cy="645160"/>
          </a:xfrm>
          <a:prstGeom prst="rect">
            <a:avLst/>
          </a:prstGeom>
          <a:noFill/>
          <a:ln w="9525">
            <a:noFill/>
          </a:ln>
        </p:spPr>
        <p:txBody>
          <a:bodyPr wrap="square" anchor="t">
            <a:spAutoFit/>
          </a:bodyPr>
          <a:lstStyle/>
          <a:p>
            <a:r>
              <a:rPr lang="zh-CN" altLang="en-US" sz="3600" b="1" spc="400">
                <a:solidFill>
                  <a:schemeClr val="tx1"/>
                </a:solidFill>
                <a:uFillTx/>
                <a:latin typeface="黑体" panose="02010600030101010101" charset="-122"/>
                <a:ea typeface="黑体" panose="02010600030101010101" charset="-122"/>
              </a:rPr>
              <a:t>知识锦囊</a:t>
            </a:r>
            <a:endParaRPr lang="zh-CN" altLang="en-US" sz="3600" b="1" spc="400">
              <a:solidFill>
                <a:schemeClr val="tx1"/>
              </a:solidFill>
              <a:uFillTx/>
              <a:latin typeface="黑体" panose="02010600030101010101" charset="-122"/>
              <a:ea typeface="黑体" panose="02010600030101010101" charset="-122"/>
            </a:endParaRPr>
          </a:p>
        </p:txBody>
      </p:sp>
      <p:pic>
        <p:nvPicPr>
          <p:cNvPr id="9219" name="图片 9218" descr="方志敏03"/>
          <p:cNvPicPr>
            <a:picLocks noChangeAspect="1"/>
          </p:cNvPicPr>
          <p:nvPr/>
        </p:nvPicPr>
        <p:blipFill>
          <a:blip r:embed="rId1" cstate="print"/>
          <a:stretch>
            <a:fillRect/>
          </a:stretch>
        </p:blipFill>
        <p:spPr>
          <a:xfrm>
            <a:off x="1028700" y="1699260"/>
            <a:ext cx="2957195" cy="4014470"/>
          </a:xfrm>
          <a:prstGeom prst="rect">
            <a:avLst/>
          </a:prstGeom>
          <a:noFill/>
          <a:ln w="9525">
            <a:noFill/>
          </a:ln>
        </p:spPr>
      </p:pic>
      <p:sp>
        <p:nvSpPr>
          <p:cNvPr id="3" name="文本框 2"/>
          <p:cNvSpPr txBox="1"/>
          <p:nvPr/>
        </p:nvSpPr>
        <p:spPr>
          <a:xfrm>
            <a:off x="4436745" y="1118235"/>
            <a:ext cx="7134860" cy="5259070"/>
          </a:xfrm>
          <a:prstGeom prst="rect">
            <a:avLst/>
          </a:prstGeom>
          <a:noFill/>
        </p:spPr>
        <p:txBody>
          <a:bodyPr wrap="square" rtlCol="0">
            <a:spAutoFit/>
          </a:bodyPr>
          <a:lstStyle/>
          <a:p>
            <a:pPr fontAlgn="auto">
              <a:lnSpc>
                <a:spcPct val="120000"/>
              </a:lnSpc>
            </a:pPr>
            <a:r>
              <a:rPr lang="en-US" altLang="zh-CN" sz="2800" spc="200" dirty="0">
                <a:solidFill>
                  <a:srgbClr val="000000"/>
                </a:solidFill>
                <a:latin typeface="黑体" panose="02010600030101010101" charset="-122"/>
                <a:ea typeface="黑体" panose="02010600030101010101" charset="-122"/>
                <a:cs typeface="黑体" panose="02010600030101010101" charset="-122"/>
                <a:sym typeface="+mn-ea"/>
              </a:rPr>
              <a:t>   </a:t>
            </a:r>
            <a:r>
              <a:rPr lang="zh-CN" altLang="en-US" sz="2800" spc="200" dirty="0">
                <a:solidFill>
                  <a:srgbClr val="000000"/>
                </a:solidFill>
                <a:latin typeface="黑体" panose="02010600030101010101" charset="-122"/>
                <a:ea typeface="黑体" panose="02010600030101010101" charset="-122"/>
                <a:cs typeface="黑体" panose="02010600030101010101" charset="-122"/>
                <a:sym typeface="+mn-ea"/>
              </a:rPr>
              <a:t> </a:t>
            </a:r>
            <a:r>
              <a:rPr lang="zh-CN" altLang="en-US" sz="2800" b="1" spc="200" dirty="0">
                <a:latin typeface="黑体" panose="02010600030101010101" charset="-122"/>
                <a:ea typeface="黑体" panose="02010600030101010101" charset="-122"/>
                <a:cs typeface="黑体" panose="02010600030101010101" charset="-122"/>
                <a:sym typeface="+mn-ea"/>
              </a:rPr>
              <a:t>方志敏（</a:t>
            </a:r>
            <a:r>
              <a:rPr lang="en-US" altLang="zh-CN" sz="2800" b="1" spc="200" dirty="0">
                <a:latin typeface="黑体" panose="02010600030101010101" charset="-122"/>
                <a:ea typeface="黑体" panose="02010600030101010101" charset="-122"/>
                <a:cs typeface="黑体" panose="02010600030101010101" charset="-122"/>
                <a:sym typeface="+mn-ea"/>
              </a:rPr>
              <a:t>1899</a:t>
            </a:r>
            <a:r>
              <a:rPr lang="zh-CN" altLang="en-US" sz="2800" b="1" spc="200" dirty="0">
                <a:latin typeface="黑体" panose="02010600030101010101" charset="-122"/>
                <a:ea typeface="黑体" panose="02010600030101010101" charset="-122"/>
                <a:cs typeface="黑体" panose="02010600030101010101" charset="-122"/>
                <a:sym typeface="+mn-ea"/>
              </a:rPr>
              <a:t>年</a:t>
            </a:r>
            <a:r>
              <a:rPr lang="en-US" altLang="zh-CN" sz="2800" b="1" spc="200" dirty="0">
                <a:latin typeface="黑体" panose="02010600030101010101" charset="-122"/>
                <a:ea typeface="黑体" panose="02010600030101010101" charset="-122"/>
                <a:cs typeface="黑体" panose="02010600030101010101" charset="-122"/>
                <a:sym typeface="+mn-ea"/>
              </a:rPr>
              <a:t>—1935</a:t>
            </a:r>
            <a:r>
              <a:rPr lang="zh-CN" altLang="en-US" sz="2800" b="1" spc="200" dirty="0">
                <a:latin typeface="黑体" panose="02010600030101010101" charset="-122"/>
                <a:ea typeface="黑体" panose="02010600030101010101" charset="-122"/>
                <a:cs typeface="黑体" panose="02010600030101010101" charset="-122"/>
                <a:sym typeface="+mn-ea"/>
              </a:rPr>
              <a:t>年），江西弋阳县人，我国早期革命领导人之一，闽浙赣革命根据地和红十军的创造者。</a:t>
            </a:r>
            <a:br>
              <a:rPr lang="zh-CN" altLang="en-US" sz="2800" b="1" spc="200" dirty="0">
                <a:latin typeface="黑体" panose="02010600030101010101" charset="-122"/>
                <a:ea typeface="黑体" panose="02010600030101010101" charset="-122"/>
                <a:cs typeface="黑体" panose="02010600030101010101" charset="-122"/>
                <a:sym typeface="+mn-ea"/>
              </a:rPr>
            </a:br>
            <a:r>
              <a:rPr lang="zh-CN" altLang="en-US" sz="2800" b="1" spc="200" dirty="0">
                <a:latin typeface="黑体" panose="02010600030101010101" charset="-122"/>
                <a:ea typeface="黑体" panose="02010600030101010101" charset="-122"/>
                <a:cs typeface="黑体" panose="02010600030101010101" charset="-122"/>
                <a:sym typeface="+mn-ea"/>
              </a:rPr>
              <a:t>　　</a:t>
            </a:r>
            <a:r>
              <a:rPr lang="en-US" altLang="zh-CN" sz="2800" b="1" spc="200" dirty="0">
                <a:latin typeface="黑体" panose="02010600030101010101" charset="-122"/>
                <a:ea typeface="黑体" panose="02010600030101010101" charset="-122"/>
                <a:cs typeface="黑体" panose="02010600030101010101" charset="-122"/>
                <a:sym typeface="+mn-ea"/>
              </a:rPr>
              <a:t>1935</a:t>
            </a:r>
            <a:r>
              <a:rPr lang="zh-CN" altLang="en-US" sz="2800" b="1" spc="200" dirty="0">
                <a:latin typeface="黑体" panose="02010600030101010101" charset="-122"/>
                <a:ea typeface="黑体" panose="02010600030101010101" charset="-122"/>
                <a:cs typeface="黑体" panose="02010600030101010101" charset="-122"/>
                <a:sym typeface="+mn-ea"/>
              </a:rPr>
              <a:t>年</a:t>
            </a:r>
            <a:r>
              <a:rPr lang="en-US" altLang="zh-CN" sz="2800" b="1" spc="200" dirty="0">
                <a:latin typeface="黑体" panose="02010600030101010101" charset="-122"/>
                <a:ea typeface="黑体" panose="02010600030101010101" charset="-122"/>
                <a:cs typeface="黑体" panose="02010600030101010101" charset="-122"/>
                <a:sym typeface="+mn-ea"/>
              </a:rPr>
              <a:t>1</a:t>
            </a:r>
            <a:r>
              <a:rPr lang="zh-CN" altLang="en-US" sz="2800" b="1" spc="200" dirty="0">
                <a:latin typeface="黑体" panose="02010600030101010101" charset="-122"/>
                <a:ea typeface="黑体" panose="02010600030101010101" charset="-122"/>
                <a:cs typeface="黑体" panose="02010600030101010101" charset="-122"/>
                <a:sym typeface="+mn-ea"/>
              </a:rPr>
              <a:t>月</a:t>
            </a:r>
            <a:r>
              <a:rPr lang="en-US" altLang="zh-CN" sz="2800" b="1" spc="200" dirty="0">
                <a:latin typeface="黑体" panose="02010600030101010101" charset="-122"/>
                <a:ea typeface="黑体" panose="02010600030101010101" charset="-122"/>
                <a:cs typeface="黑体" panose="02010600030101010101" charset="-122"/>
                <a:sym typeface="+mn-ea"/>
              </a:rPr>
              <a:t>24</a:t>
            </a:r>
            <a:r>
              <a:rPr lang="zh-CN" altLang="en-US" sz="2800" b="1" spc="200" dirty="0">
                <a:latin typeface="黑体" panose="02010600030101010101" charset="-122"/>
                <a:ea typeface="黑体" panose="02010600030101010101" charset="-122"/>
                <a:cs typeface="黑体" panose="02010600030101010101" charset="-122"/>
                <a:sym typeface="+mn-ea"/>
              </a:rPr>
              <a:t>日，北上抗日途中，由于叛徒的出卖，方志敏同志被捕，坚贞不屈，拒不投降。在敌人的监狱里，方志敏用敌人让他写“供词”的纸笔，在极端艰苦的条件下，写下了传世之作</a:t>
            </a:r>
            <a:r>
              <a:rPr lang="en-US" altLang="zh-CN" sz="2800" b="1" spc="200" dirty="0">
                <a:latin typeface="黑体" panose="02010600030101010101" charset="-122"/>
                <a:ea typeface="黑体" panose="02010600030101010101" charset="-122"/>
                <a:cs typeface="黑体" panose="02010600030101010101" charset="-122"/>
                <a:sym typeface="+mn-ea"/>
              </a:rPr>
              <a:t>《</a:t>
            </a:r>
            <a:r>
              <a:rPr lang="zh-CN" altLang="en-US" sz="2800" b="1" spc="200" dirty="0">
                <a:latin typeface="黑体" panose="02010600030101010101" charset="-122"/>
                <a:ea typeface="黑体" panose="02010600030101010101" charset="-122"/>
                <a:cs typeface="黑体" panose="02010600030101010101" charset="-122"/>
                <a:sym typeface="+mn-ea"/>
              </a:rPr>
              <a:t>清贫</a:t>
            </a:r>
            <a:r>
              <a:rPr lang="en-US" altLang="zh-CN" sz="2800" b="1" spc="200" dirty="0">
                <a:latin typeface="黑体" panose="02010600030101010101" charset="-122"/>
                <a:ea typeface="黑体" panose="02010600030101010101" charset="-122"/>
                <a:cs typeface="黑体" panose="02010600030101010101" charset="-122"/>
                <a:sym typeface="+mn-ea"/>
              </a:rPr>
              <a:t>》</a:t>
            </a:r>
            <a:r>
              <a:rPr lang="zh-CN" altLang="en-US" sz="2800" b="1" spc="200" dirty="0">
                <a:latin typeface="黑体" panose="02010600030101010101" charset="-122"/>
                <a:ea typeface="黑体" panose="02010600030101010101" charset="-122"/>
                <a:cs typeface="黑体" panose="02010600030101010101" charset="-122"/>
                <a:sym typeface="+mn-ea"/>
              </a:rPr>
              <a:t>和</a:t>
            </a:r>
            <a:r>
              <a:rPr lang="en-US" altLang="zh-CN" sz="2800" b="1" spc="200" dirty="0">
                <a:latin typeface="黑体" panose="02010600030101010101" charset="-122"/>
                <a:ea typeface="黑体" panose="02010600030101010101" charset="-122"/>
                <a:cs typeface="黑体" panose="02010600030101010101" charset="-122"/>
                <a:sym typeface="+mn-ea"/>
              </a:rPr>
              <a:t>《</a:t>
            </a:r>
            <a:r>
              <a:rPr lang="zh-CN" altLang="en-US" sz="2800" b="1" spc="200" dirty="0">
                <a:latin typeface="黑体" panose="02010600030101010101" charset="-122"/>
                <a:ea typeface="黑体" panose="02010600030101010101" charset="-122"/>
                <a:cs typeface="黑体" panose="02010600030101010101" charset="-122"/>
                <a:sym typeface="+mn-ea"/>
              </a:rPr>
              <a:t>可爱的中国</a:t>
            </a:r>
            <a:r>
              <a:rPr lang="en-US" altLang="zh-CN" sz="2800" b="1" spc="200" dirty="0">
                <a:latin typeface="黑体" panose="02010600030101010101" charset="-122"/>
                <a:ea typeface="黑体" panose="02010600030101010101" charset="-122"/>
                <a:cs typeface="黑体" panose="02010600030101010101" charset="-122"/>
                <a:sym typeface="+mn-ea"/>
              </a:rPr>
              <a:t>》</a:t>
            </a:r>
            <a:r>
              <a:rPr lang="zh-CN" altLang="en-US" sz="2800" b="1" spc="200" dirty="0">
                <a:latin typeface="黑体" panose="02010600030101010101" charset="-122"/>
                <a:ea typeface="黑体" panose="02010600030101010101" charset="-122"/>
                <a:cs typeface="黑体" panose="02010600030101010101" charset="-122"/>
                <a:sym typeface="+mn-ea"/>
              </a:rPr>
              <a:t>等，成为教育后代的生动教材。</a:t>
            </a:r>
            <a:endParaRPr lang="zh-CN" altLang="en-US" sz="2800"/>
          </a:p>
        </p:txBody>
      </p:sp>
    </p:spTree>
    <p:custDataLst>
      <p:tags r:id="rId2"/>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7" name="组合 21"/>
          <p:cNvGrpSpPr/>
          <p:nvPr/>
        </p:nvGrpSpPr>
        <p:grpSpPr>
          <a:xfrm>
            <a:off x="1073150" y="3084195"/>
            <a:ext cx="10282238" cy="784860"/>
            <a:chOff x="1689" y="4717"/>
            <a:chExt cx="16193" cy="1236"/>
          </a:xfrm>
        </p:grpSpPr>
        <p:sp>
          <p:nvSpPr>
            <p:cNvPr id="23558" name="文本框 16"/>
            <p:cNvSpPr txBox="1"/>
            <p:nvPr/>
          </p:nvSpPr>
          <p:spPr>
            <a:xfrm>
              <a:off x="3087" y="4840"/>
              <a:ext cx="14795" cy="1113"/>
            </a:xfrm>
            <a:prstGeom prst="rect">
              <a:avLst/>
            </a:prstGeom>
            <a:noFill/>
            <a:ln w="9525">
              <a:noFill/>
            </a:ln>
          </p:spPr>
          <p:txBody>
            <a:bodyPr wrap="square" anchor="t">
              <a:spAutoFit/>
            </a:bodyPr>
            <a:lstStyle/>
            <a:p>
              <a:r>
                <a:rPr lang="zh-CN" altLang="en-US" sz="4000" b="1" dirty="0">
                  <a:latin typeface="楷体" panose="02010609060101010101" charset="-122"/>
                  <a:ea typeface="楷体" panose="02010609060101010101" charset="-122"/>
                  <a:sym typeface="微软雅黑" panose="020B0503020204020204" charset="-122"/>
                </a:rPr>
                <a:t>有感情地朗读课文，理解课文的主要内容。</a:t>
              </a:r>
              <a:endParaRPr lang="zh-CN" altLang="en-US" sz="4000" b="1">
                <a:latin typeface="楷体" panose="02010609060101010101" charset="-122"/>
                <a:ea typeface="楷体" panose="02010609060101010101" charset="-122"/>
              </a:endParaRPr>
            </a:p>
          </p:txBody>
        </p:sp>
        <p:pic>
          <p:nvPicPr>
            <p:cNvPr id="23559" name="图片 19" descr="cenadfgdfter_副本"/>
            <p:cNvPicPr>
              <a:picLocks noChangeAspect="1"/>
            </p:cNvPicPr>
            <p:nvPr/>
          </p:nvPicPr>
          <p:blipFill>
            <a:blip r:embed="rId1" cstate="print">
              <a:clrChange>
                <a:clrFrom>
                  <a:srgbClr val="FFFFFF"/>
                </a:clrFrom>
                <a:clrTo>
                  <a:srgbClr val="FFFFFF">
                    <a:alpha val="0"/>
                  </a:srgbClr>
                </a:clrTo>
              </a:clrChange>
            </a:blip>
            <a:stretch>
              <a:fillRect/>
            </a:stretch>
          </p:blipFill>
          <p:spPr>
            <a:xfrm>
              <a:off x="1689" y="4717"/>
              <a:ext cx="1280" cy="1186"/>
            </a:xfrm>
            <a:prstGeom prst="rect">
              <a:avLst/>
            </a:prstGeom>
            <a:noFill/>
            <a:ln w="9525">
              <a:noFill/>
            </a:ln>
          </p:spPr>
        </p:pic>
        <p:sp>
          <p:nvSpPr>
            <p:cNvPr id="23560" name="文本框 20"/>
            <p:cNvSpPr txBox="1"/>
            <p:nvPr/>
          </p:nvSpPr>
          <p:spPr>
            <a:xfrm>
              <a:off x="1944" y="4760"/>
              <a:ext cx="742" cy="1113"/>
            </a:xfrm>
            <a:prstGeom prst="rect">
              <a:avLst/>
            </a:prstGeom>
            <a:noFill/>
            <a:ln w="9525">
              <a:noFill/>
            </a:ln>
          </p:spPr>
          <p:txBody>
            <a:bodyPr wrap="square" anchor="t">
              <a:spAutoFit/>
            </a:bodyPr>
            <a:lstStyle/>
            <a:p>
              <a:r>
                <a:rPr lang="en-US" altLang="zh-CN" sz="4000">
                  <a:latin typeface="方正华隶简体" panose="03000509000000000000" charset="-122"/>
                  <a:ea typeface="方正华隶简体" panose="03000509000000000000" charset="-122"/>
                </a:rPr>
                <a:t>2</a:t>
              </a:r>
              <a:endParaRPr lang="en-US" altLang="zh-CN" sz="4000">
                <a:latin typeface="方正华隶简体" panose="03000509000000000000" charset="-122"/>
                <a:ea typeface="方正华隶简体" panose="03000509000000000000" charset="-122"/>
              </a:endParaRPr>
            </a:p>
          </p:txBody>
        </p:sp>
      </p:grpSp>
      <p:grpSp>
        <p:nvGrpSpPr>
          <p:cNvPr id="2" name="组合 21"/>
          <p:cNvGrpSpPr/>
          <p:nvPr/>
        </p:nvGrpSpPr>
        <p:grpSpPr>
          <a:xfrm>
            <a:off x="1073150" y="1475740"/>
            <a:ext cx="10485432" cy="1568450"/>
            <a:chOff x="1689" y="4534"/>
            <a:chExt cx="16513" cy="2470"/>
          </a:xfrm>
        </p:grpSpPr>
        <p:sp>
          <p:nvSpPr>
            <p:cNvPr id="3" name="文本框 16"/>
            <p:cNvSpPr txBox="1"/>
            <p:nvPr/>
          </p:nvSpPr>
          <p:spPr>
            <a:xfrm>
              <a:off x="3087" y="4534"/>
              <a:ext cx="15115" cy="2470"/>
            </a:xfrm>
            <a:prstGeom prst="rect">
              <a:avLst/>
            </a:prstGeom>
            <a:noFill/>
            <a:ln w="9525">
              <a:noFill/>
            </a:ln>
          </p:spPr>
          <p:txBody>
            <a:bodyPr wrap="square" anchor="t">
              <a:spAutoFit/>
            </a:bodyPr>
            <a:lstStyle/>
            <a:p>
              <a:pPr fontAlgn="auto">
                <a:lnSpc>
                  <a:spcPct val="120000"/>
                </a:lnSpc>
              </a:pPr>
              <a:r>
                <a:rPr lang="zh-CN" altLang="en-US" sz="4000" b="1" dirty="0">
                  <a:latin typeface="楷体" panose="02010609060101010101" charset="-122"/>
                  <a:ea typeface="楷体" panose="02010609060101010101" charset="-122"/>
                  <a:sym typeface="微软雅黑" panose="020B0503020204020204" charset="-122"/>
                </a:rPr>
                <a:t>认识</a:t>
              </a:r>
              <a:r>
                <a:rPr lang="en-US" altLang="zh-CN" sz="4000" b="1" dirty="0">
                  <a:latin typeface="楷体" panose="02010609060101010101" charset="-122"/>
                  <a:ea typeface="楷体" panose="02010609060101010101" charset="-122"/>
                  <a:sym typeface="微软雅黑" panose="020B0503020204020204" charset="-122"/>
                </a:rPr>
                <a:t>“</a:t>
              </a:r>
              <a:r>
                <a:rPr lang="zh-CN" altLang="en-US" sz="4000" b="1" dirty="0">
                  <a:latin typeface="楷体" panose="02010609060101010101" charset="-122"/>
                  <a:ea typeface="楷体" panose="02010609060101010101" charset="-122"/>
                  <a:sym typeface="微软雅黑" panose="020B0503020204020204" charset="-122"/>
                </a:rPr>
                <a:t>筹、矜</a:t>
              </a:r>
              <a:r>
                <a:rPr lang="en-US" altLang="zh-CN" sz="4000" b="1" dirty="0">
                  <a:latin typeface="楷体" panose="02010609060101010101" charset="-122"/>
                  <a:ea typeface="楷体" panose="02010609060101010101" charset="-122"/>
                  <a:sym typeface="微软雅黑" panose="020B0503020204020204" charset="-122"/>
                </a:rPr>
                <a:t>”</a:t>
              </a:r>
              <a:r>
                <a:rPr lang="zh-CN" altLang="en-US" sz="4000" b="1" dirty="0">
                  <a:latin typeface="楷体" panose="02010609060101010101" charset="-122"/>
                  <a:ea typeface="楷体" panose="02010609060101010101" charset="-122"/>
                  <a:sym typeface="微软雅黑" panose="020B0503020204020204" charset="-122"/>
                </a:rPr>
                <a:t>等</a:t>
              </a:r>
              <a:r>
                <a:rPr lang="en-US" altLang="zh-CN" sz="4000" b="1" dirty="0">
                  <a:latin typeface="楷体" panose="02010609060101010101" charset="-122"/>
                  <a:ea typeface="楷体" panose="02010609060101010101" charset="-122"/>
                  <a:sym typeface="微软雅黑" panose="020B0503020204020204" charset="-122"/>
                </a:rPr>
                <a:t>10</a:t>
              </a:r>
              <a:r>
                <a:rPr lang="zh-CN" altLang="en-US" sz="4000" b="1" dirty="0">
                  <a:latin typeface="楷体" panose="02010609060101010101" charset="-122"/>
                  <a:ea typeface="楷体" panose="02010609060101010101" charset="-122"/>
                  <a:sym typeface="微软雅黑" panose="020B0503020204020204" charset="-122"/>
                </a:rPr>
                <a:t>个生字，积累课文中的词语。</a:t>
              </a:r>
              <a:endParaRPr lang="zh-CN" altLang="en-US" sz="4000" b="1">
                <a:latin typeface="楷体" panose="02010609060101010101" charset="-122"/>
                <a:ea typeface="楷体" panose="02010609060101010101" charset="-122"/>
              </a:endParaRPr>
            </a:p>
          </p:txBody>
        </p:sp>
        <p:pic>
          <p:nvPicPr>
            <p:cNvPr id="4" name="图片 19" descr="cenadfgdfter_副本"/>
            <p:cNvPicPr>
              <a:picLocks noChangeAspect="1"/>
            </p:cNvPicPr>
            <p:nvPr/>
          </p:nvPicPr>
          <p:blipFill>
            <a:blip r:embed="rId1" cstate="print">
              <a:clrChange>
                <a:clrFrom>
                  <a:srgbClr val="FFFFFF"/>
                </a:clrFrom>
                <a:clrTo>
                  <a:srgbClr val="FFFFFF">
                    <a:alpha val="0"/>
                  </a:srgbClr>
                </a:clrTo>
              </a:clrChange>
            </a:blip>
            <a:stretch>
              <a:fillRect/>
            </a:stretch>
          </p:blipFill>
          <p:spPr>
            <a:xfrm>
              <a:off x="1689" y="4717"/>
              <a:ext cx="1280" cy="1186"/>
            </a:xfrm>
            <a:prstGeom prst="rect">
              <a:avLst/>
            </a:prstGeom>
            <a:noFill/>
            <a:ln w="9525">
              <a:noFill/>
            </a:ln>
          </p:spPr>
        </p:pic>
        <p:sp>
          <p:nvSpPr>
            <p:cNvPr id="5" name="文本框 20"/>
            <p:cNvSpPr txBox="1"/>
            <p:nvPr/>
          </p:nvSpPr>
          <p:spPr>
            <a:xfrm>
              <a:off x="1944" y="4760"/>
              <a:ext cx="742" cy="1113"/>
            </a:xfrm>
            <a:prstGeom prst="rect">
              <a:avLst/>
            </a:prstGeom>
            <a:noFill/>
            <a:ln w="9525">
              <a:noFill/>
            </a:ln>
          </p:spPr>
          <p:txBody>
            <a:bodyPr wrap="square" anchor="t">
              <a:spAutoFit/>
            </a:bodyPr>
            <a:lstStyle/>
            <a:p>
              <a:r>
                <a:rPr lang="en-US" altLang="zh-CN" sz="4000">
                  <a:latin typeface="方正华隶简体" panose="03000509000000000000" charset="-122"/>
                  <a:ea typeface="方正华隶简体" panose="03000509000000000000" charset="-122"/>
                </a:rPr>
                <a:t>1</a:t>
              </a:r>
              <a:endParaRPr lang="en-US" altLang="zh-CN" sz="4000">
                <a:latin typeface="方正华隶简体" panose="03000509000000000000" charset="-122"/>
                <a:ea typeface="方正华隶简体" panose="03000509000000000000" charset="-122"/>
              </a:endParaRPr>
            </a:p>
          </p:txBody>
        </p:sp>
      </p:grpSp>
      <p:grpSp>
        <p:nvGrpSpPr>
          <p:cNvPr id="6" name="组合 21"/>
          <p:cNvGrpSpPr/>
          <p:nvPr/>
        </p:nvGrpSpPr>
        <p:grpSpPr>
          <a:xfrm>
            <a:off x="1073150" y="4027170"/>
            <a:ext cx="10282238" cy="2306955"/>
            <a:chOff x="1689" y="4624"/>
            <a:chExt cx="16193" cy="3633"/>
          </a:xfrm>
        </p:grpSpPr>
        <p:sp>
          <p:nvSpPr>
            <p:cNvPr id="7" name="文本框 16"/>
            <p:cNvSpPr txBox="1"/>
            <p:nvPr/>
          </p:nvSpPr>
          <p:spPr>
            <a:xfrm>
              <a:off x="3087" y="4624"/>
              <a:ext cx="14795" cy="3633"/>
            </a:xfrm>
            <a:prstGeom prst="rect">
              <a:avLst/>
            </a:prstGeom>
            <a:noFill/>
            <a:ln w="9525">
              <a:noFill/>
            </a:ln>
          </p:spPr>
          <p:txBody>
            <a:bodyPr wrap="square" anchor="t">
              <a:spAutoFit/>
            </a:bodyPr>
            <a:lstStyle/>
            <a:p>
              <a:pPr fontAlgn="auto">
                <a:lnSpc>
                  <a:spcPct val="120000"/>
                </a:lnSpc>
              </a:pPr>
              <a:r>
                <a:rPr lang="zh-CN" altLang="en-US" sz="4000" b="1" dirty="0">
                  <a:latin typeface="楷体" panose="02010609060101010101" charset="-122"/>
                  <a:ea typeface="楷体" panose="02010609060101010101" charset="-122"/>
                  <a:sym typeface="微软雅黑" panose="020B0503020204020204" charset="-122"/>
                </a:rPr>
                <a:t>学习通过语言描写、动作描写的方式刻画人物。</a:t>
              </a:r>
              <a:r>
                <a:rPr lang="zh-CN" altLang="en-US" sz="4000" b="1" dirty="0">
                  <a:solidFill>
                    <a:srgbClr val="FF0000"/>
                  </a:solidFill>
                  <a:latin typeface="楷体" panose="02010609060101010101" charset="-122"/>
                  <a:ea typeface="楷体" panose="02010609060101010101" charset="-122"/>
                  <a:sym typeface="微软雅黑" panose="020B0503020204020204" charset="-122"/>
                </a:rPr>
                <a:t>体会方志敏同志甘于清贫的革命精神</a:t>
              </a:r>
              <a:r>
                <a:rPr lang="zh-CN" altLang="en-US" sz="4000" b="1" dirty="0">
                  <a:latin typeface="楷体" panose="02010609060101010101" charset="-122"/>
                  <a:ea typeface="楷体" panose="02010609060101010101" charset="-122"/>
                  <a:sym typeface="微软雅黑" panose="020B0503020204020204" charset="-122"/>
                </a:rPr>
                <a:t>。</a:t>
              </a:r>
              <a:endParaRPr lang="zh-CN" altLang="en-US" sz="4000" b="1" dirty="0">
                <a:latin typeface="楷体" panose="02010609060101010101" charset="-122"/>
                <a:ea typeface="楷体" panose="02010609060101010101" charset="-122"/>
                <a:sym typeface="微软雅黑" panose="020B0503020204020204" charset="-122"/>
              </a:endParaRPr>
            </a:p>
          </p:txBody>
        </p:sp>
        <p:pic>
          <p:nvPicPr>
            <p:cNvPr id="8" name="图片 19" descr="cenadfgdfter_副本"/>
            <p:cNvPicPr>
              <a:picLocks noChangeAspect="1"/>
            </p:cNvPicPr>
            <p:nvPr/>
          </p:nvPicPr>
          <p:blipFill>
            <a:blip r:embed="rId1" cstate="print">
              <a:clrChange>
                <a:clrFrom>
                  <a:srgbClr val="FFFFFF"/>
                </a:clrFrom>
                <a:clrTo>
                  <a:srgbClr val="FFFFFF">
                    <a:alpha val="0"/>
                  </a:srgbClr>
                </a:clrTo>
              </a:clrChange>
            </a:blip>
            <a:stretch>
              <a:fillRect/>
            </a:stretch>
          </p:blipFill>
          <p:spPr>
            <a:xfrm>
              <a:off x="1689" y="4717"/>
              <a:ext cx="1280" cy="1186"/>
            </a:xfrm>
            <a:prstGeom prst="rect">
              <a:avLst/>
            </a:prstGeom>
            <a:noFill/>
            <a:ln w="9525">
              <a:noFill/>
            </a:ln>
          </p:spPr>
        </p:pic>
        <p:sp>
          <p:nvSpPr>
            <p:cNvPr id="9" name="文本框 20"/>
            <p:cNvSpPr txBox="1"/>
            <p:nvPr/>
          </p:nvSpPr>
          <p:spPr>
            <a:xfrm>
              <a:off x="1944" y="4760"/>
              <a:ext cx="742" cy="1113"/>
            </a:xfrm>
            <a:prstGeom prst="rect">
              <a:avLst/>
            </a:prstGeom>
            <a:noFill/>
            <a:ln w="9525">
              <a:noFill/>
            </a:ln>
          </p:spPr>
          <p:txBody>
            <a:bodyPr wrap="square" anchor="t">
              <a:spAutoFit/>
            </a:bodyPr>
            <a:lstStyle/>
            <a:p>
              <a:r>
                <a:rPr lang="en-US" altLang="zh-CN" sz="4000">
                  <a:latin typeface="方正华隶简体" panose="03000509000000000000" charset="-122"/>
                  <a:ea typeface="方正华隶简体" panose="03000509000000000000" charset="-122"/>
                </a:rPr>
                <a:t>3 </a:t>
              </a:r>
              <a:endParaRPr lang="en-US" altLang="zh-CN" sz="4000">
                <a:latin typeface="方正华隶简体" panose="03000509000000000000" charset="-122"/>
                <a:ea typeface="方正华隶简体" panose="03000509000000000000" charset="-122"/>
              </a:endParaRPr>
            </a:p>
          </p:txBody>
        </p:sp>
      </p:grpSp>
      <p:sp>
        <p:nvSpPr>
          <p:cNvPr id="10" name="文本框 1"/>
          <p:cNvSpPr txBox="1"/>
          <p:nvPr/>
        </p:nvSpPr>
        <p:spPr>
          <a:xfrm>
            <a:off x="849313" y="463233"/>
            <a:ext cx="2439987" cy="645160"/>
          </a:xfrm>
          <a:prstGeom prst="rect">
            <a:avLst/>
          </a:prstGeom>
          <a:noFill/>
          <a:ln w="9525">
            <a:noFill/>
          </a:ln>
        </p:spPr>
        <p:txBody>
          <a:bodyPr wrap="square" anchor="t">
            <a:spAutoFit/>
          </a:bodyPr>
          <a:lstStyle/>
          <a:p>
            <a:r>
              <a:rPr lang="zh-CN" altLang="en-US" sz="3600" b="1" spc="400">
                <a:solidFill>
                  <a:schemeClr val="tx1"/>
                </a:solidFill>
                <a:uFillTx/>
                <a:latin typeface="黑体" panose="02010600030101010101" charset="-122"/>
                <a:ea typeface="黑体" panose="02010600030101010101" charset="-122"/>
              </a:rPr>
              <a:t>教学目标</a:t>
            </a:r>
            <a:endParaRPr lang="zh-CN" altLang="en-US" sz="3600" b="1" spc="400">
              <a:solidFill>
                <a:schemeClr val="tx1"/>
              </a:solidFill>
              <a:uFillTx/>
              <a:latin typeface="黑体" panose="02010600030101010101" charset="-122"/>
              <a:ea typeface="黑体" panose="02010600030101010101" charset="-122"/>
            </a:endParaRPr>
          </a:p>
        </p:txBody>
      </p:sp>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1"/>
          <p:cNvSpPr txBox="1"/>
          <p:nvPr/>
        </p:nvSpPr>
        <p:spPr>
          <a:xfrm>
            <a:off x="883603" y="440373"/>
            <a:ext cx="2439987" cy="645160"/>
          </a:xfrm>
          <a:prstGeom prst="rect">
            <a:avLst/>
          </a:prstGeom>
          <a:noFill/>
          <a:ln w="9525">
            <a:noFill/>
          </a:ln>
        </p:spPr>
        <p:txBody>
          <a:bodyPr wrap="square" anchor="t">
            <a:spAutoFit/>
          </a:bodyPr>
          <a:lstStyle/>
          <a:p>
            <a:r>
              <a:rPr lang="zh-CN" altLang="en-US" sz="3600" b="1" spc="1600">
                <a:solidFill>
                  <a:schemeClr val="tx1"/>
                </a:solidFill>
                <a:uFillTx/>
                <a:latin typeface="黑体" panose="02010600030101010101" charset="-122"/>
                <a:ea typeface="黑体" panose="02010600030101010101" charset="-122"/>
              </a:rPr>
              <a:t>我会认</a:t>
            </a:r>
            <a:endParaRPr lang="zh-CN" altLang="en-US" sz="3600" b="1" spc="1600">
              <a:solidFill>
                <a:schemeClr val="tx1"/>
              </a:solidFill>
              <a:uFillTx/>
              <a:latin typeface="黑体" panose="02010600030101010101" charset="-122"/>
              <a:ea typeface="黑体" panose="02010600030101010101" charset="-122"/>
            </a:endParaRPr>
          </a:p>
        </p:txBody>
      </p:sp>
      <p:sp>
        <p:nvSpPr>
          <p:cNvPr id="8" name="文本框 7"/>
          <p:cNvSpPr txBox="1"/>
          <p:nvPr/>
        </p:nvSpPr>
        <p:spPr>
          <a:xfrm>
            <a:off x="1252855" y="2063750"/>
            <a:ext cx="948055" cy="1014730"/>
          </a:xfrm>
          <a:prstGeom prst="rect">
            <a:avLst/>
          </a:prstGeom>
          <a:noFill/>
        </p:spPr>
        <p:txBody>
          <a:bodyPr wrap="none" rtlCol="0">
            <a:spAutoFit/>
          </a:bodyPr>
          <a:lstStyle/>
          <a:p>
            <a:pPr marR="0" defTabSz="914400" eaLnBrk="0" fontAlgn="auto" hangingPunct="0"/>
            <a:r>
              <a:rPr kumimoji="0" lang="zh-CN" altLang="en-US" sz="6000" b="1" i="0" kern="1200" cap="none" spc="0" normalizeH="0" baseline="0" noProof="1">
                <a:solidFill>
                  <a:schemeClr val="accent5">
                    <a:lumMod val="50000"/>
                  </a:schemeClr>
                </a:solidFill>
                <a:latin typeface="楷体" panose="02010609060101010101" charset="-122"/>
                <a:ea typeface="楷体" panose="02010609060101010101" charset="-122"/>
                <a:cs typeface="+mn-cs"/>
                <a:sym typeface="+mn-ea"/>
              </a:rPr>
              <a:t>筹</a:t>
            </a:r>
            <a:endParaRPr kumimoji="0" lang="zh-CN" altLang="en-US" sz="6000" b="1" i="0" kern="1200" cap="none" spc="0" normalizeH="0" baseline="0" noProof="1">
              <a:solidFill>
                <a:schemeClr val="accent5">
                  <a:lumMod val="50000"/>
                </a:schemeClr>
              </a:solidFill>
              <a:latin typeface="楷体" panose="02010609060101010101" charset="-122"/>
              <a:ea typeface="楷体" panose="02010609060101010101" charset="-122"/>
              <a:cs typeface="+mn-cs"/>
              <a:sym typeface="+mn-ea"/>
            </a:endParaRPr>
          </a:p>
        </p:txBody>
      </p:sp>
      <p:sp>
        <p:nvSpPr>
          <p:cNvPr id="54" name="文本框 53"/>
          <p:cNvSpPr txBox="1"/>
          <p:nvPr/>
        </p:nvSpPr>
        <p:spPr>
          <a:xfrm>
            <a:off x="967740" y="1509713"/>
            <a:ext cx="1565275" cy="583565"/>
          </a:xfrm>
          <a:prstGeom prst="rect">
            <a:avLst/>
          </a:prstGeom>
          <a:noFill/>
          <a:ln w="9525">
            <a:noFill/>
          </a:ln>
        </p:spPr>
        <p:txBody>
          <a:bodyPr wrap="square" anchor="t">
            <a:spAutoFit/>
          </a:bodyPr>
          <a:lstStyle/>
          <a:p>
            <a:pPr algn="ctr" eaLnBrk="0" hangingPunct="0"/>
            <a:r>
              <a:rPr lang="en-US" altLang="zh-CN" sz="3200" b="1">
                <a:solidFill>
                  <a:srgbClr val="FF0000"/>
                </a:solidFill>
                <a:latin typeface="GB Pinyinok-D" panose="02010601030101010101" charset="-122"/>
                <a:ea typeface="GB Pinyinok-D" panose="02010601030101010101" charset="-122"/>
              </a:rPr>
              <a:t>chóu</a:t>
            </a:r>
            <a:endParaRPr lang="en-US" altLang="zh-CN" sz="3200" b="1">
              <a:solidFill>
                <a:srgbClr val="FF0000"/>
              </a:solidFill>
              <a:latin typeface="GB Pinyinok-D" panose="02010601030101010101" charset="-122"/>
              <a:ea typeface="GB Pinyinok-D" panose="02010601030101010101" charset="-122"/>
            </a:endParaRPr>
          </a:p>
        </p:txBody>
      </p:sp>
      <p:sp>
        <p:nvSpPr>
          <p:cNvPr id="12290" name="文本框 1"/>
          <p:cNvSpPr txBox="1"/>
          <p:nvPr/>
        </p:nvSpPr>
        <p:spPr>
          <a:xfrm>
            <a:off x="1072833" y="3038475"/>
            <a:ext cx="1263650" cy="645160"/>
          </a:xfrm>
          <a:prstGeom prst="rect">
            <a:avLst/>
          </a:prstGeom>
          <a:noFill/>
          <a:ln w="9525">
            <a:noFill/>
          </a:ln>
        </p:spPr>
        <p:txBody>
          <a:bodyPr wrap="square" anchor="t">
            <a:spAutoFit/>
          </a:bodyPr>
          <a:lstStyle/>
          <a:p>
            <a:pPr algn="ctr" eaLnBrk="0" hangingPunct="0"/>
            <a:r>
              <a:rPr lang="zh-CN" altLang="en-US" sz="3600">
                <a:latin typeface="汉仪中楷简" panose="02010604000101010101" charset="-122"/>
                <a:ea typeface="汉仪中楷简" panose="02010604000101010101" charset="-122"/>
              </a:rPr>
              <a:t>筹集  </a:t>
            </a:r>
            <a:endParaRPr lang="zh-CN" altLang="en-US" sz="3600">
              <a:latin typeface="汉仪中楷简" panose="02010604000101010101" charset="-122"/>
              <a:ea typeface="汉仪中楷简" panose="02010604000101010101" charset="-122"/>
            </a:endParaRPr>
          </a:p>
        </p:txBody>
      </p:sp>
      <p:cxnSp>
        <p:nvCxnSpPr>
          <p:cNvPr id="9" name="直接连接符 8"/>
          <p:cNvCxnSpPr/>
          <p:nvPr/>
        </p:nvCxnSpPr>
        <p:spPr>
          <a:xfrm>
            <a:off x="517525" y="2078355"/>
            <a:ext cx="10558780" cy="15240"/>
          </a:xfrm>
          <a:prstGeom prst="lin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508000" y="3028950"/>
            <a:ext cx="10533380" cy="9525"/>
          </a:xfrm>
          <a:prstGeom prst="lin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2875915" y="2063750"/>
            <a:ext cx="948055" cy="1014730"/>
          </a:xfrm>
          <a:prstGeom prst="rect">
            <a:avLst/>
          </a:prstGeom>
          <a:noFill/>
        </p:spPr>
        <p:txBody>
          <a:bodyPr wrap="none" rtlCol="0">
            <a:spAutoFit/>
          </a:bodyPr>
          <a:lstStyle/>
          <a:p>
            <a:pPr marR="0" defTabSz="914400" eaLnBrk="0" fontAlgn="auto" hangingPunct="0"/>
            <a:r>
              <a:rPr kumimoji="0" lang="zh-CN" altLang="en-US" sz="6000" b="1" i="0" kern="1200" cap="none" spc="0" normalizeH="0" baseline="0" noProof="1">
                <a:solidFill>
                  <a:schemeClr val="accent5">
                    <a:lumMod val="50000"/>
                  </a:schemeClr>
                </a:solidFill>
                <a:latin typeface="楷体" panose="02010609060101010101" charset="-122"/>
                <a:ea typeface="楷体" panose="02010609060101010101" charset="-122"/>
                <a:cs typeface="+mn-cs"/>
                <a:sym typeface="+mn-ea"/>
              </a:rPr>
              <a:t>矜</a:t>
            </a:r>
            <a:endParaRPr kumimoji="0" lang="zh-CN" altLang="en-US" sz="6000" b="1" i="0" kern="1200" cap="none" spc="0" normalizeH="0" baseline="0" noProof="1">
              <a:solidFill>
                <a:schemeClr val="accent5">
                  <a:lumMod val="50000"/>
                </a:schemeClr>
              </a:solidFill>
              <a:latin typeface="楷体" panose="02010609060101010101" charset="-122"/>
              <a:ea typeface="楷体" panose="02010609060101010101" charset="-122"/>
              <a:cs typeface="+mn-cs"/>
              <a:sym typeface="+mn-ea"/>
            </a:endParaRPr>
          </a:p>
        </p:txBody>
      </p:sp>
      <p:sp>
        <p:nvSpPr>
          <p:cNvPr id="13" name="文本框 12"/>
          <p:cNvSpPr txBox="1"/>
          <p:nvPr/>
        </p:nvSpPr>
        <p:spPr>
          <a:xfrm>
            <a:off x="2539683" y="1509713"/>
            <a:ext cx="1565275" cy="583565"/>
          </a:xfrm>
          <a:prstGeom prst="rect">
            <a:avLst/>
          </a:prstGeom>
          <a:noFill/>
          <a:ln w="9525">
            <a:noFill/>
          </a:ln>
        </p:spPr>
        <p:txBody>
          <a:bodyPr wrap="square" anchor="t">
            <a:spAutoFit/>
          </a:bodyPr>
          <a:lstStyle/>
          <a:p>
            <a:pPr algn="ctr" eaLnBrk="0" hangingPunct="0"/>
            <a:r>
              <a:rPr lang="en-US" altLang="zh-CN" sz="3200" b="1">
                <a:solidFill>
                  <a:srgbClr val="FF0000"/>
                </a:solidFill>
                <a:latin typeface="GB Pinyinok-D" panose="02010601030101010101" charset="-122"/>
                <a:ea typeface="GB Pinyinok-D" panose="02010601030101010101" charset="-122"/>
              </a:rPr>
              <a:t>jīn</a:t>
            </a:r>
            <a:endParaRPr lang="en-US" altLang="zh-CN" sz="3200" b="1">
              <a:solidFill>
                <a:srgbClr val="FF0000"/>
              </a:solidFill>
              <a:latin typeface="GB Pinyinok-D" panose="02010601030101010101" charset="-122"/>
              <a:ea typeface="GB Pinyinok-D" panose="02010601030101010101" charset="-122"/>
            </a:endParaRPr>
          </a:p>
        </p:txBody>
      </p:sp>
      <p:sp>
        <p:nvSpPr>
          <p:cNvPr id="14" name="文本框 13"/>
          <p:cNvSpPr txBox="1"/>
          <p:nvPr/>
        </p:nvSpPr>
        <p:spPr>
          <a:xfrm>
            <a:off x="4497070" y="2063750"/>
            <a:ext cx="948055" cy="1014730"/>
          </a:xfrm>
          <a:prstGeom prst="rect">
            <a:avLst/>
          </a:prstGeom>
          <a:noFill/>
        </p:spPr>
        <p:txBody>
          <a:bodyPr wrap="none" rtlCol="0">
            <a:spAutoFit/>
          </a:bodyPr>
          <a:lstStyle/>
          <a:p>
            <a:pPr marR="0" defTabSz="914400" eaLnBrk="0" fontAlgn="auto" hangingPunct="0"/>
            <a:r>
              <a:rPr kumimoji="0" lang="zh-CN" altLang="en-US" sz="6000" b="1" i="0" kern="1200" cap="none" spc="0" normalizeH="0" baseline="0" noProof="1">
                <a:solidFill>
                  <a:schemeClr val="accent5">
                    <a:lumMod val="50000"/>
                  </a:schemeClr>
                </a:solidFill>
                <a:latin typeface="楷体" panose="02010609060101010101" charset="-122"/>
                <a:ea typeface="楷体" panose="02010609060101010101" charset="-122"/>
                <a:cs typeface="+mn-cs"/>
                <a:sym typeface="+mn-ea"/>
              </a:rPr>
              <a:t>俘</a:t>
            </a:r>
            <a:endParaRPr kumimoji="0" lang="zh-CN" altLang="en-US" sz="6000" b="1" i="0" kern="1200" cap="none" spc="0" normalizeH="0" baseline="0" noProof="1">
              <a:solidFill>
                <a:schemeClr val="accent5">
                  <a:lumMod val="50000"/>
                </a:schemeClr>
              </a:solidFill>
              <a:latin typeface="楷体" panose="02010609060101010101" charset="-122"/>
              <a:ea typeface="楷体" panose="02010609060101010101" charset="-122"/>
              <a:cs typeface="+mn-cs"/>
              <a:sym typeface="+mn-ea"/>
            </a:endParaRPr>
          </a:p>
        </p:txBody>
      </p:sp>
      <p:sp>
        <p:nvSpPr>
          <p:cNvPr id="15" name="文本框 14"/>
          <p:cNvSpPr txBox="1"/>
          <p:nvPr/>
        </p:nvSpPr>
        <p:spPr>
          <a:xfrm>
            <a:off x="4194810" y="1509713"/>
            <a:ext cx="1566863" cy="583565"/>
          </a:xfrm>
          <a:prstGeom prst="rect">
            <a:avLst/>
          </a:prstGeom>
          <a:noFill/>
          <a:ln w="9525">
            <a:noFill/>
          </a:ln>
        </p:spPr>
        <p:txBody>
          <a:bodyPr wrap="square" anchor="t">
            <a:spAutoFit/>
          </a:bodyPr>
          <a:lstStyle/>
          <a:p>
            <a:pPr algn="ctr" eaLnBrk="0" hangingPunct="0"/>
            <a:r>
              <a:rPr lang="en-US" altLang="zh-CN" sz="3200" b="1">
                <a:solidFill>
                  <a:srgbClr val="FF0000"/>
                </a:solidFill>
                <a:latin typeface="GB Pinyinok-D" panose="02010601030101010101" charset="-122"/>
                <a:ea typeface="GB Pinyinok-D" panose="02010601030101010101" charset="-122"/>
              </a:rPr>
              <a:t>fú</a:t>
            </a:r>
            <a:endParaRPr lang="en-US" altLang="zh-CN" sz="3200" b="1">
              <a:solidFill>
                <a:srgbClr val="FF0000"/>
              </a:solidFill>
              <a:latin typeface="GB Pinyinok-D" panose="02010601030101010101" charset="-122"/>
              <a:ea typeface="GB Pinyinok-D" panose="02010601030101010101" charset="-122"/>
            </a:endParaRPr>
          </a:p>
        </p:txBody>
      </p:sp>
      <p:sp>
        <p:nvSpPr>
          <p:cNvPr id="16" name="文本框 15"/>
          <p:cNvSpPr txBox="1"/>
          <p:nvPr/>
        </p:nvSpPr>
        <p:spPr>
          <a:xfrm>
            <a:off x="6120130" y="2063750"/>
            <a:ext cx="948055" cy="1014730"/>
          </a:xfrm>
          <a:prstGeom prst="rect">
            <a:avLst/>
          </a:prstGeom>
          <a:noFill/>
        </p:spPr>
        <p:txBody>
          <a:bodyPr wrap="none" rtlCol="0">
            <a:spAutoFit/>
          </a:bodyPr>
          <a:lstStyle/>
          <a:p>
            <a:pPr marR="0" defTabSz="914400" eaLnBrk="0" fontAlgn="auto" hangingPunct="0"/>
            <a:r>
              <a:rPr kumimoji="0" lang="zh-CN" altLang="en-US" sz="6000" b="1" i="0" kern="1200" cap="none" spc="0" normalizeH="0" baseline="0" noProof="1">
                <a:solidFill>
                  <a:schemeClr val="accent5">
                    <a:lumMod val="50000"/>
                  </a:schemeClr>
                </a:solidFill>
                <a:latin typeface="楷体" panose="02010609060101010101" charset="-122"/>
                <a:ea typeface="楷体" panose="02010609060101010101" charset="-122"/>
                <a:cs typeface="+mn-cs"/>
                <a:sym typeface="+mn-ea"/>
              </a:rPr>
              <a:t>镯</a:t>
            </a:r>
            <a:endParaRPr kumimoji="0" lang="zh-CN" altLang="en-US" sz="6000" b="1" i="0" kern="1200" cap="none" spc="0" normalizeH="0" baseline="0" noProof="1">
              <a:solidFill>
                <a:schemeClr val="accent5">
                  <a:lumMod val="50000"/>
                </a:schemeClr>
              </a:solidFill>
              <a:latin typeface="楷体" panose="02010609060101010101" charset="-122"/>
              <a:ea typeface="楷体" panose="02010609060101010101" charset="-122"/>
              <a:cs typeface="+mn-cs"/>
              <a:sym typeface="+mn-ea"/>
            </a:endParaRPr>
          </a:p>
        </p:txBody>
      </p:sp>
      <p:sp>
        <p:nvSpPr>
          <p:cNvPr id="17" name="文本框 16"/>
          <p:cNvSpPr txBox="1"/>
          <p:nvPr/>
        </p:nvSpPr>
        <p:spPr>
          <a:xfrm>
            <a:off x="5823585" y="1511300"/>
            <a:ext cx="1566863" cy="583565"/>
          </a:xfrm>
          <a:prstGeom prst="rect">
            <a:avLst/>
          </a:prstGeom>
          <a:noFill/>
          <a:ln w="9525">
            <a:noFill/>
          </a:ln>
        </p:spPr>
        <p:txBody>
          <a:bodyPr wrap="square" anchor="t">
            <a:spAutoFit/>
          </a:bodyPr>
          <a:lstStyle/>
          <a:p>
            <a:pPr algn="ctr" eaLnBrk="0" hangingPunct="0"/>
            <a:r>
              <a:rPr lang="en-US" altLang="zh-CN" sz="3200" b="1">
                <a:solidFill>
                  <a:srgbClr val="FF0000"/>
                </a:solidFill>
                <a:latin typeface="GB Pinyinok-D" panose="02010601030101010101" charset="-122"/>
                <a:ea typeface="GB Pinyinok-D" panose="02010601030101010101" charset="-122"/>
              </a:rPr>
              <a:t>zhuó</a:t>
            </a:r>
            <a:endParaRPr lang="en-US" altLang="zh-CN" sz="3200" b="1">
              <a:solidFill>
                <a:srgbClr val="FF0000"/>
              </a:solidFill>
              <a:latin typeface="GB Pinyinok-D" panose="02010601030101010101" charset="-122"/>
              <a:ea typeface="GB Pinyinok-D" panose="02010601030101010101" charset="-122"/>
            </a:endParaRPr>
          </a:p>
        </p:txBody>
      </p:sp>
      <p:sp>
        <p:nvSpPr>
          <p:cNvPr id="19" name="文本框 18"/>
          <p:cNvSpPr txBox="1"/>
          <p:nvPr/>
        </p:nvSpPr>
        <p:spPr>
          <a:xfrm>
            <a:off x="7741285" y="2063750"/>
            <a:ext cx="948055" cy="1014730"/>
          </a:xfrm>
          <a:prstGeom prst="rect">
            <a:avLst/>
          </a:prstGeom>
          <a:noFill/>
        </p:spPr>
        <p:txBody>
          <a:bodyPr wrap="none" rtlCol="0">
            <a:spAutoFit/>
          </a:bodyPr>
          <a:lstStyle/>
          <a:p>
            <a:pPr marR="0" defTabSz="914400" eaLnBrk="0" fontAlgn="auto" hangingPunct="0"/>
            <a:r>
              <a:rPr kumimoji="0" lang="zh-CN" altLang="en-US" sz="6000" b="1" i="0" kern="1200" cap="none" spc="0" normalizeH="0" baseline="0" noProof="1">
                <a:solidFill>
                  <a:schemeClr val="accent5">
                    <a:lumMod val="50000"/>
                  </a:schemeClr>
                </a:solidFill>
                <a:latin typeface="楷体" panose="02010609060101010101" charset="-122"/>
                <a:ea typeface="楷体" panose="02010609060101010101" charset="-122"/>
                <a:cs typeface="+mn-cs"/>
                <a:sym typeface="+mn-ea"/>
              </a:rPr>
              <a:t>吓</a:t>
            </a:r>
            <a:endParaRPr kumimoji="0" lang="zh-CN" altLang="en-US" sz="6000" b="1" i="0" kern="1200" cap="none" spc="0" normalizeH="0" baseline="0" noProof="1">
              <a:solidFill>
                <a:schemeClr val="accent5">
                  <a:lumMod val="50000"/>
                </a:schemeClr>
              </a:solidFill>
              <a:latin typeface="楷体" panose="02010609060101010101" charset="-122"/>
              <a:ea typeface="楷体" panose="02010609060101010101" charset="-122"/>
              <a:cs typeface="+mn-cs"/>
              <a:sym typeface="+mn-ea"/>
            </a:endParaRPr>
          </a:p>
        </p:txBody>
      </p:sp>
      <p:sp>
        <p:nvSpPr>
          <p:cNvPr id="20" name="文本框 19"/>
          <p:cNvSpPr txBox="1"/>
          <p:nvPr/>
        </p:nvSpPr>
        <p:spPr>
          <a:xfrm>
            <a:off x="7598728" y="1511300"/>
            <a:ext cx="1255712" cy="583565"/>
          </a:xfrm>
          <a:prstGeom prst="rect">
            <a:avLst/>
          </a:prstGeom>
          <a:noFill/>
          <a:ln w="9525">
            <a:noFill/>
          </a:ln>
        </p:spPr>
        <p:txBody>
          <a:bodyPr wrap="square" anchor="t">
            <a:spAutoFit/>
          </a:bodyPr>
          <a:lstStyle/>
          <a:p>
            <a:pPr algn="ctr" eaLnBrk="0" hangingPunct="0"/>
            <a:r>
              <a:rPr lang="en-US" altLang="zh-CN" sz="3200" b="1">
                <a:solidFill>
                  <a:srgbClr val="FF0000"/>
                </a:solidFill>
                <a:latin typeface="GB Pinyinok-D" panose="02010601030101010101" charset="-122"/>
                <a:ea typeface="GB Pinyinok-D" panose="02010601030101010101" charset="-122"/>
              </a:rPr>
              <a:t>hè</a:t>
            </a:r>
            <a:endParaRPr lang="en-US" altLang="zh-CN" sz="3200" b="1">
              <a:solidFill>
                <a:srgbClr val="FF0000"/>
              </a:solidFill>
              <a:latin typeface="GB Pinyinok-D" panose="02010601030101010101" charset="-122"/>
              <a:ea typeface="GB Pinyinok-D" panose="02010601030101010101" charset="-122"/>
            </a:endParaRPr>
          </a:p>
        </p:txBody>
      </p:sp>
      <p:sp>
        <p:nvSpPr>
          <p:cNvPr id="26" name="文本框 25"/>
          <p:cNvSpPr txBox="1"/>
          <p:nvPr/>
        </p:nvSpPr>
        <p:spPr>
          <a:xfrm>
            <a:off x="9364345" y="2063750"/>
            <a:ext cx="948055" cy="1014730"/>
          </a:xfrm>
          <a:prstGeom prst="rect">
            <a:avLst/>
          </a:prstGeom>
          <a:noFill/>
        </p:spPr>
        <p:txBody>
          <a:bodyPr wrap="none" rtlCol="0">
            <a:spAutoFit/>
          </a:bodyPr>
          <a:lstStyle/>
          <a:p>
            <a:pPr marR="0" defTabSz="914400" eaLnBrk="0" fontAlgn="auto" hangingPunct="0"/>
            <a:r>
              <a:rPr kumimoji="0" lang="zh-CN" altLang="en-US" sz="6000" b="1" i="0" kern="1200" cap="none" spc="0" normalizeH="0" baseline="0" noProof="1">
                <a:solidFill>
                  <a:schemeClr val="accent5">
                    <a:lumMod val="50000"/>
                  </a:schemeClr>
                </a:solidFill>
                <a:latin typeface="楷体" panose="02010609060101010101" charset="-122"/>
                <a:ea typeface="楷体" panose="02010609060101010101" charset="-122"/>
                <a:cs typeface="+mn-cs"/>
                <a:sym typeface="+mn-ea"/>
              </a:rPr>
              <a:t>裆</a:t>
            </a:r>
            <a:endParaRPr kumimoji="0" lang="zh-CN" altLang="en-US" sz="6000" b="1" i="0" kern="1200" cap="none" spc="0" normalizeH="0" baseline="0" noProof="1">
              <a:solidFill>
                <a:schemeClr val="accent5">
                  <a:lumMod val="50000"/>
                </a:schemeClr>
              </a:solidFill>
              <a:latin typeface="楷体" panose="02010609060101010101" charset="-122"/>
              <a:ea typeface="楷体" panose="02010609060101010101" charset="-122"/>
              <a:cs typeface="+mn-cs"/>
              <a:sym typeface="+mn-ea"/>
            </a:endParaRPr>
          </a:p>
        </p:txBody>
      </p:sp>
      <p:sp>
        <p:nvSpPr>
          <p:cNvPr id="27" name="文本框 26"/>
          <p:cNvSpPr txBox="1"/>
          <p:nvPr/>
        </p:nvSpPr>
        <p:spPr>
          <a:xfrm>
            <a:off x="9006840" y="1509713"/>
            <a:ext cx="1565275" cy="583565"/>
          </a:xfrm>
          <a:prstGeom prst="rect">
            <a:avLst/>
          </a:prstGeom>
          <a:noFill/>
          <a:ln w="9525">
            <a:noFill/>
          </a:ln>
        </p:spPr>
        <p:txBody>
          <a:bodyPr wrap="square" anchor="t">
            <a:spAutoFit/>
          </a:bodyPr>
          <a:lstStyle/>
          <a:p>
            <a:pPr algn="ctr" eaLnBrk="0" hangingPunct="0"/>
            <a:r>
              <a:rPr lang="en-US" altLang="zh-CN" sz="3200" b="1">
                <a:solidFill>
                  <a:srgbClr val="FF0000"/>
                </a:solidFill>
                <a:latin typeface="GB Pinyinok-D" panose="02010601030101010101" charset="-122"/>
                <a:ea typeface="GB Pinyinok-D" panose="02010601030101010101" charset="-122"/>
              </a:rPr>
              <a:t>dāng</a:t>
            </a:r>
            <a:endParaRPr lang="en-US" altLang="zh-CN" sz="3200" b="1">
              <a:solidFill>
                <a:srgbClr val="FF0000"/>
              </a:solidFill>
              <a:latin typeface="GB Pinyinok-D" panose="02010601030101010101" charset="-122"/>
              <a:ea typeface="GB Pinyinok-D" panose="02010601030101010101" charset="-122"/>
            </a:endParaRPr>
          </a:p>
        </p:txBody>
      </p:sp>
      <p:sp>
        <p:nvSpPr>
          <p:cNvPr id="28" name="文本框 1"/>
          <p:cNvSpPr txBox="1"/>
          <p:nvPr/>
        </p:nvSpPr>
        <p:spPr>
          <a:xfrm>
            <a:off x="2690495" y="3048000"/>
            <a:ext cx="1263650" cy="645160"/>
          </a:xfrm>
          <a:prstGeom prst="rect">
            <a:avLst/>
          </a:prstGeom>
          <a:noFill/>
          <a:ln w="9525">
            <a:noFill/>
          </a:ln>
        </p:spPr>
        <p:txBody>
          <a:bodyPr wrap="square" anchor="t">
            <a:spAutoFit/>
          </a:bodyPr>
          <a:lstStyle/>
          <a:p>
            <a:pPr algn="ctr" eaLnBrk="0" hangingPunct="0"/>
            <a:r>
              <a:rPr lang="zh-CN" altLang="en-US" sz="3600">
                <a:latin typeface="汉仪中楷简" panose="02010604000101010101" charset="-122"/>
                <a:ea typeface="汉仪中楷简" panose="02010604000101010101" charset="-122"/>
              </a:rPr>
              <a:t>矜持  </a:t>
            </a:r>
            <a:endParaRPr lang="zh-CN" altLang="en-US" sz="3600">
              <a:latin typeface="汉仪中楷简" panose="02010604000101010101" charset="-122"/>
              <a:ea typeface="汉仪中楷简" panose="02010604000101010101" charset="-122"/>
            </a:endParaRPr>
          </a:p>
        </p:txBody>
      </p:sp>
      <p:sp>
        <p:nvSpPr>
          <p:cNvPr id="29" name="文本框 1"/>
          <p:cNvSpPr txBox="1"/>
          <p:nvPr/>
        </p:nvSpPr>
        <p:spPr>
          <a:xfrm>
            <a:off x="4347528" y="3048000"/>
            <a:ext cx="1263650" cy="645160"/>
          </a:xfrm>
          <a:prstGeom prst="rect">
            <a:avLst/>
          </a:prstGeom>
          <a:noFill/>
          <a:ln w="9525">
            <a:noFill/>
          </a:ln>
        </p:spPr>
        <p:txBody>
          <a:bodyPr wrap="square" anchor="t">
            <a:spAutoFit/>
          </a:bodyPr>
          <a:lstStyle/>
          <a:p>
            <a:pPr algn="ctr" eaLnBrk="0" hangingPunct="0"/>
            <a:r>
              <a:rPr lang="zh-CN" altLang="en-US" sz="3600">
                <a:latin typeface="汉仪中楷简" panose="02010604000101010101" charset="-122"/>
                <a:ea typeface="汉仪中楷简" panose="02010604000101010101" charset="-122"/>
              </a:rPr>
              <a:t>战俘  </a:t>
            </a:r>
            <a:endParaRPr lang="zh-CN" altLang="en-US" sz="3600">
              <a:latin typeface="汉仪中楷简" panose="02010604000101010101" charset="-122"/>
              <a:ea typeface="汉仪中楷简" panose="02010604000101010101" charset="-122"/>
            </a:endParaRPr>
          </a:p>
        </p:txBody>
      </p:sp>
      <p:sp>
        <p:nvSpPr>
          <p:cNvPr id="30" name="文本框 1"/>
          <p:cNvSpPr txBox="1"/>
          <p:nvPr/>
        </p:nvSpPr>
        <p:spPr>
          <a:xfrm>
            <a:off x="5990590" y="3048000"/>
            <a:ext cx="1263650" cy="645160"/>
          </a:xfrm>
          <a:prstGeom prst="rect">
            <a:avLst/>
          </a:prstGeom>
          <a:noFill/>
          <a:ln w="9525">
            <a:noFill/>
          </a:ln>
        </p:spPr>
        <p:txBody>
          <a:bodyPr wrap="square" anchor="t">
            <a:spAutoFit/>
          </a:bodyPr>
          <a:lstStyle/>
          <a:p>
            <a:pPr algn="ctr" eaLnBrk="0" hangingPunct="0"/>
            <a:r>
              <a:rPr lang="zh-CN" altLang="en-US" sz="3600">
                <a:latin typeface="汉仪中楷简" panose="02010604000101010101" charset="-122"/>
                <a:ea typeface="汉仪中楷简" panose="02010604000101010101" charset="-122"/>
              </a:rPr>
              <a:t>手镯  </a:t>
            </a:r>
            <a:endParaRPr lang="zh-CN" altLang="en-US" sz="3600">
              <a:latin typeface="汉仪中楷简" panose="02010604000101010101" charset="-122"/>
              <a:ea typeface="汉仪中楷简" panose="02010604000101010101" charset="-122"/>
            </a:endParaRPr>
          </a:p>
        </p:txBody>
      </p:sp>
      <p:sp>
        <p:nvSpPr>
          <p:cNvPr id="31" name="文本框 1"/>
          <p:cNvSpPr txBox="1"/>
          <p:nvPr/>
        </p:nvSpPr>
        <p:spPr>
          <a:xfrm>
            <a:off x="7608888" y="3048000"/>
            <a:ext cx="1263650" cy="645160"/>
          </a:xfrm>
          <a:prstGeom prst="rect">
            <a:avLst/>
          </a:prstGeom>
          <a:noFill/>
          <a:ln w="9525">
            <a:noFill/>
          </a:ln>
        </p:spPr>
        <p:txBody>
          <a:bodyPr wrap="square" anchor="t">
            <a:spAutoFit/>
          </a:bodyPr>
          <a:lstStyle/>
          <a:p>
            <a:pPr algn="ctr" eaLnBrk="0" hangingPunct="0"/>
            <a:r>
              <a:rPr lang="zh-CN" altLang="en-US" sz="3600">
                <a:latin typeface="汉仪中楷简" panose="02010604000101010101" charset="-122"/>
                <a:ea typeface="汉仪中楷简" panose="02010604000101010101" charset="-122"/>
              </a:rPr>
              <a:t>恐吓  </a:t>
            </a:r>
            <a:endParaRPr lang="zh-CN" altLang="en-US" sz="3600">
              <a:latin typeface="汉仪中楷简" panose="02010604000101010101" charset="-122"/>
              <a:ea typeface="汉仪中楷简" panose="02010604000101010101" charset="-122"/>
            </a:endParaRPr>
          </a:p>
        </p:txBody>
      </p:sp>
      <p:sp>
        <p:nvSpPr>
          <p:cNvPr id="32" name="文本框 1"/>
          <p:cNvSpPr txBox="1"/>
          <p:nvPr/>
        </p:nvSpPr>
        <p:spPr>
          <a:xfrm>
            <a:off x="9235440" y="3048000"/>
            <a:ext cx="1263650" cy="645160"/>
          </a:xfrm>
          <a:prstGeom prst="rect">
            <a:avLst/>
          </a:prstGeom>
          <a:noFill/>
          <a:ln w="9525">
            <a:noFill/>
          </a:ln>
        </p:spPr>
        <p:txBody>
          <a:bodyPr wrap="square" anchor="t">
            <a:spAutoFit/>
          </a:bodyPr>
          <a:lstStyle/>
          <a:p>
            <a:pPr algn="ctr" eaLnBrk="0" hangingPunct="0"/>
            <a:r>
              <a:rPr lang="zh-CN" altLang="en-US" sz="3600">
                <a:latin typeface="汉仪中楷简" panose="02010604000101010101" charset="-122"/>
                <a:ea typeface="汉仪中楷简" panose="02010604000101010101" charset="-122"/>
              </a:rPr>
              <a:t>裤裆  </a:t>
            </a:r>
            <a:endParaRPr lang="zh-CN" altLang="en-US" sz="3600">
              <a:latin typeface="汉仪中楷简" panose="02010604000101010101" charset="-122"/>
              <a:ea typeface="汉仪中楷简" panose="02010604000101010101" charset="-122"/>
            </a:endParaRPr>
          </a:p>
        </p:txBody>
      </p:sp>
      <p:sp>
        <p:nvSpPr>
          <p:cNvPr id="39" name="文本框 38"/>
          <p:cNvSpPr txBox="1"/>
          <p:nvPr/>
        </p:nvSpPr>
        <p:spPr>
          <a:xfrm>
            <a:off x="2719070" y="4451350"/>
            <a:ext cx="948055" cy="1014730"/>
          </a:xfrm>
          <a:prstGeom prst="rect">
            <a:avLst/>
          </a:prstGeom>
          <a:noFill/>
        </p:spPr>
        <p:txBody>
          <a:bodyPr wrap="none" rtlCol="0">
            <a:spAutoFit/>
          </a:bodyPr>
          <a:lstStyle/>
          <a:p>
            <a:pPr marR="0" defTabSz="914400" eaLnBrk="0" fontAlgn="auto" hangingPunct="0"/>
            <a:r>
              <a:rPr kumimoji="0" lang="zh-CN" altLang="en-US" sz="6000" b="1" i="0" kern="1200" cap="none" spc="0" normalizeH="0" baseline="0" noProof="1">
                <a:solidFill>
                  <a:schemeClr val="accent5">
                    <a:lumMod val="50000"/>
                  </a:schemeClr>
                </a:solidFill>
                <a:latin typeface="楷体" panose="02010609060101010101" charset="-122"/>
                <a:ea typeface="楷体" panose="02010609060101010101" charset="-122"/>
                <a:cs typeface="+mn-cs"/>
                <a:sym typeface="+mn-ea"/>
              </a:rPr>
              <a:t>企</a:t>
            </a:r>
            <a:endParaRPr kumimoji="0" lang="zh-CN" altLang="en-US" sz="6000" b="1" i="0" kern="1200" cap="none" spc="0" normalizeH="0" baseline="0" noProof="1">
              <a:solidFill>
                <a:schemeClr val="accent5">
                  <a:lumMod val="50000"/>
                </a:schemeClr>
              </a:solidFill>
              <a:latin typeface="楷体" panose="02010609060101010101" charset="-122"/>
              <a:ea typeface="楷体" panose="02010609060101010101" charset="-122"/>
              <a:cs typeface="+mn-cs"/>
              <a:sym typeface="+mn-ea"/>
            </a:endParaRPr>
          </a:p>
        </p:txBody>
      </p:sp>
      <p:sp>
        <p:nvSpPr>
          <p:cNvPr id="49" name="文本框 48"/>
          <p:cNvSpPr txBox="1"/>
          <p:nvPr/>
        </p:nvSpPr>
        <p:spPr>
          <a:xfrm>
            <a:off x="2411095" y="3897313"/>
            <a:ext cx="1565275" cy="583565"/>
          </a:xfrm>
          <a:prstGeom prst="rect">
            <a:avLst/>
          </a:prstGeom>
          <a:noFill/>
          <a:ln w="9525">
            <a:noFill/>
          </a:ln>
        </p:spPr>
        <p:txBody>
          <a:bodyPr wrap="square" anchor="t">
            <a:spAutoFit/>
          </a:bodyPr>
          <a:lstStyle/>
          <a:p>
            <a:pPr algn="ctr" eaLnBrk="0" hangingPunct="0"/>
            <a:r>
              <a:rPr lang="en-US" altLang="zh-CN" sz="3200" b="1">
                <a:solidFill>
                  <a:srgbClr val="FF0000"/>
                </a:solidFill>
                <a:latin typeface="GB Pinyinok-D" panose="02010601030101010101" charset="-122"/>
                <a:ea typeface="GB Pinyinok-D" panose="02010601030101010101" charset="-122"/>
              </a:rPr>
              <a:t>qǐ</a:t>
            </a:r>
            <a:endParaRPr lang="en-US" altLang="zh-CN" sz="3200" b="1">
              <a:solidFill>
                <a:srgbClr val="FF0000"/>
              </a:solidFill>
              <a:latin typeface="GB Pinyinok-D" panose="02010601030101010101" charset="-122"/>
              <a:ea typeface="GB Pinyinok-D" panose="02010601030101010101" charset="-122"/>
            </a:endParaRPr>
          </a:p>
        </p:txBody>
      </p:sp>
      <p:sp>
        <p:nvSpPr>
          <p:cNvPr id="50" name="文本框 1"/>
          <p:cNvSpPr txBox="1"/>
          <p:nvPr/>
        </p:nvSpPr>
        <p:spPr>
          <a:xfrm>
            <a:off x="2561908" y="5426075"/>
            <a:ext cx="1263650" cy="645160"/>
          </a:xfrm>
          <a:prstGeom prst="rect">
            <a:avLst/>
          </a:prstGeom>
          <a:noFill/>
          <a:ln w="9525">
            <a:noFill/>
          </a:ln>
        </p:spPr>
        <p:txBody>
          <a:bodyPr wrap="square" anchor="t">
            <a:spAutoFit/>
          </a:bodyPr>
          <a:lstStyle/>
          <a:p>
            <a:pPr algn="ctr" eaLnBrk="0" hangingPunct="0"/>
            <a:r>
              <a:rPr lang="zh-CN" altLang="en-US" sz="3600">
                <a:latin typeface="汉仪中楷简" panose="02010604000101010101" charset="-122"/>
                <a:ea typeface="汉仪中楷简" panose="02010604000101010101" charset="-122"/>
              </a:rPr>
              <a:t>企图  </a:t>
            </a:r>
            <a:endParaRPr lang="zh-CN" altLang="en-US" sz="3600">
              <a:latin typeface="汉仪中楷简" panose="02010604000101010101" charset="-122"/>
              <a:ea typeface="汉仪中楷简" panose="02010604000101010101" charset="-122"/>
            </a:endParaRPr>
          </a:p>
        </p:txBody>
      </p:sp>
      <p:cxnSp>
        <p:nvCxnSpPr>
          <p:cNvPr id="51" name="直接连接符 50"/>
          <p:cNvCxnSpPr/>
          <p:nvPr/>
        </p:nvCxnSpPr>
        <p:spPr>
          <a:xfrm flipV="1">
            <a:off x="1892300" y="4448810"/>
            <a:ext cx="8191500" cy="17145"/>
          </a:xfrm>
          <a:prstGeom prst="lin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1882775" y="5426075"/>
            <a:ext cx="8213090" cy="15875"/>
          </a:xfrm>
          <a:prstGeom prst="lin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4511040" y="4451350"/>
            <a:ext cx="948055" cy="1014730"/>
          </a:xfrm>
          <a:prstGeom prst="rect">
            <a:avLst/>
          </a:prstGeom>
          <a:noFill/>
        </p:spPr>
        <p:txBody>
          <a:bodyPr wrap="none" rtlCol="0">
            <a:spAutoFit/>
          </a:bodyPr>
          <a:lstStyle/>
          <a:p>
            <a:pPr marR="0" defTabSz="914400" eaLnBrk="0" fontAlgn="auto" hangingPunct="0"/>
            <a:r>
              <a:rPr kumimoji="0" lang="zh-CN" altLang="en-US" sz="6000" b="1" i="0" kern="1200" cap="none" spc="0" normalizeH="0" baseline="0" noProof="1">
                <a:solidFill>
                  <a:schemeClr val="accent5">
                    <a:lumMod val="50000"/>
                  </a:schemeClr>
                </a:solidFill>
                <a:latin typeface="楷体" panose="02010609060101010101" charset="-122"/>
                <a:ea typeface="楷体" panose="02010609060101010101" charset="-122"/>
                <a:cs typeface="+mn-cs"/>
                <a:sym typeface="+mn-ea"/>
              </a:rPr>
              <a:t>彼</a:t>
            </a:r>
            <a:endParaRPr kumimoji="0" lang="zh-CN" altLang="en-US" sz="6000" b="1" i="0" kern="1200" cap="none" spc="0" normalizeH="0" baseline="0" noProof="1">
              <a:solidFill>
                <a:schemeClr val="accent5">
                  <a:lumMod val="50000"/>
                </a:schemeClr>
              </a:solidFill>
              <a:latin typeface="楷体" panose="02010609060101010101" charset="-122"/>
              <a:ea typeface="楷体" panose="02010609060101010101" charset="-122"/>
              <a:cs typeface="+mn-cs"/>
              <a:sym typeface="+mn-ea"/>
            </a:endParaRPr>
          </a:p>
        </p:txBody>
      </p:sp>
      <p:sp>
        <p:nvSpPr>
          <p:cNvPr id="55" name="文本框 54"/>
          <p:cNvSpPr txBox="1"/>
          <p:nvPr/>
        </p:nvSpPr>
        <p:spPr>
          <a:xfrm>
            <a:off x="4566285" y="3897630"/>
            <a:ext cx="913765" cy="583565"/>
          </a:xfrm>
          <a:prstGeom prst="rect">
            <a:avLst/>
          </a:prstGeom>
          <a:noFill/>
          <a:ln w="9525">
            <a:noFill/>
          </a:ln>
        </p:spPr>
        <p:txBody>
          <a:bodyPr wrap="square" anchor="t">
            <a:spAutoFit/>
          </a:bodyPr>
          <a:lstStyle/>
          <a:p>
            <a:pPr algn="ctr" eaLnBrk="0" hangingPunct="0"/>
            <a:r>
              <a:rPr lang="en-US" altLang="zh-CN" sz="3200" b="1">
                <a:solidFill>
                  <a:srgbClr val="FF0000"/>
                </a:solidFill>
                <a:latin typeface="GB Pinyinok-D" panose="02010601030101010101" charset="-122"/>
                <a:ea typeface="GB Pinyinok-D" panose="02010601030101010101" charset="-122"/>
              </a:rPr>
              <a:t>bǐ</a:t>
            </a:r>
            <a:endParaRPr lang="en-US" altLang="zh-CN" sz="3200" b="1">
              <a:solidFill>
                <a:srgbClr val="FF0000"/>
              </a:solidFill>
              <a:latin typeface="GB Pinyinok-D" panose="02010601030101010101" charset="-122"/>
              <a:ea typeface="GB Pinyinok-D" panose="02010601030101010101" charset="-122"/>
            </a:endParaRPr>
          </a:p>
        </p:txBody>
      </p:sp>
      <p:sp>
        <p:nvSpPr>
          <p:cNvPr id="56" name="文本框 55"/>
          <p:cNvSpPr txBox="1"/>
          <p:nvPr/>
        </p:nvSpPr>
        <p:spPr>
          <a:xfrm>
            <a:off x="6301105" y="4451350"/>
            <a:ext cx="948055" cy="1014730"/>
          </a:xfrm>
          <a:prstGeom prst="rect">
            <a:avLst/>
          </a:prstGeom>
          <a:noFill/>
        </p:spPr>
        <p:txBody>
          <a:bodyPr wrap="none" rtlCol="0">
            <a:spAutoFit/>
          </a:bodyPr>
          <a:lstStyle/>
          <a:p>
            <a:pPr marR="0" defTabSz="914400" eaLnBrk="0" fontAlgn="auto" hangingPunct="0"/>
            <a:r>
              <a:rPr kumimoji="0" lang="zh-CN" altLang="en-US" sz="6000" b="1" i="0" kern="1200" cap="none" spc="0" normalizeH="0" baseline="0" noProof="1">
                <a:solidFill>
                  <a:schemeClr val="accent5">
                    <a:lumMod val="50000"/>
                  </a:schemeClr>
                </a:solidFill>
                <a:latin typeface="楷体" panose="02010609060101010101" charset="-122"/>
                <a:ea typeface="楷体" panose="02010609060101010101" charset="-122"/>
                <a:cs typeface="+mn-cs"/>
                <a:sym typeface="+mn-ea"/>
              </a:rPr>
              <a:t>褂</a:t>
            </a:r>
            <a:endParaRPr kumimoji="0" lang="zh-CN" altLang="en-US" sz="6000" b="1" i="0" kern="1200" cap="none" spc="0" normalizeH="0" baseline="0" noProof="1">
              <a:solidFill>
                <a:schemeClr val="accent5">
                  <a:lumMod val="50000"/>
                </a:schemeClr>
              </a:solidFill>
              <a:latin typeface="楷体" panose="02010609060101010101" charset="-122"/>
              <a:ea typeface="楷体" panose="02010609060101010101" charset="-122"/>
              <a:cs typeface="+mn-cs"/>
              <a:sym typeface="+mn-ea"/>
            </a:endParaRPr>
          </a:p>
        </p:txBody>
      </p:sp>
      <p:sp>
        <p:nvSpPr>
          <p:cNvPr id="57" name="文本框 56"/>
          <p:cNvSpPr txBox="1"/>
          <p:nvPr/>
        </p:nvSpPr>
        <p:spPr>
          <a:xfrm>
            <a:off x="6166485" y="3897630"/>
            <a:ext cx="1290320" cy="583565"/>
          </a:xfrm>
          <a:prstGeom prst="rect">
            <a:avLst/>
          </a:prstGeom>
          <a:noFill/>
          <a:ln w="9525">
            <a:noFill/>
          </a:ln>
        </p:spPr>
        <p:txBody>
          <a:bodyPr wrap="square" anchor="t">
            <a:spAutoFit/>
          </a:bodyPr>
          <a:lstStyle/>
          <a:p>
            <a:pPr algn="ctr" eaLnBrk="0" hangingPunct="0"/>
            <a:r>
              <a:rPr lang="en-US" altLang="zh-CN" sz="3200" b="1">
                <a:solidFill>
                  <a:srgbClr val="FF0000"/>
                </a:solidFill>
                <a:latin typeface="GB Pinyinok-D" panose="02010601030101010101" charset="-122"/>
                <a:ea typeface="GB Pinyinok-D" panose="02010601030101010101" charset="-122"/>
              </a:rPr>
              <a:t>guà</a:t>
            </a:r>
            <a:endParaRPr lang="en-US" altLang="zh-CN" sz="3200" b="1">
              <a:solidFill>
                <a:srgbClr val="FF0000"/>
              </a:solidFill>
              <a:latin typeface="GB Pinyinok-D" panose="02010601030101010101" charset="-122"/>
              <a:ea typeface="GB Pinyinok-D" panose="02010601030101010101" charset="-122"/>
            </a:endParaRPr>
          </a:p>
        </p:txBody>
      </p:sp>
      <p:sp>
        <p:nvSpPr>
          <p:cNvPr id="58" name="文本框 57"/>
          <p:cNvSpPr txBox="1"/>
          <p:nvPr/>
        </p:nvSpPr>
        <p:spPr>
          <a:xfrm>
            <a:off x="8093075" y="4451350"/>
            <a:ext cx="948055" cy="1014730"/>
          </a:xfrm>
          <a:prstGeom prst="rect">
            <a:avLst/>
          </a:prstGeom>
          <a:noFill/>
        </p:spPr>
        <p:txBody>
          <a:bodyPr wrap="none" rtlCol="0">
            <a:spAutoFit/>
          </a:bodyPr>
          <a:lstStyle/>
          <a:p>
            <a:pPr marR="0" defTabSz="914400" eaLnBrk="0" fontAlgn="auto" hangingPunct="0"/>
            <a:r>
              <a:rPr kumimoji="0" lang="zh-CN" altLang="en-US" sz="6000" b="1" i="0" kern="1200" cap="none" spc="0" normalizeH="0" baseline="0" noProof="1">
                <a:solidFill>
                  <a:schemeClr val="accent5">
                    <a:lumMod val="50000"/>
                  </a:schemeClr>
                </a:solidFill>
                <a:latin typeface="楷体" panose="02010609060101010101" charset="-122"/>
                <a:ea typeface="楷体" panose="02010609060101010101" charset="-122"/>
                <a:cs typeface="+mn-cs"/>
                <a:sym typeface="+mn-ea"/>
              </a:rPr>
              <a:t>坞</a:t>
            </a:r>
            <a:endParaRPr kumimoji="0" lang="zh-CN" altLang="en-US" sz="6000" b="1" i="0" kern="1200" cap="none" spc="0" normalizeH="0" baseline="0" noProof="1">
              <a:solidFill>
                <a:schemeClr val="accent5">
                  <a:lumMod val="50000"/>
                </a:schemeClr>
              </a:solidFill>
              <a:latin typeface="楷体" panose="02010609060101010101" charset="-122"/>
              <a:ea typeface="楷体" panose="02010609060101010101" charset="-122"/>
              <a:cs typeface="+mn-cs"/>
              <a:sym typeface="+mn-ea"/>
            </a:endParaRPr>
          </a:p>
        </p:txBody>
      </p:sp>
      <p:sp>
        <p:nvSpPr>
          <p:cNvPr id="59" name="文本框 58"/>
          <p:cNvSpPr txBox="1"/>
          <p:nvPr/>
        </p:nvSpPr>
        <p:spPr>
          <a:xfrm>
            <a:off x="7769860" y="3898900"/>
            <a:ext cx="1464945" cy="583565"/>
          </a:xfrm>
          <a:prstGeom prst="rect">
            <a:avLst/>
          </a:prstGeom>
          <a:noFill/>
          <a:ln w="9525">
            <a:noFill/>
          </a:ln>
        </p:spPr>
        <p:txBody>
          <a:bodyPr wrap="square" anchor="t">
            <a:spAutoFit/>
          </a:bodyPr>
          <a:lstStyle/>
          <a:p>
            <a:pPr algn="ctr" eaLnBrk="0" hangingPunct="0"/>
            <a:r>
              <a:rPr lang="en-US" altLang="zh-CN" sz="3200" b="1">
                <a:solidFill>
                  <a:srgbClr val="FF0000"/>
                </a:solidFill>
                <a:latin typeface="GB Pinyinok-D" panose="02010601030101010101" charset="-122"/>
                <a:ea typeface="GB Pinyinok-D" panose="02010601030101010101" charset="-122"/>
              </a:rPr>
              <a:t>wù</a:t>
            </a:r>
            <a:endParaRPr lang="en-US" altLang="zh-CN" sz="3200" b="1">
              <a:solidFill>
                <a:srgbClr val="FF0000"/>
              </a:solidFill>
              <a:latin typeface="GB Pinyinok-D" panose="02010601030101010101" charset="-122"/>
              <a:ea typeface="GB Pinyinok-D" panose="02010601030101010101" charset="-122"/>
            </a:endParaRPr>
          </a:p>
        </p:txBody>
      </p:sp>
      <p:sp>
        <p:nvSpPr>
          <p:cNvPr id="64" name="文本框 1"/>
          <p:cNvSpPr txBox="1"/>
          <p:nvPr/>
        </p:nvSpPr>
        <p:spPr>
          <a:xfrm>
            <a:off x="4373880" y="5435600"/>
            <a:ext cx="1263650" cy="645160"/>
          </a:xfrm>
          <a:prstGeom prst="rect">
            <a:avLst/>
          </a:prstGeom>
          <a:noFill/>
          <a:ln w="9525">
            <a:noFill/>
          </a:ln>
        </p:spPr>
        <p:txBody>
          <a:bodyPr wrap="square" anchor="t">
            <a:spAutoFit/>
          </a:bodyPr>
          <a:lstStyle/>
          <a:p>
            <a:pPr algn="ctr" eaLnBrk="0" hangingPunct="0"/>
            <a:r>
              <a:rPr lang="zh-CN" altLang="en-US" sz="3600">
                <a:latin typeface="汉仪中楷简" panose="02010604000101010101" charset="-122"/>
                <a:ea typeface="汉仪中楷简" panose="02010604000101010101" charset="-122"/>
              </a:rPr>
              <a:t>彼此  </a:t>
            </a:r>
            <a:endParaRPr lang="zh-CN" altLang="en-US" sz="3600">
              <a:latin typeface="汉仪中楷简" panose="02010604000101010101" charset="-122"/>
              <a:ea typeface="汉仪中楷简" panose="02010604000101010101" charset="-122"/>
            </a:endParaRPr>
          </a:p>
        </p:txBody>
      </p:sp>
      <p:sp>
        <p:nvSpPr>
          <p:cNvPr id="65" name="文本框 1"/>
          <p:cNvSpPr txBox="1"/>
          <p:nvPr/>
        </p:nvSpPr>
        <p:spPr>
          <a:xfrm>
            <a:off x="6168073" y="5435600"/>
            <a:ext cx="1263650" cy="645160"/>
          </a:xfrm>
          <a:prstGeom prst="rect">
            <a:avLst/>
          </a:prstGeom>
          <a:noFill/>
          <a:ln w="9525">
            <a:noFill/>
          </a:ln>
        </p:spPr>
        <p:txBody>
          <a:bodyPr wrap="square" anchor="t">
            <a:spAutoFit/>
          </a:bodyPr>
          <a:lstStyle/>
          <a:p>
            <a:pPr algn="ctr" eaLnBrk="0" hangingPunct="0"/>
            <a:r>
              <a:rPr lang="zh-CN" altLang="en-US" sz="3600">
                <a:latin typeface="汉仪中楷简" panose="02010604000101010101" charset="-122"/>
                <a:ea typeface="汉仪中楷简" panose="02010604000101010101" charset="-122"/>
              </a:rPr>
              <a:t>马褂  </a:t>
            </a:r>
            <a:endParaRPr lang="zh-CN" altLang="en-US" sz="3600">
              <a:latin typeface="汉仪中楷简" panose="02010604000101010101" charset="-122"/>
              <a:ea typeface="汉仪中楷简" panose="02010604000101010101" charset="-122"/>
            </a:endParaRPr>
          </a:p>
        </p:txBody>
      </p:sp>
      <p:sp>
        <p:nvSpPr>
          <p:cNvPr id="66" name="文本框 1"/>
          <p:cNvSpPr txBox="1"/>
          <p:nvPr/>
        </p:nvSpPr>
        <p:spPr>
          <a:xfrm>
            <a:off x="7971155" y="5435600"/>
            <a:ext cx="1263650" cy="645160"/>
          </a:xfrm>
          <a:prstGeom prst="rect">
            <a:avLst/>
          </a:prstGeom>
          <a:noFill/>
          <a:ln w="9525">
            <a:noFill/>
          </a:ln>
        </p:spPr>
        <p:txBody>
          <a:bodyPr wrap="square" anchor="t">
            <a:spAutoFit/>
          </a:bodyPr>
          <a:lstStyle/>
          <a:p>
            <a:pPr algn="ctr" eaLnBrk="0" hangingPunct="0"/>
            <a:r>
              <a:rPr lang="zh-CN" altLang="en-US" sz="3600">
                <a:latin typeface="汉仪中楷简" panose="02010604000101010101" charset="-122"/>
                <a:ea typeface="汉仪中楷简" panose="02010604000101010101" charset="-122"/>
              </a:rPr>
              <a:t>山坞  </a:t>
            </a:r>
            <a:endParaRPr lang="zh-CN" altLang="en-US" sz="3600">
              <a:latin typeface="汉仪中楷简" panose="02010604000101010101" charset="-122"/>
              <a:ea typeface="汉仪中楷简" panose="0201060400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4"/>
                                        </p:tgtEl>
                                        <p:attrNameLst>
                                          <p:attrName>ppt_y</p:attrName>
                                        </p:attrNameLst>
                                      </p:cBhvr>
                                      <p:tavLst>
                                        <p:tav tm="0">
                                          <p:val>
                                            <p:strVal val="#ppt_y"/>
                                          </p:val>
                                        </p:tav>
                                        <p:tav tm="100000">
                                          <p:val>
                                            <p:strVal val="#ppt_y"/>
                                          </p:val>
                                        </p:tav>
                                      </p:tavLst>
                                    </p:anim>
                                    <p:anim calcmode="lin" valueType="num">
                                      <p:cBhvr>
                                        <p:cTn id="9" dur="50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29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3"/>
                                        </p:tgtEl>
                                        <p:attrNameLst>
                                          <p:attrName>ppt_y</p:attrName>
                                        </p:attrNameLst>
                                      </p:cBhvr>
                                      <p:tavLst>
                                        <p:tav tm="0">
                                          <p:val>
                                            <p:strVal val="#ppt_y"/>
                                          </p:val>
                                        </p:tav>
                                        <p:tav tm="100000">
                                          <p:val>
                                            <p:strVal val="#ppt_y"/>
                                          </p:val>
                                        </p:tav>
                                      </p:tavLst>
                                    </p:anim>
                                    <p:anim calcmode="lin" valueType="num">
                                      <p:cBhvr>
                                        <p:cTn id="22"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15"/>
                                        </p:tgtEl>
                                        <p:attrNameLst>
                                          <p:attrName>ppt_y</p:attrName>
                                        </p:attrNameLst>
                                      </p:cBhvr>
                                      <p:tavLst>
                                        <p:tav tm="0">
                                          <p:val>
                                            <p:strVal val="#ppt_y"/>
                                          </p:val>
                                        </p:tav>
                                        <p:tav tm="100000">
                                          <p:val>
                                            <p:strVal val="#ppt_y"/>
                                          </p:val>
                                        </p:tav>
                                      </p:tavLst>
                                    </p:anim>
                                    <p:anim calcmode="lin" valueType="num">
                                      <p:cBhvr>
                                        <p:cTn id="35"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41" presetClass="entr" presetSubtype="0" fill="hold" grpId="0" nodeType="clickEffect">
                                  <p:stCondLst>
                                    <p:cond delay="0"/>
                                  </p:stCondLst>
                                  <p:iterate type="lt">
                                    <p:tmPct val="10000"/>
                                  </p:iterate>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17"/>
                                        </p:tgtEl>
                                        <p:attrNameLst>
                                          <p:attrName>ppt_y</p:attrName>
                                        </p:attrNameLst>
                                      </p:cBhvr>
                                      <p:tavLst>
                                        <p:tav tm="0">
                                          <p:val>
                                            <p:strVal val="#ppt_y"/>
                                          </p:val>
                                        </p:tav>
                                        <p:tav tm="100000">
                                          <p:val>
                                            <p:strVal val="#ppt_y"/>
                                          </p:val>
                                        </p:tav>
                                      </p:tavLst>
                                    </p:anim>
                                    <p:anim calcmode="lin" valueType="num">
                                      <p:cBhvr>
                                        <p:cTn id="48"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41" presetClass="entr" presetSubtype="0" fill="hold" grpId="0" nodeType="clickEffect">
                                  <p:stCondLst>
                                    <p:cond delay="0"/>
                                  </p:stCondLst>
                                  <p:iterate type="lt">
                                    <p:tmPct val="10000"/>
                                  </p:iterate>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20"/>
                                        </p:tgtEl>
                                        <p:attrNameLst>
                                          <p:attrName>ppt_y</p:attrName>
                                        </p:attrNameLst>
                                      </p:cBhvr>
                                      <p:tavLst>
                                        <p:tav tm="0">
                                          <p:val>
                                            <p:strVal val="#ppt_y"/>
                                          </p:val>
                                        </p:tav>
                                        <p:tav tm="100000">
                                          <p:val>
                                            <p:strVal val="#ppt_y"/>
                                          </p:val>
                                        </p:tav>
                                      </p:tavLst>
                                    </p:anim>
                                    <p:anim calcmode="lin" valueType="num">
                                      <p:cBhvr>
                                        <p:cTn id="61"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31"/>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41" presetClass="entr" presetSubtype="0" fill="hold" grpId="0" nodeType="clickEffect">
                                  <p:stCondLst>
                                    <p:cond delay="0"/>
                                  </p:stCondLst>
                                  <p:iterate type="lt">
                                    <p:tmPct val="10000"/>
                                  </p:iterate>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27"/>
                                        </p:tgtEl>
                                        <p:attrNameLst>
                                          <p:attrName>ppt_y</p:attrName>
                                        </p:attrNameLst>
                                      </p:cBhvr>
                                      <p:tavLst>
                                        <p:tav tm="0">
                                          <p:val>
                                            <p:strVal val="#ppt_y"/>
                                          </p:val>
                                        </p:tav>
                                        <p:tav tm="100000">
                                          <p:val>
                                            <p:strVal val="#ppt_y"/>
                                          </p:val>
                                        </p:tav>
                                      </p:tavLst>
                                    </p:anim>
                                    <p:anim calcmode="lin" valueType="num">
                                      <p:cBhvr>
                                        <p:cTn id="74"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27"/>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41" presetClass="entr" presetSubtype="0" fill="hold" grpId="0" nodeType="clickEffect">
                                  <p:stCondLst>
                                    <p:cond delay="0"/>
                                  </p:stCondLst>
                                  <p:iterate type="lt">
                                    <p:tmPct val="10000"/>
                                  </p:iterate>
                                  <p:childTnLst>
                                    <p:set>
                                      <p:cBhvr>
                                        <p:cTn id="84" dur="1" fill="hold">
                                          <p:stCondLst>
                                            <p:cond delay="0"/>
                                          </p:stCondLst>
                                        </p:cTn>
                                        <p:tgtEl>
                                          <p:spTgt spid="49"/>
                                        </p:tgtEl>
                                        <p:attrNameLst>
                                          <p:attrName>style.visibility</p:attrName>
                                        </p:attrNameLst>
                                      </p:cBhvr>
                                      <p:to>
                                        <p:strVal val="visible"/>
                                      </p:to>
                                    </p:set>
                                    <p:anim calcmode="lin" valueType="num">
                                      <p:cBhvr>
                                        <p:cTn id="85"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86" dur="500" fill="hold"/>
                                        <p:tgtEl>
                                          <p:spTgt spid="49"/>
                                        </p:tgtEl>
                                        <p:attrNameLst>
                                          <p:attrName>ppt_y</p:attrName>
                                        </p:attrNameLst>
                                      </p:cBhvr>
                                      <p:tavLst>
                                        <p:tav tm="0">
                                          <p:val>
                                            <p:strVal val="#ppt_y"/>
                                          </p:val>
                                        </p:tav>
                                        <p:tav tm="100000">
                                          <p:val>
                                            <p:strVal val="#ppt_y"/>
                                          </p:val>
                                        </p:tav>
                                      </p:tavLst>
                                    </p:anim>
                                    <p:anim calcmode="lin" valueType="num">
                                      <p:cBhvr>
                                        <p:cTn id="87"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88"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89" dur="500" tmFilter="0,0; .5, 1; 1, 1"/>
                                        <p:tgtEl>
                                          <p:spTgt spid="49"/>
                                        </p:tgtEl>
                                      </p:cBhvr>
                                    </p:animEffec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50"/>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41" presetClass="entr" presetSubtype="0" fill="hold" grpId="0" nodeType="clickEffect">
                                  <p:stCondLst>
                                    <p:cond delay="0"/>
                                  </p:stCondLst>
                                  <p:iterate type="lt">
                                    <p:tmPct val="10000"/>
                                  </p:iterate>
                                  <p:childTnLst>
                                    <p:set>
                                      <p:cBhvr>
                                        <p:cTn id="97" dur="1" fill="hold">
                                          <p:stCondLst>
                                            <p:cond delay="0"/>
                                          </p:stCondLst>
                                        </p:cTn>
                                        <p:tgtEl>
                                          <p:spTgt spid="55"/>
                                        </p:tgtEl>
                                        <p:attrNameLst>
                                          <p:attrName>style.visibility</p:attrName>
                                        </p:attrNameLst>
                                      </p:cBhvr>
                                      <p:to>
                                        <p:strVal val="visible"/>
                                      </p:to>
                                    </p:set>
                                    <p:anim calcmode="lin" valueType="num">
                                      <p:cBhvr>
                                        <p:cTn id="98" dur="5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99" dur="500" fill="hold"/>
                                        <p:tgtEl>
                                          <p:spTgt spid="55"/>
                                        </p:tgtEl>
                                        <p:attrNameLst>
                                          <p:attrName>ppt_y</p:attrName>
                                        </p:attrNameLst>
                                      </p:cBhvr>
                                      <p:tavLst>
                                        <p:tav tm="0">
                                          <p:val>
                                            <p:strVal val="#ppt_y"/>
                                          </p:val>
                                        </p:tav>
                                        <p:tav tm="100000">
                                          <p:val>
                                            <p:strVal val="#ppt_y"/>
                                          </p:val>
                                        </p:tav>
                                      </p:tavLst>
                                    </p:anim>
                                    <p:anim calcmode="lin" valueType="num">
                                      <p:cBhvr>
                                        <p:cTn id="100" dur="5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101" dur="5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102" dur="500" tmFilter="0,0; .5, 1; 1, 1"/>
                                        <p:tgtEl>
                                          <p:spTgt spid="55"/>
                                        </p:tgtEl>
                                      </p:cBhvr>
                                    </p:animEffec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64"/>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41" presetClass="entr" presetSubtype="0" fill="hold" grpId="0" nodeType="clickEffect">
                                  <p:stCondLst>
                                    <p:cond delay="0"/>
                                  </p:stCondLst>
                                  <p:iterate type="lt">
                                    <p:tmPct val="10000"/>
                                  </p:iterate>
                                  <p:childTnLst>
                                    <p:set>
                                      <p:cBhvr>
                                        <p:cTn id="110" dur="1" fill="hold">
                                          <p:stCondLst>
                                            <p:cond delay="0"/>
                                          </p:stCondLst>
                                        </p:cTn>
                                        <p:tgtEl>
                                          <p:spTgt spid="57"/>
                                        </p:tgtEl>
                                        <p:attrNameLst>
                                          <p:attrName>style.visibility</p:attrName>
                                        </p:attrNameLst>
                                      </p:cBhvr>
                                      <p:to>
                                        <p:strVal val="visible"/>
                                      </p:to>
                                    </p:set>
                                    <p:anim calcmode="lin" valueType="num">
                                      <p:cBhvr>
                                        <p:cTn id="111"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112" dur="500" fill="hold"/>
                                        <p:tgtEl>
                                          <p:spTgt spid="57"/>
                                        </p:tgtEl>
                                        <p:attrNameLst>
                                          <p:attrName>ppt_y</p:attrName>
                                        </p:attrNameLst>
                                      </p:cBhvr>
                                      <p:tavLst>
                                        <p:tav tm="0">
                                          <p:val>
                                            <p:strVal val="#ppt_y"/>
                                          </p:val>
                                        </p:tav>
                                        <p:tav tm="100000">
                                          <p:val>
                                            <p:strVal val="#ppt_y"/>
                                          </p:val>
                                        </p:tav>
                                      </p:tavLst>
                                    </p:anim>
                                    <p:anim calcmode="lin" valueType="num">
                                      <p:cBhvr>
                                        <p:cTn id="113"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114"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115" dur="500" tmFilter="0,0; .5, 1; 1, 1"/>
                                        <p:tgtEl>
                                          <p:spTgt spid="57"/>
                                        </p:tgtEl>
                                      </p:cBhvr>
                                    </p:animEffec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65"/>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41" presetClass="entr" presetSubtype="0" fill="hold" grpId="0" nodeType="clickEffect">
                                  <p:stCondLst>
                                    <p:cond delay="0"/>
                                  </p:stCondLst>
                                  <p:iterate type="lt">
                                    <p:tmPct val="10000"/>
                                  </p:iterate>
                                  <p:childTnLst>
                                    <p:set>
                                      <p:cBhvr>
                                        <p:cTn id="123" dur="1" fill="hold">
                                          <p:stCondLst>
                                            <p:cond delay="0"/>
                                          </p:stCondLst>
                                        </p:cTn>
                                        <p:tgtEl>
                                          <p:spTgt spid="59"/>
                                        </p:tgtEl>
                                        <p:attrNameLst>
                                          <p:attrName>style.visibility</p:attrName>
                                        </p:attrNameLst>
                                      </p:cBhvr>
                                      <p:to>
                                        <p:strVal val="visible"/>
                                      </p:to>
                                    </p:set>
                                    <p:anim calcmode="lin" valueType="num">
                                      <p:cBhvr>
                                        <p:cTn id="124" dur="5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125" dur="500" fill="hold"/>
                                        <p:tgtEl>
                                          <p:spTgt spid="59"/>
                                        </p:tgtEl>
                                        <p:attrNameLst>
                                          <p:attrName>ppt_y</p:attrName>
                                        </p:attrNameLst>
                                      </p:cBhvr>
                                      <p:tavLst>
                                        <p:tav tm="0">
                                          <p:val>
                                            <p:strVal val="#ppt_y"/>
                                          </p:val>
                                        </p:tav>
                                        <p:tav tm="100000">
                                          <p:val>
                                            <p:strVal val="#ppt_y"/>
                                          </p:val>
                                        </p:tav>
                                      </p:tavLst>
                                    </p:anim>
                                    <p:anim calcmode="lin" valueType="num">
                                      <p:cBhvr>
                                        <p:cTn id="126" dur="5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127" dur="5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128" dur="500" tmFilter="0,0; .5, 1; 1, 1"/>
                                        <p:tgtEl>
                                          <p:spTgt spid="59"/>
                                        </p:tgtEl>
                                      </p:cBhvr>
                                    </p:animEffec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2290" grpId="0"/>
      <p:bldP spid="13" grpId="0"/>
      <p:bldP spid="15" grpId="0"/>
      <p:bldP spid="17" grpId="0"/>
      <p:bldP spid="20" grpId="0"/>
      <p:bldP spid="27" grpId="0"/>
      <p:bldP spid="28" grpId="0"/>
      <p:bldP spid="29" grpId="0"/>
      <p:bldP spid="30" grpId="0"/>
      <p:bldP spid="31" grpId="0"/>
      <p:bldP spid="32" grpId="0"/>
      <p:bldP spid="49" grpId="0"/>
      <p:bldP spid="50" grpId="0"/>
      <p:bldP spid="55" grpId="0"/>
      <p:bldP spid="57" grpId="0"/>
      <p:bldP spid="59" grpId="0"/>
      <p:bldP spid="64" grpId="0"/>
      <p:bldP spid="65" grpId="0"/>
      <p:bldP spid="6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49313" y="463233"/>
            <a:ext cx="2439987" cy="645160"/>
          </a:xfrm>
          <a:prstGeom prst="rect">
            <a:avLst/>
          </a:prstGeom>
          <a:noFill/>
          <a:ln w="9525">
            <a:noFill/>
          </a:ln>
        </p:spPr>
        <p:txBody>
          <a:bodyPr wrap="square" anchor="t">
            <a:spAutoFit/>
          </a:bodyPr>
          <a:lstStyle/>
          <a:p>
            <a:r>
              <a:rPr lang="zh-CN" altLang="en-US" sz="3600" b="1" spc="400">
                <a:solidFill>
                  <a:schemeClr val="tx1"/>
                </a:solidFill>
                <a:uFillTx/>
                <a:latin typeface="黑体" panose="02010600030101010101" charset="-122"/>
                <a:ea typeface="黑体" panose="02010600030101010101" charset="-122"/>
              </a:rPr>
              <a:t>词语认读</a:t>
            </a:r>
            <a:endParaRPr lang="zh-CN" altLang="en-US" sz="3600" b="1" spc="400">
              <a:solidFill>
                <a:schemeClr val="tx1"/>
              </a:solidFill>
              <a:uFillTx/>
              <a:latin typeface="黑体" panose="02010600030101010101" charset="-122"/>
              <a:ea typeface="黑体" panose="02010600030101010101" charset="-122"/>
            </a:endParaRPr>
          </a:p>
        </p:txBody>
      </p:sp>
      <p:sp>
        <p:nvSpPr>
          <p:cNvPr id="3" name="任意多边形 2"/>
          <p:cNvSpPr/>
          <p:nvPr/>
        </p:nvSpPr>
        <p:spPr>
          <a:xfrm>
            <a:off x="1381125" y="1751013"/>
            <a:ext cx="9632950" cy="3859213"/>
          </a:xfrm>
          <a:custGeom>
            <a:avLst/>
            <a:gdLst>
              <a:gd name="connsiteX0" fmla="*/ 1554 w 7982"/>
              <a:gd name="connsiteY0" fmla="*/ 3108 h 3109"/>
              <a:gd name="connsiteX1" fmla="*/ 0 w 7982"/>
              <a:gd name="connsiteY1" fmla="*/ 3109 h 3109"/>
              <a:gd name="connsiteX2" fmla="*/ 0 w 7982"/>
              <a:gd name="connsiteY2" fmla="*/ 0 h 3109"/>
              <a:gd name="connsiteX3" fmla="*/ 7982 w 7982"/>
              <a:gd name="connsiteY3" fmla="*/ 0 h 3109"/>
              <a:gd name="connsiteX4" fmla="*/ 7982 w 7982"/>
              <a:gd name="connsiteY4" fmla="*/ 3109 h 3109"/>
              <a:gd name="connsiteX5" fmla="*/ 6336 w 7982"/>
              <a:gd name="connsiteY5" fmla="*/ 3108 h 3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82" h="3109">
                <a:moveTo>
                  <a:pt x="1554" y="3108"/>
                </a:moveTo>
                <a:lnTo>
                  <a:pt x="0" y="3109"/>
                </a:lnTo>
                <a:lnTo>
                  <a:pt x="0" y="0"/>
                </a:lnTo>
                <a:lnTo>
                  <a:pt x="7982" y="0"/>
                </a:lnTo>
                <a:lnTo>
                  <a:pt x="7982" y="3109"/>
                </a:lnTo>
                <a:lnTo>
                  <a:pt x="6336" y="3108"/>
                </a:lnTo>
              </a:path>
            </a:pathLst>
          </a:custGeom>
          <a:noFill/>
          <a:ln w="38100">
            <a:solidFill>
              <a:schemeClr val="bg2">
                <a:lumMod val="50000"/>
              </a:schemeClr>
            </a:solidFill>
            <a:prstDash val="sysDot"/>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7650" name="文本框 14"/>
          <p:cNvSpPr txBox="1"/>
          <p:nvPr/>
        </p:nvSpPr>
        <p:spPr>
          <a:xfrm>
            <a:off x="2439988" y="2477135"/>
            <a:ext cx="7536180" cy="645160"/>
          </a:xfrm>
          <a:prstGeom prst="rect">
            <a:avLst/>
          </a:prstGeom>
          <a:noFill/>
          <a:ln w="9525">
            <a:noFill/>
          </a:ln>
        </p:spPr>
        <p:txBody>
          <a:bodyPr wrap="none" anchor="t">
            <a:spAutoFit/>
          </a:bodyPr>
          <a:lstStyle/>
          <a:p>
            <a:r>
              <a:rPr lang="zh-CN" altLang="en-US" sz="3600" b="1" dirty="0">
                <a:latin typeface="楷体" panose="02010609060101010101" charset="-122"/>
                <a:ea typeface="楷体" panose="02010609060101010101" charset="-122"/>
              </a:rPr>
              <a:t>朴素  奢侈  </a:t>
            </a:r>
            <a:r>
              <a:rPr lang="zh-CN" altLang="en-US" sz="3600" b="1" dirty="0">
                <a:solidFill>
                  <a:srgbClr val="FF0000"/>
                </a:solidFill>
                <a:latin typeface="楷体" panose="02010609060101010101" charset="-122"/>
                <a:ea typeface="楷体" panose="02010609060101010101" charset="-122"/>
              </a:rPr>
              <a:t>矜</a:t>
            </a:r>
            <a:r>
              <a:rPr lang="zh-CN" altLang="en-US" sz="3600" b="1" dirty="0">
                <a:latin typeface="楷体" panose="02010609060101010101" charset="-122"/>
                <a:ea typeface="楷体" panose="02010609060101010101" charset="-122"/>
              </a:rPr>
              <a:t>持  积蓄  一点一滴</a:t>
            </a:r>
            <a:endParaRPr lang="zh-CN" altLang="en-US" sz="3600" b="1" dirty="0">
              <a:latin typeface="楷体" panose="02010609060101010101" charset="-122"/>
              <a:ea typeface="楷体" panose="02010609060101010101" charset="-122"/>
            </a:endParaRPr>
          </a:p>
        </p:txBody>
      </p:sp>
      <p:sp>
        <p:nvSpPr>
          <p:cNvPr id="27651" name="文本框 15"/>
          <p:cNvSpPr txBox="1"/>
          <p:nvPr/>
        </p:nvSpPr>
        <p:spPr>
          <a:xfrm>
            <a:off x="2408238" y="3158173"/>
            <a:ext cx="7772400" cy="977265"/>
          </a:xfrm>
          <a:prstGeom prst="rect">
            <a:avLst/>
          </a:prstGeom>
          <a:noFill/>
          <a:ln w="9525">
            <a:noFill/>
          </a:ln>
        </p:spPr>
        <p:txBody>
          <a:bodyPr wrap="square" anchor="t">
            <a:spAutoFit/>
          </a:bodyPr>
          <a:lstStyle/>
          <a:p>
            <a:pPr>
              <a:lnSpc>
                <a:spcPct val="160000"/>
              </a:lnSpc>
              <a:buFont typeface="Wingdings" panose="05000000000000000000" pitchFamily="2" charset="2"/>
            </a:pPr>
            <a:r>
              <a:rPr lang="zh-CN" altLang="en-US" sz="3600" b="1" dirty="0">
                <a:latin typeface="楷体" panose="02010609060101010101" charset="-122"/>
                <a:ea typeface="楷体" panose="02010609060101010101" charset="-122"/>
              </a:rPr>
              <a:t>金</a:t>
            </a:r>
            <a:r>
              <a:rPr lang="zh-CN" altLang="en-US" sz="3600" b="1" dirty="0">
                <a:solidFill>
                  <a:srgbClr val="FF0000"/>
                </a:solidFill>
                <a:latin typeface="楷体" panose="02010609060101010101" charset="-122"/>
                <a:ea typeface="楷体" panose="02010609060101010101" charset="-122"/>
              </a:rPr>
              <a:t>镯</a:t>
            </a:r>
            <a:r>
              <a:rPr lang="en-US" altLang="zh-CN" sz="3600" b="1" dirty="0">
                <a:latin typeface="楷体" panose="02010609060101010101" charset="-122"/>
                <a:ea typeface="楷体" panose="02010609060101010101" charset="-122"/>
              </a:rPr>
              <a:t>  </a:t>
            </a:r>
            <a:r>
              <a:rPr lang="zh-CN" altLang="en-US" sz="3600" b="1" dirty="0">
                <a:latin typeface="楷体" panose="02010609060101010101" charset="-122"/>
                <a:ea typeface="楷体" panose="02010609060101010101" charset="-122"/>
              </a:rPr>
              <a:t>抛掷  威</a:t>
            </a:r>
            <a:r>
              <a:rPr lang="zh-CN" altLang="en-US" sz="3600" b="1" dirty="0">
                <a:solidFill>
                  <a:srgbClr val="FF0000"/>
                </a:solidFill>
                <a:latin typeface="楷体" panose="02010609060101010101" charset="-122"/>
                <a:ea typeface="楷体" panose="02010609060101010101" charset="-122"/>
              </a:rPr>
              <a:t>吓</a:t>
            </a:r>
            <a:r>
              <a:rPr lang="zh-CN" altLang="en-US" sz="3600" b="1" dirty="0">
                <a:latin typeface="楷体" panose="02010609060101010101" charset="-122"/>
                <a:ea typeface="楷体" panose="02010609060101010101" charset="-122"/>
              </a:rPr>
              <a:t>  裤</a:t>
            </a:r>
            <a:r>
              <a:rPr lang="zh-CN" altLang="en-US" sz="3600" b="1" dirty="0">
                <a:solidFill>
                  <a:srgbClr val="FF0000"/>
                </a:solidFill>
                <a:latin typeface="楷体" panose="02010609060101010101" charset="-122"/>
                <a:ea typeface="楷体" panose="02010609060101010101" charset="-122"/>
              </a:rPr>
              <a:t>裆</a:t>
            </a:r>
            <a:r>
              <a:rPr lang="zh-CN" altLang="en-US" sz="3600" b="1" dirty="0">
                <a:latin typeface="楷体" panose="02010609060101010101" charset="-122"/>
                <a:ea typeface="楷体" panose="02010609060101010101" charset="-122"/>
                <a:sym typeface="微软雅黑" panose="020B0503020204020204" charset="-122"/>
              </a:rPr>
              <a:t>  </a:t>
            </a:r>
            <a:r>
              <a:rPr lang="zh-CN" altLang="en-US" sz="3600" b="1" dirty="0">
                <a:solidFill>
                  <a:srgbClr val="FF0000"/>
                </a:solidFill>
                <a:latin typeface="楷体" panose="02010609060101010101" charset="-122"/>
                <a:ea typeface="楷体" panose="02010609060101010101" charset="-122"/>
                <a:sym typeface="微软雅黑" panose="020B0503020204020204" charset="-122"/>
              </a:rPr>
              <a:t>彼</a:t>
            </a:r>
            <a:r>
              <a:rPr lang="zh-CN" altLang="en-US" sz="3600" b="1" dirty="0">
                <a:latin typeface="楷体" panose="02010609060101010101" charset="-122"/>
                <a:ea typeface="楷体" panose="02010609060101010101" charset="-122"/>
                <a:sym typeface="微软雅黑" panose="020B0503020204020204" charset="-122"/>
              </a:rPr>
              <a:t>此</a:t>
            </a:r>
            <a:endParaRPr lang="zh-CN" altLang="en-US" sz="3600">
              <a:latin typeface="Arial" panose="020B0604020202020204" pitchFamily="34" charset="0"/>
              <a:ea typeface="微软雅黑" panose="020B0503020204020204" charset="-122"/>
            </a:endParaRPr>
          </a:p>
        </p:txBody>
      </p:sp>
      <p:sp>
        <p:nvSpPr>
          <p:cNvPr id="4" name="矩形 3"/>
          <p:cNvSpPr/>
          <p:nvPr/>
        </p:nvSpPr>
        <p:spPr>
          <a:xfrm>
            <a:off x="3871913" y="4546600"/>
            <a:ext cx="4835525" cy="2173288"/>
          </a:xfrm>
          <a:prstGeom prst="rect">
            <a:avLst/>
          </a:prstGeom>
          <a:blipFill rotWithShape="1">
            <a:blip r:embed="rId1" cstate="print">
              <a:alphaModFix amt="6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Tree>
    <p:custDataLst>
      <p:tags r:id="rId2"/>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文本框 1"/>
          <p:cNvSpPr txBox="1"/>
          <p:nvPr/>
        </p:nvSpPr>
        <p:spPr>
          <a:xfrm>
            <a:off x="849313" y="417513"/>
            <a:ext cx="2439987" cy="645160"/>
          </a:xfrm>
          <a:prstGeom prst="rect">
            <a:avLst/>
          </a:prstGeom>
          <a:noFill/>
          <a:ln w="9525">
            <a:noFill/>
          </a:ln>
        </p:spPr>
        <p:txBody>
          <a:bodyPr wrap="square" anchor="t">
            <a:spAutoFit/>
          </a:bodyPr>
          <a:lstStyle/>
          <a:p>
            <a:r>
              <a:rPr lang="zh-CN" altLang="en-US" sz="3600" b="1" spc="400">
                <a:solidFill>
                  <a:schemeClr val="tx1"/>
                </a:solidFill>
                <a:uFillTx/>
                <a:latin typeface="黑体" panose="02010600030101010101" charset="-122"/>
                <a:ea typeface="黑体" panose="02010600030101010101" charset="-122"/>
              </a:rPr>
              <a:t>词语解释</a:t>
            </a:r>
            <a:endParaRPr lang="zh-CN" altLang="en-US" sz="3600" b="1" spc="400">
              <a:solidFill>
                <a:schemeClr val="tx1"/>
              </a:solidFill>
              <a:uFillTx/>
              <a:latin typeface="黑体" panose="02010600030101010101" charset="-122"/>
              <a:ea typeface="黑体" panose="02010600030101010101" charset="-122"/>
            </a:endParaRPr>
          </a:p>
        </p:txBody>
      </p:sp>
      <p:grpSp>
        <p:nvGrpSpPr>
          <p:cNvPr id="32770" name="组合 7"/>
          <p:cNvGrpSpPr/>
          <p:nvPr/>
        </p:nvGrpSpPr>
        <p:grpSpPr>
          <a:xfrm>
            <a:off x="618808" y="1811655"/>
            <a:ext cx="8565619" cy="613087"/>
            <a:chOff x="1048" y="2493"/>
            <a:chExt cx="13488" cy="966"/>
          </a:xfrm>
        </p:grpSpPr>
        <p:sp>
          <p:nvSpPr>
            <p:cNvPr id="32771" name="文本框 5"/>
            <p:cNvSpPr txBox="1"/>
            <p:nvPr/>
          </p:nvSpPr>
          <p:spPr>
            <a:xfrm>
              <a:off x="1048" y="2493"/>
              <a:ext cx="5727" cy="919"/>
            </a:xfrm>
            <a:prstGeom prst="rect">
              <a:avLst/>
            </a:prstGeom>
            <a:noFill/>
            <a:ln w="9525">
              <a:noFill/>
            </a:ln>
          </p:spPr>
          <p:txBody>
            <a:bodyPr wrap="square" anchor="t">
              <a:spAutoFit/>
            </a:bodyPr>
            <a:lstStyle/>
            <a:p>
              <a:r>
                <a:rPr lang="zh-CN" altLang="en-US" sz="3200">
                  <a:latin typeface="Arial" panose="020B0604020202020204" pitchFamily="34" charset="0"/>
                  <a:ea typeface="微软雅黑" panose="020B0503020204020204" charset="-122"/>
                </a:rPr>
                <a:t>【奢侈】</a:t>
              </a:r>
              <a:endParaRPr lang="zh-CN" altLang="en-US" sz="3200">
                <a:latin typeface="Arial" panose="020B0604020202020204" pitchFamily="34" charset="0"/>
                <a:ea typeface="微软雅黑" panose="020B0503020204020204" charset="-122"/>
              </a:endParaRPr>
            </a:p>
          </p:txBody>
        </p:sp>
        <p:sp>
          <p:nvSpPr>
            <p:cNvPr id="32772" name="文本框 6"/>
            <p:cNvSpPr txBox="1"/>
            <p:nvPr/>
          </p:nvSpPr>
          <p:spPr>
            <a:xfrm>
              <a:off x="3656" y="2540"/>
              <a:ext cx="10880" cy="919"/>
            </a:xfrm>
            <a:prstGeom prst="rect">
              <a:avLst/>
            </a:prstGeom>
            <a:noFill/>
            <a:ln w="9525">
              <a:noFill/>
            </a:ln>
          </p:spPr>
          <p:txBody>
            <a:bodyPr wrap="square" anchor="t">
              <a:spAutoFit/>
            </a:bodyPr>
            <a:lstStyle/>
            <a:p>
              <a:r>
                <a:rPr lang="zh-CN" altLang="en-US" sz="3200" b="1" dirty="0">
                  <a:solidFill>
                    <a:srgbClr val="001414"/>
                  </a:solidFill>
                  <a:latin typeface="楷体" panose="02010609060101010101" charset="-122"/>
                  <a:ea typeface="楷体" panose="02010609060101010101" charset="-122"/>
                  <a:cs typeface="仿宋" panose="02010609060101010101" charset="-122"/>
                  <a:sym typeface="+mn-ea"/>
                </a:rPr>
                <a:t>挥霍浪费钱财，过分追求享受。</a:t>
              </a:r>
              <a:endParaRPr lang="zh-CN" altLang="en-US" sz="3200" b="1">
                <a:solidFill>
                  <a:schemeClr val="tx1"/>
                </a:solidFill>
                <a:latin typeface="楷体" panose="02010609060101010101" charset="-122"/>
                <a:ea typeface="楷体" panose="02010609060101010101" charset="-122"/>
              </a:endParaRPr>
            </a:p>
          </p:txBody>
        </p:sp>
      </p:grpSp>
      <p:grpSp>
        <p:nvGrpSpPr>
          <p:cNvPr id="2" name="组合 7"/>
          <p:cNvGrpSpPr/>
          <p:nvPr/>
        </p:nvGrpSpPr>
        <p:grpSpPr>
          <a:xfrm>
            <a:off x="618808" y="2517452"/>
            <a:ext cx="8542757" cy="589915"/>
            <a:chOff x="1048" y="2493"/>
            <a:chExt cx="13452" cy="930"/>
          </a:xfrm>
        </p:grpSpPr>
        <p:sp>
          <p:nvSpPr>
            <p:cNvPr id="3" name="文本框 5"/>
            <p:cNvSpPr txBox="1"/>
            <p:nvPr/>
          </p:nvSpPr>
          <p:spPr>
            <a:xfrm>
              <a:off x="1048" y="2493"/>
              <a:ext cx="5727" cy="919"/>
            </a:xfrm>
            <a:prstGeom prst="rect">
              <a:avLst/>
            </a:prstGeom>
            <a:noFill/>
            <a:ln w="9525">
              <a:noFill/>
            </a:ln>
          </p:spPr>
          <p:txBody>
            <a:bodyPr wrap="square" anchor="t">
              <a:spAutoFit/>
            </a:bodyPr>
            <a:lstStyle/>
            <a:p>
              <a:r>
                <a:rPr lang="zh-CN" altLang="en-US" sz="3200">
                  <a:latin typeface="Arial" panose="020B0604020202020204" pitchFamily="34" charset="0"/>
                  <a:ea typeface="微软雅黑" panose="020B0503020204020204" charset="-122"/>
                </a:rPr>
                <a:t>【筹集】</a:t>
              </a:r>
              <a:endParaRPr lang="zh-CN" altLang="en-US" sz="3200">
                <a:latin typeface="Arial" panose="020B0604020202020204" pitchFamily="34" charset="0"/>
                <a:ea typeface="微软雅黑" panose="020B0503020204020204" charset="-122"/>
              </a:endParaRPr>
            </a:p>
          </p:txBody>
        </p:sp>
        <p:sp>
          <p:nvSpPr>
            <p:cNvPr id="4" name="文本框 6"/>
            <p:cNvSpPr txBox="1"/>
            <p:nvPr/>
          </p:nvSpPr>
          <p:spPr>
            <a:xfrm>
              <a:off x="3620" y="2504"/>
              <a:ext cx="10880" cy="919"/>
            </a:xfrm>
            <a:prstGeom prst="rect">
              <a:avLst/>
            </a:prstGeom>
            <a:noFill/>
            <a:ln w="9525">
              <a:noFill/>
            </a:ln>
          </p:spPr>
          <p:txBody>
            <a:bodyPr wrap="square" anchor="t">
              <a:spAutoFit/>
            </a:bodyPr>
            <a:lstStyle/>
            <a:p>
              <a:r>
                <a:rPr lang="zh-CN" altLang="en-US" sz="3200" b="1">
                  <a:solidFill>
                    <a:schemeClr val="tx1"/>
                  </a:solidFill>
                  <a:latin typeface="楷体" panose="02010609060101010101" charset="-122"/>
                  <a:ea typeface="楷体" panose="02010609060101010101" charset="-122"/>
                </a:rPr>
                <a:t>筹措聚集。</a:t>
              </a:r>
              <a:endParaRPr lang="zh-CN" altLang="en-US" sz="3200" b="1">
                <a:solidFill>
                  <a:schemeClr val="tx1"/>
                </a:solidFill>
                <a:latin typeface="楷体" panose="02010609060101010101" charset="-122"/>
                <a:ea typeface="楷体" panose="02010609060101010101" charset="-122"/>
              </a:endParaRPr>
            </a:p>
          </p:txBody>
        </p:sp>
      </p:grpSp>
      <p:grpSp>
        <p:nvGrpSpPr>
          <p:cNvPr id="5" name="组合 7"/>
          <p:cNvGrpSpPr/>
          <p:nvPr/>
        </p:nvGrpSpPr>
        <p:grpSpPr>
          <a:xfrm>
            <a:off x="618808" y="3200077"/>
            <a:ext cx="10599065" cy="1272539"/>
            <a:chOff x="1048" y="2449"/>
            <a:chExt cx="16690" cy="2006"/>
          </a:xfrm>
        </p:grpSpPr>
        <p:sp>
          <p:nvSpPr>
            <p:cNvPr id="6" name="文本框 5"/>
            <p:cNvSpPr txBox="1"/>
            <p:nvPr/>
          </p:nvSpPr>
          <p:spPr>
            <a:xfrm>
              <a:off x="1048" y="2493"/>
              <a:ext cx="5727" cy="919"/>
            </a:xfrm>
            <a:prstGeom prst="rect">
              <a:avLst/>
            </a:prstGeom>
            <a:noFill/>
            <a:ln w="9525">
              <a:noFill/>
            </a:ln>
          </p:spPr>
          <p:txBody>
            <a:bodyPr wrap="square" anchor="t">
              <a:spAutoFit/>
            </a:bodyPr>
            <a:lstStyle/>
            <a:p>
              <a:r>
                <a:rPr lang="zh-CN" altLang="en-US" sz="3200">
                  <a:latin typeface="Arial" panose="020B0604020202020204" pitchFamily="34" charset="0"/>
                  <a:ea typeface="微软雅黑" panose="020B0503020204020204" charset="-122"/>
                </a:rPr>
                <a:t>【矜持不苟】</a:t>
              </a:r>
              <a:endParaRPr lang="zh-CN" altLang="en-US" sz="3200">
                <a:latin typeface="Arial" panose="020B0604020202020204" pitchFamily="34" charset="0"/>
                <a:ea typeface="微软雅黑" panose="020B0503020204020204" charset="-122"/>
              </a:endParaRPr>
            </a:p>
          </p:txBody>
        </p:sp>
        <p:sp>
          <p:nvSpPr>
            <p:cNvPr id="7" name="文本框 6"/>
            <p:cNvSpPr txBox="1"/>
            <p:nvPr/>
          </p:nvSpPr>
          <p:spPr>
            <a:xfrm>
              <a:off x="4952" y="2449"/>
              <a:ext cx="12786" cy="2006"/>
            </a:xfrm>
            <a:prstGeom prst="rect">
              <a:avLst/>
            </a:prstGeom>
            <a:noFill/>
            <a:ln w="9525">
              <a:noFill/>
            </a:ln>
          </p:spPr>
          <p:txBody>
            <a:bodyPr wrap="square" anchor="t">
              <a:spAutoFit/>
            </a:bodyPr>
            <a:lstStyle/>
            <a:p>
              <a:pPr fontAlgn="auto">
                <a:lnSpc>
                  <a:spcPct val="120000"/>
                </a:lnSpc>
              </a:pPr>
              <a:r>
                <a:rPr lang="zh-CN" altLang="en-US" sz="3200" b="1" dirty="0">
                  <a:solidFill>
                    <a:srgbClr val="001414"/>
                  </a:solidFill>
                  <a:latin typeface="楷体" panose="02010609060101010101" charset="-122"/>
                  <a:ea typeface="楷体" panose="02010609060101010101" charset="-122"/>
                  <a:cs typeface="仿宋" panose="02010609060101010101" charset="-122"/>
                  <a:sym typeface="+mn-ea"/>
                </a:rPr>
                <a:t>矜持：保持庄严的态度；不苟：不草率。庄重严谨，毫不马虎，态度认真，一丝不苟。</a:t>
              </a:r>
              <a:endParaRPr lang="zh-CN" altLang="en-US" sz="3200" b="1" dirty="0">
                <a:solidFill>
                  <a:schemeClr val="tx1"/>
                </a:solidFill>
                <a:latin typeface="楷体" panose="02010609060101010101" charset="-122"/>
                <a:ea typeface="楷体" panose="02010609060101010101" charset="-122"/>
                <a:sym typeface="+mn-ea"/>
              </a:endParaRPr>
            </a:p>
          </p:txBody>
        </p:sp>
      </p:grpSp>
      <p:grpSp>
        <p:nvGrpSpPr>
          <p:cNvPr id="8" name="组合 7"/>
          <p:cNvGrpSpPr/>
          <p:nvPr/>
        </p:nvGrpSpPr>
        <p:grpSpPr>
          <a:xfrm>
            <a:off x="618808" y="4564692"/>
            <a:ext cx="10364729" cy="681990"/>
            <a:chOff x="1048" y="2576"/>
            <a:chExt cx="16321" cy="1075"/>
          </a:xfrm>
        </p:grpSpPr>
        <p:sp>
          <p:nvSpPr>
            <p:cNvPr id="9" name="文本框 5"/>
            <p:cNvSpPr txBox="1"/>
            <p:nvPr/>
          </p:nvSpPr>
          <p:spPr>
            <a:xfrm>
              <a:off x="1048" y="2637"/>
              <a:ext cx="5727" cy="919"/>
            </a:xfrm>
            <a:prstGeom prst="rect">
              <a:avLst/>
            </a:prstGeom>
            <a:noFill/>
            <a:ln w="9525">
              <a:noFill/>
            </a:ln>
          </p:spPr>
          <p:txBody>
            <a:bodyPr wrap="square" anchor="t">
              <a:spAutoFit/>
            </a:bodyPr>
            <a:lstStyle/>
            <a:p>
              <a:r>
                <a:rPr lang="zh-CN" altLang="en-US" sz="3200">
                  <a:latin typeface="Arial" panose="020B0604020202020204" pitchFamily="34" charset="0"/>
                  <a:ea typeface="微软雅黑" panose="020B0503020204020204" charset="-122"/>
                </a:rPr>
                <a:t>【威吓】</a:t>
              </a:r>
              <a:endParaRPr lang="zh-CN" altLang="en-US" sz="3200">
                <a:latin typeface="Arial" panose="020B0604020202020204" pitchFamily="34" charset="0"/>
                <a:ea typeface="微软雅黑" panose="020B0503020204020204" charset="-122"/>
              </a:endParaRPr>
            </a:p>
          </p:txBody>
        </p:sp>
        <p:sp>
          <p:nvSpPr>
            <p:cNvPr id="10" name="文本框 6"/>
            <p:cNvSpPr txBox="1"/>
            <p:nvPr/>
          </p:nvSpPr>
          <p:spPr>
            <a:xfrm>
              <a:off x="3638" y="2576"/>
              <a:ext cx="13731" cy="1075"/>
            </a:xfrm>
            <a:prstGeom prst="rect">
              <a:avLst/>
            </a:prstGeom>
            <a:noFill/>
            <a:ln w="9525">
              <a:noFill/>
            </a:ln>
          </p:spPr>
          <p:txBody>
            <a:bodyPr wrap="square" anchor="t">
              <a:spAutoFit/>
            </a:bodyPr>
            <a:lstStyle/>
            <a:p>
              <a:pPr fontAlgn="auto">
                <a:lnSpc>
                  <a:spcPct val="120000"/>
                </a:lnSpc>
              </a:pPr>
              <a:r>
                <a:rPr lang="zh-CN" altLang="en-US" sz="3200" b="1" dirty="0">
                  <a:solidFill>
                    <a:srgbClr val="001414"/>
                  </a:solidFill>
                  <a:latin typeface="楷体" panose="02010609060101010101" charset="-122"/>
                  <a:ea typeface="楷体" panose="02010609060101010101" charset="-122"/>
                  <a:cs typeface="仿宋" panose="02010609060101010101" charset="-122"/>
                  <a:sym typeface="+mn-ea"/>
                </a:rPr>
                <a:t>指用武力或威风使对方恐惧或产生自卑感。</a:t>
              </a:r>
              <a:endParaRPr lang="zh-CN" altLang="en-US" sz="3200" b="1" dirty="0">
                <a:solidFill>
                  <a:schemeClr val="tx1"/>
                </a:solidFill>
                <a:latin typeface="楷体" panose="02010609060101010101" charset="-122"/>
                <a:ea typeface="楷体" panose="02010609060101010101" charset="-122"/>
                <a:sym typeface="+mn-ea"/>
              </a:endParaRPr>
            </a:p>
          </p:txBody>
        </p:sp>
      </p:gr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图片 3" descr="线条"/>
          <p:cNvPicPr>
            <a:picLocks noChangeAspect="1"/>
          </p:cNvPicPr>
          <p:nvPr/>
        </p:nvPicPr>
        <p:blipFill>
          <a:blip r:embed="rId1" cstate="print"/>
          <a:srcRect r="32140"/>
          <a:stretch>
            <a:fillRect/>
          </a:stretch>
        </p:blipFill>
        <p:spPr>
          <a:xfrm>
            <a:off x="833120" y="1410335"/>
            <a:ext cx="8286750" cy="4497070"/>
          </a:xfrm>
          <a:prstGeom prst="rect">
            <a:avLst/>
          </a:prstGeom>
          <a:noFill/>
          <a:ln w="9525">
            <a:noFill/>
          </a:ln>
        </p:spPr>
      </p:pic>
      <p:sp>
        <p:nvSpPr>
          <p:cNvPr id="17409" name="文本框 1"/>
          <p:cNvSpPr txBox="1"/>
          <p:nvPr/>
        </p:nvSpPr>
        <p:spPr>
          <a:xfrm>
            <a:off x="849313" y="417513"/>
            <a:ext cx="2439987" cy="645160"/>
          </a:xfrm>
          <a:prstGeom prst="rect">
            <a:avLst/>
          </a:prstGeom>
          <a:noFill/>
          <a:ln w="9525">
            <a:noFill/>
          </a:ln>
        </p:spPr>
        <p:txBody>
          <a:bodyPr wrap="square" anchor="t">
            <a:spAutoFit/>
          </a:bodyPr>
          <a:lstStyle/>
          <a:p>
            <a:r>
              <a:rPr lang="zh-CN" altLang="en-US" sz="3600" b="1" spc="400">
                <a:solidFill>
                  <a:schemeClr val="tx1"/>
                </a:solidFill>
                <a:uFillTx/>
                <a:latin typeface="黑体" panose="02010600030101010101" charset="-122"/>
                <a:ea typeface="黑体" panose="02010600030101010101" charset="-122"/>
              </a:rPr>
              <a:t>学习提示</a:t>
            </a:r>
            <a:endParaRPr lang="zh-CN" altLang="en-US" sz="3600" b="1" spc="400">
              <a:solidFill>
                <a:schemeClr val="tx1"/>
              </a:solidFill>
              <a:uFillTx/>
              <a:latin typeface="黑体" panose="02010600030101010101" charset="-122"/>
              <a:ea typeface="黑体" panose="02010600030101010101" charset="-122"/>
            </a:endParaRPr>
          </a:p>
        </p:txBody>
      </p:sp>
      <p:sp>
        <p:nvSpPr>
          <p:cNvPr id="3" name="文本框 2"/>
          <p:cNvSpPr txBox="1"/>
          <p:nvPr/>
        </p:nvSpPr>
        <p:spPr>
          <a:xfrm>
            <a:off x="1372235" y="2092960"/>
            <a:ext cx="6858635" cy="2971800"/>
          </a:xfrm>
          <a:prstGeom prst="rect">
            <a:avLst/>
          </a:prstGeom>
          <a:noFill/>
        </p:spPr>
        <p:txBody>
          <a:bodyPr wrap="square" rtlCol="0">
            <a:spAutoFit/>
          </a:bodyPr>
          <a:lstStyle/>
          <a:p>
            <a:pPr fontAlgn="auto">
              <a:lnSpc>
                <a:spcPct val="130000"/>
              </a:lnSpc>
              <a:spcBef>
                <a:spcPts val="0"/>
              </a:spcBef>
            </a:pPr>
            <a:r>
              <a:rPr lang="en-US" altLang="zh-CN" sz="3600" spc="300" dirty="0">
                <a:solidFill>
                  <a:srgbClr val="001414"/>
                </a:solidFill>
                <a:uFillTx/>
                <a:latin typeface="黑体" panose="02010600030101010101" charset="-122"/>
                <a:ea typeface="黑体" panose="02010600030101010101" charset="-122"/>
                <a:cs typeface="黑体" panose="02010600030101010101" charset="-122"/>
                <a:sym typeface="+mn-ea"/>
              </a:rPr>
              <a:t>    </a:t>
            </a:r>
            <a:r>
              <a:rPr lang="zh-CN" altLang="en-US" sz="3600" spc="300" dirty="0">
                <a:solidFill>
                  <a:srgbClr val="001414"/>
                </a:solidFill>
                <a:uFillTx/>
                <a:latin typeface="黑体" panose="02010600030101010101" charset="-122"/>
                <a:ea typeface="黑体" panose="02010600030101010101" charset="-122"/>
                <a:cs typeface="黑体" panose="02010600030101010101" charset="-122"/>
                <a:sym typeface="+mn-ea"/>
              </a:rPr>
              <a:t>你从文章的那些地方感受到了方志敏甘于清贫的高尚情操？结合具体的字词句以及手中的资料说说自己的感受。 </a:t>
            </a:r>
            <a:endParaRPr lang="zh-CN" altLang="en-US" sz="3600" spc="300" dirty="0">
              <a:solidFill>
                <a:srgbClr val="001414"/>
              </a:solidFill>
              <a:uFillTx/>
              <a:latin typeface="黑体" panose="02010600030101010101" charset="-122"/>
              <a:ea typeface="黑体" panose="02010600030101010101" charset="-122"/>
              <a:cs typeface="黑体" panose="02010600030101010101" charset="-122"/>
              <a:sym typeface="+mn-ea"/>
            </a:endParaRPr>
          </a:p>
        </p:txBody>
      </p:sp>
      <p:pic>
        <p:nvPicPr>
          <p:cNvPr id="37893" name="图片 15" descr="图片包含 鲜花, 餐桌, 就坐, 植物&#10;&#10;已生成高可信度的说明"/>
          <p:cNvPicPr>
            <a:picLocks noChangeAspect="1"/>
          </p:cNvPicPr>
          <p:nvPr/>
        </p:nvPicPr>
        <p:blipFill>
          <a:blip r:embed="rId2" cstate="print"/>
          <a:stretch>
            <a:fillRect/>
          </a:stretch>
        </p:blipFill>
        <p:spPr>
          <a:xfrm>
            <a:off x="7487285" y="1333500"/>
            <a:ext cx="4166235" cy="5196205"/>
          </a:xfrm>
          <a:prstGeom prst="rect">
            <a:avLst/>
          </a:prstGeom>
          <a:noFill/>
          <a:ln w="9525">
            <a:noFill/>
          </a:ln>
        </p:spPr>
      </p:pic>
    </p:spTree>
    <p:custDataLst>
      <p:tags r:id="rId3"/>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文本框 52228"/>
          <p:cNvSpPr txBox="1"/>
          <p:nvPr/>
        </p:nvSpPr>
        <p:spPr>
          <a:xfrm>
            <a:off x="880110" y="1236980"/>
            <a:ext cx="10431780" cy="1370965"/>
          </a:xfrm>
          <a:prstGeom prst="rect">
            <a:avLst/>
          </a:prstGeom>
          <a:noFill/>
          <a:ln w="9525">
            <a:noFill/>
          </a:ln>
        </p:spPr>
        <p:txBody>
          <a:bodyPr wrap="square">
            <a:spAutoFit/>
          </a:bodyPr>
          <a:lstStyle/>
          <a:p>
            <a:pPr fontAlgn="auto">
              <a:lnSpc>
                <a:spcPct val="130000"/>
              </a:lnSpc>
              <a:spcBef>
                <a:spcPts val="0"/>
              </a:spcBef>
            </a:pPr>
            <a:r>
              <a:rPr lang="en-US" altLang="zh-CN" sz="3200" b="1" dirty="0">
                <a:solidFill>
                  <a:srgbClr val="001414"/>
                </a:solidFill>
                <a:latin typeface="楷体" panose="02010609060101010101" charset="-122"/>
                <a:ea typeface="楷体" panose="02010609060101010101" charset="-122"/>
                <a:cs typeface="楷体" panose="02010609060101010101" charset="-122"/>
              </a:rPr>
              <a:t>    </a:t>
            </a:r>
            <a:r>
              <a:rPr lang="zh-CN" altLang="en-US" sz="3200" b="1" dirty="0">
                <a:solidFill>
                  <a:srgbClr val="001414"/>
                </a:solidFill>
                <a:latin typeface="楷体" panose="02010609060101010101" charset="-122"/>
                <a:ea typeface="楷体" panose="02010609060101010101" charset="-122"/>
                <a:cs typeface="楷体" panose="02010609060101010101" charset="-122"/>
                <a:sym typeface="+mn-ea"/>
              </a:rPr>
              <a:t>这在方的伟人们看来，颇似奇迹，或认为夸张；而矜持不苟，舍己为公，却是每个共产党员具备的美德。</a:t>
            </a:r>
            <a:endParaRPr lang="zh-CN" altLang="en-US" sz="3200" b="1" dirty="0">
              <a:solidFill>
                <a:srgbClr val="001414"/>
              </a:solidFill>
              <a:latin typeface="楷体" panose="02010609060101010101" charset="-122"/>
              <a:ea typeface="楷体" panose="02010609060101010101" charset="-122"/>
              <a:cs typeface="楷体" panose="02010609060101010101" charset="-122"/>
            </a:endParaRPr>
          </a:p>
        </p:txBody>
      </p:sp>
      <p:sp>
        <p:nvSpPr>
          <p:cNvPr id="52231" name="文本框 52230"/>
          <p:cNvSpPr txBox="1"/>
          <p:nvPr/>
        </p:nvSpPr>
        <p:spPr>
          <a:xfrm>
            <a:off x="669290" y="2761615"/>
            <a:ext cx="10666095" cy="3105150"/>
          </a:xfrm>
          <a:prstGeom prst="rect">
            <a:avLst/>
          </a:prstGeom>
          <a:noFill/>
          <a:ln w="3175">
            <a:solidFill>
              <a:schemeClr val="tx1"/>
            </a:solidFill>
          </a:ln>
        </p:spPr>
        <p:txBody>
          <a:bodyPr wrap="square">
            <a:spAutoFit/>
          </a:bodyPr>
          <a:lstStyle/>
          <a:p>
            <a:pPr fontAlgn="auto">
              <a:lnSpc>
                <a:spcPct val="140000"/>
              </a:lnSpc>
              <a:spcBef>
                <a:spcPts val="0"/>
              </a:spcBef>
            </a:pPr>
            <a:r>
              <a:rPr lang="en-US" altLang="zh-CN" sz="2800" spc="200" dirty="0">
                <a:solidFill>
                  <a:schemeClr val="accent1">
                    <a:lumMod val="50000"/>
                  </a:schemeClr>
                </a:solidFill>
                <a:uFillTx/>
                <a:latin typeface="Arial" panose="020B0604020202020204" pitchFamily="34" charset="0"/>
              </a:rPr>
              <a:t>      </a:t>
            </a:r>
            <a:r>
              <a:rPr lang="zh-CN" altLang="en-US" sz="2800" spc="200" dirty="0">
                <a:solidFill>
                  <a:schemeClr val="accent1">
                    <a:lumMod val="50000"/>
                  </a:schemeClr>
                </a:solidFill>
                <a:uFillTx/>
                <a:latin typeface="Arial" panose="020B0604020202020204" pitchFamily="34" charset="0"/>
                <a:sym typeface="+mn-ea"/>
              </a:rPr>
              <a:t>说明了不仅是方志敏一个人这样，甘于清贫、舍己为公是每一个共产党员所具备的美德。每个共产党都能做到的事在国民党的伟人们看来“颇似奇迹”“认为夸张”足以说明当时国民党的军队极力追求个人利益，而共产党员是真正奉献于革命事业的人。</a:t>
            </a:r>
            <a:endParaRPr lang="zh-CN" altLang="en-US" sz="2800" spc="200" dirty="0">
              <a:solidFill>
                <a:schemeClr val="accent1">
                  <a:lumMod val="50000"/>
                </a:schemeClr>
              </a:solidFill>
              <a:uFillTx/>
              <a:latin typeface="Arial" panose="020B0604020202020204" pitchFamily="3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229">
                                            <p:txEl>
                                              <p:pRg st="0" end="0"/>
                                            </p:txEl>
                                          </p:spTgt>
                                        </p:tgtEl>
                                        <p:attrNameLst>
                                          <p:attrName>style.visibility</p:attrName>
                                        </p:attrNameLst>
                                      </p:cBhvr>
                                      <p:to>
                                        <p:strVal val="visible"/>
                                      </p:to>
                                    </p:set>
                                    <p:anim calcmode="lin" valueType="num">
                                      <p:cBhvr additive="base">
                                        <p:cTn id="7" dur="500" fill="hold"/>
                                        <p:tgtEl>
                                          <p:spTgt spid="522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2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52231"/>
                                        </p:tgtEl>
                                        <p:attrNameLst>
                                          <p:attrName>style.visibility</p:attrName>
                                        </p:attrNameLst>
                                      </p:cBhvr>
                                      <p:to>
                                        <p:strVal val="visible"/>
                                      </p:to>
                                    </p:set>
                                    <p:animEffect transition="in" filter="wheel(4)">
                                      <p:cBhvr>
                                        <p:cTn id="13" dur="2000"/>
                                        <p:tgtEl>
                                          <p:spTgt spid="52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1" grpId="0" bldLvl="0" animBg="1"/>
    </p:bldLst>
  </p:timing>
</p:sld>
</file>

<file path=ppt/tags/tag1.xml><?xml version="1.0" encoding="utf-8"?>
<p:tagLst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10.xml><?xml version="1.0" encoding="utf-8"?>
<p:tagLst xmlns:p="http://schemas.openxmlformats.org/presentationml/2006/main">
  <p:tag name="KSO_WM_BEAUTIFY_FLAG" val="#wm#"/>
  <p:tag name="KSO_WM_TEMPLATE_CATEGORY" val="custom"/>
  <p:tag name="KSO_WM_TEMPLATE_INDEX" val="20187308"/>
</p:tagLst>
</file>

<file path=ppt/tags/tag11.xml><?xml version="1.0" encoding="utf-8"?>
<p:tagLst xmlns:p="http://schemas.openxmlformats.org/presentationml/2006/main">
  <p:tag name="KSO_WM_BEAUTIFY_FLAG" val="#wm#"/>
  <p:tag name="KSO_WM_TEMPLATE_CATEGORY" val="custom"/>
  <p:tag name="KSO_WM_TEMPLATE_INDEX" val="20187308"/>
</p:tagLst>
</file>

<file path=ppt/tags/tag12.xml><?xml version="1.0" encoding="utf-8"?>
<p:tagLst xmlns:p="http://schemas.openxmlformats.org/presentationml/2006/main">
  <p:tag name="KSO_WM_BEAUTIFY_FLAG" val="#wm#"/>
  <p:tag name="KSO_WM_TEMPLATE_CATEGORY" val="custom"/>
  <p:tag name="KSO_WM_TEMPLATE_INDEX" val="20187308"/>
</p:tagLst>
</file>

<file path=ppt/tags/tag13.xml><?xml version="1.0" encoding="utf-8"?>
<p:tagLst xmlns:p="http://schemas.openxmlformats.org/presentationml/2006/main">
  <p:tag name="KSO_WM_BEAUTIFY_FLAG" val="#wm#"/>
  <p:tag name="KSO_WM_TEMPLATE_CATEGORY" val="custom"/>
  <p:tag name="KSO_WM_TEMPLATE_INDEX" val="20187308"/>
</p:tagLst>
</file>

<file path=ppt/tags/tag14.xml><?xml version="1.0" encoding="utf-8"?>
<p:tagLst xmlns:p="http://schemas.openxmlformats.org/presentationml/2006/main">
  <p:tag name="KSO_WM_BEAUTIFY_FLAG" val="#wm#"/>
  <p:tag name="KSO_WM_TEMPLATE_CATEGORY" val="custom"/>
  <p:tag name="KSO_WM_TEMPLATE_INDEX" val="20187308"/>
</p:tagLst>
</file>

<file path=ppt/tags/tag15.xml><?xml version="1.0" encoding="utf-8"?>
<p:tagLst xmlns:p="http://schemas.openxmlformats.org/presentationml/2006/main">
  <p:tag name="KSO_WM_BEAUTIFY_FLAG" val="#wm#"/>
  <p:tag name="KSO_WM_TEMPLATE_CATEGORY" val="custom"/>
  <p:tag name="KSO_WM_TEMPLATE_INDEX" val="20187308"/>
</p:tagLst>
</file>

<file path=ppt/tags/tag16.xml><?xml version="1.0" encoding="utf-8"?>
<p:tagLst xmlns:p="http://schemas.openxmlformats.org/presentationml/2006/main">
  <p:tag name="KSO_WM_BEAUTIFY_FLAG" val="#wm#"/>
  <p:tag name="KSO_WM_TEMPLATE_CATEGORY" val="custom"/>
  <p:tag name="KSO_WM_TEMPLATE_INDEX" val="20187308"/>
</p:tagLst>
</file>

<file path=ppt/tags/tag17.xml><?xml version="1.0" encoding="utf-8"?>
<p:tagLst xmlns:p="http://schemas.openxmlformats.org/presentationml/2006/main">
  <p:tag name="KSO_WM_BEAUTIFY_FLAG" val="#wm#"/>
  <p:tag name="KSO_WM_TEMPLATE_CATEGORY" val="custom"/>
  <p:tag name="KSO_WM_TEMPLATE_INDEX" val="20187308"/>
</p:tagLst>
</file>

<file path=ppt/tags/tag18.xml><?xml version="1.0" encoding="utf-8"?>
<p:tagLst xmlns:p="http://schemas.openxmlformats.org/presentationml/2006/main">
  <p:tag name="KSO_WM_BEAUTIFY_FLAG" val="#wm#"/>
  <p:tag name="KSO_WM_TEMPLATE_CATEGORY" val="custom"/>
  <p:tag name="KSO_WM_TEMPLATE_INDEX" val="20187308"/>
</p:tagLst>
</file>

<file path=ppt/tags/tag19.xml><?xml version="1.0" encoding="utf-8"?>
<p:tagLst xmlns:p="http://schemas.openxmlformats.org/presentationml/2006/main">
  <p:tag name="KSO_WM_BEAUTIFY_FLAG" val="#wm#"/>
  <p:tag name="KSO_WM_TEMPLATE_CATEGORY" val="custom"/>
  <p:tag name="KSO_WM_TEMPLATE_INDEX" val="20187308"/>
</p:tagLst>
</file>

<file path=ppt/tags/tag2.xml><?xml version="1.0" encoding="utf-8"?>
<p:tagLst xmlns:p="http://schemas.openxmlformats.org/presentationml/2006/main">
  <p:tag name="KSO_WM_BEAUTIFY_FLAG" val="#wm#"/>
  <p:tag name="KSO_WM_TEMPLATE_CATEGORY" val="custom"/>
  <p:tag name="KSO_WM_TEMPLATE_INDEX" val="20187308"/>
</p:tagLst>
</file>

<file path=ppt/tags/tag20.xml><?xml version="1.0" encoding="utf-8"?>
<p:tagLst xmlns:p="http://schemas.openxmlformats.org/presentationml/2006/main">
  <p:tag name="KSO_WM_BEAUTIFY_FLAG" val="#wm#"/>
  <p:tag name="KSO_WM_TEMPLATE_CATEGORY" val="custom"/>
  <p:tag name="KSO_WM_TEMPLATE_INDEX" val="20187308"/>
</p:tagLst>
</file>

<file path=ppt/tags/tag21.xml><?xml version="1.0" encoding="utf-8"?>
<p:tagLst xmlns:p="http://schemas.openxmlformats.org/presentationml/2006/main">
  <p:tag name="KSO_WM_BEAUTIFY_FLAG" val="#wm#"/>
  <p:tag name="KSO_WM_TEMPLATE_CATEGORY" val="custom"/>
  <p:tag name="KSO_WM_TEMPLATE_INDEX" val="20187308"/>
</p:tagLst>
</file>

<file path=ppt/tags/tag22.xml><?xml version="1.0" encoding="utf-8"?>
<p:tagLst xmlns:p="http://schemas.openxmlformats.org/presentationml/2006/main">
  <p:tag name="KSO_WM_BEAUTIFY_FLAG" val="#wm#"/>
  <p:tag name="KSO_WM_TEMPLATE_CATEGORY" val="custom"/>
  <p:tag name="KSO_WM_TEMPLATE_INDEX" val="20187308"/>
</p:tagLst>
</file>

<file path=ppt/tags/tag23.xml><?xml version="1.0" encoding="utf-8"?>
<p:tagLst xmlns:p="http://schemas.openxmlformats.org/presentationml/2006/main">
  <p:tag name="KSO_WM_BEAUTIFY_FLAG" val="#wm#"/>
  <p:tag name="KSO_WM_TEMPLATE_CATEGORY" val="custom"/>
  <p:tag name="KSO_WM_TEMPLATE_INDEX" val="20187308"/>
</p:tagLst>
</file>

<file path=ppt/tags/tag24.xml><?xml version="1.0" encoding="utf-8"?>
<p:tagLst xmlns:p="http://schemas.openxmlformats.org/presentationml/2006/main">
  <p:tag name="KSO_WM_BEAUTIFY_FLAG" val="#wm#"/>
  <p:tag name="KSO_WM_TEMPLATE_CATEGORY" val="custom"/>
  <p:tag name="KSO_WM_TEMPLATE_INDEX" val="20187308"/>
</p:tagLst>
</file>

<file path=ppt/tags/tag25.xml><?xml version="1.0" encoding="utf-8"?>
<p:tagLst xmlns:p="http://schemas.openxmlformats.org/presentationml/2006/main">
  <p:tag name="KSO_WM_BEAUTIFY_FLAG" val="#wm#"/>
  <p:tag name="KSO_WM_TEMPLATE_CATEGORY" val="custom"/>
  <p:tag name="KSO_WM_TEMPLATE_INDEX" val="20187308"/>
</p:tagLst>
</file>

<file path=ppt/tags/tag3.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4.xml><?xml version="1.0" encoding="utf-8"?>
<p:tagLst xmlns:p="http://schemas.openxmlformats.org/presentationml/2006/main">
  <p:tag name="KSO_WM_BEAUTIFY_FLAG" val="#wm#"/>
  <p:tag name="KSO_WM_TEMPLATE_CATEGORY" val="custom"/>
  <p:tag name="KSO_WM_TEMPLATE_INDEX" val="20187308"/>
</p:tagLst>
</file>

<file path=ppt/tags/tag5.xml><?xml version="1.0" encoding="utf-8"?>
<p:tagLst xmlns:p="http://schemas.openxmlformats.org/presentationml/2006/main">
  <p:tag name="KSO_WM_BEAUTIFY_FLAG" val="#wm#"/>
  <p:tag name="KSO_WM_TEMPLATE_CATEGORY" val="custom"/>
  <p:tag name="KSO_WM_TEMPLATE_INDEX" val="20187308"/>
</p:tagLst>
</file>

<file path=ppt/tags/tag6.xml><?xml version="1.0" encoding="utf-8"?>
<p:tagLst xmlns:p="http://schemas.openxmlformats.org/presentationml/2006/main">
  <p:tag name="KSO_WM_BEAUTIFY_FLAG" val="#wm#"/>
  <p:tag name="KSO_WM_TEMPLATE_CATEGORY" val="custom"/>
  <p:tag name="KSO_WM_TEMPLATE_INDEX" val="20187308"/>
</p:tagLst>
</file>

<file path=ppt/tags/tag7.xml><?xml version="1.0" encoding="utf-8"?>
<p:tagLst xmlns:p="http://schemas.openxmlformats.org/presentationml/2006/main">
  <p:tag name="KSO_WM_BEAUTIFY_FLAG" val="#wm#"/>
  <p:tag name="KSO_WM_TEMPLATE_CATEGORY" val="custom"/>
  <p:tag name="KSO_WM_TEMPLATE_INDEX" val="20187308"/>
</p:tagLst>
</file>

<file path=ppt/tags/tag8.xml><?xml version="1.0" encoding="utf-8"?>
<p:tagLst xmlns:p="http://schemas.openxmlformats.org/presentationml/2006/main">
  <p:tag name="KSO_WM_BEAUTIFY_FLAG" val="#wm#"/>
  <p:tag name="KSO_WM_TEMPLATE_CATEGORY" val="custom"/>
  <p:tag name="KSO_WM_TEMPLATE_INDEX" val="20187308"/>
</p:tagLst>
</file>

<file path=ppt/tags/tag9.xml><?xml version="1.0" encoding="utf-8"?>
<p:tagLst xmlns:p="http://schemas.openxmlformats.org/presentationml/2006/main">
  <p:tag name="KSO_WM_BEAUTIFY_FLAG" val="#wm#"/>
  <p:tag name="KSO_WM_TEMPLATE_CATEGORY" val="custom"/>
  <p:tag name="KSO_WM_TEMPLATE_INDEX" val="20187308"/>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2626</Words>
  <Application>WPS 演示</Application>
  <PresentationFormat>自定义</PresentationFormat>
  <Paragraphs>202</Paragraphs>
  <Slides>24</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24</vt:i4>
      </vt:variant>
    </vt:vector>
  </HeadingPairs>
  <TitlesOfParts>
    <vt:vector size="36" baseType="lpstr">
      <vt:lpstr>Arial</vt:lpstr>
      <vt:lpstr>宋体</vt:lpstr>
      <vt:lpstr>Wingdings</vt:lpstr>
      <vt:lpstr>微软雅黑</vt:lpstr>
      <vt:lpstr>黑体</vt:lpstr>
      <vt:lpstr>仿宋</vt:lpstr>
      <vt:lpstr>楷体</vt:lpstr>
      <vt:lpstr>方正华隶简体</vt:lpstr>
      <vt:lpstr>GB Pinyinok-D</vt:lpstr>
      <vt:lpstr>汉仪中楷简</vt:lpstr>
      <vt:lpstr>Arial Unicode MS</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Administrator</cp:lastModifiedBy>
  <cp:revision>19</cp:revision>
  <dcterms:created xsi:type="dcterms:W3CDTF">2019-05-18T02:12:00Z</dcterms:created>
  <dcterms:modified xsi:type="dcterms:W3CDTF">2020-03-03T05:20:35Z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2052-11.1.0.9440</vt:lpwstr>
  </property>
</Properties>
</file>