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Lst>
  <p:notesMasterIdLst>
    <p:notesMasterId r:id="rId5"/>
  </p:notesMasterIdLst>
  <p:sldIdLst>
    <p:sldId id="256" r:id="rId4"/>
    <p:sldId id="258" r:id="rId6"/>
    <p:sldId id="264" r:id="rId7"/>
    <p:sldId id="267" r:id="rId8"/>
    <p:sldId id="281" r:id="rId9"/>
    <p:sldId id="282" r:id="rId10"/>
    <p:sldId id="271" r:id="rId11"/>
    <p:sldId id="263" r:id="rId12"/>
    <p:sldId id="259" r:id="rId13"/>
    <p:sldId id="266" r:id="rId14"/>
    <p:sldId id="265" r:id="rId15"/>
    <p:sldId id="283" r:id="rId16"/>
    <p:sldId id="284" r:id="rId17"/>
    <p:sldId id="285" r:id="rId18"/>
    <p:sldId id="307" r:id="rId19"/>
    <p:sldId id="308" r:id="rId20"/>
    <p:sldId id="269" r:id="rId21"/>
    <p:sldId id="286" r:id="rId22"/>
    <p:sldId id="287" r:id="rId23"/>
    <p:sldId id="290" r:id="rId24"/>
    <p:sldId id="310" r:id="rId25"/>
    <p:sldId id="291" r:id="rId26"/>
    <p:sldId id="311" r:id="rId27"/>
    <p:sldId id="312" r:id="rId28"/>
    <p:sldId id="273" r:id="rId29"/>
    <p:sldId id="297" r:id="rId30"/>
    <p:sldId id="257" r:id="rId31"/>
  </p:sldIdLst>
  <p:sldSz cx="12192000" cy="6858000"/>
  <p:notesSz cx="6858000" cy="9144000"/>
  <p:embeddedFontLst>
    <p:embeddedFont>
      <p:font typeface="方正彩云简体" panose="03000509000000000000" charset="-122"/>
      <p:regular r:id="rId35"/>
    </p:embeddedFont>
    <p:embeddedFont>
      <p:font typeface="微软雅黑" panose="020B0503020204020204" pitchFamily="34" charset="-122"/>
      <p:regular r:id="rId36"/>
    </p:embeddedFont>
    <p:embeddedFont>
      <p:font typeface="华文行楷" panose="02010800040101010101" charset="-122"/>
      <p:regular r:id="rId37"/>
    </p:embeddedFont>
    <p:embeddedFont>
      <p:font typeface="楷体" panose="02010609060101010101" pitchFamily="49" charset="-122"/>
      <p:regular r:id="rId38"/>
    </p:embeddedFont>
    <p:embeddedFont>
      <p:font typeface="方正书宋_GBK" panose="02000000000000000000" charset="-122"/>
      <p:regular r:id="rId39"/>
    </p:embeddedFont>
    <p:embeddedFont>
      <p:font typeface="华文隶书" panose="02010800040101010101" charset="-122"/>
      <p:regular r:id="rId40"/>
    </p:embeddedFont>
    <p:embeddedFont>
      <p:font typeface="等线" panose="02010600030101010101" charset="0"/>
      <p:regular r:id="rId41"/>
    </p:embeddedFont>
    <p:embeddedFont>
      <p:font typeface="Calibri" panose="020F0502020204030204" charset="0"/>
      <p:regular r:id="rId42"/>
      <p:bold r:id="rId43"/>
      <p:italic r:id="rId44"/>
      <p:boldItalic r:id="rId45"/>
    </p:embeddedFont>
    <p:embeddedFont>
      <p:font typeface="华文彩云" panose="02010800040101010101" charset="-122"/>
      <p:regular r:id="rId46"/>
    </p:embeddedFont>
    <p:embeddedFont>
      <p:font typeface="等线 Light" panose="02010600030101010101" charset="0"/>
      <p:regular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2" d="100"/>
          <a:sy n="122" d="100"/>
        </p:scale>
        <p:origin x="-12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font" Target="fonts/font13.fntdata"/><Relationship Id="rId46" Type="http://schemas.openxmlformats.org/officeDocument/2006/relationships/font" Target="fonts/font12.fntdata"/><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 Target="slides/slide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A265D5C-CC20-4B3B-877F-DCAA3E63C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13C85-646F-4D56-8D53-2F150ED5AF7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5D5C-CC20-4B3B-877F-DCAA3E63C28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3C85-646F-4D56-8D53-2F150ED5AF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5D5C-CC20-4B3B-877F-DCAA3E63C28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3C85-646F-4D56-8D53-2F150ED5AF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8.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tags" Target="../tags/tag4.xml"/><Relationship Id="rId3"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tags" Target="../tags/tag7.xml"/><Relationship Id="rId3"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tags" Target="../tags/tag10.xml"/><Relationship Id="rId3"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p:cNvSpPr/>
          <p:nvPr/>
        </p:nvSpPr>
        <p:spPr>
          <a:xfrm>
            <a:off x="844855" y="1473890"/>
            <a:ext cx="10502283" cy="3781888"/>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445803" y="604854"/>
            <a:ext cx="4130109" cy="1738072"/>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351" t="65842" r="-7351" b="2680"/>
          <a:stretch>
            <a:fillRect/>
          </a:stretch>
        </p:blipFill>
        <p:spPr>
          <a:xfrm>
            <a:off x="8060690" y="4636770"/>
            <a:ext cx="3892550" cy="1637665"/>
          </a:xfrm>
          <a:prstGeom prst="rect">
            <a:avLst/>
          </a:prstGeom>
        </p:spPr>
      </p:pic>
      <p:sp>
        <p:nvSpPr>
          <p:cNvPr id="4" name="矩形 3"/>
          <p:cNvSpPr/>
          <p:nvPr/>
        </p:nvSpPr>
        <p:spPr>
          <a:xfrm>
            <a:off x="3607435" y="2492375"/>
            <a:ext cx="5501005" cy="2049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lnSpc>
                <a:spcPct val="120000"/>
              </a:lnSpc>
            </a:pPr>
            <a:r>
              <a:rPr lang="zh-CN" altLang="en-US" sz="6000" b="1" dirty="0">
                <a:solidFill>
                  <a:schemeClr val="tx1"/>
                </a:solidFill>
                <a:effectLst>
                  <a:outerShdw blurRad="38100" dist="19050" dir="2700000" algn="tl" rotWithShape="0">
                    <a:schemeClr val="dk1">
                      <a:alpha val="40000"/>
                    </a:schemeClr>
                  </a:outerShdw>
                </a:effectLst>
                <a:latin typeface="方正彩云简体" panose="03000509000000000000" charset="-122"/>
                <a:ea typeface="方正彩云简体" panose="03000509000000000000" charset="-122"/>
                <a:cs typeface="方正彩云简体" panose="03000509000000000000" charset="-122"/>
              </a:rPr>
              <a:t>第九课</a:t>
            </a:r>
            <a:endParaRPr lang="zh-CN" altLang="en-US" sz="6000" b="1" dirty="0">
              <a:solidFill>
                <a:schemeClr val="tx1"/>
              </a:solidFill>
              <a:effectLst>
                <a:outerShdw blurRad="38100" dist="19050" dir="2700000" algn="tl" rotWithShape="0">
                  <a:schemeClr val="dk1">
                    <a:alpha val="40000"/>
                  </a:schemeClr>
                </a:outerShdw>
              </a:effectLst>
              <a:latin typeface="方正彩云简体" panose="03000509000000000000" charset="-122"/>
              <a:ea typeface="方正彩云简体" panose="03000509000000000000" charset="-122"/>
              <a:cs typeface="方正彩云简体" panose="03000509000000000000" charset="-122"/>
            </a:endParaRPr>
          </a:p>
          <a:p>
            <a:pPr algn="l">
              <a:lnSpc>
                <a:spcPct val="120000"/>
              </a:lnSpc>
            </a:pPr>
            <a:r>
              <a:rPr lang="zh-CN" altLang="en-US" sz="6000" b="1" dirty="0">
                <a:solidFill>
                  <a:schemeClr val="tx1"/>
                </a:solidFill>
                <a:effectLst>
                  <a:outerShdw blurRad="38100" dist="19050" dir="2700000" algn="tl" rotWithShape="0">
                    <a:schemeClr val="dk1">
                      <a:alpha val="40000"/>
                    </a:schemeClr>
                  </a:outerShdw>
                </a:effectLst>
                <a:latin typeface="方正彩云简体" panose="03000509000000000000" charset="-122"/>
                <a:ea typeface="方正彩云简体" panose="03000509000000000000" charset="-122"/>
                <a:cs typeface="方正彩云简体" panose="03000509000000000000" charset="-122"/>
              </a:rPr>
              <a:t>        古诗三首</a:t>
            </a:r>
            <a:endParaRPr lang="zh-CN" altLang="en-US" sz="6000" b="1" dirty="0">
              <a:solidFill>
                <a:schemeClr val="tx1"/>
              </a:solidFill>
              <a:effectLst>
                <a:outerShdw blurRad="38100" dist="19050" dir="2700000" algn="tl" rotWithShape="0">
                  <a:schemeClr val="dk1">
                    <a:alpha val="40000"/>
                  </a:schemeClr>
                </a:outerShdw>
              </a:effectLst>
              <a:latin typeface="方正彩云简体" panose="03000509000000000000" charset="-122"/>
              <a:ea typeface="方正彩云简体" panose="03000509000000000000" charset="-122"/>
              <a:cs typeface="方正彩云简体" panose="03000509000000000000"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94" t="2183" r="2794" b="63470"/>
          <a:stretch>
            <a:fillRect/>
          </a:stretch>
        </p:blipFill>
        <p:spPr>
          <a:xfrm>
            <a:off x="4504380" y="611968"/>
            <a:ext cx="3769610" cy="1730958"/>
          </a:xfrm>
          <a:prstGeom prst="rect">
            <a:avLst/>
          </a:prstGeom>
        </p:spPr>
      </p:pic>
      <p:sp>
        <p:nvSpPr>
          <p:cNvPr id="11" name="文本框 29"/>
          <p:cNvSpPr txBox="1">
            <a:spLocks noChangeArrowheads="1"/>
          </p:cNvSpPr>
          <p:nvPr/>
        </p:nvSpPr>
        <p:spPr bwMode="auto">
          <a:xfrm>
            <a:off x="4293235" y="5580380"/>
            <a:ext cx="3604260" cy="451485"/>
          </a:xfrm>
          <a:prstGeom prst="rect">
            <a:avLst/>
          </a:prstGeom>
          <a:noFill/>
          <a:ln w="9525">
            <a:noFill/>
            <a:miter lim="800000"/>
          </a:ln>
        </p:spPr>
        <p:txBody>
          <a:bodyPr wrap="square" lIns="68579" tIns="34289" rIns="68579" bIns="34289">
            <a:spAutoFit/>
          </a:bodyPr>
          <a:lstStyle/>
          <a:p>
            <a:pPr algn="ctr" fontAlgn="base">
              <a:spcBef>
                <a:spcPct val="0"/>
              </a:spcBef>
              <a:spcAft>
                <a:spcPct val="0"/>
              </a:spcAft>
              <a:buFont typeface="Arial" panose="020B0604020202020204" pitchFamily="34" charset="0"/>
              <a:buNone/>
            </a:pPr>
            <a:r>
              <a:rPr lang="zh-CN" altLang="en-US"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语文</a:t>
            </a:r>
            <a:r>
              <a:rPr lang="en-US" altLang="zh-CN"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部编版</a:t>
            </a:r>
            <a:r>
              <a:rPr lang="en-US" altLang="zh-CN"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五</a:t>
            </a:r>
            <a:r>
              <a:rPr lang="zh-CN" altLang="en-US"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年级下</a:t>
            </a:r>
            <a:endParaRPr lang="zh-CN" altLang="en-US" sz="25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29"/>
          <p:cNvSpPr txBox="1">
            <a:spLocks noChangeArrowheads="1"/>
          </p:cNvSpPr>
          <p:nvPr/>
        </p:nvSpPr>
        <p:spPr bwMode="auto">
          <a:xfrm>
            <a:off x="9707880" y="4461510"/>
            <a:ext cx="1530350" cy="451485"/>
          </a:xfrm>
          <a:prstGeom prst="rect">
            <a:avLst/>
          </a:prstGeom>
          <a:noFill/>
          <a:ln w="9525">
            <a:noFill/>
            <a:miter lim="800000"/>
          </a:ln>
        </p:spPr>
        <p:txBody>
          <a:bodyPr wrap="square" lIns="68579" tIns="34289" rIns="68579" bIns="34289">
            <a:spAutoFit/>
          </a:bodyPr>
          <a:lstStyle/>
          <a:p>
            <a:pPr algn="ctr" fontAlgn="base">
              <a:spcBef>
                <a:spcPct val="0"/>
              </a:spcBef>
              <a:spcAft>
                <a:spcPct val="0"/>
              </a:spcAft>
              <a:buFont typeface="Arial" panose="020B0604020202020204" pitchFamily="34" charset="0"/>
              <a:buNone/>
            </a:pPr>
            <a:r>
              <a:rPr lang="zh-CN" altLang="en-US" sz="2500" b="1" dirty="0" smtClean="0">
                <a:solidFill>
                  <a:srgbClr val="FF0000"/>
                </a:solidFill>
                <a:latin typeface="微软雅黑" panose="020B0503020204020204" pitchFamily="34" charset="-122"/>
                <a:ea typeface="微软雅黑" panose="020B0503020204020204" pitchFamily="34" charset="-122"/>
              </a:rPr>
              <a:t>第一课时</a:t>
            </a:r>
            <a:endParaRPr lang="zh-CN" altLang="en-US" sz="2500" b="1" dirty="0" smtClean="0">
              <a:solidFill>
                <a:srgbClr val="FF0000"/>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3" name="文本框 2"/>
          <p:cNvSpPr txBox="1"/>
          <p:nvPr/>
        </p:nvSpPr>
        <p:spPr>
          <a:xfrm>
            <a:off x="687705" y="1057275"/>
            <a:ext cx="10816590" cy="5077460"/>
          </a:xfrm>
          <a:prstGeom prst="rect">
            <a:avLst/>
          </a:prstGeom>
          <a:noFill/>
        </p:spPr>
        <p:txBody>
          <a:bodyPr wrap="square" rtlCol="0" anchor="t">
            <a:spAutoFit/>
          </a:bodyPr>
          <a:lstStyle/>
          <a:p>
            <a:pPr>
              <a:lnSpc>
                <a:spcPct val="120000"/>
              </a:lnSpc>
            </a:pPr>
            <a:r>
              <a:rPr lang="en-US" altLang="zh-CN" sz="4500">
                <a:latin typeface="楷体" panose="02010609060101010101" pitchFamily="49" charset="-122"/>
                <a:ea typeface="楷体" panose="02010609060101010101" pitchFamily="49" charset="-122"/>
              </a:rPr>
              <a:t>    </a:t>
            </a:r>
            <a:r>
              <a:rPr lang="zh-CN" altLang="en-US" sz="4500">
                <a:latin typeface="楷体" panose="02010609060101010101" pitchFamily="49" charset="-122"/>
                <a:ea typeface="楷体" panose="02010609060101010101" pitchFamily="49" charset="-122"/>
              </a:rPr>
              <a:t>凉州词，又称《凉州曲》，是凉州歌的唱词，不是诗题，是盛唐时流行的一种曲调名。凉州，今武威市，古西北首府，六朝古都，凉国故地，天下要冲，国家蕃卫，雍凉文化的发源地。元明清时，武威又被称西凉，多出现在文学作品中。</a:t>
            </a:r>
            <a:endParaRPr lang="zh-CN" altLang="en-US" sz="4500">
              <a:latin typeface="楷体" panose="02010609060101010101" pitchFamily="49" charset="-122"/>
              <a:ea typeface="楷体" panose="02010609060101010101" pitchFamily="49" charset="-122"/>
            </a:endParaRP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335782" y="5876692"/>
            <a:ext cx="2137052" cy="981308"/>
          </a:xfrm>
          <a:prstGeom prst="rect">
            <a:avLst/>
          </a:prstGeom>
        </p:spPr>
      </p:pic>
      <p:sp>
        <p:nvSpPr>
          <p:cNvPr id="2" name="文本框 1"/>
          <p:cNvSpPr txBox="1"/>
          <p:nvPr/>
        </p:nvSpPr>
        <p:spPr>
          <a:xfrm>
            <a:off x="2855595" y="717550"/>
            <a:ext cx="6480175" cy="5531485"/>
          </a:xfrm>
          <a:prstGeom prst="rect">
            <a:avLst/>
          </a:prstGeom>
          <a:noFill/>
        </p:spPr>
        <p:txBody>
          <a:bodyPr wrap="square" rtlCol="0" anchor="t">
            <a:spAutoFit/>
          </a:bodyPr>
          <a:lstStyle/>
          <a:p>
            <a:pPr algn="ctr">
              <a:lnSpc>
                <a:spcPct val="70000"/>
              </a:lnSpc>
            </a:pPr>
            <a:r>
              <a:rPr lang="zh-CN" altLang="en-US" sz="5500" b="1">
                <a:latin typeface="楷体" panose="02010609060101010101" pitchFamily="49" charset="-122"/>
                <a:ea typeface="楷体" panose="02010609060101010101" pitchFamily="49" charset="-122"/>
                <a:cs typeface="楷体" panose="02010609060101010101" pitchFamily="49" charset="-122"/>
              </a:rPr>
              <a:t>从军行</a:t>
            </a: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r>
              <a:rPr lang="zh-CN" altLang="en-US" sz="4500">
                <a:latin typeface="楷体" panose="02010609060101010101" pitchFamily="49" charset="-122"/>
                <a:ea typeface="楷体" panose="02010609060101010101" pitchFamily="49" charset="-122"/>
                <a:cs typeface="楷体" panose="02010609060101010101" pitchFamily="49" charset="-122"/>
              </a:rPr>
              <a:t>唐  王昌龄</a:t>
            </a: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r>
              <a:rPr lang="zh-CN" altLang="en-US" sz="4500">
                <a:latin typeface="楷体" panose="02010609060101010101" pitchFamily="49" charset="-122"/>
                <a:ea typeface="楷体" panose="02010609060101010101" pitchFamily="49" charset="-122"/>
                <a:cs typeface="楷体" panose="02010609060101010101" pitchFamily="49" charset="-122"/>
              </a:rPr>
              <a:t>青海长云暗雪山，</a:t>
            </a: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r>
              <a:rPr lang="zh-CN" altLang="en-US" sz="4500">
                <a:latin typeface="楷体" panose="02010609060101010101" pitchFamily="49" charset="-122"/>
                <a:ea typeface="楷体" panose="02010609060101010101" pitchFamily="49" charset="-122"/>
                <a:cs typeface="楷体" panose="02010609060101010101" pitchFamily="49" charset="-122"/>
              </a:rPr>
              <a:t>孤城遥望玉门关。</a:t>
            </a: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r>
              <a:rPr lang="zh-CN" altLang="en-US" sz="4500">
                <a:latin typeface="楷体" panose="02010609060101010101" pitchFamily="49" charset="-122"/>
                <a:ea typeface="楷体" panose="02010609060101010101" pitchFamily="49" charset="-122"/>
                <a:cs typeface="楷体" panose="02010609060101010101" pitchFamily="49" charset="-122"/>
              </a:rPr>
              <a:t>黄沙百战穿金甲，</a:t>
            </a: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endParaRPr lang="zh-CN" altLang="en-US" sz="4500">
              <a:latin typeface="楷体" panose="02010609060101010101" pitchFamily="49" charset="-122"/>
              <a:ea typeface="楷体" panose="02010609060101010101" pitchFamily="49" charset="-122"/>
              <a:cs typeface="楷体" panose="02010609060101010101" pitchFamily="49" charset="-122"/>
            </a:endParaRPr>
          </a:p>
          <a:p>
            <a:pPr algn="ctr">
              <a:lnSpc>
                <a:spcPct val="70000"/>
              </a:lnSpc>
            </a:pPr>
            <a:r>
              <a:rPr lang="zh-CN" altLang="en-US" sz="4500">
                <a:latin typeface="楷体" panose="02010609060101010101" pitchFamily="49" charset="-122"/>
                <a:ea typeface="楷体" panose="02010609060101010101" pitchFamily="49" charset="-122"/>
                <a:cs typeface="楷体" panose="02010609060101010101" pitchFamily="49" charset="-122"/>
              </a:rPr>
              <a:t>不破楼兰终不还。</a:t>
            </a:r>
            <a:endParaRPr lang="zh-CN" altLang="en-US" sz="45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220000">
            <a:off x="-34290" y="488315"/>
            <a:ext cx="1859915" cy="782955"/>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081782" y="5515377"/>
            <a:ext cx="2137052" cy="981308"/>
          </a:xfrm>
          <a:prstGeom prst="rect">
            <a:avLst/>
          </a:prstGeom>
        </p:spPr>
      </p:pic>
      <p:sp>
        <p:nvSpPr>
          <p:cNvPr id="3" name="文本框 2"/>
          <p:cNvSpPr txBox="1"/>
          <p:nvPr/>
        </p:nvSpPr>
        <p:spPr>
          <a:xfrm>
            <a:off x="687705" y="495935"/>
            <a:ext cx="10816590" cy="6000750"/>
          </a:xfrm>
          <a:prstGeom prst="rect">
            <a:avLst/>
          </a:prstGeom>
          <a:noFill/>
        </p:spPr>
        <p:txBody>
          <a:bodyPr wrap="square" rtlCol="0" anchor="t">
            <a:spAutoFit/>
          </a:bodyPr>
          <a:lstStyle/>
          <a:p>
            <a:pPr>
              <a:lnSpc>
                <a:spcPct val="120000"/>
              </a:lnSpc>
            </a:pPr>
            <a:r>
              <a:rPr lang="en-US" altLang="zh-CN" sz="4000">
                <a:latin typeface="楷体" panose="02010609060101010101" pitchFamily="49" charset="-122"/>
                <a:ea typeface="楷体" panose="02010609060101010101" pitchFamily="49" charset="-122"/>
              </a:rPr>
              <a:t>   </a:t>
            </a:r>
            <a:r>
              <a:rPr sz="40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rPr>
              <a:t>简介作者</a:t>
            </a:r>
            <a:endParaRPr sz="4000">
              <a:latin typeface="楷体" panose="02010609060101010101" pitchFamily="49" charset="-122"/>
              <a:ea typeface="楷体" panose="02010609060101010101" pitchFamily="49" charset="-122"/>
            </a:endParaRPr>
          </a:p>
          <a:p>
            <a:pPr>
              <a:lnSpc>
                <a:spcPct val="120000"/>
              </a:lnSpc>
            </a:pPr>
            <a:r>
              <a:rPr sz="4000">
                <a:latin typeface="楷体" panose="02010609060101010101" pitchFamily="49" charset="-122"/>
                <a:ea typeface="楷体" panose="02010609060101010101" pitchFamily="49" charset="-122"/>
              </a:rPr>
              <a:t>    王昌龄，唐代诗人。字少伯，京兆长安（今陕西西安）人。开元十五年（727年）进士及第，授汜水尉，再迁江宁丞，故世称王江宁。晚年贬龙标尉。因安史乱后还乡，道出亳州，为刺史闾丘晓所杀。其诗擅长七绝，边塞诗气势雄浑，格调高昂；也有愤慨时政及刻画宫怨之作。</a:t>
            </a:r>
            <a:endParaRPr sz="4000">
              <a:latin typeface="楷体" panose="02010609060101010101" pitchFamily="49" charset="-122"/>
              <a:ea typeface="楷体" panose="02010609060101010101" pitchFamily="49" charset="-122"/>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1600201"/>
            <a:ext cx="11258913" cy="2971800"/>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340000">
            <a:off x="457554" y="4328986"/>
            <a:ext cx="3364744" cy="141598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8905240" y="3540125"/>
            <a:ext cx="2623820" cy="1205230"/>
          </a:xfrm>
          <a:prstGeom prst="rect">
            <a:avLst/>
          </a:prstGeom>
        </p:spPr>
      </p:pic>
      <p:sp>
        <p:nvSpPr>
          <p:cNvPr id="8" name="文本框 7"/>
          <p:cNvSpPr txBox="1"/>
          <p:nvPr/>
        </p:nvSpPr>
        <p:spPr>
          <a:xfrm>
            <a:off x="1416685" y="2666365"/>
            <a:ext cx="9357995" cy="1106805"/>
          </a:xfrm>
          <a:prstGeom prst="rect">
            <a:avLst/>
          </a:prstGeom>
          <a:noFill/>
        </p:spPr>
        <p:txBody>
          <a:bodyPr wrap="square" rtlCol="0">
            <a:spAutoFit/>
          </a:bodyPr>
          <a:lstStyle/>
          <a:p>
            <a:pPr algn="ctr"/>
            <a:r>
              <a:rPr lang="en-US" altLang="zh-CN" sz="6600" dirty="0">
                <a:latin typeface="华文隶书" panose="02010800040101010101" charset="-122"/>
                <a:ea typeface="华文隶书" panose="02010800040101010101" charset="-122"/>
              </a:rPr>
              <a:t>感悟诗意，朗读体会</a:t>
            </a:r>
            <a:endParaRPr lang="en-US" altLang="zh-CN" sz="6600" dirty="0">
              <a:latin typeface="华文隶书" panose="02010800040101010101" charset="-122"/>
              <a:ea typeface="华文隶书" panose="02010800040101010101"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220000">
            <a:off x="-34290" y="488315"/>
            <a:ext cx="1859915" cy="782955"/>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081782" y="5515377"/>
            <a:ext cx="2137052" cy="981308"/>
          </a:xfrm>
          <a:prstGeom prst="rect">
            <a:avLst/>
          </a:prstGeom>
        </p:spPr>
      </p:pic>
      <p:sp>
        <p:nvSpPr>
          <p:cNvPr id="3" name="文本框 2"/>
          <p:cNvSpPr txBox="1"/>
          <p:nvPr/>
        </p:nvSpPr>
        <p:spPr>
          <a:xfrm>
            <a:off x="687705" y="432435"/>
            <a:ext cx="10816590" cy="5993130"/>
          </a:xfrm>
          <a:prstGeom prst="rect">
            <a:avLst/>
          </a:prstGeom>
          <a:noFill/>
        </p:spPr>
        <p:txBody>
          <a:bodyPr wrap="square" rtlCol="0" anchor="t">
            <a:spAutoFit/>
          </a:bodyPr>
          <a:lstStyle/>
          <a:p>
            <a:pPr>
              <a:lnSpc>
                <a:spcPct val="130000"/>
              </a:lnSpc>
            </a:pPr>
            <a:r>
              <a:rPr lang="en-US" altLang="zh-CN" sz="5500">
                <a:latin typeface="楷体" panose="02010609060101010101" pitchFamily="49" charset="-122"/>
                <a:ea typeface="楷体" panose="02010609060101010101" pitchFamily="49" charset="-122"/>
              </a:rPr>
              <a:t>   </a:t>
            </a:r>
            <a:r>
              <a:rPr lang="zh-CN" altLang="en-US" sz="55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隶书" panose="02010800040101010101" charset="-122"/>
                <a:ea typeface="华文隶书" panose="02010800040101010101" charset="-122"/>
              </a:rPr>
              <a:t>释 义</a:t>
            </a:r>
            <a:endParaRPr sz="4000">
              <a:latin typeface="楷体" panose="02010609060101010101" pitchFamily="49" charset="-122"/>
              <a:ea typeface="楷体" panose="02010609060101010101" pitchFamily="49" charset="-122"/>
            </a:endParaRPr>
          </a:p>
          <a:p>
            <a:pPr>
              <a:lnSpc>
                <a:spcPct val="130000"/>
              </a:lnSpc>
            </a:pPr>
            <a:r>
              <a:rPr sz="4000">
                <a:latin typeface="楷体" panose="02010609060101010101" pitchFamily="49" charset="-122"/>
                <a:ea typeface="楷体" panose="02010609060101010101" pitchFamily="49" charset="-122"/>
              </a:rPr>
              <a:t>    塞北沙漠中大风狂起，尘土飞扬，天色为之昏暗，前线军情十分紧急，接到战报后迅速出击。</a:t>
            </a:r>
            <a:endParaRPr sz="4000">
              <a:latin typeface="楷体" panose="02010609060101010101" pitchFamily="49" charset="-122"/>
              <a:ea typeface="楷体" panose="02010609060101010101" pitchFamily="49" charset="-122"/>
            </a:endParaRPr>
          </a:p>
          <a:p>
            <a:pPr>
              <a:lnSpc>
                <a:spcPct val="130000"/>
              </a:lnSpc>
            </a:pPr>
            <a:r>
              <a:rPr sz="4000">
                <a:latin typeface="楷体" panose="02010609060101010101" pitchFamily="49" charset="-122"/>
                <a:ea typeface="楷体" panose="02010609060101010101" pitchFamily="49" charset="-122"/>
              </a:rPr>
              <a:t>    先头部队已经于昨夜在洮河北岸和敌人展开了激战，刚才还在交战，现在就传来俘获敌军首领的消息。</a:t>
            </a:r>
            <a:endParaRPr sz="4000">
              <a:latin typeface="楷体" panose="02010609060101010101" pitchFamily="49" charset="-122"/>
              <a:ea typeface="楷体" panose="02010609060101010101" pitchFamily="49" charset="-122"/>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220000">
            <a:off x="-34290" y="488315"/>
            <a:ext cx="1859915" cy="782955"/>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081782" y="5515377"/>
            <a:ext cx="2137052" cy="981308"/>
          </a:xfrm>
          <a:prstGeom prst="rect">
            <a:avLst/>
          </a:prstGeom>
        </p:spPr>
      </p:pic>
      <p:sp>
        <p:nvSpPr>
          <p:cNvPr id="3" name="文本框 2"/>
          <p:cNvSpPr txBox="1"/>
          <p:nvPr/>
        </p:nvSpPr>
        <p:spPr>
          <a:xfrm>
            <a:off x="687705" y="432435"/>
            <a:ext cx="10816590" cy="5977255"/>
          </a:xfrm>
          <a:prstGeom prst="rect">
            <a:avLst/>
          </a:prstGeom>
          <a:noFill/>
        </p:spPr>
        <p:txBody>
          <a:bodyPr wrap="square" rtlCol="0" anchor="t">
            <a:spAutoFit/>
          </a:bodyPr>
          <a:lstStyle/>
          <a:p>
            <a:pPr>
              <a:lnSpc>
                <a:spcPct val="150000"/>
              </a:lnSpc>
            </a:pPr>
            <a:r>
              <a:rPr lang="en-US" altLang="zh-CN" sz="5500">
                <a:latin typeface="楷体" panose="02010609060101010101" pitchFamily="49" charset="-122"/>
                <a:ea typeface="楷体" panose="02010609060101010101" pitchFamily="49" charset="-122"/>
              </a:rPr>
              <a:t>   </a:t>
            </a:r>
            <a:r>
              <a:rPr lang="zh-CN" altLang="en-US" sz="55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祥隶简体" panose="03000509000000000000" charset="-122"/>
                <a:ea typeface="方正祥隶简体" panose="03000509000000000000" charset="-122"/>
              </a:rPr>
              <a:t>词语注释</a:t>
            </a:r>
            <a:endParaRPr sz="4000">
              <a:latin typeface="楷体" panose="02010609060101010101" pitchFamily="49" charset="-122"/>
              <a:ea typeface="楷体" panose="02010609060101010101" pitchFamily="49" charset="-122"/>
            </a:endParaRPr>
          </a:p>
          <a:p>
            <a:pPr>
              <a:lnSpc>
                <a:spcPct val="150000"/>
              </a:lnSpc>
            </a:pPr>
            <a:r>
              <a:rPr sz="4000">
                <a:latin typeface="楷体" panose="02010609060101010101" pitchFamily="49" charset="-122"/>
                <a:ea typeface="楷体" panose="02010609060101010101" pitchFamily="49" charset="-122"/>
              </a:rPr>
              <a:t>⑴从军行：乐府旧题，属相和歌辞平调曲，多是反映军旅辛苦生活的。</a:t>
            </a:r>
            <a:endParaRPr sz="4000">
              <a:latin typeface="楷体" panose="02010609060101010101" pitchFamily="49" charset="-122"/>
              <a:ea typeface="楷体" panose="02010609060101010101" pitchFamily="49" charset="-122"/>
            </a:endParaRPr>
          </a:p>
          <a:p>
            <a:pPr>
              <a:lnSpc>
                <a:spcPct val="150000"/>
              </a:lnSpc>
            </a:pPr>
            <a:r>
              <a:rPr sz="4000">
                <a:latin typeface="楷体" panose="02010609060101010101" pitchFamily="49" charset="-122"/>
                <a:ea typeface="楷体" panose="02010609060101010101" pitchFamily="49" charset="-122"/>
              </a:rPr>
              <a:t>⑿青海：指青海湖，在今青海省。唐朝大将哥舒翰筑城于此，置神威军戍守。长云：层层浓云。雪山：即祁连山，山巅终年积雪，故云。</a:t>
            </a:r>
            <a:endParaRPr sz="4000">
              <a:latin typeface="楷体" panose="02010609060101010101" pitchFamily="49" charset="-122"/>
              <a:ea typeface="楷体" panose="02010609060101010101" pitchFamily="49" charset="-122"/>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220000">
            <a:off x="-34290" y="488315"/>
            <a:ext cx="1859915" cy="782955"/>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081782" y="5515377"/>
            <a:ext cx="2137052" cy="981308"/>
          </a:xfrm>
          <a:prstGeom prst="rect">
            <a:avLst/>
          </a:prstGeom>
        </p:spPr>
      </p:pic>
      <p:sp>
        <p:nvSpPr>
          <p:cNvPr id="3" name="文本框 2"/>
          <p:cNvSpPr txBox="1"/>
          <p:nvPr/>
        </p:nvSpPr>
        <p:spPr>
          <a:xfrm>
            <a:off x="687705" y="432435"/>
            <a:ext cx="10816590" cy="5715635"/>
          </a:xfrm>
          <a:prstGeom prst="rect">
            <a:avLst/>
          </a:prstGeom>
          <a:noFill/>
        </p:spPr>
        <p:txBody>
          <a:bodyPr wrap="square" rtlCol="0" anchor="t">
            <a:spAutoFit/>
          </a:bodyPr>
          <a:lstStyle/>
          <a:p>
            <a:pPr>
              <a:lnSpc>
                <a:spcPct val="170000"/>
              </a:lnSpc>
            </a:pPr>
            <a:r>
              <a:rPr lang="en-US" altLang="zh-CN" sz="5500">
                <a:latin typeface="楷体" panose="02010609060101010101" pitchFamily="49" charset="-122"/>
                <a:ea typeface="楷体" panose="02010609060101010101" pitchFamily="49" charset="-122"/>
              </a:rPr>
              <a:t>   </a:t>
            </a:r>
            <a:r>
              <a:rPr lang="zh-CN" altLang="en-US" sz="55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祥隶简体" panose="03000509000000000000" charset="-122"/>
                <a:ea typeface="方正祥隶简体" panose="03000509000000000000" charset="-122"/>
              </a:rPr>
              <a:t>词语注释</a:t>
            </a:r>
            <a:endParaRPr sz="4000">
              <a:latin typeface="楷体" panose="02010609060101010101" pitchFamily="49" charset="-122"/>
              <a:ea typeface="楷体" panose="02010609060101010101" pitchFamily="49" charset="-122"/>
            </a:endParaRPr>
          </a:p>
          <a:p>
            <a:pPr>
              <a:lnSpc>
                <a:spcPct val="170000"/>
              </a:lnSpc>
            </a:pPr>
            <a:r>
              <a:rPr sz="4000">
                <a:latin typeface="楷体" panose="02010609060101010101" pitchFamily="49" charset="-122"/>
                <a:ea typeface="楷体" panose="02010609060101010101" pitchFamily="49" charset="-122"/>
              </a:rPr>
              <a:t>⒀孤城：即玉门关。玉门关：汉置边关名，在今甘肃敦煌西。一作“雁门关”。</a:t>
            </a:r>
            <a:endParaRPr sz="4000">
              <a:latin typeface="楷体" panose="02010609060101010101" pitchFamily="49" charset="-122"/>
              <a:ea typeface="楷体" panose="02010609060101010101" pitchFamily="49" charset="-122"/>
            </a:endParaRPr>
          </a:p>
          <a:p>
            <a:pPr>
              <a:lnSpc>
                <a:spcPct val="170000"/>
              </a:lnSpc>
            </a:pPr>
            <a:r>
              <a:rPr sz="4000">
                <a:latin typeface="楷体" panose="02010609060101010101" pitchFamily="49" charset="-122"/>
                <a:ea typeface="楷体" panose="02010609060101010101" pitchFamily="49" charset="-122"/>
              </a:rPr>
              <a:t>⒁破：一作“斩”。楼兰：汉时西域国名。</a:t>
            </a:r>
            <a:endParaRPr sz="4000">
              <a:latin typeface="楷体" panose="02010609060101010101" pitchFamily="49" charset="-122"/>
              <a:ea typeface="楷体" panose="02010609060101010101" pitchFamily="49" charset="-122"/>
            </a:endParaRPr>
          </a:p>
          <a:p>
            <a:pPr>
              <a:lnSpc>
                <a:spcPct val="170000"/>
              </a:lnSpc>
            </a:pPr>
            <a:r>
              <a:rPr sz="4000">
                <a:latin typeface="楷体" panose="02010609060101010101" pitchFamily="49" charset="-122"/>
                <a:ea typeface="楷体" panose="02010609060101010101" pitchFamily="49" charset="-122"/>
              </a:rPr>
              <a:t>终不还：一作“竟不还”。</a:t>
            </a:r>
            <a:endParaRPr sz="4000">
              <a:latin typeface="楷体" panose="02010609060101010101" pitchFamily="49" charset="-122"/>
              <a:ea typeface="楷体" panose="02010609060101010101" pitchFamily="49" charset="-122"/>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720" y="810260"/>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“青海长云暗雪山”</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789305" y="2302510"/>
            <a:ext cx="10614025" cy="78359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4500" dirty="0">
                <a:latin typeface="楷体" panose="02010609060101010101" pitchFamily="49" charset="-122"/>
                <a:ea typeface="楷体" panose="02010609060101010101" pitchFamily="49" charset="-122"/>
                <a:cs typeface="Open Sans" panose="020B0606030504020204" pitchFamily="34" charset="0"/>
              </a:rPr>
              <a:t>青海长云暗雪山，你觉得该怎么读？</a:t>
            </a:r>
            <a:endParaRPr lang="en-US" altLang="zh-CN" sz="4500" dirty="0">
              <a:latin typeface="楷体" panose="02010609060101010101" pitchFamily="49" charset="-122"/>
              <a:ea typeface="楷体" panose="02010609060101010101" pitchFamily="49" charset="-122"/>
              <a:cs typeface="Open Sans" panose="020B0606030504020204" pitchFamily="34" charset="0"/>
            </a:endParaRPr>
          </a:p>
        </p:txBody>
      </p:sp>
      <p:sp>
        <p:nvSpPr>
          <p:cNvPr id="3" name="文本框 2"/>
          <p:cNvSpPr txBox="1">
            <a:spLocks noChangeArrowheads="1"/>
          </p:cNvSpPr>
          <p:nvPr/>
        </p:nvSpPr>
        <p:spPr bwMode="auto">
          <a:xfrm>
            <a:off x="788670" y="4320540"/>
            <a:ext cx="10614025" cy="1753235"/>
          </a:xfrm>
          <a:prstGeom prst="rect">
            <a:avLst/>
          </a:prstGeom>
          <a:noFill/>
          <a:ln>
            <a:noFill/>
          </a:ln>
        </p:spPr>
        <p:txBody>
          <a:bodyPr wrap="square">
            <a:spAutoFit/>
          </a:bodyPr>
          <a:lstStyle>
            <a:lvl1pPr/>
            <a:lvl2pPr marL="742950" indent="-285750"/>
            <a:lvl3pPr/>
            <a:lvl4pPr/>
            <a:lvl5pPr/>
            <a:lvl6pPr/>
            <a:lvl7pPr/>
            <a:lvl8pPr/>
            <a:lvl9pPr/>
          </a:lstStyle>
          <a:p>
            <a:pPr algn="l">
              <a:lnSpc>
                <a:spcPct val="120000"/>
              </a:lnSpc>
            </a:pPr>
            <a:r>
              <a:rPr lang="en-US" altLang="zh-CN" sz="4500" dirty="0">
                <a:latin typeface="楷体" panose="02010609060101010101" pitchFamily="49" charset="-122"/>
                <a:ea typeface="楷体" panose="02010609060101010101" pitchFamily="49" charset="-122"/>
                <a:cs typeface="Open Sans" panose="020B0606030504020204" pitchFamily="34" charset="0"/>
              </a:rPr>
              <a:t>    读了诗，在你眼前，仿佛出现了一幅怎样的景象？</a:t>
            </a:r>
            <a:endParaRPr lang="en-US" altLang="zh-CN" sz="4500" dirty="0">
              <a:latin typeface="楷体" panose="02010609060101010101" pitchFamily="49" charset="-122"/>
              <a:ea typeface="楷体" panose="02010609060101010101" pitchFamily="49" charset="-122"/>
              <a:cs typeface="Open Sans" panose="020B0606030504020204" pitchFamily="34" charset="0"/>
            </a:endParaRPr>
          </a:p>
        </p:txBody>
      </p:sp>
      <p:sp>
        <p:nvSpPr>
          <p:cNvPr id="37" name="文本框 36"/>
          <p:cNvSpPr txBox="1"/>
          <p:nvPr/>
        </p:nvSpPr>
        <p:spPr>
          <a:xfrm>
            <a:off x="3549015" y="3234690"/>
            <a:ext cx="5799455" cy="937260"/>
          </a:xfrm>
          <a:prstGeom prst="rect">
            <a:avLst/>
          </a:prstGeom>
          <a:noFill/>
        </p:spPr>
        <p:txBody>
          <a:bodyPr wrap="none" rtlCol="0" anchor="t">
            <a:spAutoFit/>
            <a:scene3d>
              <a:camera prst="orthographicFront"/>
              <a:lightRig rig="threePt" dir="t"/>
            </a:scene3d>
          </a:bodyPr>
          <a:lstStyle/>
          <a:p>
            <a:pPr algn="l"/>
            <a:r>
              <a:rPr lang="en-US" altLang="zh-CN" sz="5500" b="1" dirty="0">
                <a:latin typeface="楷体" panose="02010609060101010101" pitchFamily="49" charset="-122"/>
                <a:ea typeface="楷体" panose="02010609060101010101" pitchFamily="49" charset="-122"/>
                <a:cs typeface="Open Sans" panose="020B0606030504020204" pitchFamily="34" charset="0"/>
                <a:sym typeface="+mn-ea"/>
              </a:rPr>
              <a:t>青海</a:t>
            </a:r>
            <a:r>
              <a:rPr lang="en-US" altLang="zh-CN" sz="5500" b="1" dirty="0">
                <a:ln>
                  <a:solidFill>
                    <a:schemeClr val="bg1"/>
                  </a:solidFill>
                </a:ln>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en-US" altLang="zh-CN" sz="5500" b="1" dirty="0">
                <a:latin typeface="楷体" panose="02010609060101010101" pitchFamily="49" charset="-122"/>
                <a:ea typeface="楷体" panose="02010609060101010101" pitchFamily="49" charset="-122"/>
                <a:cs typeface="Open Sans" panose="020B0606030504020204" pitchFamily="34" charset="0"/>
                <a:sym typeface="+mn-ea"/>
              </a:rPr>
              <a:t>长云</a:t>
            </a:r>
            <a:r>
              <a:rPr lang="en-US" altLang="zh-CN" sz="5500" b="1" dirty="0">
                <a:ln>
                  <a:solidFill>
                    <a:schemeClr val="bg1"/>
                  </a:solidFill>
                </a:ln>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en-US" altLang="zh-CN" sz="5500" b="1" dirty="0">
                <a:latin typeface="楷体" panose="02010609060101010101" pitchFamily="49" charset="-122"/>
                <a:ea typeface="楷体" panose="02010609060101010101" pitchFamily="49" charset="-122"/>
                <a:cs typeface="Open Sans" panose="020B0606030504020204" pitchFamily="34" charset="0"/>
                <a:sym typeface="+mn-ea"/>
              </a:rPr>
              <a:t>暗雪山</a:t>
            </a:r>
            <a:endParaRPr lang="zh-CN" altLang="en-US" sz="55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720" y="810260"/>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“黄河远上白云间”</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36" name="文本框 35"/>
          <p:cNvSpPr txBox="1">
            <a:spLocks noChangeArrowheads="1"/>
          </p:cNvSpPr>
          <p:nvPr/>
        </p:nvSpPr>
        <p:spPr bwMode="auto">
          <a:xfrm>
            <a:off x="942340" y="1894205"/>
            <a:ext cx="10307955" cy="4292600"/>
          </a:xfrm>
          <a:prstGeom prst="rect">
            <a:avLst/>
          </a:prstGeom>
          <a:noFill/>
          <a:ln>
            <a:noFill/>
          </a:ln>
        </p:spPr>
        <p:txBody>
          <a:bodyPr wrap="square">
            <a:spAutoFit/>
          </a:bodyPr>
          <a:lstStyle>
            <a:lvl1pPr/>
            <a:lvl2pPr marL="742950" indent="-285750"/>
            <a:lvl3pPr/>
            <a:lvl4pPr/>
            <a:lvl5pPr/>
            <a:lvl6pPr/>
            <a:lvl7pPr/>
            <a:lvl8pPr/>
            <a:lvl9pPr/>
          </a:lstStyle>
          <a:p>
            <a:pPr algn="l">
              <a:lnSpc>
                <a:spcPct val="140000"/>
              </a:lnSpc>
            </a:pPr>
            <a:r>
              <a:rPr lang="en-US" sz="4500" dirty="0">
                <a:latin typeface="楷体" panose="02010609060101010101" pitchFamily="49" charset="-122"/>
                <a:ea typeface="楷体" panose="02010609060101010101" pitchFamily="49" charset="-122"/>
                <a:cs typeface="Open Sans" panose="020B0606030504020204" pitchFamily="34" charset="0"/>
              </a:rPr>
              <a:t>    </a:t>
            </a:r>
            <a:r>
              <a:rPr sz="4500" dirty="0">
                <a:latin typeface="楷体" panose="02010609060101010101" pitchFamily="49" charset="-122"/>
                <a:ea typeface="楷体" panose="02010609060101010101" pitchFamily="49" charset="-122"/>
                <a:cs typeface="Open Sans" panose="020B0606030504020204" pitchFamily="34" charset="0"/>
              </a:rPr>
              <a:t>青海、雪山在前，玉门关在后，则抒情主人公回望的故乡该是玉门关西的西域，那不是汉兵，倒成胡兵了。</a:t>
            </a:r>
            <a:endParaRPr sz="4500" dirty="0">
              <a:latin typeface="楷体" panose="02010609060101010101" pitchFamily="49" charset="-122"/>
              <a:ea typeface="楷体" panose="02010609060101010101" pitchFamily="49" charset="-122"/>
              <a:cs typeface="Open Sans" panose="020B0606030504020204" pitchFamily="34" charset="0"/>
            </a:endParaRPr>
          </a:p>
          <a:p>
            <a:pPr algn="ctr">
              <a:lnSpc>
                <a:spcPct val="140000"/>
              </a:lnSpc>
            </a:pPr>
            <a:r>
              <a:rPr lang="en-US" altLang="zh-CN" sz="6000" b="1" dirty="0">
                <a:solidFill>
                  <a:srgbClr val="FF0000"/>
                </a:solidFill>
                <a:latin typeface="华文彩云" panose="02010800040101010101" charset="-122"/>
                <a:ea typeface="华文彩云" panose="02010800040101010101" charset="-122"/>
                <a:cs typeface="Open Sans" panose="020B0606030504020204" pitchFamily="34" charset="0"/>
              </a:rPr>
              <a:t>你觉得有何不同？</a:t>
            </a:r>
            <a:endParaRPr lang="en-US" altLang="zh-CN" sz="6000" b="1" dirty="0">
              <a:solidFill>
                <a:srgbClr val="FF0000"/>
              </a:solidFill>
              <a:latin typeface="华文彩云" panose="02010800040101010101" charset="-122"/>
              <a:ea typeface="华文彩云" panose="02010800040101010101" charset="-122"/>
              <a:cs typeface="Open Sans" panose="020B0606030504020204"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fade">
                                      <p:cBhvr>
                                        <p:cTn id="7" dur="800" decel="100000"/>
                                        <p:tgtEl>
                                          <p:spTgt spid="36">
                                            <p:txEl>
                                              <p:pRg st="1" end="1"/>
                                            </p:txEl>
                                          </p:spTgt>
                                        </p:tgtEl>
                                      </p:cBhvr>
                                    </p:animEffect>
                                    <p:anim calcmode="lin" valueType="num">
                                      <p:cBhvr>
                                        <p:cTn id="8" dur="800" decel="100000" fill="hold"/>
                                        <p:tgtEl>
                                          <p:spTgt spid="36">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6">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6">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
                                            <p:txEl>
                                              <p:pRg st="1" end="1"/>
                                            </p:txEl>
                                          </p:spTgt>
                                        </p:tgtEl>
                                        <p:attrNameLst>
                                          <p:attrName>ppt_y</p:attrName>
                                        </p:attrNameLst>
                                      </p:cBhvr>
                                      <p:tavLst>
                                        <p:tav tm="0">
                                          <p:val>
                                            <p:strVal val="#ppt_y+0.1"/>
                                          </p:val>
                                        </p:tav>
                                        <p:tav tm="100000">
                                          <p:val>
                                            <p:strVal val="#ppt_y"/>
                                          </p:val>
                                        </p:tav>
                                      </p:tavLst>
                                    </p:anim>
                                  </p:childTnLst>
                                </p:cTn>
                              </p:par>
                            </p:childTnLst>
                          </p:cTn>
                        </p:par>
                        <p:par>
                          <p:cTn id="13" fill="hold">
                            <p:stCondLst>
                              <p:cond delay="6000"/>
                            </p:stCondLst>
                            <p:childTnLst>
                              <p:par>
                                <p:cTn id="14" presetID="30" presetClass="entr" presetSubtype="0" fill="hold" nodeType="afterEffect">
                                  <p:stCondLst>
                                    <p:cond delay="5000"/>
                                  </p:stCondLst>
                                  <p:childTnLst>
                                    <p:set>
                                      <p:cBhvr>
                                        <p:cTn id="15" dur="1" fill="hold">
                                          <p:stCondLst>
                                            <p:cond delay="0"/>
                                          </p:stCondLst>
                                        </p:cTn>
                                        <p:tgtEl>
                                          <p:spTgt spid="36">
                                            <p:txEl>
                                              <p:pRg st="0" end="0"/>
                                            </p:txEl>
                                          </p:spTgt>
                                        </p:tgtEl>
                                        <p:attrNameLst>
                                          <p:attrName>style.visibility</p:attrName>
                                        </p:attrNameLst>
                                      </p:cBhvr>
                                      <p:to>
                                        <p:strVal val="visible"/>
                                      </p:to>
                                    </p:set>
                                    <p:animEffect transition="in" filter="fade">
                                      <p:cBhvr>
                                        <p:cTn id="16" dur="800" decel="100000"/>
                                        <p:tgtEl>
                                          <p:spTgt spid="36">
                                            <p:txEl>
                                              <p:pRg st="0" end="0"/>
                                            </p:txEl>
                                          </p:spTgt>
                                        </p:tgtEl>
                                      </p:cBhvr>
                                    </p:animEffect>
                                    <p:anim calcmode="lin" valueType="num">
                                      <p:cBhvr>
                                        <p:cTn id="17" dur="800" decel="100000" fill="hold"/>
                                        <p:tgtEl>
                                          <p:spTgt spid="36">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6">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6">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6">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720" y="810260"/>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孤城遥望玉门关</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1558290" y="1989455"/>
            <a:ext cx="9076690" cy="3322955"/>
          </a:xfrm>
          <a:prstGeom prst="rect">
            <a:avLst/>
          </a:prstGeom>
          <a:noFill/>
          <a:ln>
            <a:noFill/>
          </a:ln>
        </p:spPr>
        <p:txBody>
          <a:bodyPr wrap="square">
            <a:spAutoFit/>
          </a:bodyPr>
          <a:lstStyle>
            <a:lvl1pPr/>
            <a:lvl2pPr marL="742950" indent="-285750"/>
            <a:lvl3pPr/>
            <a:lvl4pPr/>
            <a:lvl5pPr/>
            <a:lvl6pPr/>
            <a:lvl7pPr/>
            <a:lvl8pPr/>
            <a:lvl9pPr/>
          </a:lstStyle>
          <a:p>
            <a:pPr algn="ctr">
              <a:lnSpc>
                <a:spcPct val="140000"/>
              </a:lnSpc>
            </a:pPr>
            <a:r>
              <a:rPr lang="en-US" altLang="zh-CN" sz="6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Open Sans" panose="020B0606030504020204" pitchFamily="34" charset="0"/>
              </a:rPr>
              <a:t>倒 文</a:t>
            </a:r>
            <a:endParaRPr lang="en-US" altLang="zh-CN" sz="5500" b="1" dirty="0">
              <a:latin typeface="华文隶书" panose="02010800040101010101" charset="-122"/>
              <a:ea typeface="华文隶书" panose="02010800040101010101" charset="-122"/>
              <a:cs typeface="Open Sans" panose="020B0606030504020204" pitchFamily="34" charset="0"/>
            </a:endParaRPr>
          </a:p>
          <a:p>
            <a:pPr algn="l">
              <a:lnSpc>
                <a:spcPct val="140000"/>
              </a:lnSpc>
            </a:pPr>
            <a:r>
              <a:rPr lang="en-US" altLang="zh-CN" sz="4500" dirty="0">
                <a:latin typeface="楷体" panose="02010609060101010101" pitchFamily="49" charset="-122"/>
                <a:ea typeface="楷体" panose="02010609060101010101" pitchFamily="49" charset="-122"/>
                <a:cs typeface="Open Sans" panose="020B0606030504020204" pitchFamily="34" charset="0"/>
              </a:rPr>
              <a:t>    这行为我们描绘了一幅怎样的画卷？</a:t>
            </a:r>
            <a:endParaRPr lang="en-US" altLang="zh-CN" sz="4500" dirty="0">
              <a:latin typeface="楷体" panose="02010609060101010101" pitchFamily="49" charset="-122"/>
              <a:ea typeface="楷体" panose="02010609060101010101" pitchFamily="49" charset="-122"/>
              <a:cs typeface="Open Sans" panose="020B0606030504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9849497" y="5872247"/>
            <a:ext cx="2137052" cy="981308"/>
          </a:xfrm>
          <a:prstGeom prst="rect">
            <a:avLst/>
          </a:prstGeom>
        </p:spPr>
      </p:pic>
      <p:sp>
        <p:nvSpPr>
          <p:cNvPr id="7" name="文本框 6"/>
          <p:cNvSpPr txBox="1"/>
          <p:nvPr/>
        </p:nvSpPr>
        <p:spPr>
          <a:xfrm>
            <a:off x="822486" y="2178339"/>
            <a:ext cx="1339152" cy="1015663"/>
          </a:xfrm>
          <a:prstGeom prst="rect">
            <a:avLst/>
          </a:prstGeom>
          <a:noFill/>
          <a:ln w="19050">
            <a:noFill/>
            <a:prstDash val="dash"/>
          </a:ln>
        </p:spPr>
        <p:txBody>
          <a:bodyPr wrap="square" rtlCol="0">
            <a:spAutoFit/>
          </a:bodyPr>
          <a:lstStyle/>
          <a:p>
            <a:pPr algn="ctr"/>
            <a:r>
              <a:rPr lang="zh-CN" altLang="en-US" sz="6000" dirty="0">
                <a:solidFill>
                  <a:schemeClr val="tx1">
                    <a:lumMod val="75000"/>
                    <a:lumOff val="25000"/>
                  </a:schemeClr>
                </a:solidFill>
                <a:latin typeface="全字库正楷体" panose="02010604000101010101" pitchFamily="2" charset="-122"/>
                <a:ea typeface="全字库正楷体" panose="02010604000101010101" pitchFamily="2" charset="-122"/>
                <a:cs typeface="全字库正楷体" panose="02010604000101010101" pitchFamily="2" charset="-122"/>
              </a:rPr>
              <a:t>目</a:t>
            </a:r>
            <a:endParaRPr lang="zh-CN" altLang="en-US" sz="6000" dirty="0">
              <a:solidFill>
                <a:schemeClr val="tx1">
                  <a:lumMod val="75000"/>
                  <a:lumOff val="25000"/>
                </a:schemeClr>
              </a:solidFill>
              <a:latin typeface="全字库正楷体" panose="02010604000101010101" pitchFamily="2" charset="-122"/>
              <a:ea typeface="全字库正楷体" panose="02010604000101010101" pitchFamily="2" charset="-122"/>
              <a:cs typeface="全字库正楷体" panose="02010604000101010101" pitchFamily="2" charset="-122"/>
            </a:endParaRPr>
          </a:p>
        </p:txBody>
      </p:sp>
      <p:sp>
        <p:nvSpPr>
          <p:cNvPr id="8" name="文本框 7"/>
          <p:cNvSpPr txBox="1"/>
          <p:nvPr/>
        </p:nvSpPr>
        <p:spPr>
          <a:xfrm>
            <a:off x="746870" y="3068055"/>
            <a:ext cx="1556217" cy="1015663"/>
          </a:xfrm>
          <a:prstGeom prst="rect">
            <a:avLst/>
          </a:prstGeom>
          <a:noFill/>
          <a:ln w="19050">
            <a:noFill/>
            <a:prstDash val="dash"/>
          </a:ln>
        </p:spPr>
        <p:txBody>
          <a:bodyPr wrap="square" rtlCol="0">
            <a:spAutoFit/>
          </a:bodyPr>
          <a:lstStyle/>
          <a:p>
            <a:pPr algn="ctr"/>
            <a:r>
              <a:rPr lang="zh-CN" altLang="en-US" sz="6000" dirty="0">
                <a:solidFill>
                  <a:schemeClr val="tx1">
                    <a:lumMod val="75000"/>
                    <a:lumOff val="25000"/>
                  </a:schemeClr>
                </a:solidFill>
                <a:latin typeface="全字库正楷体" panose="02010604000101010101" pitchFamily="2" charset="-122"/>
                <a:ea typeface="全字库正楷体" panose="02010604000101010101" pitchFamily="2" charset="-122"/>
                <a:cs typeface="全字库正楷体" panose="02010604000101010101" pitchFamily="2" charset="-122"/>
              </a:rPr>
              <a:t>錄</a:t>
            </a:r>
            <a:endParaRPr lang="zh-CN" altLang="en-US" sz="6000" dirty="0">
              <a:solidFill>
                <a:schemeClr val="tx1">
                  <a:lumMod val="75000"/>
                  <a:lumOff val="25000"/>
                </a:schemeClr>
              </a:solidFill>
              <a:latin typeface="全字库正楷体" panose="02010604000101010101" pitchFamily="2" charset="-122"/>
              <a:ea typeface="全字库正楷体" panose="02010604000101010101" pitchFamily="2" charset="-122"/>
              <a:cs typeface="全字库正楷体" panose="02010604000101010101" pitchFamily="2" charset="-122"/>
            </a:endParaRPr>
          </a:p>
        </p:txBody>
      </p:sp>
      <p:sp>
        <p:nvSpPr>
          <p:cNvPr id="9" name="文本框 8"/>
          <p:cNvSpPr txBox="1"/>
          <p:nvPr/>
        </p:nvSpPr>
        <p:spPr>
          <a:xfrm>
            <a:off x="2303012" y="1001951"/>
            <a:ext cx="1418197" cy="783590"/>
          </a:xfrm>
          <a:prstGeom prst="rect">
            <a:avLst/>
          </a:prstGeom>
          <a:noFill/>
          <a:effectLst>
            <a:outerShdw blurRad="50800" dist="25400" dir="5400000" algn="ctr" rotWithShape="0">
              <a:srgbClr val="000000">
                <a:alpha val="43137"/>
              </a:srgbClr>
            </a:outerShdw>
          </a:effectLst>
        </p:spPr>
        <p:txBody>
          <a:bodyPr wrap="square" rtlCol="0">
            <a:spAutoFit/>
          </a:bodyPr>
          <a:lstStyle/>
          <a:p>
            <a:pPr algn="ctr"/>
            <a:r>
              <a:rPr lang="en-US" altLang="zh-CN" sz="4500" dirty="0">
                <a:latin typeface="华文行楷" panose="02010800040101010101" charset="-122"/>
                <a:ea typeface="华文行楷" panose="02010800040101010101" charset="-122"/>
                <a:cs typeface="全字库正楷体" panose="02010604000101010101" pitchFamily="2" charset="-122"/>
              </a:rPr>
              <a:t>0 1</a:t>
            </a:r>
            <a:endParaRPr lang="en-US" altLang="zh-CN" sz="4500" dirty="0">
              <a:latin typeface="华文行楷" panose="02010800040101010101" charset="-122"/>
              <a:ea typeface="华文行楷" panose="02010800040101010101" charset="-122"/>
              <a:cs typeface="全字库正楷体" panose="02010604000101010101" pitchFamily="2" charset="-122"/>
            </a:endParaRPr>
          </a:p>
        </p:txBody>
      </p:sp>
      <p:sp>
        <p:nvSpPr>
          <p:cNvPr id="10" name="文本框 9"/>
          <p:cNvSpPr txBox="1"/>
          <p:nvPr/>
        </p:nvSpPr>
        <p:spPr>
          <a:xfrm>
            <a:off x="2274876" y="2023667"/>
            <a:ext cx="1418197" cy="783590"/>
          </a:xfrm>
          <a:prstGeom prst="rect">
            <a:avLst/>
          </a:prstGeom>
          <a:noFill/>
          <a:effectLst>
            <a:outerShdw blurRad="50800" dist="25400" dir="5400000" algn="ctr" rotWithShape="0">
              <a:srgbClr val="000000">
                <a:alpha val="43137"/>
              </a:srgbClr>
            </a:outerShdw>
          </a:effectLst>
        </p:spPr>
        <p:txBody>
          <a:bodyPr wrap="square" rtlCol="0">
            <a:spAutoFit/>
          </a:bodyPr>
          <a:lstStyle/>
          <a:p>
            <a:pPr algn="ctr"/>
            <a:r>
              <a:rPr lang="en-US" altLang="zh-CN" sz="4500" dirty="0">
                <a:latin typeface="华文行楷" panose="02010800040101010101" charset="-122"/>
                <a:ea typeface="华文行楷" panose="02010800040101010101" charset="-122"/>
                <a:cs typeface="全字库正楷体" panose="02010604000101010101" pitchFamily="2" charset="-122"/>
              </a:rPr>
              <a:t>0 2</a:t>
            </a:r>
            <a:endParaRPr lang="en-US" altLang="zh-CN" sz="4500" dirty="0">
              <a:latin typeface="华文行楷" panose="02010800040101010101" charset="-122"/>
              <a:ea typeface="华文行楷" panose="02010800040101010101" charset="-122"/>
              <a:cs typeface="全字库正楷体" panose="02010604000101010101" pitchFamily="2" charset="-122"/>
            </a:endParaRPr>
          </a:p>
        </p:txBody>
      </p:sp>
      <p:sp>
        <p:nvSpPr>
          <p:cNvPr id="11" name="文本框 10"/>
          <p:cNvSpPr txBox="1"/>
          <p:nvPr/>
        </p:nvSpPr>
        <p:spPr>
          <a:xfrm>
            <a:off x="2288944" y="3045382"/>
            <a:ext cx="1418197" cy="783590"/>
          </a:xfrm>
          <a:prstGeom prst="rect">
            <a:avLst/>
          </a:prstGeom>
          <a:noFill/>
          <a:effectLst>
            <a:outerShdw blurRad="50800" dist="25400" dir="5400000" algn="ctr" rotWithShape="0">
              <a:srgbClr val="000000">
                <a:alpha val="43137"/>
              </a:srgbClr>
            </a:outerShdw>
          </a:effectLst>
        </p:spPr>
        <p:txBody>
          <a:bodyPr wrap="square" rtlCol="0">
            <a:spAutoFit/>
          </a:bodyPr>
          <a:lstStyle/>
          <a:p>
            <a:pPr algn="ctr"/>
            <a:r>
              <a:rPr lang="en-US" altLang="zh-CN" sz="4500" dirty="0">
                <a:latin typeface="华文行楷" panose="02010800040101010101" charset="-122"/>
                <a:ea typeface="华文行楷" panose="02010800040101010101" charset="-122"/>
                <a:cs typeface="全字库正楷体" panose="02010604000101010101" pitchFamily="2" charset="-122"/>
              </a:rPr>
              <a:t>0 3</a:t>
            </a:r>
            <a:endParaRPr lang="en-US" altLang="zh-CN" sz="4500" dirty="0">
              <a:latin typeface="华文行楷" panose="02010800040101010101" charset="-122"/>
              <a:ea typeface="华文行楷" panose="02010800040101010101" charset="-122"/>
              <a:cs typeface="全字库正楷体" panose="02010604000101010101" pitchFamily="2" charset="-122"/>
            </a:endParaRPr>
          </a:p>
        </p:txBody>
      </p:sp>
      <p:sp>
        <p:nvSpPr>
          <p:cNvPr id="12" name="文本框 11"/>
          <p:cNvSpPr txBox="1"/>
          <p:nvPr/>
        </p:nvSpPr>
        <p:spPr>
          <a:xfrm>
            <a:off x="2288944" y="4067097"/>
            <a:ext cx="1418197" cy="783590"/>
          </a:xfrm>
          <a:prstGeom prst="rect">
            <a:avLst/>
          </a:prstGeom>
          <a:noFill/>
          <a:effectLst>
            <a:outerShdw blurRad="50800" dist="25400" dir="5400000" algn="ctr" rotWithShape="0">
              <a:srgbClr val="000000">
                <a:alpha val="43137"/>
              </a:srgbClr>
            </a:outerShdw>
          </a:effectLst>
        </p:spPr>
        <p:txBody>
          <a:bodyPr wrap="square" rtlCol="0">
            <a:spAutoFit/>
          </a:bodyPr>
          <a:lstStyle/>
          <a:p>
            <a:pPr algn="ctr"/>
            <a:r>
              <a:rPr lang="en-US" altLang="zh-CN" sz="4500" dirty="0">
                <a:latin typeface="华文行楷" panose="02010800040101010101" charset="-122"/>
                <a:ea typeface="华文行楷" panose="02010800040101010101" charset="-122"/>
                <a:cs typeface="全字库正楷体" panose="02010604000101010101" pitchFamily="2" charset="-122"/>
              </a:rPr>
              <a:t>0 4</a:t>
            </a:r>
            <a:endParaRPr lang="en-US" altLang="zh-CN" sz="4500" dirty="0">
              <a:latin typeface="华文行楷" panose="02010800040101010101" charset="-122"/>
              <a:ea typeface="华文行楷" panose="02010800040101010101" charset="-122"/>
              <a:cs typeface="全字库正楷体" panose="02010604000101010101" pitchFamily="2" charset="-122"/>
            </a:endParaRPr>
          </a:p>
        </p:txBody>
      </p:sp>
      <p:sp>
        <p:nvSpPr>
          <p:cNvPr id="13" name="TextBox 13"/>
          <p:cNvSpPr txBox="1"/>
          <p:nvPr/>
        </p:nvSpPr>
        <p:spPr>
          <a:xfrm>
            <a:off x="4011353" y="725726"/>
            <a:ext cx="5547944" cy="1129665"/>
          </a:xfrm>
          <a:prstGeom prst="rect">
            <a:avLst/>
          </a:prstGeom>
          <a:noFill/>
        </p:spPr>
        <p:txBody>
          <a:bodyPr wrap="square" rtlCol="0">
            <a:spAutoFit/>
          </a:bodyPr>
          <a:lstStyle/>
          <a:p>
            <a:pPr defTabSz="1812290">
              <a:lnSpc>
                <a:spcPct val="150000"/>
              </a:lnSpc>
            </a:pPr>
            <a:r>
              <a:rPr sz="4500" dirty="0">
                <a:latin typeface="华文行楷" panose="02010800040101010101" charset="-122"/>
                <a:ea typeface="华文行楷" panose="02010800040101010101" charset="-122"/>
                <a:cs typeface="全字库正楷体" panose="02010604000101010101" pitchFamily="2" charset="-122"/>
              </a:rPr>
              <a:t>初知边塞诗</a:t>
            </a:r>
            <a:endParaRPr sz="4500" dirty="0">
              <a:latin typeface="华文行楷" panose="02010800040101010101" charset="-122"/>
              <a:ea typeface="华文行楷" panose="02010800040101010101" charset="-122"/>
              <a:cs typeface="全字库正楷体" panose="02010604000101010101" pitchFamily="2" charset="-122"/>
            </a:endParaRPr>
          </a:p>
        </p:txBody>
      </p:sp>
      <p:sp>
        <p:nvSpPr>
          <p:cNvPr id="14" name="TextBox 13"/>
          <p:cNvSpPr txBox="1"/>
          <p:nvPr/>
        </p:nvSpPr>
        <p:spPr>
          <a:xfrm>
            <a:off x="3997187" y="1747442"/>
            <a:ext cx="5547944" cy="1129665"/>
          </a:xfrm>
          <a:prstGeom prst="rect">
            <a:avLst/>
          </a:prstGeom>
          <a:noFill/>
        </p:spPr>
        <p:txBody>
          <a:bodyPr wrap="square" rtlCol="0">
            <a:spAutoFit/>
          </a:bodyPr>
          <a:lstStyle/>
          <a:p>
            <a:pPr defTabSz="1812290">
              <a:lnSpc>
                <a:spcPct val="150000"/>
              </a:lnSpc>
            </a:pPr>
            <a:r>
              <a:rPr sz="4500" dirty="0">
                <a:latin typeface="华文行楷" panose="02010800040101010101" charset="-122"/>
                <a:ea typeface="华文行楷" panose="02010800040101010101" charset="-122"/>
                <a:cs typeface="全字库正楷体" panose="02010604000101010101" pitchFamily="2" charset="-122"/>
              </a:rPr>
              <a:t>初读古诗，了解作者</a:t>
            </a:r>
            <a:endParaRPr sz="4500" dirty="0">
              <a:latin typeface="华文行楷" panose="02010800040101010101" charset="-122"/>
              <a:ea typeface="华文行楷" panose="02010800040101010101" charset="-122"/>
              <a:cs typeface="全字库正楷体" panose="02010604000101010101" pitchFamily="2" charset="-122"/>
            </a:endParaRPr>
          </a:p>
        </p:txBody>
      </p:sp>
      <p:sp>
        <p:nvSpPr>
          <p:cNvPr id="15" name="TextBox 13"/>
          <p:cNvSpPr txBox="1"/>
          <p:nvPr/>
        </p:nvSpPr>
        <p:spPr>
          <a:xfrm>
            <a:off x="4011089" y="2769157"/>
            <a:ext cx="5547944" cy="1129665"/>
          </a:xfrm>
          <a:prstGeom prst="rect">
            <a:avLst/>
          </a:prstGeom>
          <a:noFill/>
        </p:spPr>
        <p:txBody>
          <a:bodyPr wrap="square" rtlCol="0">
            <a:spAutoFit/>
          </a:bodyPr>
          <a:lstStyle/>
          <a:p>
            <a:pPr defTabSz="1812290">
              <a:lnSpc>
                <a:spcPct val="150000"/>
              </a:lnSpc>
            </a:pPr>
            <a:r>
              <a:rPr sz="4500" dirty="0">
                <a:latin typeface="华文行楷" panose="02010800040101010101" charset="-122"/>
                <a:ea typeface="华文行楷" panose="02010800040101010101" charset="-122"/>
                <a:cs typeface="全字库正楷体" panose="02010604000101010101" pitchFamily="2" charset="-122"/>
              </a:rPr>
              <a:t>再读古诗，合作学习</a:t>
            </a:r>
            <a:endParaRPr sz="4500" dirty="0">
              <a:latin typeface="华文行楷" panose="02010800040101010101" charset="-122"/>
              <a:ea typeface="华文行楷" panose="02010800040101010101" charset="-122"/>
              <a:cs typeface="全字库正楷体" panose="02010604000101010101" pitchFamily="2" charset="-122"/>
            </a:endParaRPr>
          </a:p>
        </p:txBody>
      </p:sp>
      <p:sp>
        <p:nvSpPr>
          <p:cNvPr id="16" name="TextBox 13"/>
          <p:cNvSpPr txBox="1"/>
          <p:nvPr/>
        </p:nvSpPr>
        <p:spPr>
          <a:xfrm>
            <a:off x="3997089" y="3790872"/>
            <a:ext cx="5547944" cy="1129665"/>
          </a:xfrm>
          <a:prstGeom prst="rect">
            <a:avLst/>
          </a:prstGeom>
          <a:noFill/>
        </p:spPr>
        <p:txBody>
          <a:bodyPr wrap="square" rtlCol="0">
            <a:spAutoFit/>
          </a:bodyPr>
          <a:lstStyle/>
          <a:p>
            <a:pPr defTabSz="1812290">
              <a:lnSpc>
                <a:spcPct val="150000"/>
              </a:lnSpc>
            </a:pPr>
            <a:r>
              <a:rPr sz="4500" dirty="0">
                <a:latin typeface="华文行楷" panose="02010800040101010101" charset="-122"/>
                <a:ea typeface="华文行楷" panose="02010800040101010101" charset="-122"/>
                <a:cs typeface="全字库正楷体" panose="02010604000101010101" pitchFamily="2" charset="-122"/>
              </a:rPr>
              <a:t>感悟诗意，朗读体会</a:t>
            </a:r>
            <a:endParaRPr sz="4500" dirty="0">
              <a:latin typeface="华文行楷" panose="02010800040101010101" charset="-122"/>
              <a:ea typeface="华文行楷" panose="02010800040101010101" charset="-122"/>
              <a:cs typeface="全字库正楷体" panose="02010604000101010101" pitchFamily="2" charset="-122"/>
            </a:endParaRPr>
          </a:p>
        </p:txBody>
      </p:sp>
      <p:sp>
        <p:nvSpPr>
          <p:cNvPr id="18" name="文本框 17"/>
          <p:cNvSpPr txBox="1"/>
          <p:nvPr/>
        </p:nvSpPr>
        <p:spPr>
          <a:xfrm>
            <a:off x="2302914" y="5088812"/>
            <a:ext cx="1418197" cy="783590"/>
          </a:xfrm>
          <a:prstGeom prst="rect">
            <a:avLst/>
          </a:prstGeom>
          <a:noFill/>
          <a:effectLst>
            <a:outerShdw blurRad="50800" dist="25400" dir="5400000" algn="ctr" rotWithShape="0">
              <a:srgbClr val="000000">
                <a:alpha val="43137"/>
              </a:srgbClr>
            </a:outerShdw>
          </a:effectLst>
        </p:spPr>
        <p:txBody>
          <a:bodyPr wrap="square" rtlCol="0">
            <a:spAutoFit/>
          </a:bodyPr>
          <a:lstStyle/>
          <a:p>
            <a:pPr algn="ctr"/>
            <a:r>
              <a:rPr lang="en-US" altLang="zh-CN" sz="4500" dirty="0">
                <a:latin typeface="华文行楷" panose="02010800040101010101" charset="-122"/>
                <a:ea typeface="华文行楷" panose="02010800040101010101" charset="-122"/>
                <a:cs typeface="全字库正楷体" panose="02010604000101010101" pitchFamily="2" charset="-122"/>
              </a:rPr>
              <a:t>0 5</a:t>
            </a:r>
            <a:endParaRPr lang="en-US" altLang="zh-CN" sz="4500" dirty="0">
              <a:latin typeface="华文行楷" panose="02010800040101010101" charset="-122"/>
              <a:ea typeface="华文行楷" panose="02010800040101010101" charset="-122"/>
              <a:cs typeface="全字库正楷体" panose="02010604000101010101" pitchFamily="2" charset="-122"/>
            </a:endParaRPr>
          </a:p>
        </p:txBody>
      </p:sp>
      <p:sp>
        <p:nvSpPr>
          <p:cNvPr id="19" name="TextBox 13"/>
          <p:cNvSpPr txBox="1"/>
          <p:nvPr/>
        </p:nvSpPr>
        <p:spPr>
          <a:xfrm>
            <a:off x="4011059" y="4812587"/>
            <a:ext cx="5547944" cy="1129665"/>
          </a:xfrm>
          <a:prstGeom prst="rect">
            <a:avLst/>
          </a:prstGeom>
          <a:noFill/>
        </p:spPr>
        <p:txBody>
          <a:bodyPr wrap="square" rtlCol="0">
            <a:spAutoFit/>
          </a:bodyPr>
          <a:lstStyle/>
          <a:p>
            <a:pPr defTabSz="1812290">
              <a:lnSpc>
                <a:spcPct val="150000"/>
              </a:lnSpc>
            </a:pPr>
            <a:r>
              <a:rPr sz="4500" dirty="0">
                <a:latin typeface="华文行楷" panose="02010800040101010101" charset="-122"/>
                <a:ea typeface="华文行楷" panose="02010800040101010101" charset="-122"/>
                <a:cs typeface="全字库正楷体" panose="02010604000101010101" pitchFamily="2" charset="-122"/>
              </a:rPr>
              <a:t>指导写字，拓展延伸</a:t>
            </a:r>
            <a:endParaRPr sz="4500" dirty="0">
              <a:latin typeface="华文行楷" panose="02010800040101010101" charset="-122"/>
              <a:ea typeface="华文行楷" panose="02010800040101010101" charset="-122"/>
              <a:cs typeface="全字库正楷体" panose="02010604000101010101"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10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ldLvl="0" animBg="1"/>
      <p:bldP spid="10" grpId="0" bldLvl="0" animBg="1"/>
      <p:bldP spid="11" grpId="0" bldLvl="0" animBg="1"/>
      <p:bldP spid="12" grpId="0" bldLvl="0" animBg="1"/>
      <p:bldP spid="13" grpId="0"/>
      <p:bldP spid="14" grpId="0"/>
      <p:bldP spid="15" grpId="0"/>
      <p:bldP spid="16" grpId="0"/>
      <p:bldP spid="18" grpId="0" bldLvl="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085" y="532765"/>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孤城遥望玉门关</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955675" y="1673225"/>
            <a:ext cx="10770235" cy="4246245"/>
          </a:xfrm>
          <a:prstGeom prst="rect">
            <a:avLst/>
          </a:prstGeom>
          <a:noFill/>
          <a:ln>
            <a:noFill/>
          </a:ln>
        </p:spPr>
        <p:txBody>
          <a:bodyPr wrap="square">
            <a:spAutoFit/>
          </a:bodyPr>
          <a:lstStyle>
            <a:lvl1pPr/>
            <a:lvl2pPr marL="742950" indent="-285750"/>
            <a:lvl3pPr/>
            <a:lvl4pPr/>
            <a:lvl5pPr/>
            <a:lvl6pPr/>
            <a:lvl7pPr/>
            <a:lvl8pPr/>
            <a:lvl9pPr/>
          </a:lstStyle>
          <a:p>
            <a:pPr algn="l">
              <a:lnSpc>
                <a:spcPct val="120000"/>
              </a:lnSpc>
            </a:pPr>
            <a:r>
              <a:rPr lang="en-US" altLang="zh-CN" sz="4500" dirty="0">
                <a:latin typeface="楷体" panose="02010609060101010101" pitchFamily="49" charset="-122"/>
                <a:ea typeface="楷体" panose="02010609060101010101" pitchFamily="49" charset="-122"/>
                <a:cs typeface="楷体" panose="02010609060101010101" pitchFamily="49" charset="-122"/>
              </a:rPr>
              <a:t>    </a:t>
            </a:r>
            <a:r>
              <a:rPr sz="4500" dirty="0">
                <a:latin typeface="楷体" panose="02010609060101010101" pitchFamily="49" charset="-122"/>
                <a:ea typeface="楷体" panose="02010609060101010101" pitchFamily="49" charset="-122"/>
                <a:cs typeface="楷体" panose="02010609060101010101" pitchFamily="49" charset="-122"/>
              </a:rPr>
              <a:t>青海湖上空，长云弥温；湖的北面，横亘着绵廷千里的隐隐的雪山；越过雪山，是矗立在河西走廊荒漠中的一座孤城；再往西，就是和孤城遥遥相对的军事要塞——玉门关。</a:t>
            </a:r>
            <a:endParaRPr lang="zh-CN" altLang="en-US" sz="45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085" y="532765"/>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孤城遥望玉门关</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955675" y="1673225"/>
            <a:ext cx="10770235" cy="4246245"/>
          </a:xfrm>
          <a:prstGeom prst="rect">
            <a:avLst/>
          </a:prstGeom>
          <a:noFill/>
          <a:ln>
            <a:noFill/>
          </a:ln>
        </p:spPr>
        <p:txBody>
          <a:bodyPr wrap="square">
            <a:spAutoFit/>
          </a:bodyPr>
          <a:lstStyle>
            <a:lvl1pPr/>
            <a:lvl2pPr marL="742950" indent="-285750"/>
            <a:lvl3pPr/>
            <a:lvl4pPr/>
            <a:lvl5pPr/>
            <a:lvl6pPr/>
            <a:lvl7pPr/>
            <a:lvl8pPr/>
            <a:lvl9pPr/>
          </a:lstStyle>
          <a:p>
            <a:pPr algn="l">
              <a:lnSpc>
                <a:spcPct val="120000"/>
              </a:lnSpc>
            </a:pPr>
            <a:r>
              <a:rPr lang="en-US" altLang="zh-CN" sz="4500" dirty="0">
                <a:latin typeface="楷体" panose="02010609060101010101" pitchFamily="49" charset="-122"/>
                <a:ea typeface="楷体" panose="02010609060101010101" pitchFamily="49" charset="-122"/>
                <a:cs typeface="楷体" panose="02010609060101010101" pitchFamily="49" charset="-122"/>
              </a:rPr>
              <a:t>    </a:t>
            </a:r>
            <a:r>
              <a:rPr sz="4500" dirty="0">
                <a:latin typeface="楷体" panose="02010609060101010101" pitchFamily="49" charset="-122"/>
                <a:ea typeface="楷体" panose="02010609060101010101" pitchFamily="49" charset="-122"/>
                <a:cs typeface="楷体" panose="02010609060101010101" pitchFamily="49" charset="-122"/>
              </a:rPr>
              <a:t>这两句在写景的同时渗透丰富复杂的感情：戍边将士对边防形势的关注，对自己所担负的任务的自豪感、责任感，以及戍边生活的孤寂、艰苦之感，都融合在悲壮、开阔而又迷蒙暗淡的景色里。</a:t>
            </a:r>
            <a:endParaRPr sz="45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085" y="532765"/>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黄沙百战穿金甲</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546100" y="1720215"/>
            <a:ext cx="11102340" cy="1198880"/>
          </a:xfrm>
          <a:prstGeom prst="rect">
            <a:avLst/>
          </a:prstGeom>
          <a:noFill/>
          <a:ln>
            <a:noFill/>
          </a:ln>
        </p:spPr>
        <p:txBody>
          <a:bodyPr wrap="square">
            <a:spAutoFit/>
          </a:bodyPr>
          <a:lstStyle>
            <a:lvl1pPr/>
            <a:lvl2pPr marL="742950" indent="-285750"/>
            <a:lvl3pPr/>
            <a:lvl4pPr/>
            <a:lvl5pPr/>
            <a:lvl6pPr/>
            <a:lvl7pPr/>
            <a:lvl8pPr/>
            <a:lvl9pPr/>
          </a:lstStyle>
          <a:p>
            <a:pPr algn="ctr">
              <a:lnSpc>
                <a:spcPct val="120000"/>
              </a:lnSpc>
            </a:pPr>
            <a:r>
              <a:rPr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概括力极强</a:t>
            </a:r>
            <a:endParaRPr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nvSpPr>
        <p:spPr>
          <a:xfrm>
            <a:off x="847725" y="2919095"/>
            <a:ext cx="10494645" cy="3091815"/>
          </a:xfrm>
          <a:prstGeom prst="rect">
            <a:avLst/>
          </a:prstGeom>
          <a:noFill/>
          <a:ln w="9525">
            <a:noFill/>
          </a:ln>
        </p:spPr>
        <p:txBody>
          <a:bodyPr wrap="square">
            <a:spAutoFit/>
          </a:bodyPr>
          <a:lstStyle/>
          <a:p>
            <a:pPr indent="0" algn="l">
              <a:lnSpc>
                <a:spcPct val="130000"/>
              </a:lnSpc>
            </a:pPr>
            <a:r>
              <a:rPr lang="en-US" sz="5000" b="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5000" b="0">
                <a:solidFill>
                  <a:srgbClr val="000000"/>
                </a:solidFill>
                <a:latin typeface="楷体" panose="02010609060101010101" pitchFamily="49" charset="-122"/>
                <a:ea typeface="楷体" panose="02010609060101010101" pitchFamily="49" charset="-122"/>
                <a:cs typeface="楷体" panose="02010609060101010101" pitchFamily="49" charset="-122"/>
              </a:rPr>
              <a:t>戍边时间之漫长，战事之频繁，战斗之艰苦，敌军之强悍，边地之荒凉，都于此七字中概括无遗。</a:t>
            </a:r>
            <a:endParaRPr sz="5000" b="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085" y="532765"/>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黄沙百战穿金甲</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100" name="文本框 99"/>
          <p:cNvSpPr txBox="1"/>
          <p:nvPr/>
        </p:nvSpPr>
        <p:spPr>
          <a:xfrm>
            <a:off x="656590" y="1636395"/>
            <a:ext cx="10877550" cy="4399915"/>
          </a:xfrm>
          <a:prstGeom prst="rect">
            <a:avLst/>
          </a:prstGeom>
          <a:noFill/>
          <a:ln w="9525">
            <a:noFill/>
          </a:ln>
        </p:spPr>
        <p:txBody>
          <a:bodyPr wrap="square">
            <a:spAutoFit/>
          </a:bodyPr>
          <a:lstStyle/>
          <a:p>
            <a:pPr indent="0" algn="l">
              <a:lnSpc>
                <a:spcPct val="140000"/>
              </a:lnSpc>
            </a:pPr>
            <a:r>
              <a:rPr lang="en-US" sz="40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4000">
                <a:solidFill>
                  <a:srgbClr val="000000"/>
                </a:solidFill>
                <a:latin typeface="楷体" panose="02010609060101010101" pitchFamily="49" charset="-122"/>
                <a:ea typeface="楷体" panose="02010609060101010101" pitchFamily="49" charset="-122"/>
                <a:cs typeface="楷体" panose="02010609060101010101" pitchFamily="49" charset="-122"/>
              </a:rPr>
              <a:t>“百战”是比较抽象的，冠以“黄沙”二字，就突出了西北战场的特征，令人宛见“日暮云沙古战场”的景象；“百战”而至“穿金甲”，更可想见战斗之艰苦激烈，也可想见这漫长的时间中有一系列“白骨掩蓬蒿”式的壮烈牺牲。</a:t>
            </a:r>
            <a:endParaRPr sz="40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矩形 7"/>
          <p:cNvSpPr/>
          <p:nvPr/>
        </p:nvSpPr>
        <p:spPr>
          <a:xfrm>
            <a:off x="2585085" y="532765"/>
            <a:ext cx="7020560" cy="960120"/>
          </a:xfrm>
          <a:prstGeom prst="rect">
            <a:avLst/>
          </a:prstGeom>
          <a:solidFill>
            <a:srgbClr val="F5A939"/>
          </a:solidFill>
          <a:ln>
            <a:noFill/>
          </a:ln>
          <a:effectLst>
            <a:outerShdw blurRad="50800" dist="38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r>
              <a:rPr lang="zh-CN" altLang="en-US" sz="5500" b="1">
                <a:latin typeface="楷体" panose="02010609060101010101" pitchFamily="49" charset="-122"/>
                <a:ea typeface="楷体" panose="02010609060101010101" pitchFamily="49" charset="-122"/>
                <a:cs typeface="楷体" panose="02010609060101010101" pitchFamily="49" charset="-122"/>
                <a:sym typeface="+mn-ea"/>
              </a:rPr>
              <a:t>不破楼兰终不还</a:t>
            </a:r>
            <a:r>
              <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rPr>
              <a:t>”</a:t>
            </a:r>
            <a:endParaRPr lang="zh-CN" altLang="en-US" sz="55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endParaRPr>
          </a:p>
        </p:txBody>
      </p:sp>
      <p:sp>
        <p:nvSpPr>
          <p:cNvPr id="100" name="文本框 99"/>
          <p:cNvSpPr txBox="1"/>
          <p:nvPr/>
        </p:nvSpPr>
        <p:spPr>
          <a:xfrm>
            <a:off x="656590" y="1784350"/>
            <a:ext cx="10877550" cy="3969385"/>
          </a:xfrm>
          <a:prstGeom prst="rect">
            <a:avLst/>
          </a:prstGeom>
          <a:noFill/>
          <a:ln w="9525">
            <a:noFill/>
          </a:ln>
        </p:spPr>
        <p:txBody>
          <a:bodyPr wrap="square">
            <a:spAutoFit/>
          </a:bodyPr>
          <a:lstStyle/>
          <a:p>
            <a:pPr indent="0" algn="l">
              <a:lnSpc>
                <a:spcPct val="140000"/>
              </a:lnSpc>
            </a:pPr>
            <a:r>
              <a:rPr lang="en-US" sz="45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sz="4500">
                <a:solidFill>
                  <a:srgbClr val="000000"/>
                </a:solidFill>
                <a:latin typeface="楷体" panose="02010609060101010101" pitchFamily="49" charset="-122"/>
                <a:ea typeface="楷体" panose="02010609060101010101" pitchFamily="49" charset="-122"/>
                <a:cs typeface="楷体" panose="02010609060101010101" pitchFamily="49" charset="-122"/>
              </a:rPr>
              <a:t>但是，金甲尽管磨穿，将士的报国壮志却并没有销磨，而是在大漠风沙的磨炼中变得更加坚定。“不破楼兰终不还”，就是身经百战的将士豪壮的誓言。</a:t>
            </a:r>
            <a:endParaRPr sz="45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725" y="1600200"/>
            <a:ext cx="11259185" cy="4321810"/>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4227549" y="779336"/>
            <a:ext cx="3364744" cy="141598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7592293" y="785132"/>
            <a:ext cx="3071050" cy="1410188"/>
          </a:xfrm>
          <a:prstGeom prst="rect">
            <a:avLst/>
          </a:prstGeom>
        </p:spPr>
      </p:pic>
      <p:sp>
        <p:nvSpPr>
          <p:cNvPr id="8" name="文本框 7"/>
          <p:cNvSpPr txBox="1"/>
          <p:nvPr/>
        </p:nvSpPr>
        <p:spPr>
          <a:xfrm>
            <a:off x="3870960" y="2875280"/>
            <a:ext cx="4450080" cy="1106805"/>
          </a:xfrm>
          <a:prstGeom prst="rect">
            <a:avLst/>
          </a:prstGeom>
          <a:noFill/>
        </p:spPr>
        <p:txBody>
          <a:bodyPr wrap="square" rtlCol="0">
            <a:spAutoFit/>
          </a:bodyPr>
          <a:lstStyle/>
          <a:p>
            <a:pPr algn="dist"/>
            <a:r>
              <a:rPr lang="en-US" altLang="zh-CN" sz="6600" b="1" dirty="0">
                <a:latin typeface="华文隶书" panose="02010800040101010101" charset="-122"/>
                <a:ea typeface="华文隶书" panose="02010800040101010101" charset="-122"/>
              </a:rPr>
              <a:t>拓展延伸</a:t>
            </a:r>
            <a:endParaRPr lang="en-US" altLang="zh-CN" sz="6600" b="1" dirty="0">
              <a:latin typeface="华文隶书" panose="02010800040101010101" charset="-122"/>
              <a:ea typeface="华文隶书" panose="02010800040101010101" charset="-122"/>
            </a:endParaRPr>
          </a:p>
        </p:txBody>
      </p:sp>
      <p:sp>
        <p:nvSpPr>
          <p:cNvPr id="100" name="文本框 99"/>
          <p:cNvSpPr txBox="1"/>
          <p:nvPr/>
        </p:nvSpPr>
        <p:spPr>
          <a:xfrm>
            <a:off x="1404620" y="4535170"/>
            <a:ext cx="9382125" cy="937260"/>
          </a:xfrm>
          <a:prstGeom prst="rect">
            <a:avLst/>
          </a:prstGeom>
          <a:noFill/>
          <a:ln w="9525">
            <a:noFill/>
          </a:ln>
        </p:spPr>
        <p:txBody>
          <a:bodyPr wrap="square">
            <a:spAutoFit/>
          </a:bodyPr>
          <a:lstStyle/>
          <a:p>
            <a:pPr indent="0"/>
            <a:r>
              <a:rPr lang="zh-CN" sz="5500">
                <a:solidFill>
                  <a:srgbClr val="000000"/>
                </a:solidFill>
                <a:latin typeface="楷体" panose="02010609060101010101" pitchFamily="49" charset="-122"/>
                <a:ea typeface="楷体" panose="02010609060101010101" pitchFamily="49" charset="-122"/>
                <a:cs typeface="方正书宋_GBK" panose="02000000000000000000" charset="-122"/>
              </a:rPr>
              <a:t>学生交流背诵其它的边塞诗。</a:t>
            </a:r>
            <a:endParaRPr lang="zh-CN" altLang="en-US" sz="5500">
              <a:solidFill>
                <a:srgbClr val="000000"/>
              </a:solidFill>
              <a:latin typeface="楷体" panose="02010609060101010101" pitchFamily="49" charset="-122"/>
              <a:ea typeface="楷体" panose="02010609060101010101" pitchFamily="49" charset="-122"/>
              <a:cs typeface="方正书宋_GBK" panose="02000000000000000000"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725" y="1600200"/>
            <a:ext cx="11259185" cy="4765040"/>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4227549" y="779336"/>
            <a:ext cx="3364744" cy="141598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7592293" y="785132"/>
            <a:ext cx="3071050" cy="1410188"/>
          </a:xfrm>
          <a:prstGeom prst="rect">
            <a:avLst/>
          </a:prstGeom>
        </p:spPr>
      </p:pic>
      <p:sp>
        <p:nvSpPr>
          <p:cNvPr id="8" name="文本框 7"/>
          <p:cNvSpPr txBox="1"/>
          <p:nvPr/>
        </p:nvSpPr>
        <p:spPr>
          <a:xfrm>
            <a:off x="669925" y="359410"/>
            <a:ext cx="4450080" cy="1106805"/>
          </a:xfrm>
          <a:prstGeom prst="rect">
            <a:avLst/>
          </a:prstGeom>
          <a:noFill/>
        </p:spPr>
        <p:txBody>
          <a:bodyPr wrap="square" rtlCol="0">
            <a:spAutoFit/>
          </a:bodyPr>
          <a:lstStyle/>
          <a:p>
            <a:pPr algn="l"/>
            <a:r>
              <a:rPr lang="zh-CN" altLang="en-US" sz="6600" b="1" dirty="0">
                <a:latin typeface="华文隶书" panose="02010800040101010101" charset="-122"/>
                <a:ea typeface="华文隶书" panose="02010800040101010101" charset="-122"/>
              </a:rPr>
              <a:t>布置作业</a:t>
            </a:r>
            <a:endParaRPr lang="zh-CN" altLang="en-US" sz="6600" b="1" dirty="0">
              <a:latin typeface="华文隶书" panose="02010800040101010101" charset="-122"/>
              <a:ea typeface="华文隶书" panose="02010800040101010101" charset="-122"/>
            </a:endParaRPr>
          </a:p>
        </p:txBody>
      </p:sp>
      <p:sp>
        <p:nvSpPr>
          <p:cNvPr id="2" name="文本框 1"/>
          <p:cNvSpPr txBox="1"/>
          <p:nvPr/>
        </p:nvSpPr>
        <p:spPr>
          <a:xfrm>
            <a:off x="845820" y="2195195"/>
            <a:ext cx="10500360" cy="3969385"/>
          </a:xfrm>
          <a:prstGeom prst="rect">
            <a:avLst/>
          </a:prstGeom>
          <a:noFill/>
          <a:ln w="9525">
            <a:noFill/>
          </a:ln>
        </p:spPr>
        <p:txBody>
          <a:bodyPr wrap="square">
            <a:spAutoFit/>
          </a:bodyPr>
          <a:lstStyle/>
          <a:p>
            <a:pPr indent="0">
              <a:lnSpc>
                <a:spcPct val="140000"/>
              </a:lnSpc>
            </a:pPr>
            <a:r>
              <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sz="4500" b="0">
                <a:solidFill>
                  <a:srgbClr val="000000"/>
                </a:solidFill>
                <a:latin typeface="楷体" panose="02010609060101010101" pitchFamily="49" charset="-122"/>
                <a:ea typeface="楷体" panose="02010609060101010101" pitchFamily="49" charset="-122"/>
                <a:cs typeface="楷体" panose="02010609060101010101" pitchFamily="49" charset="-122"/>
              </a:rPr>
              <a:t>、有感情地朗读并背诵课文。   </a:t>
            </a:r>
            <a:endPar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sz="4500" b="0">
                <a:solidFill>
                  <a:srgbClr val="000000"/>
                </a:solidFill>
                <a:latin typeface="楷体" panose="02010609060101010101" pitchFamily="49" charset="-122"/>
                <a:ea typeface="楷体" panose="02010609060101010101" pitchFamily="49" charset="-122"/>
                <a:cs typeface="楷体" panose="02010609060101010101" pitchFamily="49" charset="-122"/>
              </a:rPr>
              <a:t>、把你喜欢的诗句抄写下来，有兴趣的</a:t>
            </a:r>
            <a:endParaRPr lang="zh-CN" sz="45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indent="0">
              <a:lnSpc>
                <a:spcPct val="140000"/>
              </a:lnSpc>
            </a:pPr>
            <a:r>
              <a:rPr lang="zh-CN" sz="4500" b="0">
                <a:solidFill>
                  <a:srgbClr val="000000"/>
                </a:solidFill>
                <a:latin typeface="楷体" panose="02010609060101010101" pitchFamily="49" charset="-122"/>
                <a:ea typeface="楷体" panose="02010609060101010101" pitchFamily="49" charset="-122"/>
                <a:cs typeface="楷体" panose="02010609060101010101" pitchFamily="49" charset="-122"/>
              </a:rPr>
              <a:t>   同学可用毛笔写一写。</a:t>
            </a:r>
            <a:r>
              <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lang="en-US" sz="4500" b="0">
                <a:solidFill>
                  <a:srgbClr val="000000"/>
                </a:solidFill>
                <a:latin typeface="楷体" panose="02010609060101010101" pitchFamily="49" charset="-122"/>
                <a:ea typeface="楷体" panose="02010609060101010101" pitchFamily="49" charset="-122"/>
                <a:cs typeface="楷体" panose="02010609060101010101" pitchFamily="49" charset="-122"/>
              </a:rPr>
              <a:t>3</a:t>
            </a:r>
            <a:r>
              <a:rPr lang="zh-CN" sz="4500" b="0">
                <a:solidFill>
                  <a:srgbClr val="000000"/>
                </a:solidFill>
                <a:latin typeface="楷体" panose="02010609060101010101" pitchFamily="49" charset="-122"/>
                <a:ea typeface="楷体" panose="02010609060101010101" pitchFamily="49" charset="-122"/>
                <a:cs typeface="楷体" panose="02010609060101010101" pitchFamily="49" charset="-122"/>
              </a:rPr>
              <a:t>、积累其它的边塞诗。  </a:t>
            </a:r>
            <a:endParaRPr lang="zh-CN" altLang="en-US" sz="45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圆角 8"/>
          <p:cNvSpPr/>
          <p:nvPr/>
        </p:nvSpPr>
        <p:spPr>
          <a:xfrm>
            <a:off x="844855" y="1473890"/>
            <a:ext cx="10502283" cy="3781888"/>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445803" y="604854"/>
            <a:ext cx="4130109" cy="1738072"/>
          </a:xfrm>
          <a:prstGeom prst="rect">
            <a:avLst/>
          </a:prstGeom>
        </p:spPr>
      </p:pic>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7351" t="65842" r="-7351" b="2680"/>
          <a:stretch>
            <a:fillRect/>
          </a:stretch>
        </p:blipFill>
        <p:spPr>
          <a:xfrm>
            <a:off x="7581529" y="4435072"/>
            <a:ext cx="4371955" cy="1839848"/>
          </a:xfrm>
          <a:prstGeom prst="rect">
            <a:avLst/>
          </a:prstGeom>
        </p:spPr>
      </p:pic>
      <p:sp>
        <p:nvSpPr>
          <p:cNvPr id="4" name="矩形 3"/>
          <p:cNvSpPr/>
          <p:nvPr/>
        </p:nvSpPr>
        <p:spPr>
          <a:xfrm>
            <a:off x="2510790" y="2491740"/>
            <a:ext cx="7170420" cy="1943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zh-CN" altLang="en-US" sz="8800" b="1" dirty="0">
                <a:ln w="9525" cmpd="sng">
                  <a:solidFill>
                    <a:schemeClr val="accent1"/>
                  </a:solidFill>
                  <a:prstDash val="solid"/>
                </a:ln>
                <a:solidFill>
                  <a:srgbClr val="70AD47">
                    <a:tint val="1000"/>
                  </a:srgbClr>
                </a:solidFill>
                <a:effectLst>
                  <a:glow rad="38100">
                    <a:schemeClr val="accent1">
                      <a:alpha val="40000"/>
                    </a:schemeClr>
                  </a:glow>
                </a:effectLst>
                <a:latin typeface="华文彩云" panose="02010800040101010101" charset="-122"/>
                <a:ea typeface="华文彩云" panose="02010800040101010101" charset="-122"/>
              </a:rPr>
              <a:t>谢 谢 观 看</a:t>
            </a:r>
            <a:endParaRPr lang="zh-CN" altLang="en-US" sz="8800" b="1" dirty="0">
              <a:ln w="9525" cmpd="sng">
                <a:solidFill>
                  <a:schemeClr val="accent1"/>
                </a:solidFill>
                <a:prstDash val="solid"/>
              </a:ln>
              <a:solidFill>
                <a:srgbClr val="70AD47">
                  <a:tint val="1000"/>
                </a:srgbClr>
              </a:solidFill>
              <a:effectLst>
                <a:glow rad="38100">
                  <a:schemeClr val="accent1">
                    <a:alpha val="40000"/>
                  </a:schemeClr>
                </a:glow>
              </a:effectLst>
              <a:latin typeface="华文彩云" panose="02010800040101010101" charset="-122"/>
              <a:ea typeface="华文彩云" panose="02010800040101010101" charset="-122"/>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4504380" y="611968"/>
            <a:ext cx="3769610" cy="17309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3088017" y="5876692"/>
            <a:ext cx="2137052" cy="981308"/>
          </a:xfrm>
          <a:prstGeom prst="rect">
            <a:avLst/>
          </a:prstGeom>
        </p:spPr>
      </p:pic>
      <p:sp>
        <p:nvSpPr>
          <p:cNvPr id="8" name="文本框 7"/>
          <p:cNvSpPr txBox="1"/>
          <p:nvPr/>
        </p:nvSpPr>
        <p:spPr>
          <a:xfrm>
            <a:off x="1081405" y="3113405"/>
            <a:ext cx="10028555" cy="2861310"/>
          </a:xfrm>
          <a:prstGeom prst="rect">
            <a:avLst/>
          </a:prstGeom>
          <a:noFill/>
        </p:spPr>
        <p:txBody>
          <a:bodyPr wrap="square" rtlCol="0">
            <a:spAutoFit/>
          </a:bodyPr>
          <a:lstStyle/>
          <a:p>
            <a:pPr algn="l">
              <a:lnSpc>
                <a:spcPct val="120000"/>
              </a:lnSpc>
              <a:buClr>
                <a:srgbClr val="CC0099"/>
              </a:buClr>
            </a:pPr>
            <a:r>
              <a:rPr lang="en-US" altLang="zh-CN" sz="5000" dirty="0">
                <a:latin typeface="楷体" panose="02010609060101010101" pitchFamily="49" charset="-122"/>
                <a:ea typeface="楷体" panose="02010609060101010101" pitchFamily="49" charset="-122"/>
                <a:cs typeface="楷体" panose="02010609060101010101" pitchFamily="49" charset="-122"/>
              </a:rPr>
              <a:t>    </a:t>
            </a:r>
            <a:r>
              <a:rPr lang="zh-CN" altLang="en-US" sz="5000" dirty="0">
                <a:latin typeface="楷体" panose="02010609060101010101" pitchFamily="49" charset="-122"/>
                <a:ea typeface="楷体" panose="02010609060101010101" pitchFamily="49" charset="-122"/>
                <a:cs typeface="楷体" panose="02010609060101010101" pitchFamily="49" charset="-122"/>
              </a:rPr>
              <a:t>同学们，我们读过不少古诗，老师想让同学们展示一下,我开个头,看谁能接下去，好吗？</a:t>
            </a:r>
            <a:endParaRPr lang="zh-CN" altLang="en-US" sz="5000" dirty="0">
              <a:latin typeface="楷体" panose="02010609060101010101" pitchFamily="49" charset="-122"/>
              <a:ea typeface="楷体" panose="02010609060101010101" pitchFamily="49" charset="-122"/>
              <a:cs typeface="楷体" panose="02010609060101010101" pitchFamily="49" charset="-122"/>
            </a:endParaRPr>
          </a:p>
        </p:txBody>
      </p:sp>
      <p:grpSp>
        <p:nvGrpSpPr>
          <p:cNvPr id="2" name="组合 1"/>
          <p:cNvGrpSpPr/>
          <p:nvPr/>
        </p:nvGrpSpPr>
        <p:grpSpPr>
          <a:xfrm>
            <a:off x="1921510" y="2479040"/>
            <a:ext cx="8573770" cy="331470"/>
            <a:chOff x="3026" y="4114"/>
            <a:chExt cx="13502" cy="522"/>
          </a:xfrm>
        </p:grpSpPr>
        <p:cxnSp>
          <p:nvCxnSpPr>
            <p:cNvPr id="7" name="直接箭头连接符 6"/>
            <p:cNvCxnSpPr/>
            <p:nvPr/>
          </p:nvCxnSpPr>
          <p:spPr>
            <a:xfrm>
              <a:off x="3026" y="4485"/>
              <a:ext cx="13503"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a:off x="4748" y="4114"/>
              <a:ext cx="668" cy="522"/>
            </a:xfrm>
            <a:prstGeom prst="triangle">
              <a:avLst/>
            </a:prstGeom>
            <a:solidFill>
              <a:srgbClr val="F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9037" y="4114"/>
              <a:ext cx="668" cy="522"/>
            </a:xfrm>
            <a:prstGeom prst="triangle">
              <a:avLst/>
            </a:prstGeom>
            <a:solidFill>
              <a:srgbClr val="F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13326" y="4114"/>
              <a:ext cx="668" cy="522"/>
            </a:xfrm>
            <a:prstGeom prst="triangle">
              <a:avLst/>
            </a:prstGeom>
            <a:solidFill>
              <a:srgbClr val="F5A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a:spLocks noChangeArrowheads="1"/>
          </p:cNvSpPr>
          <p:nvPr/>
        </p:nvSpPr>
        <p:spPr bwMode="auto">
          <a:xfrm>
            <a:off x="3887470" y="1065530"/>
            <a:ext cx="4416425" cy="1014730"/>
          </a:xfrm>
          <a:prstGeom prst="rect">
            <a:avLst/>
          </a:prstGeom>
          <a:noFill/>
          <a:ln>
            <a:noFill/>
          </a:ln>
        </p:spPr>
        <p:txBody>
          <a:bodyPr wrap="square">
            <a:spAutoFit/>
          </a:bodyPr>
          <a:lstStyle>
            <a:lvl1pPr/>
            <a:lvl2pPr marL="742950" indent="-285750"/>
            <a:lvl3pPr/>
            <a:lvl4pPr/>
            <a:lvl5pPr/>
            <a:lvl6pPr/>
            <a:lvl7pPr/>
            <a:lvl8pPr/>
            <a:lvl9pPr/>
          </a:lstStyle>
          <a:p>
            <a:pPr algn="dist"/>
            <a:r>
              <a:rPr lang="zh-CN" altLang="en-US" sz="6000" b="1" dirty="0">
                <a:latin typeface="方正准圆简体" panose="02010601030101010101" charset="-122"/>
                <a:ea typeface="方正准圆简体" panose="02010601030101010101" charset="-122"/>
                <a:cs typeface="Open Sans" panose="020B0606030504020204" pitchFamily="34" charset="0"/>
              </a:rPr>
              <a:t>接龙游戏</a:t>
            </a:r>
            <a:endParaRPr lang="zh-CN" altLang="en-US" sz="6000" b="1" dirty="0">
              <a:latin typeface="方正准圆简体" panose="02010601030101010101" charset="-122"/>
              <a:ea typeface="方正准圆简体" panose="02010601030101010101" charset="-122"/>
              <a:cs typeface="Open Sans" panose="020B0606030504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custDataLst>
              <p:tags r:id="rId1"/>
            </p:custDataLst>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35464" b="33058"/>
          <a:stretch>
            <a:fillRect/>
          </a:stretch>
        </p:blipFill>
        <p:spPr>
          <a:xfrm>
            <a:off x="9384497" y="5891708"/>
            <a:ext cx="2341425" cy="985341"/>
          </a:xfrm>
          <a:prstGeom prst="rect">
            <a:avLst/>
          </a:prstGeom>
        </p:spPr>
      </p:pic>
      <p:pic>
        <p:nvPicPr>
          <p:cNvPr id="6" name="图片 5"/>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2794" t="2183" r="2794" b="63470"/>
          <a:stretch>
            <a:fillRect/>
          </a:stretch>
        </p:blipFill>
        <p:spPr>
          <a:xfrm>
            <a:off x="3150247" y="5872247"/>
            <a:ext cx="2137052" cy="981308"/>
          </a:xfrm>
          <a:prstGeom prst="rect">
            <a:avLst/>
          </a:prstGeom>
        </p:spPr>
      </p:pic>
      <p:sp>
        <p:nvSpPr>
          <p:cNvPr id="11" name="文本框 10"/>
          <p:cNvSpPr txBox="1"/>
          <p:nvPr/>
        </p:nvSpPr>
        <p:spPr>
          <a:xfrm>
            <a:off x="941705" y="1208405"/>
            <a:ext cx="1875155" cy="4606925"/>
          </a:xfrm>
          <a:prstGeom prst="rect">
            <a:avLst/>
          </a:prstGeom>
          <a:noFill/>
        </p:spPr>
        <p:txBody>
          <a:bodyPr vert="eaVert" wrap="square" rtlCol="0">
            <a:spAutoFit/>
            <a:scene3d>
              <a:camera prst="orthographicFront"/>
              <a:lightRig rig="threePt" dir="t"/>
            </a:scene3d>
          </a:bodyPr>
          <a:lstStyle/>
          <a:p>
            <a:r>
              <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rPr>
              <a:t>      《出塞》</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a:p>
            <a:r>
              <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sym typeface="+mn-ea"/>
              </a:rPr>
              <a:t>王昌龄</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p:txBody>
      </p:sp>
      <p:sp>
        <p:nvSpPr>
          <p:cNvPr id="100" name="文本框 99"/>
          <p:cNvSpPr txBox="1"/>
          <p:nvPr/>
        </p:nvSpPr>
        <p:spPr>
          <a:xfrm>
            <a:off x="3235325" y="1265555"/>
            <a:ext cx="6944995" cy="4492625"/>
          </a:xfrm>
          <a:prstGeom prst="rect">
            <a:avLst/>
          </a:prstGeom>
          <a:noFill/>
          <a:ln w="9525">
            <a:noFill/>
          </a:ln>
        </p:spPr>
        <p:txBody>
          <a:bodyPr wrap="square">
            <a:spAutoFit/>
          </a:bodyPr>
          <a:lstStyle/>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秦时明月汉时关，</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万里长征人未还。</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但使龙城飞将在，</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不教胡马度阴山。</a:t>
            </a:r>
            <a:endParaRPr lang="zh-CN" altLang="en-US" sz="5500" b="1">
              <a:latin typeface="楷体" panose="02010609060101010101" pitchFamily="49" charset="-122"/>
              <a:ea typeface="楷体" panose="02010609060101010101" pitchFamily="49"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Effect transition="in" filter="blinds(horizontal)">
                                      <p:cBhvr>
                                        <p:cTn id="7" dur="500"/>
                                        <p:tgtEl>
                                          <p:spTgt spid="10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0">
                                            <p:txEl>
                                              <p:pRg st="3" end="3"/>
                                            </p:txEl>
                                          </p:spTgt>
                                        </p:tgtEl>
                                        <p:attrNameLst>
                                          <p:attrName>style.visibility</p:attrName>
                                        </p:attrNameLst>
                                      </p:cBhvr>
                                      <p:to>
                                        <p:strVal val="visible"/>
                                      </p:to>
                                    </p:set>
                                    <p:animEffect transition="in" filter="blinds(horizontal)">
                                      <p:cBhvr>
                                        <p:cTn id="10" dur="500"/>
                                        <p:tgtEl>
                                          <p:spTgt spid="10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custDataLst>
              <p:tags r:id="rId1"/>
            </p:custDataLst>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35464" b="33058"/>
          <a:stretch>
            <a:fillRect/>
          </a:stretch>
        </p:blipFill>
        <p:spPr>
          <a:xfrm>
            <a:off x="9384497" y="5891708"/>
            <a:ext cx="2341425" cy="985341"/>
          </a:xfrm>
          <a:prstGeom prst="rect">
            <a:avLst/>
          </a:prstGeom>
        </p:spPr>
      </p:pic>
      <p:pic>
        <p:nvPicPr>
          <p:cNvPr id="6" name="图片 5"/>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2794" t="2183" r="2794" b="63470"/>
          <a:stretch>
            <a:fillRect/>
          </a:stretch>
        </p:blipFill>
        <p:spPr>
          <a:xfrm>
            <a:off x="3150247" y="5872247"/>
            <a:ext cx="2137052" cy="981308"/>
          </a:xfrm>
          <a:prstGeom prst="rect">
            <a:avLst/>
          </a:prstGeom>
        </p:spPr>
      </p:pic>
      <p:sp>
        <p:nvSpPr>
          <p:cNvPr id="11" name="文本框 10"/>
          <p:cNvSpPr txBox="1"/>
          <p:nvPr/>
        </p:nvSpPr>
        <p:spPr>
          <a:xfrm>
            <a:off x="777875" y="544195"/>
            <a:ext cx="1798320" cy="5934710"/>
          </a:xfrm>
          <a:prstGeom prst="rect">
            <a:avLst/>
          </a:prstGeom>
          <a:noFill/>
        </p:spPr>
        <p:txBody>
          <a:bodyPr vert="eaVert" wrap="square" rtlCol="0">
            <a:spAutoFit/>
            <a:scene3d>
              <a:camera prst="orthographicFront"/>
              <a:lightRig rig="threePt" dir="t"/>
            </a:scene3d>
          </a:bodyPr>
          <a:lstStyle/>
          <a:p>
            <a:r>
              <a:rPr lang="en-US" altLang="zh-CN" sz="50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rPr>
              <a:t>《从军行七首》其四</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a:p>
            <a:r>
              <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sym typeface="+mn-ea"/>
              </a:rPr>
              <a:t>     王昌龄</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p:txBody>
      </p:sp>
      <p:sp>
        <p:nvSpPr>
          <p:cNvPr id="100" name="文本框 99"/>
          <p:cNvSpPr txBox="1"/>
          <p:nvPr/>
        </p:nvSpPr>
        <p:spPr>
          <a:xfrm>
            <a:off x="3150235" y="1182370"/>
            <a:ext cx="6944995" cy="4492625"/>
          </a:xfrm>
          <a:prstGeom prst="rect">
            <a:avLst/>
          </a:prstGeom>
          <a:noFill/>
          <a:ln w="9525">
            <a:noFill/>
          </a:ln>
        </p:spPr>
        <p:txBody>
          <a:bodyPr wrap="square">
            <a:spAutoFit/>
          </a:bodyPr>
          <a:lstStyle/>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青海长云暗雪山，</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孤城遥望玉门关。</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黄沙百战穿金甲，</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不破楼兰终不还。</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animEffect transition="in" filter="fade">
                                      <p:cBhvr>
                                        <p:cTn id="7" dur="1000"/>
                                        <p:tgtEl>
                                          <p:spTgt spid="100">
                                            <p:txEl>
                                              <p:pRg st="2" end="2"/>
                                            </p:txEl>
                                          </p:spTgt>
                                        </p:tgtEl>
                                      </p:cBhvr>
                                    </p:animEffect>
                                    <p:anim calcmode="lin" valueType="num">
                                      <p:cBhvr>
                                        <p:cTn id="8"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0">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0">
                                            <p:txEl>
                                              <p:pRg st="3" end="3"/>
                                            </p:txEl>
                                          </p:spTgt>
                                        </p:tgtEl>
                                        <p:attrNameLst>
                                          <p:attrName>style.visibility</p:attrName>
                                        </p:attrNameLst>
                                      </p:cBhvr>
                                      <p:to>
                                        <p:strVal val="visible"/>
                                      </p:to>
                                    </p:set>
                                    <p:animEffect transition="in" filter="fade">
                                      <p:cBhvr>
                                        <p:cTn id="12" dur="1000"/>
                                        <p:tgtEl>
                                          <p:spTgt spid="100">
                                            <p:txEl>
                                              <p:pRg st="3" end="3"/>
                                            </p:txEl>
                                          </p:spTgt>
                                        </p:tgtEl>
                                      </p:cBhvr>
                                    </p:animEffect>
                                    <p:anim calcmode="lin" valueType="num">
                                      <p:cBhvr>
                                        <p:cTn id="13"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custDataLst>
              <p:tags r:id="rId1"/>
            </p:custDataLst>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35464" b="33058"/>
          <a:stretch>
            <a:fillRect/>
          </a:stretch>
        </p:blipFill>
        <p:spPr>
          <a:xfrm>
            <a:off x="9384497" y="5891708"/>
            <a:ext cx="2341425" cy="985341"/>
          </a:xfrm>
          <a:prstGeom prst="rect">
            <a:avLst/>
          </a:prstGeom>
        </p:spPr>
      </p:pic>
      <p:pic>
        <p:nvPicPr>
          <p:cNvPr id="6" name="图片 5"/>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2794" t="2183" r="2794" b="63470"/>
          <a:stretch>
            <a:fillRect/>
          </a:stretch>
        </p:blipFill>
        <p:spPr>
          <a:xfrm>
            <a:off x="3150247" y="5872247"/>
            <a:ext cx="2137052" cy="981308"/>
          </a:xfrm>
          <a:prstGeom prst="rect">
            <a:avLst/>
          </a:prstGeom>
        </p:spPr>
      </p:pic>
      <p:sp>
        <p:nvSpPr>
          <p:cNvPr id="11" name="文本框 10"/>
          <p:cNvSpPr txBox="1"/>
          <p:nvPr/>
        </p:nvSpPr>
        <p:spPr>
          <a:xfrm>
            <a:off x="886460" y="949960"/>
            <a:ext cx="1875155" cy="4958080"/>
          </a:xfrm>
          <a:prstGeom prst="rect">
            <a:avLst/>
          </a:prstGeom>
          <a:noFill/>
        </p:spPr>
        <p:txBody>
          <a:bodyPr vert="eaVert" wrap="square" rtlCol="0">
            <a:spAutoFit/>
            <a:scene3d>
              <a:camera prst="orthographicFront"/>
              <a:lightRig rig="threePt" dir="t"/>
            </a:scene3d>
          </a:bodyPr>
          <a:lstStyle/>
          <a:p>
            <a:r>
              <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rPr>
              <a:t>     《塞下曲》</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a:p>
            <a:r>
              <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sym typeface="+mn-ea"/>
              </a:rPr>
              <a:t>卢纶</a:t>
            </a:r>
            <a:endParaRPr lang="en-US" altLang="zh-CN" sz="5500" b="1" dirty="0">
              <a:ln>
                <a:solidFill>
                  <a:schemeClr val="bg1"/>
                </a:solidFill>
              </a:ln>
              <a:solidFill>
                <a:srgbClr val="FF0000"/>
              </a:solidFill>
              <a:latin typeface="楷体" panose="02010609060101010101" pitchFamily="49" charset="-122"/>
              <a:ea typeface="楷体" panose="02010609060101010101" pitchFamily="49" charset="-122"/>
              <a:cs typeface="Arial" panose="020B0604020202020204" pitchFamily="34" charset="0"/>
            </a:endParaRPr>
          </a:p>
        </p:txBody>
      </p:sp>
      <p:sp>
        <p:nvSpPr>
          <p:cNvPr id="100" name="文本框 99"/>
          <p:cNvSpPr txBox="1"/>
          <p:nvPr/>
        </p:nvSpPr>
        <p:spPr>
          <a:xfrm>
            <a:off x="3235325" y="1265555"/>
            <a:ext cx="6944995" cy="4492625"/>
          </a:xfrm>
          <a:prstGeom prst="rect">
            <a:avLst/>
          </a:prstGeom>
          <a:noFill/>
          <a:ln w="9525">
            <a:noFill/>
          </a:ln>
        </p:spPr>
        <p:txBody>
          <a:bodyPr wrap="square">
            <a:spAutoFit/>
          </a:bodyPr>
          <a:lstStyle/>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林暗草惊风，</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将军夜引弓。</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平明寻白羽，</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a:p>
            <a:pPr indent="0" algn="dist">
              <a:lnSpc>
                <a:spcPct val="130000"/>
              </a:lnSpc>
            </a:pPr>
            <a:r>
              <a:rPr lang="zh-CN" sz="5500" b="1">
                <a:solidFill>
                  <a:srgbClr val="000000"/>
                </a:solidFill>
                <a:latin typeface="楷体" panose="02010609060101010101" pitchFamily="49" charset="-122"/>
                <a:ea typeface="楷体" panose="02010609060101010101" pitchFamily="49" charset="-122"/>
                <a:cs typeface="方正书宋_GBK" panose="02000000000000000000" charset="-122"/>
              </a:rPr>
              <a:t>没在石棱中。</a:t>
            </a:r>
            <a:endParaRPr lang="zh-CN" sz="5500" b="1">
              <a:solidFill>
                <a:srgbClr val="000000"/>
              </a:solidFill>
              <a:latin typeface="楷体" panose="02010609060101010101" pitchFamily="49" charset="-122"/>
              <a:ea typeface="楷体" panose="02010609060101010101" pitchFamily="49" charset="-122"/>
              <a:cs typeface="方正书宋_GBK" panose="02000000000000000000"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500" fill="hold">
                                          <p:stCondLst>
                                            <p:cond delay="0"/>
                                          </p:stCondLst>
                                        </p:cTn>
                                        <p:tgtEl>
                                          <p:spTgt spid="100">
                                            <p:txEl>
                                              <p:pRg st="2" end="2"/>
                                            </p:txEl>
                                          </p:spTgt>
                                        </p:tgtEl>
                                        <p:attrNameLst>
                                          <p:attrName>style.visibility</p:attrName>
                                        </p:attrNameLst>
                                      </p:cBhvr>
                                      <p:to>
                                        <p:strVal val="visible"/>
                                      </p:to>
                                    </p:set>
                                    <p:anim by="(-#ppt_w*2)" calcmode="lin" valueType="num">
                                      <p:cBhvr rctx="PPT">
                                        <p:cTn id="7" dur="500" autoRev="1" fill="hold">
                                          <p:stCondLst>
                                            <p:cond delay="0"/>
                                          </p:stCondLst>
                                        </p:cTn>
                                        <p:tgtEl>
                                          <p:spTgt spid="100">
                                            <p:txEl>
                                              <p:pRg st="2" end="2"/>
                                            </p:txEl>
                                          </p:spTgt>
                                        </p:tgtEl>
                                        <p:attrNameLst>
                                          <p:attrName>ppt_w</p:attrName>
                                        </p:attrNameLst>
                                      </p:cBhvr>
                                    </p:anim>
                                    <p:anim by="(#ppt_w*0.50)" calcmode="lin" valueType="num">
                                      <p:cBhvr>
                                        <p:cTn id="8" dur="500" decel="50000" autoRev="1" fill="hold">
                                          <p:stCondLst>
                                            <p:cond delay="0"/>
                                          </p:stCondLst>
                                        </p:cTn>
                                        <p:tgtEl>
                                          <p:spTgt spid="100">
                                            <p:txEl>
                                              <p:pRg st="2" end="2"/>
                                            </p:txEl>
                                          </p:spTgt>
                                        </p:tgtEl>
                                        <p:attrNameLst>
                                          <p:attrName>ppt_x</p:attrName>
                                        </p:attrNameLst>
                                      </p:cBhvr>
                                    </p:anim>
                                    <p:anim from="(-#ppt_h/2)" to="(#ppt_y)" calcmode="lin" valueType="num">
                                      <p:cBhvr>
                                        <p:cTn id="9" dur="500" fill="hold">
                                          <p:stCondLst>
                                            <p:cond delay="0"/>
                                          </p:stCondLst>
                                        </p:cTn>
                                        <p:tgtEl>
                                          <p:spTgt spid="100">
                                            <p:txEl>
                                              <p:pRg st="2" end="2"/>
                                            </p:txEl>
                                          </p:spTgt>
                                        </p:tgtEl>
                                        <p:attrNameLst>
                                          <p:attrName>ppt_y</p:attrName>
                                        </p:attrNameLst>
                                      </p:cBhvr>
                                    </p:anim>
                                    <p:animRot by="21600000">
                                      <p:cBhvr>
                                        <p:cTn id="10" dur="500" fill="hold">
                                          <p:stCondLst>
                                            <p:cond delay="0"/>
                                          </p:stCondLst>
                                        </p:cTn>
                                        <p:tgtEl>
                                          <p:spTgt spid="100">
                                            <p:txEl>
                                              <p:pRg st="2" end="2"/>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500" fill="hold">
                                          <p:stCondLst>
                                            <p:cond delay="0"/>
                                          </p:stCondLst>
                                        </p:cTn>
                                        <p:tgtEl>
                                          <p:spTgt spid="100">
                                            <p:txEl>
                                              <p:pRg st="3" end="3"/>
                                            </p:txEl>
                                          </p:spTgt>
                                        </p:tgtEl>
                                        <p:attrNameLst>
                                          <p:attrName>style.visibility</p:attrName>
                                        </p:attrNameLst>
                                      </p:cBhvr>
                                      <p:to>
                                        <p:strVal val="visible"/>
                                      </p:to>
                                    </p:set>
                                    <p:anim by="(-#ppt_w*2)" calcmode="lin" valueType="num">
                                      <p:cBhvr rctx="PPT">
                                        <p:cTn id="13" dur="500" autoRev="1" fill="hold">
                                          <p:stCondLst>
                                            <p:cond delay="0"/>
                                          </p:stCondLst>
                                        </p:cTn>
                                        <p:tgtEl>
                                          <p:spTgt spid="100">
                                            <p:txEl>
                                              <p:pRg st="3" end="3"/>
                                            </p:txEl>
                                          </p:spTgt>
                                        </p:tgtEl>
                                        <p:attrNameLst>
                                          <p:attrName>ppt_w</p:attrName>
                                        </p:attrNameLst>
                                      </p:cBhvr>
                                    </p:anim>
                                    <p:anim by="(#ppt_w*0.50)" calcmode="lin" valueType="num">
                                      <p:cBhvr>
                                        <p:cTn id="14" dur="500" decel="50000" autoRev="1" fill="hold">
                                          <p:stCondLst>
                                            <p:cond delay="0"/>
                                          </p:stCondLst>
                                        </p:cTn>
                                        <p:tgtEl>
                                          <p:spTgt spid="100">
                                            <p:txEl>
                                              <p:pRg st="3" end="3"/>
                                            </p:txEl>
                                          </p:spTgt>
                                        </p:tgtEl>
                                        <p:attrNameLst>
                                          <p:attrName>ppt_x</p:attrName>
                                        </p:attrNameLst>
                                      </p:cBhvr>
                                    </p:anim>
                                    <p:anim from="(-#ppt_h/2)" to="(#ppt_y)" calcmode="lin" valueType="num">
                                      <p:cBhvr>
                                        <p:cTn id="15" dur="500" fill="hold">
                                          <p:stCondLst>
                                            <p:cond delay="0"/>
                                          </p:stCondLst>
                                        </p:cTn>
                                        <p:tgtEl>
                                          <p:spTgt spid="100">
                                            <p:txEl>
                                              <p:pRg st="3" end="3"/>
                                            </p:txEl>
                                          </p:spTgt>
                                        </p:tgtEl>
                                        <p:attrNameLst>
                                          <p:attrName>ppt_y</p:attrName>
                                        </p:attrNameLst>
                                      </p:cBhvr>
                                    </p:anim>
                                    <p:animRot by="21600000">
                                      <p:cBhvr>
                                        <p:cTn id="16" dur="500" fill="hold">
                                          <p:stCondLst>
                                            <p:cond delay="0"/>
                                          </p:stCondLst>
                                        </p:cTn>
                                        <p:tgtEl>
                                          <p:spTgt spid="100">
                                            <p:txEl>
                                              <p:pRg st="3" end="3"/>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1600201"/>
            <a:ext cx="11258913" cy="2971800"/>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4227549" y="779336"/>
            <a:ext cx="3364744" cy="141598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7592293" y="785132"/>
            <a:ext cx="3071050" cy="1410188"/>
          </a:xfrm>
          <a:prstGeom prst="rect">
            <a:avLst/>
          </a:prstGeom>
        </p:spPr>
      </p:pic>
      <p:sp>
        <p:nvSpPr>
          <p:cNvPr id="8" name="文本框 7"/>
          <p:cNvSpPr txBox="1"/>
          <p:nvPr/>
        </p:nvSpPr>
        <p:spPr>
          <a:xfrm>
            <a:off x="1700530" y="2831465"/>
            <a:ext cx="8790940" cy="937260"/>
          </a:xfrm>
          <a:prstGeom prst="rect">
            <a:avLst/>
          </a:prstGeom>
          <a:noFill/>
        </p:spPr>
        <p:txBody>
          <a:bodyPr wrap="square" rtlCol="0">
            <a:spAutoFit/>
          </a:bodyPr>
          <a:lstStyle/>
          <a:p>
            <a:pPr algn="dist"/>
            <a:r>
              <a:rPr lang="en-US" altLang="zh-CN" sz="5500" b="1" dirty="0">
                <a:latin typeface="楷体" panose="02010609060101010101" pitchFamily="49" charset="-122"/>
                <a:ea typeface="楷体" panose="02010609060101010101" pitchFamily="49" charset="-122"/>
              </a:rPr>
              <a:t>这些诗都是反映什么的？</a:t>
            </a:r>
            <a:endParaRPr lang="en-US" altLang="zh-CN" sz="5500" b="1" dirty="0">
              <a:latin typeface="楷体" panose="02010609060101010101" pitchFamily="49" charset="-122"/>
              <a:ea typeface="楷体" panose="02010609060101010101" pitchFamily="49" charset="-122"/>
            </a:endParaRPr>
          </a:p>
        </p:txBody>
      </p:sp>
      <p:sp>
        <p:nvSpPr>
          <p:cNvPr id="100" name="文本框 99"/>
          <p:cNvSpPr txBox="1"/>
          <p:nvPr>
            <p:custDataLst>
              <p:tags r:id="rId3"/>
            </p:custDataLst>
          </p:nvPr>
        </p:nvSpPr>
        <p:spPr>
          <a:xfrm>
            <a:off x="4739640" y="4849495"/>
            <a:ext cx="2712085" cy="1322070"/>
          </a:xfrm>
          <a:prstGeom prst="rect">
            <a:avLst/>
          </a:prstGeom>
          <a:noFill/>
          <a:ln w="9525">
            <a:noFill/>
          </a:ln>
        </p:spPr>
        <p:txBody>
          <a:bodyPr wrap="square">
            <a:spAutoFit/>
            <a:scene3d>
              <a:camera prst="orthographicFront"/>
              <a:lightRig rig="threePt" dir="t"/>
            </a:scene3d>
          </a:bodyPr>
          <a:lstStyle/>
          <a:p>
            <a:pPr indent="0"/>
            <a:r>
              <a:rPr lang="zh-CN" sz="8000" b="1">
                <a:ln w="6600">
                  <a:solidFill>
                    <a:schemeClr val="bg1"/>
                  </a:solidFill>
                  <a:prstDash val="solid"/>
                </a:ln>
                <a:solidFill>
                  <a:srgbClr val="FF0000"/>
                </a:solidFill>
                <a:effectLst>
                  <a:outerShdw dist="38100" dir="2700000" algn="tl" rotWithShape="0">
                    <a:schemeClr val="accent2"/>
                  </a:outerShdw>
                </a:effectLst>
                <a:latin typeface="华文行楷" panose="02010800040101010101" charset="-122"/>
                <a:ea typeface="华文行楷" panose="02010800040101010101" charset="-122"/>
                <a:cs typeface="方正书宋_GBK" panose="02000000000000000000" charset="-122"/>
              </a:rPr>
              <a:t>战 争</a:t>
            </a:r>
            <a:endParaRPr lang="zh-CN" altLang="en-US" sz="8000" b="1">
              <a:ln w="6600">
                <a:solidFill>
                  <a:schemeClr val="bg1"/>
                </a:solidFill>
                <a:prstDash val="solid"/>
              </a:ln>
              <a:solidFill>
                <a:srgbClr val="FF0000"/>
              </a:solidFill>
              <a:effectLst>
                <a:outerShdw dist="38100" dir="2700000" algn="tl" rotWithShape="0">
                  <a:schemeClr val="accent2"/>
                </a:outerShdw>
              </a:effectLst>
              <a:latin typeface="华文行楷" panose="02010800040101010101" charset="-122"/>
              <a:ea typeface="华文行楷" panose="02010800040101010101" charset="-122"/>
              <a:cs typeface="方正书宋_GBK" panose="02000000000000000000" charset="-122"/>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409" fill="hold">
                                          <p:stCondLst>
                                            <p:cond delay="0"/>
                                          </p:stCondLst>
                                        </p:cTn>
                                        <p:tgtEl>
                                          <p:spTgt spid="100"/>
                                        </p:tgtEl>
                                        <p:attrNameLst>
                                          <p:attrName>style.visibility</p:attrName>
                                        </p:attrNameLst>
                                      </p:cBhvr>
                                      <p:to>
                                        <p:strVal val="visible"/>
                                      </p:to>
                                    </p:set>
                                    <p:anim to="" calcmode="lin" valueType="num">
                                      <p:cBhvr>
                                        <p:cTn id="14" dur="227" fill="hold">
                                          <p:stCondLst>
                                            <p:cond delay="0"/>
                                          </p:stCondLst>
                                        </p:cTn>
                                        <p:tgtEl>
                                          <p:spTgt spid="100"/>
                                        </p:tgtEl>
                                        <p:attrNameLst>
                                          <p:attrName>ppt_y</p:attrName>
                                        </p:attrNameLst>
                                      </p:cBhvr>
                                      <p:tavLst>
                                        <p:tav tm="0" fmla="#ppt_y-sin(pi*$)/2">
                                          <p:val>
                                            <p:fltVal val="0.5"/>
                                          </p:val>
                                        </p:tav>
                                        <p:tav tm="100000">
                                          <p:val>
                                            <p:fltVal val="1"/>
                                          </p:val>
                                        </p:tav>
                                      </p:tavLst>
                                    </p:anim>
                                    <p:anim to="" calcmode="lin" valueType="num">
                                      <p:cBhvr>
                                        <p:cTn id="15" dur="227" fill="hold">
                                          <p:stCondLst>
                                            <p:cond delay="227"/>
                                          </p:stCondLst>
                                        </p:cTn>
                                        <p:tgtEl>
                                          <p:spTgt spid="100"/>
                                        </p:tgtEl>
                                        <p:attrNameLst>
                                          <p:attrName>ppt_y</p:attrName>
                                        </p:attrNameLst>
                                      </p:cBhvr>
                                      <p:tavLst>
                                        <p:tav tm="0" fmla="#ppt_y-sin(pi*$)/4">
                                          <p:val>
                                            <p:fltVal val="0"/>
                                          </p:val>
                                        </p:tav>
                                        <p:tav tm="100000">
                                          <p:val>
                                            <p:fltVal val="1"/>
                                          </p:val>
                                        </p:tav>
                                      </p:tavLst>
                                    </p:anim>
                                    <p:anim to="" calcmode="lin" valueType="num">
                                      <p:cBhvr>
                                        <p:cTn id="16" dur="177" fill="hold">
                                          <p:stCondLst>
                                            <p:cond delay="454"/>
                                          </p:stCondLst>
                                        </p:cTn>
                                        <p:tgtEl>
                                          <p:spTgt spid="100"/>
                                        </p:tgtEl>
                                        <p:attrNameLst>
                                          <p:attrName>ppt_y</p:attrName>
                                        </p:attrNameLst>
                                      </p:cBhvr>
                                      <p:tavLst>
                                        <p:tav tm="0" fmla="#ppt_y-sin(pi*$)/8">
                                          <p:val>
                                            <p:fltVal val="0"/>
                                          </p:val>
                                        </p:tav>
                                        <p:tav tm="100000">
                                          <p:val>
                                            <p:fltVal val="1"/>
                                          </p:val>
                                        </p:tav>
                                      </p:tavLst>
                                    </p:anim>
                                    <p:anim to="" calcmode="lin" valueType="num">
                                      <p:cBhvr>
                                        <p:cTn id="17" dur="139" fill="hold">
                                          <p:stCondLst>
                                            <p:cond delay="632"/>
                                          </p:stCondLst>
                                        </p:cTn>
                                        <p:tgtEl>
                                          <p:spTgt spid="100"/>
                                        </p:tgtEl>
                                        <p:attrNameLst>
                                          <p:attrName>ppt_y</p:attrName>
                                        </p:attrNameLst>
                                      </p:cBhvr>
                                      <p:tavLst>
                                        <p:tav tm="0" fmla="#ppt_y-sin(pi*$)/16">
                                          <p:val>
                                            <p:fltVal val="0"/>
                                          </p:val>
                                        </p:tav>
                                        <p:tav tm="100000">
                                          <p:val>
                                            <p:fltVal val="1"/>
                                          </p:val>
                                        </p:tav>
                                      </p:tavLst>
                                    </p:anim>
                                    <p:anim to="" calcmode="lin" valueType="num">
                                      <p:cBhvr>
                                        <p:cTn id="18" dur="107" fill="hold">
                                          <p:stCondLst>
                                            <p:cond delay="771"/>
                                          </p:stCondLst>
                                        </p:cTn>
                                        <p:tgtEl>
                                          <p:spTgt spid="100"/>
                                        </p:tgtEl>
                                        <p:attrNameLst>
                                          <p:attrName>ppt_y</p:attrName>
                                        </p:attrNameLst>
                                      </p:cBhvr>
                                      <p:tavLst>
                                        <p:tav tm="0" fmla="#ppt_y-sin(pi*$)/32">
                                          <p:val>
                                            <p:fltVal val="0"/>
                                          </p:val>
                                        </p:tav>
                                        <p:tav tm="100000">
                                          <p:val>
                                            <p:fltVal val="1"/>
                                          </p:val>
                                        </p:tav>
                                      </p:tavLst>
                                    </p:anim>
                                    <p:anim to="" calcmode="lin" valueType="num">
                                      <p:cBhvr>
                                        <p:cTn id="19" dur="84" fill="hold">
                                          <p:stCondLst>
                                            <p:cond delay="877"/>
                                          </p:stCondLst>
                                        </p:cTn>
                                        <p:tgtEl>
                                          <p:spTgt spid="100"/>
                                        </p:tgtEl>
                                        <p:attrNameLst>
                                          <p:attrName>ppt_y</p:attrName>
                                        </p:attrNameLst>
                                      </p:cBhvr>
                                      <p:tavLst>
                                        <p:tav tm="0" fmla="#ppt_y-sin(pi*$)/64">
                                          <p:val>
                                            <p:fltVal val="0"/>
                                          </p:val>
                                        </p:tav>
                                        <p:tav tm="100000">
                                          <p:val>
                                            <p:fltVal val="1"/>
                                          </p:val>
                                        </p:tav>
                                      </p:tavLst>
                                    </p:anim>
                                    <p:anim to="" calcmode="lin" valueType="num">
                                      <p:cBhvr>
                                        <p:cTn id="20" dur="39" fill="hold">
                                          <p:stCondLst>
                                            <p:cond delay="961"/>
                                          </p:stCondLst>
                                        </p:cTn>
                                        <p:tgtEl>
                                          <p:spTgt spid="100"/>
                                        </p:tgtEl>
                                        <p:attrNameLst>
                                          <p:attrName>ppt_y</p:attrName>
                                        </p:attrNameLst>
                                      </p:cBhvr>
                                      <p:tavLst>
                                        <p:tav tm="0" fmla="#ppt_y-sin(pi*$)/128">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361452"/>
            <a:ext cx="11258913" cy="6135095"/>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a:off x="746592" y="5872658"/>
            <a:ext cx="2341425" cy="985341"/>
          </a:xfrm>
          <a:prstGeom prst="rect">
            <a:avLst/>
          </a:prstGeom>
        </p:spPr>
      </p:pic>
      <p:grpSp>
        <p:nvGrpSpPr>
          <p:cNvPr id="8" name="Group 57"/>
          <p:cNvGrpSpPr/>
          <p:nvPr/>
        </p:nvGrpSpPr>
        <p:grpSpPr>
          <a:xfrm>
            <a:off x="615315" y="1936750"/>
            <a:ext cx="2473325" cy="2196465"/>
            <a:chOff x="5625793" y="1599766"/>
            <a:chExt cx="4594903" cy="4080928"/>
          </a:xfrm>
          <a:solidFill>
            <a:srgbClr val="DC4415"/>
          </a:solidFill>
        </p:grpSpPr>
        <p:grpSp>
          <p:nvGrpSpPr>
            <p:cNvPr id="18" name="Group 58"/>
            <p:cNvGrpSpPr/>
            <p:nvPr/>
          </p:nvGrpSpPr>
          <p:grpSpPr>
            <a:xfrm>
              <a:off x="6191250" y="1599766"/>
              <a:ext cx="3473482" cy="1069614"/>
              <a:chOff x="6191250" y="1599766"/>
              <a:chExt cx="3473482" cy="1069614"/>
            </a:xfrm>
            <a:grpFill/>
          </p:grpSpPr>
          <p:sp>
            <p:nvSpPr>
              <p:cNvPr id="24"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5A9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9" name="Group 59"/>
            <p:cNvGrpSpPr/>
            <p:nvPr/>
          </p:nvGrpSpPr>
          <p:grpSpPr>
            <a:xfrm flipV="1">
              <a:off x="6191251" y="4611080"/>
              <a:ext cx="3473482" cy="1069614"/>
              <a:chOff x="6191251" y="1599766"/>
              <a:chExt cx="3473482" cy="1069614"/>
            </a:xfrm>
            <a:grpFill/>
          </p:grpSpPr>
          <p:sp>
            <p:nvSpPr>
              <p:cNvPr id="22"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5A9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20"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5A9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8" tIns="46608" rIns="46608" bIns="93218" numCol="1" spcCol="0" rtlCol="0" fromWordArt="0" anchor="b" anchorCtr="0" forceAA="0" compatLnSpc="1">
              <a:noAutofit/>
            </a:bodyPr>
            <a:lstStyle/>
            <a:p>
              <a:pPr algn="ctr" defTabSz="931545" fontAlgn="base">
                <a:spcBef>
                  <a:spcPct val="0"/>
                </a:spcBef>
                <a:spcAft>
                  <a:spcPct val="0"/>
                </a:spcAft>
              </a:pPr>
              <a:endParaRPr lang="en-US" sz="3200" spc="-5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0" name="Right Brace 112"/>
          <p:cNvSpPr/>
          <p:nvPr/>
        </p:nvSpPr>
        <p:spPr>
          <a:xfrm rot="10800000">
            <a:off x="3088005" y="716915"/>
            <a:ext cx="509270" cy="5424170"/>
          </a:xfrm>
          <a:prstGeom prst="rightBrace">
            <a:avLst>
              <a:gd name="adj1" fmla="val 47292"/>
              <a:gd name="adj2" fmla="val 50110"/>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lIns="93166" tIns="46584" rIns="93166" bIns="46584" rtlCol="0" anchor="ctr"/>
          <a:lstStyle/>
          <a:p>
            <a:pPr algn="ctr" defTabSz="931545"/>
            <a:endParaRPr 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66725" y="2654935"/>
            <a:ext cx="2692400" cy="783590"/>
          </a:xfrm>
          <a:prstGeom prst="rect">
            <a:avLst/>
          </a:prstGeom>
          <a:noFill/>
        </p:spPr>
        <p:txBody>
          <a:bodyPr wrap="square" rtlCol="0">
            <a:spAutoFit/>
          </a:bodyPr>
          <a:lstStyle/>
          <a:p>
            <a:pPr algn="ctr"/>
            <a:r>
              <a:rPr lang="zh-CN" altLang="en-US" sz="4500" b="1" dirty="0">
                <a:ln>
                  <a:solidFill>
                    <a:schemeClr val="bg1"/>
                  </a:solidFill>
                </a:ln>
                <a:solidFill>
                  <a:srgbClr val="000000"/>
                </a:solidFill>
                <a:latin typeface="微软雅黑" panose="020B0503020204020204" pitchFamily="34" charset="-122"/>
                <a:ea typeface="微软雅黑" panose="020B0503020204020204" pitchFamily="34" charset="-122"/>
              </a:rPr>
              <a:t>边塞诗</a:t>
            </a:r>
            <a:endParaRPr lang="zh-CN" altLang="en-US" sz="4500" b="1" dirty="0">
              <a:ln>
                <a:solidFill>
                  <a:schemeClr val="bg1"/>
                </a:solidFill>
              </a:ln>
              <a:solidFill>
                <a:srgbClr val="0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3668395" y="991235"/>
            <a:ext cx="7780020" cy="5423535"/>
          </a:xfrm>
          <a:prstGeom prst="rect">
            <a:avLst/>
          </a:prstGeom>
          <a:noFill/>
          <a:ln w="9525">
            <a:noFill/>
          </a:ln>
        </p:spPr>
        <p:txBody>
          <a:bodyPr wrap="square">
            <a:spAutoFit/>
          </a:bodyPr>
          <a:lstStyle/>
          <a:p>
            <a:pPr indent="228600">
              <a:lnSpc>
                <a:spcPct val="110000"/>
              </a:lnSpc>
            </a:pPr>
            <a:r>
              <a:rPr lang="en-US" altLang="zh-CN" sz="3500" b="0">
                <a:solidFill>
                  <a:srgbClr val="000000"/>
                </a:solidFill>
                <a:latin typeface="楷体" panose="02010609060101010101" pitchFamily="49" charset="-122"/>
                <a:ea typeface="楷体" panose="02010609060101010101" pitchFamily="49" charset="-122"/>
                <a:cs typeface="方正书宋_GBK" panose="02000000000000000000" charset="-122"/>
              </a:rPr>
              <a:t>   </a:t>
            </a:r>
            <a:r>
              <a:rPr lang="zh-CN" sz="3500" b="0">
                <a:solidFill>
                  <a:srgbClr val="000000"/>
                </a:solidFill>
                <a:latin typeface="楷体" panose="02010609060101010101" pitchFamily="49" charset="-122"/>
                <a:ea typeface="楷体" panose="02010609060101010101" pitchFamily="49" charset="-122"/>
                <a:cs typeface="方正书宋_GBK" panose="02000000000000000000" charset="-122"/>
              </a:rPr>
              <a:t>以歌咏边塞军旅生活或描述边塞奇异风光为主要内容，这类诗我们称为边塞诗。边塞诗以其乐观高亢的基调和雄浑壮美的意境典型地反映出时代的精神风貌，尤其它悲壮、雄壮的境界，使人耳目一新，令人感喟不已。</a:t>
            </a:r>
            <a:endParaRPr lang="zh-CN" sz="3500" b="0">
              <a:solidFill>
                <a:srgbClr val="000000"/>
              </a:solidFill>
              <a:latin typeface="楷体" panose="02010609060101010101" pitchFamily="49" charset="-122"/>
              <a:ea typeface="楷体" panose="02010609060101010101" pitchFamily="49" charset="-122"/>
              <a:cs typeface="方正书宋_GBK" panose="02000000000000000000" charset="-122"/>
            </a:endParaRPr>
          </a:p>
          <a:p>
            <a:r>
              <a:rPr lang="zh-CN" sz="3500" b="0">
                <a:solidFill>
                  <a:srgbClr val="000000"/>
                </a:solidFill>
                <a:latin typeface="楷体" panose="02010609060101010101" pitchFamily="49" charset="-122"/>
                <a:ea typeface="楷体" panose="02010609060101010101" pitchFamily="49" charset="-122"/>
                <a:cs typeface="方正书宋_GBK" panose="02000000000000000000" charset="-122"/>
              </a:rPr>
              <a:t>    今天我们要学习的</a:t>
            </a:r>
            <a:r>
              <a:rPr lang="zh-CN" sz="3500" b="1">
                <a:solidFill>
                  <a:srgbClr val="000000"/>
                </a:solidFill>
                <a:latin typeface="楷体" panose="02010609060101010101" pitchFamily="49" charset="-122"/>
                <a:ea typeface="楷体" panose="02010609060101010101" pitchFamily="49" charset="-122"/>
                <a:cs typeface="方正书宋_GBK" panose="02000000000000000000" charset="-122"/>
              </a:rPr>
              <a:t>《凉州词》</a:t>
            </a:r>
            <a:r>
              <a:rPr lang="zh-CN" sz="3500" b="0">
                <a:solidFill>
                  <a:srgbClr val="000000"/>
                </a:solidFill>
                <a:latin typeface="楷体" panose="02010609060101010101" pitchFamily="49" charset="-122"/>
                <a:ea typeface="楷体" panose="02010609060101010101" pitchFamily="49" charset="-122"/>
                <a:cs typeface="方正书宋_GBK" panose="02000000000000000000" charset="-122"/>
              </a:rPr>
              <a:t>，就是这样一首。让我们来看一下诗人抒发了怎样的思想感情吧！</a:t>
            </a:r>
            <a:endParaRPr lang="zh-CN" altLang="en-US" sz="3500" b="0">
              <a:solidFill>
                <a:srgbClr val="000000"/>
              </a:solidFill>
              <a:latin typeface="楷体" panose="02010609060101010101" pitchFamily="49" charset="-122"/>
              <a:ea typeface="楷体" panose="02010609060101010101" pitchFamily="49" charset="-122"/>
              <a:cs typeface="方正书宋_GBK" panose="02000000000000000000" charset="-122"/>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66543" y="1600201"/>
            <a:ext cx="11258913" cy="2971800"/>
          </a:xfrm>
          <a:prstGeom prst="roundRect">
            <a:avLst/>
          </a:prstGeom>
          <a:noFill/>
          <a:ln w="28575">
            <a:solidFill>
              <a:srgbClr val="FDCC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35464" b="33058"/>
          <a:stretch>
            <a:fillRect/>
          </a:stretch>
        </p:blipFill>
        <p:spPr>
          <a:xfrm rot="20340000">
            <a:off x="457554" y="4328986"/>
            <a:ext cx="3364744" cy="1415984"/>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794" t="2183" r="2794" b="63470"/>
          <a:stretch>
            <a:fillRect/>
          </a:stretch>
        </p:blipFill>
        <p:spPr>
          <a:xfrm>
            <a:off x="8719820" y="3263265"/>
            <a:ext cx="2849245" cy="1308735"/>
          </a:xfrm>
          <a:prstGeom prst="rect">
            <a:avLst/>
          </a:prstGeom>
        </p:spPr>
      </p:pic>
      <p:sp>
        <p:nvSpPr>
          <p:cNvPr id="8" name="文本框 7"/>
          <p:cNvSpPr txBox="1"/>
          <p:nvPr/>
        </p:nvSpPr>
        <p:spPr>
          <a:xfrm>
            <a:off x="3342005" y="2666365"/>
            <a:ext cx="5507355" cy="1106805"/>
          </a:xfrm>
          <a:prstGeom prst="rect">
            <a:avLst/>
          </a:prstGeom>
          <a:noFill/>
        </p:spPr>
        <p:txBody>
          <a:bodyPr wrap="square" rtlCol="0">
            <a:spAutoFit/>
          </a:bodyPr>
          <a:lstStyle/>
          <a:p>
            <a:pPr algn="dist"/>
            <a:r>
              <a:rPr lang="en-US" altLang="zh-CN" sz="6600" b="1" dirty="0">
                <a:latin typeface="华文隶书" panose="02010800040101010101" charset="-122"/>
                <a:ea typeface="华文隶书" panose="02010800040101010101" charset="-122"/>
              </a:rPr>
              <a:t>《凉州词》</a:t>
            </a:r>
            <a:endParaRPr lang="en-US" altLang="zh-CN" sz="6600" b="1" dirty="0">
              <a:latin typeface="华文隶书" panose="02010800040101010101" charset="-122"/>
              <a:ea typeface="华文隶书" panose="02010800040101010101"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REFSHAPE" val="324455924"/>
</p:tagLst>
</file>

<file path=ppt/tags/tag11.xml><?xml version="1.0" encoding="utf-8"?>
<p:tagLst xmlns:p="http://schemas.openxmlformats.org/presentationml/2006/main">
  <p:tag name="KSO_WM_UNIT_DIAGRAM_MODELTYPE" val="dynamicNum"/>
  <p:tag name="KSO_WM_BEAUTIFY_FLAG" val="#wm#"/>
  <p:tag name="KSO_WM_UNIT_TYPE" val="ζ_h_f"/>
</p:tagLst>
</file>

<file path=ppt/tags/tag2.xml><?xml version="1.0" encoding="utf-8"?>
<p:tagLst xmlns:p="http://schemas.openxmlformats.org/presentationml/2006/main">
  <p:tag name="REFSHAPE" val="324456604"/>
</p:tagLst>
</file>

<file path=ppt/tags/tag3.xml><?xml version="1.0" encoding="utf-8"?>
<p:tagLst xmlns:p="http://schemas.openxmlformats.org/presentationml/2006/main">
  <p:tag name="REFSHAPE" val="324456468"/>
</p:tagLst>
</file>

<file path=ppt/tags/tag4.xml><?xml version="1.0" encoding="utf-8"?>
<p:tagLst xmlns:p="http://schemas.openxmlformats.org/presentationml/2006/main">
  <p:tag name="REFSHAPE" val="324455924"/>
</p:tagLst>
</file>

<file path=ppt/tags/tag5.xml><?xml version="1.0" encoding="utf-8"?>
<p:tagLst xmlns:p="http://schemas.openxmlformats.org/presentationml/2006/main">
  <p:tag name="REFSHAPE" val="324456604"/>
</p:tagLst>
</file>

<file path=ppt/tags/tag6.xml><?xml version="1.0" encoding="utf-8"?>
<p:tagLst xmlns:p="http://schemas.openxmlformats.org/presentationml/2006/main">
  <p:tag name="REFSHAPE" val="324456468"/>
</p:tagLst>
</file>

<file path=ppt/tags/tag7.xml><?xml version="1.0" encoding="utf-8"?>
<p:tagLst xmlns:p="http://schemas.openxmlformats.org/presentationml/2006/main">
  <p:tag name="REFSHAPE" val="324455924"/>
</p:tagLst>
</file>

<file path=ppt/tags/tag8.xml><?xml version="1.0" encoding="utf-8"?>
<p:tagLst xmlns:p="http://schemas.openxmlformats.org/presentationml/2006/main">
  <p:tag name="REFSHAPE" val="324456604"/>
</p:tagLst>
</file>

<file path=ppt/tags/tag9.xml><?xml version="1.0" encoding="utf-8"?>
<p:tagLst xmlns:p="http://schemas.openxmlformats.org/presentationml/2006/main">
  <p:tag name="REFSHAPE" val="32445646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1691</Words>
  <Application>WPS 演示</Application>
  <PresentationFormat>自定义</PresentationFormat>
  <Paragraphs>155</Paragraphs>
  <Slides>27</Slides>
  <Notes>2</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27</vt:i4>
      </vt:variant>
    </vt:vector>
  </HeadingPairs>
  <TitlesOfParts>
    <vt:vector size="50" baseType="lpstr">
      <vt:lpstr>Arial</vt:lpstr>
      <vt:lpstr>宋体</vt:lpstr>
      <vt:lpstr>Wingdings</vt:lpstr>
      <vt:lpstr>方正彩云简体</vt:lpstr>
      <vt:lpstr>微软雅黑</vt:lpstr>
      <vt:lpstr>全字库正楷体</vt:lpstr>
      <vt:lpstr>楷体_GB2312</vt:lpstr>
      <vt:lpstr>华文行楷</vt:lpstr>
      <vt:lpstr>楷体</vt:lpstr>
      <vt:lpstr>方正准圆简体</vt:lpstr>
      <vt:lpstr>Open Sans</vt:lpstr>
      <vt:lpstr>方正书宋_GBK</vt:lpstr>
      <vt:lpstr>Segoe UI</vt:lpstr>
      <vt:lpstr>华文隶书</vt:lpstr>
      <vt:lpstr>等线</vt:lpstr>
      <vt:lpstr>Arial Unicode MS</vt:lpstr>
      <vt:lpstr>Calibri</vt:lpstr>
      <vt:lpstr>方正祥隶简体</vt:lpstr>
      <vt:lpstr>Lucida Sans Unicode</vt:lpstr>
      <vt:lpstr>华文彩云</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5</cp:revision>
  <dcterms:created xsi:type="dcterms:W3CDTF">2020-01-26T10:59:00Z</dcterms:created>
  <dcterms:modified xsi:type="dcterms:W3CDTF">2020-03-03T05:31:10Z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