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436" r:id="rId3"/>
    <p:sldId id="456" r:id="rId5"/>
    <p:sldId id="434" r:id="rId6"/>
    <p:sldId id="430" r:id="rId7"/>
    <p:sldId id="419" r:id="rId8"/>
    <p:sldId id="483" r:id="rId9"/>
    <p:sldId id="464" r:id="rId10"/>
    <p:sldId id="459" r:id="rId11"/>
    <p:sldId id="490" r:id="rId12"/>
    <p:sldId id="491" r:id="rId13"/>
    <p:sldId id="484" r:id="rId14"/>
    <p:sldId id="485" r:id="rId15"/>
    <p:sldId id="486" r:id="rId16"/>
    <p:sldId id="487" r:id="rId17"/>
    <p:sldId id="432" r:id="rId18"/>
    <p:sldId id="488" r:id="rId19"/>
    <p:sldId id="413" r:id="rId20"/>
    <p:sldId id="465" r:id="rId21"/>
    <p:sldId id="460" r:id="rId22"/>
    <p:sldId id="461" r:id="rId23"/>
    <p:sldId id="492" r:id="rId24"/>
    <p:sldId id="493" r:id="rId25"/>
    <p:sldId id="423" r:id="rId26"/>
    <p:sldId id="494" r:id="rId27"/>
    <p:sldId id="495" r:id="rId28"/>
    <p:sldId id="496" r:id="rId29"/>
    <p:sldId id="463" r:id="rId30"/>
    <p:sldId id="466" r:id="rId31"/>
    <p:sldId id="467" r:id="rId32"/>
    <p:sldId id="435" r:id="rId33"/>
  </p:sldIdLst>
  <p:sldSz cx="12192000" cy="6858000"/>
  <p:notesSz cx="6858000" cy="9144000"/>
  <p:embeddedFontLst>
    <p:embeddedFont>
      <p:font typeface="微软雅黑" panose="020B0503020204020204" charset="-122"/>
      <p:regular r:id="rId38"/>
    </p:embeddedFont>
    <p:embeddedFont>
      <p:font typeface="隶书" panose="02010509060101010101" pitchFamily="65" charset="-122"/>
      <p:regular r:id="rId39"/>
    </p:embeddedFont>
    <p:embeddedFont>
      <p:font typeface="楷体" panose="02010609060101010101" charset="-122"/>
      <p:regular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Calibri Light" panose="020F0302020204030204" charset="0"/>
      <p:regular r:id="rId45"/>
      <p:italic r:id="rId46"/>
    </p:embeddedFont>
    <p:embeddedFont>
      <p:font typeface="等线" panose="02010600030101010101" charset="0"/>
      <p:regular r:id="rId47"/>
      <p:bold r:id="rId48"/>
    </p:embeddedFont>
    <p:embeddedFont>
      <p:font typeface="方正古隶简体" panose="03000509000000000000" charset="-12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BDD"/>
    <a:srgbClr val="EDE1CB"/>
    <a:srgbClr val="0F3D4D"/>
    <a:srgbClr val="EDEFCD"/>
    <a:srgbClr val="EFEDE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16" autoAdjust="0"/>
    <p:restoredTop sz="96429" autoAdjust="0"/>
  </p:normalViewPr>
  <p:slideViewPr>
    <p:cSldViewPr snapToGrid="0">
      <p:cViewPr>
        <p:scale>
          <a:sx n="46" d="100"/>
          <a:sy n="46" d="100"/>
        </p:scale>
        <p:origin x="72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2.fntdata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007E-344C-42FD-9282-46A780F7B1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4A8E-A808-4ED3-9267-13D8797A09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C858-E328-44DD-BEE9-21060B2816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5E9B1-89D2-4068-89FA-8F162FCB27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EE71-4810-410B-AB9E-41CA511C2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EE71-4810-410B-AB9E-41CA511C2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C06E-92F0-4C8C-BC7C-5096837E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C06E-92F0-4C8C-BC7C-5096837E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C06E-92F0-4C8C-BC7C-5096837E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C06E-92F0-4C8C-BC7C-5096837E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C06E-92F0-4C8C-BC7C-5096837E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EE71-4810-410B-AB9E-41CA511C2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36F6-F681-45D9-B2CD-769794F8A4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EE71-4810-410B-AB9E-41CA511C2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819547" y="1823243"/>
            <a:ext cx="4453840" cy="317420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3506-4667-4B10-B240-E1F464F4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E128C-23C9-4F5E-A327-66AAFBB2F3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43506-4667-4B10-B240-E1F464F4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E128C-23C9-4F5E-A327-66AAFBB2F3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3"/>
          <p:cNvSpPr>
            <a:spLocks noGrp="1"/>
          </p:cNvSpPr>
          <p:nvPr>
            <p:ph type="pic" sz="quarter" idx="11"/>
          </p:nvPr>
        </p:nvSpPr>
        <p:spPr>
          <a:xfrm>
            <a:off x="7108953" y="1743321"/>
            <a:ext cx="3078753" cy="20098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63494" y="1710796"/>
            <a:ext cx="3078753" cy="20098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3"/>
          <p:cNvSpPr>
            <a:spLocks noGrp="1"/>
          </p:cNvSpPr>
          <p:nvPr>
            <p:ph type="pic" sz="quarter" idx="11"/>
          </p:nvPr>
        </p:nvSpPr>
        <p:spPr>
          <a:xfrm>
            <a:off x="1241434" y="3783704"/>
            <a:ext cx="1648374" cy="237761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858283" y="1395720"/>
            <a:ext cx="3096700" cy="422799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281838" y="1060191"/>
            <a:ext cx="1648374" cy="22512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21252" y="1423580"/>
            <a:ext cx="3138998" cy="426821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738160" y="989583"/>
            <a:ext cx="2019191" cy="437830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3"/>
          <p:cNvSpPr>
            <a:spLocks noGrp="1"/>
          </p:cNvSpPr>
          <p:nvPr>
            <p:ph type="pic" sz="quarter" idx="11"/>
          </p:nvPr>
        </p:nvSpPr>
        <p:spPr>
          <a:xfrm>
            <a:off x="1192423" y="3724313"/>
            <a:ext cx="5483799" cy="21062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932357" y="1383672"/>
            <a:ext cx="8427717" cy="174716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652464" y="757646"/>
            <a:ext cx="10908166" cy="55653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40232" y="748893"/>
            <a:ext cx="3896142" cy="557295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972378" y="1318441"/>
            <a:ext cx="2387831" cy="458597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369204" y="1418722"/>
            <a:ext cx="1555287" cy="154495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231760" y="1418722"/>
            <a:ext cx="1555287" cy="154495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48" y="1663699"/>
            <a:ext cx="4965700" cy="6047105"/>
          </a:xfrm>
          <a:prstGeom prst="rect">
            <a:avLst/>
          </a:prstGeom>
        </p:spPr>
      </p:pic>
      <p:sp>
        <p:nvSpPr>
          <p:cNvPr id="3" name="文本框 29"/>
          <p:cNvSpPr txBox="1">
            <a:spLocks noChangeArrowheads="1"/>
          </p:cNvSpPr>
          <p:nvPr/>
        </p:nvSpPr>
        <p:spPr bwMode="auto">
          <a:xfrm>
            <a:off x="4293870" y="551116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97"/>
          <p:cNvSpPr txBox="1"/>
          <p:nvPr/>
        </p:nvSpPr>
        <p:spPr>
          <a:xfrm>
            <a:off x="1944917" y="1172955"/>
            <a:ext cx="7206615" cy="3406702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700" b="1" dirty="0">
                <a:latin typeface="方正行楷简体" panose="02010601030101010101" charset="-122"/>
                <a:ea typeface="方正行楷简体" panose="02010601030101010101" charset="-122"/>
                <a:cs typeface="华文黑体" pitchFamily="2" charset="-122"/>
                <a:sym typeface="Arial" panose="020B0604020202020204" pitchFamily="34" charset="0"/>
              </a:rPr>
              <a:t>第九课 </a:t>
            </a:r>
            <a:endParaRPr lang="en-US" altLang="zh-CN" sz="7700" b="1" dirty="0">
              <a:latin typeface="方正行楷简体" panose="02010601030101010101" charset="-122"/>
              <a:ea typeface="方正行楷简体" panose="02010601030101010101" charset="-122"/>
              <a:cs typeface="华文黑体" pitchFamily="2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700" b="1" dirty="0">
                <a:latin typeface="方正行楷简体" panose="02010601030101010101" charset="-122"/>
                <a:ea typeface="方正行楷简体" panose="02010601030101010101" charset="-122"/>
                <a:cs typeface="华文黑体" pitchFamily="2" charset="-122"/>
                <a:sym typeface="Arial" panose="020B0604020202020204" pitchFamily="34" charset="0"/>
              </a:rPr>
              <a:t>古诗三首</a:t>
            </a:r>
            <a:endParaRPr lang="zh-CN" altLang="en-US" sz="7700" b="1" dirty="0">
              <a:latin typeface="方正行楷简体" panose="02010601030101010101" charset="-122"/>
              <a:ea typeface="方正行楷简体" panose="02010601030101010101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6811672" y="4808739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第三课时</a:t>
            </a:r>
            <a:endParaRPr lang="zh-CN" altLang="en-US" sz="2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2415540" y="637540"/>
            <a:ext cx="7296785" cy="923290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  <a:cs typeface="华文黑体" pitchFamily="2" charset="-122"/>
                <a:sym typeface="Arial" panose="020B0604020202020204" pitchFamily="34" charset="0"/>
              </a:rPr>
              <a:t>闻官军收河南河北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45" y="1741170"/>
            <a:ext cx="1130427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剑外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忽传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收蓟北，初闻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涕泪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满衣裳。</a:t>
            </a:r>
            <a:endParaRPr lang="zh-CN" altLang="en-US" sz="5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却看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妻子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愁何在，漫卷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诗书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喜欲狂。</a:t>
            </a:r>
            <a:endParaRPr lang="zh-CN" altLang="en-US" sz="5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白日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放歌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须纵酒，青春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作伴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好还乡。</a:t>
            </a:r>
            <a:endParaRPr lang="zh-CN" altLang="en-US" sz="5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即从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巴峡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穿巫峡，便下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襄阳</a:t>
            </a:r>
            <a:r>
              <a:rPr lang="en-US" altLang="zh-CN" sz="5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5000" b="1">
                <a:latin typeface="楷体" panose="02010609060101010101" charset="-122"/>
                <a:ea typeface="楷体" panose="02010609060101010101" charset="-122"/>
              </a:rPr>
              <a:t>向洛阳。</a:t>
            </a:r>
            <a:endParaRPr lang="zh-CN" altLang="en-US" sz="5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方正古隶简体" panose="03000509000000000000" charset="-122"/>
                <a:ea typeface="方正古隶简体" panose="03000509000000000000" charset="-122"/>
                <a:cs typeface="华文黑体" pitchFamily="2" charset="-122"/>
                <a:sym typeface="Arial" panose="020B0604020202020204" pitchFamily="34" charset="0"/>
              </a:rPr>
              <a:t>注释</a:t>
            </a:r>
            <a:endParaRPr lang="zh-CN" altLang="en-US" sz="9600" b="1" dirty="0">
              <a:latin typeface="方正古隶简体" panose="03000509000000000000" charset="-122"/>
              <a:ea typeface="方正古隶简体" panose="03000509000000000000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325" y="2012315"/>
            <a:ext cx="1080135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1.闻：听说。官军：指唐朝军队。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2.剑外：剑门关以南，这里指四川。蓟北：泛指唐代幽州、蓟州一带，今河北北部地区，是安史叛军的根据地。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方正古隶简体" panose="03000509000000000000" charset="-122"/>
                <a:ea typeface="方正古隶简体" panose="03000509000000000000" charset="-122"/>
                <a:cs typeface="华文黑体" pitchFamily="2" charset="-122"/>
                <a:sym typeface="Arial" panose="020B0604020202020204" pitchFamily="34" charset="0"/>
              </a:rPr>
              <a:t>注释</a:t>
            </a:r>
            <a:endParaRPr lang="zh-CN" altLang="en-US" sz="9600" b="1" dirty="0">
              <a:latin typeface="方正古隶简体" panose="03000509000000000000" charset="-122"/>
              <a:ea typeface="方正古隶简体" panose="03000509000000000000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325" y="2012315"/>
            <a:ext cx="1080135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3.涕（tì）：眼泪。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4.却看：回头看。妻子：妻子和孩子。5.愁何在：哪还有一点的忧伤？愁已无影无踪。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方正古隶简体" panose="03000509000000000000" charset="-122"/>
                <a:ea typeface="方正古隶简体" panose="03000509000000000000" charset="-122"/>
                <a:cs typeface="华文黑体" pitchFamily="2" charset="-122"/>
                <a:sym typeface="Arial" panose="020B0604020202020204" pitchFamily="34" charset="0"/>
              </a:rPr>
              <a:t>注释</a:t>
            </a:r>
            <a:endParaRPr lang="zh-CN" altLang="en-US" sz="9600" b="1" dirty="0">
              <a:latin typeface="方正古隶简体" panose="03000509000000000000" charset="-122"/>
              <a:ea typeface="方正古隶简体" panose="03000509000000000000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325" y="2012315"/>
            <a:ext cx="1080135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6.漫卷（juǎn）：胡乱地卷起。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7.喜欲狂：高兴得简直要发狂。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8.放歌：放声高歌。须：应当。纵酒：开怀痛饮。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方正古隶简体" panose="03000509000000000000" charset="-122"/>
                <a:ea typeface="方正古隶简体" panose="03000509000000000000" charset="-122"/>
                <a:cs typeface="华文黑体" pitchFamily="2" charset="-122"/>
                <a:sym typeface="Arial" panose="020B0604020202020204" pitchFamily="34" charset="0"/>
              </a:rPr>
              <a:t>注释</a:t>
            </a:r>
            <a:endParaRPr lang="zh-CN" altLang="en-US" sz="9600" b="1" dirty="0">
              <a:latin typeface="方正古隶简体" panose="03000509000000000000" charset="-122"/>
              <a:ea typeface="方正古隶简体" panose="03000509000000000000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940" y="2425065"/>
            <a:ext cx="10801350" cy="37846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9.青春：指明丽的春天的景色。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10.作伴：与妻儿一同。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11.便：就的意思。</a:t>
            </a:r>
            <a:endParaRPr lang="en-US" sz="5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Arial" panose="020B0604020202020204" pitchFamily="34" charset="0"/>
                <a:ea typeface="Tensentype TieShanKaiShuF" panose="01010104010101010101" pitchFamily="2" charset="-122"/>
                <a:cs typeface="华文黑体" pitchFamily="2" charset="-122"/>
                <a:sym typeface="Arial" panose="020B0604020202020204" pitchFamily="34" charset="0"/>
              </a:rPr>
              <a:t>译文</a:t>
            </a:r>
            <a:endParaRPr lang="zh-CN" altLang="en-US" sz="9600" b="1" dirty="0">
              <a:latin typeface="Arial" panose="020B0604020202020204" pitchFamily="34" charset="0"/>
              <a:ea typeface="Tensentype TieShanKaiShuF" panose="01010104010101010101" pitchFamily="2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940" y="1972945"/>
            <a:ext cx="1080135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5000" dirty="0">
                <a:latin typeface="楷体" panose="02010609060101010101" charset="-122"/>
                <a:ea typeface="楷体" panose="02010609060101010101" charset="-122"/>
              </a:rPr>
              <a:t>剑门外忽传收复蓟北的消息，初闻此事分外欢喜泪洒衣衫。</a:t>
            </a:r>
            <a:endParaRPr sz="5000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sz="5000" dirty="0">
                <a:latin typeface="楷体" panose="02010609060101010101" charset="-122"/>
                <a:ea typeface="楷体" panose="02010609060101010101" charset="-122"/>
              </a:rPr>
              <a:t>    回头看妻儿的愁云顿时消散，随便地收拾起诗书欣喜若狂。</a:t>
            </a:r>
            <a:endParaRPr sz="5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30445" y="33655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Arial" panose="020B0604020202020204" pitchFamily="34" charset="0"/>
                <a:ea typeface="Tensentype TieShanKaiShuF" panose="01010104010101010101" pitchFamily="2" charset="-122"/>
                <a:cs typeface="华文黑体" pitchFamily="2" charset="-122"/>
                <a:sym typeface="Arial" panose="020B0604020202020204" pitchFamily="34" charset="0"/>
              </a:rPr>
              <a:t>译文</a:t>
            </a:r>
            <a:endParaRPr lang="zh-CN" altLang="en-US" sz="9600" b="1" dirty="0">
              <a:latin typeface="Arial" panose="020B0604020202020204" pitchFamily="34" charset="0"/>
              <a:ea typeface="Tensentype TieShanKaiShuF" panose="01010104010101010101" pitchFamily="2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940" y="1972945"/>
            <a:ext cx="1080135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5000" dirty="0">
                <a:latin typeface="楷体" panose="02010609060101010101" charset="-122"/>
                <a:ea typeface="楷体" panose="02010609060101010101" charset="-122"/>
              </a:rPr>
              <a:t>日头照耀放声高歌痛饮美酒，明媚春光陪伴着我返回故乡。</a:t>
            </a:r>
            <a:endParaRPr sz="5000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sz="5000" dirty="0">
                <a:latin typeface="楷体" panose="02010609060101010101" charset="-122"/>
                <a:ea typeface="楷体" panose="02010609060101010101" charset="-122"/>
              </a:rPr>
              <a:t>    快快动身起程巴峡穿过巫峡，我穿过了襄阳后又直奔洛阳。</a:t>
            </a:r>
            <a:endParaRPr sz="5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58110" y="-95941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13302" y="457205"/>
            <a:ext cx="11165206" cy="5979159"/>
            <a:chOff x="3874583" y="1280707"/>
            <a:chExt cx="3808142" cy="1021275"/>
          </a:xfrm>
        </p:grpSpPr>
        <p:sp>
          <p:nvSpPr>
            <p:cNvPr id="13" name="文本框 12"/>
            <p:cNvSpPr txBox="1"/>
            <p:nvPr/>
          </p:nvSpPr>
          <p:spPr>
            <a:xfrm>
              <a:off x="3874583" y="1476806"/>
              <a:ext cx="3808142" cy="8251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</a:t>
              </a:r>
              <a:r>
                <a:rPr lang="zh-CN" altLang="en-US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本诗</a:t>
              </a:r>
              <a:r>
                <a:rPr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作于唐代宗广德元年（763年）春天。宝应元年（762年）冬季，唐军在洛阳附近的衡水打了一个大胜仗，收复了洛阳和郑、汴等州，叛军头领薛嵩、张忠志等纷纷投降。第二年，史思明的儿子史朝义兵败自缢，其部将田承嗣、李怀仙等相继投降，至此，持续八年之久的“安史之乱”宣告结束。杜甫是一个热爱祖国而又饱经丧乱的诗人，当时正流落在四川，听闻这个大快人心的消息后，欣喜若狂，遂走笔写下这首诗。</a:t>
              </a:r>
              <a:endParaRPr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4" name="TextBox 97"/>
            <p:cNvSpPr txBox="1"/>
            <p:nvPr/>
          </p:nvSpPr>
          <p:spPr>
            <a:xfrm>
              <a:off x="3887578" y="1280707"/>
              <a:ext cx="2169301" cy="177335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祥隶简体" panose="03000509000000000000" charset="-122"/>
                  <a:ea typeface="方正祥隶简体" panose="03000509000000000000" charset="-122"/>
                  <a:cs typeface="华文黑体" pitchFamily="2" charset="-122"/>
                </a:rPr>
                <a:t>创作背景</a:t>
              </a:r>
              <a:endParaRPr lang="zh-CN" alt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祥隶简体" panose="03000509000000000000" charset="-122"/>
                <a:ea typeface="方正祥隶简体" panose="03000509000000000000" charset="-122"/>
                <a:cs typeface="华文黑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 b="29359"/>
          <a:stretch>
            <a:fillRect/>
          </a:stretch>
        </p:blipFill>
        <p:spPr>
          <a:xfrm flipH="1">
            <a:off x="656215" y="3829722"/>
            <a:ext cx="10908255" cy="25119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4365" y="1918482"/>
            <a:ext cx="9491345" cy="1694813"/>
            <a:chOff x="3908625" y="1433242"/>
            <a:chExt cx="4828573" cy="460629"/>
          </a:xfrm>
        </p:grpSpPr>
        <p:sp>
          <p:nvSpPr>
            <p:cNvPr id="6" name="矩形 5"/>
            <p:cNvSpPr/>
            <p:nvPr/>
          </p:nvSpPr>
          <p:spPr>
            <a:xfrm>
              <a:off x="3908625" y="1433242"/>
              <a:ext cx="4828573" cy="460629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97"/>
            <p:cNvSpPr txBox="1"/>
            <p:nvPr/>
          </p:nvSpPr>
          <p:spPr>
            <a:xfrm>
              <a:off x="4198720" y="1548701"/>
              <a:ext cx="4248705" cy="229883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65" charset="-122"/>
                  <a:ea typeface="隶书" panose="02010509060101010101" pitchFamily="65" charset="-122"/>
                  <a:cs typeface="华文黑体" pitchFamily="2" charset="-122"/>
                </a:rPr>
                <a:t>三、总结学法，延伸扩展</a:t>
              </a:r>
              <a:endPara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65" charset="-122"/>
                <a:ea typeface="隶书" panose="02010509060101010101" pitchFamily="65" charset="-122"/>
                <a:cs typeface="华文黑体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55505" y="2875776"/>
            <a:ext cx="213905" cy="4667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791700" y="3514090"/>
            <a:ext cx="1559560" cy="2712720"/>
            <a:chOff x="15420" y="4337"/>
            <a:chExt cx="2456" cy="4813"/>
          </a:xfrm>
        </p:grpSpPr>
        <p:sp>
          <p:nvSpPr>
            <p:cNvPr id="5" name="TextBox 97"/>
            <p:cNvSpPr txBox="1"/>
            <p:nvPr/>
          </p:nvSpPr>
          <p:spPr>
            <a:xfrm>
              <a:off x="15420" y="4571"/>
              <a:ext cx="2456" cy="4579"/>
            </a:xfrm>
            <a:prstGeom prst="rect">
              <a:avLst/>
            </a:prstGeom>
            <a:noFill/>
          </p:spPr>
          <p:txBody>
            <a:bodyPr vert="eaVert" wrap="square" lIns="102974" tIns="0" rIns="102974" bIns="0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8800" b="1" dirty="0">
                  <a:latin typeface="楷体" panose="02010609060101010101" charset="-122"/>
                  <a:ea typeface="楷体" panose="02010609060101010101" charset="-122"/>
                  <a:cs typeface="华文黑体" pitchFamily="2" charset="-122"/>
                  <a:sym typeface="Arial" panose="020B0604020202020204" pitchFamily="34" charset="0"/>
                </a:rPr>
                <a:t>狂喜</a:t>
              </a:r>
              <a:endParaRPr lang="zh-CN" altLang="en-US" sz="8800" b="1" dirty="0">
                <a:latin typeface="楷体" panose="02010609060101010101" charset="-122"/>
                <a:ea typeface="楷体" panose="02010609060101010101" charset="-122"/>
                <a:cs typeface="华文黑体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: 形状 66"/>
            <p:cNvSpPr/>
            <p:nvPr/>
          </p:nvSpPr>
          <p:spPr>
            <a:xfrm rot="5400000">
              <a:off x="14292" y="5662"/>
              <a:ext cx="4711" cy="2060"/>
            </a:xfrm>
            <a:custGeom>
              <a:avLst/>
              <a:gdLst>
                <a:gd name="connsiteX0" fmla="*/ 0 w 3165636"/>
                <a:gd name="connsiteY0" fmla="*/ 1593825 h 1756434"/>
                <a:gd name="connsiteX1" fmla="*/ 0 w 3165636"/>
                <a:gd name="connsiteY1" fmla="*/ 162608 h 1756434"/>
                <a:gd name="connsiteX2" fmla="*/ 169810 w 3165636"/>
                <a:gd name="connsiteY2" fmla="*/ 162608 h 1756434"/>
                <a:gd name="connsiteX3" fmla="*/ 169810 w 3165636"/>
                <a:gd name="connsiteY3" fmla="*/ 0 h 1756434"/>
                <a:gd name="connsiteX4" fmla="*/ 2995826 w 3165636"/>
                <a:gd name="connsiteY4" fmla="*/ 0 h 1756434"/>
                <a:gd name="connsiteX5" fmla="*/ 2995826 w 3165636"/>
                <a:gd name="connsiteY5" fmla="*/ 162608 h 1756434"/>
                <a:gd name="connsiteX6" fmla="*/ 3165636 w 3165636"/>
                <a:gd name="connsiteY6" fmla="*/ 162608 h 1756434"/>
                <a:gd name="connsiteX7" fmla="*/ 3165636 w 3165636"/>
                <a:gd name="connsiteY7" fmla="*/ 1593825 h 1756434"/>
                <a:gd name="connsiteX8" fmla="*/ 2995826 w 3165636"/>
                <a:gd name="connsiteY8" fmla="*/ 1593825 h 1756434"/>
                <a:gd name="connsiteX9" fmla="*/ 2995826 w 3165636"/>
                <a:gd name="connsiteY9" fmla="*/ 1756434 h 1756434"/>
                <a:gd name="connsiteX10" fmla="*/ 169810 w 3165636"/>
                <a:gd name="connsiteY10" fmla="*/ 1756434 h 1756434"/>
                <a:gd name="connsiteX11" fmla="*/ 169810 w 3165636"/>
                <a:gd name="connsiteY11" fmla="*/ 1593825 h 175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5636" h="1756434">
                  <a:moveTo>
                    <a:pt x="0" y="1593825"/>
                  </a:moveTo>
                  <a:lnTo>
                    <a:pt x="0" y="162608"/>
                  </a:lnTo>
                  <a:lnTo>
                    <a:pt x="169810" y="162608"/>
                  </a:lnTo>
                  <a:lnTo>
                    <a:pt x="169810" y="0"/>
                  </a:lnTo>
                  <a:lnTo>
                    <a:pt x="2995826" y="0"/>
                  </a:lnTo>
                  <a:lnTo>
                    <a:pt x="2995826" y="162608"/>
                  </a:lnTo>
                  <a:lnTo>
                    <a:pt x="3165636" y="162608"/>
                  </a:lnTo>
                  <a:lnTo>
                    <a:pt x="3165636" y="1593825"/>
                  </a:lnTo>
                  <a:lnTo>
                    <a:pt x="2995826" y="1593825"/>
                  </a:lnTo>
                  <a:lnTo>
                    <a:pt x="2995826" y="1756434"/>
                  </a:lnTo>
                  <a:lnTo>
                    <a:pt x="169810" y="1756434"/>
                  </a:lnTo>
                  <a:lnTo>
                    <a:pt x="169810" y="1593825"/>
                  </a:lnTo>
                  <a:close/>
                </a:path>
              </a:pathLst>
            </a:custGeom>
            <a:noFill/>
            <a:ln>
              <a:solidFill>
                <a:srgbClr val="D95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ensentype TieShanKaiShuF" panose="0101010401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形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3266440"/>
            <a:ext cx="3498215" cy="3348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1340" y="540385"/>
            <a:ext cx="9699625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我们通过反复读诗，感受作者的心情是怎样的？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    用一个词来表示。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 b="29359"/>
          <a:stretch>
            <a:fillRect/>
          </a:stretch>
        </p:blipFill>
        <p:spPr>
          <a:xfrm flipH="1">
            <a:off x="656215" y="3829722"/>
            <a:ext cx="10908255" cy="25119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4365" y="1918482"/>
            <a:ext cx="9491345" cy="1694813"/>
            <a:chOff x="3908625" y="1433242"/>
            <a:chExt cx="4828573" cy="460629"/>
          </a:xfrm>
        </p:grpSpPr>
        <p:sp>
          <p:nvSpPr>
            <p:cNvPr id="6" name="矩形 5"/>
            <p:cNvSpPr/>
            <p:nvPr/>
          </p:nvSpPr>
          <p:spPr>
            <a:xfrm>
              <a:off x="3908625" y="1433242"/>
              <a:ext cx="4828573" cy="460629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97"/>
            <p:cNvSpPr txBox="1"/>
            <p:nvPr/>
          </p:nvSpPr>
          <p:spPr>
            <a:xfrm>
              <a:off x="4198720" y="1548701"/>
              <a:ext cx="4248705" cy="229883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65" charset="-122"/>
                  <a:ea typeface="隶书" panose="02010509060101010101" pitchFamily="65" charset="-122"/>
                  <a:cs typeface="华文黑体" pitchFamily="2" charset="-122"/>
                </a:rPr>
                <a:t>一、创设情境，导入新课</a:t>
              </a:r>
              <a:endPara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65" charset="-122"/>
                <a:ea typeface="隶书" panose="02010509060101010101" pitchFamily="65" charset="-122"/>
                <a:cs typeface="华文黑体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55505" y="2875776"/>
            <a:ext cx="213905" cy="4667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80" y="457200"/>
            <a:ext cx="11304270" cy="6132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41240" y="-166370"/>
            <a:ext cx="2778125" cy="221551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>
                <a:latin typeface="Arial" panose="020B0604020202020204" pitchFamily="34" charset="0"/>
                <a:ea typeface="Tensentype TieShanKaiShuF" panose="01010104010101010101" pitchFamily="2" charset="-122"/>
                <a:cs typeface="华文黑体" pitchFamily="2" charset="-122"/>
                <a:sym typeface="Arial" panose="020B0604020202020204" pitchFamily="34" charset="0"/>
              </a:rPr>
              <a:t>译文</a:t>
            </a:r>
            <a:endParaRPr lang="zh-CN" altLang="en-US" sz="9600" b="1" dirty="0">
              <a:latin typeface="Arial" panose="020B0604020202020204" pitchFamily="34" charset="0"/>
              <a:ea typeface="Tensentype TieShanKaiShuF" panose="01010104010101010101" pitchFamily="2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940" y="1697990"/>
            <a:ext cx="11052810" cy="48926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元763年的春天，这应该是杜甫一生中最难忘、最温暖的一个春天。在这个春天，杜甫听到了官军收复河南河北的消息；在这个春天，杜甫即将结束漂泊的生活，返回日夜思念的故乡。让我们试着把这种“狂喜"的感受通过朗读表达由来，读出诗歌的韵味。</a:t>
            </a:r>
            <a:endParaRPr lang="en-US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68905" y="-351846"/>
            <a:ext cx="1240738" cy="2859123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ensentype TieShanKaiShuF" panose="0101010401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3266440"/>
            <a:ext cx="3498215" cy="3348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60550" y="1510665"/>
            <a:ext cx="9699625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你通过哪些表现认为诗人是狂喜的？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2375" y="4736465"/>
            <a:ext cx="9699625" cy="15125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40000"/>
              </a:lnSpc>
            </a:pP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“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纵酒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”“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放歌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6600" b="1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1480" y="1362075"/>
            <a:ext cx="105594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体会诗人饱受战乱的悲情。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80" y="3477895"/>
            <a:ext cx="11490325" cy="29343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40000"/>
              </a:lnSpc>
            </a:pP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狂喜的心情，为什么写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泪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愁</a:t>
            </a:r>
            <a:r>
              <a:rPr lang="en-US" altLang="zh-CN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66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6600" b="1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6510" y="3402965"/>
            <a:ext cx="332994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15315" y="692150"/>
            <a:ext cx="906208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天边老人归未得，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日暮东临大江哭。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315" y="4403090"/>
            <a:ext cx="9062085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5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这是诗人与亲人别离的泪水。</a:t>
            </a:r>
            <a:endParaRPr lang="zh-CN" sz="5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6510" y="3402965"/>
            <a:ext cx="332994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15315" y="1146175"/>
            <a:ext cx="100164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国破山河在，城春草木深。</a:t>
            </a:r>
            <a:endParaRPr lang="zh-CN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感时花溅泪，恨别鸟惊心。</a:t>
            </a:r>
            <a:endParaRPr lang="zh-CN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315" y="4403090"/>
            <a:ext cx="9062085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5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这是诗人面临国破家亡的泪水。</a:t>
            </a:r>
            <a:endParaRPr lang="zh-CN" sz="5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6510" y="3402965"/>
            <a:ext cx="332994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15315" y="692150"/>
            <a:ext cx="906208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都人回面向北啼，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日夜更望官军至。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345" y="4076065"/>
            <a:ext cx="906208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5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这是诗人渴望官兵收复失地的泪水。</a:t>
            </a:r>
            <a:endParaRPr lang="zh-CN" sz="5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6510" y="3402965"/>
            <a:ext cx="332994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62305" y="895985"/>
            <a:ext cx="10422255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却看妻子愁何在，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仅仅是妻子和孩子愁吗？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还有诗人的忧愁。</a:t>
            </a:r>
            <a:endParaRPr lang="zh-CN" sz="6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090" y="3291840"/>
            <a:ext cx="3248660" cy="3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5125" y="798195"/>
            <a:ext cx="906208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为衣食而愁，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为居无定所而愁，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为疾病别离而愁，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为报国无门而愁。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7"/>
          <p:cNvSpPr txBox="1"/>
          <p:nvPr/>
        </p:nvSpPr>
        <p:spPr>
          <a:xfrm>
            <a:off x="4813935" y="-102235"/>
            <a:ext cx="2778125" cy="203136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800" b="1" dirty="0">
                <a:latin typeface="隶书" panose="02010509060101010101" pitchFamily="65" charset="-122"/>
                <a:ea typeface="隶书" panose="02010509060101010101" pitchFamily="65" charset="-122"/>
                <a:cs typeface="华文黑体" pitchFamily="2" charset="-122"/>
                <a:sym typeface="Arial" panose="020B0604020202020204" pitchFamily="34" charset="0"/>
              </a:rPr>
              <a:t>总结</a:t>
            </a:r>
            <a:endParaRPr lang="zh-CN" altLang="en-US" sz="8800" b="1" dirty="0">
              <a:latin typeface="隶书" panose="02010509060101010101" pitchFamily="65" charset="-122"/>
              <a:ea typeface="隶书" panose="02010509060101010101" pitchFamily="65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325" y="1741170"/>
            <a:ext cx="11019790" cy="4831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5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全诗感情奔放，痛快淋漓地抒发了作者无比喜悦的心情。后代诗论家都极为推崇此诗，浦起龙赞其为杜甫“生平第一首快诗也”。</a:t>
            </a:r>
            <a:endParaRPr lang="zh-CN" altLang="en-US" sz="5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任意多边形: 形状 66"/>
          <p:cNvSpPr/>
          <p:nvPr/>
        </p:nvSpPr>
        <p:spPr>
          <a:xfrm rot="5400000">
            <a:off x="5541645" y="-231775"/>
            <a:ext cx="1042670" cy="2661285"/>
          </a:xfrm>
          <a:custGeom>
            <a:avLst/>
            <a:gdLst>
              <a:gd name="connsiteX0" fmla="*/ 0 w 3165636"/>
              <a:gd name="connsiteY0" fmla="*/ 1593825 h 1756434"/>
              <a:gd name="connsiteX1" fmla="*/ 0 w 3165636"/>
              <a:gd name="connsiteY1" fmla="*/ 162608 h 1756434"/>
              <a:gd name="connsiteX2" fmla="*/ 169810 w 3165636"/>
              <a:gd name="connsiteY2" fmla="*/ 162608 h 1756434"/>
              <a:gd name="connsiteX3" fmla="*/ 169810 w 3165636"/>
              <a:gd name="connsiteY3" fmla="*/ 0 h 1756434"/>
              <a:gd name="connsiteX4" fmla="*/ 2995826 w 3165636"/>
              <a:gd name="connsiteY4" fmla="*/ 0 h 1756434"/>
              <a:gd name="connsiteX5" fmla="*/ 2995826 w 3165636"/>
              <a:gd name="connsiteY5" fmla="*/ 162608 h 1756434"/>
              <a:gd name="connsiteX6" fmla="*/ 3165636 w 3165636"/>
              <a:gd name="connsiteY6" fmla="*/ 162608 h 1756434"/>
              <a:gd name="connsiteX7" fmla="*/ 3165636 w 3165636"/>
              <a:gd name="connsiteY7" fmla="*/ 1593825 h 1756434"/>
              <a:gd name="connsiteX8" fmla="*/ 2995826 w 3165636"/>
              <a:gd name="connsiteY8" fmla="*/ 1593825 h 1756434"/>
              <a:gd name="connsiteX9" fmla="*/ 2995826 w 3165636"/>
              <a:gd name="connsiteY9" fmla="*/ 1756434 h 1756434"/>
              <a:gd name="connsiteX10" fmla="*/ 169810 w 3165636"/>
              <a:gd name="connsiteY10" fmla="*/ 1756434 h 1756434"/>
              <a:gd name="connsiteX11" fmla="*/ 169810 w 3165636"/>
              <a:gd name="connsiteY11" fmla="*/ 1593825 h 17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5636" h="1756434">
                <a:moveTo>
                  <a:pt x="0" y="1593825"/>
                </a:moveTo>
                <a:lnTo>
                  <a:pt x="0" y="162608"/>
                </a:lnTo>
                <a:lnTo>
                  <a:pt x="169810" y="162608"/>
                </a:lnTo>
                <a:lnTo>
                  <a:pt x="169810" y="0"/>
                </a:lnTo>
                <a:lnTo>
                  <a:pt x="2995826" y="0"/>
                </a:lnTo>
                <a:lnTo>
                  <a:pt x="2995826" y="162608"/>
                </a:lnTo>
                <a:lnTo>
                  <a:pt x="3165636" y="162608"/>
                </a:lnTo>
                <a:lnTo>
                  <a:pt x="3165636" y="1593825"/>
                </a:lnTo>
                <a:lnTo>
                  <a:pt x="2995826" y="1593825"/>
                </a:lnTo>
                <a:lnTo>
                  <a:pt x="2995826" y="1756434"/>
                </a:lnTo>
                <a:lnTo>
                  <a:pt x="169810" y="1756434"/>
                </a:lnTo>
                <a:lnTo>
                  <a:pt x="169810" y="1593825"/>
                </a:lnTo>
                <a:close/>
              </a:path>
            </a:pathLst>
          </a:custGeom>
          <a:noFill/>
          <a:ln>
            <a:solidFill>
              <a:srgbClr val="D95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anose="02010509060101010101" pitchFamily="65" charset="-122"/>
              <a:ea typeface="隶书" panose="02010509060101010101" pitchFamily="65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 b="29359"/>
          <a:stretch>
            <a:fillRect/>
          </a:stretch>
        </p:blipFill>
        <p:spPr>
          <a:xfrm flipH="1">
            <a:off x="656215" y="3829722"/>
            <a:ext cx="10908255" cy="25119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4365" y="1918482"/>
            <a:ext cx="9491345" cy="1694813"/>
            <a:chOff x="3908625" y="1433242"/>
            <a:chExt cx="4828573" cy="460629"/>
          </a:xfrm>
        </p:grpSpPr>
        <p:sp>
          <p:nvSpPr>
            <p:cNvPr id="6" name="矩形 5"/>
            <p:cNvSpPr/>
            <p:nvPr/>
          </p:nvSpPr>
          <p:spPr>
            <a:xfrm>
              <a:off x="3908625" y="1433242"/>
              <a:ext cx="4828573" cy="460629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97"/>
            <p:cNvSpPr txBox="1"/>
            <p:nvPr/>
          </p:nvSpPr>
          <p:spPr>
            <a:xfrm>
              <a:off x="4198720" y="1548701"/>
              <a:ext cx="4248705" cy="229883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65" charset="-122"/>
                  <a:ea typeface="隶书" panose="02010509060101010101" pitchFamily="65" charset="-122"/>
                  <a:cs typeface="华文黑体" pitchFamily="2" charset="-122"/>
                </a:rPr>
                <a:t>四、课堂总结，品诗有法</a:t>
              </a:r>
              <a:endPara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65" charset="-122"/>
                <a:ea typeface="隶书" panose="02010509060101010101" pitchFamily="65" charset="-122"/>
                <a:cs typeface="华文黑体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55505" y="2875776"/>
            <a:ext cx="213905" cy="4667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1479" y="541655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690" y="457200"/>
            <a:ext cx="6686550" cy="6308090"/>
          </a:xfrm>
          <a:prstGeom prst="rect">
            <a:avLst/>
          </a:prstGeom>
        </p:spPr>
      </p:pic>
      <p:sp>
        <p:nvSpPr>
          <p:cNvPr id="5" name="TextBox 97"/>
          <p:cNvSpPr txBox="1"/>
          <p:nvPr/>
        </p:nvSpPr>
        <p:spPr>
          <a:xfrm>
            <a:off x="2394585" y="2732405"/>
            <a:ext cx="1729105" cy="344170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9900" b="1" i="1" dirty="0">
                <a:latin typeface="方正行楷简体" panose="02010601030101010101" charset="-122"/>
                <a:ea typeface="方正行楷简体" panose="02010601030101010101" charset="-122"/>
                <a:cs typeface="方正行楷简体" panose="02010601030101010101" charset="-122"/>
                <a:sym typeface="Arial" panose="020B0604020202020204" pitchFamily="34" charset="0"/>
              </a:rPr>
              <a:t>杜 甫</a:t>
            </a:r>
            <a:endParaRPr lang="zh-CN" altLang="en-US" sz="9900" b="1" i="1" dirty="0">
              <a:latin typeface="方正行楷简体" panose="02010601030101010101" charset="-122"/>
              <a:ea typeface="方正行楷简体" panose="02010601030101010101" charset="-122"/>
              <a:cs typeface="方正行楷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9" name="TextBox 97"/>
          <p:cNvSpPr txBox="1"/>
          <p:nvPr/>
        </p:nvSpPr>
        <p:spPr>
          <a:xfrm>
            <a:off x="703580" y="771525"/>
            <a:ext cx="5617210" cy="152336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华文黑体" pitchFamily="2" charset="-122"/>
              </a:rPr>
              <a:t>他是谁？</a:t>
            </a:r>
            <a:endParaRPr lang="zh-CN" altLang="en-US" sz="6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4" y="457200"/>
            <a:ext cx="5890261" cy="7172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965" y="1048385"/>
            <a:ext cx="6270625" cy="3390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3599180"/>
            <a:ext cx="3162300" cy="30270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75995" y="434975"/>
            <a:ext cx="10853420" cy="5977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alt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杜甫（712～770），字子美，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常自称少陵野老。举进士不第，曾任检校工部员外郎，故世称杜工部。是唐代最伟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大的现实主义诗人，宋以后被尊为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“诗圣”，与李白并称“李杜”。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301875" y="417195"/>
            <a:ext cx="6253480" cy="5920740"/>
            <a:chOff x="1247" y="2212"/>
            <a:chExt cx="7067" cy="6804"/>
          </a:xfrm>
        </p:grpSpPr>
        <p:sp>
          <p:nvSpPr>
            <p:cNvPr id="4" name="椭圆 3"/>
            <p:cNvSpPr/>
            <p:nvPr/>
          </p:nvSpPr>
          <p:spPr>
            <a:xfrm>
              <a:off x="1247" y="5441"/>
              <a:ext cx="569" cy="569"/>
            </a:xfrm>
            <a:prstGeom prst="ellipse">
              <a:avLst/>
            </a:prstGeom>
            <a:solidFill>
              <a:srgbClr val="E91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746" y="2212"/>
              <a:ext cx="328" cy="328"/>
            </a:xfrm>
            <a:prstGeom prst="ellipse">
              <a:avLst/>
            </a:prstGeom>
            <a:solidFill>
              <a:srgbClr val="5E809C"/>
            </a:solidFill>
            <a:ln>
              <a:solidFill>
                <a:srgbClr val="5E8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弧形 2"/>
            <p:cNvSpPr/>
            <p:nvPr/>
          </p:nvSpPr>
          <p:spPr>
            <a:xfrm>
              <a:off x="1510" y="2212"/>
              <a:ext cx="6805" cy="6805"/>
            </a:xfrm>
            <a:prstGeom prst="arc">
              <a:avLst>
                <a:gd name="adj1" fmla="val 15051110"/>
                <a:gd name="adj2" fmla="val 10544792"/>
              </a:avLst>
            </a:prstGeom>
            <a:ln>
              <a:solidFill>
                <a:srgbClr val="5E80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4680000">
            <a:off x="7470775" y="2295525"/>
            <a:ext cx="4273550" cy="4046220"/>
            <a:chOff x="1247" y="2212"/>
            <a:chExt cx="7067" cy="6804"/>
          </a:xfrm>
        </p:grpSpPr>
        <p:sp>
          <p:nvSpPr>
            <p:cNvPr id="14" name="椭圆 13"/>
            <p:cNvSpPr/>
            <p:nvPr/>
          </p:nvSpPr>
          <p:spPr>
            <a:xfrm>
              <a:off x="1247" y="5441"/>
              <a:ext cx="569" cy="569"/>
            </a:xfrm>
            <a:prstGeom prst="ellipse">
              <a:avLst/>
            </a:prstGeom>
            <a:solidFill>
              <a:srgbClr val="E91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46" y="2212"/>
              <a:ext cx="328" cy="328"/>
            </a:xfrm>
            <a:prstGeom prst="ellipse">
              <a:avLst/>
            </a:prstGeom>
            <a:solidFill>
              <a:srgbClr val="5E809C"/>
            </a:solidFill>
            <a:ln>
              <a:solidFill>
                <a:srgbClr val="5E8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>
              <a:off x="1510" y="2212"/>
              <a:ext cx="6805" cy="6805"/>
            </a:xfrm>
            <a:prstGeom prst="arc">
              <a:avLst>
                <a:gd name="adj1" fmla="val 15051110"/>
                <a:gd name="adj2" fmla="val 10544792"/>
              </a:avLst>
            </a:prstGeom>
            <a:ln>
              <a:solidFill>
                <a:srgbClr val="5E80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9290" y="899795"/>
            <a:ext cx="1085342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altLang="zh-CN" sz="5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5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其诗大胆揭露当时社会矛盾，</a:t>
            </a:r>
            <a:endParaRPr lang="zh-CN" sz="5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5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对穷苦人民寄予深切同情，内容深刻。许多优秀作品，显示了唐代由盛转衰的历史过程，因被称为“诗史”。</a:t>
            </a:r>
            <a:endParaRPr lang="zh-CN" sz="5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3599180"/>
            <a:ext cx="3162300" cy="30270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69290" y="292100"/>
            <a:ext cx="10853420" cy="5977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alt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在艺术上，善于运用各种诗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歌形式，尤长于律诗；风格多样，而以沉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郁为主；语言精炼，具有高度的表达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能力。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存诗1400多首，有《杜工部集》。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 b="29359"/>
          <a:stretch>
            <a:fillRect/>
          </a:stretch>
        </p:blipFill>
        <p:spPr>
          <a:xfrm flipH="1">
            <a:off x="656215" y="3829722"/>
            <a:ext cx="10908255" cy="25119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4365" y="1918482"/>
            <a:ext cx="9491345" cy="1694813"/>
            <a:chOff x="3908625" y="1433242"/>
            <a:chExt cx="4828573" cy="460629"/>
          </a:xfrm>
        </p:grpSpPr>
        <p:sp>
          <p:nvSpPr>
            <p:cNvPr id="6" name="矩形 5"/>
            <p:cNvSpPr/>
            <p:nvPr/>
          </p:nvSpPr>
          <p:spPr>
            <a:xfrm>
              <a:off x="3908625" y="1433242"/>
              <a:ext cx="4828573" cy="460629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97"/>
            <p:cNvSpPr txBox="1"/>
            <p:nvPr/>
          </p:nvSpPr>
          <p:spPr>
            <a:xfrm>
              <a:off x="4198720" y="1548701"/>
              <a:ext cx="4248705" cy="229883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pitchFamily="65" charset="-122"/>
                  <a:ea typeface="隶书" panose="02010509060101010101" pitchFamily="65" charset="-122"/>
                  <a:cs typeface="华文黑体" pitchFamily="2" charset="-122"/>
                </a:rPr>
                <a:t>二、读通古诗，学习生字</a:t>
              </a:r>
              <a:endPara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65" charset="-122"/>
                <a:ea typeface="隶书" panose="02010509060101010101" pitchFamily="65" charset="-122"/>
                <a:cs typeface="华文黑体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55505" y="2875776"/>
            <a:ext cx="213905" cy="4667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1479" y="457200"/>
            <a:ext cx="11304271" cy="595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97"/>
          <p:cNvSpPr txBox="1"/>
          <p:nvPr/>
        </p:nvSpPr>
        <p:spPr>
          <a:xfrm>
            <a:off x="3569335" y="1646555"/>
            <a:ext cx="4989195" cy="923290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atin typeface="方正行楷简体" panose="02010601030101010101" charset="-122"/>
                <a:ea typeface="方正行楷简体" panose="02010601030101010101" charset="-122"/>
                <a:cs typeface="方正行楷简体" panose="02010601030101010101" charset="-122"/>
                <a:sym typeface="Arial" panose="020B0604020202020204" pitchFamily="34" charset="0"/>
              </a:rPr>
              <a:t>唐   </a:t>
            </a:r>
            <a:r>
              <a:rPr lang="en-US" altLang="zh-CN" sz="4000" b="1" dirty="0">
                <a:latin typeface="方正行楷简体" panose="02010601030101010101" charset="-122"/>
                <a:ea typeface="方正行楷简体" panose="02010601030101010101" charset="-122"/>
                <a:cs typeface="方正行楷简体" panose="02010601030101010101" charset="-122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latin typeface="方正行楷简体" panose="02010601030101010101" charset="-122"/>
                <a:ea typeface="方正行楷简体" panose="02010601030101010101" charset="-122"/>
                <a:cs typeface="方正行楷简体" panose="02010601030101010101" charset="-122"/>
                <a:sym typeface="Arial" panose="020B0604020202020204" pitchFamily="34" charset="0"/>
              </a:rPr>
              <a:t>杜甫</a:t>
            </a:r>
            <a:endParaRPr lang="zh-CN" altLang="en-US" sz="4000" b="1" dirty="0">
              <a:latin typeface="方正行楷简体" panose="02010601030101010101" charset="-122"/>
              <a:ea typeface="方正行楷简体" panose="02010601030101010101" charset="-122"/>
              <a:cs typeface="方正行楷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5" name="TextBox 97"/>
          <p:cNvSpPr txBox="1"/>
          <p:nvPr/>
        </p:nvSpPr>
        <p:spPr>
          <a:xfrm>
            <a:off x="2415540" y="637540"/>
            <a:ext cx="7296785" cy="923290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  <a:cs typeface="华文黑体" pitchFamily="2" charset="-122"/>
                <a:sym typeface="Arial" panose="020B0604020202020204" pitchFamily="34" charset="0"/>
              </a:rPr>
              <a:t>闻官军收河南河北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  <a:cs typeface="华文黑体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7770" y="2286000"/>
            <a:ext cx="977646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</a:rPr>
              <a:t>剑外忽传收蓟北，初闻涕泪满衣裳。</a:t>
            </a:r>
            <a:endParaRPr lang="zh-CN" altLang="en-US" sz="45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</a:rPr>
              <a:t>却看妻子愁何在，漫卷诗书喜欲狂。</a:t>
            </a:r>
            <a:endParaRPr lang="zh-CN" altLang="en-US" sz="45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</a:rPr>
              <a:t>白日放歌须纵酒，青春作伴好还乡。</a:t>
            </a:r>
            <a:endParaRPr lang="zh-CN" altLang="en-US" sz="45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</a:rPr>
              <a:t>即从巴峡穿巫峡，便下襄阳向洛阳。</a:t>
            </a:r>
            <a:endParaRPr lang="zh-CN" altLang="en-US" sz="4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07770" y="1863090"/>
            <a:ext cx="97764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蓟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sym typeface="+mn-ea"/>
              </a:rPr>
              <a:t>北     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涕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sym typeface="+mn-ea"/>
              </a:rPr>
              <a:t>泪     衣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裳</a:t>
            </a:r>
            <a:endParaRPr lang="zh-CN" altLang="en-US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巫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峡     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襄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阳     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妻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97048" y="1741156"/>
            <a:ext cx="1799043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tì</a:t>
            </a:r>
            <a:endParaRPr lang="en-US" altLang="zh-CN" sz="45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5988" y="1741156"/>
            <a:ext cx="1799043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jì</a:t>
            </a:r>
            <a:endParaRPr lang="en-US" altLang="zh-CN" sz="45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5965" y="1741170"/>
            <a:ext cx="29406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yī shang</a:t>
            </a:r>
            <a:endParaRPr lang="en-US" altLang="zh-CN" sz="45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7910" y="3747135"/>
            <a:ext cx="21278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xiāng</a:t>
            </a:r>
            <a:endParaRPr lang="en-US" altLang="zh-CN" sz="45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5988" y="3747121"/>
            <a:ext cx="1799043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wū</a:t>
            </a:r>
            <a:endParaRPr lang="en-US" altLang="zh-CN" sz="45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84260" y="3747135"/>
            <a:ext cx="147066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rPr>
              <a:t>qī</a:t>
            </a:r>
            <a:endParaRPr lang="en-US" altLang="zh-CN" sz="45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1543</Words>
  <Application>WPS 演示</Application>
  <PresentationFormat>自定义</PresentationFormat>
  <Paragraphs>145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方正行楷简体</vt:lpstr>
      <vt:lpstr>微软雅黑</vt:lpstr>
      <vt:lpstr>华文黑体</vt:lpstr>
      <vt:lpstr>隶书</vt:lpstr>
      <vt:lpstr>黑体</vt:lpstr>
      <vt:lpstr>楷体</vt:lpstr>
      <vt:lpstr>Calibri</vt:lpstr>
      <vt:lpstr>Arial Unicode MS</vt:lpstr>
      <vt:lpstr>等线 Light</vt:lpstr>
      <vt:lpstr>Calibri Light</vt:lpstr>
      <vt:lpstr>等线</vt:lpstr>
      <vt:lpstr>方正古隶简体</vt:lpstr>
      <vt:lpstr>Tensentype TieShanKaiShuF</vt:lpstr>
      <vt:lpstr>方正祥隶简体</vt:lpstr>
      <vt:lpstr>隶书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2020-01-26T10:56:00Z</dcterms:created>
  <dcterms:modified xsi:type="dcterms:W3CDTF">2020-03-03T05:29:37Z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