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3"/>
    <p:sldId id="266" r:id="rId4"/>
    <p:sldId id="346" r:id="rId5"/>
    <p:sldId id="347" r:id="rId6"/>
    <p:sldId id="345" r:id="rId7"/>
    <p:sldId id="349" r:id="rId8"/>
    <p:sldId id="350" r:id="rId9"/>
    <p:sldId id="351" r:id="rId10"/>
    <p:sldId id="352" r:id="rId11"/>
    <p:sldId id="314" r:id="rId12"/>
    <p:sldId id="267" r:id="rId13"/>
    <p:sldId id="317" r:id="rId14"/>
    <p:sldId id="354" r:id="rId15"/>
    <p:sldId id="355" r:id="rId16"/>
    <p:sldId id="357" r:id="rId17"/>
    <p:sldId id="356" r:id="rId18"/>
    <p:sldId id="323" r:id="rId19"/>
    <p:sldId id="359" r:id="rId20"/>
    <p:sldId id="360" r:id="rId21"/>
    <p:sldId id="361" r:id="rId22"/>
    <p:sldId id="362" r:id="rId23"/>
    <p:sldId id="326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13" r:id="rId36"/>
  </p:sldIdLst>
  <p:sldSz cx="12192000" cy="6858000"/>
  <p:notesSz cx="6858000" cy="9144000"/>
  <p:embeddedFontLst>
    <p:embeddedFont>
      <p:font typeface="方正平和简体" panose="03000509000000000000" charset="-122"/>
      <p:regular r:id="rId40"/>
    </p:embeddedFont>
    <p:embeddedFont>
      <p:font typeface="微软雅黑" panose="020B0503020204020204" pitchFamily="34" charset="-122"/>
      <p:regular r:id="rId41"/>
    </p:embeddedFont>
    <p:embeddedFont>
      <p:font typeface="Impact" panose="020B0806030902050204" pitchFamily="2" charset="0"/>
      <p:regular r:id="rId42"/>
    </p:embeddedFont>
    <p:embeddedFont>
      <p:font typeface="方正小标宋_GBK" panose="02000000000000000000" charset="-122"/>
      <p:regular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  <p:embeddedFont>
      <p:font typeface="Calibri Light" panose="020F0302020204030204" charset="0"/>
      <p:regular r:id="rId48"/>
      <p:italic r:id="rId49"/>
    </p:embeddedFont>
    <p:embeddedFont>
      <p:font typeface="楷体" panose="02010609060101010101" charset="-122"/>
      <p:regular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B33"/>
    <a:srgbClr val="76AB66"/>
    <a:srgbClr val="FFFDF7"/>
    <a:srgbClr val="68C8C6"/>
    <a:srgbClr val="FFFAEB"/>
    <a:srgbClr val="FFFCF3"/>
    <a:srgbClr val="FFFEFB"/>
    <a:srgbClr val="FF9900"/>
    <a:srgbClr val="001A30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" y="480"/>
      </p:cViewPr>
      <p:guideLst>
        <p:guide orient="horz" pos="2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font" Target="fonts/font11.fntdata"/><Relationship Id="rId5" Type="http://schemas.openxmlformats.org/officeDocument/2006/relationships/slide" Target="slides/slide3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11.jpeg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6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1.xml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2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3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4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5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6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7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8.xml"/><Relationship Id="rId2" Type="http://schemas.openxmlformats.org/officeDocument/2006/relationships/image" Target="../media/image12.png"/><Relationship Id="rId1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9.xml"/><Relationship Id="rId2" Type="http://schemas.openxmlformats.org/officeDocument/2006/relationships/image" Target="../media/image2.jpeg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0.xml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1.xml"/><Relationship Id="rId1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2.xml"/><Relationship Id="rId2" Type="http://schemas.openxmlformats.org/officeDocument/2006/relationships/image" Target="../media/image13.png"/><Relationship Id="rId1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3.xml"/><Relationship Id="rId2" Type="http://schemas.openxmlformats.org/officeDocument/2006/relationships/image" Target="../media/image13.png"/><Relationship Id="rId1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4.xml"/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5.jpeg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7.jpeg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8.jpeg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9.jpeg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5140" y="1143000"/>
            <a:ext cx="4718904" cy="468172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47478" y="1693840"/>
            <a:ext cx="3470320" cy="3470320"/>
          </a:xfrm>
          <a:prstGeom prst="ellipse">
            <a:avLst/>
          </a:prstGeom>
          <a:solidFill>
            <a:schemeClr val="bg1"/>
          </a:solidFill>
          <a:ln>
            <a:solidFill>
              <a:srgbClr val="72BB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4943" y="1837944"/>
            <a:ext cx="3182112" cy="3182112"/>
          </a:xfrm>
          <a:prstGeom prst="ellipse">
            <a:avLst/>
          </a:prstGeom>
          <a:solidFill>
            <a:schemeClr val="bg1"/>
          </a:solidFill>
          <a:ln>
            <a:solidFill>
              <a:srgbClr val="72BB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7"/>
          <p:cNvSpPr>
            <a:spLocks noChangeArrowheads="1"/>
          </p:cNvSpPr>
          <p:nvPr/>
        </p:nvSpPr>
        <p:spPr bwMode="auto">
          <a:xfrm>
            <a:off x="4446605" y="2255697"/>
            <a:ext cx="3270849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/>
                <a:latin typeface="方正平和简体" panose="03000509000000000000" charset="-122"/>
                <a:ea typeface="方正平和简体" panose="03000509000000000000" charset="-122"/>
              </a:rPr>
              <a:t>第九课</a:t>
            </a:r>
            <a:endParaRPr lang="zh-CN" altLang="en-US" sz="5000" b="1" dirty="0"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latin typeface="方正平和简体" panose="03000509000000000000" charset="-122"/>
              <a:ea typeface="方正平和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/>
                <a:latin typeface="方正平和简体" panose="03000509000000000000" charset="-122"/>
                <a:ea typeface="方正平和简体" panose="03000509000000000000" charset="-122"/>
              </a:rPr>
              <a:t>古诗三首</a:t>
            </a:r>
            <a:endParaRPr lang="zh-CN" altLang="en-US" sz="5000" b="1" dirty="0"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latin typeface="方正平和简体" panose="03000509000000000000" charset="-122"/>
              <a:ea typeface="方正平和简体" panose="03000509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6433" y="4343675"/>
            <a:ext cx="2567077" cy="113253"/>
            <a:chOff x="-3175" y="5446713"/>
            <a:chExt cx="12198351" cy="538163"/>
          </a:xfrm>
          <a:solidFill>
            <a:schemeClr val="accent6">
              <a:lumMod val="75000"/>
            </a:scheme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9538" y="5478463"/>
              <a:ext cx="1333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-3175" y="5495926"/>
              <a:ext cx="968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1949113" y="5478463"/>
              <a:ext cx="1333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2098338" y="5495926"/>
              <a:ext cx="968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7705725" y="5446713"/>
              <a:ext cx="4221163" cy="166688"/>
            </a:xfrm>
            <a:custGeom>
              <a:avLst/>
              <a:gdLst>
                <a:gd name="T0" fmla="*/ 1290 w 1319"/>
                <a:gd name="T1" fmla="*/ 0 h 51"/>
                <a:gd name="T2" fmla="*/ 1262 w 1319"/>
                <a:gd name="T3" fmla="*/ 18 h 51"/>
                <a:gd name="T4" fmla="*/ 469 w 1319"/>
                <a:gd name="T5" fmla="*/ 18 h 51"/>
                <a:gd name="T6" fmla="*/ 0 w 1319"/>
                <a:gd name="T7" fmla="*/ 21 h 51"/>
                <a:gd name="T8" fmla="*/ 0 w 1319"/>
                <a:gd name="T9" fmla="*/ 30 h 51"/>
                <a:gd name="T10" fmla="*/ 471 w 1319"/>
                <a:gd name="T11" fmla="*/ 33 h 51"/>
                <a:gd name="T12" fmla="*/ 1262 w 1319"/>
                <a:gd name="T13" fmla="*/ 33 h 51"/>
                <a:gd name="T14" fmla="*/ 1290 w 1319"/>
                <a:gd name="T15" fmla="*/ 51 h 51"/>
                <a:gd name="T16" fmla="*/ 1319 w 1319"/>
                <a:gd name="T17" fmla="*/ 26 h 51"/>
                <a:gd name="T18" fmla="*/ 1290 w 131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9" h="51">
                  <a:moveTo>
                    <a:pt x="1290" y="0"/>
                  </a:moveTo>
                  <a:cubicBezTo>
                    <a:pt x="1276" y="0"/>
                    <a:pt x="1265" y="7"/>
                    <a:pt x="1262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230" y="19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29" y="32"/>
                    <a:pt x="470" y="33"/>
                    <a:pt x="471" y="33"/>
                  </a:cubicBezTo>
                  <a:cubicBezTo>
                    <a:pt x="1262" y="33"/>
                    <a:pt x="1262" y="33"/>
                    <a:pt x="1262" y="33"/>
                  </a:cubicBezTo>
                  <a:cubicBezTo>
                    <a:pt x="1265" y="44"/>
                    <a:pt x="1276" y="51"/>
                    <a:pt x="1290" y="51"/>
                  </a:cubicBezTo>
                  <a:cubicBezTo>
                    <a:pt x="1306" y="51"/>
                    <a:pt x="1319" y="40"/>
                    <a:pt x="1319" y="26"/>
                  </a:cubicBezTo>
                  <a:cubicBezTo>
                    <a:pt x="1319" y="11"/>
                    <a:pt x="1306" y="0"/>
                    <a:pt x="1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359275" y="5462588"/>
              <a:ext cx="3346450" cy="522288"/>
            </a:xfrm>
            <a:custGeom>
              <a:avLst/>
              <a:gdLst>
                <a:gd name="T0" fmla="*/ 972 w 1046"/>
                <a:gd name="T1" fmla="*/ 17 h 160"/>
                <a:gd name="T2" fmla="*/ 889 w 1046"/>
                <a:gd name="T3" fmla="*/ 2 h 160"/>
                <a:gd name="T4" fmla="*/ 889 w 1046"/>
                <a:gd name="T5" fmla="*/ 2 h 160"/>
                <a:gd name="T6" fmla="*/ 836 w 1046"/>
                <a:gd name="T7" fmla="*/ 6 h 160"/>
                <a:gd name="T8" fmla="*/ 734 w 1046"/>
                <a:gd name="T9" fmla="*/ 6 h 160"/>
                <a:gd name="T10" fmla="*/ 543 w 1046"/>
                <a:gd name="T11" fmla="*/ 64 h 160"/>
                <a:gd name="T12" fmla="*/ 352 w 1046"/>
                <a:gd name="T13" fmla="*/ 6 h 160"/>
                <a:gd name="T14" fmla="*/ 250 w 1046"/>
                <a:gd name="T15" fmla="*/ 6 h 160"/>
                <a:gd name="T16" fmla="*/ 197 w 1046"/>
                <a:gd name="T17" fmla="*/ 2 h 160"/>
                <a:gd name="T18" fmla="*/ 197 w 1046"/>
                <a:gd name="T19" fmla="*/ 2 h 160"/>
                <a:gd name="T20" fmla="*/ 114 w 1046"/>
                <a:gd name="T21" fmla="*/ 17 h 160"/>
                <a:gd name="T22" fmla="*/ 0 w 1046"/>
                <a:gd name="T23" fmla="*/ 16 h 160"/>
                <a:gd name="T24" fmla="*/ 0 w 1046"/>
                <a:gd name="T25" fmla="*/ 26 h 160"/>
                <a:gd name="T26" fmla="*/ 98 w 1046"/>
                <a:gd name="T27" fmla="*/ 25 h 160"/>
                <a:gd name="T28" fmla="*/ 75 w 1046"/>
                <a:gd name="T29" fmla="*/ 43 h 160"/>
                <a:gd name="T30" fmla="*/ 54 w 1046"/>
                <a:gd name="T31" fmla="*/ 97 h 160"/>
                <a:gd name="T32" fmla="*/ 199 w 1046"/>
                <a:gd name="T33" fmla="*/ 137 h 160"/>
                <a:gd name="T34" fmla="*/ 199 w 1046"/>
                <a:gd name="T35" fmla="*/ 137 h 160"/>
                <a:gd name="T36" fmla="*/ 197 w 1046"/>
                <a:gd name="T37" fmla="*/ 135 h 160"/>
                <a:gd name="T38" fmla="*/ 194 w 1046"/>
                <a:gd name="T39" fmla="*/ 126 h 160"/>
                <a:gd name="T40" fmla="*/ 57 w 1046"/>
                <a:gd name="T41" fmla="*/ 95 h 160"/>
                <a:gd name="T42" fmla="*/ 123 w 1046"/>
                <a:gd name="T43" fmla="*/ 16 h 160"/>
                <a:gd name="T44" fmla="*/ 226 w 1046"/>
                <a:gd name="T45" fmla="*/ 11 h 160"/>
                <a:gd name="T46" fmla="*/ 175 w 1046"/>
                <a:gd name="T47" fmla="*/ 39 h 160"/>
                <a:gd name="T48" fmla="*/ 179 w 1046"/>
                <a:gd name="T49" fmla="*/ 40 h 160"/>
                <a:gd name="T50" fmla="*/ 234 w 1046"/>
                <a:gd name="T51" fmla="*/ 13 h 160"/>
                <a:gd name="T52" fmla="*/ 438 w 1046"/>
                <a:gd name="T53" fmla="*/ 75 h 160"/>
                <a:gd name="T54" fmla="*/ 543 w 1046"/>
                <a:gd name="T55" fmla="*/ 117 h 160"/>
                <a:gd name="T56" fmla="*/ 648 w 1046"/>
                <a:gd name="T57" fmla="*/ 75 h 160"/>
                <a:gd name="T58" fmla="*/ 852 w 1046"/>
                <a:gd name="T59" fmla="*/ 13 h 160"/>
                <a:gd name="T60" fmla="*/ 907 w 1046"/>
                <a:gd name="T61" fmla="*/ 40 h 160"/>
                <a:gd name="T62" fmla="*/ 911 w 1046"/>
                <a:gd name="T63" fmla="*/ 39 h 160"/>
                <a:gd name="T64" fmla="*/ 860 w 1046"/>
                <a:gd name="T65" fmla="*/ 11 h 160"/>
                <a:gd name="T66" fmla="*/ 962 w 1046"/>
                <a:gd name="T67" fmla="*/ 16 h 160"/>
                <a:gd name="T68" fmla="*/ 1029 w 1046"/>
                <a:gd name="T69" fmla="*/ 95 h 160"/>
                <a:gd name="T70" fmla="*/ 892 w 1046"/>
                <a:gd name="T71" fmla="*/ 126 h 160"/>
                <a:gd name="T72" fmla="*/ 888 w 1046"/>
                <a:gd name="T73" fmla="*/ 135 h 160"/>
                <a:gd name="T74" fmla="*/ 887 w 1046"/>
                <a:gd name="T75" fmla="*/ 137 h 160"/>
                <a:gd name="T76" fmla="*/ 887 w 1046"/>
                <a:gd name="T77" fmla="*/ 137 h 160"/>
                <a:gd name="T78" fmla="*/ 1032 w 1046"/>
                <a:gd name="T79" fmla="*/ 97 h 160"/>
                <a:gd name="T80" fmla="*/ 1011 w 1046"/>
                <a:gd name="T81" fmla="*/ 43 h 160"/>
                <a:gd name="T82" fmla="*/ 988 w 1046"/>
                <a:gd name="T83" fmla="*/ 25 h 160"/>
                <a:gd name="T84" fmla="*/ 1046 w 1046"/>
                <a:gd name="T85" fmla="*/ 25 h 160"/>
                <a:gd name="T86" fmla="*/ 1046 w 1046"/>
                <a:gd name="T87" fmla="*/ 16 h 160"/>
                <a:gd name="T88" fmla="*/ 972 w 1046"/>
                <a:gd name="T89" fmla="*/ 17 h 160"/>
                <a:gd name="T90" fmla="*/ 646 w 1046"/>
                <a:gd name="T91" fmla="*/ 58 h 160"/>
                <a:gd name="T92" fmla="*/ 543 w 1046"/>
                <a:gd name="T93" fmla="*/ 98 h 160"/>
                <a:gd name="T94" fmla="*/ 440 w 1046"/>
                <a:gd name="T95" fmla="*/ 58 h 160"/>
                <a:gd name="T96" fmla="*/ 267 w 1046"/>
                <a:gd name="T97" fmla="*/ 8 h 160"/>
                <a:gd name="T98" fmla="*/ 277 w 1046"/>
                <a:gd name="T99" fmla="*/ 8 h 160"/>
                <a:gd name="T100" fmla="*/ 509 w 1046"/>
                <a:gd name="T101" fmla="*/ 66 h 160"/>
                <a:gd name="T102" fmla="*/ 543 w 1046"/>
                <a:gd name="T103" fmla="*/ 78 h 160"/>
                <a:gd name="T104" fmla="*/ 576 w 1046"/>
                <a:gd name="T105" fmla="*/ 66 h 160"/>
                <a:gd name="T106" fmla="*/ 809 w 1046"/>
                <a:gd name="T107" fmla="*/ 8 h 160"/>
                <a:gd name="T108" fmla="*/ 819 w 1046"/>
                <a:gd name="T109" fmla="*/ 8 h 160"/>
                <a:gd name="T110" fmla="*/ 646 w 1046"/>
                <a:gd name="T111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60">
                  <a:moveTo>
                    <a:pt x="972" y="17"/>
                  </a:moveTo>
                  <a:cubicBezTo>
                    <a:pt x="948" y="6"/>
                    <a:pt x="919" y="2"/>
                    <a:pt x="889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72" y="2"/>
                    <a:pt x="854" y="3"/>
                    <a:pt x="836" y="6"/>
                  </a:cubicBezTo>
                  <a:cubicBezTo>
                    <a:pt x="803" y="0"/>
                    <a:pt x="767" y="2"/>
                    <a:pt x="734" y="6"/>
                  </a:cubicBezTo>
                  <a:cubicBezTo>
                    <a:pt x="683" y="12"/>
                    <a:pt x="614" y="37"/>
                    <a:pt x="543" y="64"/>
                  </a:cubicBezTo>
                  <a:cubicBezTo>
                    <a:pt x="472" y="37"/>
                    <a:pt x="403" y="12"/>
                    <a:pt x="352" y="6"/>
                  </a:cubicBezTo>
                  <a:cubicBezTo>
                    <a:pt x="319" y="2"/>
                    <a:pt x="283" y="0"/>
                    <a:pt x="250" y="6"/>
                  </a:cubicBezTo>
                  <a:cubicBezTo>
                    <a:pt x="232" y="3"/>
                    <a:pt x="214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67" y="2"/>
                    <a:pt x="138" y="6"/>
                    <a:pt x="114" y="17"/>
                  </a:cubicBezTo>
                  <a:cubicBezTo>
                    <a:pt x="77" y="16"/>
                    <a:pt x="38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3" y="25"/>
                    <a:pt x="65" y="25"/>
                    <a:pt x="98" y="25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59" y="58"/>
                    <a:pt x="51" y="77"/>
                    <a:pt x="54" y="97"/>
                  </a:cubicBezTo>
                  <a:cubicBezTo>
                    <a:pt x="62" y="146"/>
                    <a:pt x="139" y="160"/>
                    <a:pt x="199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6"/>
                    <a:pt x="198" y="135"/>
                    <a:pt x="197" y="135"/>
                  </a:cubicBezTo>
                  <a:cubicBezTo>
                    <a:pt x="197" y="135"/>
                    <a:pt x="194" y="126"/>
                    <a:pt x="194" y="126"/>
                  </a:cubicBezTo>
                  <a:cubicBezTo>
                    <a:pt x="145" y="145"/>
                    <a:pt x="65" y="150"/>
                    <a:pt x="57" y="95"/>
                  </a:cubicBezTo>
                  <a:cubicBezTo>
                    <a:pt x="52" y="56"/>
                    <a:pt x="90" y="27"/>
                    <a:pt x="123" y="16"/>
                  </a:cubicBezTo>
                  <a:cubicBezTo>
                    <a:pt x="154" y="7"/>
                    <a:pt x="189" y="6"/>
                    <a:pt x="226" y="11"/>
                  </a:cubicBezTo>
                  <a:cubicBezTo>
                    <a:pt x="207" y="17"/>
                    <a:pt x="190" y="26"/>
                    <a:pt x="175" y="39"/>
                  </a:cubicBezTo>
                  <a:cubicBezTo>
                    <a:pt x="174" y="41"/>
                    <a:pt x="174" y="43"/>
                    <a:pt x="179" y="40"/>
                  </a:cubicBezTo>
                  <a:cubicBezTo>
                    <a:pt x="194" y="26"/>
                    <a:pt x="214" y="17"/>
                    <a:pt x="234" y="13"/>
                  </a:cubicBezTo>
                  <a:cubicBezTo>
                    <a:pt x="307" y="24"/>
                    <a:pt x="384" y="55"/>
                    <a:pt x="438" y="75"/>
                  </a:cubicBezTo>
                  <a:cubicBezTo>
                    <a:pt x="474" y="89"/>
                    <a:pt x="508" y="103"/>
                    <a:pt x="543" y="117"/>
                  </a:cubicBezTo>
                  <a:cubicBezTo>
                    <a:pt x="578" y="103"/>
                    <a:pt x="612" y="89"/>
                    <a:pt x="648" y="75"/>
                  </a:cubicBezTo>
                  <a:cubicBezTo>
                    <a:pt x="702" y="55"/>
                    <a:pt x="779" y="24"/>
                    <a:pt x="852" y="13"/>
                  </a:cubicBezTo>
                  <a:cubicBezTo>
                    <a:pt x="872" y="17"/>
                    <a:pt x="892" y="26"/>
                    <a:pt x="907" y="40"/>
                  </a:cubicBezTo>
                  <a:cubicBezTo>
                    <a:pt x="911" y="43"/>
                    <a:pt x="912" y="41"/>
                    <a:pt x="911" y="39"/>
                  </a:cubicBezTo>
                  <a:cubicBezTo>
                    <a:pt x="896" y="26"/>
                    <a:pt x="879" y="17"/>
                    <a:pt x="860" y="11"/>
                  </a:cubicBezTo>
                  <a:cubicBezTo>
                    <a:pt x="897" y="6"/>
                    <a:pt x="932" y="7"/>
                    <a:pt x="962" y="16"/>
                  </a:cubicBezTo>
                  <a:cubicBezTo>
                    <a:pt x="996" y="27"/>
                    <a:pt x="1034" y="56"/>
                    <a:pt x="1029" y="95"/>
                  </a:cubicBezTo>
                  <a:cubicBezTo>
                    <a:pt x="1021" y="150"/>
                    <a:pt x="941" y="145"/>
                    <a:pt x="892" y="126"/>
                  </a:cubicBezTo>
                  <a:cubicBezTo>
                    <a:pt x="892" y="126"/>
                    <a:pt x="888" y="135"/>
                    <a:pt x="888" y="135"/>
                  </a:cubicBezTo>
                  <a:cubicBezTo>
                    <a:pt x="888" y="135"/>
                    <a:pt x="888" y="136"/>
                    <a:pt x="887" y="137"/>
                  </a:cubicBezTo>
                  <a:cubicBezTo>
                    <a:pt x="887" y="137"/>
                    <a:pt x="887" y="137"/>
                    <a:pt x="887" y="137"/>
                  </a:cubicBezTo>
                  <a:cubicBezTo>
                    <a:pt x="947" y="160"/>
                    <a:pt x="1024" y="146"/>
                    <a:pt x="1032" y="97"/>
                  </a:cubicBezTo>
                  <a:cubicBezTo>
                    <a:pt x="1035" y="77"/>
                    <a:pt x="1026" y="58"/>
                    <a:pt x="1011" y="43"/>
                  </a:cubicBezTo>
                  <a:cubicBezTo>
                    <a:pt x="1004" y="36"/>
                    <a:pt x="997" y="30"/>
                    <a:pt x="988" y="25"/>
                  </a:cubicBezTo>
                  <a:cubicBezTo>
                    <a:pt x="1007" y="25"/>
                    <a:pt x="1027" y="25"/>
                    <a:pt x="1046" y="25"/>
                  </a:cubicBezTo>
                  <a:cubicBezTo>
                    <a:pt x="1046" y="16"/>
                    <a:pt x="1046" y="16"/>
                    <a:pt x="1046" y="16"/>
                  </a:cubicBezTo>
                  <a:cubicBezTo>
                    <a:pt x="1021" y="16"/>
                    <a:pt x="996" y="16"/>
                    <a:pt x="972" y="17"/>
                  </a:cubicBezTo>
                  <a:close/>
                  <a:moveTo>
                    <a:pt x="646" y="58"/>
                  </a:moveTo>
                  <a:cubicBezTo>
                    <a:pt x="611" y="70"/>
                    <a:pt x="577" y="84"/>
                    <a:pt x="543" y="98"/>
                  </a:cubicBezTo>
                  <a:cubicBezTo>
                    <a:pt x="509" y="84"/>
                    <a:pt x="475" y="70"/>
                    <a:pt x="440" y="58"/>
                  </a:cubicBezTo>
                  <a:cubicBezTo>
                    <a:pt x="405" y="45"/>
                    <a:pt x="337" y="20"/>
                    <a:pt x="267" y="8"/>
                  </a:cubicBezTo>
                  <a:cubicBezTo>
                    <a:pt x="270" y="8"/>
                    <a:pt x="273" y="8"/>
                    <a:pt x="277" y="8"/>
                  </a:cubicBezTo>
                  <a:cubicBezTo>
                    <a:pt x="345" y="8"/>
                    <a:pt x="433" y="37"/>
                    <a:pt x="509" y="66"/>
                  </a:cubicBezTo>
                  <a:cubicBezTo>
                    <a:pt x="521" y="70"/>
                    <a:pt x="532" y="74"/>
                    <a:pt x="543" y="78"/>
                  </a:cubicBezTo>
                  <a:cubicBezTo>
                    <a:pt x="554" y="74"/>
                    <a:pt x="565" y="70"/>
                    <a:pt x="576" y="66"/>
                  </a:cubicBezTo>
                  <a:cubicBezTo>
                    <a:pt x="653" y="37"/>
                    <a:pt x="741" y="8"/>
                    <a:pt x="809" y="8"/>
                  </a:cubicBezTo>
                  <a:cubicBezTo>
                    <a:pt x="812" y="8"/>
                    <a:pt x="816" y="8"/>
                    <a:pt x="819" y="8"/>
                  </a:cubicBezTo>
                  <a:cubicBezTo>
                    <a:pt x="749" y="20"/>
                    <a:pt x="681" y="45"/>
                    <a:pt x="6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65113" y="5446713"/>
              <a:ext cx="4094163" cy="166688"/>
            </a:xfrm>
            <a:custGeom>
              <a:avLst/>
              <a:gdLst>
                <a:gd name="T0" fmla="*/ 850 w 1279"/>
                <a:gd name="T1" fmla="*/ 18 h 51"/>
                <a:gd name="T2" fmla="*/ 57 w 1279"/>
                <a:gd name="T3" fmla="*/ 18 h 51"/>
                <a:gd name="T4" fmla="*/ 29 w 1279"/>
                <a:gd name="T5" fmla="*/ 0 h 51"/>
                <a:gd name="T6" fmla="*/ 0 w 1279"/>
                <a:gd name="T7" fmla="*/ 26 h 51"/>
                <a:gd name="T8" fmla="*/ 29 w 1279"/>
                <a:gd name="T9" fmla="*/ 51 h 51"/>
                <a:gd name="T10" fmla="*/ 57 w 1279"/>
                <a:gd name="T11" fmla="*/ 33 h 51"/>
                <a:gd name="T12" fmla="*/ 847 w 1279"/>
                <a:gd name="T13" fmla="*/ 33 h 51"/>
                <a:gd name="T14" fmla="*/ 1279 w 1279"/>
                <a:gd name="T15" fmla="*/ 31 h 51"/>
                <a:gd name="T16" fmla="*/ 1279 w 1279"/>
                <a:gd name="T17" fmla="*/ 21 h 51"/>
                <a:gd name="T18" fmla="*/ 850 w 127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9" h="51">
                  <a:moveTo>
                    <a:pt x="850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4" y="7"/>
                    <a:pt x="42" y="0"/>
                    <a:pt x="29" y="0"/>
                  </a:cubicBezTo>
                  <a:cubicBezTo>
                    <a:pt x="13" y="0"/>
                    <a:pt x="0" y="11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42" y="51"/>
                    <a:pt x="54" y="44"/>
                    <a:pt x="57" y="33"/>
                  </a:cubicBezTo>
                  <a:cubicBezTo>
                    <a:pt x="847" y="33"/>
                    <a:pt x="847" y="33"/>
                    <a:pt x="847" y="33"/>
                  </a:cubicBezTo>
                  <a:cubicBezTo>
                    <a:pt x="849" y="33"/>
                    <a:pt x="1062" y="32"/>
                    <a:pt x="1279" y="31"/>
                  </a:cubicBezTo>
                  <a:cubicBezTo>
                    <a:pt x="1279" y="21"/>
                    <a:pt x="1279" y="21"/>
                    <a:pt x="1279" y="21"/>
                  </a:cubicBezTo>
                  <a:cubicBezTo>
                    <a:pt x="1062" y="19"/>
                    <a:pt x="848" y="18"/>
                    <a:pt x="8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4" name="文本框 29"/>
          <p:cNvSpPr txBox="1">
            <a:spLocks noChangeArrowheads="1"/>
          </p:cNvSpPr>
          <p:nvPr/>
        </p:nvSpPr>
        <p:spPr bwMode="auto">
          <a:xfrm>
            <a:off x="4422140" y="598106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年级下</a:t>
            </a:r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9"/>
          <p:cNvSpPr txBox="1">
            <a:spLocks noChangeArrowheads="1"/>
          </p:cNvSpPr>
          <p:nvPr/>
        </p:nvSpPr>
        <p:spPr bwMode="auto">
          <a:xfrm>
            <a:off x="9195435" y="4834255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第二课时</a:t>
            </a:r>
            <a:endParaRPr lang="zh-CN" altLang="en-US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301625" y="525780"/>
            <a:ext cx="9030970" cy="1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请同学们谈谈</a:t>
            </a: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看了图片之后你们是什么感受</a:t>
            </a: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kumimoji="0" lang="en-US" altLang="zh-CN" sz="4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565bf9b804b4173d77df182badd0d5530de4e89b_size1976_w4000_h30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675" y="1511935"/>
            <a:ext cx="6887845" cy="4820285"/>
          </a:xfrm>
          <a:prstGeom prst="rect">
            <a:avLst/>
          </a:prstGeom>
        </p:spPr>
      </p:pic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860425" y="2525395"/>
            <a:ext cx="3266440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雄伟、壮观</a:t>
            </a:r>
            <a:endParaRPr lang="zh-CN" altLang="en-US" sz="45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" y="3516630"/>
            <a:ext cx="4812665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500" b="0">
                <a:solidFill>
                  <a:srgbClr val="000000"/>
                </a:solidFill>
                <a:latin typeface="方正平和简体" panose="03000509000000000000" charset="-122"/>
                <a:ea typeface="方正平和简体" panose="03000509000000000000" charset="-122"/>
                <a:cs typeface="方正书宋_GBK" panose="02000000000000000000" charset="-122"/>
              </a:rPr>
              <a:t>    </a:t>
            </a:r>
            <a:r>
              <a:rPr lang="zh-CN" sz="5500" b="0">
                <a:solidFill>
                  <a:srgbClr val="000000"/>
                </a:solidFill>
                <a:latin typeface="方正平和简体" panose="03000509000000000000" charset="-122"/>
                <a:ea typeface="方正平和简体" panose="03000509000000000000" charset="-122"/>
                <a:cs typeface="方正书宋_GBK" panose="02000000000000000000" charset="-122"/>
              </a:rPr>
              <a:t>身为中国人，</a:t>
            </a:r>
            <a:endParaRPr lang="zh-CN" sz="5500" b="0">
              <a:solidFill>
                <a:srgbClr val="000000"/>
              </a:solidFill>
              <a:latin typeface="方正平和简体" panose="03000509000000000000" charset="-122"/>
              <a:ea typeface="方正平和简体" panose="03000509000000000000" charset="-122"/>
              <a:cs typeface="方正书宋_GBK" panose="02000000000000000000" charset="-122"/>
            </a:endParaRPr>
          </a:p>
          <a:p>
            <a:pPr indent="0"/>
            <a:r>
              <a:rPr lang="zh-CN" sz="5500" b="0">
                <a:solidFill>
                  <a:srgbClr val="000000"/>
                </a:solidFill>
                <a:latin typeface="方正平和简体" panose="03000509000000000000" charset="-122"/>
                <a:ea typeface="方正平和简体" panose="03000509000000000000" charset="-122"/>
                <a:cs typeface="方正书宋_GBK" panose="02000000000000000000" charset="-122"/>
              </a:rPr>
              <a:t>你感到</a:t>
            </a:r>
            <a:r>
              <a:rPr lang="en-US" altLang="zh-CN" sz="5500" b="0">
                <a:solidFill>
                  <a:srgbClr val="000000"/>
                </a:solidFill>
                <a:latin typeface="方正平和简体" panose="03000509000000000000" charset="-122"/>
                <a:ea typeface="方正平和简体" panose="03000509000000000000" charset="-122"/>
                <a:cs typeface="方正书宋_GBK" panose="02000000000000000000" charset="-122"/>
              </a:rPr>
              <a:t>......</a:t>
            </a:r>
            <a:r>
              <a:rPr lang="zh-CN" sz="5500" b="0">
                <a:solidFill>
                  <a:srgbClr val="000000"/>
                </a:solidFill>
                <a:latin typeface="方正平和简体" panose="03000509000000000000" charset="-122"/>
                <a:ea typeface="方正平和简体" panose="03000509000000000000" charset="-122"/>
                <a:cs typeface="方正书宋_GBK" panose="02000000000000000000" charset="-122"/>
              </a:rPr>
              <a:t>？</a:t>
            </a:r>
            <a:endParaRPr lang="zh-CN" altLang="en-US" sz="5500" b="0">
              <a:solidFill>
                <a:srgbClr val="000000"/>
              </a:solidFill>
              <a:latin typeface="方正平和简体" panose="03000509000000000000" charset="-122"/>
              <a:ea typeface="方正平和简体" panose="03000509000000000000" charset="-122"/>
              <a:cs typeface="方正书宋_GBK" panose="02000000000000000000" charset="-122"/>
            </a:endParaRPr>
          </a:p>
        </p:txBody>
      </p:sp>
      <p:sp>
        <p:nvSpPr>
          <p:cNvPr id="12" name="矩形 57"/>
          <p:cNvSpPr>
            <a:spLocks noChangeArrowheads="1"/>
          </p:cNvSpPr>
          <p:nvPr/>
        </p:nvSpPr>
        <p:spPr bwMode="auto">
          <a:xfrm>
            <a:off x="987425" y="5300345"/>
            <a:ext cx="3266440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民族自豪感</a:t>
            </a:r>
            <a:endParaRPr lang="zh-CN" altLang="en-US" sz="45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0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3435" y="1815465"/>
            <a:ext cx="3253105" cy="3227705"/>
            <a:chOff x="3825429" y="1158153"/>
            <a:chExt cx="4718904" cy="4681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25429" y="1158153"/>
              <a:ext cx="4718904" cy="468172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347478" y="1693840"/>
              <a:ext cx="3470320" cy="34703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椭圆 5"/>
            <p:cNvSpPr/>
            <p:nvPr/>
          </p:nvSpPr>
          <p:spPr>
            <a:xfrm>
              <a:off x="4504943" y="1837944"/>
              <a:ext cx="3182112" cy="318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1223645" y="2720340"/>
            <a:ext cx="2311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4194810" y="2961005"/>
            <a:ext cx="719836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</a:rPr>
              <a:t>初读古诗，解释诗题</a:t>
            </a:r>
            <a:endParaRPr sz="55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911860" y="1358265"/>
            <a:ext cx="10369550" cy="4701540"/>
          </a:xfrm>
          <a:prstGeom prst="rect">
            <a:avLst/>
          </a:prstGeom>
          <a:solidFill>
            <a:srgbClr val="76A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6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910590" y="1290320"/>
            <a:ext cx="10490200" cy="45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sz="5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秋夜将晓出篱门迎凉有感</a:t>
            </a:r>
            <a:endParaRPr sz="5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zh-CN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陆游</a:t>
            </a:r>
            <a:endParaRPr sz="4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sz="5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三万里河东入海，五千仞岳上摩天。</a:t>
            </a:r>
            <a:endParaRPr sz="5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sz="5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遗民泪尽胡尘里，南望王师又一年。</a:t>
            </a:r>
            <a:endParaRPr sz="5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作  者  简  介</a:t>
            </a:r>
            <a:endParaRPr kumimoji="0" lang="zh-CN" altLang="zh-CN" sz="55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911860" y="1885315"/>
            <a:ext cx="10369550" cy="4447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6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1031240" y="1962785"/>
            <a:ext cx="1012952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</a:t>
            </a:r>
            <a:r>
              <a:rPr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陆游，字务观，号放翁</a:t>
            </a:r>
            <a:r>
              <a:rPr lang="zh-CN"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，</a:t>
            </a:r>
            <a:r>
              <a:rPr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南宋著名诗人。少时受家庭爱国思想熏陶，高宗时应礼部试，为秦桧所黜。孝宗时赐进士出身。中年入蜀，投身军旅生活，官至宝章阁待制。晚年退居家乡。创作诗歌今存九千多首，内容极为丰富。著有《剑南诗稿》、《渭南文集》、《南唐书》、《老学庵笔记》等。</a:t>
            </a:r>
            <a:endParaRPr sz="3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4581525" y="736600"/>
            <a:ext cx="302831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66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译  文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911225" y="1885315"/>
            <a:ext cx="10369550" cy="4274185"/>
          </a:xfrm>
          <a:prstGeom prst="rect">
            <a:avLst/>
          </a:prstGeom>
          <a:solidFill>
            <a:srgbClr val="76A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6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1030605" y="1899285"/>
            <a:ext cx="10129520" cy="42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</a:t>
            </a:r>
            <a:r>
              <a:rPr sz="4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三万里长的黄河奔腾向东流入大海，五千仞高的华山耸入云霄触青天。</a:t>
            </a:r>
            <a:endParaRPr sz="4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sz="4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中原人民在胡人压迫下眼泪已流尽，他们盼望王师北伐盼了一年又一年。</a:t>
            </a:r>
            <a:endParaRPr sz="4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3435" y="1815465"/>
            <a:ext cx="3253105" cy="3227705"/>
            <a:chOff x="3825429" y="1158153"/>
            <a:chExt cx="4718904" cy="4681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25429" y="1158153"/>
              <a:ext cx="4718904" cy="468172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347478" y="1693840"/>
              <a:ext cx="3470320" cy="34703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椭圆 5"/>
            <p:cNvSpPr/>
            <p:nvPr/>
          </p:nvSpPr>
          <p:spPr>
            <a:xfrm>
              <a:off x="4504943" y="1837944"/>
              <a:ext cx="3182112" cy="318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1223645" y="2720340"/>
            <a:ext cx="2311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4194810" y="2961005"/>
            <a:ext cx="719836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</a:rPr>
              <a:t>解释字词，说说诗意</a:t>
            </a:r>
            <a:endParaRPr sz="55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作者</a:t>
            </a:r>
            <a:r>
              <a:rPr lang="zh-CN" altLang="en-US" sz="4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简介</a:t>
            </a:r>
            <a:r>
              <a:rPr lang="en-US" altLang="zh-CN" sz="4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及写作背景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73735" y="1733550"/>
            <a:ext cx="10845800" cy="4530725"/>
          </a:xfrm>
          <a:prstGeom prst="rect">
            <a:avLst/>
          </a:prstGeom>
          <a:solidFill>
            <a:srgbClr val="76A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6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841375" y="1852295"/>
            <a:ext cx="5257165" cy="42926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篱：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篱笆，用竹子、树枝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等编成的围墙。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河：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黄河。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仞：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古代长度单位，七尺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或八尺为一仞。五千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仞，形容山非常高。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8540" y="1852295"/>
            <a:ext cx="5243830" cy="429260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</a:t>
            </a: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摩 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触摸。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遗民：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指沦陷在金人占领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  地区的宋朝百姓。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胡尘：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胡（金）人兵马践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  踏扬起的尘土。</a:t>
            </a:r>
            <a:endParaRPr sz="3500" dirty="0"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sz="3500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王师：</a:t>
            </a:r>
            <a:r>
              <a:rPr sz="35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指南宋军队。</a:t>
            </a:r>
            <a:endParaRPr lang="zh-CN" altLang="en-US" sz="35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-13335"/>
            <a:ext cx="12192000" cy="5258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6880" y="1651000"/>
            <a:ext cx="4389120" cy="882650"/>
            <a:chOff x="688" y="2600"/>
            <a:chExt cx="6912" cy="1390"/>
          </a:xfrm>
        </p:grpSpPr>
        <p:sp>
          <p:nvSpPr>
            <p:cNvPr id="6" name="Rectangle 44"/>
            <p:cNvSpPr/>
            <p:nvPr/>
          </p:nvSpPr>
          <p:spPr>
            <a:xfrm>
              <a:off x="910" y="3834"/>
              <a:ext cx="6469" cy="156"/>
            </a:xfrm>
            <a:prstGeom prst="rect">
              <a:avLst/>
            </a:prstGeom>
            <a:solidFill>
              <a:srgbClr val="72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57"/>
            <p:cNvSpPr>
              <a:spLocks noChangeArrowheads="1"/>
            </p:cNvSpPr>
            <p:nvPr/>
          </p:nvSpPr>
          <p:spPr bwMode="auto">
            <a:xfrm>
              <a:off x="688" y="2600"/>
              <a:ext cx="6912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sz="45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三万里河东入海</a:t>
              </a:r>
              <a:endParaRPr sz="45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519430" y="2434590"/>
            <a:ext cx="1115314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“三万里”形容黄河的长，是夸张的说法；不是实指，黄河实际长一万多华里。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三万里长的黄河奔腾翻该，向东流入大海。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逐  句  理  解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"/>
          <p:cNvSpPr txBox="1"/>
          <p:nvPr/>
        </p:nvSpPr>
        <p:spPr>
          <a:xfrm>
            <a:off x="519430" y="2434590"/>
            <a:ext cx="11153140" cy="4192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“五千仞”也是虚指。形容华山的、雄伟高大。五千仞高的华山直插云霄。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en-US" altLang="en-US" sz="4500" b="1" noProof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这两句主要写景，运用了怎样的写法?</a:t>
            </a:r>
            <a:endParaRPr lang="en-US" altLang="en-US" sz="4500" b="1" noProof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500" b="1" noProof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en-US" altLang="en-US" sz="3500" noProof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夸张、化静为动，使人感到景物不仅雄伟，而且虎虎有生气。</a:t>
            </a:r>
            <a:endParaRPr lang="en-US" altLang="en-US" sz="3500" noProof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-13335"/>
            <a:ext cx="12192000" cy="52588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6880" y="1651000"/>
            <a:ext cx="4389120" cy="872490"/>
            <a:chOff x="688" y="2600"/>
            <a:chExt cx="6912" cy="1374"/>
          </a:xfrm>
        </p:grpSpPr>
        <p:sp>
          <p:nvSpPr>
            <p:cNvPr id="8" name="Rectangle 45"/>
            <p:cNvSpPr/>
            <p:nvPr/>
          </p:nvSpPr>
          <p:spPr>
            <a:xfrm>
              <a:off x="1049" y="3834"/>
              <a:ext cx="6190" cy="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57"/>
            <p:cNvSpPr>
              <a:spLocks noChangeArrowheads="1"/>
            </p:cNvSpPr>
            <p:nvPr/>
          </p:nvSpPr>
          <p:spPr bwMode="auto">
            <a:xfrm>
              <a:off x="688" y="2600"/>
              <a:ext cx="6912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sz="45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五千仞岳上摩天</a:t>
              </a:r>
              <a:endParaRPr sz="45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逐  句  理  解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-13335"/>
            <a:ext cx="12192000" cy="5258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6880" y="1651000"/>
            <a:ext cx="4389120" cy="882650"/>
            <a:chOff x="688" y="2600"/>
            <a:chExt cx="6912" cy="1390"/>
          </a:xfrm>
        </p:grpSpPr>
        <p:sp>
          <p:nvSpPr>
            <p:cNvPr id="6" name="Rectangle 44"/>
            <p:cNvSpPr/>
            <p:nvPr/>
          </p:nvSpPr>
          <p:spPr>
            <a:xfrm>
              <a:off x="910" y="3834"/>
              <a:ext cx="6469" cy="156"/>
            </a:xfrm>
            <a:prstGeom prst="rect">
              <a:avLst/>
            </a:prstGeom>
            <a:solidFill>
              <a:srgbClr val="72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57"/>
            <p:cNvSpPr>
              <a:spLocks noChangeArrowheads="1"/>
            </p:cNvSpPr>
            <p:nvPr/>
          </p:nvSpPr>
          <p:spPr bwMode="auto">
            <a:xfrm>
              <a:off x="688" y="2600"/>
              <a:ext cx="6912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sz="45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遗民泪尽胡尘里</a:t>
              </a:r>
              <a:endParaRPr sz="45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2"/>
          <p:cNvSpPr txBox="1"/>
          <p:nvPr/>
        </p:nvSpPr>
        <p:spPr>
          <a:xfrm>
            <a:off x="519430" y="2533650"/>
            <a:ext cx="1115314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“遗民”、“泪尽”、“胡尘”是什么意思?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北方沦陷区老百姓在异族统治下受尽折磨，眼泪都哭于了。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逐  句  理  解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6640" y="1554208"/>
            <a:ext cx="3675601" cy="3646874"/>
            <a:chOff x="1581" y="2298"/>
            <a:chExt cx="6380" cy="6330"/>
          </a:xfrm>
        </p:grpSpPr>
        <p:grpSp>
          <p:nvGrpSpPr>
            <p:cNvPr id="2" name="组合 1"/>
            <p:cNvGrpSpPr/>
            <p:nvPr/>
          </p:nvGrpSpPr>
          <p:grpSpPr>
            <a:xfrm>
              <a:off x="1581" y="2298"/>
              <a:ext cx="6380" cy="6330"/>
              <a:chOff x="744693" y="1154068"/>
              <a:chExt cx="4718904" cy="4681728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744693" y="1154068"/>
                <a:ext cx="4718904" cy="4681728"/>
              </a:xfrm>
              <a:prstGeom prst="rect">
                <a:avLst/>
              </a:prstGeom>
            </p:spPr>
          </p:pic>
          <p:sp>
            <p:nvSpPr>
              <p:cNvPr id="57" name="椭圆 56"/>
              <p:cNvSpPr/>
              <p:nvPr/>
            </p:nvSpPr>
            <p:spPr>
              <a:xfrm>
                <a:off x="1226898" y="1667326"/>
                <a:ext cx="3470320" cy="3470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2BB3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384363" y="1811430"/>
                <a:ext cx="3182112" cy="31821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2BB33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57"/>
            <p:cNvSpPr>
              <a:spLocks noChangeArrowheads="1"/>
            </p:cNvSpPr>
            <p:nvPr/>
          </p:nvSpPr>
          <p:spPr bwMode="auto">
            <a:xfrm>
              <a:off x="2902" y="4419"/>
              <a:ext cx="3355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500" b="1" dirty="0"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239" y="6098"/>
              <a:ext cx="2688" cy="119"/>
              <a:chOff x="-3175" y="5446713"/>
              <a:chExt cx="12198351" cy="53816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09538" y="5478463"/>
                <a:ext cx="1333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-3175" y="5495926"/>
                <a:ext cx="96838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11949113" y="5478463"/>
                <a:ext cx="1333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12098338" y="5495926"/>
                <a:ext cx="96838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7705725" y="5446713"/>
                <a:ext cx="4221163" cy="166688"/>
              </a:xfrm>
              <a:custGeom>
                <a:avLst/>
                <a:gdLst>
                  <a:gd name="T0" fmla="*/ 1290 w 1319"/>
                  <a:gd name="T1" fmla="*/ 0 h 51"/>
                  <a:gd name="T2" fmla="*/ 1262 w 1319"/>
                  <a:gd name="T3" fmla="*/ 18 h 51"/>
                  <a:gd name="T4" fmla="*/ 469 w 1319"/>
                  <a:gd name="T5" fmla="*/ 18 h 51"/>
                  <a:gd name="T6" fmla="*/ 0 w 1319"/>
                  <a:gd name="T7" fmla="*/ 21 h 51"/>
                  <a:gd name="T8" fmla="*/ 0 w 1319"/>
                  <a:gd name="T9" fmla="*/ 30 h 51"/>
                  <a:gd name="T10" fmla="*/ 471 w 1319"/>
                  <a:gd name="T11" fmla="*/ 33 h 51"/>
                  <a:gd name="T12" fmla="*/ 1262 w 1319"/>
                  <a:gd name="T13" fmla="*/ 33 h 51"/>
                  <a:gd name="T14" fmla="*/ 1290 w 1319"/>
                  <a:gd name="T15" fmla="*/ 51 h 51"/>
                  <a:gd name="T16" fmla="*/ 1319 w 1319"/>
                  <a:gd name="T17" fmla="*/ 26 h 51"/>
                  <a:gd name="T18" fmla="*/ 1290 w 131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9" h="51">
                    <a:moveTo>
                      <a:pt x="1290" y="0"/>
                    </a:moveTo>
                    <a:cubicBezTo>
                      <a:pt x="1276" y="0"/>
                      <a:pt x="1265" y="7"/>
                      <a:pt x="1262" y="18"/>
                    </a:cubicBezTo>
                    <a:cubicBezTo>
                      <a:pt x="469" y="18"/>
                      <a:pt x="469" y="18"/>
                      <a:pt x="469" y="18"/>
                    </a:cubicBezTo>
                    <a:cubicBezTo>
                      <a:pt x="471" y="18"/>
                      <a:pt x="230" y="19"/>
                      <a:pt x="0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29" y="32"/>
                      <a:pt x="470" y="33"/>
                      <a:pt x="471" y="33"/>
                    </a:cubicBezTo>
                    <a:cubicBezTo>
                      <a:pt x="1262" y="33"/>
                      <a:pt x="1262" y="33"/>
                      <a:pt x="1262" y="33"/>
                    </a:cubicBezTo>
                    <a:cubicBezTo>
                      <a:pt x="1265" y="44"/>
                      <a:pt x="1276" y="51"/>
                      <a:pt x="1290" y="51"/>
                    </a:cubicBezTo>
                    <a:cubicBezTo>
                      <a:pt x="1306" y="51"/>
                      <a:pt x="1319" y="40"/>
                      <a:pt x="1319" y="26"/>
                    </a:cubicBezTo>
                    <a:cubicBezTo>
                      <a:pt x="1319" y="11"/>
                      <a:pt x="1306" y="0"/>
                      <a:pt x="1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4359275" y="5462588"/>
                <a:ext cx="3346450" cy="522288"/>
              </a:xfrm>
              <a:custGeom>
                <a:avLst/>
                <a:gdLst>
                  <a:gd name="T0" fmla="*/ 972 w 1046"/>
                  <a:gd name="T1" fmla="*/ 17 h 160"/>
                  <a:gd name="T2" fmla="*/ 889 w 1046"/>
                  <a:gd name="T3" fmla="*/ 2 h 160"/>
                  <a:gd name="T4" fmla="*/ 889 w 1046"/>
                  <a:gd name="T5" fmla="*/ 2 h 160"/>
                  <a:gd name="T6" fmla="*/ 836 w 1046"/>
                  <a:gd name="T7" fmla="*/ 6 h 160"/>
                  <a:gd name="T8" fmla="*/ 734 w 1046"/>
                  <a:gd name="T9" fmla="*/ 6 h 160"/>
                  <a:gd name="T10" fmla="*/ 543 w 1046"/>
                  <a:gd name="T11" fmla="*/ 64 h 160"/>
                  <a:gd name="T12" fmla="*/ 352 w 1046"/>
                  <a:gd name="T13" fmla="*/ 6 h 160"/>
                  <a:gd name="T14" fmla="*/ 250 w 1046"/>
                  <a:gd name="T15" fmla="*/ 6 h 160"/>
                  <a:gd name="T16" fmla="*/ 197 w 1046"/>
                  <a:gd name="T17" fmla="*/ 2 h 160"/>
                  <a:gd name="T18" fmla="*/ 197 w 1046"/>
                  <a:gd name="T19" fmla="*/ 2 h 160"/>
                  <a:gd name="T20" fmla="*/ 114 w 1046"/>
                  <a:gd name="T21" fmla="*/ 17 h 160"/>
                  <a:gd name="T22" fmla="*/ 0 w 1046"/>
                  <a:gd name="T23" fmla="*/ 16 h 160"/>
                  <a:gd name="T24" fmla="*/ 0 w 1046"/>
                  <a:gd name="T25" fmla="*/ 26 h 160"/>
                  <a:gd name="T26" fmla="*/ 98 w 1046"/>
                  <a:gd name="T27" fmla="*/ 25 h 160"/>
                  <a:gd name="T28" fmla="*/ 75 w 1046"/>
                  <a:gd name="T29" fmla="*/ 43 h 160"/>
                  <a:gd name="T30" fmla="*/ 54 w 1046"/>
                  <a:gd name="T31" fmla="*/ 97 h 160"/>
                  <a:gd name="T32" fmla="*/ 199 w 1046"/>
                  <a:gd name="T33" fmla="*/ 137 h 160"/>
                  <a:gd name="T34" fmla="*/ 199 w 1046"/>
                  <a:gd name="T35" fmla="*/ 137 h 160"/>
                  <a:gd name="T36" fmla="*/ 197 w 1046"/>
                  <a:gd name="T37" fmla="*/ 135 h 160"/>
                  <a:gd name="T38" fmla="*/ 194 w 1046"/>
                  <a:gd name="T39" fmla="*/ 126 h 160"/>
                  <a:gd name="T40" fmla="*/ 57 w 1046"/>
                  <a:gd name="T41" fmla="*/ 95 h 160"/>
                  <a:gd name="T42" fmla="*/ 123 w 1046"/>
                  <a:gd name="T43" fmla="*/ 16 h 160"/>
                  <a:gd name="T44" fmla="*/ 226 w 1046"/>
                  <a:gd name="T45" fmla="*/ 11 h 160"/>
                  <a:gd name="T46" fmla="*/ 175 w 1046"/>
                  <a:gd name="T47" fmla="*/ 39 h 160"/>
                  <a:gd name="T48" fmla="*/ 179 w 1046"/>
                  <a:gd name="T49" fmla="*/ 40 h 160"/>
                  <a:gd name="T50" fmla="*/ 234 w 1046"/>
                  <a:gd name="T51" fmla="*/ 13 h 160"/>
                  <a:gd name="T52" fmla="*/ 438 w 1046"/>
                  <a:gd name="T53" fmla="*/ 75 h 160"/>
                  <a:gd name="T54" fmla="*/ 543 w 1046"/>
                  <a:gd name="T55" fmla="*/ 117 h 160"/>
                  <a:gd name="T56" fmla="*/ 648 w 1046"/>
                  <a:gd name="T57" fmla="*/ 75 h 160"/>
                  <a:gd name="T58" fmla="*/ 852 w 1046"/>
                  <a:gd name="T59" fmla="*/ 13 h 160"/>
                  <a:gd name="T60" fmla="*/ 907 w 1046"/>
                  <a:gd name="T61" fmla="*/ 40 h 160"/>
                  <a:gd name="T62" fmla="*/ 911 w 1046"/>
                  <a:gd name="T63" fmla="*/ 39 h 160"/>
                  <a:gd name="T64" fmla="*/ 860 w 1046"/>
                  <a:gd name="T65" fmla="*/ 11 h 160"/>
                  <a:gd name="T66" fmla="*/ 962 w 1046"/>
                  <a:gd name="T67" fmla="*/ 16 h 160"/>
                  <a:gd name="T68" fmla="*/ 1029 w 1046"/>
                  <a:gd name="T69" fmla="*/ 95 h 160"/>
                  <a:gd name="T70" fmla="*/ 892 w 1046"/>
                  <a:gd name="T71" fmla="*/ 126 h 160"/>
                  <a:gd name="T72" fmla="*/ 888 w 1046"/>
                  <a:gd name="T73" fmla="*/ 135 h 160"/>
                  <a:gd name="T74" fmla="*/ 887 w 1046"/>
                  <a:gd name="T75" fmla="*/ 137 h 160"/>
                  <a:gd name="T76" fmla="*/ 887 w 1046"/>
                  <a:gd name="T77" fmla="*/ 137 h 160"/>
                  <a:gd name="T78" fmla="*/ 1032 w 1046"/>
                  <a:gd name="T79" fmla="*/ 97 h 160"/>
                  <a:gd name="T80" fmla="*/ 1011 w 1046"/>
                  <a:gd name="T81" fmla="*/ 43 h 160"/>
                  <a:gd name="T82" fmla="*/ 988 w 1046"/>
                  <a:gd name="T83" fmla="*/ 25 h 160"/>
                  <a:gd name="T84" fmla="*/ 1046 w 1046"/>
                  <a:gd name="T85" fmla="*/ 25 h 160"/>
                  <a:gd name="T86" fmla="*/ 1046 w 1046"/>
                  <a:gd name="T87" fmla="*/ 16 h 160"/>
                  <a:gd name="T88" fmla="*/ 972 w 1046"/>
                  <a:gd name="T89" fmla="*/ 17 h 160"/>
                  <a:gd name="T90" fmla="*/ 646 w 1046"/>
                  <a:gd name="T91" fmla="*/ 58 h 160"/>
                  <a:gd name="T92" fmla="*/ 543 w 1046"/>
                  <a:gd name="T93" fmla="*/ 98 h 160"/>
                  <a:gd name="T94" fmla="*/ 440 w 1046"/>
                  <a:gd name="T95" fmla="*/ 58 h 160"/>
                  <a:gd name="T96" fmla="*/ 267 w 1046"/>
                  <a:gd name="T97" fmla="*/ 8 h 160"/>
                  <a:gd name="T98" fmla="*/ 277 w 1046"/>
                  <a:gd name="T99" fmla="*/ 8 h 160"/>
                  <a:gd name="T100" fmla="*/ 509 w 1046"/>
                  <a:gd name="T101" fmla="*/ 66 h 160"/>
                  <a:gd name="T102" fmla="*/ 543 w 1046"/>
                  <a:gd name="T103" fmla="*/ 78 h 160"/>
                  <a:gd name="T104" fmla="*/ 576 w 1046"/>
                  <a:gd name="T105" fmla="*/ 66 h 160"/>
                  <a:gd name="T106" fmla="*/ 809 w 1046"/>
                  <a:gd name="T107" fmla="*/ 8 h 160"/>
                  <a:gd name="T108" fmla="*/ 819 w 1046"/>
                  <a:gd name="T109" fmla="*/ 8 h 160"/>
                  <a:gd name="T110" fmla="*/ 646 w 1046"/>
                  <a:gd name="T111" fmla="*/ 5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6" h="160">
                    <a:moveTo>
                      <a:pt x="972" y="17"/>
                    </a:moveTo>
                    <a:cubicBezTo>
                      <a:pt x="948" y="6"/>
                      <a:pt x="919" y="2"/>
                      <a:pt x="889" y="2"/>
                    </a:cubicBezTo>
                    <a:cubicBezTo>
                      <a:pt x="889" y="2"/>
                      <a:pt x="889" y="2"/>
                      <a:pt x="889" y="2"/>
                    </a:cubicBezTo>
                    <a:cubicBezTo>
                      <a:pt x="872" y="2"/>
                      <a:pt x="854" y="3"/>
                      <a:pt x="836" y="6"/>
                    </a:cubicBezTo>
                    <a:cubicBezTo>
                      <a:pt x="803" y="0"/>
                      <a:pt x="767" y="2"/>
                      <a:pt x="734" y="6"/>
                    </a:cubicBezTo>
                    <a:cubicBezTo>
                      <a:pt x="683" y="12"/>
                      <a:pt x="614" y="37"/>
                      <a:pt x="543" y="64"/>
                    </a:cubicBezTo>
                    <a:cubicBezTo>
                      <a:pt x="472" y="37"/>
                      <a:pt x="403" y="12"/>
                      <a:pt x="352" y="6"/>
                    </a:cubicBezTo>
                    <a:cubicBezTo>
                      <a:pt x="319" y="2"/>
                      <a:pt x="283" y="0"/>
                      <a:pt x="250" y="6"/>
                    </a:cubicBezTo>
                    <a:cubicBezTo>
                      <a:pt x="232" y="3"/>
                      <a:pt x="214" y="2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67" y="2"/>
                      <a:pt x="138" y="6"/>
                      <a:pt x="114" y="17"/>
                    </a:cubicBezTo>
                    <a:cubicBezTo>
                      <a:pt x="77" y="16"/>
                      <a:pt x="38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3" y="25"/>
                      <a:pt x="65" y="25"/>
                      <a:pt x="98" y="25"/>
                    </a:cubicBezTo>
                    <a:cubicBezTo>
                      <a:pt x="89" y="30"/>
                      <a:pt x="82" y="36"/>
                      <a:pt x="75" y="43"/>
                    </a:cubicBezTo>
                    <a:cubicBezTo>
                      <a:pt x="59" y="58"/>
                      <a:pt x="51" y="77"/>
                      <a:pt x="54" y="97"/>
                    </a:cubicBezTo>
                    <a:cubicBezTo>
                      <a:pt x="62" y="146"/>
                      <a:pt x="139" y="160"/>
                      <a:pt x="199" y="137"/>
                    </a:cubicBezTo>
                    <a:cubicBezTo>
                      <a:pt x="199" y="137"/>
                      <a:pt x="199" y="137"/>
                      <a:pt x="199" y="137"/>
                    </a:cubicBezTo>
                    <a:cubicBezTo>
                      <a:pt x="198" y="136"/>
                      <a:pt x="198" y="135"/>
                      <a:pt x="197" y="135"/>
                    </a:cubicBezTo>
                    <a:cubicBezTo>
                      <a:pt x="197" y="135"/>
                      <a:pt x="194" y="126"/>
                      <a:pt x="194" y="126"/>
                    </a:cubicBezTo>
                    <a:cubicBezTo>
                      <a:pt x="145" y="145"/>
                      <a:pt x="65" y="150"/>
                      <a:pt x="57" y="95"/>
                    </a:cubicBezTo>
                    <a:cubicBezTo>
                      <a:pt x="52" y="56"/>
                      <a:pt x="90" y="27"/>
                      <a:pt x="123" y="16"/>
                    </a:cubicBezTo>
                    <a:cubicBezTo>
                      <a:pt x="154" y="7"/>
                      <a:pt x="189" y="6"/>
                      <a:pt x="226" y="11"/>
                    </a:cubicBezTo>
                    <a:cubicBezTo>
                      <a:pt x="207" y="17"/>
                      <a:pt x="190" y="26"/>
                      <a:pt x="175" y="39"/>
                    </a:cubicBezTo>
                    <a:cubicBezTo>
                      <a:pt x="174" y="41"/>
                      <a:pt x="174" y="43"/>
                      <a:pt x="179" y="40"/>
                    </a:cubicBezTo>
                    <a:cubicBezTo>
                      <a:pt x="194" y="26"/>
                      <a:pt x="214" y="17"/>
                      <a:pt x="234" y="13"/>
                    </a:cubicBezTo>
                    <a:cubicBezTo>
                      <a:pt x="307" y="24"/>
                      <a:pt x="384" y="55"/>
                      <a:pt x="438" y="75"/>
                    </a:cubicBezTo>
                    <a:cubicBezTo>
                      <a:pt x="474" y="89"/>
                      <a:pt x="508" y="103"/>
                      <a:pt x="543" y="117"/>
                    </a:cubicBezTo>
                    <a:cubicBezTo>
                      <a:pt x="578" y="103"/>
                      <a:pt x="612" y="89"/>
                      <a:pt x="648" y="75"/>
                    </a:cubicBezTo>
                    <a:cubicBezTo>
                      <a:pt x="702" y="55"/>
                      <a:pt x="779" y="24"/>
                      <a:pt x="852" y="13"/>
                    </a:cubicBezTo>
                    <a:cubicBezTo>
                      <a:pt x="872" y="17"/>
                      <a:pt x="892" y="26"/>
                      <a:pt x="907" y="40"/>
                    </a:cubicBezTo>
                    <a:cubicBezTo>
                      <a:pt x="911" y="43"/>
                      <a:pt x="912" y="41"/>
                      <a:pt x="911" y="39"/>
                    </a:cubicBezTo>
                    <a:cubicBezTo>
                      <a:pt x="896" y="26"/>
                      <a:pt x="879" y="17"/>
                      <a:pt x="860" y="11"/>
                    </a:cubicBezTo>
                    <a:cubicBezTo>
                      <a:pt x="897" y="6"/>
                      <a:pt x="932" y="7"/>
                      <a:pt x="962" y="16"/>
                    </a:cubicBezTo>
                    <a:cubicBezTo>
                      <a:pt x="996" y="27"/>
                      <a:pt x="1034" y="56"/>
                      <a:pt x="1029" y="95"/>
                    </a:cubicBezTo>
                    <a:cubicBezTo>
                      <a:pt x="1021" y="150"/>
                      <a:pt x="941" y="145"/>
                      <a:pt x="892" y="126"/>
                    </a:cubicBezTo>
                    <a:cubicBezTo>
                      <a:pt x="892" y="126"/>
                      <a:pt x="888" y="135"/>
                      <a:pt x="888" y="135"/>
                    </a:cubicBezTo>
                    <a:cubicBezTo>
                      <a:pt x="888" y="135"/>
                      <a:pt x="888" y="136"/>
                      <a:pt x="887" y="137"/>
                    </a:cubicBezTo>
                    <a:cubicBezTo>
                      <a:pt x="887" y="137"/>
                      <a:pt x="887" y="137"/>
                      <a:pt x="887" y="137"/>
                    </a:cubicBezTo>
                    <a:cubicBezTo>
                      <a:pt x="947" y="160"/>
                      <a:pt x="1024" y="146"/>
                      <a:pt x="1032" y="97"/>
                    </a:cubicBezTo>
                    <a:cubicBezTo>
                      <a:pt x="1035" y="77"/>
                      <a:pt x="1026" y="58"/>
                      <a:pt x="1011" y="43"/>
                    </a:cubicBezTo>
                    <a:cubicBezTo>
                      <a:pt x="1004" y="36"/>
                      <a:pt x="997" y="30"/>
                      <a:pt x="988" y="25"/>
                    </a:cubicBezTo>
                    <a:cubicBezTo>
                      <a:pt x="1007" y="25"/>
                      <a:pt x="1027" y="25"/>
                      <a:pt x="1046" y="25"/>
                    </a:cubicBezTo>
                    <a:cubicBezTo>
                      <a:pt x="1046" y="16"/>
                      <a:pt x="1046" y="16"/>
                      <a:pt x="1046" y="16"/>
                    </a:cubicBezTo>
                    <a:cubicBezTo>
                      <a:pt x="1021" y="16"/>
                      <a:pt x="996" y="16"/>
                      <a:pt x="972" y="17"/>
                    </a:cubicBezTo>
                    <a:close/>
                    <a:moveTo>
                      <a:pt x="646" y="58"/>
                    </a:moveTo>
                    <a:cubicBezTo>
                      <a:pt x="611" y="70"/>
                      <a:pt x="577" y="84"/>
                      <a:pt x="543" y="98"/>
                    </a:cubicBezTo>
                    <a:cubicBezTo>
                      <a:pt x="509" y="84"/>
                      <a:pt x="475" y="70"/>
                      <a:pt x="440" y="58"/>
                    </a:cubicBezTo>
                    <a:cubicBezTo>
                      <a:pt x="405" y="45"/>
                      <a:pt x="337" y="20"/>
                      <a:pt x="267" y="8"/>
                    </a:cubicBezTo>
                    <a:cubicBezTo>
                      <a:pt x="270" y="8"/>
                      <a:pt x="273" y="8"/>
                      <a:pt x="277" y="8"/>
                    </a:cubicBezTo>
                    <a:cubicBezTo>
                      <a:pt x="345" y="8"/>
                      <a:pt x="433" y="37"/>
                      <a:pt x="509" y="66"/>
                    </a:cubicBezTo>
                    <a:cubicBezTo>
                      <a:pt x="521" y="70"/>
                      <a:pt x="532" y="74"/>
                      <a:pt x="543" y="78"/>
                    </a:cubicBezTo>
                    <a:cubicBezTo>
                      <a:pt x="554" y="74"/>
                      <a:pt x="565" y="70"/>
                      <a:pt x="576" y="66"/>
                    </a:cubicBezTo>
                    <a:cubicBezTo>
                      <a:pt x="653" y="37"/>
                      <a:pt x="741" y="8"/>
                      <a:pt x="809" y="8"/>
                    </a:cubicBezTo>
                    <a:cubicBezTo>
                      <a:pt x="812" y="8"/>
                      <a:pt x="816" y="8"/>
                      <a:pt x="819" y="8"/>
                    </a:cubicBezTo>
                    <a:cubicBezTo>
                      <a:pt x="749" y="20"/>
                      <a:pt x="681" y="45"/>
                      <a:pt x="646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265113" y="5446713"/>
                <a:ext cx="4094163" cy="166688"/>
              </a:xfrm>
              <a:custGeom>
                <a:avLst/>
                <a:gdLst>
                  <a:gd name="T0" fmla="*/ 850 w 1279"/>
                  <a:gd name="T1" fmla="*/ 18 h 51"/>
                  <a:gd name="T2" fmla="*/ 57 w 1279"/>
                  <a:gd name="T3" fmla="*/ 18 h 51"/>
                  <a:gd name="T4" fmla="*/ 29 w 1279"/>
                  <a:gd name="T5" fmla="*/ 0 h 51"/>
                  <a:gd name="T6" fmla="*/ 0 w 1279"/>
                  <a:gd name="T7" fmla="*/ 26 h 51"/>
                  <a:gd name="T8" fmla="*/ 29 w 1279"/>
                  <a:gd name="T9" fmla="*/ 51 h 51"/>
                  <a:gd name="T10" fmla="*/ 57 w 1279"/>
                  <a:gd name="T11" fmla="*/ 33 h 51"/>
                  <a:gd name="T12" fmla="*/ 847 w 1279"/>
                  <a:gd name="T13" fmla="*/ 33 h 51"/>
                  <a:gd name="T14" fmla="*/ 1279 w 1279"/>
                  <a:gd name="T15" fmla="*/ 31 h 51"/>
                  <a:gd name="T16" fmla="*/ 1279 w 1279"/>
                  <a:gd name="T17" fmla="*/ 21 h 51"/>
                  <a:gd name="T18" fmla="*/ 850 w 1279"/>
                  <a:gd name="T1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9" h="51">
                    <a:moveTo>
                      <a:pt x="850" y="18"/>
                    </a:moveTo>
                    <a:cubicBezTo>
                      <a:pt x="57" y="18"/>
                      <a:pt x="57" y="18"/>
                      <a:pt x="57" y="18"/>
                    </a:cubicBezTo>
                    <a:cubicBezTo>
                      <a:pt x="54" y="7"/>
                      <a:pt x="42" y="0"/>
                      <a:pt x="29" y="0"/>
                    </a:cubicBezTo>
                    <a:cubicBezTo>
                      <a:pt x="13" y="0"/>
                      <a:pt x="0" y="11"/>
                      <a:pt x="0" y="26"/>
                    </a:cubicBezTo>
                    <a:cubicBezTo>
                      <a:pt x="0" y="40"/>
                      <a:pt x="13" y="51"/>
                      <a:pt x="29" y="51"/>
                    </a:cubicBezTo>
                    <a:cubicBezTo>
                      <a:pt x="42" y="51"/>
                      <a:pt x="54" y="44"/>
                      <a:pt x="57" y="33"/>
                    </a:cubicBezTo>
                    <a:cubicBezTo>
                      <a:pt x="847" y="33"/>
                      <a:pt x="847" y="33"/>
                      <a:pt x="847" y="33"/>
                    </a:cubicBezTo>
                    <a:cubicBezTo>
                      <a:pt x="849" y="33"/>
                      <a:pt x="1062" y="32"/>
                      <a:pt x="1279" y="31"/>
                    </a:cubicBezTo>
                    <a:cubicBezTo>
                      <a:pt x="1279" y="21"/>
                      <a:pt x="1279" y="21"/>
                      <a:pt x="1279" y="21"/>
                    </a:cubicBezTo>
                    <a:cubicBezTo>
                      <a:pt x="1062" y="19"/>
                      <a:pt x="848" y="18"/>
                      <a:pt x="85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sp>
        <p:nvSpPr>
          <p:cNvPr id="30" name="椭圆 41"/>
          <p:cNvSpPr/>
          <p:nvPr/>
        </p:nvSpPr>
        <p:spPr>
          <a:xfrm>
            <a:off x="4564679" y="767960"/>
            <a:ext cx="631825" cy="644525"/>
          </a:xfrm>
          <a:prstGeom prst="ellips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accent6">
                    <a:lumMod val="50000"/>
                  </a:schemeClr>
                </a:solidFill>
                <a:latin typeface="Impact" panose="020B0806030902050204" pitchFamily="2" charset="0"/>
                <a:ea typeface="微软雅黑" panose="020B0503020204020204" pitchFamily="34" charset="-122"/>
                <a:cs typeface="+mn-ea"/>
              </a:rPr>
              <a:t>1</a:t>
            </a:r>
            <a:endParaRPr lang="en-US" altLang="x-none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31" name="椭圆 43"/>
          <p:cNvSpPr/>
          <p:nvPr/>
        </p:nvSpPr>
        <p:spPr>
          <a:xfrm>
            <a:off x="4514672" y="723510"/>
            <a:ext cx="731838" cy="730250"/>
          </a:xfrm>
          <a:prstGeom prst="ellipse">
            <a:avLst/>
          </a:prstGeom>
          <a:noFill/>
          <a:ln w="12700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5404131" y="817212"/>
            <a:ext cx="171448" cy="14678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矩形 57"/>
          <p:cNvSpPr>
            <a:spLocks noChangeArrowheads="1"/>
          </p:cNvSpPr>
          <p:nvPr/>
        </p:nvSpPr>
        <p:spPr bwMode="auto">
          <a:xfrm>
            <a:off x="5679440" y="721360"/>
            <a:ext cx="25476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情景导入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35" name="椭圆 41"/>
          <p:cNvSpPr/>
          <p:nvPr/>
        </p:nvSpPr>
        <p:spPr>
          <a:xfrm>
            <a:off x="4564679" y="1919403"/>
            <a:ext cx="631825" cy="644525"/>
          </a:xfrm>
          <a:prstGeom prst="ellips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accent6">
                    <a:lumMod val="50000"/>
                  </a:schemeClr>
                </a:solidFill>
                <a:latin typeface="Impact" panose="020B0806030902050204" pitchFamily="2" charset="0"/>
                <a:ea typeface="微软雅黑" panose="020B0503020204020204" pitchFamily="34" charset="-122"/>
                <a:cs typeface="+mn-ea"/>
              </a:rPr>
              <a:t>2</a:t>
            </a:r>
            <a:endParaRPr lang="en-US" altLang="x-none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36" name="椭圆 43"/>
          <p:cNvSpPr/>
          <p:nvPr/>
        </p:nvSpPr>
        <p:spPr>
          <a:xfrm>
            <a:off x="4514672" y="1874953"/>
            <a:ext cx="731838" cy="730250"/>
          </a:xfrm>
          <a:prstGeom prst="ellipse">
            <a:avLst/>
          </a:prstGeom>
          <a:noFill/>
          <a:ln w="12700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37" name="等腰三角形 36"/>
          <p:cNvSpPr/>
          <p:nvPr/>
        </p:nvSpPr>
        <p:spPr>
          <a:xfrm rot="10800000">
            <a:off x="5404131" y="1968655"/>
            <a:ext cx="171448" cy="14678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矩形 57"/>
          <p:cNvSpPr>
            <a:spLocks noChangeArrowheads="1"/>
          </p:cNvSpPr>
          <p:nvPr/>
        </p:nvSpPr>
        <p:spPr bwMode="auto">
          <a:xfrm>
            <a:off x="5679440" y="1872615"/>
            <a:ext cx="52787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初读古诗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,</a:t>
            </a:r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解释诗题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40" name="椭圆 41"/>
          <p:cNvSpPr/>
          <p:nvPr/>
        </p:nvSpPr>
        <p:spPr>
          <a:xfrm>
            <a:off x="4564679" y="3070846"/>
            <a:ext cx="631825" cy="644525"/>
          </a:xfrm>
          <a:prstGeom prst="ellips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accent6">
                    <a:lumMod val="50000"/>
                  </a:schemeClr>
                </a:solidFill>
                <a:latin typeface="Impact" panose="020B0806030902050204" pitchFamily="2" charset="0"/>
                <a:ea typeface="微软雅黑" panose="020B0503020204020204" pitchFamily="34" charset="-122"/>
                <a:cs typeface="+mn-ea"/>
              </a:rPr>
              <a:t>3</a:t>
            </a:r>
            <a:endParaRPr lang="en-US" altLang="x-none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41" name="椭圆 43"/>
          <p:cNvSpPr/>
          <p:nvPr/>
        </p:nvSpPr>
        <p:spPr>
          <a:xfrm>
            <a:off x="4514672" y="3026396"/>
            <a:ext cx="731838" cy="730250"/>
          </a:xfrm>
          <a:prstGeom prst="ellipse">
            <a:avLst/>
          </a:prstGeom>
          <a:noFill/>
          <a:ln w="12700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42" name="等腰三角形 41"/>
          <p:cNvSpPr/>
          <p:nvPr/>
        </p:nvSpPr>
        <p:spPr>
          <a:xfrm rot="10800000">
            <a:off x="5404131" y="3120098"/>
            <a:ext cx="171448" cy="14678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矩形 57"/>
          <p:cNvSpPr>
            <a:spLocks noChangeArrowheads="1"/>
          </p:cNvSpPr>
          <p:nvPr/>
        </p:nvSpPr>
        <p:spPr bwMode="auto">
          <a:xfrm>
            <a:off x="5679440" y="3024505"/>
            <a:ext cx="52787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解释字词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,</a:t>
            </a:r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说说诗意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45" name="椭圆 41"/>
          <p:cNvSpPr/>
          <p:nvPr/>
        </p:nvSpPr>
        <p:spPr>
          <a:xfrm>
            <a:off x="4564679" y="4222289"/>
            <a:ext cx="631825" cy="644525"/>
          </a:xfrm>
          <a:prstGeom prst="ellips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accent6">
                    <a:lumMod val="50000"/>
                  </a:schemeClr>
                </a:solidFill>
                <a:latin typeface="Impact" panose="020B0806030902050204" pitchFamily="2" charset="0"/>
                <a:ea typeface="微软雅黑" panose="020B0503020204020204" pitchFamily="34" charset="-122"/>
                <a:cs typeface="+mn-ea"/>
              </a:rPr>
              <a:t>4</a:t>
            </a:r>
            <a:endParaRPr lang="en-US" altLang="x-none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46" name="椭圆 43"/>
          <p:cNvSpPr/>
          <p:nvPr/>
        </p:nvSpPr>
        <p:spPr>
          <a:xfrm>
            <a:off x="4514672" y="4177839"/>
            <a:ext cx="731838" cy="730250"/>
          </a:xfrm>
          <a:prstGeom prst="ellipse">
            <a:avLst/>
          </a:prstGeom>
          <a:noFill/>
          <a:ln w="12700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 rot="10800000">
            <a:off x="5404131" y="4271541"/>
            <a:ext cx="171448" cy="14678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5679440" y="4175760"/>
            <a:ext cx="52787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再读古诗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,</a:t>
            </a:r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Arial" panose="020B0604020202020204" pitchFamily="34" charset="0"/>
              </a:rPr>
              <a:t>品悟诗情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50" name="椭圆 41"/>
          <p:cNvSpPr/>
          <p:nvPr/>
        </p:nvSpPr>
        <p:spPr>
          <a:xfrm>
            <a:off x="4564679" y="5373732"/>
            <a:ext cx="631825" cy="644525"/>
          </a:xfrm>
          <a:prstGeom prst="ellips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accent6">
                    <a:lumMod val="50000"/>
                  </a:schemeClr>
                </a:solidFill>
                <a:latin typeface="Impact" panose="020B0806030902050204" pitchFamily="2" charset="0"/>
                <a:ea typeface="微软雅黑" panose="020B0503020204020204" pitchFamily="34" charset="-122"/>
                <a:cs typeface="+mn-ea"/>
              </a:rPr>
              <a:t>5</a:t>
            </a:r>
            <a:endParaRPr lang="en-US" altLang="x-none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51" name="椭圆 43"/>
          <p:cNvSpPr/>
          <p:nvPr/>
        </p:nvSpPr>
        <p:spPr>
          <a:xfrm>
            <a:off x="4514672" y="5329282"/>
            <a:ext cx="731838" cy="730250"/>
          </a:xfrm>
          <a:prstGeom prst="ellipse">
            <a:avLst/>
          </a:prstGeom>
          <a:noFill/>
          <a:ln w="12700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accent6">
                  <a:lumMod val="50000"/>
                </a:schemeClr>
              </a:solidFill>
              <a:latin typeface="Impact" panose="020B0806030902050204" pitchFamily="2" charset="0"/>
              <a:ea typeface="微软雅黑" panose="020B0503020204020204" pitchFamily="34" charset="-122"/>
            </a:endParaRPr>
          </a:p>
        </p:txBody>
      </p:sp>
      <p:sp>
        <p:nvSpPr>
          <p:cNvPr id="52" name="等腰三角形 51"/>
          <p:cNvSpPr/>
          <p:nvPr/>
        </p:nvSpPr>
        <p:spPr>
          <a:xfrm rot="10800000">
            <a:off x="5404131" y="5422984"/>
            <a:ext cx="171448" cy="14678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矩形 57"/>
          <p:cNvSpPr>
            <a:spLocks noChangeArrowheads="1"/>
          </p:cNvSpPr>
          <p:nvPr/>
        </p:nvSpPr>
        <p:spPr bwMode="auto">
          <a:xfrm>
            <a:off x="5679440" y="5327015"/>
            <a:ext cx="52787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  <a:sym typeface="Arial" panose="020B0604020202020204" pitchFamily="34" charset="0"/>
              </a:rPr>
              <a:t>拓展活动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  <a:sym typeface="Arial" panose="020B0604020202020204" pitchFamily="34" charset="0"/>
              </a:rPr>
              <a:t>,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  <a:sym typeface="Arial" panose="020B0604020202020204" pitchFamily="34" charset="0"/>
              </a:rPr>
              <a:t>布置作业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cs typeface="方正准圆简体" panose="0201060103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"/>
          <p:cNvSpPr txBox="1"/>
          <p:nvPr/>
        </p:nvSpPr>
        <p:spPr>
          <a:xfrm>
            <a:off x="519430" y="2672080"/>
            <a:ext cx="11153140" cy="2792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“南”、“王师”是什么意思?</a:t>
            </a:r>
            <a:endParaRPr lang="en-US" altLang="en-US" sz="4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45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他们盼望南边的宋朝军队收复北方失地，解救他们，盼了一年又一年。 </a:t>
            </a:r>
            <a:endParaRPr lang="en-US" altLang="en-US" sz="35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-13335"/>
            <a:ext cx="12192000" cy="52588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6880" y="1651000"/>
            <a:ext cx="4389120" cy="872490"/>
            <a:chOff x="688" y="2600"/>
            <a:chExt cx="6912" cy="1374"/>
          </a:xfrm>
        </p:grpSpPr>
        <p:sp>
          <p:nvSpPr>
            <p:cNvPr id="8" name="Rectangle 45"/>
            <p:cNvSpPr/>
            <p:nvPr/>
          </p:nvSpPr>
          <p:spPr>
            <a:xfrm>
              <a:off x="1049" y="3834"/>
              <a:ext cx="6190" cy="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57"/>
            <p:cNvSpPr>
              <a:spLocks noChangeArrowheads="1"/>
            </p:cNvSpPr>
            <p:nvPr/>
          </p:nvSpPr>
          <p:spPr bwMode="auto">
            <a:xfrm>
              <a:off x="688" y="2600"/>
              <a:ext cx="6912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sz="45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南望王师又一年</a:t>
              </a:r>
              <a:endParaRPr sz="45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3364230" y="749300"/>
            <a:ext cx="5464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逐  句  理  解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690" y="5464175"/>
            <a:ext cx="10850880" cy="6299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en-US" sz="3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这两句描述了北方人民的境遇和盼望解放的急迫心情。</a:t>
            </a:r>
            <a:endParaRPr lang="en-US" altLang="en-US" sz="35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3435" y="1815465"/>
            <a:ext cx="3253105" cy="3227705"/>
            <a:chOff x="3825429" y="1158153"/>
            <a:chExt cx="4718904" cy="4681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25429" y="1158153"/>
              <a:ext cx="4718904" cy="468172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347478" y="1693840"/>
              <a:ext cx="3470320" cy="34703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椭圆 5"/>
            <p:cNvSpPr/>
            <p:nvPr/>
          </p:nvSpPr>
          <p:spPr>
            <a:xfrm>
              <a:off x="4504943" y="1837944"/>
              <a:ext cx="3182112" cy="318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1223645" y="2720340"/>
            <a:ext cx="2311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4194810" y="2961005"/>
            <a:ext cx="719836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</a:rPr>
              <a:t>再读古诗，品悟诗情</a:t>
            </a:r>
            <a:endParaRPr sz="55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2229485"/>
            <a:ext cx="1115314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1、这里的“胡尘”，写出的难道仅仅是金兵战马所扬起的尘土吗？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1893570"/>
            <a:ext cx="11153140" cy="4477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2、展开想象：在金兵战马嗒嗒的践踏声中，你仿佛看到了一幕幕怎样的场景</a:t>
            </a:r>
            <a:r>
              <a:rPr lang="zh-CN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  <a:endParaRPr lang="zh-CN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en-US" altLang="en-US" sz="4000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哀声遍野，生灵涂炭。老人在流泪，小孩在流泪，妇女在流泪，北宋的遗民在流泪啊!</a:t>
            </a:r>
            <a:endParaRPr lang="en-US" altLang="en-US" sz="4000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1893570"/>
            <a:ext cx="1115314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3、金兵横行，遗民泪尽，国破家亡，生灵涂炭，这是何等凄凉、何等悲惨的生活呀！当你面对这一切的时候，你的心情是什么？ 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1996440"/>
            <a:ext cx="11153140" cy="4477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4、南望王师又一年”，你可知道，这“又一年”是多少年吗？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50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en-US" altLang="en-US" sz="40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诗人陆游写这首诗的时候，中原已经沦陷整整65年了。</a:t>
            </a:r>
            <a:endParaRPr lang="en-US" altLang="en-US" sz="40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1996440"/>
            <a:ext cx="1115314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5、又一个十年过去了，遗民们苦苦盼望的南宋王师来了没有呢？此时此刻，你还体会到了什么？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1996440"/>
            <a:ext cx="1115314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6、古诗读到这里，你觉得“遗民”的“遗”仅仅是“遗留”的意思吗？是谁早早地遗忘了他们？是谁无情地遗弃了他们？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027805" y="575310"/>
            <a:ext cx="4135755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思考问题</a:t>
            </a:r>
            <a:endParaRPr lang="zh-CN" altLang="en-US" sz="45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C:/Users/冰/AppData/Local/Temp/kaimatting_20190908222100/output_20190908222123..pngoutput_20190908222123."/>
          <p:cNvPicPr>
            <a:picLocks noChangeAspect="1"/>
          </p:cNvPicPr>
          <p:nvPr/>
        </p:nvPicPr>
        <p:blipFill>
          <a:blip r:embed="rId2" cstate="print"/>
          <a:srcRect b="10682"/>
          <a:stretch>
            <a:fillRect/>
          </a:stretch>
        </p:blipFill>
        <p:spPr>
          <a:xfrm rot="20940000">
            <a:off x="401955" y="525780"/>
            <a:ext cx="1701165" cy="1628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430" y="2085975"/>
            <a:ext cx="1115314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50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7、这首诗表达了诗人怎样的思想感情？</a:t>
            </a:r>
            <a:endParaRPr lang="en-US" altLang="en-US" sz="50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en-US" altLang="en-US" sz="50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en-US" altLang="en-US" sz="50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对祖国大好河山的热爱，对百姓的同情。</a:t>
            </a:r>
            <a:endParaRPr lang="en-US" altLang="en-US" sz="50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3957320" y="272415"/>
            <a:ext cx="427736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66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总结诠释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/>
              <a:uLnTx/>
              <a:uFillTx/>
              <a:latin typeface="方正行楷简体" panose="02010601030101010101" charset="-122"/>
              <a:ea typeface="方正行楷简体" panose="02010601030101010101" charset="-122"/>
              <a:cs typeface="+mn-cs"/>
              <a:sym typeface="+mn-ea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79095" y="1358265"/>
            <a:ext cx="11384280" cy="5100955"/>
          </a:xfrm>
          <a:prstGeom prst="rect">
            <a:avLst/>
          </a:prstGeom>
          <a:solidFill>
            <a:srgbClr val="76A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6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511810" y="1439545"/>
            <a:ext cx="11251565" cy="493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</a:t>
            </a:r>
            <a:r>
              <a:rPr sz="3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诗人极写北地遗民的苦望，实际上是在表露自己心头的失望。当然，他们还是不断地盼望下去。人民的爱国热忱真如压在地下的跳荡火苗，历久愈炽；而南宋统治集团则正醉生梦死于西子湖畔，把大好河山、国恨家仇丢在脑后，可谓心死久矣。诗人为遗民呼号，目的还是想引起南宋当国者的警觉，激起他们的恢复之志。</a:t>
            </a:r>
            <a:endParaRPr sz="3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4" name="图片 3" descr="201703209512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320" y="400050"/>
            <a:ext cx="9864725" cy="60585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3435" y="1815465"/>
            <a:ext cx="3253105" cy="3227705"/>
            <a:chOff x="3825429" y="1158153"/>
            <a:chExt cx="4718904" cy="4681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25429" y="1158153"/>
              <a:ext cx="4718904" cy="468172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347478" y="1693840"/>
              <a:ext cx="3470320" cy="34703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椭圆 5"/>
            <p:cNvSpPr/>
            <p:nvPr/>
          </p:nvSpPr>
          <p:spPr>
            <a:xfrm>
              <a:off x="4504943" y="1837944"/>
              <a:ext cx="3182112" cy="31821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2BB3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1223645" y="2720340"/>
            <a:ext cx="2311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48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48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4194810" y="2961005"/>
            <a:ext cx="719836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sz="55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方正行楷简体" panose="02010601030101010101" charset="-122"/>
                <a:ea typeface="方正行楷简体" panose="02010601030101010101" charset="-122"/>
              </a:rPr>
              <a:t>拓展活动，指导书写</a:t>
            </a:r>
            <a:endParaRPr lang="zh-CN" sz="55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9405" y="828040"/>
            <a:ext cx="11553190" cy="5746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5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．面对终日寻欢作乐、醉生梦死的南宋权贵们，你想说什么？面对侵略者铁蹄下苦苦挣扎、度日如年的百姓，你想说些什么呢？面对壮志难酬、忧国忧民的诗人陆游，你又想说些什么呢？你想对谁说些什么？选择一处，把你最想说的话写下来。</a:t>
            </a:r>
            <a:endParaRPr lang="en-US" altLang="en-US" sz="35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5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2．积累古诗：《春望》、《出塞》、《题临安邸》、《示儿》、《满江红》等</a:t>
            </a:r>
            <a:r>
              <a:rPr lang="zh-CN" altLang="en-US" sz="35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en-US" sz="3500" b="1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89755" y="514350"/>
            <a:ext cx="3411855" cy="8604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5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生字生词</a:t>
            </a:r>
            <a:endParaRPr lang="zh-CN" altLang="en-US" sz="5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635" y="1740780"/>
            <a:ext cx="3811115" cy="4401420"/>
            <a:chOff x="11213" y="2681"/>
            <a:chExt cx="3417" cy="3946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3" y="3466"/>
              <a:ext cx="3417" cy="3161"/>
              <a:chOff x="2826" y="3913"/>
              <a:chExt cx="9793" cy="905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6" y="3913"/>
                <a:ext cx="9793" cy="90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岳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073" y="2681"/>
              <a:ext cx="1961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yuè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99025" y="1691005"/>
            <a:ext cx="637857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1.高大的山：五～。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2.称妻的父母及伯父、叔父：～父。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3.姓。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9070" y="5225415"/>
            <a:ext cx="270891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五岳山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10930" y="5265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岳飞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89755" y="514350"/>
            <a:ext cx="3411855" cy="8604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5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生字生词</a:t>
            </a:r>
            <a:endParaRPr lang="zh-CN" altLang="en-US" sz="5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4221" y="1740780"/>
            <a:ext cx="3846918" cy="4700753"/>
            <a:chOff x="11181" y="2681"/>
            <a:chExt cx="3449" cy="4214"/>
          </a:xfrm>
        </p:grpSpPr>
        <p:grpSp>
          <p:nvGrpSpPr>
            <p:cNvPr id="62" name="组合 61"/>
            <p:cNvGrpSpPr/>
            <p:nvPr/>
          </p:nvGrpSpPr>
          <p:grpSpPr>
            <a:xfrm>
              <a:off x="11181" y="3466"/>
              <a:ext cx="3449" cy="3429"/>
              <a:chOff x="2735" y="3913"/>
              <a:chExt cx="9885" cy="982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735" y="3913"/>
                <a:ext cx="9885" cy="9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摩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400" y="2681"/>
              <a:ext cx="1634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mó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59350" y="1740535"/>
            <a:ext cx="637857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1.摩擦；接近：～天大厦。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2.抚摸：～弄。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3.研究；切磋：观～。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9350" y="5225415"/>
            <a:ext cx="355092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摩拳擦掌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55455" y="522541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揣摩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5140" y="1143000"/>
            <a:ext cx="4718904" cy="468172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47478" y="1693840"/>
            <a:ext cx="3470320" cy="3470320"/>
          </a:xfrm>
          <a:prstGeom prst="ellipse">
            <a:avLst/>
          </a:prstGeom>
          <a:solidFill>
            <a:schemeClr val="bg1"/>
          </a:solidFill>
          <a:ln>
            <a:solidFill>
              <a:srgbClr val="72BB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4943" y="1837944"/>
            <a:ext cx="3182112" cy="3182112"/>
          </a:xfrm>
          <a:prstGeom prst="ellipse">
            <a:avLst/>
          </a:prstGeom>
          <a:solidFill>
            <a:schemeClr val="bg1"/>
          </a:solidFill>
          <a:ln>
            <a:solidFill>
              <a:srgbClr val="72BB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7"/>
          <p:cNvSpPr>
            <a:spLocks noChangeArrowheads="1"/>
          </p:cNvSpPr>
          <p:nvPr/>
        </p:nvSpPr>
        <p:spPr bwMode="auto">
          <a:xfrm>
            <a:off x="4460575" y="2459532"/>
            <a:ext cx="3270849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0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谢   谢</a:t>
            </a:r>
            <a:endParaRPr lang="zh-CN" altLang="en-US" sz="5000" b="1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5798" y="4284620"/>
            <a:ext cx="2567077" cy="113253"/>
            <a:chOff x="-3175" y="5446713"/>
            <a:chExt cx="12198351" cy="538163"/>
          </a:xfrm>
          <a:solidFill>
            <a:schemeClr val="accent6">
              <a:lumMod val="75000"/>
            </a:scheme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9538" y="5478463"/>
              <a:ext cx="1333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-3175" y="5495926"/>
              <a:ext cx="968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1949113" y="5478463"/>
              <a:ext cx="1333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2098338" y="5495926"/>
              <a:ext cx="968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7705725" y="5446713"/>
              <a:ext cx="4221163" cy="166688"/>
            </a:xfrm>
            <a:custGeom>
              <a:avLst/>
              <a:gdLst>
                <a:gd name="T0" fmla="*/ 1290 w 1319"/>
                <a:gd name="T1" fmla="*/ 0 h 51"/>
                <a:gd name="T2" fmla="*/ 1262 w 1319"/>
                <a:gd name="T3" fmla="*/ 18 h 51"/>
                <a:gd name="T4" fmla="*/ 469 w 1319"/>
                <a:gd name="T5" fmla="*/ 18 h 51"/>
                <a:gd name="T6" fmla="*/ 0 w 1319"/>
                <a:gd name="T7" fmla="*/ 21 h 51"/>
                <a:gd name="T8" fmla="*/ 0 w 1319"/>
                <a:gd name="T9" fmla="*/ 30 h 51"/>
                <a:gd name="T10" fmla="*/ 471 w 1319"/>
                <a:gd name="T11" fmla="*/ 33 h 51"/>
                <a:gd name="T12" fmla="*/ 1262 w 1319"/>
                <a:gd name="T13" fmla="*/ 33 h 51"/>
                <a:gd name="T14" fmla="*/ 1290 w 1319"/>
                <a:gd name="T15" fmla="*/ 51 h 51"/>
                <a:gd name="T16" fmla="*/ 1319 w 1319"/>
                <a:gd name="T17" fmla="*/ 26 h 51"/>
                <a:gd name="T18" fmla="*/ 1290 w 131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9" h="51">
                  <a:moveTo>
                    <a:pt x="1290" y="0"/>
                  </a:moveTo>
                  <a:cubicBezTo>
                    <a:pt x="1276" y="0"/>
                    <a:pt x="1265" y="7"/>
                    <a:pt x="1262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230" y="19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29" y="32"/>
                    <a:pt x="470" y="33"/>
                    <a:pt x="471" y="33"/>
                  </a:cubicBezTo>
                  <a:cubicBezTo>
                    <a:pt x="1262" y="33"/>
                    <a:pt x="1262" y="33"/>
                    <a:pt x="1262" y="33"/>
                  </a:cubicBezTo>
                  <a:cubicBezTo>
                    <a:pt x="1265" y="44"/>
                    <a:pt x="1276" y="51"/>
                    <a:pt x="1290" y="51"/>
                  </a:cubicBezTo>
                  <a:cubicBezTo>
                    <a:pt x="1306" y="51"/>
                    <a:pt x="1319" y="40"/>
                    <a:pt x="1319" y="26"/>
                  </a:cubicBezTo>
                  <a:cubicBezTo>
                    <a:pt x="1319" y="11"/>
                    <a:pt x="1306" y="0"/>
                    <a:pt x="1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359275" y="5462588"/>
              <a:ext cx="3346450" cy="522288"/>
            </a:xfrm>
            <a:custGeom>
              <a:avLst/>
              <a:gdLst>
                <a:gd name="T0" fmla="*/ 972 w 1046"/>
                <a:gd name="T1" fmla="*/ 17 h 160"/>
                <a:gd name="T2" fmla="*/ 889 w 1046"/>
                <a:gd name="T3" fmla="*/ 2 h 160"/>
                <a:gd name="T4" fmla="*/ 889 w 1046"/>
                <a:gd name="T5" fmla="*/ 2 h 160"/>
                <a:gd name="T6" fmla="*/ 836 w 1046"/>
                <a:gd name="T7" fmla="*/ 6 h 160"/>
                <a:gd name="T8" fmla="*/ 734 w 1046"/>
                <a:gd name="T9" fmla="*/ 6 h 160"/>
                <a:gd name="T10" fmla="*/ 543 w 1046"/>
                <a:gd name="T11" fmla="*/ 64 h 160"/>
                <a:gd name="T12" fmla="*/ 352 w 1046"/>
                <a:gd name="T13" fmla="*/ 6 h 160"/>
                <a:gd name="T14" fmla="*/ 250 w 1046"/>
                <a:gd name="T15" fmla="*/ 6 h 160"/>
                <a:gd name="T16" fmla="*/ 197 w 1046"/>
                <a:gd name="T17" fmla="*/ 2 h 160"/>
                <a:gd name="T18" fmla="*/ 197 w 1046"/>
                <a:gd name="T19" fmla="*/ 2 h 160"/>
                <a:gd name="T20" fmla="*/ 114 w 1046"/>
                <a:gd name="T21" fmla="*/ 17 h 160"/>
                <a:gd name="T22" fmla="*/ 0 w 1046"/>
                <a:gd name="T23" fmla="*/ 16 h 160"/>
                <a:gd name="T24" fmla="*/ 0 w 1046"/>
                <a:gd name="T25" fmla="*/ 26 h 160"/>
                <a:gd name="T26" fmla="*/ 98 w 1046"/>
                <a:gd name="T27" fmla="*/ 25 h 160"/>
                <a:gd name="T28" fmla="*/ 75 w 1046"/>
                <a:gd name="T29" fmla="*/ 43 h 160"/>
                <a:gd name="T30" fmla="*/ 54 w 1046"/>
                <a:gd name="T31" fmla="*/ 97 h 160"/>
                <a:gd name="T32" fmla="*/ 199 w 1046"/>
                <a:gd name="T33" fmla="*/ 137 h 160"/>
                <a:gd name="T34" fmla="*/ 199 w 1046"/>
                <a:gd name="T35" fmla="*/ 137 h 160"/>
                <a:gd name="T36" fmla="*/ 197 w 1046"/>
                <a:gd name="T37" fmla="*/ 135 h 160"/>
                <a:gd name="T38" fmla="*/ 194 w 1046"/>
                <a:gd name="T39" fmla="*/ 126 h 160"/>
                <a:gd name="T40" fmla="*/ 57 w 1046"/>
                <a:gd name="T41" fmla="*/ 95 h 160"/>
                <a:gd name="T42" fmla="*/ 123 w 1046"/>
                <a:gd name="T43" fmla="*/ 16 h 160"/>
                <a:gd name="T44" fmla="*/ 226 w 1046"/>
                <a:gd name="T45" fmla="*/ 11 h 160"/>
                <a:gd name="T46" fmla="*/ 175 w 1046"/>
                <a:gd name="T47" fmla="*/ 39 h 160"/>
                <a:gd name="T48" fmla="*/ 179 w 1046"/>
                <a:gd name="T49" fmla="*/ 40 h 160"/>
                <a:gd name="T50" fmla="*/ 234 w 1046"/>
                <a:gd name="T51" fmla="*/ 13 h 160"/>
                <a:gd name="T52" fmla="*/ 438 w 1046"/>
                <a:gd name="T53" fmla="*/ 75 h 160"/>
                <a:gd name="T54" fmla="*/ 543 w 1046"/>
                <a:gd name="T55" fmla="*/ 117 h 160"/>
                <a:gd name="T56" fmla="*/ 648 w 1046"/>
                <a:gd name="T57" fmla="*/ 75 h 160"/>
                <a:gd name="T58" fmla="*/ 852 w 1046"/>
                <a:gd name="T59" fmla="*/ 13 h 160"/>
                <a:gd name="T60" fmla="*/ 907 w 1046"/>
                <a:gd name="T61" fmla="*/ 40 h 160"/>
                <a:gd name="T62" fmla="*/ 911 w 1046"/>
                <a:gd name="T63" fmla="*/ 39 h 160"/>
                <a:gd name="T64" fmla="*/ 860 w 1046"/>
                <a:gd name="T65" fmla="*/ 11 h 160"/>
                <a:gd name="T66" fmla="*/ 962 w 1046"/>
                <a:gd name="T67" fmla="*/ 16 h 160"/>
                <a:gd name="T68" fmla="*/ 1029 w 1046"/>
                <a:gd name="T69" fmla="*/ 95 h 160"/>
                <a:gd name="T70" fmla="*/ 892 w 1046"/>
                <a:gd name="T71" fmla="*/ 126 h 160"/>
                <a:gd name="T72" fmla="*/ 888 w 1046"/>
                <a:gd name="T73" fmla="*/ 135 h 160"/>
                <a:gd name="T74" fmla="*/ 887 w 1046"/>
                <a:gd name="T75" fmla="*/ 137 h 160"/>
                <a:gd name="T76" fmla="*/ 887 w 1046"/>
                <a:gd name="T77" fmla="*/ 137 h 160"/>
                <a:gd name="T78" fmla="*/ 1032 w 1046"/>
                <a:gd name="T79" fmla="*/ 97 h 160"/>
                <a:gd name="T80" fmla="*/ 1011 w 1046"/>
                <a:gd name="T81" fmla="*/ 43 h 160"/>
                <a:gd name="T82" fmla="*/ 988 w 1046"/>
                <a:gd name="T83" fmla="*/ 25 h 160"/>
                <a:gd name="T84" fmla="*/ 1046 w 1046"/>
                <a:gd name="T85" fmla="*/ 25 h 160"/>
                <a:gd name="T86" fmla="*/ 1046 w 1046"/>
                <a:gd name="T87" fmla="*/ 16 h 160"/>
                <a:gd name="T88" fmla="*/ 972 w 1046"/>
                <a:gd name="T89" fmla="*/ 17 h 160"/>
                <a:gd name="T90" fmla="*/ 646 w 1046"/>
                <a:gd name="T91" fmla="*/ 58 h 160"/>
                <a:gd name="T92" fmla="*/ 543 w 1046"/>
                <a:gd name="T93" fmla="*/ 98 h 160"/>
                <a:gd name="T94" fmla="*/ 440 w 1046"/>
                <a:gd name="T95" fmla="*/ 58 h 160"/>
                <a:gd name="T96" fmla="*/ 267 w 1046"/>
                <a:gd name="T97" fmla="*/ 8 h 160"/>
                <a:gd name="T98" fmla="*/ 277 w 1046"/>
                <a:gd name="T99" fmla="*/ 8 h 160"/>
                <a:gd name="T100" fmla="*/ 509 w 1046"/>
                <a:gd name="T101" fmla="*/ 66 h 160"/>
                <a:gd name="T102" fmla="*/ 543 w 1046"/>
                <a:gd name="T103" fmla="*/ 78 h 160"/>
                <a:gd name="T104" fmla="*/ 576 w 1046"/>
                <a:gd name="T105" fmla="*/ 66 h 160"/>
                <a:gd name="T106" fmla="*/ 809 w 1046"/>
                <a:gd name="T107" fmla="*/ 8 h 160"/>
                <a:gd name="T108" fmla="*/ 819 w 1046"/>
                <a:gd name="T109" fmla="*/ 8 h 160"/>
                <a:gd name="T110" fmla="*/ 646 w 1046"/>
                <a:gd name="T111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60">
                  <a:moveTo>
                    <a:pt x="972" y="17"/>
                  </a:moveTo>
                  <a:cubicBezTo>
                    <a:pt x="948" y="6"/>
                    <a:pt x="919" y="2"/>
                    <a:pt x="889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72" y="2"/>
                    <a:pt x="854" y="3"/>
                    <a:pt x="836" y="6"/>
                  </a:cubicBezTo>
                  <a:cubicBezTo>
                    <a:pt x="803" y="0"/>
                    <a:pt x="767" y="2"/>
                    <a:pt x="734" y="6"/>
                  </a:cubicBezTo>
                  <a:cubicBezTo>
                    <a:pt x="683" y="12"/>
                    <a:pt x="614" y="37"/>
                    <a:pt x="543" y="64"/>
                  </a:cubicBezTo>
                  <a:cubicBezTo>
                    <a:pt x="472" y="37"/>
                    <a:pt x="403" y="12"/>
                    <a:pt x="352" y="6"/>
                  </a:cubicBezTo>
                  <a:cubicBezTo>
                    <a:pt x="319" y="2"/>
                    <a:pt x="283" y="0"/>
                    <a:pt x="250" y="6"/>
                  </a:cubicBezTo>
                  <a:cubicBezTo>
                    <a:pt x="232" y="3"/>
                    <a:pt x="214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67" y="2"/>
                    <a:pt x="138" y="6"/>
                    <a:pt x="114" y="17"/>
                  </a:cubicBezTo>
                  <a:cubicBezTo>
                    <a:pt x="77" y="16"/>
                    <a:pt x="38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3" y="25"/>
                    <a:pt x="65" y="25"/>
                    <a:pt x="98" y="25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59" y="58"/>
                    <a:pt x="51" y="77"/>
                    <a:pt x="54" y="97"/>
                  </a:cubicBezTo>
                  <a:cubicBezTo>
                    <a:pt x="62" y="146"/>
                    <a:pt x="139" y="160"/>
                    <a:pt x="199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6"/>
                    <a:pt x="198" y="135"/>
                    <a:pt x="197" y="135"/>
                  </a:cubicBezTo>
                  <a:cubicBezTo>
                    <a:pt x="197" y="135"/>
                    <a:pt x="194" y="126"/>
                    <a:pt x="194" y="126"/>
                  </a:cubicBezTo>
                  <a:cubicBezTo>
                    <a:pt x="145" y="145"/>
                    <a:pt x="65" y="150"/>
                    <a:pt x="57" y="95"/>
                  </a:cubicBezTo>
                  <a:cubicBezTo>
                    <a:pt x="52" y="56"/>
                    <a:pt x="90" y="27"/>
                    <a:pt x="123" y="16"/>
                  </a:cubicBezTo>
                  <a:cubicBezTo>
                    <a:pt x="154" y="7"/>
                    <a:pt x="189" y="6"/>
                    <a:pt x="226" y="11"/>
                  </a:cubicBezTo>
                  <a:cubicBezTo>
                    <a:pt x="207" y="17"/>
                    <a:pt x="190" y="26"/>
                    <a:pt x="175" y="39"/>
                  </a:cubicBezTo>
                  <a:cubicBezTo>
                    <a:pt x="174" y="41"/>
                    <a:pt x="174" y="43"/>
                    <a:pt x="179" y="40"/>
                  </a:cubicBezTo>
                  <a:cubicBezTo>
                    <a:pt x="194" y="26"/>
                    <a:pt x="214" y="17"/>
                    <a:pt x="234" y="13"/>
                  </a:cubicBezTo>
                  <a:cubicBezTo>
                    <a:pt x="307" y="24"/>
                    <a:pt x="384" y="55"/>
                    <a:pt x="438" y="75"/>
                  </a:cubicBezTo>
                  <a:cubicBezTo>
                    <a:pt x="474" y="89"/>
                    <a:pt x="508" y="103"/>
                    <a:pt x="543" y="117"/>
                  </a:cubicBezTo>
                  <a:cubicBezTo>
                    <a:pt x="578" y="103"/>
                    <a:pt x="612" y="89"/>
                    <a:pt x="648" y="75"/>
                  </a:cubicBezTo>
                  <a:cubicBezTo>
                    <a:pt x="702" y="55"/>
                    <a:pt x="779" y="24"/>
                    <a:pt x="852" y="13"/>
                  </a:cubicBezTo>
                  <a:cubicBezTo>
                    <a:pt x="872" y="17"/>
                    <a:pt x="892" y="26"/>
                    <a:pt x="907" y="40"/>
                  </a:cubicBezTo>
                  <a:cubicBezTo>
                    <a:pt x="911" y="43"/>
                    <a:pt x="912" y="41"/>
                    <a:pt x="911" y="39"/>
                  </a:cubicBezTo>
                  <a:cubicBezTo>
                    <a:pt x="896" y="26"/>
                    <a:pt x="879" y="17"/>
                    <a:pt x="860" y="11"/>
                  </a:cubicBezTo>
                  <a:cubicBezTo>
                    <a:pt x="897" y="6"/>
                    <a:pt x="932" y="7"/>
                    <a:pt x="962" y="16"/>
                  </a:cubicBezTo>
                  <a:cubicBezTo>
                    <a:pt x="996" y="27"/>
                    <a:pt x="1034" y="56"/>
                    <a:pt x="1029" y="95"/>
                  </a:cubicBezTo>
                  <a:cubicBezTo>
                    <a:pt x="1021" y="150"/>
                    <a:pt x="941" y="145"/>
                    <a:pt x="892" y="126"/>
                  </a:cubicBezTo>
                  <a:cubicBezTo>
                    <a:pt x="892" y="126"/>
                    <a:pt x="888" y="135"/>
                    <a:pt x="888" y="135"/>
                  </a:cubicBezTo>
                  <a:cubicBezTo>
                    <a:pt x="888" y="135"/>
                    <a:pt x="888" y="136"/>
                    <a:pt x="887" y="137"/>
                  </a:cubicBezTo>
                  <a:cubicBezTo>
                    <a:pt x="887" y="137"/>
                    <a:pt x="887" y="137"/>
                    <a:pt x="887" y="137"/>
                  </a:cubicBezTo>
                  <a:cubicBezTo>
                    <a:pt x="947" y="160"/>
                    <a:pt x="1024" y="146"/>
                    <a:pt x="1032" y="97"/>
                  </a:cubicBezTo>
                  <a:cubicBezTo>
                    <a:pt x="1035" y="77"/>
                    <a:pt x="1026" y="58"/>
                    <a:pt x="1011" y="43"/>
                  </a:cubicBezTo>
                  <a:cubicBezTo>
                    <a:pt x="1004" y="36"/>
                    <a:pt x="997" y="30"/>
                    <a:pt x="988" y="25"/>
                  </a:cubicBezTo>
                  <a:cubicBezTo>
                    <a:pt x="1007" y="25"/>
                    <a:pt x="1027" y="25"/>
                    <a:pt x="1046" y="25"/>
                  </a:cubicBezTo>
                  <a:cubicBezTo>
                    <a:pt x="1046" y="16"/>
                    <a:pt x="1046" y="16"/>
                    <a:pt x="1046" y="16"/>
                  </a:cubicBezTo>
                  <a:cubicBezTo>
                    <a:pt x="1021" y="16"/>
                    <a:pt x="996" y="16"/>
                    <a:pt x="972" y="17"/>
                  </a:cubicBezTo>
                  <a:close/>
                  <a:moveTo>
                    <a:pt x="646" y="58"/>
                  </a:moveTo>
                  <a:cubicBezTo>
                    <a:pt x="611" y="70"/>
                    <a:pt x="577" y="84"/>
                    <a:pt x="543" y="98"/>
                  </a:cubicBezTo>
                  <a:cubicBezTo>
                    <a:pt x="509" y="84"/>
                    <a:pt x="475" y="70"/>
                    <a:pt x="440" y="58"/>
                  </a:cubicBezTo>
                  <a:cubicBezTo>
                    <a:pt x="405" y="45"/>
                    <a:pt x="337" y="20"/>
                    <a:pt x="267" y="8"/>
                  </a:cubicBezTo>
                  <a:cubicBezTo>
                    <a:pt x="270" y="8"/>
                    <a:pt x="273" y="8"/>
                    <a:pt x="277" y="8"/>
                  </a:cubicBezTo>
                  <a:cubicBezTo>
                    <a:pt x="345" y="8"/>
                    <a:pt x="433" y="37"/>
                    <a:pt x="509" y="66"/>
                  </a:cubicBezTo>
                  <a:cubicBezTo>
                    <a:pt x="521" y="70"/>
                    <a:pt x="532" y="74"/>
                    <a:pt x="543" y="78"/>
                  </a:cubicBezTo>
                  <a:cubicBezTo>
                    <a:pt x="554" y="74"/>
                    <a:pt x="565" y="70"/>
                    <a:pt x="576" y="66"/>
                  </a:cubicBezTo>
                  <a:cubicBezTo>
                    <a:pt x="653" y="37"/>
                    <a:pt x="741" y="8"/>
                    <a:pt x="809" y="8"/>
                  </a:cubicBezTo>
                  <a:cubicBezTo>
                    <a:pt x="812" y="8"/>
                    <a:pt x="816" y="8"/>
                    <a:pt x="819" y="8"/>
                  </a:cubicBezTo>
                  <a:cubicBezTo>
                    <a:pt x="749" y="20"/>
                    <a:pt x="681" y="45"/>
                    <a:pt x="6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65113" y="5446713"/>
              <a:ext cx="4094163" cy="166688"/>
            </a:xfrm>
            <a:custGeom>
              <a:avLst/>
              <a:gdLst>
                <a:gd name="T0" fmla="*/ 850 w 1279"/>
                <a:gd name="T1" fmla="*/ 18 h 51"/>
                <a:gd name="T2" fmla="*/ 57 w 1279"/>
                <a:gd name="T3" fmla="*/ 18 h 51"/>
                <a:gd name="T4" fmla="*/ 29 w 1279"/>
                <a:gd name="T5" fmla="*/ 0 h 51"/>
                <a:gd name="T6" fmla="*/ 0 w 1279"/>
                <a:gd name="T7" fmla="*/ 26 h 51"/>
                <a:gd name="T8" fmla="*/ 29 w 1279"/>
                <a:gd name="T9" fmla="*/ 51 h 51"/>
                <a:gd name="T10" fmla="*/ 57 w 1279"/>
                <a:gd name="T11" fmla="*/ 33 h 51"/>
                <a:gd name="T12" fmla="*/ 847 w 1279"/>
                <a:gd name="T13" fmla="*/ 33 h 51"/>
                <a:gd name="T14" fmla="*/ 1279 w 1279"/>
                <a:gd name="T15" fmla="*/ 31 h 51"/>
                <a:gd name="T16" fmla="*/ 1279 w 1279"/>
                <a:gd name="T17" fmla="*/ 21 h 51"/>
                <a:gd name="T18" fmla="*/ 850 w 127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9" h="51">
                  <a:moveTo>
                    <a:pt x="850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4" y="7"/>
                    <a:pt x="42" y="0"/>
                    <a:pt x="29" y="0"/>
                  </a:cubicBezTo>
                  <a:cubicBezTo>
                    <a:pt x="13" y="0"/>
                    <a:pt x="0" y="11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42" y="51"/>
                    <a:pt x="54" y="44"/>
                    <a:pt x="57" y="33"/>
                  </a:cubicBezTo>
                  <a:cubicBezTo>
                    <a:pt x="847" y="33"/>
                    <a:pt x="847" y="33"/>
                    <a:pt x="847" y="33"/>
                  </a:cubicBezTo>
                  <a:cubicBezTo>
                    <a:pt x="849" y="33"/>
                    <a:pt x="1062" y="32"/>
                    <a:pt x="1279" y="31"/>
                  </a:cubicBezTo>
                  <a:cubicBezTo>
                    <a:pt x="1279" y="21"/>
                    <a:pt x="1279" y="21"/>
                    <a:pt x="1279" y="21"/>
                  </a:cubicBezTo>
                  <a:cubicBezTo>
                    <a:pt x="1062" y="19"/>
                    <a:pt x="848" y="18"/>
                    <a:pt x="8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5" name="图片 4" descr="39432003_1412835484817_mthum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455" y="149225"/>
            <a:ext cx="9483090" cy="65589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2" name="图片 1" descr="10674578_105125684036_2"/>
          <p:cNvPicPr>
            <a:picLocks noChangeAspect="1"/>
          </p:cNvPicPr>
          <p:nvPr/>
        </p:nvPicPr>
        <p:blipFill>
          <a:blip r:embed="rId2" cstate="print"/>
          <a:srcRect b="4902"/>
          <a:stretch>
            <a:fillRect/>
          </a:stretch>
        </p:blipFill>
        <p:spPr>
          <a:xfrm>
            <a:off x="398780" y="525780"/>
            <a:ext cx="8929370" cy="5629910"/>
          </a:xfrm>
          <a:prstGeom prst="rect">
            <a:avLst/>
          </a:prstGeom>
        </p:spPr>
      </p:pic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9610360" y="2063314"/>
            <a:ext cx="1932743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方正小标宋_GBK" panose="02000000000000000000" charset="-122"/>
                <a:ea typeface="方正小标宋_GBK" panose="02000000000000000000" charset="-122"/>
              </a:rPr>
              <a:t>黄</a:t>
            </a:r>
            <a:endParaRPr lang="zh-CN" altLang="en-US" sz="6600" b="1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66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方正小标宋_GBK" panose="02000000000000000000" charset="-122"/>
                <a:ea typeface="方正小标宋_GBK" panose="02000000000000000000" charset="-122"/>
              </a:rPr>
              <a:t>河</a:t>
            </a:r>
            <a:endParaRPr lang="zh-CN" altLang="en-US" sz="6600" b="1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5" name="图片 4" descr="C:\Users\cao45\Desktop\5050795_165206405000_2.jpg5050795_165206405000_2"/>
          <p:cNvPicPr>
            <a:picLocks noChangeAspect="1"/>
          </p:cNvPicPr>
          <p:nvPr/>
        </p:nvPicPr>
        <p:blipFill>
          <a:blip r:embed="rId2" cstate="print"/>
          <a:srcRect b="4424"/>
          <a:stretch>
            <a:fillRect/>
          </a:stretch>
        </p:blipFill>
        <p:spPr>
          <a:xfrm>
            <a:off x="1723390" y="294640"/>
            <a:ext cx="8745220" cy="6268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5" name="图片 4" descr="C:\Users\cao45\Desktop\9950129.jpg995012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4455" y="256223"/>
            <a:ext cx="9483090" cy="63449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5" name="图片 4" descr="C:\Users\cao45\Desktop\CgoOEFtbruKAI4_bAA4luraABP8013.jpgCgoOEFtbruKAI4_bAA4luraABP80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5685" y="708660"/>
            <a:ext cx="9801860" cy="56229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>
            <a:off x="0" y="6332111"/>
            <a:ext cx="12192000" cy="525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" b="51165"/>
          <a:stretch>
            <a:fillRect/>
          </a:stretch>
        </p:blipFill>
        <p:spPr>
          <a:xfrm rot="10800000">
            <a:off x="0" y="0"/>
            <a:ext cx="12192000" cy="525889"/>
          </a:xfrm>
          <a:prstGeom prst="rect">
            <a:avLst/>
          </a:prstGeom>
        </p:spPr>
      </p:pic>
      <p:pic>
        <p:nvPicPr>
          <p:cNvPr id="3" name="图片 2" descr="41057503_1416323766082_mthum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" y="389255"/>
            <a:ext cx="9117965" cy="6079490"/>
          </a:xfrm>
          <a:prstGeom prst="rect">
            <a:avLst/>
          </a:prstGeom>
        </p:spPr>
      </p:pic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9610360" y="2063314"/>
            <a:ext cx="1932743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方正小标宋_GBK" panose="02000000000000000000" charset="-122"/>
                <a:ea typeface="方正小标宋_GBK" panose="02000000000000000000" charset="-122"/>
              </a:rPr>
              <a:t>华</a:t>
            </a:r>
            <a:endParaRPr lang="zh-CN" altLang="en-US" sz="6600" b="1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66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方正小标宋_GBK" panose="02000000000000000000" charset="-122"/>
                <a:ea typeface="方正小标宋_GBK" panose="02000000000000000000" charset="-122"/>
              </a:rPr>
              <a:t>山</a:t>
            </a:r>
            <a:endParaRPr lang="zh-CN" altLang="en-US" sz="6600" b="1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WPS 演示</Application>
  <PresentationFormat>自定义</PresentationFormat>
  <Paragraphs>195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方正平和简体</vt:lpstr>
      <vt:lpstr>微软雅黑</vt:lpstr>
      <vt:lpstr>Impact</vt:lpstr>
      <vt:lpstr>方正准圆简体</vt:lpstr>
      <vt:lpstr>方正小标宋_GBK</vt:lpstr>
      <vt:lpstr>Calibri</vt:lpstr>
      <vt:lpstr>Arial Unicode MS</vt:lpstr>
      <vt:lpstr>Calibri Light</vt:lpstr>
      <vt:lpstr>楷体</vt:lpstr>
      <vt:lpstr>方正书宋_GBK</vt:lpstr>
      <vt:lpstr>微软雅黑</vt:lpstr>
      <vt:lpstr>方正行楷简体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2020-01-26T10:55:00Z</dcterms:created>
  <dcterms:modified xsi:type="dcterms:W3CDTF">2020-03-03T05:28:18Z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