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563" r:id="rId5"/>
    <p:sldId id="577" r:id="rId6"/>
    <p:sldId id="531" r:id="rId7"/>
    <p:sldId id="564" r:id="rId8"/>
    <p:sldId id="565" r:id="rId9"/>
    <p:sldId id="566" r:id="rId10"/>
    <p:sldId id="567" r:id="rId11"/>
    <p:sldId id="568" r:id="rId12"/>
    <p:sldId id="569" r:id="rId13"/>
    <p:sldId id="570" r:id="rId14"/>
    <p:sldId id="571" r:id="rId15"/>
    <p:sldId id="572" r:id="rId16"/>
    <p:sldId id="573" r:id="rId17"/>
    <p:sldId id="574" r:id="rId18"/>
    <p:sldId id="575" r:id="rId19"/>
    <p:sldId id="578" r:id="rId20"/>
    <p:sldId id="576" r:id="rId21"/>
    <p:sldId id="579" r:id="rId22"/>
    <p:sldId id="580" r:id="rId23"/>
    <p:sldId id="581"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5" d="100"/>
          <a:sy n="125" d="100"/>
        </p:scale>
        <p:origin x="-1230" y="-138"/>
      </p:cViewPr>
      <p:guideLst>
        <p:guide orient="horz" pos="2160"/>
        <p:guide pos="2880"/>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29272-159A-4782-996A-EB41E2802435}" type="datetimeFigureOut">
              <a:rPr lang="zh-TW" altLang="en-US" smtClean="0"/>
            </a:fld>
            <a:endParaRPr lang="zh-TW"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TW"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DEAD5-9C6D-499B-9ADC-0E3C10700CE6}"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D5DEAD5-9C6D-499B-9ADC-0E3C10700CE6}" type="slidenum">
              <a:rPr lang="zh-TW" altLang="en-US" smtClean="0"/>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Content Placeholder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Content Placeholder 5"/>
          <p:cNvSpPr>
            <a:spLocks noGrp="1"/>
          </p:cNvSpPr>
          <p:nvPr>
            <p:ph sz="quarter" idx="4"/>
          </p:nvPr>
        </p:nvSpPr>
        <p:spPr>
          <a:xfrm>
            <a:off x="4629152" y="2505075"/>
            <a:ext cx="3887391"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noProof="1" smtClean="0"/>
              <a:t>单击此处编辑母版标题样式</a:t>
            </a:r>
            <a:endParaRPr lang="en-US" noProof="1"/>
          </a:p>
        </p:txBody>
      </p:sp>
      <p:sp>
        <p:nvSpPr>
          <p:cNvPr id="3" name="Picture Placeholder 2"/>
          <p:cNvSpPr>
            <a:spLocks noGrp="1" noChangeAspect="1"/>
          </p:cNvSpPr>
          <p:nvPr>
            <p:ph type="pic" idx="1"/>
          </p:nvPr>
        </p:nvSpPr>
        <p:spPr>
          <a:xfrm>
            <a:off x="3887391" y="987430"/>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457950" y="6356353"/>
            <a:ext cx="20574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8CD88EB-536A-4DA4-BAEE-4B6927029F68}"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457950" y="6356353"/>
            <a:ext cx="20574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F31EDF0-8FB7-453E-96BA-6099484DF56D}"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34CB108-BCDA-494E-B1C7-9C7AB180FD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9CBAD-6675-4965-AB17-7C7D541729B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1.jpe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cstate="print">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6"/>
            <a:ext cx="78867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2976" y="714356"/>
            <a:ext cx="7500990" cy="584775"/>
          </a:xfrm>
          <a:prstGeom prst="rect">
            <a:avLst/>
          </a:prstGeom>
          <a:solidFill>
            <a:srgbClr val="00B050"/>
          </a:solidFill>
        </p:spPr>
        <p:txBody>
          <a:bodyPr wrap="square" rtlCol="0">
            <a:spAutoFit/>
          </a:bodyPr>
          <a:lstStyle/>
          <a:p>
            <a:pPr algn="ctr"/>
            <a:r>
              <a:rPr lang="en-US" altLang="zh-TW" sz="3200" b="1" dirty="0" smtClean="0">
                <a:solidFill>
                  <a:schemeClr val="bg1"/>
                </a:solidFill>
                <a:latin typeface="楷体" panose="02010609060101010101" pitchFamily="49" charset="-122"/>
                <a:ea typeface="楷体" panose="02010609060101010101" pitchFamily="49" charset="-122"/>
              </a:rPr>
              <a:t> </a:t>
            </a:r>
            <a:r>
              <a:rPr lang="zh-CN" altLang="en-US" sz="3200" b="1" dirty="0" smtClean="0">
                <a:solidFill>
                  <a:schemeClr val="bg1"/>
                </a:solidFill>
                <a:latin typeface="楷体" panose="02010609060101010101" pitchFamily="49" charset="-122"/>
                <a:ea typeface="楷体" panose="02010609060101010101" pitchFamily="49" charset="-122"/>
              </a:rPr>
              <a:t>新</a:t>
            </a:r>
            <a:r>
              <a:rPr lang="zh-CN" altLang="en-US" sz="3200" b="1" dirty="0" smtClean="0">
                <a:solidFill>
                  <a:schemeClr val="bg1"/>
                </a:solidFill>
                <a:latin typeface="楷体" panose="02010609060101010101" pitchFamily="49" charset="-122"/>
                <a:ea typeface="楷体" panose="02010609060101010101" pitchFamily="49" charset="-122"/>
              </a:rPr>
              <a:t>人教版部编本五年级下册语文  </a:t>
            </a:r>
            <a:endParaRPr lang="en-US" altLang="zh-CN" sz="3200" b="1" dirty="0" smtClean="0">
              <a:solidFill>
                <a:schemeClr val="bg1"/>
              </a:solidFill>
              <a:latin typeface="楷体" panose="02010609060101010101" pitchFamily="49" charset="-122"/>
              <a:ea typeface="楷体" panose="02010609060101010101" pitchFamily="49" charset="-122"/>
            </a:endParaRPr>
          </a:p>
        </p:txBody>
      </p:sp>
      <p:sp>
        <p:nvSpPr>
          <p:cNvPr id="6" name="TextBox 5"/>
          <p:cNvSpPr txBox="1"/>
          <p:nvPr/>
        </p:nvSpPr>
        <p:spPr>
          <a:xfrm>
            <a:off x="3500430" y="2714620"/>
            <a:ext cx="5072098" cy="2169825"/>
          </a:xfrm>
          <a:prstGeom prst="rect">
            <a:avLst/>
          </a:prstGeom>
          <a:noFill/>
        </p:spPr>
        <p:txBody>
          <a:bodyPr wrap="square" rtlCol="0">
            <a:spAutoFit/>
          </a:bodyPr>
          <a:lstStyle/>
          <a:p>
            <a:pPr algn="ctr">
              <a:lnSpc>
                <a:spcPct val="150000"/>
              </a:lnSpc>
            </a:pPr>
            <a:r>
              <a:rPr lang="en-US" altLang="zh-CN" sz="5400" b="1" dirty="0" smtClean="0">
                <a:solidFill>
                  <a:srgbClr val="FF0000"/>
                </a:solidFill>
                <a:latin typeface="黑体" panose="02010600030101010101" pitchFamily="49" charset="-122"/>
                <a:ea typeface="黑体" panose="02010600030101010101" pitchFamily="49" charset="-122"/>
              </a:rPr>
              <a:t>9.</a:t>
            </a:r>
            <a:r>
              <a:rPr lang="zh-CN" altLang="en-US" sz="5400" b="1" dirty="0" smtClean="0">
                <a:solidFill>
                  <a:srgbClr val="FF0000"/>
                </a:solidFill>
                <a:latin typeface="黑体" panose="02010600030101010101" pitchFamily="49" charset="-122"/>
                <a:ea typeface="黑体" panose="02010600030101010101" pitchFamily="49" charset="-122"/>
              </a:rPr>
              <a:t>古诗三首</a:t>
            </a:r>
            <a:endParaRPr lang="en-US" altLang="zh-CN" sz="5400" b="1" dirty="0" smtClean="0">
              <a:solidFill>
                <a:srgbClr val="FF0000"/>
              </a:solidFill>
              <a:latin typeface="黑体" panose="02010600030101010101" pitchFamily="49" charset="-122"/>
              <a:ea typeface="黑体" panose="02010600030101010101" pitchFamily="49" charset="-122"/>
            </a:endParaRPr>
          </a:p>
          <a:p>
            <a:pPr algn="ctr">
              <a:lnSpc>
                <a:spcPct val="150000"/>
              </a:lnSpc>
            </a:pPr>
            <a:r>
              <a:rPr lang="en-US" altLang="zh-CN" sz="3600" b="1" dirty="0" smtClean="0">
                <a:solidFill>
                  <a:srgbClr val="FF0000"/>
                </a:solidFill>
                <a:latin typeface="黑体" panose="02010600030101010101" pitchFamily="49" charset="-122"/>
                <a:ea typeface="黑体" panose="02010600030101010101" pitchFamily="49" charset="-122"/>
              </a:rPr>
              <a:t>《</a:t>
            </a:r>
            <a:r>
              <a:rPr lang="zh-CN" altLang="en-US" sz="3600" b="1" dirty="0" smtClean="0">
                <a:solidFill>
                  <a:srgbClr val="FF0000"/>
                </a:solidFill>
                <a:latin typeface="黑体" panose="02010600030101010101" pitchFamily="49" charset="-122"/>
                <a:ea typeface="黑体" panose="02010600030101010101" pitchFamily="49" charset="-122"/>
              </a:rPr>
              <a:t>闻官军收河南河北</a:t>
            </a:r>
            <a:r>
              <a:rPr lang="en-US" altLang="zh-CN" sz="3600" b="1" dirty="0" smtClean="0">
                <a:solidFill>
                  <a:srgbClr val="FF0000"/>
                </a:solidFill>
                <a:latin typeface="黑体" panose="02010600030101010101" pitchFamily="49" charset="-122"/>
                <a:ea typeface="黑体" panose="02010600030101010101" pitchFamily="49" charset="-122"/>
              </a:rPr>
              <a:t>》</a:t>
            </a:r>
            <a:endParaRPr lang="en-US" altLang="zh-CN" sz="5400" b="1" dirty="0" smtClean="0">
              <a:solidFill>
                <a:srgbClr val="FF0000"/>
              </a:solidFill>
              <a:latin typeface="黑体" panose="02010600030101010101" pitchFamily="49" charset="-122"/>
              <a:ea typeface="黑体" panose="02010600030101010101" pitchFamily="49" charset="-122"/>
            </a:endParaRPr>
          </a:p>
        </p:txBody>
      </p:sp>
      <p:pic>
        <p:nvPicPr>
          <p:cNvPr id="1026" name="Picture 2"/>
          <p:cNvPicPr>
            <a:picLocks noChangeAspect="1" noChangeArrowheads="1"/>
          </p:cNvPicPr>
          <p:nvPr/>
        </p:nvPicPr>
        <p:blipFill>
          <a:blip r:embed="rId1" cstate="print"/>
          <a:srcRect/>
          <a:stretch>
            <a:fillRect/>
          </a:stretch>
        </p:blipFill>
        <p:spPr bwMode="auto">
          <a:xfrm>
            <a:off x="500034" y="1643050"/>
            <a:ext cx="3143272" cy="4226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2"/>
          <p:cNvPicPr>
            <a:picLocks noChangeAspect="1" noChangeArrowheads="1"/>
          </p:cNvPicPr>
          <p:nvPr/>
        </p:nvPicPr>
        <p:blipFill>
          <a:blip r:embed="rId2" cstate="print"/>
          <a:srcRect/>
          <a:stretch>
            <a:fillRect/>
          </a:stretch>
        </p:blipFill>
        <p:spPr bwMode="auto">
          <a:xfrm>
            <a:off x="571472" y="1571612"/>
            <a:ext cx="2928958" cy="4429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39552" y="908720"/>
            <a:ext cx="8286808" cy="5290972"/>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980728"/>
            <a:ext cx="7992888" cy="5262979"/>
          </a:xfrm>
          <a:prstGeom prst="rect">
            <a:avLst/>
          </a:prstGeom>
          <a:noFill/>
        </p:spPr>
        <p:txBody>
          <a:bodyPr wrap="square" rtlCol="0">
            <a:spAutoFit/>
          </a:bodyPr>
          <a:lstStyle/>
          <a:p>
            <a:r>
              <a:rPr lang="zh-CN" altLang="zh-CN" sz="2400" b="1" dirty="0" smtClean="0">
                <a:latin typeface="楷体" panose="02010609060101010101" pitchFamily="49" charset="-122"/>
                <a:ea typeface="楷体" panose="02010609060101010101" pitchFamily="49" charset="-122"/>
              </a:rPr>
              <a:t>闻：听说。官军：指唐朝军队。</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剑外：剑门关以南，这里指四川。蓟北：泛指唐代幽州、蓟州一带，今河北北部地区，是安史叛军的根据地。</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涕（</a:t>
            </a:r>
            <a:r>
              <a:rPr lang="en-US" altLang="zh-CN" sz="2400" b="1" dirty="0" smtClean="0">
                <a:latin typeface="楷体" panose="02010609060101010101" pitchFamily="49" charset="-122"/>
                <a:ea typeface="楷体" panose="02010609060101010101" pitchFamily="49" charset="-122"/>
              </a:rPr>
              <a:t>t</a:t>
            </a:r>
            <a:r>
              <a:rPr lang="zh-CN" altLang="zh-CN" sz="2400" b="1" dirty="0" smtClean="0">
                <a:latin typeface="楷体" panose="02010609060101010101" pitchFamily="49" charset="-122"/>
                <a:ea typeface="楷体" panose="02010609060101010101" pitchFamily="49" charset="-122"/>
              </a:rPr>
              <a:t>ì）：眼泪。</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却看：回头看。妻子：妻子和孩子。愁何在：哪还有一点的忧伤？愁已无影无踪。</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漫卷（</a:t>
            </a:r>
            <a:r>
              <a:rPr lang="en-US" altLang="zh-CN" sz="2400" b="1" dirty="0" smtClean="0">
                <a:latin typeface="楷体" panose="02010609060101010101" pitchFamily="49" charset="-122"/>
                <a:ea typeface="楷体" panose="02010609060101010101" pitchFamily="49" charset="-122"/>
              </a:rPr>
              <a:t>ju</a:t>
            </a:r>
            <a:r>
              <a:rPr lang="zh-CN" altLang="zh-CN" sz="2400" b="1" dirty="0" smtClean="0">
                <a:latin typeface="楷体" panose="02010609060101010101" pitchFamily="49" charset="-122"/>
                <a:ea typeface="楷体" panose="02010609060101010101" pitchFamily="49" charset="-122"/>
              </a:rPr>
              <a:t>ǎ</a:t>
            </a:r>
            <a:r>
              <a:rPr lang="en-US" altLang="zh-CN" sz="2400" b="1" dirty="0" smtClean="0">
                <a:latin typeface="楷体" panose="02010609060101010101" pitchFamily="49" charset="-122"/>
                <a:ea typeface="楷体" panose="02010609060101010101" pitchFamily="49" charset="-122"/>
              </a:rPr>
              <a:t>n</a:t>
            </a:r>
            <a:r>
              <a:rPr lang="zh-CN" altLang="zh-CN" sz="2400" b="1" dirty="0" smtClean="0">
                <a:latin typeface="楷体" panose="02010609060101010101" pitchFamily="49" charset="-122"/>
                <a:ea typeface="楷体" panose="02010609060101010101" pitchFamily="49" charset="-122"/>
              </a:rPr>
              <a:t>）：胡乱地卷起。喜欲狂：高兴得简直要发狂。这句是说杜甫已经迫不及待地去整理行装准备回家乡去了。</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放歌：放声高歌。须：应当。纵酒：开怀痛饮。</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青春：指明丽的春天的景色。作伴：与妻儿一同。</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巫峡：长江三峡之一，因穿过巫山得名。</a:t>
            </a:r>
            <a:endParaRPr lang="zh-CN" altLang="zh-CN" sz="2400" b="1" dirty="0" smtClean="0">
              <a:latin typeface="楷体" panose="02010609060101010101" pitchFamily="49" charset="-122"/>
              <a:ea typeface="楷体" panose="02010609060101010101" pitchFamily="49" charset="-122"/>
            </a:endParaRPr>
          </a:p>
          <a:p>
            <a:r>
              <a:rPr lang="zh-CN" altLang="zh-CN" sz="2400" b="1" dirty="0" smtClean="0">
                <a:latin typeface="楷体" panose="02010609060101010101" pitchFamily="49" charset="-122"/>
                <a:ea typeface="楷体" panose="02010609060101010101" pitchFamily="49" charset="-122"/>
              </a:rPr>
              <a:t>便：就的意思。襄阳：今属湖北。洛阳：今属河南，古代城池。</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611560" y="1628800"/>
            <a:ext cx="7992888" cy="4385816"/>
          </a:xfrm>
          <a:prstGeom prst="rect">
            <a:avLst/>
          </a:prstGeom>
          <a:noFill/>
        </p:spPr>
        <p:txBody>
          <a:bodyPr wrap="square" rtlCol="0">
            <a:spAutoFit/>
          </a:bodyPr>
          <a:lstStyle/>
          <a:p>
            <a:pPr algn="ctr">
              <a:lnSpc>
                <a:spcPct val="150000"/>
              </a:lnSpc>
            </a:pPr>
            <a:r>
              <a:rPr lang="zh-CN" altLang="zh-CN" sz="4000" b="1" dirty="0" smtClean="0">
                <a:latin typeface="黑体" panose="02010600030101010101" pitchFamily="49" charset="-122"/>
                <a:ea typeface="黑体" panose="02010600030101010101" pitchFamily="49" charset="-122"/>
              </a:rPr>
              <a:t>闻官军收河南河北</a:t>
            </a:r>
            <a:endParaRPr lang="zh-CN" altLang="zh-CN" sz="4000" b="1" dirty="0" smtClean="0">
              <a:latin typeface="黑体" panose="02010600030101010101" pitchFamily="49" charset="-122"/>
              <a:ea typeface="黑体" panose="02010600030101010101" pitchFamily="49" charset="-122"/>
            </a:endParaRPr>
          </a:p>
          <a:p>
            <a:pPr>
              <a:lnSpc>
                <a:spcPct val="150000"/>
              </a:lnSpc>
            </a:pPr>
            <a:r>
              <a:rPr lang="zh-CN" altLang="zh-CN" sz="3200" dirty="0" smtClean="0">
                <a:latin typeface="楷体" panose="02010609060101010101" pitchFamily="49" charset="-122"/>
                <a:ea typeface="楷体" panose="02010609060101010101" pitchFamily="49" charset="-122"/>
              </a:rPr>
              <a:t>剑外</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忽传</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收</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蓟北，初闻</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涕泪</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满</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衣裳。</a:t>
            </a:r>
            <a:br>
              <a:rPr lang="en-US" altLang="zh-CN" sz="3200" dirty="0" smtClean="0">
                <a:latin typeface="楷体" panose="02010609060101010101" pitchFamily="49" charset="-122"/>
                <a:ea typeface="楷体" panose="02010609060101010101" pitchFamily="49" charset="-122"/>
              </a:rPr>
            </a:br>
            <a:r>
              <a:rPr lang="zh-CN" altLang="zh-CN" sz="3200" dirty="0" smtClean="0">
                <a:latin typeface="楷体" panose="02010609060101010101" pitchFamily="49" charset="-122"/>
                <a:ea typeface="楷体" panose="02010609060101010101" pitchFamily="49" charset="-122"/>
              </a:rPr>
              <a:t>却看</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妻子</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愁</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何在，漫卷</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诗书</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喜</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欲狂。</a:t>
            </a:r>
            <a:br>
              <a:rPr lang="en-US" altLang="zh-CN" sz="3200" dirty="0" smtClean="0">
                <a:latin typeface="楷体" panose="02010609060101010101" pitchFamily="49" charset="-122"/>
                <a:ea typeface="楷体" panose="02010609060101010101" pitchFamily="49" charset="-122"/>
              </a:rPr>
            </a:br>
            <a:r>
              <a:rPr lang="zh-CN" altLang="zh-CN" sz="3200" dirty="0" smtClean="0">
                <a:latin typeface="楷体" panose="02010609060101010101" pitchFamily="49" charset="-122"/>
                <a:ea typeface="楷体" panose="02010609060101010101" pitchFamily="49" charset="-122"/>
              </a:rPr>
              <a:t>白日</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放歌</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须</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纵酒，青春</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作伴</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好</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还乡。</a:t>
            </a:r>
            <a:br>
              <a:rPr lang="en-US" altLang="zh-CN" sz="3200" dirty="0" smtClean="0">
                <a:latin typeface="楷体" panose="02010609060101010101" pitchFamily="49" charset="-122"/>
                <a:ea typeface="楷体" panose="02010609060101010101" pitchFamily="49" charset="-122"/>
              </a:rPr>
            </a:br>
            <a:r>
              <a:rPr lang="zh-CN" altLang="zh-CN" sz="3200" dirty="0" smtClean="0">
                <a:latin typeface="楷体" panose="02010609060101010101" pitchFamily="49" charset="-122"/>
                <a:ea typeface="楷体" panose="02010609060101010101" pitchFamily="49" charset="-122"/>
              </a:rPr>
              <a:t>即</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从巴峡</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穿</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巫峡，便</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下襄阳</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向</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洛阳。</a:t>
            </a:r>
            <a:endParaRPr lang="zh-CN" altLang="zh-CN" sz="3200" dirty="0" smtClean="0">
              <a:latin typeface="楷体" panose="02010609060101010101" pitchFamily="49" charset="-122"/>
              <a:ea typeface="楷体" panose="02010609060101010101" pitchFamily="49" charset="-122"/>
            </a:endParaRPr>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1700808"/>
            <a:ext cx="7992888" cy="3970318"/>
          </a:xfrm>
          <a:prstGeom prst="rect">
            <a:avLst/>
          </a:prstGeom>
          <a:noFill/>
        </p:spPr>
        <p:txBody>
          <a:bodyPr wrap="square" rtlCol="0">
            <a:spAutoFit/>
          </a:bodyPr>
          <a:lstStyle/>
          <a:p>
            <a:r>
              <a:rPr lang="en-US" altLang="zh-CN" sz="3600" b="1" dirty="0" smtClean="0">
                <a:latin typeface="楷体" panose="02010609060101010101" pitchFamily="49" charset="-122"/>
                <a:ea typeface="楷体" panose="02010609060101010101" pitchFamily="49" charset="-122"/>
              </a:rPr>
              <a:t>   </a:t>
            </a:r>
            <a:r>
              <a:rPr lang="zh-CN" altLang="en-US" sz="3600" b="1" dirty="0" smtClean="0">
                <a:latin typeface="楷体" panose="02010609060101010101" pitchFamily="49" charset="-122"/>
                <a:ea typeface="楷体" panose="02010609060101010101" pitchFamily="49" charset="-122"/>
              </a:rPr>
              <a:t>意思：</a:t>
            </a:r>
            <a:r>
              <a:rPr lang="zh-CN" altLang="zh-CN" sz="3600" b="1" dirty="0" smtClean="0">
                <a:latin typeface="楷体" panose="02010609060101010101" pitchFamily="49" charset="-122"/>
                <a:ea typeface="楷体" panose="02010609060101010101" pitchFamily="49" charset="-122"/>
              </a:rPr>
              <a:t>剑门外忽传收复蓟北的消息，初闻此事分外欢喜泪洒衣衫。回头看妻儿的愁云顿时消散，随便地收拾起诗书欣喜若狂。日头照耀放声高歌痛饮美酒，明媚春光陪伴着我返回故乡。快快动身起程，从巴峡穿过巫峡，</a:t>
            </a:r>
            <a:r>
              <a:rPr lang="en-US" altLang="zh-CN" sz="3600" b="1" dirty="0" smtClean="0">
                <a:latin typeface="楷体" panose="02010609060101010101" pitchFamily="49" charset="-122"/>
                <a:ea typeface="楷体" panose="02010609060101010101" pitchFamily="49" charset="-122"/>
              </a:rPr>
              <a:t>(</a:t>
            </a:r>
            <a:r>
              <a:rPr lang="zh-CN" altLang="zh-CN" sz="3600" b="1" dirty="0" smtClean="0">
                <a:latin typeface="楷体" panose="02010609060101010101" pitchFamily="49" charset="-122"/>
                <a:ea typeface="楷体" panose="02010609060101010101" pitchFamily="49" charset="-122"/>
              </a:rPr>
              <a:t>我</a:t>
            </a:r>
            <a:r>
              <a:rPr lang="en-US" altLang="zh-CN" sz="3600" b="1" dirty="0" smtClean="0">
                <a:latin typeface="楷体" panose="02010609060101010101" pitchFamily="49" charset="-122"/>
                <a:ea typeface="楷体" panose="02010609060101010101" pitchFamily="49" charset="-122"/>
              </a:rPr>
              <a:t>)</a:t>
            </a:r>
            <a:r>
              <a:rPr lang="zh-CN" altLang="zh-CN" sz="3600" b="1" dirty="0" smtClean="0">
                <a:latin typeface="楷体" panose="02010609060101010101" pitchFamily="49" charset="-122"/>
                <a:ea typeface="楷体" panose="02010609060101010101" pitchFamily="49" charset="-122"/>
              </a:rPr>
              <a:t>穿过了襄阳后又直奔洛阳。</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827584" y="1412776"/>
            <a:ext cx="7920880" cy="4708981"/>
          </a:xfrm>
          <a:prstGeom prst="rect">
            <a:avLst/>
          </a:prstGeom>
          <a:noFill/>
        </p:spPr>
        <p:txBody>
          <a:bodyPr wrap="square" rtlCol="0">
            <a:spAutoFit/>
          </a:bodyPr>
          <a:lstStyle/>
          <a:p>
            <a:pPr>
              <a:lnSpc>
                <a:spcPct val="150000"/>
              </a:lnSpc>
            </a:pPr>
            <a:r>
              <a:rPr lang="en-US" altLang="zh-CN" sz="3200" b="1" dirty="0" smtClean="0">
                <a:latin typeface="楷体" panose="02010609060101010101" pitchFamily="49" charset="-122"/>
                <a:ea typeface="楷体" panose="02010609060101010101" pitchFamily="49" charset="-122"/>
              </a:rPr>
              <a:t>    1.</a:t>
            </a:r>
            <a:r>
              <a:rPr lang="zh-CN" altLang="zh-CN" sz="3200" b="1" dirty="0" smtClean="0">
                <a:latin typeface="楷体" panose="02010609060101010101" pitchFamily="49" charset="-122"/>
                <a:ea typeface="楷体" panose="02010609060101010101" pitchFamily="49" charset="-122"/>
              </a:rPr>
              <a:t>指名有感情朗读，思考哪个词最能表示诗人当时的心情</a:t>
            </a:r>
            <a:r>
              <a:rPr lang="en-US" altLang="zh-CN" sz="3200" b="1" dirty="0" smtClean="0">
                <a:latin typeface="楷体" panose="02010609060101010101" pitchFamily="49" charset="-122"/>
                <a:ea typeface="楷体" panose="02010609060101010101" pitchFamily="49" charset="-122"/>
              </a:rPr>
              <a:t>?</a:t>
            </a:r>
            <a:r>
              <a:rPr lang="en-US" altLang="zh-CN" sz="4000" b="1" dirty="0" smtClean="0">
                <a:solidFill>
                  <a:srgbClr val="FF0000"/>
                </a:solidFill>
                <a:latin typeface="楷体" panose="02010609060101010101" pitchFamily="49" charset="-122"/>
                <a:ea typeface="楷体" panose="02010609060101010101" pitchFamily="49" charset="-122"/>
              </a:rPr>
              <a:t> </a:t>
            </a:r>
            <a:endParaRPr lang="zh-CN" altLang="zh-CN" sz="3200" b="1" dirty="0" smtClean="0">
              <a:solidFill>
                <a:srgbClr val="FF0000"/>
              </a:solidFill>
              <a:latin typeface="楷体" panose="02010609060101010101" pitchFamily="49" charset="-122"/>
              <a:ea typeface="楷体" panose="02010609060101010101" pitchFamily="49" charset="-122"/>
            </a:endParaRPr>
          </a:p>
          <a:p>
            <a:pPr>
              <a:lnSpc>
                <a:spcPct val="150000"/>
              </a:lnSpc>
            </a:pPr>
            <a:r>
              <a:rPr lang="en-US" altLang="zh-CN" sz="3200" b="1" dirty="0" smtClean="0">
                <a:latin typeface="楷体" panose="02010609060101010101" pitchFamily="49" charset="-122"/>
                <a:ea typeface="楷体" panose="02010609060101010101" pitchFamily="49" charset="-122"/>
              </a:rPr>
              <a:t>    </a:t>
            </a:r>
            <a:r>
              <a:rPr lang="zh-CN" altLang="zh-CN" sz="3200" b="1" dirty="0" smtClean="0">
                <a:latin typeface="楷体" panose="02010609060101010101" pitchFamily="49" charset="-122"/>
                <a:ea typeface="楷体" panose="02010609060101010101" pitchFamily="49" charset="-122"/>
              </a:rPr>
              <a:t>思考：诗人听闻消息，欣喜到近乎</a:t>
            </a:r>
            <a:r>
              <a:rPr lang="en-US" altLang="zh-CN" sz="3200" b="1" dirty="0" smtClean="0">
                <a:latin typeface="楷体" panose="02010609060101010101" pitchFamily="49" charset="-122"/>
                <a:ea typeface="楷体" panose="02010609060101010101" pitchFamily="49" charset="-122"/>
              </a:rPr>
              <a:t>“</a:t>
            </a:r>
            <a:r>
              <a:rPr lang="zh-CN" altLang="zh-CN" sz="3200" b="1" dirty="0" smtClean="0">
                <a:latin typeface="楷体" panose="02010609060101010101" pitchFamily="49" charset="-122"/>
                <a:ea typeface="楷体" panose="02010609060101010101" pitchFamily="49" charset="-122"/>
              </a:rPr>
              <a:t>狂</a:t>
            </a:r>
            <a:r>
              <a:rPr lang="en-US" altLang="zh-CN" sz="3200" b="1" dirty="0" smtClean="0">
                <a:latin typeface="楷体" panose="02010609060101010101" pitchFamily="49" charset="-122"/>
                <a:ea typeface="楷体" panose="02010609060101010101" pitchFamily="49" charset="-122"/>
              </a:rPr>
              <a:t>”</a:t>
            </a:r>
            <a:r>
              <a:rPr lang="zh-CN" altLang="zh-CN" sz="3200" b="1" dirty="0" smtClean="0">
                <a:latin typeface="楷体" panose="02010609060101010101" pitchFamily="49" charset="-122"/>
                <a:ea typeface="楷体" panose="02010609060101010101" pitchFamily="49" charset="-122"/>
              </a:rPr>
              <a:t>的地步，从哪里能体会到诗人的这种喜欲狂的心情呢</a:t>
            </a:r>
            <a:r>
              <a:rPr lang="en-US" altLang="zh-CN" sz="3200" b="1" dirty="0" smtClean="0">
                <a:latin typeface="楷体" panose="02010609060101010101" pitchFamily="49" charset="-122"/>
                <a:ea typeface="楷体" panose="02010609060101010101" pitchFamily="49" charset="-122"/>
              </a:rPr>
              <a:t>?</a:t>
            </a:r>
            <a:r>
              <a:rPr lang="zh-CN" altLang="zh-CN" sz="3200" b="1" dirty="0" smtClean="0">
                <a:latin typeface="楷体" panose="02010609060101010101" pitchFamily="49" charset="-122"/>
                <a:ea typeface="楷体" panose="02010609060101010101" pitchFamily="49" charset="-122"/>
              </a:rPr>
              <a:t>请同学们小组讨论，品味一下。</a:t>
            </a:r>
            <a:endParaRPr lang="zh-CN" altLang="en-US" sz="3200" b="1" dirty="0">
              <a:latin typeface="楷体" panose="02010609060101010101" pitchFamily="49" charset="-122"/>
              <a:ea typeface="楷体" panose="02010609060101010101" pitchFamily="49" charset="-122"/>
            </a:endParaRPr>
          </a:p>
        </p:txBody>
      </p:sp>
      <p:sp>
        <p:nvSpPr>
          <p:cNvPr id="6" name="矩形 5"/>
          <p:cNvSpPr/>
          <p:nvPr/>
        </p:nvSpPr>
        <p:spPr>
          <a:xfrm>
            <a:off x="5004048" y="2348880"/>
            <a:ext cx="2244525" cy="707886"/>
          </a:xfrm>
          <a:prstGeom prst="rect">
            <a:avLst/>
          </a:prstGeom>
        </p:spPr>
        <p:txBody>
          <a:bodyPr wrap="none">
            <a:spAutoFit/>
          </a:bodyPr>
          <a:lstStyle/>
          <a:p>
            <a:r>
              <a:rPr lang="en-US" altLang="zh-CN" sz="4000" b="1" dirty="0" smtClean="0">
                <a:solidFill>
                  <a:srgbClr val="FF0000"/>
                </a:solidFill>
                <a:latin typeface="楷体" panose="02010609060101010101" pitchFamily="49" charset="-122"/>
                <a:ea typeface="楷体" panose="02010609060101010101" pitchFamily="49" charset="-122"/>
              </a:rPr>
              <a:t>(</a:t>
            </a:r>
            <a:r>
              <a:rPr lang="zh-CN" altLang="zh-CN" sz="4000" b="1" dirty="0" smtClean="0">
                <a:solidFill>
                  <a:srgbClr val="FF0000"/>
                </a:solidFill>
                <a:latin typeface="楷体" panose="02010609060101010101" pitchFamily="49" charset="-122"/>
                <a:ea typeface="楷体" panose="02010609060101010101" pitchFamily="49" charset="-122"/>
              </a:rPr>
              <a:t>喜欲狂</a:t>
            </a:r>
            <a:r>
              <a:rPr lang="en-US" altLang="zh-CN" sz="4000" b="1" dirty="0" smtClean="0">
                <a:solidFill>
                  <a:srgbClr val="FF0000"/>
                </a:solidFill>
                <a:latin typeface="楷体" panose="02010609060101010101" pitchFamily="49" charset="-122"/>
                <a:ea typeface="楷体" panose="02010609060101010101" pitchFamily="49"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1340768"/>
            <a:ext cx="7776864" cy="3908762"/>
          </a:xfrm>
          <a:prstGeom prst="rect">
            <a:avLst/>
          </a:prstGeom>
          <a:noFill/>
        </p:spPr>
        <p:txBody>
          <a:bodyPr wrap="square" rtlCol="0">
            <a:spAutoFit/>
          </a:bodyPr>
          <a:lstStyle/>
          <a:p>
            <a:r>
              <a:rPr lang="en-US" altLang="zh-CN" sz="3200" b="1" dirty="0" smtClean="0">
                <a:latin typeface="楷体" panose="02010609060101010101" pitchFamily="49" charset="-122"/>
                <a:ea typeface="楷体" panose="02010609060101010101" pitchFamily="49" charset="-122"/>
              </a:rPr>
              <a:t>a.</a:t>
            </a:r>
            <a:r>
              <a:rPr lang="zh-CN" altLang="zh-CN" sz="3200" b="1" dirty="0" smtClean="0">
                <a:latin typeface="楷体" panose="02010609060101010101" pitchFamily="49" charset="-122"/>
                <a:ea typeface="楷体" panose="02010609060101010101" pitchFamily="49" charset="-122"/>
              </a:rPr>
              <a:t>涕泪满衣裳。</a:t>
            </a:r>
            <a:endParaRPr lang="zh-CN" altLang="zh-CN" sz="3200" b="1" dirty="0" smtClean="0">
              <a:latin typeface="楷体" panose="02010609060101010101" pitchFamily="49" charset="-122"/>
              <a:ea typeface="楷体" panose="02010609060101010101" pitchFamily="49" charset="-122"/>
            </a:endParaRPr>
          </a:p>
          <a:p>
            <a:endParaRPr lang="en-US" altLang="zh-CN" sz="3200" b="1" dirty="0" smtClean="0">
              <a:solidFill>
                <a:srgbClr val="FF0000"/>
              </a:solidFill>
              <a:latin typeface="楷体" panose="02010609060101010101" pitchFamily="49" charset="-122"/>
              <a:ea typeface="楷体" panose="02010609060101010101" pitchFamily="49" charset="-122"/>
            </a:endParaRPr>
          </a:p>
          <a:p>
            <a:r>
              <a:rPr lang="en-US" altLang="zh-CN" sz="3200" b="1" dirty="0" smtClean="0">
                <a:latin typeface="楷体" panose="02010609060101010101" pitchFamily="49" charset="-122"/>
                <a:ea typeface="楷体" panose="02010609060101010101" pitchFamily="49" charset="-122"/>
              </a:rPr>
              <a:t>b.</a:t>
            </a:r>
            <a:r>
              <a:rPr lang="zh-CN" altLang="zh-CN" sz="3200" b="1" dirty="0" smtClean="0">
                <a:latin typeface="楷体" panose="02010609060101010101" pitchFamily="49" charset="-122"/>
                <a:ea typeface="楷体" panose="02010609060101010101" pitchFamily="49" charset="-122"/>
              </a:rPr>
              <a:t>却看妻子，漫卷诗书。</a:t>
            </a:r>
            <a:endParaRPr lang="zh-CN" altLang="zh-CN" sz="3200" b="1" dirty="0" smtClean="0">
              <a:latin typeface="楷体" panose="02010609060101010101" pitchFamily="49" charset="-122"/>
              <a:ea typeface="楷体" panose="02010609060101010101" pitchFamily="49" charset="-122"/>
            </a:endParaRPr>
          </a:p>
          <a:p>
            <a:endParaRPr lang="en-US" altLang="zh-CN" sz="3200" b="1" dirty="0" smtClean="0">
              <a:solidFill>
                <a:srgbClr val="FF0000"/>
              </a:solidFill>
              <a:latin typeface="楷体" panose="02010609060101010101" pitchFamily="49" charset="-122"/>
              <a:ea typeface="楷体" panose="02010609060101010101" pitchFamily="49" charset="-122"/>
            </a:endParaRPr>
          </a:p>
          <a:p>
            <a:endParaRPr lang="en-US" altLang="zh-CN" sz="3200" b="1" dirty="0" smtClean="0">
              <a:solidFill>
                <a:srgbClr val="FF0000"/>
              </a:solidFill>
              <a:latin typeface="楷体" panose="02010609060101010101" pitchFamily="49" charset="-122"/>
              <a:ea typeface="楷体" panose="02010609060101010101" pitchFamily="49" charset="-122"/>
            </a:endParaRPr>
          </a:p>
          <a:p>
            <a:r>
              <a:rPr lang="en-US" altLang="zh-CN" sz="3200" b="1" dirty="0" smtClean="0">
                <a:latin typeface="楷体" panose="02010609060101010101" pitchFamily="49" charset="-122"/>
                <a:ea typeface="楷体" panose="02010609060101010101" pitchFamily="49" charset="-122"/>
              </a:rPr>
              <a:t>c.</a:t>
            </a:r>
            <a:r>
              <a:rPr lang="zh-CN" altLang="zh-CN" sz="3200" b="1" dirty="0" smtClean="0">
                <a:latin typeface="楷体" panose="02010609060101010101" pitchFamily="49" charset="-122"/>
                <a:ea typeface="楷体" panose="02010609060101010101" pitchFamily="49" charset="-122"/>
              </a:rPr>
              <a:t>放歌、纵酒。</a:t>
            </a:r>
            <a:endParaRPr lang="zh-CN" altLang="zh-CN" sz="3200" b="1" dirty="0" smtClean="0">
              <a:latin typeface="楷体" panose="02010609060101010101" pitchFamily="49" charset="-122"/>
              <a:ea typeface="楷体" panose="02010609060101010101" pitchFamily="49" charset="-122"/>
            </a:endParaRPr>
          </a:p>
          <a:p>
            <a:endParaRPr lang="en-US" altLang="zh-CN" sz="3200" b="1" dirty="0" smtClean="0">
              <a:solidFill>
                <a:srgbClr val="FF0000"/>
              </a:solidFill>
              <a:latin typeface="楷体" panose="02010609060101010101" pitchFamily="49" charset="-122"/>
              <a:ea typeface="楷体" panose="02010609060101010101" pitchFamily="49" charset="-122"/>
            </a:endParaRPr>
          </a:p>
          <a:p>
            <a:endParaRPr lang="zh-CN" altLang="en-US" sz="2400" dirty="0"/>
          </a:p>
        </p:txBody>
      </p:sp>
      <p:sp>
        <p:nvSpPr>
          <p:cNvPr id="6" name="矩形 5"/>
          <p:cNvSpPr/>
          <p:nvPr/>
        </p:nvSpPr>
        <p:spPr>
          <a:xfrm>
            <a:off x="971600" y="1844824"/>
            <a:ext cx="6470874" cy="584775"/>
          </a:xfrm>
          <a:prstGeom prst="rect">
            <a:avLst/>
          </a:prstGeom>
        </p:spPr>
        <p:txBody>
          <a:bodyPr wrap="square">
            <a:spAutoFit/>
          </a:bodyPr>
          <a:lstStyle/>
          <a:p>
            <a:pPr lvl="0"/>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忽闻消息，悲喜交集，喜极而泣</a:t>
            </a:r>
            <a:r>
              <a:rPr lang="en-US" altLang="zh-CN" sz="3200" b="1" dirty="0" smtClean="0">
                <a:solidFill>
                  <a:srgbClr val="FF0000"/>
                </a:solidFill>
                <a:latin typeface="楷体" panose="02010609060101010101" pitchFamily="49" charset="-122"/>
                <a:ea typeface="楷体" panose="02010609060101010101" pitchFamily="49" charset="-122"/>
              </a:rPr>
              <a:t>)</a:t>
            </a:r>
            <a:endParaRPr lang="zh-CN" altLang="zh-CN" sz="3200" b="1" dirty="0" smtClean="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827584" y="2780928"/>
            <a:ext cx="7848872" cy="1077218"/>
          </a:xfrm>
          <a:prstGeom prst="rect">
            <a:avLst/>
          </a:prstGeom>
        </p:spPr>
        <p:txBody>
          <a:bodyPr wrap="square">
            <a:spAutoFit/>
          </a:bodyPr>
          <a:lstStyle/>
          <a:p>
            <a:pPr lvl="0"/>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妻子也无忧愁，漫卷作诗的杜甫也狂乱地卷起诗书与家人同享喜讯</a:t>
            </a:r>
            <a:r>
              <a:rPr lang="en-US" altLang="zh-CN" sz="3200" b="1" dirty="0" smtClean="0">
                <a:solidFill>
                  <a:srgbClr val="FF0000"/>
                </a:solidFill>
                <a:latin typeface="楷体" panose="02010609060101010101" pitchFamily="49" charset="-122"/>
                <a:ea typeface="楷体" panose="02010609060101010101" pitchFamily="49" charset="-122"/>
              </a:rPr>
              <a:t>)</a:t>
            </a:r>
            <a:endParaRPr lang="zh-CN" altLang="zh-CN" sz="3200" b="1" dirty="0" smtClean="0">
              <a:solidFill>
                <a:srgbClr val="FF0000"/>
              </a:solidFill>
              <a:latin typeface="楷体" panose="02010609060101010101" pitchFamily="49" charset="-122"/>
              <a:ea typeface="楷体" panose="02010609060101010101" pitchFamily="49" charset="-122"/>
            </a:endParaRPr>
          </a:p>
        </p:txBody>
      </p:sp>
      <p:sp>
        <p:nvSpPr>
          <p:cNvPr id="8" name="矩形 7"/>
          <p:cNvSpPr/>
          <p:nvPr/>
        </p:nvSpPr>
        <p:spPr>
          <a:xfrm>
            <a:off x="755576" y="4365104"/>
            <a:ext cx="7920880" cy="1569660"/>
          </a:xfrm>
          <a:prstGeom prst="rect">
            <a:avLst/>
          </a:prstGeom>
        </p:spPr>
        <p:txBody>
          <a:bodyPr wrap="square">
            <a:spAutoFit/>
          </a:bodyPr>
          <a:lstStyle/>
          <a:p>
            <a:pPr lvl="0"/>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放</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纵</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体会到了诗人内心愁绪舒展消散的动态变化过程，</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喜欲狂</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smtClean="0">
                <a:solidFill>
                  <a:srgbClr val="FF0000"/>
                </a:solidFill>
                <a:latin typeface="楷体" panose="02010609060101010101" pitchFamily="49" charset="-122"/>
                <a:ea typeface="楷体" panose="02010609060101010101" pitchFamily="49" charset="-122"/>
              </a:rPr>
              <a:t>借歌与酒的而外放</a:t>
            </a:r>
            <a:r>
              <a:rPr lang="en-US" altLang="zh-CN" sz="3200" b="1" dirty="0" smtClean="0">
                <a:solidFill>
                  <a:srgbClr val="FF0000"/>
                </a:solidFill>
                <a:latin typeface="楷体" panose="02010609060101010101" pitchFamily="49" charset="-122"/>
                <a:ea typeface="楷体" panose="02010609060101010101" pitchFamily="49" charset="-122"/>
              </a:rPr>
              <a:t>)</a:t>
            </a:r>
            <a:endParaRPr lang="zh-CN" altLang="zh-CN" sz="32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2348880"/>
            <a:ext cx="7920880" cy="3447098"/>
          </a:xfrm>
          <a:prstGeom prst="rect">
            <a:avLst/>
          </a:prstGeom>
          <a:noFill/>
        </p:spPr>
        <p:txBody>
          <a:bodyPr wrap="square" rtlCol="0">
            <a:spAutoFit/>
          </a:bodyPr>
          <a:lstStyle/>
          <a:p>
            <a:r>
              <a:rPr lang="en-US" altLang="zh-CN" sz="4000" b="1" dirty="0" smtClean="0">
                <a:solidFill>
                  <a:srgbClr val="FF0000"/>
                </a:solidFill>
                <a:latin typeface="楷体" panose="02010609060101010101" pitchFamily="49" charset="-122"/>
                <a:ea typeface="楷体" panose="02010609060101010101" pitchFamily="49" charset="-122"/>
              </a:rPr>
              <a:t>(</a:t>
            </a:r>
            <a:r>
              <a:rPr lang="zh-CN" altLang="zh-CN" sz="4000" b="1" dirty="0" smtClean="0">
                <a:solidFill>
                  <a:srgbClr val="FF0000"/>
                </a:solidFill>
                <a:latin typeface="楷体" panose="02010609060101010101" pitchFamily="49" charset="-122"/>
                <a:ea typeface="楷体" panose="02010609060101010101" pitchFamily="49" charset="-122"/>
              </a:rPr>
              <a:t>杜甫此时已经年过半百，但一想到这漂泊之苦将因战事平息而让流离失所之人重回故里，便顿时有了精气神，能与妻子儿女作伴还乡，怎不喜欲狂</a:t>
            </a:r>
            <a:r>
              <a:rPr lang="en-US" altLang="zh-CN" sz="4000" b="1" dirty="0" smtClean="0">
                <a:solidFill>
                  <a:srgbClr val="FF0000"/>
                </a:solidFill>
                <a:latin typeface="楷体" panose="02010609060101010101" pitchFamily="49" charset="-122"/>
                <a:ea typeface="楷体" panose="02010609060101010101" pitchFamily="49" charset="-122"/>
              </a:rPr>
              <a:t>?)</a:t>
            </a:r>
            <a:endParaRPr lang="zh-CN" altLang="zh-CN" sz="4000" b="1" dirty="0" smtClean="0">
              <a:solidFill>
                <a:srgbClr val="FF0000"/>
              </a:solidFill>
              <a:latin typeface="楷体" panose="02010609060101010101" pitchFamily="49" charset="-122"/>
              <a:ea typeface="楷体" panose="02010609060101010101" pitchFamily="49" charset="-122"/>
            </a:endParaRPr>
          </a:p>
          <a:p>
            <a:endParaRPr lang="zh-CN" altLang="en-US" dirty="0"/>
          </a:p>
        </p:txBody>
      </p:sp>
      <p:sp>
        <p:nvSpPr>
          <p:cNvPr id="6" name="矩形 5"/>
          <p:cNvSpPr/>
          <p:nvPr/>
        </p:nvSpPr>
        <p:spPr>
          <a:xfrm>
            <a:off x="827584" y="1556792"/>
            <a:ext cx="4924053" cy="707886"/>
          </a:xfrm>
          <a:prstGeom prst="rect">
            <a:avLst/>
          </a:prstGeom>
        </p:spPr>
        <p:txBody>
          <a:bodyPr wrap="square">
            <a:spAutoFit/>
          </a:bodyPr>
          <a:lstStyle/>
          <a:p>
            <a:pPr lvl="0"/>
            <a:r>
              <a:rPr lang="en-US" altLang="zh-CN" sz="4000" b="1" dirty="0" smtClean="0">
                <a:solidFill>
                  <a:prstClr val="black"/>
                </a:solidFill>
                <a:latin typeface="楷体" panose="02010609060101010101" pitchFamily="49" charset="-122"/>
                <a:ea typeface="楷体" panose="02010609060101010101" pitchFamily="49" charset="-122"/>
              </a:rPr>
              <a:t>d.</a:t>
            </a:r>
            <a:r>
              <a:rPr lang="zh-CN" altLang="zh-CN" sz="4000" b="1" dirty="0" smtClean="0">
                <a:solidFill>
                  <a:prstClr val="black"/>
                </a:solidFill>
                <a:latin typeface="楷体" panose="02010609060101010101" pitchFamily="49" charset="-122"/>
                <a:ea typeface="楷体" panose="02010609060101010101" pitchFamily="49" charset="-122"/>
              </a:rPr>
              <a:t>青春作伴。</a:t>
            </a:r>
            <a:endParaRPr lang="zh-CN" altLang="zh-CN" sz="4000" b="1" dirty="0" smtClean="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827584" y="1772816"/>
            <a:ext cx="7848872" cy="3693319"/>
          </a:xfrm>
          <a:prstGeom prst="rect">
            <a:avLst/>
          </a:prstGeom>
          <a:noFill/>
        </p:spPr>
        <p:txBody>
          <a:bodyPr wrap="square" rtlCol="0">
            <a:spAutoFit/>
          </a:bodyPr>
          <a:lstStyle/>
          <a:p>
            <a:pPr>
              <a:lnSpc>
                <a:spcPct val="150000"/>
              </a:lnSpc>
            </a:pPr>
            <a:r>
              <a:rPr lang="en-US" altLang="zh-CN" sz="3200" b="1" dirty="0" smtClean="0">
                <a:latin typeface="楷体" panose="02010609060101010101" pitchFamily="49" charset="-122"/>
                <a:ea typeface="楷体" panose="02010609060101010101" pitchFamily="49" charset="-122"/>
              </a:rPr>
              <a:t>e.</a:t>
            </a:r>
            <a:r>
              <a:rPr lang="zh-CN" altLang="zh-CN" sz="3200" b="1" dirty="0" smtClean="0">
                <a:latin typeface="楷体" panose="02010609060101010101" pitchFamily="49" charset="-122"/>
                <a:ea typeface="楷体" panose="02010609060101010101" pitchFamily="49" charset="-122"/>
              </a:rPr>
              <a:t>即从巴峡穿巫峡，便下襄阳向洛阳。</a:t>
            </a:r>
            <a:endParaRPr lang="zh-CN" altLang="zh-CN" sz="3200" b="1" dirty="0" smtClean="0">
              <a:latin typeface="楷体" panose="02010609060101010101" pitchFamily="49" charset="-122"/>
              <a:ea typeface="楷体" panose="02010609060101010101" pitchFamily="49" charset="-122"/>
            </a:endParaRPr>
          </a:p>
          <a:p>
            <a:pPr>
              <a:lnSpc>
                <a:spcPct val="150000"/>
              </a:lnSpc>
            </a:pP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多媒体呈现地图，从巴峡到巫峡，再从襄阳到洛阳，高山深水，长途跋涉，路途何其艰难</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一个</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即</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从</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便</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下</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体现出诗人因欲狂的喜悦而产生的归心似箭的情感</a:t>
            </a:r>
            <a:r>
              <a:rPr lang="en-US" altLang="zh-CN" sz="2800" b="1" dirty="0" smtClean="0">
                <a:latin typeface="楷体" panose="02010609060101010101" pitchFamily="49" charset="-122"/>
                <a:ea typeface="楷体" panose="02010609060101010101" pitchFamily="49" charset="-122"/>
              </a:rPr>
              <a:t>)</a:t>
            </a:r>
            <a:endParaRPr lang="zh-CN" altLang="zh-CN" sz="2800" b="1" dirty="0" smtClean="0">
              <a:latin typeface="楷体" panose="02010609060101010101" pitchFamily="49" charset="-122"/>
              <a:ea typeface="楷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7" name="流程图: 联系 6"/>
          <p:cNvSpPr/>
          <p:nvPr/>
        </p:nvSpPr>
        <p:spPr>
          <a:xfrm>
            <a:off x="1475656" y="4869160"/>
            <a:ext cx="360040" cy="3600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8" name="任意多边形 7"/>
          <p:cNvSpPr/>
          <p:nvPr/>
        </p:nvSpPr>
        <p:spPr>
          <a:xfrm>
            <a:off x="3091543" y="3851124"/>
            <a:ext cx="3096381" cy="1504647"/>
          </a:xfrm>
          <a:custGeom>
            <a:avLst/>
            <a:gdLst>
              <a:gd name="connsiteX0" fmla="*/ 0 w 3096381"/>
              <a:gd name="connsiteY0" fmla="*/ 401562 h 1504647"/>
              <a:gd name="connsiteX1" fmla="*/ 783771 w 3096381"/>
              <a:gd name="connsiteY1" fmla="*/ 648305 h 1504647"/>
              <a:gd name="connsiteX2" fmla="*/ 2046514 w 3096381"/>
              <a:gd name="connsiteY2" fmla="*/ 1098247 h 1504647"/>
              <a:gd name="connsiteX3" fmla="*/ 2365828 w 3096381"/>
              <a:gd name="connsiteY3" fmla="*/ 1446590 h 1504647"/>
              <a:gd name="connsiteX4" fmla="*/ 2685143 w 3096381"/>
              <a:gd name="connsiteY4" fmla="*/ 1446590 h 1504647"/>
              <a:gd name="connsiteX5" fmla="*/ 3018971 w 3096381"/>
              <a:gd name="connsiteY5" fmla="*/ 1185333 h 1504647"/>
              <a:gd name="connsiteX6" fmla="*/ 3048000 w 3096381"/>
              <a:gd name="connsiteY6" fmla="*/ 996647 h 1504647"/>
              <a:gd name="connsiteX7" fmla="*/ 2728686 w 3096381"/>
              <a:gd name="connsiteY7" fmla="*/ 154819 h 1504647"/>
              <a:gd name="connsiteX8" fmla="*/ 2699657 w 3096381"/>
              <a:gd name="connsiteY8" fmla="*/ 67733 h 150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6381" h="1504647">
                <a:moveTo>
                  <a:pt x="0" y="401562"/>
                </a:moveTo>
                <a:cubicBezTo>
                  <a:pt x="221342" y="466876"/>
                  <a:pt x="442685" y="532191"/>
                  <a:pt x="783771" y="648305"/>
                </a:cubicBezTo>
                <a:cubicBezTo>
                  <a:pt x="1124857" y="764419"/>
                  <a:pt x="1782838" y="965200"/>
                  <a:pt x="2046514" y="1098247"/>
                </a:cubicBezTo>
                <a:cubicBezTo>
                  <a:pt x="2310190" y="1231295"/>
                  <a:pt x="2259390" y="1388533"/>
                  <a:pt x="2365828" y="1446590"/>
                </a:cubicBezTo>
                <a:cubicBezTo>
                  <a:pt x="2472266" y="1504647"/>
                  <a:pt x="2576286" y="1490133"/>
                  <a:pt x="2685143" y="1446590"/>
                </a:cubicBezTo>
                <a:cubicBezTo>
                  <a:pt x="2794000" y="1403047"/>
                  <a:pt x="2958495" y="1260323"/>
                  <a:pt x="3018971" y="1185333"/>
                </a:cubicBezTo>
                <a:cubicBezTo>
                  <a:pt x="3079447" y="1110343"/>
                  <a:pt x="3096381" y="1168399"/>
                  <a:pt x="3048000" y="996647"/>
                </a:cubicBezTo>
                <a:cubicBezTo>
                  <a:pt x="2999619" y="824895"/>
                  <a:pt x="2786743" y="309638"/>
                  <a:pt x="2728686" y="154819"/>
                </a:cubicBezTo>
                <a:cubicBezTo>
                  <a:pt x="2670629" y="0"/>
                  <a:pt x="2685143" y="33866"/>
                  <a:pt x="2699657" y="67733"/>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流程图: 联系 3"/>
          <p:cNvSpPr/>
          <p:nvPr/>
        </p:nvSpPr>
        <p:spPr>
          <a:xfrm>
            <a:off x="3851920" y="4437112"/>
            <a:ext cx="360040" cy="3600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 name="流程图: 联系 2"/>
          <p:cNvSpPr/>
          <p:nvPr/>
        </p:nvSpPr>
        <p:spPr>
          <a:xfrm>
            <a:off x="2699792" y="4149080"/>
            <a:ext cx="360040" cy="3600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流程图: 联系 4"/>
          <p:cNvSpPr/>
          <p:nvPr/>
        </p:nvSpPr>
        <p:spPr>
          <a:xfrm>
            <a:off x="5148064" y="4725144"/>
            <a:ext cx="360040" cy="3600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6" name="流程图: 联系 5"/>
          <p:cNvSpPr/>
          <p:nvPr/>
        </p:nvSpPr>
        <p:spPr>
          <a:xfrm>
            <a:off x="5508104" y="3645024"/>
            <a:ext cx="360040" cy="3600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827584" y="1844824"/>
            <a:ext cx="7848872" cy="1624484"/>
          </a:xfrm>
          <a:prstGeom prst="rect">
            <a:avLst/>
          </a:prstGeom>
          <a:noFill/>
        </p:spPr>
        <p:txBody>
          <a:bodyPr wrap="square" rtlCol="0">
            <a:spAutoFit/>
          </a:bodyPr>
          <a:lstStyle/>
          <a:p>
            <a:pPr>
              <a:lnSpc>
                <a:spcPct val="150000"/>
              </a:lnSpc>
            </a:pPr>
            <a:r>
              <a:rPr lang="en-US" altLang="zh-CN" sz="3600" b="1" dirty="0" smtClean="0">
                <a:latin typeface="楷体" panose="02010609060101010101" pitchFamily="49" charset="-122"/>
                <a:ea typeface="楷体" panose="02010609060101010101" pitchFamily="49" charset="-122"/>
              </a:rPr>
              <a:t>    </a:t>
            </a:r>
            <a:r>
              <a:rPr lang="zh-CN" altLang="zh-CN" sz="3600" b="1" dirty="0" smtClean="0">
                <a:latin typeface="楷体" panose="02010609060101010101" pitchFamily="49" charset="-122"/>
                <a:ea typeface="楷体" panose="02010609060101010101" pitchFamily="49" charset="-122"/>
              </a:rPr>
              <a:t>诗人这种喜悦之情，体现了作者什么样的情感呢</a:t>
            </a:r>
            <a:r>
              <a:rPr lang="en-US" altLang="zh-CN" sz="3600" b="1" dirty="0" smtClean="0">
                <a:latin typeface="楷体" panose="02010609060101010101" pitchFamily="49" charset="-122"/>
                <a:ea typeface="楷体" panose="02010609060101010101" pitchFamily="49" charset="-122"/>
              </a:rPr>
              <a:t>?</a:t>
            </a:r>
            <a:r>
              <a:rPr lang="en-US" altLang="zh-CN" sz="3600" b="1" dirty="0" smtClean="0">
                <a:solidFill>
                  <a:srgbClr val="FF0000"/>
                </a:solidFill>
                <a:latin typeface="楷体" panose="02010609060101010101" pitchFamily="49" charset="-122"/>
                <a:ea typeface="楷体" panose="02010609060101010101" pitchFamily="49" charset="-122"/>
              </a:rPr>
              <a:t>     </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6" name="矩形 5"/>
          <p:cNvSpPr/>
          <p:nvPr/>
        </p:nvSpPr>
        <p:spPr>
          <a:xfrm>
            <a:off x="1763688" y="3861048"/>
            <a:ext cx="5650062" cy="646331"/>
          </a:xfrm>
          <a:prstGeom prst="rect">
            <a:avLst/>
          </a:prstGeom>
        </p:spPr>
        <p:txBody>
          <a:bodyPr wrap="square">
            <a:spAutoFit/>
          </a:bodyPr>
          <a:lstStyle/>
          <a:p>
            <a:r>
              <a:rPr lang="en-US" altLang="zh-CN" sz="3600" b="1" dirty="0" smtClean="0">
                <a:solidFill>
                  <a:srgbClr val="FF0000"/>
                </a:solidFill>
                <a:latin typeface="楷体" panose="02010609060101010101" pitchFamily="49" charset="-122"/>
                <a:ea typeface="楷体" panose="02010609060101010101" pitchFamily="49" charset="-122"/>
              </a:rPr>
              <a:t> </a:t>
            </a:r>
            <a:r>
              <a:rPr lang="zh-CN" altLang="zh-CN" sz="3600" b="1" dirty="0" smtClean="0">
                <a:solidFill>
                  <a:srgbClr val="FF0000"/>
                </a:solidFill>
                <a:latin typeface="楷体" panose="02010609060101010101" pitchFamily="49" charset="-122"/>
                <a:ea typeface="楷体" panose="02010609060101010101" pitchFamily="49" charset="-122"/>
              </a:rPr>
              <a:t>对祖国的热爱之情。</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4" name="TextBox 3"/>
          <p:cNvSpPr txBox="1"/>
          <p:nvPr/>
        </p:nvSpPr>
        <p:spPr>
          <a:xfrm>
            <a:off x="611560" y="1556792"/>
            <a:ext cx="8280920" cy="1785104"/>
          </a:xfrm>
          <a:prstGeom prst="rect">
            <a:avLst/>
          </a:prstGeom>
          <a:noFill/>
        </p:spPr>
        <p:txBody>
          <a:bodyPr wrap="square" rtlCol="0">
            <a:spAutoFit/>
          </a:bodyPr>
          <a:lstStyle/>
          <a:p>
            <a:r>
              <a:rPr lang="en-US" altLang="zh-CN" sz="2600" b="1" dirty="0" smtClean="0">
                <a:latin typeface="楷体" panose="02010609060101010101" pitchFamily="49" charset="-122"/>
                <a:ea typeface="楷体" panose="02010609060101010101" pitchFamily="49" charset="-122"/>
              </a:rPr>
              <a:t>1.</a:t>
            </a:r>
            <a:r>
              <a:rPr lang="zh-CN" altLang="zh-CN" sz="2600" b="1" dirty="0" smtClean="0">
                <a:latin typeface="楷体" panose="02010609060101010101" pitchFamily="49" charset="-122"/>
                <a:ea typeface="楷体" panose="02010609060101010101" pitchFamily="49" charset="-122"/>
              </a:rPr>
              <a:t>作业：背诵并默写古诗</a:t>
            </a:r>
            <a:endParaRPr lang="zh-CN" altLang="zh-CN" sz="2600" b="1" dirty="0" smtClean="0">
              <a:latin typeface="楷体" panose="02010609060101010101" pitchFamily="49" charset="-122"/>
              <a:ea typeface="楷体" panose="02010609060101010101" pitchFamily="49" charset="-122"/>
            </a:endParaRPr>
          </a:p>
          <a:p>
            <a:r>
              <a:rPr lang="en-US" altLang="zh-CN" sz="2600" b="1" dirty="0" smtClean="0">
                <a:latin typeface="楷体" panose="02010609060101010101" pitchFamily="49" charset="-122"/>
                <a:ea typeface="楷体" panose="02010609060101010101" pitchFamily="49" charset="-122"/>
              </a:rPr>
              <a:t>2.</a:t>
            </a:r>
            <a:r>
              <a:rPr lang="zh-CN" altLang="zh-CN" sz="2600" b="1" dirty="0" smtClean="0">
                <a:latin typeface="楷体" panose="02010609060101010101" pitchFamily="49" charset="-122"/>
                <a:ea typeface="楷体" panose="02010609060101010101" pitchFamily="49" charset="-122"/>
              </a:rPr>
              <a:t>借助注释，说说下面诗句的意思，你体会到了诗人怎样的感情</a:t>
            </a:r>
            <a:r>
              <a:rPr lang="en-US" altLang="zh-CN" sz="2600" b="1" dirty="0" smtClean="0">
                <a:latin typeface="楷体" panose="02010609060101010101" pitchFamily="49" charset="-122"/>
                <a:ea typeface="楷体" panose="02010609060101010101" pitchFamily="49" charset="-122"/>
              </a:rPr>
              <a:t>?</a:t>
            </a:r>
            <a:endParaRPr lang="zh-CN" altLang="zh-CN" sz="2600" b="1" dirty="0" smtClean="0">
              <a:latin typeface="楷体" panose="02010609060101010101" pitchFamily="49" charset="-122"/>
              <a:ea typeface="楷体" panose="02010609060101010101" pitchFamily="49" charset="-122"/>
            </a:endParaRPr>
          </a:p>
          <a:p>
            <a:pPr algn="ctr"/>
            <a:r>
              <a:rPr lang="zh-CN" altLang="zh-CN" sz="3200" b="1" dirty="0" smtClean="0">
                <a:latin typeface="楷体" panose="02010609060101010101" pitchFamily="49" charset="-122"/>
                <a:ea typeface="楷体" panose="02010609060101010101" pitchFamily="49" charset="-122"/>
              </a:rPr>
              <a:t>剑外忽传收蓟北，初闻涕泪满衣裳。</a:t>
            </a:r>
            <a:endParaRPr lang="zh-CN" altLang="en-US" sz="2600" dirty="0"/>
          </a:p>
        </p:txBody>
      </p:sp>
      <p:sp>
        <p:nvSpPr>
          <p:cNvPr id="5" name="TextBox 4"/>
          <p:cNvSpPr txBox="1"/>
          <p:nvPr/>
        </p:nvSpPr>
        <p:spPr>
          <a:xfrm>
            <a:off x="755576" y="3284984"/>
            <a:ext cx="8136904" cy="2893100"/>
          </a:xfrm>
          <a:prstGeom prst="rect">
            <a:avLst/>
          </a:prstGeom>
          <a:noFill/>
        </p:spPr>
        <p:txBody>
          <a:bodyPr wrap="square" rtlCol="0">
            <a:spAutoFit/>
          </a:bodyPr>
          <a:lstStyle/>
          <a:p>
            <a:r>
              <a:rPr lang="en-US" altLang="zh-CN" sz="2600" b="1" dirty="0" smtClean="0">
                <a:solidFill>
                  <a:srgbClr val="FF0000"/>
                </a:solidFill>
                <a:latin typeface="楷体" panose="02010609060101010101" pitchFamily="49" charset="-122"/>
                <a:ea typeface="楷体" panose="02010609060101010101" pitchFamily="49" charset="-122"/>
              </a:rPr>
              <a:t>   </a:t>
            </a:r>
            <a:r>
              <a:rPr lang="zh-CN" altLang="zh-CN" sz="2600" b="1" dirty="0" smtClean="0">
                <a:solidFill>
                  <a:srgbClr val="FF0000"/>
                </a:solidFill>
                <a:latin typeface="楷体" panose="02010609060101010101" pitchFamily="49" charset="-122"/>
                <a:ea typeface="楷体" panose="02010609060101010101" pitchFamily="49" charset="-122"/>
              </a:rPr>
              <a:t>意思：剑门外忽传收复蓟北的消息，初闻此事分外欢喜泪洒衣衫。</a:t>
            </a:r>
            <a:endParaRPr lang="zh-CN" altLang="zh-CN" sz="2600" b="1" dirty="0" smtClean="0">
              <a:solidFill>
                <a:srgbClr val="FF0000"/>
              </a:solidFill>
              <a:latin typeface="楷体" panose="02010609060101010101" pitchFamily="49" charset="-122"/>
              <a:ea typeface="楷体" panose="02010609060101010101" pitchFamily="49" charset="-122"/>
            </a:endParaRPr>
          </a:p>
          <a:p>
            <a:r>
              <a:rPr lang="en-US" altLang="zh-CN" sz="2600" b="1" dirty="0" smtClean="0">
                <a:solidFill>
                  <a:srgbClr val="FF0000"/>
                </a:solidFill>
                <a:latin typeface="楷体" panose="02010609060101010101" pitchFamily="49" charset="-122"/>
                <a:ea typeface="楷体" panose="02010609060101010101" pitchFamily="49" charset="-122"/>
              </a:rPr>
              <a:t>   </a:t>
            </a:r>
            <a:r>
              <a:rPr lang="zh-CN" altLang="zh-CN" sz="2600" b="1" dirty="0" smtClean="0">
                <a:solidFill>
                  <a:srgbClr val="FF0000"/>
                </a:solidFill>
                <a:latin typeface="楷体" panose="02010609060101010101" pitchFamily="49" charset="-122"/>
                <a:ea typeface="楷体" panose="02010609060101010101" pitchFamily="49" charset="-122"/>
              </a:rPr>
              <a:t>体会：是通过“喜”来表达的，写作者听到祖国重归统一的极度的喜悦和急切还乡的心情。表达了诗人对祖国统一的美好愿望和作者收到失地收复的无限激动与惊喜，也表达了作者统一祖国的深挚强烈的爱国激情。</a:t>
            </a:r>
            <a:endParaRPr lang="zh-CN" altLang="en-US" sz="2600" dirty="0"/>
          </a:p>
        </p:txBody>
      </p:sp>
      <p:grpSp>
        <p:nvGrpSpPr>
          <p:cNvPr id="6" name="组合 5"/>
          <p:cNvGrpSpPr/>
          <p:nvPr/>
        </p:nvGrpSpPr>
        <p:grpSpPr>
          <a:xfrm>
            <a:off x="479395" y="660386"/>
            <a:ext cx="2389188" cy="608012"/>
            <a:chOff x="406400" y="658813"/>
            <a:chExt cx="2389188" cy="608012"/>
          </a:xfrm>
        </p:grpSpPr>
        <p:pic>
          <p:nvPicPr>
            <p:cNvPr id="7" name="图片 1" descr="组48325同意"/>
            <p:cNvPicPr>
              <a:picLocks noChangeAspect="1" noChangeArrowheads="1"/>
            </p:cNvPicPr>
            <p:nvPr/>
          </p:nvPicPr>
          <p:blipFill>
            <a:blip r:embed="rId1" cstate="print"/>
            <a:srcRect/>
            <a:stretch>
              <a:fillRect/>
            </a:stretch>
          </p:blipFill>
          <p:spPr bwMode="auto">
            <a:xfrm>
              <a:off x="406400" y="658813"/>
              <a:ext cx="2389188" cy="608012"/>
            </a:xfrm>
            <a:prstGeom prst="rect">
              <a:avLst/>
            </a:prstGeom>
            <a:noFill/>
            <a:ln w="9525">
              <a:noFill/>
              <a:miter lim="800000"/>
              <a:headEnd/>
              <a:tailEnd/>
            </a:ln>
          </p:spPr>
        </p:pic>
        <p:sp>
          <p:nvSpPr>
            <p:cNvPr id="9" name="文本框 7"/>
            <p:cNvSpPr txBox="1">
              <a:spLocks noChangeArrowheads="1"/>
            </p:cNvSpPr>
            <p:nvPr/>
          </p:nvSpPr>
          <p:spPr bwMode="auto">
            <a:xfrm>
              <a:off x="1060450" y="752475"/>
              <a:ext cx="1415772" cy="46166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dirty="0" smtClean="0">
                  <a:solidFill>
                    <a:srgbClr val="EF7509"/>
                  </a:solidFill>
                  <a:latin typeface="思源黑体 CN Heavy" pitchFamily="34" charset="-122"/>
                  <a:ea typeface="思源黑体 CN Heavy" pitchFamily="34" charset="-122"/>
                </a:rPr>
                <a:t>自主练学</a:t>
              </a:r>
              <a:endParaRPr lang="zh-CN" altLang="en-US" sz="2400" b="1" dirty="0">
                <a:solidFill>
                  <a:srgbClr val="EF7509"/>
                </a:solidFill>
                <a:latin typeface="思源黑体 CN Heavy" pitchFamily="34" charset="-122"/>
                <a:ea typeface="思源黑体 CN Heavy"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TW" altLang="en-US"/>
          </a:p>
        </p:txBody>
      </p:sp>
      <p:sp>
        <p:nvSpPr>
          <p:cNvPr id="3" name="内容占位符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4" name="TextBox 3"/>
          <p:cNvSpPr txBox="1"/>
          <p:nvPr/>
        </p:nvSpPr>
        <p:spPr>
          <a:xfrm>
            <a:off x="683568" y="1772816"/>
            <a:ext cx="8064896" cy="3970318"/>
          </a:xfrm>
          <a:prstGeom prst="rect">
            <a:avLst/>
          </a:prstGeom>
          <a:noFill/>
        </p:spPr>
        <p:txBody>
          <a:bodyPr wrap="square" rtlCol="0">
            <a:spAutoFit/>
          </a:bodyPr>
          <a:lstStyle/>
          <a:p>
            <a:pPr>
              <a:lnSpc>
                <a:spcPct val="150000"/>
              </a:lnSpc>
            </a:pPr>
            <a:r>
              <a:rPr lang="en-US" altLang="zh-CN" sz="2800" b="1" dirty="0" smtClean="0">
                <a:latin typeface="楷体" panose="02010609060101010101" pitchFamily="49" charset="-122"/>
                <a:ea typeface="楷体" panose="02010609060101010101" pitchFamily="49" charset="-122"/>
              </a:rPr>
              <a:t>   1.</a:t>
            </a:r>
            <a:r>
              <a:rPr lang="zh-CN" altLang="zh-CN" sz="2800" b="1" dirty="0" smtClean="0">
                <a:latin typeface="楷体" panose="02010609060101010101" pitchFamily="49" charset="-122"/>
                <a:ea typeface="楷体" panose="02010609060101010101" pitchFamily="49" charset="-122"/>
              </a:rPr>
              <a:t>拓展延伸</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杜甫之所以能喜极而泣，关键在于他的爱国之情的浓厚，下面老师将为大家展现杜甫的另一首诗</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多媒体展示《春望》</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，大家一起有感情地朗读，体会杜甫在这首诗中的忧思之深。</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交流学习体会</a:t>
            </a:r>
            <a:r>
              <a:rPr lang="en-US" altLang="zh-CN" sz="2800" b="1" dirty="0" smtClean="0">
                <a:latin typeface="楷体" panose="02010609060101010101" pitchFamily="49" charset="-122"/>
                <a:ea typeface="楷体" panose="02010609060101010101" pitchFamily="49" charset="-122"/>
              </a:rPr>
              <a:t>)</a:t>
            </a:r>
            <a:endParaRPr lang="zh-CN" altLang="zh-CN" sz="2800" b="1" dirty="0" smtClean="0">
              <a:latin typeface="楷体" panose="02010609060101010101" pitchFamily="49" charset="-122"/>
              <a:ea typeface="楷体" panose="02010609060101010101" pitchFamily="49" charset="-122"/>
            </a:endParaRPr>
          </a:p>
          <a:p>
            <a:pPr>
              <a:lnSpc>
                <a:spcPct val="150000"/>
              </a:lnSpc>
            </a:pPr>
            <a:r>
              <a:rPr lang="en-US" altLang="zh-CN" sz="2800" b="1" dirty="0" smtClean="0">
                <a:latin typeface="楷体" panose="02010609060101010101" pitchFamily="49" charset="-122"/>
                <a:ea typeface="楷体" panose="02010609060101010101" pitchFamily="49" charset="-122"/>
              </a:rPr>
              <a:t>    2.</a:t>
            </a:r>
            <a:r>
              <a:rPr lang="zh-CN" altLang="zh-CN" sz="2800" b="1" dirty="0" smtClean="0">
                <a:latin typeface="楷体" panose="02010609060101010101" pitchFamily="49" charset="-122"/>
                <a:ea typeface="楷体" panose="02010609060101010101" pitchFamily="49" charset="-122"/>
              </a:rPr>
              <a:t>尝试背诵。</a:t>
            </a:r>
            <a:endParaRPr lang="zh-CN" altLang="zh-CN" sz="2800" b="1" dirty="0" smtClean="0">
              <a:latin typeface="楷体" panose="02010609060101010101" pitchFamily="49" charset="-122"/>
              <a:ea typeface="楷体" panose="02010609060101010101" pitchFamily="49" charset="-122"/>
            </a:endParaRPr>
          </a:p>
        </p:txBody>
      </p:sp>
      <p:grpSp>
        <p:nvGrpSpPr>
          <p:cNvPr id="5" name="组合 4"/>
          <p:cNvGrpSpPr/>
          <p:nvPr/>
        </p:nvGrpSpPr>
        <p:grpSpPr>
          <a:xfrm>
            <a:off x="479395" y="660386"/>
            <a:ext cx="2389188" cy="608012"/>
            <a:chOff x="406400" y="658813"/>
            <a:chExt cx="2389188" cy="608012"/>
          </a:xfrm>
        </p:grpSpPr>
        <p:pic>
          <p:nvPicPr>
            <p:cNvPr id="6" name="图片 1" descr="组48325同意"/>
            <p:cNvPicPr>
              <a:picLocks noChangeAspect="1" noChangeArrowheads="1"/>
            </p:cNvPicPr>
            <p:nvPr/>
          </p:nvPicPr>
          <p:blipFill>
            <a:blip r:embed="rId1" cstate="print"/>
            <a:srcRect/>
            <a:stretch>
              <a:fillRect/>
            </a:stretch>
          </p:blipFill>
          <p:spPr bwMode="auto">
            <a:xfrm>
              <a:off x="406400" y="658813"/>
              <a:ext cx="2389188" cy="608012"/>
            </a:xfrm>
            <a:prstGeom prst="rect">
              <a:avLst/>
            </a:prstGeom>
            <a:noFill/>
            <a:ln w="9525">
              <a:noFill/>
              <a:miter lim="800000"/>
              <a:headEnd/>
              <a:tailEnd/>
            </a:ln>
          </p:spPr>
        </p:pic>
        <p:sp>
          <p:nvSpPr>
            <p:cNvPr id="8" name="文本框 7"/>
            <p:cNvSpPr txBox="1">
              <a:spLocks noChangeArrowheads="1"/>
            </p:cNvSpPr>
            <p:nvPr/>
          </p:nvSpPr>
          <p:spPr bwMode="auto">
            <a:xfrm>
              <a:off x="1060450" y="752475"/>
              <a:ext cx="1415772" cy="46166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dirty="0" smtClean="0">
                  <a:solidFill>
                    <a:srgbClr val="EF7509"/>
                  </a:solidFill>
                  <a:latin typeface="思源黑体 CN Heavy" pitchFamily="34" charset="-122"/>
                  <a:ea typeface="思源黑体 CN Heavy" pitchFamily="34" charset="-122"/>
                </a:rPr>
                <a:t>自主拓学</a:t>
              </a:r>
              <a:endParaRPr lang="zh-CN" altLang="en-US" sz="2400" b="1" dirty="0">
                <a:solidFill>
                  <a:srgbClr val="EF7509"/>
                </a:solidFill>
                <a:latin typeface="思源黑体 CN Heavy" pitchFamily="34" charset="-122"/>
                <a:ea typeface="思源黑体 CN Heavy"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4" name="TextBox 3"/>
          <p:cNvSpPr txBox="1"/>
          <p:nvPr/>
        </p:nvSpPr>
        <p:spPr>
          <a:xfrm>
            <a:off x="899592" y="1700808"/>
            <a:ext cx="7632848" cy="3321487"/>
          </a:xfrm>
          <a:prstGeom prst="rect">
            <a:avLst/>
          </a:prstGeom>
          <a:noFill/>
        </p:spPr>
        <p:txBody>
          <a:bodyPr wrap="square" rtlCol="0">
            <a:spAutoFit/>
          </a:bodyPr>
          <a:lstStyle/>
          <a:p>
            <a:pPr>
              <a:lnSpc>
                <a:spcPct val="150000"/>
              </a:lnSpc>
            </a:pPr>
            <a:r>
              <a:rPr lang="en-US" altLang="zh-CN" sz="3200" dirty="0" smtClean="0">
                <a:latin typeface="楷体" panose="02010609060101010101" pitchFamily="49" charset="-122"/>
                <a:ea typeface="楷体" panose="02010609060101010101" pitchFamily="49" charset="-122"/>
              </a:rPr>
              <a:t>    </a:t>
            </a:r>
            <a:r>
              <a:rPr lang="zh-CN" altLang="zh-CN" sz="3600" b="1" dirty="0" smtClean="0">
                <a:latin typeface="楷体" panose="02010609060101010101" pitchFamily="49" charset="-122"/>
                <a:ea typeface="楷体" panose="02010609060101010101" pitchFamily="49" charset="-122"/>
              </a:rPr>
              <a:t>杜甫是一位伟大的爱国诗人，他还写下过许许多多的壮丽诗篇。就请同学们课下再积累一些杜甫的名作，相信你会有更多的收获和感悟。</a:t>
            </a:r>
            <a:endParaRPr lang="zh-CN" alt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grpSp>
        <p:nvGrpSpPr>
          <p:cNvPr id="5" name="组合 4"/>
          <p:cNvGrpSpPr/>
          <p:nvPr/>
        </p:nvGrpSpPr>
        <p:grpSpPr>
          <a:xfrm>
            <a:off x="479395" y="660386"/>
            <a:ext cx="2389188" cy="608012"/>
            <a:chOff x="406400" y="658813"/>
            <a:chExt cx="2389188" cy="608012"/>
          </a:xfrm>
        </p:grpSpPr>
        <p:pic>
          <p:nvPicPr>
            <p:cNvPr id="6" name="图片 1" descr="组48325同意"/>
            <p:cNvPicPr>
              <a:picLocks noChangeAspect="1" noChangeArrowheads="1"/>
            </p:cNvPicPr>
            <p:nvPr/>
          </p:nvPicPr>
          <p:blipFill>
            <a:blip r:embed="rId1" cstate="print"/>
            <a:srcRect/>
            <a:stretch>
              <a:fillRect/>
            </a:stretch>
          </p:blipFill>
          <p:spPr bwMode="auto">
            <a:xfrm>
              <a:off x="406400" y="658813"/>
              <a:ext cx="2389188" cy="608012"/>
            </a:xfrm>
            <a:prstGeom prst="rect">
              <a:avLst/>
            </a:prstGeom>
            <a:noFill/>
            <a:ln w="9525">
              <a:noFill/>
              <a:miter lim="800000"/>
              <a:headEnd/>
              <a:tailEnd/>
            </a:ln>
          </p:spPr>
        </p:pic>
        <p:sp>
          <p:nvSpPr>
            <p:cNvPr id="8" name="文本框 7"/>
            <p:cNvSpPr txBox="1">
              <a:spLocks noChangeArrowheads="1"/>
            </p:cNvSpPr>
            <p:nvPr/>
          </p:nvSpPr>
          <p:spPr bwMode="auto">
            <a:xfrm>
              <a:off x="1060450" y="752475"/>
              <a:ext cx="1422184" cy="46166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dirty="0" smtClean="0">
                  <a:solidFill>
                    <a:srgbClr val="EF7509"/>
                  </a:solidFill>
                  <a:latin typeface="思源黑体 CN Heavy" pitchFamily="34" charset="-122"/>
                  <a:ea typeface="思源黑体 CN Heavy" pitchFamily="34" charset="-122"/>
                </a:rPr>
                <a:t>自主预学</a:t>
              </a:r>
              <a:endParaRPr lang="zh-CN" altLang="en-US" sz="2400" b="1" dirty="0">
                <a:solidFill>
                  <a:srgbClr val="EF7509"/>
                </a:solidFill>
                <a:latin typeface="思源黑体 CN Heavy" pitchFamily="34" charset="-122"/>
                <a:ea typeface="思源黑体 CN Heavy" pitchFamily="34" charset="-122"/>
              </a:endParaRPr>
            </a:p>
          </p:txBody>
        </p:sp>
      </p:grpSp>
      <p:sp>
        <p:nvSpPr>
          <p:cNvPr id="9" name="TextBox 8"/>
          <p:cNvSpPr txBox="1"/>
          <p:nvPr/>
        </p:nvSpPr>
        <p:spPr>
          <a:xfrm>
            <a:off x="928662" y="1643050"/>
            <a:ext cx="7858180" cy="4524315"/>
          </a:xfrm>
          <a:prstGeom prst="rect">
            <a:avLst/>
          </a:prstGeom>
          <a:noFill/>
        </p:spPr>
        <p:txBody>
          <a:bodyPr wrap="square" rtlCol="0">
            <a:spAutoFit/>
          </a:bodyPr>
          <a:lstStyle/>
          <a:p>
            <a:pPr>
              <a:lnSpc>
                <a:spcPct val="150000"/>
              </a:lnSpc>
            </a:pPr>
            <a:r>
              <a:rPr lang="en-US" altLang="zh-CN" sz="3200" dirty="0" smtClean="0">
                <a:latin typeface="楷体" panose="02010609060101010101" pitchFamily="49" charset="-122"/>
                <a:ea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rPr>
              <a:t>1.</a:t>
            </a:r>
            <a:r>
              <a:rPr lang="zh-CN" altLang="en-US" sz="3200" b="1" dirty="0" smtClean="0">
                <a:latin typeface="楷体" panose="02010609060101010101" pitchFamily="49" charset="-122"/>
                <a:ea typeface="楷体" panose="02010609060101010101" pitchFamily="49" charset="-122"/>
              </a:rPr>
              <a:t>课前搜搜作者杜甫的资料和写作背景。</a:t>
            </a:r>
            <a:endParaRPr lang="en-US" altLang="zh-CN" sz="3200" b="1" dirty="0" smtClean="0">
              <a:latin typeface="楷体" panose="02010609060101010101" pitchFamily="49" charset="-122"/>
              <a:ea typeface="楷体" panose="02010609060101010101" pitchFamily="49" charset="-122"/>
            </a:endParaRPr>
          </a:p>
          <a:p>
            <a:pPr>
              <a:lnSpc>
                <a:spcPct val="150000"/>
              </a:lnSpc>
            </a:pPr>
            <a:r>
              <a:rPr lang="en-US" altLang="zh-TW" sz="3200" b="1" dirty="0" smtClean="0">
                <a:latin typeface="楷体" panose="02010609060101010101" pitchFamily="49" charset="-122"/>
                <a:ea typeface="楷体" panose="02010609060101010101" pitchFamily="49" charset="-122"/>
              </a:rPr>
              <a:t>   2.</a:t>
            </a:r>
            <a:r>
              <a:rPr lang="zh-CN" altLang="en-US" sz="3200" b="1" dirty="0" smtClean="0">
                <a:latin typeface="楷体" panose="02010609060101010101" pitchFamily="49" charset="-122"/>
                <a:ea typeface="楷体" panose="02010609060101010101" pitchFamily="49" charset="-122"/>
              </a:rPr>
              <a:t>熟读古诗并能背诵，自学生字和新词</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思考课后思考题。</a:t>
            </a:r>
            <a:endParaRPr lang="zh-TW" altLang="en-US" sz="3200" b="1" dirty="0" smtClean="0">
              <a:latin typeface="楷体" panose="02010609060101010101" pitchFamily="49" charset="-122"/>
              <a:ea typeface="楷体" panose="02010609060101010101" pitchFamily="49" charset="-122"/>
            </a:endParaRPr>
          </a:p>
          <a:p>
            <a:pPr>
              <a:lnSpc>
                <a:spcPct val="150000"/>
              </a:lnSpc>
            </a:pPr>
            <a:r>
              <a:rPr lang="en-US" sz="3200" b="1" dirty="0" smtClean="0">
                <a:latin typeface="楷体" panose="02010609060101010101" pitchFamily="49" charset="-122"/>
                <a:ea typeface="楷体" panose="02010609060101010101" pitchFamily="49" charset="-122"/>
              </a:rPr>
              <a:t>   3.</a:t>
            </a:r>
            <a:r>
              <a:rPr lang="zh-CN" altLang="en-US" sz="3200" b="1" dirty="0" smtClean="0">
                <a:latin typeface="楷体" panose="02010609060101010101" pitchFamily="49" charset="-122"/>
                <a:ea typeface="楷体" panose="02010609060101010101" pitchFamily="49" charset="-122"/>
              </a:rPr>
              <a:t>背诵古诗：</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从军行</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秋夜将晓出篱门迎凉有感</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理解诗意并说说表达的思想感情。</a:t>
            </a:r>
            <a:endParaRPr lang="zh-TW" alt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908720"/>
            <a:ext cx="8286808" cy="5163486"/>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pic>
        <p:nvPicPr>
          <p:cNvPr id="1026" name="Picture 2"/>
          <p:cNvPicPr>
            <a:picLocks noChangeAspect="1" noChangeArrowheads="1"/>
          </p:cNvPicPr>
          <p:nvPr/>
        </p:nvPicPr>
        <p:blipFill>
          <a:blip r:embed="rId1" cstate="print"/>
          <a:srcRect/>
          <a:stretch>
            <a:fillRect/>
          </a:stretch>
        </p:blipFill>
        <p:spPr bwMode="auto">
          <a:xfrm>
            <a:off x="5796136" y="1340768"/>
            <a:ext cx="2808312" cy="4248472"/>
          </a:xfrm>
          <a:prstGeom prst="rect">
            <a:avLst/>
          </a:prstGeom>
          <a:noFill/>
          <a:ln w="9525">
            <a:noFill/>
            <a:miter lim="800000"/>
            <a:headEnd/>
            <a:tailEnd/>
          </a:ln>
        </p:spPr>
      </p:pic>
      <p:sp>
        <p:nvSpPr>
          <p:cNvPr id="10" name="TextBox 9"/>
          <p:cNvSpPr txBox="1"/>
          <p:nvPr/>
        </p:nvSpPr>
        <p:spPr>
          <a:xfrm>
            <a:off x="755576" y="908720"/>
            <a:ext cx="5328592" cy="5355312"/>
          </a:xfrm>
          <a:prstGeom prst="rect">
            <a:avLst/>
          </a:prstGeom>
          <a:noFill/>
        </p:spPr>
        <p:txBody>
          <a:bodyPr wrap="square" rtlCol="0">
            <a:spAutoFit/>
          </a:bodyPr>
          <a:lstStyle/>
          <a:p>
            <a:r>
              <a:rPr lang="zh-CN" altLang="zh-CN" sz="3600" b="1" dirty="0" smtClean="0">
                <a:solidFill>
                  <a:srgbClr val="FF0000"/>
                </a:solidFill>
                <a:latin typeface="楷体" panose="02010609060101010101" pitchFamily="49" charset="-122"/>
                <a:ea typeface="楷体" panose="02010609060101010101" pitchFamily="49" charset="-122"/>
              </a:rPr>
              <a:t>杜甫</a:t>
            </a:r>
            <a:r>
              <a:rPr lang="zh-CN" altLang="zh-CN"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712</a:t>
            </a:r>
            <a:r>
              <a:rPr lang="zh-CN" altLang="zh-CN"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770</a:t>
            </a:r>
            <a:r>
              <a:rPr lang="zh-CN" altLang="zh-CN" sz="2400" b="1" dirty="0" smtClean="0">
                <a:latin typeface="楷体" panose="02010609060101010101" pitchFamily="49" charset="-122"/>
                <a:ea typeface="楷体" panose="02010609060101010101" pitchFamily="49" charset="-122"/>
              </a:rPr>
              <a:t>），字子美，常自称少陵野老。举进士不第，曾任检校工部员外郎，故世称杜工部。是唐代最伟大的现实主义诗人，宋以后被尊为“诗圣”，与李白并称“李杜”。其诗大胆揭露当时社会矛盾，对穷苦人民寄予深切同情，内容深刻。许多优秀作品，显示了唐代由盛转衰的历史过程，因被称为“诗史”。在艺术上，善于运用各种诗歌形式，尤长于律诗；风格多样，而以沉郁为主；语言精炼，具有高度的表达能力。存诗</a:t>
            </a:r>
            <a:r>
              <a:rPr lang="en-US" altLang="zh-CN" sz="2400" b="1" dirty="0" smtClean="0">
                <a:latin typeface="楷体" panose="02010609060101010101" pitchFamily="49" charset="-122"/>
                <a:ea typeface="楷体" panose="02010609060101010101" pitchFamily="49" charset="-122"/>
              </a:rPr>
              <a:t>1400</a:t>
            </a:r>
            <a:r>
              <a:rPr lang="zh-CN" altLang="zh-CN" sz="2400" b="1" dirty="0" smtClean="0">
                <a:latin typeface="楷体" panose="02010609060101010101" pitchFamily="49" charset="-122"/>
                <a:ea typeface="楷体" panose="02010609060101010101" pitchFamily="49" charset="-122"/>
              </a:rPr>
              <a:t>多首，有《杜工部集》。</a:t>
            </a:r>
            <a:endParaRPr lang="zh-CN" altLang="zh-CN" sz="2400" b="1" dirty="0" smtClean="0">
              <a:latin typeface="楷体" panose="02010609060101010101" pitchFamily="49" charset="-122"/>
              <a:ea typeface="楷体" panose="02010609060101010101" pitchFamily="49" charset="-122"/>
            </a:endParaRPr>
          </a:p>
          <a:p>
            <a:endParaRPr lang="zh-CN"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980728"/>
            <a:ext cx="8286808" cy="509147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971600" y="1196752"/>
            <a:ext cx="7776864" cy="5170646"/>
          </a:xfrm>
          <a:prstGeom prst="rect">
            <a:avLst/>
          </a:prstGeom>
          <a:noFill/>
        </p:spPr>
        <p:txBody>
          <a:bodyPr wrap="square" rtlCol="0">
            <a:spAutoFit/>
          </a:bodyPr>
          <a:lstStyle/>
          <a:p>
            <a:r>
              <a:rPr lang="zh-CN" altLang="zh-CN" sz="3200" b="1" dirty="0" smtClean="0">
                <a:solidFill>
                  <a:srgbClr val="FF0000"/>
                </a:solidFill>
                <a:latin typeface="楷体" panose="02010609060101010101" pitchFamily="49" charset="-122"/>
                <a:ea typeface="楷体" panose="02010609060101010101" pitchFamily="49" charset="-122"/>
              </a:rPr>
              <a:t>写作背景：</a:t>
            </a:r>
            <a:r>
              <a:rPr lang="zh-CN" altLang="zh-CN" sz="32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闻官军收河南河北》作于唐代宗广德元年（</a:t>
            </a:r>
            <a:r>
              <a:rPr lang="en-US" altLang="zh-CN" sz="2800" b="1" dirty="0" smtClean="0">
                <a:latin typeface="楷体" panose="02010609060101010101" pitchFamily="49" charset="-122"/>
                <a:ea typeface="楷体" panose="02010609060101010101" pitchFamily="49" charset="-122"/>
              </a:rPr>
              <a:t>763</a:t>
            </a:r>
            <a:r>
              <a:rPr lang="zh-CN" altLang="zh-CN" sz="2800" b="1" dirty="0" smtClean="0">
                <a:latin typeface="楷体" panose="02010609060101010101" pitchFamily="49" charset="-122"/>
                <a:ea typeface="楷体" panose="02010609060101010101" pitchFamily="49" charset="-122"/>
              </a:rPr>
              <a:t>年）春天。宝应元年（</a:t>
            </a:r>
            <a:r>
              <a:rPr lang="en-US" altLang="zh-CN" sz="2800" b="1" dirty="0" smtClean="0">
                <a:latin typeface="楷体" panose="02010609060101010101" pitchFamily="49" charset="-122"/>
                <a:ea typeface="楷体" panose="02010609060101010101" pitchFamily="49" charset="-122"/>
              </a:rPr>
              <a:t>762</a:t>
            </a:r>
            <a:r>
              <a:rPr lang="zh-CN" altLang="zh-CN" sz="2800" b="1" dirty="0" smtClean="0">
                <a:latin typeface="楷体" panose="02010609060101010101" pitchFamily="49" charset="-122"/>
                <a:ea typeface="楷体" panose="02010609060101010101" pitchFamily="49" charset="-122"/>
              </a:rPr>
              <a:t>年）冬季，唐军在洛阳附近的衡水打了一个大胜仗，收复了洛阳和郑（今河南郑州）、汴（今河南开封）等州，叛军头领薛嵩、张忠志等纷纷投降。第二年，史思明的儿子史朝义兵败自缢，其部将田承嗣、李怀仙等相继投降，至此，持续八年之久的“安史之乱”宣告结束。杜甫是一个热爱祖国而又饱经丧乱的诗人，当时正流落在四川，听闻这个大快人心的消息后，欣喜若狂，遂走笔写下这首诗。 </a:t>
            </a:r>
            <a:endParaRPr lang="zh-CN" altLang="zh-CN" sz="2800" b="1" dirty="0" smtClean="0">
              <a:latin typeface="楷体" panose="02010609060101010101" pitchFamily="49" charset="-122"/>
              <a:ea typeface="楷体" panose="02010609060101010101" pitchFamily="49" charset="-122"/>
            </a:endParaRPr>
          </a:p>
          <a:p>
            <a:endParaRPr lang="zh-CN" alt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1484784"/>
            <a:ext cx="7992888" cy="3970318"/>
          </a:xfrm>
          <a:prstGeom prst="rect">
            <a:avLst/>
          </a:prstGeom>
          <a:noFill/>
        </p:spPr>
        <p:txBody>
          <a:bodyPr wrap="square" rtlCol="0">
            <a:spAutoFit/>
          </a:bodyPr>
          <a:lstStyle/>
          <a:p>
            <a:r>
              <a:rPr lang="en-US" altLang="zh-CN" sz="2800" b="1" dirty="0" smtClean="0">
                <a:latin typeface="楷体" panose="02010609060101010101" pitchFamily="49" charset="-122"/>
                <a:ea typeface="楷体" panose="02010609060101010101" pitchFamily="49" charset="-122"/>
              </a:rPr>
              <a:t>   </a:t>
            </a:r>
            <a:r>
              <a:rPr lang="zh-CN" altLang="zh-CN" sz="2800" b="1" dirty="0" smtClean="0">
                <a:latin typeface="楷体" panose="02010609060101010101" pitchFamily="49" charset="-122"/>
                <a:ea typeface="楷体" panose="02010609060101010101" pitchFamily="49" charset="-122"/>
              </a:rPr>
              <a:t>同学们，我们在之前曾学习过杜甫哪些诗句呢</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大家还记得吗</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请同学背一背</a:t>
            </a:r>
            <a:r>
              <a:rPr lang="en-US" altLang="zh-CN" sz="2800" b="1" dirty="0" smtClean="0">
                <a:latin typeface="楷体" panose="02010609060101010101" pitchFamily="49" charset="-122"/>
                <a:ea typeface="楷体" panose="02010609060101010101" pitchFamily="49" charset="-122"/>
              </a:rPr>
              <a:t>(</a:t>
            </a:r>
            <a:r>
              <a:rPr lang="zh-CN" altLang="zh-CN" sz="2800" b="1" dirty="0" smtClean="0">
                <a:solidFill>
                  <a:srgbClr val="FF0000"/>
                </a:solidFill>
                <a:latin typeface="楷体" panose="02010609060101010101" pitchFamily="49" charset="-122"/>
                <a:ea typeface="楷体" panose="02010609060101010101" pitchFamily="49" charset="-122"/>
              </a:rPr>
              <a:t>《绝句》《春夜喜雨》</a:t>
            </a:r>
            <a:r>
              <a:rPr lang="zh-CN" altLang="zh-CN" sz="2800" b="1" dirty="0" smtClean="0">
                <a:latin typeface="楷体" panose="02010609060101010101" pitchFamily="49" charset="-122"/>
                <a:ea typeface="楷体" panose="02010609060101010101" pitchFamily="49" charset="-122"/>
              </a:rPr>
              <a:t>等</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，大家背的很有感情，仿佛让我们看到了大诗人杜甫所描绘的种种景色，也让我们体会到了杜甫的情感跃动。大家背的诗歌当中都是杜甫的一些清新之作，但是杜甫也有</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孩子气</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的作品，当杜甫听到多灾多难的</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安史之乱</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接近平息的消息时，可谓惊喜若狂，一时激动写下了一首满腔欢悦的诗歌</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《闻官军收河南河北》。</a:t>
            </a:r>
            <a:endParaRPr lang="zh-CN" altLang="en-US" sz="2800" b="1" dirty="0">
              <a:latin typeface="楷体" panose="02010609060101010101" pitchFamily="49" charset="-122"/>
              <a:ea typeface="楷体" panose="02010609060101010101" pitchFamily="49" charset="-122"/>
            </a:endParaRPr>
          </a:p>
        </p:txBody>
      </p:sp>
      <p:grpSp>
        <p:nvGrpSpPr>
          <p:cNvPr id="6" name="组合 5"/>
          <p:cNvGrpSpPr/>
          <p:nvPr/>
        </p:nvGrpSpPr>
        <p:grpSpPr>
          <a:xfrm>
            <a:off x="479395" y="660386"/>
            <a:ext cx="2389188" cy="608012"/>
            <a:chOff x="406400" y="658813"/>
            <a:chExt cx="2389188" cy="608012"/>
          </a:xfrm>
        </p:grpSpPr>
        <p:pic>
          <p:nvPicPr>
            <p:cNvPr id="7" name="图片 1" descr="组48325同意"/>
            <p:cNvPicPr>
              <a:picLocks noChangeAspect="1" noChangeArrowheads="1"/>
            </p:cNvPicPr>
            <p:nvPr/>
          </p:nvPicPr>
          <p:blipFill>
            <a:blip r:embed="rId1" cstate="print"/>
            <a:srcRect/>
            <a:stretch>
              <a:fillRect/>
            </a:stretch>
          </p:blipFill>
          <p:spPr bwMode="auto">
            <a:xfrm>
              <a:off x="406400" y="658813"/>
              <a:ext cx="2389188" cy="608012"/>
            </a:xfrm>
            <a:prstGeom prst="rect">
              <a:avLst/>
            </a:prstGeom>
            <a:noFill/>
            <a:ln w="9525">
              <a:noFill/>
              <a:miter lim="800000"/>
              <a:headEnd/>
              <a:tailEnd/>
            </a:ln>
          </p:spPr>
        </p:pic>
        <p:sp>
          <p:nvSpPr>
            <p:cNvPr id="9" name="文本框 7"/>
            <p:cNvSpPr txBox="1">
              <a:spLocks noChangeArrowheads="1"/>
            </p:cNvSpPr>
            <p:nvPr/>
          </p:nvSpPr>
          <p:spPr bwMode="auto">
            <a:xfrm>
              <a:off x="1060450" y="752475"/>
              <a:ext cx="1415772" cy="46166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dirty="0" smtClean="0">
                  <a:solidFill>
                    <a:srgbClr val="EF7509"/>
                  </a:solidFill>
                  <a:latin typeface="思源黑体 CN Heavy" pitchFamily="34" charset="-122"/>
                  <a:ea typeface="思源黑体 CN Heavy" pitchFamily="34" charset="-122"/>
                </a:rPr>
                <a:t>自主展学</a:t>
              </a:r>
              <a:endParaRPr lang="zh-CN" altLang="en-US" sz="2400" b="1" dirty="0">
                <a:solidFill>
                  <a:srgbClr val="EF7509"/>
                </a:solidFill>
                <a:latin typeface="思源黑体 CN Heavy" pitchFamily="34" charset="-122"/>
                <a:ea typeface="思源黑体 CN Heavy"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755576" y="1628800"/>
            <a:ext cx="3672408" cy="4401205"/>
          </a:xfrm>
          <a:prstGeom prst="rect">
            <a:avLst/>
          </a:prstGeom>
          <a:noFill/>
        </p:spPr>
        <p:txBody>
          <a:bodyPr wrap="square" rtlCol="0">
            <a:spAutoFit/>
          </a:bodyPr>
          <a:lstStyle/>
          <a:p>
            <a:pPr algn="ctr"/>
            <a:r>
              <a:rPr lang="zh-CN" altLang="en-US" sz="2800" b="1" dirty="0" smtClean="0">
                <a:latin typeface="楷体" panose="02010609060101010101" pitchFamily="49" charset="-122"/>
                <a:ea typeface="楷体" panose="02010609060101010101" pitchFamily="49" charset="-122"/>
              </a:rPr>
              <a:t>春夜喜雨</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杜甫</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好 雨 知 时 节，</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当 春 乃 发 生。</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随 风 潜 入 夜，</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润 物细 无 声。</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夜 径 云 俱 黑，</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江 船 火 独 明。</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晓 看 红 湿 处，</a:t>
            </a:r>
            <a:br>
              <a:rPr lang="zh-CN" altLang="en-US" sz="2800" b="1" dirty="0" smtClean="0">
                <a:latin typeface="楷体" panose="02010609060101010101" pitchFamily="49" charset="-122"/>
                <a:ea typeface="楷体" panose="02010609060101010101" pitchFamily="49" charset="-122"/>
              </a:rPr>
            </a:br>
            <a:r>
              <a:rPr lang="zh-CN" altLang="en-US" sz="2800" b="1" dirty="0" smtClean="0">
                <a:latin typeface="楷体" panose="02010609060101010101" pitchFamily="49" charset="-122"/>
                <a:ea typeface="楷体" panose="02010609060101010101" pitchFamily="49" charset="-122"/>
              </a:rPr>
              <a:t>花 重 锦 官 城。</a:t>
            </a:r>
            <a:endParaRPr lang="zh-CN" altLang="en-US" sz="2800" b="1" dirty="0">
              <a:latin typeface="楷体" panose="02010609060101010101" pitchFamily="49" charset="-122"/>
              <a:ea typeface="楷体" panose="02010609060101010101" pitchFamily="49" charset="-122"/>
            </a:endParaRPr>
          </a:p>
        </p:txBody>
      </p:sp>
      <p:sp>
        <p:nvSpPr>
          <p:cNvPr id="6" name="TextBox 5"/>
          <p:cNvSpPr txBox="1"/>
          <p:nvPr/>
        </p:nvSpPr>
        <p:spPr>
          <a:xfrm>
            <a:off x="4788024" y="1772816"/>
            <a:ext cx="3672408" cy="3869329"/>
          </a:xfrm>
          <a:prstGeom prst="rect">
            <a:avLst/>
          </a:prstGeom>
          <a:noFill/>
        </p:spPr>
        <p:txBody>
          <a:bodyPr wrap="square" rtlCol="0">
            <a:spAutoFit/>
          </a:bodyPr>
          <a:lstStyle/>
          <a:p>
            <a:pPr algn="ctr">
              <a:lnSpc>
                <a:spcPct val="150000"/>
              </a:lnSpc>
            </a:pPr>
            <a:r>
              <a:rPr lang="zh-CN" altLang="en-US" sz="2800" b="1" dirty="0" smtClean="0">
                <a:latin typeface="楷体" panose="02010609060101010101" pitchFamily="49" charset="-122"/>
                <a:ea typeface="楷体" panose="02010609060101010101" pitchFamily="49" charset="-122"/>
              </a:rPr>
              <a:t>绝句</a:t>
            </a:r>
            <a:endParaRPr lang="zh-CN" altLang="en-US" sz="2800" b="1" dirty="0" smtClean="0">
              <a:latin typeface="楷体" panose="02010609060101010101" pitchFamily="49" charset="-122"/>
              <a:ea typeface="楷体" panose="02010609060101010101" pitchFamily="49" charset="-122"/>
            </a:endParaRPr>
          </a:p>
          <a:p>
            <a:pPr algn="ctr">
              <a:lnSpc>
                <a:spcPct val="150000"/>
              </a:lnSpc>
            </a:pPr>
            <a:r>
              <a:rPr lang="zh-CN" altLang="en-US" sz="2800" b="1" dirty="0" smtClean="0">
                <a:latin typeface="楷体" panose="02010609060101010101" pitchFamily="49" charset="-122"/>
                <a:ea typeface="楷体" panose="02010609060101010101" pitchFamily="49" charset="-122"/>
              </a:rPr>
              <a:t>唐杜甫 </a:t>
            </a:r>
            <a:endParaRPr lang="zh-CN" altLang="en-US" sz="2800" b="1" dirty="0" smtClean="0">
              <a:latin typeface="楷体" panose="02010609060101010101" pitchFamily="49" charset="-122"/>
              <a:ea typeface="楷体" panose="02010609060101010101" pitchFamily="49" charset="-122"/>
            </a:endParaRPr>
          </a:p>
          <a:p>
            <a:pPr algn="ctr">
              <a:lnSpc>
                <a:spcPct val="150000"/>
              </a:lnSpc>
            </a:pPr>
            <a:r>
              <a:rPr lang="zh-CN" altLang="en-US" sz="2800" b="1" dirty="0" smtClean="0">
                <a:latin typeface="楷体" panose="02010609060101010101" pitchFamily="49" charset="-122"/>
                <a:ea typeface="楷体" panose="02010609060101010101" pitchFamily="49" charset="-122"/>
              </a:rPr>
              <a:t>两个黄鹂鸣翠柳，</a:t>
            </a:r>
            <a:endParaRPr lang="en-US" altLang="zh-CN" sz="2800" b="1" dirty="0" smtClean="0">
              <a:latin typeface="楷体" panose="02010609060101010101" pitchFamily="49" charset="-122"/>
              <a:ea typeface="楷体" panose="02010609060101010101" pitchFamily="49" charset="-122"/>
            </a:endParaRPr>
          </a:p>
          <a:p>
            <a:pPr algn="ctr">
              <a:lnSpc>
                <a:spcPct val="150000"/>
              </a:lnSpc>
            </a:pPr>
            <a:r>
              <a:rPr lang="zh-CN" altLang="en-US" sz="2800" b="1" dirty="0" smtClean="0">
                <a:latin typeface="楷体" panose="02010609060101010101" pitchFamily="49" charset="-122"/>
                <a:ea typeface="楷体" panose="02010609060101010101" pitchFamily="49" charset="-122"/>
              </a:rPr>
              <a:t>一行白鹭上青天。</a:t>
            </a:r>
            <a:endParaRPr lang="zh-CN" altLang="en-US" sz="2800" b="1" dirty="0" smtClean="0">
              <a:latin typeface="楷体" panose="02010609060101010101" pitchFamily="49" charset="-122"/>
              <a:ea typeface="楷体" panose="02010609060101010101" pitchFamily="49" charset="-122"/>
            </a:endParaRPr>
          </a:p>
          <a:p>
            <a:pPr algn="ctr">
              <a:lnSpc>
                <a:spcPct val="150000"/>
              </a:lnSpc>
            </a:pPr>
            <a:r>
              <a:rPr lang="zh-CN" altLang="en-US" sz="2800" b="1" dirty="0" smtClean="0">
                <a:latin typeface="楷体" panose="02010609060101010101" pitchFamily="49" charset="-122"/>
                <a:ea typeface="楷体" panose="02010609060101010101" pitchFamily="49" charset="-122"/>
              </a:rPr>
              <a:t>窗含西岭千秋雪，</a:t>
            </a:r>
            <a:endParaRPr lang="en-US" altLang="zh-CN" sz="2800" b="1" dirty="0" smtClean="0">
              <a:latin typeface="楷体" panose="02010609060101010101" pitchFamily="49" charset="-122"/>
              <a:ea typeface="楷体" panose="02010609060101010101" pitchFamily="49" charset="-122"/>
            </a:endParaRPr>
          </a:p>
          <a:p>
            <a:pPr algn="ctr">
              <a:lnSpc>
                <a:spcPct val="150000"/>
              </a:lnSpc>
            </a:pPr>
            <a:r>
              <a:rPr lang="zh-CN" altLang="en-US" sz="2800" b="1" dirty="0" smtClean="0">
                <a:latin typeface="楷体" panose="02010609060101010101" pitchFamily="49" charset="-122"/>
                <a:ea typeface="楷体" panose="02010609060101010101" pitchFamily="49" charset="-122"/>
              </a:rPr>
              <a:t>门泊东吴万里船。</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571472" y="1357298"/>
            <a:ext cx="8286808" cy="4714908"/>
          </a:xfrm>
          <a:prstGeom prst="flowChartAlternateProcess">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0000FF"/>
                </a:solidFill>
                <a:latin typeface="楷体" panose="02010609060101010101" pitchFamily="49" charset="-122"/>
                <a:ea typeface="楷体" panose="02010609060101010101" pitchFamily="49" charset="-122"/>
              </a:rPr>
              <a:t>　</a:t>
            </a:r>
            <a:endParaRPr lang="zh-CN" altLang="en-US" sz="4000" b="1" dirty="0" smtClean="0">
              <a:solidFill>
                <a:srgbClr val="00B050"/>
              </a:solidFill>
              <a:latin typeface="楷体" panose="02010609060101010101" pitchFamily="49" charset="-122"/>
              <a:ea typeface="楷体" panose="02010609060101010101" pitchFamily="49" charset="-122"/>
            </a:endParaRPr>
          </a:p>
        </p:txBody>
      </p:sp>
      <p:sp>
        <p:nvSpPr>
          <p:cNvPr id="2" name="TextBox 1"/>
          <p:cNvSpPr txBox="1"/>
          <p:nvPr/>
        </p:nvSpPr>
        <p:spPr>
          <a:xfrm>
            <a:off x="642910" y="1428736"/>
            <a:ext cx="8001056" cy="793487"/>
          </a:xfrm>
          <a:prstGeom prst="rect">
            <a:avLst/>
          </a:prstGeom>
          <a:noFill/>
        </p:spPr>
        <p:txBody>
          <a:bodyPr wrap="square" rtlCol="0">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p:txBody>
      </p:sp>
      <p:sp>
        <p:nvSpPr>
          <p:cNvPr id="5" name="TextBox 4"/>
          <p:cNvSpPr txBox="1"/>
          <p:nvPr/>
        </p:nvSpPr>
        <p:spPr>
          <a:xfrm>
            <a:off x="2339752" y="3068960"/>
            <a:ext cx="5040560" cy="707886"/>
          </a:xfrm>
          <a:prstGeom prst="rect">
            <a:avLst/>
          </a:prstGeom>
          <a:noFill/>
        </p:spPr>
        <p:txBody>
          <a:bodyPr wrap="square" rtlCol="0">
            <a:spAutoFit/>
          </a:bodyPr>
          <a:lstStyle/>
          <a:p>
            <a:r>
              <a:rPr lang="zh-CN" altLang="en-US" sz="4000" b="1" dirty="0" smtClean="0">
                <a:latin typeface="楷体" panose="02010609060101010101" pitchFamily="49" charset="-122"/>
                <a:ea typeface="楷体" panose="02010609060101010101" pitchFamily="49" charset="-122"/>
              </a:rPr>
              <a:t>闻官军收河南河北</a:t>
            </a:r>
            <a:endParaRPr lang="zh-CN" altLang="en-US" sz="4000" b="1" dirty="0">
              <a:latin typeface="楷体" panose="02010609060101010101" pitchFamily="49" charset="-122"/>
              <a:ea typeface="楷体" panose="02010609060101010101" pitchFamily="49" charset="-122"/>
            </a:endParaRPr>
          </a:p>
        </p:txBody>
      </p:sp>
      <p:grpSp>
        <p:nvGrpSpPr>
          <p:cNvPr id="10" name="组合 9"/>
          <p:cNvGrpSpPr/>
          <p:nvPr/>
        </p:nvGrpSpPr>
        <p:grpSpPr>
          <a:xfrm>
            <a:off x="2267744" y="2996952"/>
            <a:ext cx="3888432" cy="2075458"/>
            <a:chOff x="2267744" y="2996952"/>
            <a:chExt cx="3888432" cy="2075458"/>
          </a:xfrm>
        </p:grpSpPr>
        <p:sp>
          <p:nvSpPr>
            <p:cNvPr id="6" name="椭圆 5"/>
            <p:cNvSpPr/>
            <p:nvPr/>
          </p:nvSpPr>
          <p:spPr>
            <a:xfrm>
              <a:off x="2267744" y="2996952"/>
              <a:ext cx="792088"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2987824" y="3789040"/>
              <a:ext cx="144016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0" y="4149080"/>
              <a:ext cx="1584176" cy="923330"/>
            </a:xfrm>
            <a:prstGeom prst="rect">
              <a:avLst/>
            </a:prstGeom>
            <a:noFill/>
          </p:spPr>
          <p:txBody>
            <a:bodyPr wrap="square" rtlCol="0">
              <a:spAutoFit/>
            </a:bodyPr>
            <a:lstStyle/>
            <a:p>
              <a:r>
                <a:rPr lang="zh-CN" altLang="en-US" sz="5400" b="1" dirty="0" smtClean="0">
                  <a:solidFill>
                    <a:srgbClr val="FF0000"/>
                  </a:solidFill>
                  <a:latin typeface="楷体" panose="02010609060101010101" pitchFamily="49" charset="-122"/>
                  <a:ea typeface="楷体" panose="02010609060101010101" pitchFamily="49" charset="-122"/>
                </a:rPr>
                <a:t>听到</a:t>
              </a:r>
              <a:endParaRPr lang="zh-CN" altLang="en-US" sz="5400" b="1" dirty="0">
                <a:solidFill>
                  <a:srgbClr val="FF0000"/>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2214</Words>
  <Application>WPS 演示</Application>
  <PresentationFormat>全屏显示(4:3)</PresentationFormat>
  <Paragraphs>161</Paragraphs>
  <Slides>21</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Calibri</vt:lpstr>
      <vt:lpstr>Calibri Light</vt:lpstr>
      <vt:lpstr>楷体</vt:lpstr>
      <vt:lpstr>楷体_GB2312</vt:lpstr>
      <vt:lpstr>黑体</vt:lpstr>
      <vt:lpstr>思源黑体 CN Heavy</vt:lpstr>
      <vt:lpstr>微软雅黑</vt:lpstr>
      <vt:lpstr>Arial Unicode MS</vt:lpstr>
      <vt:lpstr>PMingLiU</vt:lpstr>
      <vt:lpstr>Lucida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dsxx</dc:creator>
  <cp:lastModifiedBy>Administrator</cp:lastModifiedBy>
  <cp:revision>606</cp:revision>
  <dcterms:created xsi:type="dcterms:W3CDTF">2019-10-22T06:56:00Z</dcterms:created>
  <dcterms:modified xsi:type="dcterms:W3CDTF">2020-03-03T05:15:50Z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