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3"/>
    <p:sldId id="563" r:id="rId4"/>
    <p:sldId id="531" r:id="rId5"/>
    <p:sldId id="532" r:id="rId6"/>
    <p:sldId id="533" r:id="rId7"/>
    <p:sldId id="545" r:id="rId8"/>
    <p:sldId id="547" r:id="rId9"/>
    <p:sldId id="534" r:id="rId10"/>
    <p:sldId id="535" r:id="rId11"/>
    <p:sldId id="536" r:id="rId12"/>
    <p:sldId id="537" r:id="rId13"/>
    <p:sldId id="538" r:id="rId14"/>
    <p:sldId id="539" r:id="rId15"/>
    <p:sldId id="564" r:id="rId16"/>
    <p:sldId id="540" r:id="rId17"/>
    <p:sldId id="541" r:id="rId18"/>
    <p:sldId id="548" r:id="rId19"/>
    <p:sldId id="549" r:id="rId20"/>
    <p:sldId id="542" r:id="rId21"/>
    <p:sldId id="543" r:id="rId22"/>
    <p:sldId id="550" r:id="rId23"/>
    <p:sldId id="551" r:id="rId24"/>
    <p:sldId id="552" r:id="rId25"/>
    <p:sldId id="561" r:id="rId26"/>
    <p:sldId id="562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3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29272-159A-4782-996A-EB41E280243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DEAD5-9C6D-499B-9ADC-0E3C10700CE6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B108-BCDA-494E-B1C7-9C7AB180FD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BAD-6675-4965-AB17-7C7D54172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B108-BCDA-494E-B1C7-9C7AB180FD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BAD-6675-4965-AB17-7C7D54172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CD88EB-536A-4DA4-BAEE-4B6927029F68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F31EDF0-8FB7-453E-96BA-6099484DF56D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B108-BCDA-494E-B1C7-9C7AB180FD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BAD-6675-4965-AB17-7C7D54172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B108-BCDA-494E-B1C7-9C7AB180FD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BAD-6675-4965-AB17-7C7D54172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B108-BCDA-494E-B1C7-9C7AB180FD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BAD-6675-4965-AB17-7C7D54172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B108-BCDA-494E-B1C7-9C7AB180FD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BAD-6675-4965-AB17-7C7D54172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B108-BCDA-494E-B1C7-9C7AB180FD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BAD-6675-4965-AB17-7C7D54172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B108-BCDA-494E-B1C7-9C7AB180FD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BAD-6675-4965-AB17-7C7D54172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B108-BCDA-494E-B1C7-9C7AB180FD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BAD-6675-4965-AB17-7C7D541729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image" Target="../media/image1.jpeg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6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16FA71-E5A1-4B22-877B-790B2D8CCF1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0.png"/><Relationship Id="rId2" Type="http://schemas.microsoft.com/office/2007/relationships/media" Target="file:///N:\3--&#37096;&#32534;&#29256;&#35821;&#25991;4x5x6x\&#21152;&#24037;ing\&#21152;&#24037;5x\9.4&#21476;&#35799;&#19977;&#39318;\1.ppt\&#20116;&#24180;&#32423;&#19979;&#20876;&#35821;&#25991;&#35838;&#20214;-9.&#21476;&#35799;&#19977;&#39318;&#12298;&#31179;&#22812;&#23558;&#26195;&#20986;&#31729;&#38376;&#36814;&#20937;&#26377;&#24863;&#12299;%20&#31532;2&#35838;&#26102;%20&#20154;&#25945;&#37096;&#32534;&#29256;%20(2&#20221;&#25171;&#21253;)\&#35270;&#39057;&#32032;&#26448;&#65306;&#31179;&#22812;&#23558;&#26195;&#20986;&#31729;&#38376;&#36814;&#20937;&#26377;&#24863;.mp4" TargetMode="External"/><Relationship Id="rId1" Type="http://schemas.openxmlformats.org/officeDocument/2006/relationships/video" Target="file:///N:\3--&#37096;&#32534;&#29256;&#35821;&#25991;4x5x6x\&#21152;&#24037;ing\&#21152;&#24037;5x\9.4&#21476;&#35799;&#19977;&#39318;\1.ppt\&#20116;&#24180;&#32423;&#19979;&#20876;&#35821;&#25991;&#35838;&#20214;-9.&#21476;&#35799;&#19977;&#39318;&#12298;&#31179;&#22812;&#23558;&#26195;&#20986;&#31729;&#38376;&#36814;&#20937;&#26377;&#24863;&#12299;%20&#31532;2&#35838;&#26102;%20&#20154;&#25945;&#37096;&#32534;&#29256;%20(2&#20221;&#25171;&#21253;)\&#35270;&#39057;&#32032;&#26448;&#65306;&#31179;&#22812;&#23558;&#26195;&#20986;&#31729;&#38376;&#36814;&#20937;&#26377;&#24863;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714356"/>
            <a:ext cx="750099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人教版部编本五年级下册语文  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2714620"/>
            <a:ext cx="507209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9.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古诗三首</a:t>
            </a:r>
            <a:endParaRPr lang="en-US" altLang="zh-CN" sz="5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秋夜将晓出篱门迎凉有感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》</a:t>
            </a:r>
            <a:endParaRPr lang="en-US" altLang="zh-CN" sz="4400" b="1" dirty="0" smtClean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34" y="1643050"/>
            <a:ext cx="3143272" cy="4226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928958" cy="4429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714488"/>
            <a:ext cx="7786742" cy="4005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1.</a:t>
            </a:r>
            <a:r>
              <a:rPr lang="zh-CN" altLang="en-US" sz="3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自由读古诗，要求读正确、读通顺。读后借助课文注释，试着说说诗的大概意思。</a:t>
            </a:r>
            <a:endParaRPr lang="zh-TW" altLang="en-US" sz="35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en-US" sz="3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sz="3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指名朗读</a:t>
            </a:r>
            <a:r>
              <a:rPr lang="en-US" altLang="zh-CN" sz="3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秋夜将晓出篱门迎凉有感</a:t>
            </a:r>
            <a:r>
              <a:rPr lang="en-US" altLang="zh-CN" sz="3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5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，读后说说题目的意思。</a:t>
            </a:r>
            <a:endParaRPr lang="zh-TW" altLang="en-US" sz="3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571612"/>
            <a:ext cx="7715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秋夜</a:t>
            </a:r>
            <a:r>
              <a:rPr lang="zh-CN" altLang="en-US" sz="4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将晓出篱门迎凉有感</a:t>
            </a:r>
            <a:endParaRPr lang="en-US" altLang="zh-CN" sz="40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将晓：天将要亮了。</a:t>
            </a:r>
            <a:endParaRPr lang="zh-TW" altLang="en-US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诗题意思：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秋天夜里，天快要亮了，走出篱笆门不禁感到迎面吹来的凉风十分伤感。</a:t>
            </a:r>
            <a:endParaRPr lang="zh-TW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71612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结合注释，理解词语意思。</a:t>
            </a:r>
            <a:endParaRPr lang="zh-TW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三万里：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长度，形容它的长，是虚指。河：指黄河。</a:t>
            </a:r>
            <a:endParaRPr lang="zh-TW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五千仞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0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20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è</a:t>
            </a:r>
            <a:r>
              <a:rPr lang="en-US" sz="20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）：形容它的高。仞，古代计算长度的一种单位，周尺八尺或七尺，周尺一尺约合二十三厘米。</a:t>
            </a:r>
            <a:endParaRPr lang="zh-TW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岳：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指五岳之一西岳华山。黄河和华山都在金人占领区内。一说指北方泰、恒、嵩、华诸山。</a:t>
            </a:r>
            <a:endParaRPr lang="zh-TW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摩天：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迫近高天，形容极高。摩，摩擦、接触或触摸。</a:t>
            </a:r>
            <a:endParaRPr lang="zh-TW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遗民：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指在金占领区生活的汉族人民，却认同南宋王朝统治的人民。</a:t>
            </a:r>
            <a:endParaRPr lang="zh-TW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泪尽：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眼泪流干了，形容十分悲惨、痛苦。</a:t>
            </a:r>
            <a:endParaRPr lang="zh-TW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胡尘：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指金人入侵中原，也指胡人骑兵的铁蹄践踏扬起的尘土和金朝的暴政。胡，中国古代对北方和西方少数民族的泛称。</a:t>
            </a:r>
            <a:endParaRPr lang="zh-TW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南望：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远眺南方。</a:t>
            </a:r>
            <a:endParaRPr lang="zh-TW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王师：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指宋朝的军队。</a:t>
            </a:r>
            <a:endParaRPr lang="zh-TW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14488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用自己话说说全诗的意思是什么？</a:t>
            </a:r>
            <a:endParaRPr lang="zh-TW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诗意：三万里长的黄河奔腾向东流入大海，五千仞高的华山耸入云霄上摩青天。中原人民在胡人压迫下眼泪已流尽，他们盼望王师北伐盼了一年又一年。</a:t>
            </a:r>
            <a:endParaRPr lang="zh-TW" alt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视频素材：秋夜将晓出篱门迎凉有感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785926"/>
            <a:ext cx="7786742" cy="271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同学们，现在你知道在这漫漫长夜，诗人为什么睡不着了吧！他在想什么呢？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71670" y="4500570"/>
            <a:ext cx="47863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河山、遗民</a:t>
            </a:r>
            <a:endParaRPr lang="zh-TW" altLang="en-US" sz="5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5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54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643050"/>
            <a:ext cx="778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感受祖国大好河山的壮丽：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endParaRPr lang="zh-TW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诗人笔下的黄河、华山是怎样的呢？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TW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TW" altLang="en-US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这样写诗人是采用了怎样的写作手法呢？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TW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读一读</a:t>
            </a:r>
            <a:r>
              <a:rPr 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读出心中的赞美和黄河和华山的气势。</a:t>
            </a:r>
            <a:endParaRPr lang="zh-TW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TW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00166" y="2643182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（三万里、五千仞、上摩天）　</a:t>
            </a:r>
            <a:endParaRPr lang="zh-TW" altLang="en-US" sz="2000" b="1" dirty="0"/>
          </a:p>
        </p:txBody>
      </p:sp>
      <p:sp>
        <p:nvSpPr>
          <p:cNvPr id="8" name="矩形 7"/>
          <p:cNvSpPr/>
          <p:nvPr/>
        </p:nvSpPr>
        <p:spPr>
          <a:xfrm>
            <a:off x="3143240" y="37861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（夸张）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14744" y="214290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黄河</a:t>
            </a:r>
            <a:endParaRPr lang="zh-TW" altLang="en-US" sz="9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86380" y="442913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华山</a:t>
            </a:r>
            <a:endParaRPr lang="zh-TW" altLang="en-US" sz="9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85926"/>
            <a:ext cx="785818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奔腾不息的黄河，巍峨高耸的华山</a:t>
            </a:r>
            <a:r>
              <a:rPr 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看完以后说说你的感受。</a:t>
            </a:r>
            <a:endParaRPr lang="zh-TW" altLang="en-US" sz="5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428736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感受诗人忧国忧民的情怀：　</a:t>
            </a:r>
            <a:endParaRPr lang="zh-TW" altLang="en-US" sz="2800" b="1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背景：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公元</a:t>
            </a:r>
            <a:r>
              <a:rPr 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1126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年，当时陆游只有</a:t>
            </a:r>
            <a:r>
              <a:rPr 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，金人攻陷北宋首都汴梁，俘虏了徽宗、钦宗两个皇帝，山河沦陷，中原国土全被金人侵占。宋钦宗的弟弟赵构逃到江南，在临安即位，史称南宋。南宋小朝廷并没有接受北宋亡国的惨痛教训而发愤图强，当权者不思收复中原失地，只求苟且偏安，对外屈膝投降，对内残酷迫害岳飞等爱国人士，社会极度黑暗。陆游</a:t>
            </a:r>
            <a:r>
              <a:rPr 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岁时，奔腾的黄河，巍峨的华山</a:t>
            </a:r>
            <a:r>
              <a:rPr 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大片的中原领土沦陷敌手，陆游</a:t>
            </a:r>
            <a:r>
              <a:rPr 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68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岁时写下了这首诗。</a:t>
            </a:r>
            <a:endParaRPr lang="zh-TW" altLang="en-US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500174"/>
            <a:ext cx="80724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①这里的“胡尘”，写出的难道仅仅是金兵战马所扬起的尘土吗？</a:t>
            </a:r>
            <a:endParaRPr lang="zh-TW" altLang="en-US" sz="2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②听音效展开想象：在金兵战马嗒嗒的践踏声中，你仿佛看到了一幕幕怎样的场景？</a:t>
            </a:r>
            <a:endParaRPr lang="zh-TW" altLang="en-US" sz="2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③哀声遍野，生灵涂炭。老人在流泪，小孩在流泪，妇女在流泪，北宋的遗民在流泪啊！这滴滴流淌的是怎样的泪啊？</a:t>
            </a:r>
            <a:endParaRPr lang="zh-TW" altLang="en-US" sz="2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④金兵横行，遗民泪尽，国破家亡，生灵涂炭，这是何等凄凉、何等悲惨的生活呀！当你面对这一切的时候，你的心情是什么？请你怀着这样的心情读读这首诗吧！</a:t>
            </a:r>
            <a:endParaRPr lang="zh-TW" altLang="en-US" sz="2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500298" y="5500702"/>
            <a:ext cx="11913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伤痛</a:t>
            </a:r>
            <a:r>
              <a:rPr 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192" y="1428736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作业：背诵并默写古诗</a:t>
            </a:r>
            <a:endParaRPr lang="zh-TW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借助注释，说说下面诗句的意思，你体会到了诗人怎样的感情</a:t>
            </a:r>
            <a:r>
              <a:rPr 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TW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 遗民泪尽胡尘里，南望王师又一年。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85786" y="4000504"/>
            <a:ext cx="80708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意思：中原人民在胡人压迫下眼泪已流尽，他们盼望王师北伐盼了一年又一年。</a:t>
            </a:r>
            <a:endParaRPr lang="zh-TW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体会：表现出诗人悲愤不已，念念不忘国事的心情。</a:t>
            </a:r>
            <a:endParaRPr lang="zh-TW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95" y="660386"/>
            <a:ext cx="2389188" cy="608012"/>
            <a:chOff x="406400" y="658813"/>
            <a:chExt cx="2389188" cy="608012"/>
          </a:xfrm>
        </p:grpSpPr>
        <p:pic>
          <p:nvPicPr>
            <p:cNvPr id="9" name="图片 1" descr="组48325同意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06400" y="658813"/>
              <a:ext cx="2389188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文本框 7"/>
            <p:cNvSpPr txBox="1">
              <a:spLocks noChangeArrowheads="1"/>
            </p:cNvSpPr>
            <p:nvPr/>
          </p:nvSpPr>
          <p:spPr bwMode="auto">
            <a:xfrm>
              <a:off x="1060450" y="752475"/>
              <a:ext cx="142218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 dirty="0" smtClean="0">
                  <a:solidFill>
                    <a:srgbClr val="EF7509"/>
                  </a:solidFill>
                  <a:latin typeface="思源黑体 CN Heavy" pitchFamily="34" charset="-122"/>
                  <a:ea typeface="思源黑体 CN Heavy" pitchFamily="34" charset="-122"/>
                </a:rPr>
                <a:t>自主练学</a:t>
              </a:r>
              <a:endParaRPr lang="zh-CN" altLang="en-US" sz="2400" b="1" dirty="0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643050"/>
            <a:ext cx="7643866" cy="389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剑南诗稿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是南宋陆游创作的诗词集，共八十五卷。该书收录诗词九千三百四十四首，作者生当金兵入侵之时，中年到过南郑前线，所以抗金与收复失地是诗集中的主旋律。为纪念在川、陕的军旅生活，作者把该诗集命名为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剑南诗稿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TW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395" y="660386"/>
            <a:ext cx="2389188" cy="608012"/>
            <a:chOff x="406400" y="658813"/>
            <a:chExt cx="2389188" cy="608012"/>
          </a:xfrm>
        </p:grpSpPr>
        <p:pic>
          <p:nvPicPr>
            <p:cNvPr id="9" name="图片 1" descr="组48325同意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06400" y="658813"/>
              <a:ext cx="2389188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文本框 7"/>
            <p:cNvSpPr txBox="1">
              <a:spLocks noChangeArrowheads="1"/>
            </p:cNvSpPr>
            <p:nvPr/>
          </p:nvSpPr>
          <p:spPr bwMode="auto">
            <a:xfrm>
              <a:off x="1060450" y="752475"/>
              <a:ext cx="142218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 dirty="0" smtClean="0">
                  <a:solidFill>
                    <a:srgbClr val="EF7509"/>
                  </a:solidFill>
                  <a:latin typeface="思源黑体 CN Heavy" pitchFamily="34" charset="-122"/>
                  <a:ea typeface="思源黑体 CN Heavy" pitchFamily="34" charset="-122"/>
                </a:rPr>
                <a:t>自主拓学</a:t>
              </a:r>
              <a:endParaRPr lang="zh-CN" altLang="en-US" sz="2400" b="1" dirty="0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85918" y="785794"/>
            <a:ext cx="57054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57290" y="1000108"/>
            <a:ext cx="67866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910" y="1428736"/>
            <a:ext cx="8001056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9395" y="660386"/>
            <a:ext cx="2389188" cy="608012"/>
            <a:chOff x="406400" y="658813"/>
            <a:chExt cx="2389188" cy="608012"/>
          </a:xfrm>
        </p:grpSpPr>
        <p:pic>
          <p:nvPicPr>
            <p:cNvPr id="6" name="图片 1" descr="组48325同意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06400" y="658813"/>
              <a:ext cx="2389188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060450" y="752475"/>
              <a:ext cx="142218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 dirty="0" smtClean="0">
                  <a:solidFill>
                    <a:srgbClr val="EF7509"/>
                  </a:solidFill>
                  <a:latin typeface="思源黑体 CN Heavy" pitchFamily="34" charset="-122"/>
                  <a:ea typeface="思源黑体 CN Heavy" pitchFamily="34" charset="-122"/>
                </a:rPr>
                <a:t>自主预学</a:t>
              </a:r>
              <a:endParaRPr lang="zh-CN" altLang="en-US" sz="2400" b="1" dirty="0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8662" y="1643050"/>
            <a:ext cx="7858180" cy="3701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课前搜搜作者陆游的资料和写作背景。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熟读古诗并能背诵，自学生字和新词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思考课后思考题。</a:t>
            </a:r>
            <a:endParaRPr lang="zh-TW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3.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背诵古诗：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从军行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理解诗意并说说表达的思想感情。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1571612"/>
            <a:ext cx="5143536" cy="417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陆游的资料：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陆游（</a:t>
            </a:r>
            <a:r>
              <a:rPr 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1125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1210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，南宋诗人、词人。字务观，号放翁。越州山阴（今浙江绍兴）人。少时受家庭爱国思想熏陶。中年入蜀，投身军旅。晚年退居家乡。一生笔耕不辍，今存九千多首，内容极为丰富。与王安石、苏轼、黄庭坚并称“宋代四大诗人”，又与杨万里、范成大、尤袤合称“中兴四大诗人”。著有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剑南诗稿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渭南文集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南唐书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老学庵笔记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zh-TW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1785926"/>
            <a:ext cx="2500329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642910" y="1142984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285860"/>
            <a:ext cx="4786346" cy="463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    写作背景：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诗篇作于宋光宗绍熙三年（</a:t>
            </a:r>
            <a:r>
              <a:rPr 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1192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年），陆游</a:t>
            </a:r>
            <a:r>
              <a:rPr 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68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，罢归故里已四年。但平静的村居生活并不能使老人的心平静下来。金兵占领了中原地区。诗人向往着中原地区的大好河山，也惦念着中原地区的人民，盼望宋朝能够尽快收复中原，实现统一。时值初秋，暑威仍厉，天气的热闷与心头的煎沸，使他不能安睡。将晓之际，他步出篱门，以舒烦热，心头怅触，写下这两首诗。</a:t>
            </a:r>
            <a:endParaRPr lang="zh-TW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4" name="Picture 2" descr="http://5b0988e595225.cdn.sohucs.com/images/20180113/be3d277bda96494b863de0e03b5588b4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5008" y="1500174"/>
            <a:ext cx="300039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14744" y="214290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黄河</a:t>
            </a:r>
            <a:endParaRPr lang="zh-TW" altLang="en-US" sz="9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86380" y="442913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华山</a:t>
            </a:r>
            <a:endParaRPr lang="zh-TW" altLang="en-US" sz="9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643050"/>
            <a:ext cx="7715304" cy="411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观看黄河、华山的图片，请同学们谈谈看了图片之后的感受。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身为中国人，你感到？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TW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7290" y="5143512"/>
            <a:ext cx="4308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民族自豪感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00100" y="3500438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（雄伟、壮观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TW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9395" y="660386"/>
            <a:ext cx="2389188" cy="608012"/>
            <a:chOff x="406400" y="658813"/>
            <a:chExt cx="2389188" cy="608012"/>
          </a:xfrm>
        </p:grpSpPr>
        <p:pic>
          <p:nvPicPr>
            <p:cNvPr id="10" name="图片 1" descr="组48325同意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06400" y="658813"/>
              <a:ext cx="2389188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7"/>
            <p:cNvSpPr txBox="1">
              <a:spLocks noChangeArrowheads="1"/>
            </p:cNvSpPr>
            <p:nvPr/>
          </p:nvSpPr>
          <p:spPr bwMode="auto">
            <a:xfrm>
              <a:off x="1060450" y="752475"/>
              <a:ext cx="142218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 dirty="0" smtClean="0">
                  <a:solidFill>
                    <a:srgbClr val="EF7509"/>
                  </a:solidFill>
                  <a:latin typeface="思源黑体 CN Heavy" pitchFamily="34" charset="-122"/>
                  <a:ea typeface="思源黑体 CN Heavy" pitchFamily="34" charset="-122"/>
                </a:rPr>
                <a:t>自主展学</a:t>
              </a:r>
              <a:endParaRPr lang="zh-CN" altLang="en-US" sz="2400" b="1" dirty="0">
                <a:solidFill>
                  <a:srgbClr val="EF7509"/>
                </a:solidFill>
                <a:latin typeface="思源黑体 CN Heavy" pitchFamily="34" charset="-122"/>
                <a:ea typeface="思源黑体 CN Heavy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571472" y="1357298"/>
            <a:ext cx="8286808" cy="4714908"/>
          </a:xfrm>
          <a:prstGeom prst="flowChartAlternateProces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357298"/>
            <a:ext cx="75009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秋夜将晓出篱门迎凉有感</a:t>
            </a:r>
            <a:endParaRPr lang="en-US" altLang="zh-CN" sz="40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陆游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三万里河</a:t>
            </a:r>
            <a:r>
              <a:rPr 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东入海，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五千仞岳</a:t>
            </a:r>
            <a:r>
              <a:rPr 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上摩天。</a:t>
            </a:r>
            <a:endParaRPr lang="zh-TW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遗民泪尽</a:t>
            </a:r>
            <a:r>
              <a:rPr 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胡尘里，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南望王师</a:t>
            </a:r>
            <a:r>
              <a:rPr 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又一年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TW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1950</Words>
  <Application>WPS 演示</Application>
  <PresentationFormat>全屏显示(4:3)</PresentationFormat>
  <Paragraphs>141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Calibri Light</vt:lpstr>
      <vt:lpstr>楷体</vt:lpstr>
      <vt:lpstr>楷体_GB2312</vt:lpstr>
      <vt:lpstr>黑体</vt:lpstr>
      <vt:lpstr>思源黑体 CN Heavy</vt:lpstr>
      <vt:lpstr>微软雅黑</vt:lpstr>
      <vt:lpstr>Arial Unicode MS</vt:lpstr>
      <vt:lpstr>PMingLiU</vt:lpstr>
      <vt:lpstr>Lucida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dsxx</dc:creator>
  <cp:lastModifiedBy>Administrator</cp:lastModifiedBy>
  <cp:revision>586</cp:revision>
  <dcterms:created xsi:type="dcterms:W3CDTF">2019-10-22T06:56:00Z</dcterms:created>
  <dcterms:modified xsi:type="dcterms:W3CDTF">2020-03-03T05:14:49Z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