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732" r:id="rId3"/>
    <p:sldId id="733" r:id="rId4"/>
    <p:sldId id="734" r:id="rId5"/>
    <p:sldId id="736" r:id="rId6"/>
    <p:sldId id="737" r:id="rId7"/>
    <p:sldId id="426" r:id="rId8"/>
    <p:sldId id="589" r:id="rId9"/>
    <p:sldId id="587" r:id="rId10"/>
    <p:sldId id="588" r:id="rId11"/>
    <p:sldId id="323" r:id="rId12"/>
    <p:sldId id="738" r:id="rId13"/>
    <p:sldId id="526" r:id="rId14"/>
    <p:sldId id="592" r:id="rId15"/>
    <p:sldId id="266" r:id="rId16"/>
    <p:sldId id="555" r:id="rId17"/>
    <p:sldId id="595" r:id="rId18"/>
    <p:sldId id="457" r:id="rId19"/>
    <p:sldId id="809" r:id="rId20"/>
    <p:sldId id="640" r:id="rId21"/>
    <p:sldId id="346" r:id="rId22"/>
    <p:sldId id="270" r:id="rId23"/>
    <p:sldId id="810" r:id="rId24"/>
    <p:sldId id="667" r:id="rId25"/>
    <p:sldId id="668" r:id="rId26"/>
    <p:sldId id="274" r:id="rId27"/>
    <p:sldId id="906" r:id="rId28"/>
    <p:sldId id="787" r:id="rId29"/>
    <p:sldId id="811" r:id="rId30"/>
    <p:sldId id="812" r:id="rId31"/>
    <p:sldId id="582" r:id="rId32"/>
    <p:sldId id="454" r:id="rId33"/>
    <p:sldId id="907" r:id="rId34"/>
    <p:sldId id="556" r:id="rId3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D5FEF8"/>
    <a:srgbClr val="6A8571"/>
    <a:srgbClr val="B9C401"/>
    <a:srgbClr val="FFFFFF"/>
    <a:srgbClr val="7D11B5"/>
    <a:srgbClr val="26CAC8"/>
    <a:srgbClr val="FCC88A"/>
    <a:srgbClr val="FFE1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714" autoAdjust="0"/>
  </p:normalViewPr>
  <p:slideViewPr>
    <p:cSldViewPr>
      <p:cViewPr varScale="1">
        <p:scale>
          <a:sx n="62" d="100"/>
          <a:sy n="62" d="100"/>
        </p:scale>
        <p:origin x="-432" y="-84"/>
      </p:cViewPr>
      <p:guideLst>
        <p:guide orient="horz" pos="1889"/>
        <p:guide pos="2871"/>
      </p:guideLst>
    </p:cSldViewPr>
  </p:slideViewPr>
  <p:outlineViewPr>
    <p:cViewPr>
      <p:scale>
        <a:sx n="33" d="100"/>
        <a:sy n="33" d="100"/>
      </p:scale>
      <p:origin x="0" y="1674"/>
    </p:cViewPr>
  </p:outlineViewPr>
  <p:notesTextViewPr>
    <p:cViewPr>
      <p:scale>
        <a:sx n="1" d="1"/>
        <a:sy n="1" d="1"/>
      </p:scale>
      <p:origin x="0" y="0"/>
    </p:cViewPr>
  </p:notesTextViewPr>
  <p:notesViewPr>
    <p:cSldViewPr>
      <p:cViewPr varScale="1">
        <p:scale>
          <a:sx n="68" d="100"/>
          <a:sy n="68" d="100"/>
        </p:scale>
        <p:origin x="-2856" y="-108"/>
      </p:cViewPr>
      <p:guideLst>
        <p:guide orient="horz" pos="3358"/>
        <p:guide pos="215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33FA5A-66A3-4316-878E-E77A88EE2E7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068CAC-6640-417F-821E-54E16AA235F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219"/>
            <a:ext cx="78867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308735" y="1229995"/>
            <a:ext cx="6456045" cy="2889885"/>
          </a:xfrm>
          <a:prstGeom prst="rect">
            <a:avLst/>
          </a:prstGeom>
          <a:noFill/>
          <a:ln>
            <a:noFill/>
          </a:ln>
        </p:spPr>
        <p:txBody>
          <a:bodyPr wrap="square" rtlCol="0" anchor="t">
            <a:spAutoFit/>
          </a:bodyPr>
          <a:lstStyle/>
          <a:p>
            <a:pPr indent="711200" algn="l" fontAlgn="auto">
              <a:lnSpc>
                <a:spcPct val="130000"/>
              </a:lnSpc>
              <a:extLst>
                <a:ext uri="{35155182-B16C-46BC-9424-99874614C6A1}">
                  <wpsdc:indentchars xmlns:wpsdc="http://www.wps.cn/officeDocument/2017/drawingmlCustomData" val="200" checksum="3773799597"/>
                </a:ext>
              </a:extLst>
            </a:pPr>
            <a:r>
              <a:rPr sz="2800" b="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人生最大的悲痛莫过于亲人的生离死别，莫过于白发人送黑发人。</a:t>
            </a:r>
            <a:r>
              <a:rPr lang="zh-CN" sz="2800" b="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对</a:t>
            </a:r>
            <a:r>
              <a:rPr sz="2800" b="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于毛主席来说，作为一代伟人，他强忍住悲痛，作出了常人难以理解的决定。</a:t>
            </a:r>
            <a:r>
              <a:rPr lang="zh-CN" sz="2800" b="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让我们</a:t>
            </a:r>
            <a:r>
              <a:rPr sz="2800" b="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走进课文，去了解一下吧。</a:t>
            </a:r>
            <a:endParaRPr sz="2800" b="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图片 28" descr="多音字"/>
          <p:cNvPicPr>
            <a:picLocks noChangeAspect="1"/>
          </p:cNvPicPr>
          <p:nvPr/>
        </p:nvPicPr>
        <p:blipFill>
          <a:blip r:embed="rId1" cstate="print"/>
          <a:stretch>
            <a:fillRect/>
          </a:stretch>
        </p:blipFill>
        <p:spPr>
          <a:xfrm>
            <a:off x="77470" y="499110"/>
            <a:ext cx="2681605" cy="1012825"/>
          </a:xfrm>
          <a:prstGeom prst="rect">
            <a:avLst/>
          </a:prstGeom>
        </p:spPr>
      </p:pic>
      <p:pic>
        <p:nvPicPr>
          <p:cNvPr id="10242" name="图片 1" descr="19"/>
          <p:cNvPicPr>
            <a:picLocks noChangeAspect="1"/>
          </p:cNvPicPr>
          <p:nvPr/>
        </p:nvPicPr>
        <p:blipFill>
          <a:blip r:embed="rId2" cstate="print"/>
          <a:stretch>
            <a:fillRect/>
          </a:stretch>
        </p:blipFill>
        <p:spPr>
          <a:xfrm>
            <a:off x="1535748" y="1379220"/>
            <a:ext cx="2038350" cy="1354138"/>
          </a:xfrm>
          <a:prstGeom prst="rect">
            <a:avLst/>
          </a:prstGeom>
          <a:noFill/>
          <a:ln w="9525">
            <a:noFill/>
          </a:ln>
        </p:spPr>
      </p:pic>
      <p:sp>
        <p:nvSpPr>
          <p:cNvPr id="11" name="文本框 10"/>
          <p:cNvSpPr txBox="1"/>
          <p:nvPr/>
        </p:nvSpPr>
        <p:spPr>
          <a:xfrm>
            <a:off x="2632710" y="1659890"/>
            <a:ext cx="648335" cy="829945"/>
          </a:xfrm>
          <a:prstGeom prst="rect">
            <a:avLst/>
          </a:prstGeom>
          <a:noFill/>
        </p:spPr>
        <p:txBody>
          <a:bodyPr wrap="square" rtlCol="0">
            <a:spAutoFit/>
          </a:bodyPr>
          <a:lstStyle/>
          <a:p>
            <a:r>
              <a:rPr lang="zh-CN" altLang="en-US" sz="4800">
                <a:latin typeface="微软雅黑" panose="020B0503020204020204" charset="-122"/>
                <a:ea typeface="微软雅黑" panose="020B0503020204020204" charset="-122"/>
              </a:rPr>
              <a:t>鲜</a:t>
            </a:r>
            <a:endParaRPr lang="zh-CN" altLang="en-US" sz="4800">
              <a:latin typeface="楷体_GB2312" panose="02010609030101010101" charset="-122"/>
              <a:ea typeface="楷体_GB2312" panose="02010609030101010101" charset="-122"/>
            </a:endParaRPr>
          </a:p>
        </p:txBody>
      </p:sp>
      <p:sp>
        <p:nvSpPr>
          <p:cNvPr id="13" name="矩形 12"/>
          <p:cNvSpPr/>
          <p:nvPr/>
        </p:nvSpPr>
        <p:spPr>
          <a:xfrm>
            <a:off x="4037648" y="1225550"/>
            <a:ext cx="3671887" cy="706755"/>
          </a:xfrm>
          <a:prstGeom prst="rect">
            <a:avLst/>
          </a:prstGeom>
          <a:noFill/>
          <a:ln w="9525">
            <a:noFill/>
          </a:ln>
        </p:spPr>
        <p:txBody>
          <a:bodyPr>
            <a:spAutoFit/>
          </a:bodyPr>
          <a:lstStyle/>
          <a:p>
            <a:pPr eaLnBrk="1" hangingPunct="1"/>
            <a:r>
              <a:rPr lang="en-US" altLang="zh-CN" sz="4000" b="1" dirty="0">
                <a:latin typeface="方正姚体" panose="02010601030101010101" charset="-122"/>
                <a:ea typeface="方正姚体" panose="02010601030101010101" charset="-122"/>
              </a:rPr>
              <a:t>____</a:t>
            </a:r>
            <a:r>
              <a:rPr lang="en-US" altLang="zh-CN" sz="4000" b="1" dirty="0">
                <a:latin typeface="方正姚体" panose="02010601030101010101" charset="-122"/>
                <a:ea typeface="方正姚体" panose="02010601030101010101" charset="-122"/>
                <a:sym typeface="+mn-ea"/>
              </a:rPr>
              <a:t>__</a:t>
            </a:r>
            <a:r>
              <a:rPr lang="en-US" altLang="zh-CN" sz="4000" b="1" dirty="0">
                <a:latin typeface="楷体" panose="02010609060101010101" charset="-122"/>
                <a:ea typeface="楷体" panose="02010609060101010101" charset="-122"/>
              </a:rPr>
              <a:t> </a:t>
            </a:r>
            <a:r>
              <a:rPr lang="zh-CN" altLang="en-US" sz="4000" dirty="0">
                <a:latin typeface="楷体" panose="02010609060101010101" charset="-122"/>
                <a:ea typeface="楷体" panose="02010609060101010101" charset="-122"/>
              </a:rPr>
              <a:t>鲜有</a:t>
            </a:r>
            <a:endParaRPr lang="zh-CN" altLang="en-US" sz="4000" b="1" dirty="0">
              <a:latin typeface="楷体_GB2312" panose="02010609030101010101" charset="-122"/>
              <a:ea typeface="楷体_GB2312" panose="02010609030101010101" charset="-122"/>
            </a:endParaRPr>
          </a:p>
        </p:txBody>
      </p:sp>
      <p:sp>
        <p:nvSpPr>
          <p:cNvPr id="15" name="左大括号 14"/>
          <p:cNvSpPr/>
          <p:nvPr/>
        </p:nvSpPr>
        <p:spPr>
          <a:xfrm>
            <a:off x="3661410" y="1327150"/>
            <a:ext cx="376238" cy="1495425"/>
          </a:xfrm>
          <a:prstGeom prst="leftBrace">
            <a:avLst>
              <a:gd name="adj1" fmla="val 33147"/>
              <a:gd name="adj2" fmla="val 50000"/>
            </a:avLst>
          </a:prstGeom>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16" name="矩形 15"/>
          <p:cNvSpPr/>
          <p:nvPr/>
        </p:nvSpPr>
        <p:spPr>
          <a:xfrm>
            <a:off x="4037648" y="2217738"/>
            <a:ext cx="3816350" cy="706755"/>
          </a:xfrm>
          <a:prstGeom prst="rect">
            <a:avLst/>
          </a:prstGeom>
          <a:noFill/>
          <a:ln w="9525">
            <a:noFill/>
          </a:ln>
        </p:spPr>
        <p:txBody>
          <a:bodyPr>
            <a:spAutoFit/>
          </a:bodyPr>
          <a:lstStyle/>
          <a:p>
            <a:pPr eaLnBrk="1" hangingPunct="1"/>
            <a:r>
              <a:rPr lang="en-US" altLang="zh-CN" sz="4000" b="1" dirty="0">
                <a:latin typeface="楷体" panose="02010609060101010101" charset="-122"/>
                <a:ea typeface="楷体" panose="02010609060101010101" charset="-122"/>
              </a:rPr>
              <a:t>_______ </a:t>
            </a:r>
            <a:r>
              <a:rPr lang="zh-CN" altLang="en-US" sz="4000" dirty="0">
                <a:latin typeface="楷体" panose="02010609060101010101" charset="-122"/>
                <a:ea typeface="楷体" panose="02010609060101010101" charset="-122"/>
              </a:rPr>
              <a:t>新鲜</a:t>
            </a:r>
            <a:endParaRPr lang="zh-CN" altLang="en-US" sz="4000" b="1" dirty="0">
              <a:latin typeface="楷体_GB2312" panose="02010609030101010101" charset="-122"/>
              <a:ea typeface="楷体_GB2312" panose="02010609030101010101" charset="-122"/>
            </a:endParaRPr>
          </a:p>
        </p:txBody>
      </p:sp>
      <p:sp>
        <p:nvSpPr>
          <p:cNvPr id="17" name="矩形 16"/>
          <p:cNvSpPr/>
          <p:nvPr/>
        </p:nvSpPr>
        <p:spPr>
          <a:xfrm>
            <a:off x="4513898" y="2177098"/>
            <a:ext cx="942340" cy="64516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3600" noProof="0" dirty="0">
                <a:ln>
                  <a:noFill/>
                </a:ln>
                <a:solidFill>
                  <a:srgbClr val="FF0000"/>
                </a:solidFill>
                <a:effectLst/>
                <a:uLnTx/>
                <a:uFillTx/>
                <a:latin typeface="方正姚体" panose="02010601030101010101" charset="-122"/>
                <a:ea typeface="方正姚体" panose="02010601030101010101" charset="-122"/>
                <a:sym typeface="+mn-ea"/>
              </a:rPr>
              <a:t>xiān</a:t>
            </a:r>
            <a:endParaRPr kumimoji="0" lang="en-US" altLang="zh-CN" sz="3600" b="0" i="0" u="none" strike="noStrike" kern="1200" cap="none" spc="0" normalizeH="0" baseline="0" noProof="0" dirty="0">
              <a:ln>
                <a:noFill/>
              </a:ln>
              <a:solidFill>
                <a:srgbClr val="FF0000"/>
              </a:solidFill>
              <a:effectLst/>
              <a:uLnTx/>
              <a:uFillTx/>
              <a:latin typeface="方正姚体" panose="02010601030101010101" charset="-122"/>
              <a:ea typeface="方正姚体" panose="02010601030101010101" charset="-122"/>
              <a:cs typeface="+mn-cs"/>
              <a:sym typeface="+mn-ea"/>
            </a:endParaRPr>
          </a:p>
        </p:txBody>
      </p:sp>
      <p:sp>
        <p:nvSpPr>
          <p:cNvPr id="18" name="矩形 17"/>
          <p:cNvSpPr/>
          <p:nvPr/>
        </p:nvSpPr>
        <p:spPr>
          <a:xfrm>
            <a:off x="4528185" y="1225550"/>
            <a:ext cx="1760220" cy="64516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方正姚体" panose="02010601030101010101" charset="-122"/>
                <a:ea typeface="方正姚体" panose="02010601030101010101" charset="-122"/>
                <a:cs typeface="+mn-cs"/>
              </a:rPr>
              <a:t>xiǎn</a:t>
            </a:r>
            <a:endParaRPr kumimoji="0" lang="en-US" altLang="zh-CN" sz="3600" b="0" i="0" u="none" strike="noStrike" kern="1200" cap="none" spc="0" normalizeH="0" baseline="0" noProof="0" dirty="0">
              <a:ln>
                <a:noFill/>
              </a:ln>
              <a:solidFill>
                <a:srgbClr val="FF0000"/>
              </a:solidFill>
              <a:effectLst/>
              <a:uLnTx/>
              <a:uFillTx/>
              <a:latin typeface="方正姚体" panose="02010601030101010101" charset="-122"/>
              <a:ea typeface="方正姚体" panose="02010601030101010101" charset="-122"/>
              <a:cs typeface="+mn-cs"/>
            </a:endParaRPr>
          </a:p>
        </p:txBody>
      </p:sp>
      <p:sp>
        <p:nvSpPr>
          <p:cNvPr id="19" name="文本框 18"/>
          <p:cNvSpPr txBox="1"/>
          <p:nvPr/>
        </p:nvSpPr>
        <p:spPr>
          <a:xfrm>
            <a:off x="758190" y="3253105"/>
            <a:ext cx="7626985" cy="1210945"/>
          </a:xfrm>
          <a:prstGeom prst="rect">
            <a:avLst/>
          </a:prstGeom>
          <a:noFill/>
        </p:spPr>
        <p:txBody>
          <a:bodyPr wrap="square" rtlCol="0" anchor="t">
            <a:spAutoFit/>
          </a:bodyPr>
          <a:lstStyle/>
          <a:p>
            <a:pPr fontAlgn="auto">
              <a:lnSpc>
                <a:spcPct val="130000"/>
              </a:lnSpc>
            </a:pPr>
            <a:r>
              <a:rPr lang="en-US" altLang="zh-CN" sz="2800">
                <a:latin typeface="微软雅黑" panose="020B0503020204020204" charset="-122"/>
                <a:ea typeface="微软雅黑" panose="020B0503020204020204" charset="-122"/>
                <a:cs typeface="微软雅黑" panose="020B0503020204020204" charset="-122"/>
              </a:rPr>
              <a:t>   </a:t>
            </a:r>
            <a:r>
              <a:rPr sz="2800">
                <a:latin typeface="微软雅黑" panose="020B0503020204020204" charset="-122"/>
                <a:ea typeface="微软雅黑" panose="020B0503020204020204" charset="-122"/>
                <a:cs typeface="微软雅黑" panose="020B0503020204020204" charset="-122"/>
              </a:rPr>
              <a:t>    </a:t>
            </a:r>
            <a:r>
              <a:rPr sz="2800">
                <a:cs typeface="微软雅黑" panose="020B0503020204020204" charset="-122"/>
              </a:rPr>
              <a:t>这家商店的蔬菜很</a:t>
            </a:r>
            <a:r>
              <a:rPr sz="2800">
                <a:solidFill>
                  <a:srgbClr val="FF0000"/>
                </a:solidFill>
                <a:cs typeface="微软雅黑" panose="020B0503020204020204" charset="-122"/>
              </a:rPr>
              <a:t>新鲜（</a:t>
            </a:r>
            <a:r>
              <a:rPr sz="2800">
                <a:solidFill>
                  <a:srgbClr val="FF0000"/>
                </a:solidFill>
                <a:latin typeface="方正姚体" panose="02010601030101010101" charset="-122"/>
                <a:ea typeface="方正姚体" panose="02010601030101010101" charset="-122"/>
                <a:cs typeface="微软雅黑" panose="020B0503020204020204" charset="-122"/>
              </a:rPr>
              <a:t>xiān</a:t>
            </a:r>
            <a:r>
              <a:rPr sz="2800">
                <a:solidFill>
                  <a:srgbClr val="FF0000"/>
                </a:solidFill>
                <a:cs typeface="微软雅黑" panose="020B0503020204020204" charset="-122"/>
              </a:rPr>
              <a:t>）</a:t>
            </a:r>
            <a:r>
              <a:rPr sz="2800">
                <a:cs typeface="微软雅黑" panose="020B0503020204020204" charset="-122"/>
              </a:rPr>
              <a:t>，</a:t>
            </a:r>
            <a:r>
              <a:rPr sz="2800">
                <a:solidFill>
                  <a:srgbClr val="FF0000"/>
                </a:solidFill>
                <a:cs typeface="微软雅黑" panose="020B0503020204020204" charset="-122"/>
              </a:rPr>
              <a:t>鲜（</a:t>
            </a:r>
            <a:r>
              <a:rPr sz="2800">
                <a:solidFill>
                  <a:srgbClr val="FF0000"/>
                </a:solidFill>
                <a:latin typeface="方正姚体" panose="02010601030101010101" charset="-122"/>
                <a:ea typeface="方正姚体" panose="02010601030101010101" charset="-122"/>
                <a:cs typeface="微软雅黑" panose="020B0503020204020204" charset="-122"/>
              </a:rPr>
              <a:t>xiǎn</a:t>
            </a:r>
            <a:r>
              <a:rPr sz="2800">
                <a:solidFill>
                  <a:srgbClr val="FF0000"/>
                </a:solidFill>
                <a:cs typeface="微软雅黑" panose="020B0503020204020204" charset="-122"/>
              </a:rPr>
              <a:t>）</a:t>
            </a:r>
            <a:endParaRPr sz="2800">
              <a:solidFill>
                <a:srgbClr val="FF0000"/>
              </a:solidFill>
              <a:cs typeface="微软雅黑" panose="020B0503020204020204" charset="-122"/>
            </a:endParaRPr>
          </a:p>
          <a:p>
            <a:pPr fontAlgn="auto">
              <a:lnSpc>
                <a:spcPct val="130000"/>
              </a:lnSpc>
            </a:pPr>
            <a:r>
              <a:rPr sz="2800">
                <a:solidFill>
                  <a:srgbClr val="FF0000"/>
                </a:solidFill>
                <a:cs typeface="微软雅黑" panose="020B0503020204020204" charset="-122"/>
              </a:rPr>
              <a:t>有</a:t>
            </a:r>
            <a:r>
              <a:rPr sz="2800">
                <a:cs typeface="微软雅黑" panose="020B0503020204020204" charset="-122"/>
              </a:rPr>
              <a:t>腐烂变质的</a:t>
            </a:r>
            <a:r>
              <a:rPr lang="zh-CN" sz="2800">
                <a:cs typeface="微软雅黑" panose="020B0503020204020204" charset="-122"/>
              </a:rPr>
              <a:t>。</a:t>
            </a:r>
            <a:endParaRPr lang="zh-CN" sz="2800">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Horizontal)">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bldLvl="0" animBg="1"/>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图片 1" descr="19"/>
          <p:cNvPicPr>
            <a:picLocks noChangeAspect="1"/>
          </p:cNvPicPr>
          <p:nvPr/>
        </p:nvPicPr>
        <p:blipFill>
          <a:blip r:embed="rId1" cstate="print"/>
          <a:stretch>
            <a:fillRect/>
          </a:stretch>
        </p:blipFill>
        <p:spPr>
          <a:xfrm>
            <a:off x="1535748" y="1379220"/>
            <a:ext cx="2038350" cy="1354138"/>
          </a:xfrm>
          <a:prstGeom prst="rect">
            <a:avLst/>
          </a:prstGeom>
          <a:noFill/>
          <a:ln w="9525">
            <a:noFill/>
          </a:ln>
        </p:spPr>
      </p:pic>
      <p:sp>
        <p:nvSpPr>
          <p:cNvPr id="11" name="文本框 10"/>
          <p:cNvSpPr txBox="1"/>
          <p:nvPr/>
        </p:nvSpPr>
        <p:spPr>
          <a:xfrm>
            <a:off x="2632710" y="1659890"/>
            <a:ext cx="648335" cy="829945"/>
          </a:xfrm>
          <a:prstGeom prst="rect">
            <a:avLst/>
          </a:prstGeom>
          <a:noFill/>
        </p:spPr>
        <p:txBody>
          <a:bodyPr wrap="square" rtlCol="0">
            <a:spAutoFit/>
          </a:bodyPr>
          <a:lstStyle/>
          <a:p>
            <a:r>
              <a:rPr lang="zh-CN" altLang="en-US" sz="4800">
                <a:latin typeface="微软雅黑" panose="020B0503020204020204" charset="-122"/>
                <a:ea typeface="微软雅黑" panose="020B0503020204020204" charset="-122"/>
              </a:rPr>
              <a:t>禁</a:t>
            </a:r>
            <a:endParaRPr lang="zh-CN" altLang="en-US" sz="4800">
              <a:latin typeface="微软雅黑" panose="020B0503020204020204" charset="-122"/>
              <a:ea typeface="微软雅黑" panose="020B0503020204020204" charset="-122"/>
            </a:endParaRPr>
          </a:p>
        </p:txBody>
      </p:sp>
      <p:sp>
        <p:nvSpPr>
          <p:cNvPr id="13" name="矩形 12"/>
          <p:cNvSpPr/>
          <p:nvPr/>
        </p:nvSpPr>
        <p:spPr>
          <a:xfrm>
            <a:off x="4037965" y="1225550"/>
            <a:ext cx="4347845" cy="706755"/>
          </a:xfrm>
          <a:prstGeom prst="rect">
            <a:avLst/>
          </a:prstGeom>
          <a:noFill/>
          <a:ln w="9525">
            <a:noFill/>
          </a:ln>
        </p:spPr>
        <p:txBody>
          <a:bodyPr wrap="square">
            <a:spAutoFit/>
          </a:bodyPr>
          <a:lstStyle/>
          <a:p>
            <a:pPr eaLnBrk="1" hangingPunct="1"/>
            <a:r>
              <a:rPr lang="en-US" altLang="zh-CN" sz="4000" b="1" dirty="0">
                <a:latin typeface="方正姚体" panose="02010601030101010101" charset="-122"/>
                <a:ea typeface="方正姚体" panose="02010601030101010101" charset="-122"/>
              </a:rPr>
              <a:t>___</a:t>
            </a:r>
            <a:r>
              <a:rPr lang="en-US" altLang="zh-CN" sz="4000" b="1" dirty="0">
                <a:latin typeface="方正姚体" panose="02010601030101010101" charset="-122"/>
                <a:ea typeface="方正姚体" panose="02010601030101010101" charset="-122"/>
                <a:sym typeface="+mn-ea"/>
              </a:rPr>
              <a:t>__</a:t>
            </a:r>
            <a:r>
              <a:rPr lang="en-US" altLang="zh-CN" sz="4000" b="1" dirty="0">
                <a:latin typeface="楷体" panose="02010609060101010101" charset="-122"/>
                <a:ea typeface="楷体" panose="02010609060101010101" charset="-122"/>
              </a:rPr>
              <a:t>   </a:t>
            </a:r>
            <a:r>
              <a:rPr lang="zh-CN" altLang="en-US" sz="4000" dirty="0">
                <a:latin typeface="楷体" panose="02010609060101010101" charset="-122"/>
                <a:ea typeface="楷体" panose="02010609060101010101" charset="-122"/>
              </a:rPr>
              <a:t>禁不住</a:t>
            </a:r>
            <a:endParaRPr lang="zh-CN" altLang="en-US" sz="4000" dirty="0">
              <a:latin typeface="楷体" panose="02010609060101010101" charset="-122"/>
              <a:ea typeface="楷体" panose="02010609060101010101" charset="-122"/>
            </a:endParaRPr>
          </a:p>
        </p:txBody>
      </p:sp>
      <p:sp>
        <p:nvSpPr>
          <p:cNvPr id="15" name="左大括号 14"/>
          <p:cNvSpPr/>
          <p:nvPr/>
        </p:nvSpPr>
        <p:spPr>
          <a:xfrm>
            <a:off x="3661410" y="1327150"/>
            <a:ext cx="376238" cy="1495425"/>
          </a:xfrm>
          <a:prstGeom prst="leftBrace">
            <a:avLst>
              <a:gd name="adj1" fmla="val 33147"/>
              <a:gd name="adj2" fmla="val 50000"/>
            </a:avLst>
          </a:prstGeom>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16" name="矩形 15"/>
          <p:cNvSpPr/>
          <p:nvPr/>
        </p:nvSpPr>
        <p:spPr>
          <a:xfrm>
            <a:off x="4037648" y="2217738"/>
            <a:ext cx="3816350" cy="706755"/>
          </a:xfrm>
          <a:prstGeom prst="rect">
            <a:avLst/>
          </a:prstGeom>
          <a:noFill/>
          <a:ln w="9525">
            <a:noFill/>
          </a:ln>
        </p:spPr>
        <p:txBody>
          <a:bodyPr>
            <a:spAutoFit/>
          </a:bodyPr>
          <a:lstStyle/>
          <a:p>
            <a:pPr eaLnBrk="1" hangingPunct="1"/>
            <a:r>
              <a:rPr lang="en-US" altLang="zh-CN" sz="4000" b="1" dirty="0">
                <a:latin typeface="楷体" panose="02010609060101010101" charset="-122"/>
                <a:ea typeface="楷体" panose="02010609060101010101" charset="-122"/>
              </a:rPr>
              <a:t>______  </a:t>
            </a:r>
            <a:r>
              <a:rPr lang="zh-CN" altLang="en-US" sz="4000" dirty="0">
                <a:latin typeface="楷体" panose="02010609060101010101" charset="-122"/>
                <a:ea typeface="楷体" panose="02010609060101010101" charset="-122"/>
              </a:rPr>
              <a:t>禁止</a:t>
            </a:r>
            <a:endParaRPr lang="zh-CN" altLang="en-US" sz="4000" dirty="0">
              <a:latin typeface="楷体" panose="02010609060101010101" charset="-122"/>
              <a:ea typeface="楷体" panose="02010609060101010101" charset="-122"/>
            </a:endParaRPr>
          </a:p>
        </p:txBody>
      </p:sp>
      <p:sp>
        <p:nvSpPr>
          <p:cNvPr id="17" name="矩形 16"/>
          <p:cNvSpPr/>
          <p:nvPr/>
        </p:nvSpPr>
        <p:spPr>
          <a:xfrm>
            <a:off x="4442143" y="2248853"/>
            <a:ext cx="612140" cy="64516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方正姚体" panose="02010601030101010101" charset="-122"/>
                <a:ea typeface="方正姚体" panose="02010601030101010101" charset="-122"/>
                <a:cs typeface="+mn-cs"/>
                <a:sym typeface="+mn-ea"/>
              </a:rPr>
              <a:t>jìn</a:t>
            </a:r>
            <a:endParaRPr kumimoji="0" lang="en-US" altLang="zh-CN" sz="3600" b="0" i="0" u="none" strike="noStrike" kern="1200" cap="none" spc="0" normalizeH="0" baseline="0" noProof="0" dirty="0">
              <a:ln>
                <a:noFill/>
              </a:ln>
              <a:solidFill>
                <a:srgbClr val="FF0000"/>
              </a:solidFill>
              <a:effectLst/>
              <a:uLnTx/>
              <a:uFillTx/>
              <a:latin typeface="方正姚体" panose="02010601030101010101" charset="-122"/>
              <a:ea typeface="方正姚体" panose="02010601030101010101" charset="-122"/>
              <a:cs typeface="+mn-cs"/>
              <a:sym typeface="+mn-ea"/>
            </a:endParaRPr>
          </a:p>
        </p:txBody>
      </p:sp>
      <p:sp>
        <p:nvSpPr>
          <p:cNvPr id="18" name="矩形 17"/>
          <p:cNvSpPr/>
          <p:nvPr/>
        </p:nvSpPr>
        <p:spPr>
          <a:xfrm>
            <a:off x="4456430" y="1225550"/>
            <a:ext cx="1760220" cy="64516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方正姚体" panose="02010601030101010101" charset="-122"/>
                <a:ea typeface="方正姚体" panose="02010601030101010101" charset="-122"/>
                <a:cs typeface="+mn-cs"/>
              </a:rPr>
              <a:t>jīn</a:t>
            </a:r>
            <a:endParaRPr kumimoji="0" lang="en-US" altLang="zh-CN" sz="3600" b="0" i="0" u="none" strike="noStrike" kern="1200" cap="none" spc="0" normalizeH="0" baseline="0" noProof="0" dirty="0">
              <a:ln>
                <a:noFill/>
              </a:ln>
              <a:solidFill>
                <a:srgbClr val="FF0000"/>
              </a:solidFill>
              <a:effectLst/>
              <a:uLnTx/>
              <a:uFillTx/>
              <a:latin typeface="方正姚体" panose="02010601030101010101" charset="-122"/>
              <a:ea typeface="方正姚体" panose="02010601030101010101" charset="-122"/>
              <a:cs typeface="+mn-cs"/>
            </a:endParaRPr>
          </a:p>
        </p:txBody>
      </p:sp>
      <p:sp>
        <p:nvSpPr>
          <p:cNvPr id="19" name="文本框 18"/>
          <p:cNvSpPr txBox="1"/>
          <p:nvPr/>
        </p:nvSpPr>
        <p:spPr>
          <a:xfrm>
            <a:off x="758825" y="3281680"/>
            <a:ext cx="7626985" cy="1210945"/>
          </a:xfrm>
          <a:prstGeom prst="rect">
            <a:avLst/>
          </a:prstGeom>
          <a:noFill/>
        </p:spPr>
        <p:txBody>
          <a:bodyPr wrap="square" rtlCol="0" anchor="t">
            <a:spAutoFit/>
          </a:bodyPr>
          <a:lstStyle/>
          <a:p>
            <a:pPr fontAlgn="auto">
              <a:lnSpc>
                <a:spcPct val="130000"/>
              </a:lnSpc>
            </a:pPr>
            <a:r>
              <a:rPr lang="en-US" altLang="zh-CN" sz="2800">
                <a:latin typeface="微软雅黑" panose="020B0503020204020204" charset="-122"/>
                <a:ea typeface="微软雅黑" panose="020B0503020204020204" charset="-122"/>
                <a:cs typeface="微软雅黑" panose="020B0503020204020204" charset="-122"/>
              </a:rPr>
              <a:t>   </a:t>
            </a:r>
            <a:r>
              <a:rPr sz="2800">
                <a:latin typeface="微软雅黑" panose="020B0503020204020204" charset="-122"/>
                <a:ea typeface="微软雅黑" panose="020B0503020204020204" charset="-122"/>
                <a:cs typeface="微软雅黑" panose="020B0503020204020204" charset="-122"/>
              </a:rPr>
              <a:t>    </a:t>
            </a:r>
            <a:r>
              <a:rPr sz="2800">
                <a:cs typeface="微软雅黑" panose="020B0503020204020204" charset="-122"/>
              </a:rPr>
              <a:t>听说这条路</a:t>
            </a:r>
            <a:r>
              <a:rPr sz="2800">
                <a:solidFill>
                  <a:srgbClr val="FF0000"/>
                </a:solidFill>
                <a:cs typeface="微软雅黑" panose="020B0503020204020204" charset="-122"/>
              </a:rPr>
              <a:t>禁（</a:t>
            </a:r>
            <a:r>
              <a:rPr sz="2800">
                <a:solidFill>
                  <a:srgbClr val="FF0000"/>
                </a:solidFill>
                <a:latin typeface="方正姚体" panose="02010601030101010101" charset="-122"/>
                <a:ea typeface="方正姚体" panose="02010601030101010101" charset="-122"/>
                <a:cs typeface="微软雅黑" panose="020B0503020204020204" charset="-122"/>
              </a:rPr>
              <a:t>jìn</a:t>
            </a:r>
            <a:r>
              <a:rPr sz="2800">
                <a:solidFill>
                  <a:srgbClr val="FF0000"/>
                </a:solidFill>
                <a:cs typeface="微软雅黑" panose="020B0503020204020204" charset="-122"/>
              </a:rPr>
              <a:t>）止</a:t>
            </a:r>
            <a:r>
              <a:rPr sz="2800">
                <a:cs typeface="微软雅黑" panose="020B0503020204020204" charset="-122"/>
              </a:rPr>
              <a:t>通行，他</a:t>
            </a:r>
            <a:r>
              <a:rPr sz="2800">
                <a:solidFill>
                  <a:srgbClr val="FF0000"/>
                </a:solidFill>
                <a:cs typeface="微软雅黑" panose="020B0503020204020204" charset="-122"/>
              </a:rPr>
              <a:t>禁（</a:t>
            </a:r>
            <a:r>
              <a:rPr sz="2800">
                <a:solidFill>
                  <a:srgbClr val="FF0000"/>
                </a:solidFill>
                <a:latin typeface="方正姚体" panose="02010601030101010101" charset="-122"/>
                <a:ea typeface="方正姚体" panose="02010601030101010101" charset="-122"/>
                <a:cs typeface="微软雅黑" panose="020B0503020204020204" charset="-122"/>
              </a:rPr>
              <a:t>jīn</a:t>
            </a:r>
            <a:r>
              <a:rPr sz="2800">
                <a:solidFill>
                  <a:srgbClr val="FF0000"/>
                </a:solidFill>
                <a:cs typeface="微软雅黑" panose="020B0503020204020204" charset="-122"/>
              </a:rPr>
              <a:t>）不住</a:t>
            </a:r>
            <a:r>
              <a:rPr sz="2800">
                <a:cs typeface="微软雅黑" panose="020B0503020204020204" charset="-122"/>
              </a:rPr>
              <a:t>发起愁来。</a:t>
            </a:r>
            <a:endParaRPr sz="2800">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Horizontal)">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charRg st="0" end="10"/>
                                            </p:txEl>
                                          </p:spTgt>
                                        </p:tgtEl>
                                        <p:attrNameLst>
                                          <p:attrName>style.visibility</p:attrName>
                                        </p:attrNameLst>
                                      </p:cBhvr>
                                      <p:to>
                                        <p:strVal val="visible"/>
                                      </p:to>
                                    </p:set>
                                    <p:animEffect transition="in" filter="fade">
                                      <p:cBhvr>
                                        <p:cTn id="16" dur="500"/>
                                        <p:tgtEl>
                                          <p:spTgt spid="13">
                                            <p:txEl>
                                              <p:charRg st="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bldLvl="0" animBg="1"/>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左大括号 2"/>
          <p:cNvSpPr/>
          <p:nvPr/>
        </p:nvSpPr>
        <p:spPr>
          <a:xfrm>
            <a:off x="749300" y="1754505"/>
            <a:ext cx="335915" cy="1013460"/>
          </a:xfrm>
          <a:prstGeom prst="leftBrace">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sz="2400" b="1"/>
          </a:p>
        </p:txBody>
      </p:sp>
      <p:sp>
        <p:nvSpPr>
          <p:cNvPr id="6" name="文本框 5"/>
          <p:cNvSpPr txBox="1"/>
          <p:nvPr/>
        </p:nvSpPr>
        <p:spPr>
          <a:xfrm>
            <a:off x="1038860" y="1672590"/>
            <a:ext cx="1996440" cy="583565"/>
          </a:xfrm>
          <a:prstGeom prst="rect">
            <a:avLst/>
          </a:prstGeom>
          <a:noFill/>
        </p:spPr>
        <p:txBody>
          <a:bodyPr wrap="square" rtlCol="0">
            <a:spAutoFit/>
          </a:bodyPr>
          <a:lstStyle/>
          <a:p>
            <a:r>
              <a:rPr lang="zh-CN" altLang="en-US" sz="3200" b="1">
                <a:sym typeface="+mn-ea"/>
              </a:rPr>
              <a:t>泽（润泽）</a:t>
            </a:r>
            <a:endParaRPr lang="zh-CN" altLang="en-US" sz="3200" b="1">
              <a:sym typeface="+mn-ea"/>
            </a:endParaRPr>
          </a:p>
        </p:txBody>
      </p:sp>
      <p:sp>
        <p:nvSpPr>
          <p:cNvPr id="7" name="文本框 6"/>
          <p:cNvSpPr txBox="1"/>
          <p:nvPr/>
        </p:nvSpPr>
        <p:spPr>
          <a:xfrm>
            <a:off x="1038860" y="2406650"/>
            <a:ext cx="2121535" cy="583565"/>
          </a:xfrm>
          <a:prstGeom prst="rect">
            <a:avLst/>
          </a:prstGeom>
          <a:noFill/>
        </p:spPr>
        <p:txBody>
          <a:bodyPr wrap="square" rtlCol="0">
            <a:spAutoFit/>
          </a:bodyPr>
          <a:lstStyle/>
          <a:p>
            <a:r>
              <a:rPr lang="zh-CN" altLang="en-US" sz="3200" b="1">
                <a:sym typeface="+mn-ea"/>
              </a:rPr>
              <a:t>择（选择）</a:t>
            </a:r>
            <a:endParaRPr lang="zh-CN" altLang="en-US" sz="3200" b="1">
              <a:sym typeface="+mn-ea"/>
            </a:endParaRPr>
          </a:p>
        </p:txBody>
      </p:sp>
      <p:sp>
        <p:nvSpPr>
          <p:cNvPr id="8" name="左大括号 7"/>
          <p:cNvSpPr/>
          <p:nvPr/>
        </p:nvSpPr>
        <p:spPr>
          <a:xfrm>
            <a:off x="3250565" y="1830705"/>
            <a:ext cx="335915" cy="1013460"/>
          </a:xfrm>
          <a:prstGeom prst="leftBrace">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sz="2400" b="1"/>
          </a:p>
        </p:txBody>
      </p:sp>
      <p:sp>
        <p:nvSpPr>
          <p:cNvPr id="9" name="文本框 8"/>
          <p:cNvSpPr txBox="1"/>
          <p:nvPr/>
        </p:nvSpPr>
        <p:spPr>
          <a:xfrm>
            <a:off x="3586480" y="1672590"/>
            <a:ext cx="1978025" cy="1076325"/>
          </a:xfrm>
          <a:prstGeom prst="rect">
            <a:avLst/>
          </a:prstGeom>
          <a:noFill/>
        </p:spPr>
        <p:txBody>
          <a:bodyPr wrap="square" rtlCol="0">
            <a:spAutoFit/>
          </a:bodyPr>
          <a:lstStyle/>
          <a:p>
            <a:r>
              <a:rPr lang="zh-CN" altLang="en-US" sz="3200" b="1">
                <a:sym typeface="+mn-ea"/>
              </a:rPr>
              <a:t>拟（比拟）</a:t>
            </a:r>
            <a:endParaRPr lang="zh-CN" altLang="en-US" sz="3200" b="1">
              <a:sym typeface="+mn-ea"/>
            </a:endParaRPr>
          </a:p>
          <a:p>
            <a:endParaRPr lang="zh-CN" altLang="en-US" sz="3200" b="1">
              <a:latin typeface="+mj-ea"/>
              <a:ea typeface="+mj-ea"/>
            </a:endParaRPr>
          </a:p>
        </p:txBody>
      </p:sp>
      <p:sp>
        <p:nvSpPr>
          <p:cNvPr id="10" name="文本框 9"/>
          <p:cNvSpPr txBox="1"/>
          <p:nvPr/>
        </p:nvSpPr>
        <p:spPr>
          <a:xfrm>
            <a:off x="3586480" y="2406650"/>
            <a:ext cx="1978025" cy="583565"/>
          </a:xfrm>
          <a:prstGeom prst="rect">
            <a:avLst/>
          </a:prstGeom>
          <a:noFill/>
        </p:spPr>
        <p:txBody>
          <a:bodyPr wrap="square" rtlCol="0">
            <a:spAutoFit/>
          </a:bodyPr>
          <a:lstStyle/>
          <a:p>
            <a:r>
              <a:rPr lang="zh-CN" altLang="en-US" sz="3200" b="1">
                <a:sym typeface="+mn-ea"/>
              </a:rPr>
              <a:t>似（相似）</a:t>
            </a:r>
            <a:endParaRPr lang="zh-CN" altLang="en-US" sz="3200" b="1">
              <a:sym typeface="+mn-ea"/>
            </a:endParaRPr>
          </a:p>
        </p:txBody>
      </p:sp>
      <p:sp>
        <p:nvSpPr>
          <p:cNvPr id="11" name="左大括号 10"/>
          <p:cNvSpPr/>
          <p:nvPr/>
        </p:nvSpPr>
        <p:spPr>
          <a:xfrm>
            <a:off x="5835650" y="1830705"/>
            <a:ext cx="335915" cy="1013460"/>
          </a:xfrm>
          <a:prstGeom prst="leftBrace">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sz="2400" b="1"/>
          </a:p>
        </p:txBody>
      </p:sp>
      <p:sp>
        <p:nvSpPr>
          <p:cNvPr id="18" name="文本框 17"/>
          <p:cNvSpPr txBox="1"/>
          <p:nvPr/>
        </p:nvSpPr>
        <p:spPr>
          <a:xfrm>
            <a:off x="6194425" y="1672590"/>
            <a:ext cx="2230755" cy="583565"/>
          </a:xfrm>
          <a:prstGeom prst="rect">
            <a:avLst/>
          </a:prstGeom>
          <a:noFill/>
        </p:spPr>
        <p:txBody>
          <a:bodyPr wrap="square" rtlCol="0">
            <a:spAutoFit/>
          </a:bodyPr>
          <a:lstStyle/>
          <a:p>
            <a:r>
              <a:rPr lang="zh-CN" altLang="en-US" sz="3200" b="1">
                <a:sym typeface="+mn-ea"/>
              </a:rPr>
              <a:t>瑞（祥瑞）</a:t>
            </a:r>
            <a:endParaRPr lang="zh-CN" altLang="en-US" sz="3200" b="1">
              <a:sym typeface="+mn-ea"/>
            </a:endParaRPr>
          </a:p>
        </p:txBody>
      </p:sp>
      <p:sp>
        <p:nvSpPr>
          <p:cNvPr id="19" name="文本框 18"/>
          <p:cNvSpPr txBox="1"/>
          <p:nvPr/>
        </p:nvSpPr>
        <p:spPr>
          <a:xfrm>
            <a:off x="6194425" y="2406650"/>
            <a:ext cx="2230120" cy="583565"/>
          </a:xfrm>
          <a:prstGeom prst="rect">
            <a:avLst/>
          </a:prstGeom>
          <a:noFill/>
        </p:spPr>
        <p:txBody>
          <a:bodyPr wrap="square" rtlCol="0">
            <a:spAutoFit/>
          </a:bodyPr>
          <a:lstStyle/>
          <a:p>
            <a:r>
              <a:rPr lang="zh-CN" altLang="en-US" sz="3200" b="1">
                <a:sym typeface="+mn-ea"/>
              </a:rPr>
              <a:t>端（端正）</a:t>
            </a:r>
            <a:endParaRPr lang="zh-CN" altLang="en-US" sz="3200" b="1">
              <a:sym typeface="+mn-ea"/>
            </a:endParaRPr>
          </a:p>
        </p:txBody>
      </p:sp>
      <p:pic>
        <p:nvPicPr>
          <p:cNvPr id="4" name="图片 3" descr="1形近"/>
          <p:cNvPicPr>
            <a:picLocks noChangeAspect="1"/>
          </p:cNvPicPr>
          <p:nvPr/>
        </p:nvPicPr>
        <p:blipFill>
          <a:blip r:embed="rId1" cstate="print"/>
          <a:stretch>
            <a:fillRect/>
          </a:stretch>
        </p:blipFill>
        <p:spPr>
          <a:xfrm>
            <a:off x="-79375" y="398780"/>
            <a:ext cx="2672080" cy="1007745"/>
          </a:xfrm>
          <a:prstGeom prst="rect">
            <a:avLst/>
          </a:prstGeom>
        </p:spPr>
      </p:pic>
      <p:sp>
        <p:nvSpPr>
          <p:cNvPr id="12" name="左大括号 11"/>
          <p:cNvSpPr/>
          <p:nvPr/>
        </p:nvSpPr>
        <p:spPr>
          <a:xfrm>
            <a:off x="732790" y="3185795"/>
            <a:ext cx="335915" cy="1013460"/>
          </a:xfrm>
          <a:prstGeom prst="leftBrace">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sz="2400" b="1"/>
          </a:p>
        </p:txBody>
      </p:sp>
      <p:sp>
        <p:nvSpPr>
          <p:cNvPr id="13" name="文本框 12"/>
          <p:cNvSpPr txBox="1"/>
          <p:nvPr/>
        </p:nvSpPr>
        <p:spPr>
          <a:xfrm>
            <a:off x="1022350" y="3091180"/>
            <a:ext cx="1996440" cy="583565"/>
          </a:xfrm>
          <a:prstGeom prst="rect">
            <a:avLst/>
          </a:prstGeom>
          <a:noFill/>
        </p:spPr>
        <p:txBody>
          <a:bodyPr wrap="square" rtlCol="0">
            <a:spAutoFit/>
          </a:bodyPr>
          <a:lstStyle/>
          <a:p>
            <a:r>
              <a:rPr lang="zh-CN" altLang="en-US" sz="3200" b="1">
                <a:sym typeface="+mn-ea"/>
              </a:rPr>
              <a:t>炼（锻炼）</a:t>
            </a:r>
            <a:endParaRPr lang="zh-CN" altLang="en-US" sz="3200" b="1">
              <a:sym typeface="+mn-ea"/>
            </a:endParaRPr>
          </a:p>
        </p:txBody>
      </p:sp>
      <p:sp>
        <p:nvSpPr>
          <p:cNvPr id="14" name="文本框 13"/>
          <p:cNvSpPr txBox="1"/>
          <p:nvPr/>
        </p:nvSpPr>
        <p:spPr>
          <a:xfrm>
            <a:off x="1022350" y="3825240"/>
            <a:ext cx="2121535" cy="583565"/>
          </a:xfrm>
          <a:prstGeom prst="rect">
            <a:avLst/>
          </a:prstGeom>
          <a:noFill/>
        </p:spPr>
        <p:txBody>
          <a:bodyPr wrap="square" rtlCol="0">
            <a:spAutoFit/>
          </a:bodyPr>
          <a:lstStyle/>
          <a:p>
            <a:r>
              <a:rPr lang="zh-CN" altLang="en-US" sz="3200" b="1">
                <a:sym typeface="+mn-ea"/>
              </a:rPr>
              <a:t>练（练习）</a:t>
            </a:r>
            <a:endParaRPr lang="zh-CN" altLang="en-US" sz="3200" b="1">
              <a:sym typeface="+mn-ea"/>
            </a:endParaRPr>
          </a:p>
        </p:txBody>
      </p:sp>
      <p:sp>
        <p:nvSpPr>
          <p:cNvPr id="15" name="左大括号 14"/>
          <p:cNvSpPr/>
          <p:nvPr/>
        </p:nvSpPr>
        <p:spPr>
          <a:xfrm>
            <a:off x="3234055" y="3249295"/>
            <a:ext cx="335915" cy="1013460"/>
          </a:xfrm>
          <a:prstGeom prst="leftBrace">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sz="2400" b="1"/>
          </a:p>
        </p:txBody>
      </p:sp>
      <p:sp>
        <p:nvSpPr>
          <p:cNvPr id="16" name="文本框 15"/>
          <p:cNvSpPr txBox="1"/>
          <p:nvPr/>
        </p:nvSpPr>
        <p:spPr>
          <a:xfrm>
            <a:off x="3569970" y="3091180"/>
            <a:ext cx="1978025" cy="1076325"/>
          </a:xfrm>
          <a:prstGeom prst="rect">
            <a:avLst/>
          </a:prstGeom>
          <a:noFill/>
        </p:spPr>
        <p:txBody>
          <a:bodyPr wrap="square" rtlCol="0">
            <a:spAutoFit/>
          </a:bodyPr>
          <a:lstStyle/>
          <a:p>
            <a:r>
              <a:rPr lang="zh-CN" altLang="en-US" sz="3200" b="1">
                <a:sym typeface="+mn-ea"/>
              </a:rPr>
              <a:t>搞（搞定）</a:t>
            </a:r>
            <a:endParaRPr lang="zh-CN" altLang="en-US" sz="3200" b="1">
              <a:sym typeface="+mn-ea"/>
            </a:endParaRPr>
          </a:p>
          <a:p>
            <a:endParaRPr lang="zh-CN" altLang="en-US" sz="3200" b="1">
              <a:latin typeface="+mj-ea"/>
              <a:ea typeface="+mj-ea"/>
            </a:endParaRPr>
          </a:p>
        </p:txBody>
      </p:sp>
      <p:sp>
        <p:nvSpPr>
          <p:cNvPr id="17" name="文本框 16"/>
          <p:cNvSpPr txBox="1"/>
          <p:nvPr/>
        </p:nvSpPr>
        <p:spPr>
          <a:xfrm>
            <a:off x="3569970" y="3825240"/>
            <a:ext cx="1978025" cy="583565"/>
          </a:xfrm>
          <a:prstGeom prst="rect">
            <a:avLst/>
          </a:prstGeom>
          <a:noFill/>
        </p:spPr>
        <p:txBody>
          <a:bodyPr wrap="square" rtlCol="0">
            <a:spAutoFit/>
          </a:bodyPr>
          <a:lstStyle/>
          <a:p>
            <a:r>
              <a:rPr lang="zh-CN" altLang="en-US" sz="3200" b="1">
                <a:sym typeface="+mn-ea"/>
              </a:rPr>
              <a:t>稿（草稿）</a:t>
            </a:r>
            <a:endParaRPr lang="zh-CN" altLang="en-US" sz="3200" b="1">
              <a:sym typeface="+mn-ea"/>
            </a:endParaRPr>
          </a:p>
        </p:txBody>
      </p:sp>
      <p:sp>
        <p:nvSpPr>
          <p:cNvPr id="20" name="左大括号 19"/>
          <p:cNvSpPr/>
          <p:nvPr/>
        </p:nvSpPr>
        <p:spPr>
          <a:xfrm>
            <a:off x="5835650" y="3249295"/>
            <a:ext cx="335915" cy="1013460"/>
          </a:xfrm>
          <a:prstGeom prst="leftBrace">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sz="2400" b="1"/>
          </a:p>
        </p:txBody>
      </p:sp>
      <p:sp>
        <p:nvSpPr>
          <p:cNvPr id="21" name="文本框 20"/>
          <p:cNvSpPr txBox="1"/>
          <p:nvPr/>
        </p:nvSpPr>
        <p:spPr>
          <a:xfrm>
            <a:off x="6194425" y="3091180"/>
            <a:ext cx="2230755" cy="583565"/>
          </a:xfrm>
          <a:prstGeom prst="rect">
            <a:avLst/>
          </a:prstGeom>
          <a:noFill/>
        </p:spPr>
        <p:txBody>
          <a:bodyPr wrap="square" rtlCol="0">
            <a:spAutoFit/>
          </a:bodyPr>
          <a:lstStyle/>
          <a:p>
            <a:r>
              <a:rPr lang="zh-CN" altLang="en-US" sz="3200" b="1">
                <a:sym typeface="+mn-ea"/>
              </a:rPr>
              <a:t>殊（特殊）</a:t>
            </a:r>
            <a:endParaRPr lang="zh-CN" altLang="en-US" sz="3200" b="1">
              <a:sym typeface="+mn-ea"/>
            </a:endParaRPr>
          </a:p>
        </p:txBody>
      </p:sp>
      <p:sp>
        <p:nvSpPr>
          <p:cNvPr id="23" name="文本框 22"/>
          <p:cNvSpPr txBox="1"/>
          <p:nvPr/>
        </p:nvSpPr>
        <p:spPr>
          <a:xfrm>
            <a:off x="6194425" y="3825240"/>
            <a:ext cx="2230120" cy="583565"/>
          </a:xfrm>
          <a:prstGeom prst="rect">
            <a:avLst/>
          </a:prstGeom>
          <a:noFill/>
        </p:spPr>
        <p:txBody>
          <a:bodyPr wrap="square" rtlCol="0">
            <a:spAutoFit/>
          </a:bodyPr>
          <a:lstStyle/>
          <a:p>
            <a:r>
              <a:rPr lang="zh-CN" altLang="en-US" sz="3200" b="1">
                <a:sym typeface="+mn-ea"/>
              </a:rPr>
              <a:t>珠（珍珠）</a:t>
            </a:r>
            <a:endParaRPr lang="zh-CN" altLang="en-US" sz="32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P spid="7" grpId="0"/>
      <p:bldP spid="8" grpId="0" bldLvl="0" animBg="1"/>
      <p:bldP spid="9" grpId="0"/>
      <p:bldP spid="10" grpId="0"/>
      <p:bldP spid="11" grpId="0" bldLvl="0" animBg="1"/>
      <p:bldP spid="18" grpId="0"/>
      <p:bldP spid="19" grpId="0"/>
      <p:bldP spid="12" grpId="0" bldLvl="0" animBg="1"/>
      <p:bldP spid="13" grpId="0"/>
      <p:bldP spid="14" grpId="0"/>
      <p:bldP spid="15" grpId="0" animBg="1"/>
      <p:bldP spid="16" grpId="0"/>
      <p:bldP spid="17" grpId="0"/>
      <p:bldP spid="20" grpId="0" bldLvl="0" animBg="1"/>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圆角矩形 11"/>
          <p:cNvSpPr/>
          <p:nvPr/>
        </p:nvSpPr>
        <p:spPr>
          <a:xfrm>
            <a:off x="1153160" y="1619885"/>
            <a:ext cx="7412990" cy="2868930"/>
          </a:xfrm>
          <a:prstGeom prst="roundRect">
            <a:avLst/>
          </a:prstGeom>
          <a:solidFill>
            <a:schemeClr val="accent6">
              <a:lumMod val="20000"/>
              <a:lumOff val="80000"/>
              <a:alpha val="20000"/>
            </a:schemeClr>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000" b="0" i="0" u="none" strike="noStrike" kern="1200" cap="none" spc="0" normalizeH="0" baseline="0" noProof="0">
              <a:ln>
                <a:noFill/>
              </a:ln>
              <a:solidFill>
                <a:schemeClr val="dk1"/>
              </a:solidFill>
              <a:effectLst/>
              <a:uLnTx/>
              <a:uFillTx/>
              <a:latin typeface="+mn-lt"/>
              <a:ea typeface="+mn-ea"/>
              <a:cs typeface="+mn-cs"/>
            </a:endParaRPr>
          </a:p>
        </p:txBody>
      </p:sp>
      <p:sp>
        <p:nvSpPr>
          <p:cNvPr id="5" name="矩形 4"/>
          <p:cNvSpPr/>
          <p:nvPr/>
        </p:nvSpPr>
        <p:spPr>
          <a:xfrm>
            <a:off x="1440815" y="1627505"/>
            <a:ext cx="7447915" cy="2861310"/>
          </a:xfrm>
          <a:prstGeom prst="rect">
            <a:avLst/>
          </a:prstGeom>
          <a:noFill/>
          <a:ln w="9525">
            <a:noFill/>
          </a:ln>
        </p:spPr>
        <p:txBody>
          <a:bodyPr wrap="square">
            <a:spAutoFit/>
          </a:bodyPr>
          <a:lstStyle/>
          <a:p>
            <a:pPr fontAlgn="auto">
              <a:lnSpc>
                <a:spcPct val="150000"/>
              </a:lnSpc>
            </a:pPr>
            <a:r>
              <a:rPr lang="en-US" altLang="zh-CN" sz="3000" b="1" dirty="0">
                <a:latin typeface="楷体" panose="02010609060101010101" charset="-122"/>
                <a:ea typeface="楷体" panose="02010609060101010101" charset="-122"/>
              </a:rPr>
              <a:t>___</a:t>
            </a:r>
            <a:r>
              <a:rPr lang="zh-CN" altLang="en-US" sz="3000" b="1" dirty="0">
                <a:latin typeface="楷体" panose="02010609060101010101" charset="-122"/>
                <a:ea typeface="楷体" panose="02010609060101010101" charset="-122"/>
              </a:rPr>
              <a:t>由不得自己；控制不了自己。</a:t>
            </a:r>
            <a:endParaRPr lang="zh-CN" altLang="en-US" sz="3000" b="1" dirty="0">
              <a:latin typeface="楷体" panose="02010609060101010101" charset="-122"/>
              <a:ea typeface="楷体" panose="02010609060101010101" charset="-122"/>
            </a:endParaRPr>
          </a:p>
          <a:p>
            <a:pPr fontAlgn="auto">
              <a:lnSpc>
                <a:spcPct val="150000"/>
              </a:lnSpc>
            </a:pPr>
            <a:r>
              <a:rPr lang="en-US" altLang="zh-CN" sz="3000" b="1" dirty="0">
                <a:latin typeface="楷体" panose="02010609060101010101" charset="-122"/>
                <a:ea typeface="楷体" panose="02010609060101010101" charset="-122"/>
              </a:rPr>
              <a:t>___ </a:t>
            </a:r>
            <a:r>
              <a:rPr lang="zh-CN" altLang="en-US" sz="3000" b="1" dirty="0">
                <a:latin typeface="楷体" panose="02010609060101010101" charset="-122"/>
                <a:ea typeface="楷体" panose="02010609060101010101" charset="-122"/>
              </a:rPr>
              <a:t>心里不舒服、情绪低落的样子。</a:t>
            </a:r>
            <a:endParaRPr lang="zh-CN" altLang="en-US" sz="3000" b="1" dirty="0">
              <a:latin typeface="楷体" panose="02010609060101010101" charset="-122"/>
              <a:ea typeface="楷体" panose="02010609060101010101" charset="-122"/>
            </a:endParaRPr>
          </a:p>
          <a:p>
            <a:pPr fontAlgn="auto">
              <a:lnSpc>
                <a:spcPct val="150000"/>
              </a:lnSpc>
            </a:pPr>
            <a:r>
              <a:rPr lang="en-US" altLang="zh-CN" sz="3000" b="1" dirty="0">
                <a:latin typeface="楷体" panose="02010609060101010101" charset="-122"/>
                <a:ea typeface="楷体" panose="02010609060101010101" charset="-122"/>
              </a:rPr>
              <a:t>___ </a:t>
            </a:r>
            <a:r>
              <a:rPr lang="zh-CN" altLang="en-US" sz="3000" b="1" dirty="0">
                <a:latin typeface="楷体" panose="02010609060101010101" charset="-122"/>
                <a:ea typeface="楷体" panose="02010609060101010101" charset="-122"/>
              </a:rPr>
              <a:t>连续不断地小声说话的声音。</a:t>
            </a:r>
            <a:endParaRPr lang="zh-CN" altLang="en-US" sz="3000" b="1" dirty="0">
              <a:latin typeface="楷体" panose="02010609060101010101" charset="-122"/>
              <a:ea typeface="楷体" panose="02010609060101010101" charset="-122"/>
            </a:endParaRPr>
          </a:p>
          <a:p>
            <a:pPr fontAlgn="auto">
              <a:lnSpc>
                <a:spcPct val="150000"/>
              </a:lnSpc>
            </a:pPr>
            <a:r>
              <a:rPr lang="en-US" altLang="zh-CN" sz="3000" b="1" dirty="0">
                <a:latin typeface="楷体" panose="02010609060101010101" charset="-122"/>
                <a:ea typeface="楷体" panose="02010609060101010101" charset="-122"/>
              </a:rPr>
              <a:t>___ </a:t>
            </a:r>
            <a:r>
              <a:rPr lang="zh-CN" altLang="en-US" sz="3000" b="1" dirty="0">
                <a:latin typeface="楷体" panose="02010609060101010101" charset="-122"/>
                <a:ea typeface="楷体" panose="02010609060101010101" charset="-122"/>
              </a:rPr>
              <a:t>（感情、力量等）集中到一个目标上。</a:t>
            </a:r>
            <a:endParaRPr lang="zh-CN" altLang="en-US" sz="3000" b="1" dirty="0">
              <a:latin typeface="楷体" panose="02010609060101010101" charset="-122"/>
              <a:ea typeface="楷体" panose="02010609060101010101" charset="-122"/>
            </a:endParaRPr>
          </a:p>
        </p:txBody>
      </p:sp>
      <p:sp>
        <p:nvSpPr>
          <p:cNvPr id="4" name="矩形 3"/>
          <p:cNvSpPr/>
          <p:nvPr/>
        </p:nvSpPr>
        <p:spPr>
          <a:xfrm>
            <a:off x="1569720" y="1619885"/>
            <a:ext cx="480695" cy="768350"/>
          </a:xfrm>
          <a:prstGeom prst="rect">
            <a:avLst/>
          </a:prstGeom>
          <a:noFill/>
          <a:ln w="9525">
            <a:noFill/>
          </a:ln>
        </p:spPr>
        <p:txBody>
          <a:bodyPr wrap="none">
            <a:spAutoFit/>
          </a:bodyPr>
          <a:lstStyle/>
          <a:p>
            <a:r>
              <a:rPr lang="en-US" altLang="zh-CN" sz="4400" dirty="0">
                <a:solidFill>
                  <a:srgbClr val="FF0000"/>
                </a:solidFill>
                <a:latin typeface="Calibri" charset="0"/>
              </a:rPr>
              <a:t>C</a:t>
            </a:r>
            <a:endParaRPr lang="en-US" altLang="zh-CN" sz="4400" dirty="0">
              <a:solidFill>
                <a:srgbClr val="FF0000"/>
              </a:solidFill>
              <a:latin typeface="Calibri" charset="0"/>
            </a:endParaRPr>
          </a:p>
        </p:txBody>
      </p:sp>
      <p:sp>
        <p:nvSpPr>
          <p:cNvPr id="9" name="矩形 8"/>
          <p:cNvSpPr/>
          <p:nvPr/>
        </p:nvSpPr>
        <p:spPr>
          <a:xfrm>
            <a:off x="1572260" y="2314893"/>
            <a:ext cx="526415" cy="768350"/>
          </a:xfrm>
          <a:prstGeom prst="rect">
            <a:avLst/>
          </a:prstGeom>
          <a:noFill/>
          <a:ln w="9525">
            <a:noFill/>
          </a:ln>
        </p:spPr>
        <p:txBody>
          <a:bodyPr wrap="none">
            <a:spAutoFit/>
          </a:bodyPr>
          <a:lstStyle/>
          <a:p>
            <a:pPr algn="l">
              <a:buClrTx/>
              <a:buSzTx/>
              <a:buFontTx/>
            </a:pPr>
            <a:r>
              <a:rPr lang="en-US" altLang="zh-CN" sz="4400" dirty="0">
                <a:solidFill>
                  <a:srgbClr val="FF0000"/>
                </a:solidFill>
                <a:latin typeface="Calibri" charset="0"/>
              </a:rPr>
              <a:t>D</a:t>
            </a:r>
            <a:endParaRPr lang="en-US" altLang="zh-CN" sz="4400" dirty="0">
              <a:solidFill>
                <a:srgbClr val="FF0000"/>
              </a:solidFill>
              <a:latin typeface="Calibri" charset="0"/>
            </a:endParaRPr>
          </a:p>
        </p:txBody>
      </p:sp>
      <p:sp>
        <p:nvSpPr>
          <p:cNvPr id="10" name="矩形 9"/>
          <p:cNvSpPr/>
          <p:nvPr/>
        </p:nvSpPr>
        <p:spPr>
          <a:xfrm>
            <a:off x="1569720" y="2965450"/>
            <a:ext cx="487045" cy="768350"/>
          </a:xfrm>
          <a:prstGeom prst="rect">
            <a:avLst/>
          </a:prstGeom>
          <a:noFill/>
          <a:ln w="9525">
            <a:noFill/>
          </a:ln>
        </p:spPr>
        <p:txBody>
          <a:bodyPr wrap="none">
            <a:spAutoFit/>
          </a:bodyPr>
          <a:lstStyle/>
          <a:p>
            <a:pPr algn="l">
              <a:buClrTx/>
              <a:buSzTx/>
              <a:buFontTx/>
            </a:pPr>
            <a:r>
              <a:rPr lang="en-US" altLang="zh-CN" sz="4400" dirty="0">
                <a:solidFill>
                  <a:srgbClr val="FF0000"/>
                </a:solidFill>
                <a:latin typeface="Calibri" charset="0"/>
              </a:rPr>
              <a:t>B</a:t>
            </a:r>
            <a:endParaRPr lang="en-US" altLang="zh-CN" sz="4400" dirty="0">
              <a:solidFill>
                <a:srgbClr val="FF0000"/>
              </a:solidFill>
              <a:latin typeface="Calibri" charset="0"/>
            </a:endParaRPr>
          </a:p>
        </p:txBody>
      </p:sp>
      <p:sp>
        <p:nvSpPr>
          <p:cNvPr id="11" name="矩形 10"/>
          <p:cNvSpPr/>
          <p:nvPr/>
        </p:nvSpPr>
        <p:spPr>
          <a:xfrm>
            <a:off x="1569720" y="3691255"/>
            <a:ext cx="506095" cy="768350"/>
          </a:xfrm>
          <a:prstGeom prst="rect">
            <a:avLst/>
          </a:prstGeom>
          <a:noFill/>
          <a:ln w="9525">
            <a:noFill/>
          </a:ln>
        </p:spPr>
        <p:txBody>
          <a:bodyPr wrap="none">
            <a:spAutoFit/>
          </a:bodyPr>
          <a:lstStyle/>
          <a:p>
            <a:pPr algn="l">
              <a:buClrTx/>
              <a:buSzTx/>
              <a:buFontTx/>
            </a:pPr>
            <a:r>
              <a:rPr lang="en-US" altLang="zh-CN" sz="4400" dirty="0">
                <a:solidFill>
                  <a:srgbClr val="FF0000"/>
                </a:solidFill>
                <a:latin typeface="Calibri" charset="0"/>
              </a:rPr>
              <a:t>A</a:t>
            </a:r>
            <a:endParaRPr lang="en-US" altLang="zh-CN" sz="4400" dirty="0">
              <a:solidFill>
                <a:srgbClr val="FF0000"/>
              </a:solidFill>
              <a:latin typeface="Calibri" charset="0"/>
            </a:endParaRPr>
          </a:p>
        </p:txBody>
      </p:sp>
      <p:sp>
        <p:nvSpPr>
          <p:cNvPr id="8" name="矩形 7"/>
          <p:cNvSpPr/>
          <p:nvPr/>
        </p:nvSpPr>
        <p:spPr>
          <a:xfrm>
            <a:off x="385763" y="726758"/>
            <a:ext cx="8372475" cy="691515"/>
          </a:xfrm>
          <a:prstGeom prst="rect">
            <a:avLst/>
          </a:prstGeom>
        </p:spPr>
        <p:txBody>
          <a:bodyPr>
            <a:spAutoFit/>
          </a:bodyPr>
          <a:lstStyle/>
          <a:p>
            <a:pPr marL="0" marR="0" lvl="0" indent="0" algn="ctr" defTabSz="914400" rtl="0" eaLnBrk="0" fontAlgn="base" latinLnBrk="0" hangingPunct="0">
              <a:lnSpc>
                <a:spcPct val="130000"/>
              </a:lnSpc>
              <a:spcBef>
                <a:spcPct val="0"/>
              </a:spcBef>
              <a:spcAft>
                <a:spcPct val="0"/>
              </a:spcAft>
              <a:buClrTx/>
              <a:buSzTx/>
              <a:buFontTx/>
              <a:buNone/>
              <a:defRPr/>
            </a:pPr>
            <a:r>
              <a:rPr kumimoji="0" lang="en-US" altLang="zh-CN" sz="3000" b="1" i="0" u="none" strike="noStrike" kern="1200" cap="none" spc="0" normalizeH="0" baseline="0" noProof="0" dirty="0">
                <a:ln>
                  <a:noFill/>
                </a:ln>
                <a:solidFill>
                  <a:schemeClr val="tx1"/>
                </a:solidFill>
                <a:effectLst/>
                <a:uLnTx/>
                <a:uFillTx/>
                <a:latin typeface="+mn-ea"/>
                <a:ea typeface="+mn-ea"/>
                <a:cs typeface="+mn-cs"/>
              </a:rPr>
              <a:t>A.</a:t>
            </a:r>
            <a:r>
              <a:rPr kumimoji="0" lang="zh-CN" altLang="en-US" sz="3000" b="1" i="0" u="none" strike="noStrike" kern="1200" cap="none" spc="0" normalizeH="0" baseline="0" noProof="0" dirty="0">
                <a:ln>
                  <a:noFill/>
                </a:ln>
                <a:solidFill>
                  <a:schemeClr val="tx1"/>
                </a:solidFill>
                <a:effectLst/>
                <a:uLnTx/>
                <a:uFillTx/>
                <a:latin typeface="+mn-ea"/>
                <a:ea typeface="+mn-ea"/>
                <a:cs typeface="+mn-cs"/>
              </a:rPr>
              <a:t>倾注  </a:t>
            </a:r>
            <a:r>
              <a:rPr kumimoji="0" lang="en-US" altLang="zh-CN" sz="3000" b="1" i="0" u="none" strike="noStrike" kern="1200" cap="none" spc="0" normalizeH="0" baseline="0" noProof="0" dirty="0">
                <a:ln>
                  <a:noFill/>
                </a:ln>
                <a:solidFill>
                  <a:schemeClr val="tx1"/>
                </a:solidFill>
                <a:effectLst/>
                <a:uLnTx/>
                <a:uFillTx/>
                <a:latin typeface="+mn-ea"/>
                <a:ea typeface="+mn-ea"/>
                <a:cs typeface="+mn-cs"/>
              </a:rPr>
              <a:t>B.</a:t>
            </a:r>
            <a:r>
              <a:rPr kumimoji="0" lang="zh-CN" altLang="en-US" sz="3000" b="1" i="0" u="none" strike="noStrike" kern="1200" cap="none" spc="0" normalizeH="0" baseline="0" noProof="0" dirty="0">
                <a:ln>
                  <a:noFill/>
                </a:ln>
                <a:solidFill>
                  <a:schemeClr val="tx1"/>
                </a:solidFill>
                <a:effectLst/>
                <a:uLnTx/>
                <a:uFillTx/>
                <a:latin typeface="+mn-ea"/>
                <a:ea typeface="+mn-ea"/>
                <a:cs typeface="+mn-cs"/>
              </a:rPr>
              <a:t> 喃喃  </a:t>
            </a:r>
            <a:r>
              <a:rPr kumimoji="0" lang="en-US" altLang="zh-CN" sz="3000" b="1" i="0" u="none" strike="noStrike" kern="1200" cap="none" spc="0" normalizeH="0" baseline="0" noProof="0" dirty="0">
                <a:ln>
                  <a:noFill/>
                </a:ln>
                <a:solidFill>
                  <a:schemeClr val="tx1"/>
                </a:solidFill>
                <a:effectLst/>
                <a:uLnTx/>
                <a:uFillTx/>
                <a:latin typeface="+mn-ea"/>
                <a:ea typeface="+mn-ea"/>
                <a:cs typeface="+mn-cs"/>
              </a:rPr>
              <a:t>C.</a:t>
            </a:r>
            <a:r>
              <a:rPr kumimoji="0" lang="zh-CN" altLang="en-US" sz="3000" b="1" i="0" u="none" strike="noStrike" kern="1200" cap="none" spc="0" normalizeH="0" baseline="0" noProof="0" dirty="0">
                <a:ln>
                  <a:noFill/>
                </a:ln>
                <a:solidFill>
                  <a:schemeClr val="tx1"/>
                </a:solidFill>
                <a:effectLst/>
                <a:uLnTx/>
                <a:uFillTx/>
                <a:latin typeface="+mn-ea"/>
                <a:ea typeface="+mn-ea"/>
                <a:cs typeface="+mn-cs"/>
              </a:rPr>
              <a:t>不由自主  </a:t>
            </a:r>
            <a:r>
              <a:rPr kumimoji="0" lang="en-US" altLang="zh-CN" sz="3000" b="1" i="0" u="none" strike="noStrike" kern="1200" cap="none" spc="0" normalizeH="0" baseline="0" noProof="0" dirty="0">
                <a:ln>
                  <a:noFill/>
                </a:ln>
                <a:solidFill>
                  <a:schemeClr val="tx1"/>
                </a:solidFill>
                <a:effectLst/>
                <a:uLnTx/>
                <a:uFillTx/>
                <a:latin typeface="+mn-ea"/>
                <a:ea typeface="+mn-ea"/>
                <a:cs typeface="+mn-cs"/>
              </a:rPr>
              <a:t>D.</a:t>
            </a:r>
            <a:r>
              <a:rPr kumimoji="0" lang="zh-CN" altLang="en-US" sz="3000" b="1" i="0" u="none" strike="noStrike" kern="1200" cap="none" spc="0" normalizeH="0" baseline="0" noProof="0" dirty="0">
                <a:ln>
                  <a:noFill/>
                </a:ln>
                <a:solidFill>
                  <a:schemeClr val="tx1"/>
                </a:solidFill>
                <a:effectLst/>
                <a:uLnTx/>
                <a:uFillTx/>
                <a:latin typeface="+mn-ea"/>
                <a:ea typeface="+mn-ea"/>
                <a:cs typeface="+mn-cs"/>
              </a:rPr>
              <a:t>黯然</a:t>
            </a:r>
            <a:endParaRPr kumimoji="0" lang="zh-CN" altLang="en-US" sz="30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009650" y="1470025"/>
            <a:ext cx="7124065"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lnSpc>
                <a:spcPct val="200000"/>
              </a:lnSpc>
            </a:pPr>
            <a:r>
              <a:rPr lang="zh-CN" altLang="en-US" sz="2400" b="1" dirty="0">
                <a:latin typeface="黑体" panose="02010600030101010101" pitchFamily="2" charset="-122"/>
                <a:ea typeface="黑体" panose="02010600030101010101" pitchFamily="2" charset="-122"/>
              </a:rPr>
              <a:t>心爱</a:t>
            </a:r>
            <a:r>
              <a:rPr lang="en-US" altLang="zh-CN" sz="2400" b="1" dirty="0">
                <a:latin typeface="黑体" panose="02010600030101010101" pitchFamily="2" charset="-122"/>
                <a:ea typeface="黑体" panose="02010600030101010101" pitchFamily="2" charset="-122"/>
              </a:rPr>
              <a:t>—— </a:t>
            </a:r>
            <a:r>
              <a:rPr lang="zh-CN" altLang="en-US" sz="2400" b="1" dirty="0">
                <a:latin typeface="黑体" panose="02010600030101010101" pitchFamily="2" charset="-122"/>
                <a:ea typeface="黑体" panose="02010600030101010101" pitchFamily="2" charset="-122"/>
              </a:rPr>
              <a:t>   </a:t>
            </a:r>
            <a:r>
              <a:rPr lang="zh-CN" altLang="en-US" sz="2400" b="1" dirty="0">
                <a:solidFill>
                  <a:srgbClr val="0000FF"/>
                </a:solidFill>
                <a:latin typeface="黑体" panose="02010600030101010101" pitchFamily="2" charset="-122"/>
                <a:ea typeface="黑体" panose="02010600030101010101" pitchFamily="2" charset="-122"/>
              </a:rPr>
              <a:t>    </a:t>
            </a:r>
            <a:r>
              <a:rPr lang="zh-CN" altLang="en-US" sz="2400" b="1" dirty="0">
                <a:solidFill>
                  <a:schemeClr val="tx1"/>
                </a:solidFill>
                <a:latin typeface="黑体" panose="02010600030101010101" pitchFamily="2" charset="-122"/>
                <a:ea typeface="黑体" panose="02010600030101010101" pitchFamily="2" charset="-122"/>
              </a:rPr>
              <a:t>分离</a:t>
            </a:r>
            <a:r>
              <a:rPr lang="en-US" altLang="zh-CN" sz="2400" b="1" dirty="0">
                <a:latin typeface="黑体" panose="02010600030101010101" pitchFamily="2" charset="-122"/>
                <a:ea typeface="黑体" panose="02010600030101010101" pitchFamily="2" charset="-122"/>
              </a:rPr>
              <a:t>—— </a:t>
            </a:r>
            <a:r>
              <a:rPr lang="zh-CN" altLang="en-US" sz="2400" b="1" dirty="0">
                <a:latin typeface="黑体" panose="02010600030101010101" pitchFamily="2" charset="-122"/>
                <a:ea typeface="黑体" panose="02010600030101010101" pitchFamily="2" charset="-122"/>
              </a:rPr>
              <a:t>       紧锁</a:t>
            </a:r>
            <a:r>
              <a:rPr lang="en-US" altLang="zh-CN" sz="2400" b="1" dirty="0">
                <a:latin typeface="黑体" panose="02010600030101010101" pitchFamily="2" charset="-122"/>
                <a:ea typeface="黑体" panose="02010600030101010101" pitchFamily="2" charset="-122"/>
              </a:rPr>
              <a:t>—— </a:t>
            </a:r>
            <a:endParaRPr lang="en-US" altLang="zh-CN" sz="2400" b="1" dirty="0">
              <a:latin typeface="黑体" panose="02010600030101010101" pitchFamily="2" charset="-122"/>
              <a:ea typeface="黑体" panose="02010600030101010101" pitchFamily="2" charset="-122"/>
            </a:endParaRPr>
          </a:p>
          <a:p>
            <a:pPr fontAlgn="auto">
              <a:lnSpc>
                <a:spcPct val="200000"/>
              </a:lnSpc>
            </a:pPr>
            <a:r>
              <a:rPr lang="zh-CN" altLang="en-US" sz="2400" b="1" dirty="0">
                <a:latin typeface="黑体" panose="02010600030101010101" pitchFamily="2" charset="-122"/>
                <a:ea typeface="黑体" panose="02010600030101010101" pitchFamily="2" charset="-122"/>
              </a:rPr>
              <a:t>悲痛</a:t>
            </a:r>
            <a:r>
              <a:rPr lang="en-US" altLang="zh-CN" sz="2400" b="1" dirty="0">
                <a:latin typeface="黑体" panose="02010600030101010101" pitchFamily="2" charset="-122"/>
                <a:ea typeface="黑体" panose="02010600030101010101" pitchFamily="2" charset="-122"/>
              </a:rPr>
              <a:t>—— </a:t>
            </a:r>
            <a:r>
              <a:rPr lang="zh-CN" altLang="en-US" sz="2400" b="1" dirty="0">
                <a:latin typeface="黑体" panose="02010600030101010101" pitchFamily="2" charset="-122"/>
                <a:ea typeface="黑体" panose="02010600030101010101" pitchFamily="2" charset="-122"/>
              </a:rPr>
              <a:t>   </a:t>
            </a:r>
            <a:r>
              <a:rPr lang="zh-CN" altLang="en-US" sz="2400" b="1" dirty="0">
                <a:solidFill>
                  <a:schemeClr val="tx1"/>
                </a:solidFill>
                <a:latin typeface="黑体" panose="02010600030101010101" pitchFamily="2" charset="-122"/>
                <a:ea typeface="黑体" panose="02010600030101010101" pitchFamily="2" charset="-122"/>
              </a:rPr>
              <a:t>    繁忙</a:t>
            </a:r>
            <a:r>
              <a:rPr lang="en-US" altLang="zh-CN" sz="2400" b="1" dirty="0">
                <a:latin typeface="黑体" panose="02010600030101010101" pitchFamily="2" charset="-122"/>
                <a:ea typeface="黑体" panose="02010600030101010101" pitchFamily="2" charset="-122"/>
              </a:rPr>
              <a:t>—— </a:t>
            </a:r>
            <a:r>
              <a:rPr lang="zh-CN" altLang="en-US" sz="2400" b="1" dirty="0">
                <a:latin typeface="黑体" panose="02010600030101010101" pitchFamily="2" charset="-122"/>
                <a:ea typeface="黑体" panose="02010600030101010101" pitchFamily="2" charset="-122"/>
              </a:rPr>
              <a:t>  </a:t>
            </a:r>
            <a:r>
              <a:rPr lang="zh-CN" altLang="en-US" sz="2400" b="1" dirty="0">
                <a:solidFill>
                  <a:schemeClr val="tx1"/>
                </a:solidFill>
                <a:latin typeface="黑体" panose="02010600030101010101" pitchFamily="2" charset="-122"/>
                <a:ea typeface="黑体" panose="02010600030101010101" pitchFamily="2" charset="-122"/>
              </a:rPr>
              <a:t>     </a:t>
            </a:r>
            <a:endParaRPr lang="zh-CN" altLang="en-US" sz="2400" b="1" dirty="0">
              <a:solidFill>
                <a:schemeClr val="tx1"/>
              </a:solidFill>
              <a:latin typeface="黑体" panose="02010600030101010101" pitchFamily="2" charset="-122"/>
              <a:ea typeface="黑体" panose="02010600030101010101" pitchFamily="2" charset="-122"/>
            </a:endParaRPr>
          </a:p>
          <a:p>
            <a:pPr fontAlgn="auto">
              <a:lnSpc>
                <a:spcPct val="200000"/>
              </a:lnSpc>
            </a:pPr>
            <a:r>
              <a:rPr lang="zh-CN" altLang="en-US" sz="2400" b="1" dirty="0">
                <a:solidFill>
                  <a:schemeClr val="tx1"/>
                </a:solidFill>
                <a:latin typeface="黑体" panose="02010600030101010101" pitchFamily="2" charset="-122"/>
                <a:ea typeface="黑体" panose="02010600030101010101" pitchFamily="2" charset="-122"/>
              </a:rPr>
              <a:t>情不自禁</a:t>
            </a:r>
            <a:r>
              <a:rPr lang="en-US" altLang="zh-CN" sz="2400" b="1" dirty="0">
                <a:latin typeface="黑体" panose="02010600030101010101" pitchFamily="2" charset="-122"/>
                <a:ea typeface="黑体" panose="02010600030101010101" pitchFamily="2" charset="-122"/>
              </a:rPr>
              <a:t>——</a:t>
            </a:r>
            <a:endParaRPr lang="en-US" altLang="zh-CN" sz="2400" b="1" dirty="0">
              <a:latin typeface="黑体" panose="02010600030101010101" pitchFamily="2" charset="-122"/>
              <a:ea typeface="黑体" panose="02010600030101010101" pitchFamily="2" charset="-122"/>
            </a:endParaRPr>
          </a:p>
          <a:p>
            <a:pPr fontAlgn="auto">
              <a:lnSpc>
                <a:spcPct val="200000"/>
              </a:lnSpc>
            </a:pPr>
            <a:r>
              <a:rPr lang="en-US" altLang="zh-CN" sz="2400" b="1" dirty="0">
                <a:latin typeface="黑体" panose="02010600030101010101" pitchFamily="2" charset="-122"/>
                <a:ea typeface="黑体" panose="02010600030101010101" pitchFamily="2" charset="-122"/>
                <a:sym typeface="+mn-ea"/>
              </a:rPr>
              <a:t>      </a:t>
            </a:r>
            <a:r>
              <a:rPr lang="en-US" altLang="zh-CN" sz="2400" b="1" dirty="0">
                <a:latin typeface="黑体" panose="02010600030101010101" pitchFamily="2" charset="-122"/>
                <a:ea typeface="黑体" panose="02010600030101010101" pitchFamily="2" charset="-122"/>
              </a:rPr>
              <a:t> </a:t>
            </a:r>
            <a:endParaRPr lang="zh-CN" altLang="en-US" sz="2400" b="1" dirty="0">
              <a:solidFill>
                <a:srgbClr val="0000FF"/>
              </a:solidFill>
              <a:latin typeface="黑体" panose="02010600030101010101" pitchFamily="2" charset="-122"/>
              <a:ea typeface="黑体" panose="02010600030101010101" pitchFamily="2" charset="-122"/>
            </a:endParaRPr>
          </a:p>
        </p:txBody>
      </p:sp>
      <p:pic>
        <p:nvPicPr>
          <p:cNvPr id="4" name="图片 3" descr="反义词"/>
          <p:cNvPicPr>
            <a:picLocks noChangeAspect="1"/>
          </p:cNvPicPr>
          <p:nvPr/>
        </p:nvPicPr>
        <p:blipFill>
          <a:blip r:embed="rId1" cstate="print"/>
          <a:stretch>
            <a:fillRect/>
          </a:stretch>
        </p:blipFill>
        <p:spPr>
          <a:xfrm>
            <a:off x="224155" y="801370"/>
            <a:ext cx="2129351" cy="576004"/>
          </a:xfrm>
          <a:prstGeom prst="rect">
            <a:avLst/>
          </a:prstGeom>
        </p:spPr>
      </p:pic>
      <p:sp>
        <p:nvSpPr>
          <p:cNvPr id="12" name="文本框 11"/>
          <p:cNvSpPr txBox="1"/>
          <p:nvPr/>
        </p:nvSpPr>
        <p:spPr>
          <a:xfrm>
            <a:off x="2353310" y="1767205"/>
            <a:ext cx="981075" cy="460375"/>
          </a:xfrm>
          <a:prstGeom prst="rect">
            <a:avLst/>
          </a:prstGeom>
          <a:noFill/>
        </p:spPr>
        <p:txBody>
          <a:bodyPr wrap="square" rtlCol="0">
            <a:spAutoFit/>
          </a:bodyPr>
          <a:lstStyle/>
          <a:p>
            <a:r>
              <a:rPr lang="zh-CN" altLang="en-US" sz="2400" b="1">
                <a:solidFill>
                  <a:srgbClr val="0000FF"/>
                </a:solidFill>
                <a:latin typeface="黑体" panose="02010600030101010101" pitchFamily="2" charset="-122"/>
                <a:ea typeface="黑体" panose="02010600030101010101" pitchFamily="2" charset="-122"/>
              </a:rPr>
              <a:t>痛恨 </a:t>
            </a:r>
            <a:endParaRPr lang="zh-CN" altLang="en-US" sz="2400" b="1">
              <a:solidFill>
                <a:srgbClr val="0000FF"/>
              </a:solidFill>
              <a:latin typeface="黑体" panose="02010600030101010101" pitchFamily="2" charset="-122"/>
              <a:ea typeface="黑体" panose="02010600030101010101" pitchFamily="2" charset="-122"/>
            </a:endParaRPr>
          </a:p>
        </p:txBody>
      </p:sp>
      <p:sp>
        <p:nvSpPr>
          <p:cNvPr id="13" name="文本框 12"/>
          <p:cNvSpPr txBox="1"/>
          <p:nvPr/>
        </p:nvSpPr>
        <p:spPr>
          <a:xfrm>
            <a:off x="4750435" y="1767205"/>
            <a:ext cx="916940" cy="460375"/>
          </a:xfrm>
          <a:prstGeom prst="rect">
            <a:avLst/>
          </a:prstGeom>
          <a:noFill/>
        </p:spPr>
        <p:txBody>
          <a:bodyPr wrap="square" rtlCol="0">
            <a:spAutoFit/>
          </a:bodyPr>
          <a:lstStyle/>
          <a:p>
            <a:r>
              <a:rPr lang="zh-CN" altLang="en-US" sz="2400" b="1">
                <a:solidFill>
                  <a:srgbClr val="0000FF"/>
                </a:solidFill>
                <a:latin typeface="黑体" panose="02010600030101010101" pitchFamily="2" charset="-122"/>
                <a:ea typeface="黑体" panose="02010600030101010101" pitchFamily="2" charset="-122"/>
              </a:rPr>
              <a:t>团聚</a:t>
            </a:r>
            <a:endParaRPr lang="zh-CN" altLang="en-US" sz="2400" b="1">
              <a:solidFill>
                <a:srgbClr val="0000FF"/>
              </a:solidFill>
              <a:latin typeface="黑体" panose="02010600030101010101" pitchFamily="2" charset="-122"/>
              <a:ea typeface="黑体" panose="02010600030101010101" pitchFamily="2" charset="-122"/>
            </a:endParaRPr>
          </a:p>
        </p:txBody>
      </p:sp>
      <p:sp>
        <p:nvSpPr>
          <p:cNvPr id="14" name="文本框 13"/>
          <p:cNvSpPr txBox="1"/>
          <p:nvPr/>
        </p:nvSpPr>
        <p:spPr>
          <a:xfrm>
            <a:off x="7183755" y="1767205"/>
            <a:ext cx="981075" cy="460375"/>
          </a:xfrm>
          <a:prstGeom prst="rect">
            <a:avLst/>
          </a:prstGeom>
          <a:noFill/>
        </p:spPr>
        <p:txBody>
          <a:bodyPr wrap="square" rtlCol="0">
            <a:spAutoFit/>
          </a:bodyPr>
          <a:lstStyle/>
          <a:p>
            <a:r>
              <a:rPr lang="zh-CN" altLang="en-US" sz="2400" b="1">
                <a:solidFill>
                  <a:srgbClr val="0000FF"/>
                </a:solidFill>
                <a:latin typeface="黑体" panose="02010600030101010101" pitchFamily="2" charset="-122"/>
                <a:ea typeface="黑体" panose="02010600030101010101" pitchFamily="2" charset="-122"/>
              </a:rPr>
              <a:t>舒展</a:t>
            </a:r>
            <a:endParaRPr lang="zh-CN" altLang="en-US" sz="2400" b="1">
              <a:solidFill>
                <a:srgbClr val="0000FF"/>
              </a:solidFill>
              <a:latin typeface="黑体" panose="02010600030101010101" pitchFamily="2" charset="-122"/>
              <a:ea typeface="黑体" panose="02010600030101010101" pitchFamily="2" charset="-122"/>
            </a:endParaRPr>
          </a:p>
        </p:txBody>
      </p:sp>
      <p:sp>
        <p:nvSpPr>
          <p:cNvPr id="15" name="文本框 14"/>
          <p:cNvSpPr txBox="1"/>
          <p:nvPr/>
        </p:nvSpPr>
        <p:spPr>
          <a:xfrm>
            <a:off x="2353310" y="2486025"/>
            <a:ext cx="981075" cy="460375"/>
          </a:xfrm>
          <a:prstGeom prst="rect">
            <a:avLst/>
          </a:prstGeom>
          <a:noFill/>
        </p:spPr>
        <p:txBody>
          <a:bodyPr wrap="square" rtlCol="0">
            <a:spAutoFit/>
          </a:bodyPr>
          <a:lstStyle/>
          <a:p>
            <a:r>
              <a:rPr lang="zh-CN" altLang="en-US" sz="2400" b="1">
                <a:solidFill>
                  <a:srgbClr val="0000FF"/>
                </a:solidFill>
                <a:latin typeface="黑体" panose="02010600030101010101" pitchFamily="2" charset="-122"/>
                <a:ea typeface="黑体" panose="02010600030101010101" pitchFamily="2" charset="-122"/>
              </a:rPr>
              <a:t>欢快</a:t>
            </a:r>
            <a:endParaRPr lang="zh-CN" altLang="en-US" sz="2400" b="1">
              <a:solidFill>
                <a:srgbClr val="0000FF"/>
              </a:solidFill>
              <a:latin typeface="黑体" panose="02010600030101010101" pitchFamily="2" charset="-122"/>
              <a:ea typeface="黑体" panose="02010600030101010101" pitchFamily="2" charset="-122"/>
            </a:endParaRPr>
          </a:p>
        </p:txBody>
      </p:sp>
      <p:sp>
        <p:nvSpPr>
          <p:cNvPr id="16" name="文本框 15"/>
          <p:cNvSpPr txBox="1"/>
          <p:nvPr/>
        </p:nvSpPr>
        <p:spPr>
          <a:xfrm>
            <a:off x="4750435" y="2486025"/>
            <a:ext cx="981075" cy="460375"/>
          </a:xfrm>
          <a:prstGeom prst="rect">
            <a:avLst/>
          </a:prstGeom>
          <a:noFill/>
        </p:spPr>
        <p:txBody>
          <a:bodyPr wrap="square" rtlCol="0">
            <a:spAutoFit/>
          </a:bodyPr>
          <a:lstStyle/>
          <a:p>
            <a:r>
              <a:rPr lang="zh-CN" altLang="en-US" sz="2400" b="1">
                <a:solidFill>
                  <a:srgbClr val="0000FF"/>
                </a:solidFill>
                <a:latin typeface="黑体" panose="02010600030101010101" pitchFamily="2" charset="-122"/>
                <a:ea typeface="黑体" panose="02010600030101010101" pitchFamily="2" charset="-122"/>
              </a:rPr>
              <a:t>轻松</a:t>
            </a:r>
            <a:endParaRPr lang="zh-CN" altLang="en-US" sz="2400" b="1">
              <a:solidFill>
                <a:srgbClr val="0000FF"/>
              </a:solidFill>
              <a:latin typeface="黑体" panose="02010600030101010101" pitchFamily="2" charset="-122"/>
              <a:ea typeface="黑体" panose="02010600030101010101" pitchFamily="2" charset="-122"/>
            </a:endParaRPr>
          </a:p>
        </p:txBody>
      </p:sp>
      <p:sp>
        <p:nvSpPr>
          <p:cNvPr id="17" name="文本框 16"/>
          <p:cNvSpPr txBox="1"/>
          <p:nvPr/>
        </p:nvSpPr>
        <p:spPr>
          <a:xfrm>
            <a:off x="2878455" y="3203575"/>
            <a:ext cx="1591310" cy="460375"/>
          </a:xfrm>
          <a:prstGeom prst="rect">
            <a:avLst/>
          </a:prstGeom>
          <a:noFill/>
        </p:spPr>
        <p:txBody>
          <a:bodyPr wrap="square" rtlCol="0">
            <a:spAutoFit/>
          </a:bodyPr>
          <a:lstStyle/>
          <a:p>
            <a:r>
              <a:rPr lang="zh-CN" altLang="en-US" sz="2400" b="1">
                <a:solidFill>
                  <a:srgbClr val="0000FF"/>
                </a:solidFill>
                <a:latin typeface="黑体" panose="02010600030101010101" pitchFamily="2" charset="-122"/>
                <a:ea typeface="黑体" panose="02010600030101010101" pitchFamily="2" charset="-122"/>
              </a:rPr>
              <a:t>无动于衷</a:t>
            </a:r>
            <a:endParaRPr lang="zh-CN" altLang="en-US" sz="2400" b="1">
              <a:solidFill>
                <a:srgbClr val="0000FF"/>
              </a:solidFill>
              <a:latin typeface="黑体" panose="02010600030101010101" pitchFamily="2" charset="-122"/>
              <a:ea typeface="黑体" panose="02010600030101010101" pitchFamily="2" charset="-122"/>
            </a:endParaRPr>
          </a:p>
        </p:txBody>
      </p:sp>
      <p:sp>
        <p:nvSpPr>
          <p:cNvPr id="3" name="文本框 2"/>
          <p:cNvSpPr txBox="1"/>
          <p:nvPr/>
        </p:nvSpPr>
        <p:spPr>
          <a:xfrm>
            <a:off x="1009650" y="3996690"/>
            <a:ext cx="6858000" cy="521970"/>
          </a:xfrm>
          <a:prstGeom prst="rect">
            <a:avLst/>
          </a:prstGeom>
          <a:noFill/>
        </p:spPr>
        <p:txBody>
          <a:bodyPr wrap="square" rtlCol="0">
            <a:spAutoFit/>
          </a:bodyPr>
          <a:lstStyle/>
          <a:p>
            <a:r>
              <a:rPr lang="zh-CN" altLang="en-US" sz="2800">
                <a:latin typeface="微软雅黑" panose="020B0503020204020204" charset="-122"/>
                <a:ea typeface="微软雅黑" panose="020B0503020204020204" charset="-122"/>
              </a:rPr>
              <a:t>他总是</a:t>
            </a:r>
            <a:r>
              <a:rPr lang="zh-CN" altLang="en-US" sz="2800">
                <a:solidFill>
                  <a:srgbClr val="FF0000"/>
                </a:solidFill>
                <a:latin typeface="微软雅黑" panose="020B0503020204020204" charset="-122"/>
                <a:ea typeface="微软雅黑" panose="020B0503020204020204" charset="-122"/>
              </a:rPr>
              <a:t>繁忙</a:t>
            </a:r>
            <a:r>
              <a:rPr lang="zh-CN" altLang="en-US" sz="2800">
                <a:latin typeface="微软雅黑" panose="020B0503020204020204" charset="-122"/>
                <a:ea typeface="微软雅黑" panose="020B0503020204020204" charset="-122"/>
              </a:rPr>
              <a:t>得很，一刻也不得</a:t>
            </a:r>
            <a:r>
              <a:rPr lang="zh-CN" altLang="en-US" sz="2800">
                <a:solidFill>
                  <a:srgbClr val="FF0000"/>
                </a:solidFill>
                <a:latin typeface="微软雅黑" panose="020B0503020204020204" charset="-122"/>
                <a:ea typeface="微软雅黑" panose="020B0503020204020204" charset="-122"/>
              </a:rPr>
              <a:t>轻松</a:t>
            </a:r>
            <a:r>
              <a:rPr lang="zh-CN" altLang="en-US" sz="2800">
                <a:latin typeface="微软雅黑" panose="020B0503020204020204" charset="-122"/>
                <a:ea typeface="微软雅黑" panose="020B0503020204020204" charset="-122"/>
              </a:rPr>
              <a:t>。</a:t>
            </a:r>
            <a:endParaRPr lang="zh-CN" altLang="en-US" sz="28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1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a:spLocks noChangeArrowheads="1"/>
          </p:cNvSpPr>
          <p:nvPr/>
        </p:nvSpPr>
        <p:spPr bwMode="auto">
          <a:xfrm>
            <a:off x="986790" y="1377950"/>
            <a:ext cx="651573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lnSpc>
                <a:spcPct val="200000"/>
              </a:lnSpc>
            </a:pPr>
            <a:r>
              <a:rPr lang="zh-CN" altLang="en-US" sz="2400" b="1" dirty="0">
                <a:solidFill>
                  <a:schemeClr val="tx1"/>
                </a:solidFill>
                <a:latin typeface="黑体" panose="02010600030101010101" pitchFamily="2" charset="-122"/>
                <a:ea typeface="黑体" panose="02010600030101010101" pitchFamily="2" charset="-122"/>
              </a:rPr>
              <a:t>心爱</a:t>
            </a:r>
            <a:r>
              <a:rPr lang="en-US" altLang="zh-CN" sz="2400" b="1" dirty="0">
                <a:solidFill>
                  <a:schemeClr val="tx1"/>
                </a:solidFill>
                <a:latin typeface="黑体" panose="02010600030101010101" pitchFamily="2" charset="-122"/>
                <a:ea typeface="黑体" panose="02010600030101010101" pitchFamily="2" charset="-122"/>
              </a:rPr>
              <a:t>——</a:t>
            </a:r>
            <a:r>
              <a:rPr lang="zh-CN" altLang="en-US" sz="2400" b="1" dirty="0">
                <a:solidFill>
                  <a:schemeClr val="tx1"/>
                </a:solidFill>
                <a:latin typeface="黑体" panose="02010600030101010101" pitchFamily="2" charset="-122"/>
                <a:ea typeface="黑体" panose="02010600030101010101" pitchFamily="2" charset="-122"/>
              </a:rPr>
              <a:t>       悲痛</a:t>
            </a:r>
            <a:r>
              <a:rPr lang="en-US" altLang="zh-CN" sz="2400" b="1" dirty="0">
                <a:solidFill>
                  <a:schemeClr val="tx1"/>
                </a:solidFill>
                <a:latin typeface="黑体" panose="02010600030101010101" pitchFamily="2" charset="-122"/>
                <a:ea typeface="黑体" panose="02010600030101010101" pitchFamily="2" charset="-122"/>
              </a:rPr>
              <a:t>——      </a:t>
            </a:r>
            <a:r>
              <a:rPr lang="zh-CN" altLang="en-US" sz="2400" b="1" dirty="0">
                <a:solidFill>
                  <a:schemeClr val="tx1"/>
                </a:solidFill>
                <a:latin typeface="黑体" panose="02010600030101010101" pitchFamily="2" charset="-122"/>
                <a:ea typeface="黑体" panose="02010600030101010101" pitchFamily="2" charset="-122"/>
              </a:rPr>
              <a:t> 眷恋</a:t>
            </a:r>
            <a:r>
              <a:rPr lang="en-US" altLang="zh-CN" sz="2400" b="1" dirty="0">
                <a:solidFill>
                  <a:schemeClr val="tx1"/>
                </a:solidFill>
                <a:latin typeface="黑体" panose="02010600030101010101" pitchFamily="2" charset="-122"/>
                <a:ea typeface="黑体" panose="02010600030101010101" pitchFamily="2" charset="-122"/>
              </a:rPr>
              <a:t>——</a:t>
            </a:r>
            <a:r>
              <a:rPr lang="zh-CN" altLang="en-US" sz="2400" b="1" dirty="0">
                <a:solidFill>
                  <a:schemeClr val="tx1"/>
                </a:solidFill>
                <a:latin typeface="黑体" panose="02010600030101010101" pitchFamily="2" charset="-122"/>
                <a:ea typeface="黑体" panose="02010600030101010101" pitchFamily="2" charset="-122"/>
              </a:rPr>
              <a:t>         特殊</a:t>
            </a:r>
            <a:r>
              <a:rPr lang="en-US" altLang="zh-CN" sz="2400" b="1" dirty="0">
                <a:solidFill>
                  <a:schemeClr val="tx1"/>
                </a:solidFill>
                <a:latin typeface="黑体" panose="02010600030101010101" pitchFamily="2" charset="-122"/>
                <a:ea typeface="黑体" panose="02010600030101010101" pitchFamily="2" charset="-122"/>
              </a:rPr>
              <a:t>——  </a:t>
            </a:r>
            <a:r>
              <a:rPr lang="zh-CN" altLang="en-US" sz="2400" b="1" dirty="0">
                <a:solidFill>
                  <a:schemeClr val="tx1"/>
                </a:solidFill>
                <a:latin typeface="黑体" panose="02010600030101010101" pitchFamily="2" charset="-122"/>
                <a:ea typeface="黑体" panose="02010600030101010101" pitchFamily="2" charset="-122"/>
              </a:rPr>
              <a:t>     黯然</a:t>
            </a:r>
            <a:r>
              <a:rPr lang="en-US" altLang="zh-CN" sz="2400" b="1" dirty="0">
                <a:solidFill>
                  <a:schemeClr val="tx1"/>
                </a:solidFill>
                <a:latin typeface="黑体" panose="02010600030101010101" pitchFamily="2" charset="-122"/>
                <a:ea typeface="黑体" panose="02010600030101010101" pitchFamily="2" charset="-122"/>
              </a:rPr>
              <a:t>——       </a:t>
            </a:r>
            <a:r>
              <a:rPr lang="zh-CN" altLang="en-US" sz="2400" b="1" dirty="0">
                <a:solidFill>
                  <a:schemeClr val="tx1"/>
                </a:solidFill>
                <a:latin typeface="黑体" panose="02010600030101010101" pitchFamily="2" charset="-122"/>
                <a:ea typeface="黑体" panose="02010600030101010101" pitchFamily="2" charset="-122"/>
              </a:rPr>
              <a:t>情不自禁</a:t>
            </a:r>
            <a:r>
              <a:rPr lang="en-US" altLang="zh-CN" sz="2400" b="1" dirty="0">
                <a:solidFill>
                  <a:schemeClr val="tx1"/>
                </a:solidFill>
                <a:latin typeface="黑体" panose="02010600030101010101" pitchFamily="2" charset="-122"/>
                <a:ea typeface="黑体" panose="02010600030101010101" pitchFamily="2" charset="-122"/>
              </a:rPr>
              <a:t>—</a:t>
            </a:r>
            <a:r>
              <a:rPr lang="zh-CN" altLang="en-US" sz="2400" b="1" dirty="0">
                <a:solidFill>
                  <a:schemeClr val="tx1"/>
                </a:solidFill>
                <a:latin typeface="黑体" panose="02010600030101010101" pitchFamily="2" charset="-122"/>
                <a:ea typeface="黑体" panose="02010600030101010101" pitchFamily="2" charset="-122"/>
              </a:rPr>
              <a:t>     </a:t>
            </a:r>
            <a:endParaRPr lang="zh-CN" altLang="en-US" sz="2400" b="1" dirty="0">
              <a:solidFill>
                <a:schemeClr val="tx1"/>
              </a:solidFill>
              <a:latin typeface="黑体" panose="02010600030101010101" pitchFamily="2" charset="-122"/>
              <a:ea typeface="黑体" panose="02010600030101010101" pitchFamily="2" charset="-122"/>
            </a:endParaRPr>
          </a:p>
        </p:txBody>
      </p:sp>
      <p:pic>
        <p:nvPicPr>
          <p:cNvPr id="3" name="图片 2" descr="近义词"/>
          <p:cNvPicPr>
            <a:picLocks noChangeAspect="1"/>
          </p:cNvPicPr>
          <p:nvPr/>
        </p:nvPicPr>
        <p:blipFill>
          <a:blip r:embed="rId1" cstate="print"/>
          <a:stretch>
            <a:fillRect/>
          </a:stretch>
        </p:blipFill>
        <p:spPr>
          <a:xfrm>
            <a:off x="333375" y="802005"/>
            <a:ext cx="2129195" cy="576004"/>
          </a:xfrm>
          <a:prstGeom prst="rect">
            <a:avLst/>
          </a:prstGeom>
        </p:spPr>
      </p:pic>
      <p:sp>
        <p:nvSpPr>
          <p:cNvPr id="6" name="文本框 5"/>
          <p:cNvSpPr txBox="1"/>
          <p:nvPr/>
        </p:nvSpPr>
        <p:spPr>
          <a:xfrm>
            <a:off x="2124710" y="1657350"/>
            <a:ext cx="981075" cy="460375"/>
          </a:xfrm>
          <a:prstGeom prst="rect">
            <a:avLst/>
          </a:prstGeom>
          <a:noFill/>
        </p:spPr>
        <p:txBody>
          <a:bodyPr wrap="square" rtlCol="0">
            <a:spAutoFit/>
          </a:bodyPr>
          <a:lstStyle/>
          <a:p>
            <a:r>
              <a:rPr lang="zh-CN" altLang="en-US" sz="2400" b="1">
                <a:solidFill>
                  <a:srgbClr val="0000FF"/>
                </a:solidFill>
                <a:latin typeface="黑体" panose="02010600030101010101" pitchFamily="2" charset="-122"/>
                <a:ea typeface="黑体" panose="02010600030101010101" pitchFamily="2" charset="-122"/>
              </a:rPr>
              <a:t> 疼爱</a:t>
            </a:r>
            <a:endParaRPr lang="zh-CN" altLang="en-US" sz="2400" b="1">
              <a:solidFill>
                <a:srgbClr val="0000FF"/>
              </a:solidFill>
              <a:latin typeface="黑体" panose="02010600030101010101" pitchFamily="2" charset="-122"/>
              <a:ea typeface="黑体" panose="02010600030101010101" pitchFamily="2" charset="-122"/>
            </a:endParaRPr>
          </a:p>
        </p:txBody>
      </p:sp>
      <p:sp>
        <p:nvSpPr>
          <p:cNvPr id="7" name="文本框 6"/>
          <p:cNvSpPr txBox="1"/>
          <p:nvPr/>
        </p:nvSpPr>
        <p:spPr>
          <a:xfrm>
            <a:off x="4474210" y="1657350"/>
            <a:ext cx="981075" cy="460375"/>
          </a:xfrm>
          <a:prstGeom prst="rect">
            <a:avLst/>
          </a:prstGeom>
          <a:noFill/>
        </p:spPr>
        <p:txBody>
          <a:bodyPr wrap="square" rtlCol="0">
            <a:spAutoFit/>
          </a:bodyPr>
          <a:lstStyle/>
          <a:p>
            <a:r>
              <a:rPr lang="zh-CN" altLang="en-US" sz="2400" b="1">
                <a:solidFill>
                  <a:srgbClr val="0000FF"/>
                </a:solidFill>
                <a:latin typeface="黑体" panose="02010600030101010101" pitchFamily="2" charset="-122"/>
                <a:ea typeface="黑体" panose="02010600030101010101" pitchFamily="2" charset="-122"/>
              </a:rPr>
              <a:t> 悲伤</a:t>
            </a:r>
            <a:endParaRPr lang="zh-CN" altLang="en-US" sz="2400" b="1">
              <a:solidFill>
                <a:srgbClr val="0000FF"/>
              </a:solidFill>
              <a:latin typeface="黑体" panose="02010600030101010101" pitchFamily="2" charset="-122"/>
              <a:ea typeface="黑体" panose="02010600030101010101" pitchFamily="2" charset="-122"/>
            </a:endParaRPr>
          </a:p>
        </p:txBody>
      </p:sp>
      <p:sp>
        <p:nvSpPr>
          <p:cNvPr id="9" name="文本框 8"/>
          <p:cNvSpPr txBox="1"/>
          <p:nvPr/>
        </p:nvSpPr>
        <p:spPr>
          <a:xfrm>
            <a:off x="2124710" y="2370455"/>
            <a:ext cx="981075" cy="460375"/>
          </a:xfrm>
          <a:prstGeom prst="rect">
            <a:avLst/>
          </a:prstGeom>
          <a:noFill/>
        </p:spPr>
        <p:txBody>
          <a:bodyPr wrap="square" rtlCol="0">
            <a:spAutoFit/>
          </a:bodyPr>
          <a:lstStyle/>
          <a:p>
            <a:r>
              <a:rPr lang="zh-CN" altLang="en-US" sz="2400" b="1">
                <a:solidFill>
                  <a:srgbClr val="0000FF"/>
                </a:solidFill>
                <a:latin typeface="黑体" panose="02010600030101010101" pitchFamily="2" charset="-122"/>
                <a:ea typeface="黑体" panose="02010600030101010101" pitchFamily="2" charset="-122"/>
              </a:rPr>
              <a:t> 特别</a:t>
            </a:r>
            <a:endParaRPr lang="zh-CN" altLang="en-US" sz="2400" b="1">
              <a:solidFill>
                <a:srgbClr val="0000FF"/>
              </a:solidFill>
              <a:latin typeface="黑体" panose="02010600030101010101" pitchFamily="2" charset="-122"/>
              <a:ea typeface="黑体" panose="02010600030101010101" pitchFamily="2" charset="-122"/>
            </a:endParaRPr>
          </a:p>
        </p:txBody>
      </p:sp>
      <p:sp>
        <p:nvSpPr>
          <p:cNvPr id="18" name="文本框 17"/>
          <p:cNvSpPr txBox="1"/>
          <p:nvPr/>
        </p:nvSpPr>
        <p:spPr>
          <a:xfrm>
            <a:off x="6759575" y="1657350"/>
            <a:ext cx="1125855" cy="460375"/>
          </a:xfrm>
          <a:prstGeom prst="rect">
            <a:avLst/>
          </a:prstGeom>
          <a:noFill/>
        </p:spPr>
        <p:txBody>
          <a:bodyPr wrap="square" rtlCol="0">
            <a:spAutoFit/>
          </a:bodyPr>
          <a:lstStyle/>
          <a:p>
            <a:pPr lvl="0" algn="l">
              <a:buClrTx/>
              <a:buSzTx/>
              <a:buFontTx/>
            </a:pPr>
            <a:r>
              <a:rPr lang="zh-CN" altLang="en-US" sz="2400" b="1">
                <a:solidFill>
                  <a:srgbClr val="0000FF"/>
                </a:solidFill>
                <a:latin typeface="黑体" panose="02010600030101010101" pitchFamily="2" charset="-122"/>
                <a:ea typeface="黑体" panose="02010600030101010101" pitchFamily="2" charset="-122"/>
                <a:sym typeface="+mn-ea"/>
              </a:rPr>
              <a:t> 留恋</a:t>
            </a:r>
            <a:endParaRPr lang="zh-CN" altLang="en-US" sz="2400" b="1">
              <a:solidFill>
                <a:srgbClr val="0000FF"/>
              </a:solidFill>
              <a:latin typeface="黑体" panose="02010600030101010101" pitchFamily="2" charset="-122"/>
              <a:ea typeface="黑体" panose="02010600030101010101" pitchFamily="2" charset="-122"/>
              <a:sym typeface="+mn-ea"/>
            </a:endParaRPr>
          </a:p>
        </p:txBody>
      </p:sp>
      <p:sp>
        <p:nvSpPr>
          <p:cNvPr id="8" name="矩形 7"/>
          <p:cNvSpPr/>
          <p:nvPr/>
        </p:nvSpPr>
        <p:spPr bwMode="auto">
          <a:xfrm>
            <a:off x="979170" y="3183255"/>
            <a:ext cx="8740140" cy="64516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rtlCol="0" anchor="t">
            <a:spAutoFit/>
          </a:bodyPr>
          <a:lstStyle/>
          <a:p>
            <a:pPr lvl="0" algn="l">
              <a:lnSpc>
                <a:spcPct val="150000"/>
              </a:lnSpc>
              <a:buClrTx/>
              <a:buSzTx/>
              <a:buFontTx/>
            </a:pPr>
            <a:r>
              <a:rPr lang="zh-CN" altLang="en-US" sz="2400">
                <a:latin typeface="微软雅黑" panose="020B0503020204020204" charset="-122"/>
                <a:ea typeface="微软雅黑" panose="020B0503020204020204" charset="-122"/>
                <a:sym typeface="+mn-ea"/>
              </a:rPr>
              <a:t> 这个布娃娃是我最（心爱 疼爱）的生日礼物。</a:t>
            </a:r>
            <a:endParaRPr lang="zh-CN" altLang="en-US" sz="2400" b="1" dirty="0">
              <a:latin typeface="微软雅黑" panose="020B0503020204020204" charset="-122"/>
              <a:ea typeface="微软雅黑" panose="020B0503020204020204" charset="-122"/>
              <a:sym typeface="+mn-ea"/>
            </a:endParaRPr>
          </a:p>
        </p:txBody>
      </p:sp>
      <p:sp>
        <p:nvSpPr>
          <p:cNvPr id="12" name="文本框 11"/>
          <p:cNvSpPr txBox="1"/>
          <p:nvPr/>
        </p:nvSpPr>
        <p:spPr>
          <a:xfrm>
            <a:off x="3863975" y="3176270"/>
            <a:ext cx="693420" cy="706755"/>
          </a:xfrm>
          <a:prstGeom prst="rect">
            <a:avLst/>
          </a:prstGeom>
          <a:noFill/>
        </p:spPr>
        <p:txBody>
          <a:bodyPr wrap="none" rtlCol="0" anchor="t">
            <a:spAutoFit/>
          </a:bodyPr>
          <a:lstStyle/>
          <a:p>
            <a:r>
              <a:rPr lang="zh-CN" altLang="en-US" sz="4000" b="1" dirty="0">
                <a:solidFill>
                  <a:srgbClr val="FF0000"/>
                </a:solidFill>
                <a:latin typeface="方正姚体" panose="02010601030101010101" charset="-122"/>
                <a:ea typeface="方正姚体" panose="02010601030101010101" charset="-122"/>
                <a:sym typeface="+mn-ea"/>
              </a:rPr>
              <a:t>√</a:t>
            </a:r>
            <a:endParaRPr lang="zh-CN" altLang="en-US" sz="4000" b="1" dirty="0">
              <a:solidFill>
                <a:srgbClr val="FF0000"/>
              </a:solidFill>
              <a:latin typeface="方正姚体" panose="02010601030101010101" charset="-122"/>
              <a:ea typeface="方正姚体" panose="02010601030101010101" charset="-122"/>
              <a:sym typeface="+mn-ea"/>
            </a:endParaRPr>
          </a:p>
        </p:txBody>
      </p:sp>
      <p:sp>
        <p:nvSpPr>
          <p:cNvPr id="4" name="文本框 3"/>
          <p:cNvSpPr txBox="1"/>
          <p:nvPr/>
        </p:nvSpPr>
        <p:spPr>
          <a:xfrm>
            <a:off x="4474210" y="2370455"/>
            <a:ext cx="981075" cy="460375"/>
          </a:xfrm>
          <a:prstGeom prst="rect">
            <a:avLst/>
          </a:prstGeom>
          <a:noFill/>
        </p:spPr>
        <p:txBody>
          <a:bodyPr wrap="square" rtlCol="0">
            <a:spAutoFit/>
          </a:bodyPr>
          <a:lstStyle/>
          <a:p>
            <a:r>
              <a:rPr lang="zh-CN" altLang="en-US" sz="2400" b="1">
                <a:solidFill>
                  <a:srgbClr val="0000FF"/>
                </a:solidFill>
                <a:latin typeface="黑体" panose="02010600030101010101" pitchFamily="2" charset="-122"/>
                <a:ea typeface="黑体" panose="02010600030101010101" pitchFamily="2" charset="-122"/>
              </a:rPr>
              <a:t> 沮丧 </a:t>
            </a:r>
            <a:endParaRPr lang="zh-CN" altLang="en-US" sz="2400" b="1">
              <a:solidFill>
                <a:srgbClr val="0000FF"/>
              </a:solidFill>
              <a:latin typeface="黑体" panose="02010600030101010101" pitchFamily="2" charset="-122"/>
              <a:ea typeface="黑体" panose="02010600030101010101" pitchFamily="2" charset="-122"/>
            </a:endParaRPr>
          </a:p>
        </p:txBody>
      </p:sp>
      <p:sp>
        <p:nvSpPr>
          <p:cNvPr id="5" name="文本框 4"/>
          <p:cNvSpPr txBox="1"/>
          <p:nvPr/>
        </p:nvSpPr>
        <p:spPr>
          <a:xfrm>
            <a:off x="6903085" y="2370455"/>
            <a:ext cx="1670685" cy="460375"/>
          </a:xfrm>
          <a:prstGeom prst="rect">
            <a:avLst/>
          </a:prstGeom>
          <a:noFill/>
        </p:spPr>
        <p:txBody>
          <a:bodyPr wrap="square" rtlCol="0">
            <a:spAutoFit/>
          </a:bodyPr>
          <a:lstStyle/>
          <a:p>
            <a:r>
              <a:rPr lang="zh-CN" altLang="en-US" sz="2400" b="1">
                <a:solidFill>
                  <a:srgbClr val="0000FF"/>
                </a:solidFill>
                <a:latin typeface="黑体" panose="02010600030101010101" pitchFamily="2" charset="-122"/>
                <a:ea typeface="黑体" panose="02010600030101010101" pitchFamily="2" charset="-122"/>
              </a:rPr>
              <a:t> 不由自主</a:t>
            </a:r>
            <a:endParaRPr lang="zh-CN" altLang="en-US" sz="2400" b="1">
              <a:solidFill>
                <a:srgbClr val="0000FF"/>
              </a:solidFill>
              <a:latin typeface="黑体" panose="02010600030101010101" pitchFamily="2" charset="-122"/>
              <a:ea typeface="黑体" panose="02010600030101010101" pitchFamily="2" charset="-122"/>
            </a:endParaRPr>
          </a:p>
        </p:txBody>
      </p:sp>
      <p:sp>
        <p:nvSpPr>
          <p:cNvPr id="10" name="矩形 9"/>
          <p:cNvSpPr/>
          <p:nvPr/>
        </p:nvSpPr>
        <p:spPr bwMode="auto">
          <a:xfrm>
            <a:off x="1050925" y="3935730"/>
            <a:ext cx="8740140" cy="64516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rtlCol="0" anchor="t">
            <a:spAutoFit/>
          </a:bodyPr>
          <a:lstStyle/>
          <a:p>
            <a:pPr lvl="0" algn="l">
              <a:lnSpc>
                <a:spcPct val="150000"/>
              </a:lnSpc>
              <a:buClrTx/>
              <a:buSzTx/>
              <a:buFontTx/>
            </a:pPr>
            <a:r>
              <a:rPr lang="zh-CN" altLang="en-US" sz="2400">
                <a:latin typeface="微软雅黑" panose="020B0503020204020204" charset="-122"/>
                <a:ea typeface="微软雅黑" panose="020B0503020204020204" charset="-122"/>
                <a:sym typeface="+mn-ea"/>
              </a:rPr>
              <a:t>听到儿子刚刚在战场牺牲的消息，母亲（悲痛 悲伤）万分。</a:t>
            </a:r>
            <a:endParaRPr lang="zh-CN" altLang="en-US" sz="2400" b="1" dirty="0">
              <a:latin typeface="黑体" panose="02010600030101010101" pitchFamily="2" charset="-122"/>
              <a:ea typeface="黑体" panose="02010600030101010101" pitchFamily="2" charset="-122"/>
              <a:sym typeface="+mn-ea"/>
            </a:endParaRPr>
          </a:p>
        </p:txBody>
      </p:sp>
      <p:sp>
        <p:nvSpPr>
          <p:cNvPr id="13" name="文本框 12"/>
          <p:cNvSpPr txBox="1"/>
          <p:nvPr/>
        </p:nvSpPr>
        <p:spPr>
          <a:xfrm>
            <a:off x="6518910" y="3925570"/>
            <a:ext cx="591185" cy="583565"/>
          </a:xfrm>
          <a:prstGeom prst="rect">
            <a:avLst/>
          </a:prstGeom>
          <a:noFill/>
        </p:spPr>
        <p:txBody>
          <a:bodyPr wrap="none" rtlCol="0" anchor="t">
            <a:spAutoFit/>
          </a:bodyPr>
          <a:lstStyle/>
          <a:p>
            <a:r>
              <a:rPr lang="zh-CN" altLang="en-US" sz="4000" b="1" dirty="0">
                <a:solidFill>
                  <a:srgbClr val="FF0000"/>
                </a:solidFill>
                <a:latin typeface="方正姚体" panose="02010601030101010101" charset="-122"/>
                <a:ea typeface="方正姚体" panose="02010601030101010101" charset="-122"/>
                <a:sym typeface="+mn-ea"/>
              </a:rPr>
              <a:t>√</a:t>
            </a:r>
            <a:endParaRPr lang="zh-CN" altLang="en-US" sz="4000" b="1" dirty="0">
              <a:solidFill>
                <a:srgbClr val="FF0000"/>
              </a:solidFill>
              <a:latin typeface="方正姚体" panose="02010601030101010101" charset="-122"/>
              <a:ea typeface="方正姚体" panose="0201060103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8" grpId="0"/>
      <p:bldP spid="8" grpId="0"/>
      <p:bldP spid="12" grpId="0"/>
      <p:bldP spid="4" grpId="0"/>
      <p:bldP spid="5" grpId="0"/>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788035" y="1133475"/>
            <a:ext cx="7998460" cy="714375"/>
          </a:xfrm>
          <a:prstGeom prst="rect">
            <a:avLst/>
          </a:prstGeom>
          <a:noFill/>
        </p:spPr>
        <p:txBody>
          <a:bodyPr wrap="square" lIns="68580" tIns="34290" rIns="68580" bIns="34290">
            <a:spAutoFit/>
          </a:bodyPr>
          <a:lstStyle/>
          <a:p>
            <a:pPr indent="0" fontAlgn="auto">
              <a:lnSpc>
                <a:spcPct val="150000"/>
              </a:lnSpc>
              <a:spcBef>
                <a:spcPts val="1800"/>
              </a:spcBef>
              <a:buFont typeface="Arial" panose="020B0604020202020204" pitchFamily="34" charset="0"/>
              <a:buNone/>
              <a:defRPr/>
            </a:pPr>
            <a:r>
              <a:rPr lang="en-US" altLang="zh-CN" sz="2800" dirty="0">
                <a:latin typeface="微软雅黑" panose="020B0503020204020204" charset="-122"/>
                <a:ea typeface="微软雅黑" panose="020B0503020204020204" charset="-122"/>
                <a:cs typeface="微软雅黑" panose="020B0503020204020204" charset="-122"/>
                <a:sym typeface="+mn-ea"/>
              </a:rPr>
              <a:t>2.</a:t>
            </a:r>
            <a:r>
              <a:rPr lang="zh-CN" altLang="en-US" sz="2800" dirty="0">
                <a:latin typeface="微软雅黑" panose="020B0503020204020204" charset="-122"/>
                <a:ea typeface="微软雅黑" panose="020B0503020204020204" charset="-122"/>
                <a:cs typeface="微软雅黑" panose="020B0503020204020204" charset="-122"/>
                <a:sym typeface="+mn-ea"/>
              </a:rPr>
              <a:t>课文分为两部分，每一部分主要讲了什么？</a:t>
            </a:r>
            <a:endParaRPr lang="zh-CN" altLang="en-US" sz="2800" dirty="0">
              <a:solidFill>
                <a:srgbClr val="3333FF"/>
              </a:solidFill>
              <a:latin typeface="微软雅黑" panose="020B0503020204020204" charset="-122"/>
              <a:ea typeface="微软雅黑" panose="020B0503020204020204" charset="-122"/>
              <a:cs typeface="微软雅黑" panose="020B0503020204020204" charset="-122"/>
              <a:sym typeface="+mn-ea"/>
            </a:endParaRPr>
          </a:p>
        </p:txBody>
      </p:sp>
      <p:grpSp>
        <p:nvGrpSpPr>
          <p:cNvPr id="5" name="组合 4"/>
          <p:cNvGrpSpPr/>
          <p:nvPr/>
        </p:nvGrpSpPr>
        <p:grpSpPr>
          <a:xfrm>
            <a:off x="571500" y="2195195"/>
            <a:ext cx="8214995" cy="862025"/>
            <a:chOff x="561" y="2236"/>
            <a:chExt cx="12937" cy="1320"/>
          </a:xfrm>
        </p:grpSpPr>
        <p:grpSp>
          <p:nvGrpSpPr>
            <p:cNvPr id="8" name="组合 7"/>
            <p:cNvGrpSpPr/>
            <p:nvPr/>
          </p:nvGrpSpPr>
          <p:grpSpPr>
            <a:xfrm>
              <a:off x="561" y="2236"/>
              <a:ext cx="4027" cy="774"/>
              <a:chOff x="450" y="3133"/>
              <a:chExt cx="3674" cy="774"/>
            </a:xfrm>
          </p:grpSpPr>
          <p:sp>
            <p:nvSpPr>
              <p:cNvPr id="6" name="燕尾形 5"/>
              <p:cNvSpPr/>
              <p:nvPr>
                <p:custDataLst>
                  <p:tags r:id="rId1"/>
                </p:custDataLst>
              </p:nvPr>
            </p:nvSpPr>
            <p:spPr>
              <a:xfrm>
                <a:off x="450" y="3284"/>
                <a:ext cx="3674" cy="623"/>
              </a:xfrm>
              <a:prstGeom prst="chevr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2"/>
                </p:custDataLst>
              </p:nvPr>
            </p:nvSpPr>
            <p:spPr>
              <a:xfrm>
                <a:off x="719" y="3133"/>
                <a:ext cx="3183" cy="753"/>
              </a:xfrm>
              <a:prstGeom prst="rect">
                <a:avLst/>
              </a:prstGeom>
              <a:noFill/>
            </p:spPr>
            <p:txBody>
              <a:bodyPr wrap="square" rtlCol="0">
                <a:spAutoFit/>
              </a:bodyPr>
              <a:lstStyle/>
              <a:p>
                <a:pPr>
                  <a:lnSpc>
                    <a:spcPct val="130000"/>
                  </a:lnSpc>
                  <a:spcBef>
                    <a:spcPts val="600"/>
                  </a:spcBef>
                  <a:defRPr/>
                </a:pPr>
                <a:r>
                  <a:rPr 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第一部分（</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1-4</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sp>
          <p:nvSpPr>
            <p:cNvPr id="3" name="文本框 2"/>
            <p:cNvSpPr txBox="1"/>
            <p:nvPr/>
          </p:nvSpPr>
          <p:spPr>
            <a:xfrm>
              <a:off x="4826" y="2285"/>
              <a:ext cx="8672" cy="12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400" dirty="0">
                  <a:solidFill>
                    <a:srgbClr val="0000FF"/>
                  </a:solidFill>
                  <a:latin typeface="+mn-ea"/>
                  <a:cs typeface="微软雅黑" panose="020B0503020204020204" charset="-122"/>
                  <a:sym typeface="+mn-ea"/>
                </a:rPr>
                <a:t>毛泽东收到毛岸英在朝鲜战场上牺牲的电报后极度悲痛的心情</a:t>
              </a:r>
              <a:r>
                <a:rPr lang="zh-CN" sz="2400" dirty="0">
                  <a:solidFill>
                    <a:srgbClr val="0000FF"/>
                  </a:solidFill>
                  <a:latin typeface="+mn-ea"/>
                  <a:cs typeface="微软雅黑" panose="020B0503020204020204" charset="-122"/>
                  <a:sym typeface="+mn-ea"/>
                </a:rPr>
                <a:t>。</a:t>
              </a:r>
              <a:endParaRPr lang="zh-CN" sz="2400" dirty="0">
                <a:solidFill>
                  <a:srgbClr val="0000FF"/>
                </a:solidFill>
                <a:latin typeface="+mn-ea"/>
                <a:cs typeface="微软雅黑" panose="020B0503020204020204" charset="-122"/>
                <a:sym typeface="+mn-ea"/>
              </a:endParaRPr>
            </a:p>
          </p:txBody>
        </p:sp>
      </p:grpSp>
      <p:grpSp>
        <p:nvGrpSpPr>
          <p:cNvPr id="7" name="组合 6"/>
          <p:cNvGrpSpPr/>
          <p:nvPr/>
        </p:nvGrpSpPr>
        <p:grpSpPr>
          <a:xfrm>
            <a:off x="571500" y="3494405"/>
            <a:ext cx="8214360" cy="977265"/>
            <a:chOff x="561" y="3582"/>
            <a:chExt cx="12936" cy="1539"/>
          </a:xfrm>
        </p:grpSpPr>
        <p:sp>
          <p:nvSpPr>
            <p:cNvPr id="12" name="文本框 11"/>
            <p:cNvSpPr txBox="1"/>
            <p:nvPr/>
          </p:nvSpPr>
          <p:spPr>
            <a:xfrm>
              <a:off x="4826" y="3582"/>
              <a:ext cx="8671" cy="15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auto">
                <a:lnSpc>
                  <a:spcPct val="120000"/>
                </a:lnSpc>
              </a:pPr>
              <a:r>
                <a:rPr sz="2400" dirty="0">
                  <a:solidFill>
                    <a:srgbClr val="0000FF"/>
                  </a:solidFill>
                  <a:latin typeface="+mn-ea"/>
                  <a:cs typeface="微软雅黑" panose="020B0503020204020204" charset="-122"/>
                  <a:sym typeface="+mn-ea"/>
                </a:rPr>
                <a:t>毛泽东强忍悲痛，做出将毛岸英安葬在朝鲜的决定。</a:t>
              </a:r>
              <a:endParaRPr sz="2400" dirty="0">
                <a:solidFill>
                  <a:srgbClr val="0000FF"/>
                </a:solidFill>
                <a:latin typeface="+mn-ea"/>
                <a:cs typeface="微软雅黑" panose="020B0503020204020204" charset="-122"/>
                <a:sym typeface="+mn-ea"/>
              </a:endParaRPr>
            </a:p>
          </p:txBody>
        </p:sp>
        <p:grpSp>
          <p:nvGrpSpPr>
            <p:cNvPr id="17" name="组合 16"/>
            <p:cNvGrpSpPr/>
            <p:nvPr/>
          </p:nvGrpSpPr>
          <p:grpSpPr>
            <a:xfrm>
              <a:off x="561" y="3663"/>
              <a:ext cx="4265" cy="774"/>
              <a:chOff x="450" y="3133"/>
              <a:chExt cx="3891" cy="774"/>
            </a:xfrm>
          </p:grpSpPr>
          <p:sp>
            <p:nvSpPr>
              <p:cNvPr id="18" name="燕尾形 17"/>
              <p:cNvSpPr/>
              <p:nvPr>
                <p:custDataLst>
                  <p:tags r:id="rId3"/>
                </p:custDataLst>
              </p:nvPr>
            </p:nvSpPr>
            <p:spPr>
              <a:xfrm>
                <a:off x="450" y="3284"/>
                <a:ext cx="3674" cy="623"/>
              </a:xfrm>
              <a:prstGeom prst="chevr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custDataLst>
                  <p:tags r:id="rId4"/>
                </p:custDataLst>
              </p:nvPr>
            </p:nvSpPr>
            <p:spPr>
              <a:xfrm>
                <a:off x="719" y="3133"/>
                <a:ext cx="3622" cy="774"/>
              </a:xfrm>
              <a:prstGeom prst="rect">
                <a:avLst/>
              </a:prstGeom>
              <a:noFill/>
            </p:spPr>
            <p:txBody>
              <a:bodyPr wrap="square" rtlCol="0">
                <a:spAutoFit/>
              </a:bodyPr>
              <a:lstStyle/>
              <a:p>
                <a:pPr>
                  <a:lnSpc>
                    <a:spcPct val="130000"/>
                  </a:lnSpc>
                  <a:spcBef>
                    <a:spcPts val="600"/>
                  </a:spcBef>
                  <a:defRPr/>
                </a:pPr>
                <a:r>
                  <a:rPr 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第二部分（</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5-10</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grpSp>
      <p:pic>
        <p:nvPicPr>
          <p:cNvPr id="10" name="图片 9" descr="通用的"/>
          <p:cNvPicPr>
            <a:picLocks noChangeAspect="1"/>
          </p:cNvPicPr>
          <p:nvPr/>
        </p:nvPicPr>
        <p:blipFill>
          <a:blip r:embed="rId5" cstate="print"/>
          <a:stretch>
            <a:fillRect/>
          </a:stretch>
        </p:blipFill>
        <p:spPr>
          <a:xfrm>
            <a:off x="74930" y="575945"/>
            <a:ext cx="2056630" cy="576004"/>
          </a:xfrm>
          <a:prstGeom prst="rect">
            <a:avLst/>
          </a:prstGeom>
        </p:spPr>
      </p:pic>
      <p:sp>
        <p:nvSpPr>
          <p:cNvPr id="11" name="文本框 10"/>
          <p:cNvSpPr txBox="1"/>
          <p:nvPr/>
        </p:nvSpPr>
        <p:spPr>
          <a:xfrm>
            <a:off x="501015" y="633730"/>
            <a:ext cx="1497330" cy="460375"/>
          </a:xfrm>
          <a:prstGeom prst="rect">
            <a:avLst/>
          </a:prstGeom>
          <a:noFill/>
        </p:spPr>
        <p:txBody>
          <a:bodyPr wrap="square" rtlCol="0">
            <a:spAutoFit/>
          </a:bodyPr>
          <a:lstStyle/>
          <a:p>
            <a:r>
              <a:rPr lang="zh-CN" altLang="en-US" sz="2400" b="1"/>
              <a:t>课文解读</a:t>
            </a: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54965" y="803910"/>
            <a:ext cx="7701915" cy="977265"/>
          </a:xfrm>
          <a:prstGeom prst="rect">
            <a:avLst/>
          </a:prstGeom>
          <a:noFill/>
          <a:ln w="9525">
            <a:noFill/>
          </a:ln>
        </p:spPr>
        <p:txBody>
          <a:bodyPr wrap="square">
            <a:spAutoFit/>
          </a:bodyPr>
          <a:lstStyle/>
          <a:p>
            <a:pPr marL="457200" indent="-457200" algn="just" fontAlgn="auto">
              <a:lnSpc>
                <a:spcPct val="120000"/>
              </a:lnSpc>
              <a:buFont typeface="Wingdings" panose="05000000000000000000" pitchFamily="2" charset="2"/>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课文的第一部分中，对毛泽东与毛岸英多次分离的内容的描写，表现出了什么？</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816610" y="1828800"/>
            <a:ext cx="7752715" cy="3062605"/>
          </a:xfrm>
          <a:prstGeom prst="rect">
            <a:avLst/>
          </a:prstGeom>
          <a:noFill/>
        </p:spPr>
        <p:txBody>
          <a:bodyPr wrap="square" rtlCol="0" anchor="t">
            <a:spAutoFit/>
          </a:bodyPr>
          <a:lstStyle/>
          <a:p>
            <a:pPr fontAlgn="auto">
              <a:lnSpc>
                <a:spcPct val="115000"/>
              </a:lnSpc>
              <a:spcBef>
                <a:spcPts val="0"/>
              </a:spcBef>
              <a:spcAft>
                <a:spcPts val="0"/>
              </a:spcAft>
            </a:pPr>
            <a:r>
              <a:rPr b="1">
                <a:latin typeface="宋体" panose="02010600030101010101" pitchFamily="2" charset="-122"/>
                <a:ea typeface="宋体" panose="02010600030101010101" pitchFamily="2" charset="-122"/>
                <a:cs typeface="宋体" panose="02010600030101010101" pitchFamily="2" charset="-122"/>
              </a:rPr>
              <a:t>      </a:t>
            </a:r>
            <a:r>
              <a:rPr sz="2400" b="1">
                <a:solidFill>
                  <a:srgbClr val="0000FF"/>
                </a:solidFill>
                <a:latin typeface="宋体" panose="02010600030101010101" pitchFamily="2" charset="-122"/>
                <a:ea typeface="宋体" panose="02010600030101010101" pitchFamily="2" charset="-122"/>
                <a:cs typeface="宋体" panose="02010600030101010101" pitchFamily="2" charset="-122"/>
              </a:rPr>
              <a:t>这里写的是毛泽东回忆起岸英和自己的一次次分离及其原因，反映出了岸英的成长经历。每想到这聚少离多的日子，作为父亲总有些心酸，但欣慰的是岸英从不以领袖的儿子自居，严格要求自己，而且前几次的分离都平平安安回到了父亲的身边。这一次，儿子真的不能回来了吗？心理描写表现了毛泽东的无比悲痛，他无法接受毛岸英牺牲的事实，不敢也不愿意相信这是真的。</a:t>
            </a:r>
            <a:endParaRPr sz="2400" b="1">
              <a:solidFill>
                <a:srgbClr val="0000FF"/>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571500" y="1405890"/>
            <a:ext cx="8214995" cy="862025"/>
            <a:chOff x="561" y="2236"/>
            <a:chExt cx="12937" cy="1320"/>
          </a:xfrm>
        </p:grpSpPr>
        <p:grpSp>
          <p:nvGrpSpPr>
            <p:cNvPr id="8" name="组合 7"/>
            <p:cNvGrpSpPr/>
            <p:nvPr/>
          </p:nvGrpSpPr>
          <p:grpSpPr>
            <a:xfrm>
              <a:off x="561" y="2236"/>
              <a:ext cx="4027" cy="774"/>
              <a:chOff x="450" y="3133"/>
              <a:chExt cx="3674" cy="774"/>
            </a:xfrm>
          </p:grpSpPr>
          <p:sp>
            <p:nvSpPr>
              <p:cNvPr id="6" name="燕尾形 5"/>
              <p:cNvSpPr/>
              <p:nvPr>
                <p:custDataLst>
                  <p:tags r:id="rId1"/>
                </p:custDataLst>
              </p:nvPr>
            </p:nvSpPr>
            <p:spPr>
              <a:xfrm>
                <a:off x="450" y="3284"/>
                <a:ext cx="3674" cy="623"/>
              </a:xfrm>
              <a:prstGeom prst="chevr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2"/>
                </p:custDataLst>
              </p:nvPr>
            </p:nvSpPr>
            <p:spPr>
              <a:xfrm>
                <a:off x="719" y="3133"/>
                <a:ext cx="3183" cy="753"/>
              </a:xfrm>
              <a:prstGeom prst="rect">
                <a:avLst/>
              </a:prstGeom>
              <a:noFill/>
            </p:spPr>
            <p:txBody>
              <a:bodyPr wrap="square" rtlCol="0">
                <a:spAutoFit/>
              </a:bodyPr>
              <a:lstStyle/>
              <a:p>
                <a:pPr>
                  <a:lnSpc>
                    <a:spcPct val="130000"/>
                  </a:lnSpc>
                  <a:spcBef>
                    <a:spcPts val="600"/>
                  </a:spcBef>
                  <a:defRPr/>
                </a:pPr>
                <a:r>
                  <a:rPr 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第一部分（</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1-4</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sp>
          <p:nvSpPr>
            <p:cNvPr id="3" name="文本框 2"/>
            <p:cNvSpPr txBox="1"/>
            <p:nvPr/>
          </p:nvSpPr>
          <p:spPr>
            <a:xfrm>
              <a:off x="4826" y="2285"/>
              <a:ext cx="8672" cy="12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400" dirty="0">
                  <a:solidFill>
                    <a:srgbClr val="0000FF"/>
                  </a:solidFill>
                  <a:latin typeface="+mn-ea"/>
                  <a:cs typeface="微软雅黑" panose="020B0503020204020204" charset="-122"/>
                  <a:sym typeface="+mn-ea"/>
                </a:rPr>
                <a:t>毛泽东收到毛岸英在朝鲜战场上牺牲的电报后极度悲痛的心情</a:t>
              </a:r>
              <a:r>
                <a:rPr lang="zh-CN" sz="2400" dirty="0">
                  <a:solidFill>
                    <a:srgbClr val="0000FF"/>
                  </a:solidFill>
                  <a:latin typeface="+mn-ea"/>
                  <a:cs typeface="微软雅黑" panose="020B0503020204020204" charset="-122"/>
                  <a:sym typeface="+mn-ea"/>
                </a:rPr>
                <a:t>。</a:t>
              </a:r>
              <a:endParaRPr lang="zh-CN" sz="2400" dirty="0">
                <a:solidFill>
                  <a:srgbClr val="0000FF"/>
                </a:solidFill>
                <a:latin typeface="+mn-ea"/>
                <a:cs typeface="微软雅黑" panose="020B0503020204020204" charset="-122"/>
                <a:sym typeface="+mn-ea"/>
              </a:endParaRPr>
            </a:p>
          </p:txBody>
        </p:sp>
      </p:grpSp>
      <p:grpSp>
        <p:nvGrpSpPr>
          <p:cNvPr id="7" name="组合 6"/>
          <p:cNvGrpSpPr/>
          <p:nvPr/>
        </p:nvGrpSpPr>
        <p:grpSpPr>
          <a:xfrm>
            <a:off x="571500" y="2489835"/>
            <a:ext cx="8214360" cy="977265"/>
            <a:chOff x="561" y="3582"/>
            <a:chExt cx="12936" cy="1539"/>
          </a:xfrm>
        </p:grpSpPr>
        <p:sp>
          <p:nvSpPr>
            <p:cNvPr id="12" name="文本框 11"/>
            <p:cNvSpPr txBox="1"/>
            <p:nvPr/>
          </p:nvSpPr>
          <p:spPr>
            <a:xfrm>
              <a:off x="4826" y="3582"/>
              <a:ext cx="8671" cy="15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auto">
                <a:lnSpc>
                  <a:spcPct val="120000"/>
                </a:lnSpc>
              </a:pPr>
              <a:r>
                <a:rPr sz="2400" dirty="0">
                  <a:solidFill>
                    <a:srgbClr val="0000FF"/>
                  </a:solidFill>
                  <a:latin typeface="+mn-ea"/>
                  <a:cs typeface="微软雅黑" panose="020B0503020204020204" charset="-122"/>
                  <a:sym typeface="+mn-ea"/>
                </a:rPr>
                <a:t>毛泽东强忍悲痛，做出将毛岸英安葬在朝鲜的决定。</a:t>
              </a:r>
              <a:endParaRPr sz="2400" dirty="0">
                <a:solidFill>
                  <a:srgbClr val="0000FF"/>
                </a:solidFill>
                <a:latin typeface="+mn-ea"/>
                <a:cs typeface="微软雅黑" panose="020B0503020204020204" charset="-122"/>
                <a:sym typeface="+mn-ea"/>
              </a:endParaRPr>
            </a:p>
          </p:txBody>
        </p:sp>
        <p:grpSp>
          <p:nvGrpSpPr>
            <p:cNvPr id="17" name="组合 16"/>
            <p:cNvGrpSpPr/>
            <p:nvPr/>
          </p:nvGrpSpPr>
          <p:grpSpPr>
            <a:xfrm>
              <a:off x="561" y="3663"/>
              <a:ext cx="4265" cy="774"/>
              <a:chOff x="450" y="3133"/>
              <a:chExt cx="3891" cy="774"/>
            </a:xfrm>
          </p:grpSpPr>
          <p:sp>
            <p:nvSpPr>
              <p:cNvPr id="18" name="燕尾形 17"/>
              <p:cNvSpPr/>
              <p:nvPr>
                <p:custDataLst>
                  <p:tags r:id="rId3"/>
                </p:custDataLst>
              </p:nvPr>
            </p:nvSpPr>
            <p:spPr>
              <a:xfrm>
                <a:off x="450" y="3284"/>
                <a:ext cx="3674" cy="623"/>
              </a:xfrm>
              <a:prstGeom prst="chevr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custDataLst>
                  <p:tags r:id="rId4"/>
                </p:custDataLst>
              </p:nvPr>
            </p:nvSpPr>
            <p:spPr>
              <a:xfrm>
                <a:off x="719" y="3133"/>
                <a:ext cx="3622" cy="774"/>
              </a:xfrm>
              <a:prstGeom prst="rect">
                <a:avLst/>
              </a:prstGeom>
              <a:noFill/>
            </p:spPr>
            <p:txBody>
              <a:bodyPr wrap="square" rtlCol="0">
                <a:spAutoFit/>
              </a:bodyPr>
              <a:lstStyle/>
              <a:p>
                <a:pPr>
                  <a:lnSpc>
                    <a:spcPct val="130000"/>
                  </a:lnSpc>
                  <a:spcBef>
                    <a:spcPts val="600"/>
                  </a:spcBef>
                  <a:defRPr/>
                </a:pPr>
                <a:r>
                  <a:rPr 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第二部分（</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5-10</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46355" y="582930"/>
            <a:ext cx="8587105" cy="1420495"/>
          </a:xfrm>
          <a:prstGeom prst="rect">
            <a:avLst/>
          </a:prstGeom>
          <a:noFill/>
          <a:ln w="9525">
            <a:noFill/>
          </a:ln>
        </p:spPr>
        <p:txBody>
          <a:bodyPr wrap="square">
            <a:spAutoFit/>
          </a:bodyPr>
          <a:lstStyle/>
          <a:p>
            <a:pPr marL="457200" indent="-457200" fontAlgn="auto">
              <a:lnSpc>
                <a:spcPct val="120000"/>
              </a:lnSpc>
              <a:buFont typeface="Wingdings" panose="05000000000000000000" pitchFamily="2" charset="2"/>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课文第二部分</a:t>
            </a:r>
            <a:r>
              <a:rPr lang="en-US" altLang="zh-CN" sz="2400" b="1" dirty="0">
                <a:latin typeface="微软雅黑" panose="020B0503020204020204" charset="-122"/>
                <a:ea typeface="微软雅黑" panose="020B0503020204020204" charset="-122"/>
                <a:cs typeface="微软雅黑" panose="020B0503020204020204" charset="-122"/>
                <a:sym typeface="+mn-ea"/>
              </a:rPr>
              <a:t>“第二天早上，秘书来到毛主席的卧室。毛主席已经出去了，记录稿被放在了枕头上，下面是被泪水打湿的枕巾。”</a:t>
            </a:r>
            <a:r>
              <a:rPr lang="zh-CN" altLang="en-US" sz="2400" b="1" dirty="0">
                <a:latin typeface="微软雅黑" panose="020B0503020204020204" charset="-122"/>
                <a:ea typeface="微软雅黑" panose="020B0503020204020204" charset="-122"/>
                <a:cs typeface="微软雅黑" panose="020B0503020204020204" charset="-122"/>
                <a:sym typeface="+mn-ea"/>
              </a:rPr>
              <a:t>这种细节描写，表现出了什么？</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687070" y="2130425"/>
            <a:ext cx="8284845" cy="2489200"/>
          </a:xfrm>
          <a:prstGeom prst="rect">
            <a:avLst/>
          </a:prstGeom>
          <a:noFill/>
        </p:spPr>
        <p:txBody>
          <a:bodyPr wrap="square" rtlCol="0" anchor="t">
            <a:spAutoFit/>
          </a:bodyPr>
          <a:lstStyle/>
          <a:p>
            <a:pPr fontAlgn="auto">
              <a:lnSpc>
                <a:spcPct val="130000"/>
              </a:lnSpc>
              <a:spcBef>
                <a:spcPts val="0"/>
              </a:spcBef>
              <a:spcAft>
                <a:spcPts val="0"/>
              </a:spcAft>
            </a:pPr>
            <a:r>
              <a:rPr lang="zh-CN" altLang="en-US" sz="2000" b="1">
                <a:solidFill>
                  <a:srgbClr val="0000FF"/>
                </a:solidFill>
                <a:latin typeface="楷体_GB2312" panose="02010609030101010101" charset="-122"/>
                <a:ea typeface="楷体_GB2312" panose="02010609030101010101" charset="-122"/>
                <a:cs typeface="楷体_GB2312" panose="02010609030101010101" charset="-122"/>
              </a:rPr>
              <a:t>  </a:t>
            </a:r>
            <a:r>
              <a:rPr lang="zh-CN" altLang="en-US" sz="2400" b="1">
                <a:solidFill>
                  <a:srgbClr val="0000FF"/>
                </a:solidFill>
                <a:cs typeface="+mn-lt"/>
              </a:rPr>
              <a:t>“被泪水打湿的枕巾”，透过这处细节描写，我们仿佛看到了夜深人静时，一位慈爱的父亲在床上辗转反侧，</a:t>
            </a:r>
            <a:r>
              <a:rPr sz="2000" dirty="0">
                <a:solidFill>
                  <a:srgbClr val="0000FF"/>
                </a:solidFill>
                <a:latin typeface="+mn-ea"/>
                <a:cs typeface="微软雅黑" panose="020B0503020204020204" charset="-122"/>
              </a:rPr>
              <a:t>仿佛</a:t>
            </a:r>
            <a:r>
              <a:rPr lang="zh-CN" altLang="en-US" sz="2400" b="1">
                <a:solidFill>
                  <a:srgbClr val="0000FF"/>
                </a:solidFill>
                <a:cs typeface="+mn-lt"/>
              </a:rPr>
              <a:t>听到了漫漫长夜里，一位慈爱的父亲在床上失声痛哭。是啊，老来丧子谁不哀痛！这句话从侧面进一步表现了毛泽东内心的悲痛情绪，说明了毛泽东是平凡的，更是伟大的！</a:t>
            </a:r>
            <a:endParaRPr lang="zh-CN" altLang="en-US" sz="2400" b="1">
              <a:solidFill>
                <a:srgbClr val="0000FF"/>
              </a:solidFill>
              <a:cs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1177290" y="1155700"/>
            <a:ext cx="6160135" cy="922020"/>
          </a:xfrm>
          <a:prstGeom prst="rect">
            <a:avLst/>
          </a:prstGeom>
          <a:solidFill>
            <a:srgbClr val="FFEBD2">
              <a:alpha val="53000"/>
            </a:srgbClr>
          </a:solidFill>
        </p:spPr>
        <p:txBody>
          <a:bodyPr wrap="square" rtlCol="0">
            <a:spAutoFit/>
          </a:bodyPr>
          <a:lstStyle/>
          <a:p>
            <a:pPr algn="ctr"/>
            <a:r>
              <a:rPr lang="en-US" altLang="zh-CN" sz="5400" b="1">
                <a:latin typeface="黑体" panose="02010600030101010101" pitchFamily="2" charset="-122"/>
                <a:ea typeface="黑体" panose="02010600030101010101" pitchFamily="2" charset="-122"/>
                <a:cs typeface="黑体" panose="02010600030101010101" pitchFamily="2" charset="-122"/>
              </a:rPr>
              <a:t>10 </a:t>
            </a:r>
            <a:r>
              <a:rPr lang="zh-CN" altLang="en-US" sz="5400" b="1">
                <a:latin typeface="黑体" panose="02010600030101010101" pitchFamily="2" charset="-122"/>
                <a:ea typeface="黑体" panose="02010600030101010101" pitchFamily="2" charset="-122"/>
                <a:cs typeface="黑体" panose="02010600030101010101" pitchFamily="2" charset="-122"/>
              </a:rPr>
              <a:t>青山处处埋忠骨</a:t>
            </a:r>
            <a:r>
              <a:rPr lang="en-US" altLang="zh-CN" sz="5400" b="1">
                <a:latin typeface="黑体" panose="02010600030101010101" pitchFamily="2" charset="-122"/>
                <a:ea typeface="黑体" panose="02010600030101010101" pitchFamily="2" charset="-122"/>
                <a:cs typeface="黑体" panose="02010600030101010101" pitchFamily="2" charset="-122"/>
              </a:rPr>
              <a:t> </a:t>
            </a:r>
            <a:endParaRPr lang="zh-CN" altLang="en-US" sz="5400" b="1">
              <a:latin typeface="黑体" panose="02010600030101010101" pitchFamily="2" charset="-122"/>
              <a:ea typeface="黑体" panose="02010600030101010101" pitchFamily="2" charset="-122"/>
              <a:cs typeface="黑体" panose="02010600030101010101" pitchFamily="2" charset="-122"/>
            </a:endParaRPr>
          </a:p>
        </p:txBody>
      </p:sp>
      <p:sp>
        <p:nvSpPr>
          <p:cNvPr id="4" name="文本框 3"/>
          <p:cNvSpPr txBox="1"/>
          <p:nvPr/>
        </p:nvSpPr>
        <p:spPr>
          <a:xfrm>
            <a:off x="260350" y="4584065"/>
            <a:ext cx="3213735" cy="521970"/>
          </a:xfrm>
          <a:prstGeom prst="rect">
            <a:avLst/>
          </a:prstGeom>
          <a:noFill/>
          <a:extLst>
            <a:ext uri="{909E8E84-426E-40DD-AFC4-6F175D3DCCD1}">
              <a14:hiddenFill xmlns:a14="http://schemas.microsoft.com/office/drawing/2010/main">
                <a:solidFill>
                  <a:srgbClr val="FFEBD2">
                    <a:alpha val="53000"/>
                  </a:srgbClr>
                </a:solidFill>
              </a14:hiddenFill>
            </a:ext>
          </a:extLst>
        </p:spPr>
        <p:txBody>
          <a:bodyPr wrap="square" rtlCol="0">
            <a:spAutoFit/>
          </a:bodyPr>
          <a:lstStyle/>
          <a:p>
            <a:r>
              <a:rPr lang="zh-CN" altLang="en-US" sz="2800" b="1">
                <a:latin typeface="楷体_GB2312" panose="02010609030101010101" charset="-122"/>
                <a:ea typeface="楷体_GB2312" panose="02010609030101010101" charset="-122"/>
                <a:cs typeface="楷体_GB2312" panose="02010609030101010101" charset="-122"/>
              </a:rPr>
              <a:t>统编版•五年级下册</a:t>
            </a:r>
            <a:endParaRPr lang="zh-CN" altLang="en-US" sz="2800" b="1">
              <a:latin typeface="楷体_GB2312" panose="02010609030101010101" charset="-122"/>
              <a:ea typeface="楷体_GB2312" panose="02010609030101010101" charset="-122"/>
              <a:cs typeface="楷体_GB2312" panose="0201060903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通用的"/>
          <p:cNvPicPr>
            <a:picLocks noChangeAspect="1"/>
          </p:cNvPicPr>
          <p:nvPr/>
        </p:nvPicPr>
        <p:blipFill>
          <a:blip r:embed="rId1" cstate="print"/>
          <a:stretch>
            <a:fillRect/>
          </a:stretch>
        </p:blipFill>
        <p:spPr>
          <a:xfrm>
            <a:off x="51435" y="613410"/>
            <a:ext cx="2056630" cy="576004"/>
          </a:xfrm>
          <a:prstGeom prst="rect">
            <a:avLst/>
          </a:prstGeom>
        </p:spPr>
      </p:pic>
      <p:sp>
        <p:nvSpPr>
          <p:cNvPr id="6" name="文本框 5"/>
          <p:cNvSpPr txBox="1"/>
          <p:nvPr/>
        </p:nvSpPr>
        <p:spPr>
          <a:xfrm>
            <a:off x="499110" y="685165"/>
            <a:ext cx="1439545" cy="460375"/>
          </a:xfrm>
          <a:prstGeom prst="rect">
            <a:avLst/>
          </a:prstGeom>
          <a:noFill/>
        </p:spPr>
        <p:txBody>
          <a:bodyPr wrap="square" rtlCol="0">
            <a:spAutoFit/>
          </a:bodyPr>
          <a:lstStyle/>
          <a:p>
            <a:r>
              <a:rPr lang="zh-CN" altLang="en-US" sz="2400" b="1"/>
              <a:t>文章结构</a:t>
            </a:r>
            <a:endParaRPr lang="zh-CN" altLang="en-US" sz="2400" b="1"/>
          </a:p>
        </p:txBody>
      </p:sp>
      <p:pic>
        <p:nvPicPr>
          <p:cNvPr id="3" name="图片 2"/>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67310" y="1727200"/>
            <a:ext cx="9010015" cy="19399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92430" y="1470660"/>
            <a:ext cx="4909820" cy="3415030"/>
          </a:xfrm>
          <a:prstGeom prst="rect">
            <a:avLst/>
          </a:prstGeom>
          <a:noFill/>
        </p:spPr>
        <p:txBody>
          <a:bodyPr wrap="square" rtlCol="0">
            <a:spAutoFit/>
          </a:bodyPr>
          <a:lstStyle/>
          <a:p>
            <a:pPr indent="609600" fontAlgn="auto">
              <a:lnSpc>
                <a:spcPct val="150000"/>
              </a:lnSpc>
              <a:extLst>
                <a:ext uri="{35155182-B16C-46BC-9424-99874614C6A1}">
                  <wpsdc:indentchars xmlns:wpsdc="http://www.wps.cn/officeDocument/2017/drawingmlCustomData" val="200" checksum="4158780845"/>
                </a:ext>
              </a:extLst>
            </a:pPr>
            <a:r>
              <a:rPr sz="2400" b="1">
                <a:latin typeface="+mn-ea"/>
              </a:rPr>
              <a:t>本文主要写了毛泽东的爱子毛岸英在抗美援朝的战场上壮烈牺牲，毛泽东惊悉这个噩耗后极度痛苦的心情和对岸英遗体是否归葬的抉择过程，表现了毛泽东常人的情感、超人的胸怀。</a:t>
            </a:r>
            <a:endParaRPr sz="2400" b="1">
              <a:latin typeface="+mn-ea"/>
            </a:endParaRPr>
          </a:p>
        </p:txBody>
      </p:sp>
      <p:pic>
        <p:nvPicPr>
          <p:cNvPr id="8" name="图片 7" descr="通用的"/>
          <p:cNvPicPr>
            <a:picLocks noChangeAspect="1"/>
          </p:cNvPicPr>
          <p:nvPr/>
        </p:nvPicPr>
        <p:blipFill>
          <a:blip r:embed="rId1" cstate="print"/>
          <a:stretch>
            <a:fillRect/>
          </a:stretch>
        </p:blipFill>
        <p:spPr>
          <a:xfrm>
            <a:off x="148590" y="714375"/>
            <a:ext cx="2056630" cy="576004"/>
          </a:xfrm>
          <a:prstGeom prst="rect">
            <a:avLst/>
          </a:prstGeom>
        </p:spPr>
      </p:pic>
      <p:sp>
        <p:nvSpPr>
          <p:cNvPr id="9" name="文本框 8"/>
          <p:cNvSpPr txBox="1"/>
          <p:nvPr/>
        </p:nvSpPr>
        <p:spPr>
          <a:xfrm>
            <a:off x="596900" y="772160"/>
            <a:ext cx="1741805" cy="460375"/>
          </a:xfrm>
          <a:prstGeom prst="rect">
            <a:avLst/>
          </a:prstGeom>
          <a:noFill/>
        </p:spPr>
        <p:txBody>
          <a:bodyPr wrap="square" rtlCol="0">
            <a:spAutoFit/>
          </a:bodyPr>
          <a:lstStyle/>
          <a:p>
            <a:r>
              <a:rPr lang="zh-CN" altLang="en-US" sz="2400" b="1"/>
              <a:t>主题归纳</a:t>
            </a:r>
            <a:endParaRPr lang="zh-CN" altLang="en-US" sz="2400" b="1"/>
          </a:p>
        </p:txBody>
      </p:sp>
      <p:pic>
        <p:nvPicPr>
          <p:cNvPr id="5" name="图片 4" descr="11青山处处埋忠骨1a"/>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301615" y="1376045"/>
            <a:ext cx="3751580" cy="3751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10" descr="通用的"/>
          <p:cNvPicPr>
            <a:picLocks noChangeAspect="1"/>
          </p:cNvPicPr>
          <p:nvPr/>
        </p:nvPicPr>
        <p:blipFill>
          <a:blip r:embed="rId1" cstate="print"/>
          <a:stretch>
            <a:fillRect/>
          </a:stretch>
        </p:blipFill>
        <p:spPr>
          <a:xfrm>
            <a:off x="152400" y="505460"/>
            <a:ext cx="2056425" cy="576004"/>
          </a:xfrm>
          <a:prstGeom prst="rect">
            <a:avLst/>
          </a:prstGeom>
        </p:spPr>
      </p:pic>
      <p:sp>
        <p:nvSpPr>
          <p:cNvPr id="5" name="文本框 4"/>
          <p:cNvSpPr txBox="1"/>
          <p:nvPr/>
        </p:nvSpPr>
        <p:spPr>
          <a:xfrm>
            <a:off x="584835" y="563245"/>
            <a:ext cx="1624330" cy="460375"/>
          </a:xfrm>
          <a:prstGeom prst="rect">
            <a:avLst/>
          </a:prstGeom>
          <a:noFill/>
        </p:spPr>
        <p:txBody>
          <a:bodyPr wrap="square" rtlCol="0">
            <a:spAutoFit/>
          </a:bodyPr>
          <a:lstStyle/>
          <a:p>
            <a:r>
              <a:rPr lang="zh-CN" altLang="en-US" sz="2400" b="1">
                <a:sym typeface="+mn-ea"/>
              </a:rPr>
              <a:t>随堂练习</a:t>
            </a:r>
            <a:endParaRPr lang="zh-CN" altLang="en-US" sz="2400" b="1"/>
          </a:p>
        </p:txBody>
      </p:sp>
      <p:sp>
        <p:nvSpPr>
          <p:cNvPr id="2" name="文本框 1"/>
          <p:cNvSpPr txBox="1"/>
          <p:nvPr/>
        </p:nvSpPr>
        <p:spPr>
          <a:xfrm>
            <a:off x="441325" y="1086485"/>
            <a:ext cx="7247890" cy="829945"/>
          </a:xfrm>
          <a:prstGeom prst="rect">
            <a:avLst/>
          </a:prstGeom>
          <a:noFill/>
        </p:spPr>
        <p:txBody>
          <a:bodyPr wrap="square" rtlCol="0" anchor="t">
            <a:spAutoFit/>
          </a:bodyPr>
          <a:lstStyle/>
          <a:p>
            <a:r>
              <a:rPr lang="zh-CN" altLang="en-US" sz="2800" b="1"/>
              <a:t>一、给蓝色字体正确的读音打</a:t>
            </a:r>
            <a:r>
              <a:rPr lang="en-US" altLang="zh-CN" sz="2800" b="1"/>
              <a:t>“</a:t>
            </a:r>
            <a:r>
              <a:rPr lang="en-US" altLang="zh-CN" sz="4800" b="1">
                <a:solidFill>
                  <a:srgbClr val="FF0000"/>
                </a:solidFill>
              </a:rPr>
              <a:t>√</a:t>
            </a:r>
            <a:r>
              <a:rPr lang="en-US" altLang="zh-CN" sz="2800" b="1"/>
              <a:t>”</a:t>
            </a:r>
            <a:r>
              <a:rPr lang="zh-CN" altLang="en-US" sz="2800" b="1"/>
              <a:t>。</a:t>
            </a:r>
            <a:endParaRPr lang="zh-CN" altLang="en-US" sz="2800" b="1"/>
          </a:p>
        </p:txBody>
      </p:sp>
      <p:sp>
        <p:nvSpPr>
          <p:cNvPr id="3" name="文本框 2"/>
          <p:cNvSpPr txBox="1"/>
          <p:nvPr/>
        </p:nvSpPr>
        <p:spPr>
          <a:xfrm>
            <a:off x="877570" y="2319655"/>
            <a:ext cx="6518910" cy="1568450"/>
          </a:xfrm>
          <a:prstGeom prst="rect">
            <a:avLst/>
          </a:prstGeom>
          <a:noFill/>
        </p:spPr>
        <p:txBody>
          <a:bodyPr wrap="square" rtlCol="0">
            <a:spAutoFit/>
          </a:bodyPr>
          <a:lstStyle/>
          <a:p>
            <a:pPr fontAlgn="auto"/>
            <a:r>
              <a:rPr lang="zh-CN" altLang="en-US" sz="3200">
                <a:solidFill>
                  <a:srgbClr val="0000FF"/>
                </a:solidFill>
              </a:rPr>
              <a:t>拟</a:t>
            </a:r>
            <a:r>
              <a:rPr lang="zh-CN" altLang="en-US" sz="3200"/>
              <a:t>定（</a:t>
            </a:r>
            <a:r>
              <a:rPr lang="zh-CN" altLang="en-US" sz="3200">
                <a:latin typeface="方正姚体" panose="02010601030101010101" charset="-122"/>
                <a:ea typeface="方正姚体" panose="02010601030101010101" charset="-122"/>
              </a:rPr>
              <a:t>nǐ     yǐ</a:t>
            </a:r>
            <a:r>
              <a:rPr lang="zh-CN" altLang="en-US" sz="3200"/>
              <a:t>）        特</a:t>
            </a:r>
            <a:r>
              <a:rPr lang="zh-CN" altLang="en-US" sz="3200">
                <a:solidFill>
                  <a:srgbClr val="0000FF"/>
                </a:solidFill>
              </a:rPr>
              <a:t>殊</a:t>
            </a:r>
            <a:r>
              <a:rPr lang="zh-CN" altLang="en-US" sz="3200"/>
              <a:t>（</a:t>
            </a:r>
            <a:r>
              <a:rPr lang="zh-CN" altLang="en-US" sz="3200">
                <a:latin typeface="方正姚体" panose="02010601030101010101" charset="-122"/>
                <a:ea typeface="方正姚体" panose="02010601030101010101" charset="-122"/>
              </a:rPr>
              <a:t>sū   shū</a:t>
            </a:r>
            <a:r>
              <a:rPr lang="zh-CN" altLang="en-US" sz="3200"/>
              <a:t>）</a:t>
            </a:r>
            <a:endParaRPr lang="zh-CN" altLang="en-US" sz="3200"/>
          </a:p>
          <a:p>
            <a:pPr fontAlgn="auto"/>
            <a:endParaRPr lang="zh-CN" altLang="en-US" sz="3200"/>
          </a:p>
          <a:p>
            <a:pPr fontAlgn="auto"/>
            <a:r>
              <a:rPr lang="zh-CN" altLang="en-US" sz="3200">
                <a:solidFill>
                  <a:srgbClr val="0000FF"/>
                </a:solidFill>
              </a:rPr>
              <a:t>踌</a:t>
            </a:r>
            <a:r>
              <a:rPr lang="zh-CN" altLang="en-US" sz="3200"/>
              <a:t>躇（</a:t>
            </a:r>
            <a:r>
              <a:rPr lang="zh-CN" altLang="en-US" sz="3200">
                <a:latin typeface="方正姚体" panose="02010601030101010101" charset="-122"/>
                <a:ea typeface="方正姚体" panose="02010601030101010101" charset="-122"/>
              </a:rPr>
              <a:t>chóu   shòu</a:t>
            </a:r>
            <a:r>
              <a:rPr lang="zh-CN" altLang="en-US" sz="3200"/>
              <a:t>） </a:t>
            </a:r>
            <a:r>
              <a:rPr lang="zh-CN" altLang="en-US" sz="3200">
                <a:solidFill>
                  <a:srgbClr val="0000FF"/>
                </a:solidFill>
              </a:rPr>
              <a:t>革</a:t>
            </a:r>
            <a:r>
              <a:rPr lang="zh-CN" altLang="en-US" sz="3200"/>
              <a:t>命（</a:t>
            </a:r>
            <a:r>
              <a:rPr lang="zh-CN" altLang="en-US" sz="3200">
                <a:latin typeface="方正姚体" panose="02010601030101010101" charset="-122"/>
                <a:ea typeface="方正姚体" panose="02010601030101010101" charset="-122"/>
              </a:rPr>
              <a:t>gē    gé</a:t>
            </a:r>
            <a:r>
              <a:rPr lang="zh-CN" altLang="en-US" sz="3200"/>
              <a:t>）</a:t>
            </a:r>
            <a:endParaRPr lang="zh-CN" altLang="en-US" sz="3200"/>
          </a:p>
        </p:txBody>
      </p:sp>
      <p:sp>
        <p:nvSpPr>
          <p:cNvPr id="4" name="文本框 3"/>
          <p:cNvSpPr txBox="1"/>
          <p:nvPr/>
        </p:nvSpPr>
        <p:spPr>
          <a:xfrm>
            <a:off x="2070735" y="2319655"/>
            <a:ext cx="918845" cy="768350"/>
          </a:xfrm>
          <a:prstGeom prst="rect">
            <a:avLst/>
          </a:prstGeom>
          <a:noFill/>
        </p:spPr>
        <p:txBody>
          <a:bodyPr wrap="square" rtlCol="0">
            <a:spAutoFit/>
          </a:bodyPr>
          <a:lstStyle/>
          <a:p>
            <a:r>
              <a:rPr lang="zh-CN" altLang="en-US" sz="4400">
                <a:solidFill>
                  <a:srgbClr val="FF0000"/>
                </a:solidFill>
              </a:rPr>
              <a:t>√</a:t>
            </a:r>
            <a:endParaRPr lang="zh-CN" altLang="en-US" sz="4400">
              <a:solidFill>
                <a:srgbClr val="FF0000"/>
              </a:solidFill>
            </a:endParaRPr>
          </a:p>
        </p:txBody>
      </p:sp>
      <p:sp>
        <p:nvSpPr>
          <p:cNvPr id="7" name="文本框 6"/>
          <p:cNvSpPr txBox="1"/>
          <p:nvPr/>
        </p:nvSpPr>
        <p:spPr>
          <a:xfrm>
            <a:off x="6477635" y="2492375"/>
            <a:ext cx="918845" cy="768350"/>
          </a:xfrm>
          <a:prstGeom prst="rect">
            <a:avLst/>
          </a:prstGeom>
          <a:noFill/>
        </p:spPr>
        <p:txBody>
          <a:bodyPr wrap="square" rtlCol="0">
            <a:spAutoFit/>
          </a:bodyPr>
          <a:lstStyle/>
          <a:p>
            <a:r>
              <a:rPr lang="zh-CN" altLang="en-US" sz="4400">
                <a:solidFill>
                  <a:srgbClr val="FF0000"/>
                </a:solidFill>
              </a:rPr>
              <a:t>√</a:t>
            </a:r>
            <a:endParaRPr lang="zh-CN" altLang="en-US" sz="4400">
              <a:solidFill>
                <a:srgbClr val="FF0000"/>
              </a:solidFill>
            </a:endParaRPr>
          </a:p>
        </p:txBody>
      </p:sp>
      <p:sp>
        <p:nvSpPr>
          <p:cNvPr id="8" name="文本框 7"/>
          <p:cNvSpPr txBox="1"/>
          <p:nvPr/>
        </p:nvSpPr>
        <p:spPr>
          <a:xfrm>
            <a:off x="2268855" y="3430270"/>
            <a:ext cx="904240" cy="768350"/>
          </a:xfrm>
          <a:prstGeom prst="rect">
            <a:avLst/>
          </a:prstGeom>
          <a:noFill/>
        </p:spPr>
        <p:txBody>
          <a:bodyPr wrap="square" rtlCol="0">
            <a:spAutoFit/>
          </a:bodyPr>
          <a:lstStyle/>
          <a:p>
            <a:r>
              <a:rPr lang="zh-CN" altLang="en-US" sz="4400">
                <a:solidFill>
                  <a:srgbClr val="FF0000"/>
                </a:solidFill>
                <a:sym typeface="+mn-ea"/>
              </a:rPr>
              <a:t>√</a:t>
            </a:r>
            <a:endParaRPr lang="zh-CN" altLang="en-US" sz="4400">
              <a:solidFill>
                <a:srgbClr val="FF0000"/>
              </a:solidFill>
              <a:sym typeface="+mn-ea"/>
            </a:endParaRPr>
          </a:p>
        </p:txBody>
      </p:sp>
      <p:sp>
        <p:nvSpPr>
          <p:cNvPr id="9" name="文本框 8"/>
          <p:cNvSpPr txBox="1"/>
          <p:nvPr/>
        </p:nvSpPr>
        <p:spPr>
          <a:xfrm>
            <a:off x="6477635" y="3430270"/>
            <a:ext cx="1078230" cy="768350"/>
          </a:xfrm>
          <a:prstGeom prst="rect">
            <a:avLst/>
          </a:prstGeom>
          <a:noFill/>
        </p:spPr>
        <p:txBody>
          <a:bodyPr wrap="square" rtlCol="0">
            <a:spAutoFit/>
          </a:bodyPr>
          <a:lstStyle/>
          <a:p>
            <a:r>
              <a:rPr lang="zh-CN" altLang="en-US" sz="4400">
                <a:solidFill>
                  <a:srgbClr val="FF0000"/>
                </a:solidFill>
                <a:sym typeface="+mn-ea"/>
              </a:rPr>
              <a:t>√</a:t>
            </a:r>
            <a:endParaRPr lang="zh-CN" altLang="en-US" sz="440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48920" y="1028065"/>
            <a:ext cx="6615430" cy="521970"/>
          </a:xfrm>
          <a:prstGeom prst="rect">
            <a:avLst/>
          </a:prstGeom>
          <a:noFill/>
        </p:spPr>
        <p:txBody>
          <a:bodyPr wrap="square" rtlCol="0" anchor="t">
            <a:spAutoFit/>
          </a:bodyPr>
          <a:lstStyle/>
          <a:p>
            <a:r>
              <a:rPr lang="zh-CN" altLang="en-US" sz="2800" b="1"/>
              <a:t>二、看拼音，写词语。</a:t>
            </a:r>
            <a:endParaRPr lang="zh-CN" altLang="en-US" sz="2800" b="1"/>
          </a:p>
        </p:txBody>
      </p:sp>
      <p:sp>
        <p:nvSpPr>
          <p:cNvPr id="3" name="文本框 2"/>
          <p:cNvSpPr txBox="1"/>
          <p:nvPr/>
        </p:nvSpPr>
        <p:spPr>
          <a:xfrm>
            <a:off x="1220470" y="1938020"/>
            <a:ext cx="7367270" cy="2122805"/>
          </a:xfrm>
          <a:prstGeom prst="rect">
            <a:avLst/>
          </a:prstGeom>
          <a:noFill/>
        </p:spPr>
        <p:txBody>
          <a:bodyPr wrap="square" rtlCol="0">
            <a:spAutoFit/>
          </a:bodyPr>
          <a:lstStyle/>
          <a:p>
            <a:r>
              <a:rPr lang="zh-CN" altLang="en-US" sz="2800">
                <a:latin typeface="方正姚体" panose="02010601030101010101" charset="-122"/>
                <a:ea typeface="方正姚体" panose="02010601030101010101" charset="-122"/>
              </a:rPr>
              <a:t>guāng  zé             ruì   </a:t>
            </a:r>
            <a:r>
              <a:rPr lang="en-US" altLang="zh-CN" sz="2800">
                <a:latin typeface="方正姚体" panose="02010601030101010101" charset="-122"/>
                <a:ea typeface="方正姚体" panose="02010601030101010101" charset="-122"/>
              </a:rPr>
              <a:t>xuě          duàn   liàn       </a:t>
            </a:r>
            <a:endParaRPr lang="en-US" altLang="zh-CN" sz="2800">
              <a:latin typeface="方正姚体" panose="02010601030101010101" charset="-122"/>
              <a:ea typeface="方正姚体" panose="02010601030101010101" charset="-122"/>
            </a:endParaRPr>
          </a:p>
          <a:p>
            <a:endParaRPr lang="en-US" altLang="zh-CN" sz="2800">
              <a:latin typeface="方正姚体" panose="02010601030101010101" charset="-122"/>
              <a:ea typeface="方正姚体" panose="02010601030101010101" charset="-122"/>
            </a:endParaRPr>
          </a:p>
          <a:p>
            <a:endParaRPr lang="en-US" altLang="zh-CN" sz="2800">
              <a:latin typeface="方正姚体" panose="02010601030101010101" charset="-122"/>
              <a:ea typeface="方正姚体" panose="02010601030101010101" charset="-122"/>
            </a:endParaRPr>
          </a:p>
          <a:p>
            <a:r>
              <a:rPr lang="en-US" altLang="zh-CN" sz="2800">
                <a:latin typeface="方正姚体" panose="02010601030101010101" charset="-122"/>
                <a:ea typeface="方正姚体" panose="02010601030101010101" charset="-122"/>
              </a:rPr>
              <a:t>juàn  liàn              bēn   fù            tè   shū </a:t>
            </a:r>
            <a:endParaRPr lang="en-US" altLang="zh-CN" sz="2000"/>
          </a:p>
          <a:p>
            <a:endParaRPr lang="en-US" altLang="zh-CN" sz="2000"/>
          </a:p>
        </p:txBody>
      </p:sp>
      <p:sp>
        <p:nvSpPr>
          <p:cNvPr id="4" name="文本框 3"/>
          <p:cNvSpPr txBox="1"/>
          <p:nvPr/>
        </p:nvSpPr>
        <p:spPr>
          <a:xfrm>
            <a:off x="1564005" y="2459355"/>
            <a:ext cx="1375410" cy="645160"/>
          </a:xfrm>
          <a:prstGeom prst="rect">
            <a:avLst/>
          </a:prstGeom>
          <a:noFill/>
        </p:spPr>
        <p:txBody>
          <a:bodyPr wrap="square" rtlCol="0">
            <a:spAutoFit/>
          </a:bodyPr>
          <a:lstStyle/>
          <a:p>
            <a:r>
              <a:rPr lang="zh-CN" altLang="en-US" sz="3600" b="1">
                <a:solidFill>
                  <a:srgbClr val="FF0000"/>
                </a:solidFill>
              </a:rPr>
              <a:t>光 泽</a:t>
            </a:r>
            <a:endParaRPr lang="zh-CN" altLang="en-US" sz="3600" b="1">
              <a:solidFill>
                <a:srgbClr val="FF0000"/>
              </a:solidFill>
            </a:endParaRPr>
          </a:p>
        </p:txBody>
      </p:sp>
      <p:sp>
        <p:nvSpPr>
          <p:cNvPr id="6" name="文本框 5"/>
          <p:cNvSpPr txBox="1"/>
          <p:nvPr/>
        </p:nvSpPr>
        <p:spPr>
          <a:xfrm>
            <a:off x="3731895" y="2459990"/>
            <a:ext cx="1510030" cy="645160"/>
          </a:xfrm>
          <a:prstGeom prst="rect">
            <a:avLst/>
          </a:prstGeom>
          <a:noFill/>
        </p:spPr>
        <p:txBody>
          <a:bodyPr wrap="square" rtlCol="0">
            <a:spAutoFit/>
          </a:bodyPr>
          <a:lstStyle/>
          <a:p>
            <a:pPr lvl="0" algn="l">
              <a:buClrTx/>
              <a:buSzTx/>
              <a:buFontTx/>
            </a:pPr>
            <a:r>
              <a:rPr lang="zh-CN" altLang="en-US" sz="3600" b="1">
                <a:solidFill>
                  <a:srgbClr val="FF0000"/>
                </a:solidFill>
                <a:sym typeface="+mn-ea"/>
              </a:rPr>
              <a:t>瑞 雪</a:t>
            </a:r>
            <a:endParaRPr lang="zh-CN" altLang="en-US" sz="3600" b="1">
              <a:solidFill>
                <a:srgbClr val="FF0000"/>
              </a:solidFill>
              <a:sym typeface="+mn-ea"/>
            </a:endParaRPr>
          </a:p>
        </p:txBody>
      </p:sp>
      <p:sp>
        <p:nvSpPr>
          <p:cNvPr id="7" name="文本框 6"/>
          <p:cNvSpPr txBox="1"/>
          <p:nvPr/>
        </p:nvSpPr>
        <p:spPr>
          <a:xfrm>
            <a:off x="6034405" y="2460625"/>
            <a:ext cx="1325245" cy="645160"/>
          </a:xfrm>
          <a:prstGeom prst="rect">
            <a:avLst/>
          </a:prstGeom>
          <a:noFill/>
        </p:spPr>
        <p:txBody>
          <a:bodyPr wrap="square" rtlCol="0">
            <a:spAutoFit/>
          </a:bodyPr>
          <a:lstStyle/>
          <a:p>
            <a:pPr lvl="0" algn="l">
              <a:buClrTx/>
              <a:buSzTx/>
              <a:buFontTx/>
            </a:pPr>
            <a:r>
              <a:rPr lang="zh-CN" altLang="en-US" sz="3600" b="1">
                <a:solidFill>
                  <a:srgbClr val="FF0000"/>
                </a:solidFill>
                <a:sym typeface="+mn-ea"/>
              </a:rPr>
              <a:t>锻 炼</a:t>
            </a:r>
            <a:endParaRPr lang="zh-CN" altLang="en-US" sz="3600" b="1">
              <a:solidFill>
                <a:srgbClr val="FF0000"/>
              </a:solidFill>
              <a:sym typeface="+mn-ea"/>
            </a:endParaRPr>
          </a:p>
        </p:txBody>
      </p:sp>
      <p:sp>
        <p:nvSpPr>
          <p:cNvPr id="8" name="文本框 7"/>
          <p:cNvSpPr txBox="1"/>
          <p:nvPr/>
        </p:nvSpPr>
        <p:spPr>
          <a:xfrm>
            <a:off x="1369060" y="3713480"/>
            <a:ext cx="1569720" cy="645160"/>
          </a:xfrm>
          <a:prstGeom prst="rect">
            <a:avLst/>
          </a:prstGeom>
          <a:noFill/>
        </p:spPr>
        <p:txBody>
          <a:bodyPr wrap="square" rtlCol="0">
            <a:spAutoFit/>
          </a:bodyPr>
          <a:lstStyle/>
          <a:p>
            <a:pPr lvl="0" algn="l">
              <a:buClrTx/>
              <a:buSzTx/>
              <a:buFontTx/>
            </a:pPr>
            <a:r>
              <a:rPr lang="zh-CN" altLang="en-US" sz="3600" b="1">
                <a:solidFill>
                  <a:srgbClr val="FF0000"/>
                </a:solidFill>
                <a:sym typeface="+mn-ea"/>
              </a:rPr>
              <a:t>眷 恋</a:t>
            </a:r>
            <a:endParaRPr lang="zh-CN" altLang="en-US" sz="3600" b="1">
              <a:solidFill>
                <a:srgbClr val="FF0000"/>
              </a:solidFill>
              <a:sym typeface="+mn-ea"/>
            </a:endParaRPr>
          </a:p>
        </p:txBody>
      </p:sp>
      <p:sp>
        <p:nvSpPr>
          <p:cNvPr id="9" name="文本框 8"/>
          <p:cNvSpPr txBox="1"/>
          <p:nvPr/>
        </p:nvSpPr>
        <p:spPr>
          <a:xfrm>
            <a:off x="3763010" y="3714115"/>
            <a:ext cx="1319530" cy="645160"/>
          </a:xfrm>
          <a:prstGeom prst="rect">
            <a:avLst/>
          </a:prstGeom>
          <a:noFill/>
        </p:spPr>
        <p:txBody>
          <a:bodyPr wrap="square" rtlCol="0">
            <a:spAutoFit/>
          </a:bodyPr>
          <a:lstStyle/>
          <a:p>
            <a:pPr lvl="0" algn="l">
              <a:buClrTx/>
              <a:buSzTx/>
              <a:buFontTx/>
            </a:pPr>
            <a:r>
              <a:rPr lang="zh-CN" altLang="en-US" sz="3600" b="1">
                <a:solidFill>
                  <a:srgbClr val="FF0000"/>
                </a:solidFill>
                <a:sym typeface="+mn-ea"/>
              </a:rPr>
              <a:t>奔 赴</a:t>
            </a:r>
            <a:endParaRPr lang="zh-CN" altLang="en-US" sz="3600" b="1">
              <a:solidFill>
                <a:srgbClr val="FF0000"/>
              </a:solidFill>
              <a:sym typeface="+mn-ea"/>
            </a:endParaRPr>
          </a:p>
        </p:txBody>
      </p:sp>
      <p:sp>
        <p:nvSpPr>
          <p:cNvPr id="10" name="文本框 9"/>
          <p:cNvSpPr txBox="1"/>
          <p:nvPr/>
        </p:nvSpPr>
        <p:spPr>
          <a:xfrm>
            <a:off x="5906770" y="3714750"/>
            <a:ext cx="1293495" cy="645160"/>
          </a:xfrm>
          <a:prstGeom prst="rect">
            <a:avLst/>
          </a:prstGeom>
          <a:noFill/>
        </p:spPr>
        <p:txBody>
          <a:bodyPr wrap="square" rtlCol="0">
            <a:spAutoFit/>
          </a:bodyPr>
          <a:lstStyle/>
          <a:p>
            <a:pPr lvl="0" algn="l">
              <a:buClrTx/>
              <a:buSzTx/>
              <a:buFontTx/>
            </a:pPr>
            <a:r>
              <a:rPr lang="zh-CN" altLang="en-US" sz="3600" b="1">
                <a:solidFill>
                  <a:srgbClr val="FF0000"/>
                </a:solidFill>
                <a:sym typeface="+mn-ea"/>
              </a:rPr>
              <a:t>特 殊</a:t>
            </a:r>
            <a:endParaRPr lang="zh-CN" altLang="en-US" sz="36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40690" y="931545"/>
            <a:ext cx="6337300" cy="583565"/>
          </a:xfrm>
          <a:prstGeom prst="rect">
            <a:avLst/>
          </a:prstGeom>
          <a:noFill/>
        </p:spPr>
        <p:txBody>
          <a:bodyPr wrap="square" rtlCol="0" anchor="t">
            <a:spAutoFit/>
          </a:bodyPr>
          <a:lstStyle/>
          <a:p>
            <a:r>
              <a:rPr lang="zh-CN" altLang="en-US" sz="3200" b="1"/>
              <a:t>三、感知内容。</a:t>
            </a:r>
            <a:r>
              <a:rPr lang="zh-CN" altLang="en-US" sz="2000"/>
              <a:t> </a:t>
            </a:r>
            <a:endParaRPr lang="zh-CN" altLang="en-US" sz="2000"/>
          </a:p>
        </p:txBody>
      </p:sp>
      <p:sp>
        <p:nvSpPr>
          <p:cNvPr id="5" name="文本框 4"/>
          <p:cNvSpPr txBox="1"/>
          <p:nvPr/>
        </p:nvSpPr>
        <p:spPr>
          <a:xfrm>
            <a:off x="631825" y="1686560"/>
            <a:ext cx="7482205" cy="2784475"/>
          </a:xfrm>
          <a:prstGeom prst="rect">
            <a:avLst/>
          </a:prstGeom>
          <a:noFill/>
        </p:spPr>
        <p:txBody>
          <a:bodyPr wrap="square" rtlCol="0" anchor="t">
            <a:spAutoFit/>
          </a:bodyPr>
          <a:lstStyle/>
          <a:p>
            <a:pPr indent="685800" algn="just" fontAlgn="auto">
              <a:lnSpc>
                <a:spcPct val="125000"/>
              </a:lnSpc>
              <a:spcBef>
                <a:spcPts val="0"/>
              </a:spcBef>
              <a:spcAft>
                <a:spcPts val="0"/>
              </a:spcAft>
              <a:extLst>
                <a:ext uri="{35155182-B16C-46BC-9424-99874614C6A1}">
                  <wpsdc:indentchars xmlns:wpsdc="http://www.wps.cn/officeDocument/2017/drawingmlCustomData" val="200" checksum="3023054669"/>
                </a:ext>
              </a:extLst>
            </a:pPr>
            <a:r>
              <a:rPr lang="zh-CN" altLang="en-US" sz="2800" spc="-100">
                <a:solidFill>
                  <a:schemeClr val="tx1"/>
                </a:solidFill>
                <a:uFillTx/>
                <a:sym typeface="+mn-ea"/>
              </a:rPr>
              <a:t>本文主要写了毛泽东的爱子</a:t>
            </a:r>
            <a:r>
              <a:rPr lang="zh-CN" altLang="en-US" sz="2800"/>
              <a:t> ____________ 在抗美援朝的战场上壮烈牺牲，毛泽东惊悉这个噩耗后极度痛苦的心情和对岸英遗体是否归葬的抉择过程，表现了毛泽东 </a:t>
            </a:r>
            <a:r>
              <a:rPr lang="zh-CN" altLang="en-US" sz="2800">
                <a:latin typeface="方正兰亭黑_YS_GB18030" panose="03000502000000000000" charset="-122"/>
                <a:ea typeface="方正兰亭黑_YS_GB18030" panose="03000502000000000000" charset="-122"/>
              </a:rPr>
              <a:t>____________</a:t>
            </a:r>
            <a:r>
              <a:rPr lang="zh-CN" altLang="en-US" sz="2800"/>
              <a:t>、____________。</a:t>
            </a:r>
            <a:endParaRPr lang="zh-CN" altLang="en-US" sz="2800"/>
          </a:p>
        </p:txBody>
      </p:sp>
      <p:sp>
        <p:nvSpPr>
          <p:cNvPr id="3" name="文本框 2"/>
          <p:cNvSpPr txBox="1"/>
          <p:nvPr/>
        </p:nvSpPr>
        <p:spPr>
          <a:xfrm>
            <a:off x="5969000" y="1658620"/>
            <a:ext cx="2053590" cy="583565"/>
          </a:xfrm>
          <a:prstGeom prst="rect">
            <a:avLst/>
          </a:prstGeom>
          <a:noFill/>
        </p:spPr>
        <p:txBody>
          <a:bodyPr wrap="square" rtlCol="0">
            <a:spAutoFit/>
          </a:bodyPr>
          <a:lstStyle/>
          <a:p>
            <a:r>
              <a:rPr lang="zh-CN" altLang="en-US" sz="3200">
                <a:solidFill>
                  <a:srgbClr val="FF0000"/>
                </a:solidFill>
              </a:rPr>
              <a:t>毛岸英</a:t>
            </a:r>
            <a:endParaRPr lang="zh-CN" altLang="en-US" sz="3200">
              <a:solidFill>
                <a:srgbClr val="FF0000"/>
              </a:solidFill>
            </a:endParaRPr>
          </a:p>
        </p:txBody>
      </p:sp>
      <p:sp>
        <p:nvSpPr>
          <p:cNvPr id="4" name="文本框 3"/>
          <p:cNvSpPr txBox="1"/>
          <p:nvPr/>
        </p:nvSpPr>
        <p:spPr>
          <a:xfrm>
            <a:off x="5344795" y="3328670"/>
            <a:ext cx="2390140" cy="583565"/>
          </a:xfrm>
          <a:prstGeom prst="rect">
            <a:avLst/>
          </a:prstGeom>
          <a:noFill/>
        </p:spPr>
        <p:txBody>
          <a:bodyPr wrap="square" rtlCol="0">
            <a:spAutoFit/>
          </a:bodyPr>
          <a:lstStyle/>
          <a:p>
            <a:r>
              <a:rPr lang="zh-CN" altLang="en-US" sz="3200">
                <a:solidFill>
                  <a:srgbClr val="FF0000"/>
                </a:solidFill>
              </a:rPr>
              <a:t>常人的情感</a:t>
            </a:r>
            <a:endParaRPr lang="zh-CN" altLang="en-US" sz="3200">
              <a:solidFill>
                <a:srgbClr val="FF0000"/>
              </a:solidFill>
            </a:endParaRPr>
          </a:p>
        </p:txBody>
      </p:sp>
      <p:sp>
        <p:nvSpPr>
          <p:cNvPr id="7" name="文本框 6"/>
          <p:cNvSpPr txBox="1"/>
          <p:nvPr/>
        </p:nvSpPr>
        <p:spPr>
          <a:xfrm>
            <a:off x="589280" y="3846195"/>
            <a:ext cx="2541905" cy="583565"/>
          </a:xfrm>
          <a:prstGeom prst="rect">
            <a:avLst/>
          </a:prstGeom>
          <a:noFill/>
        </p:spPr>
        <p:txBody>
          <a:bodyPr wrap="square" rtlCol="0">
            <a:spAutoFit/>
          </a:bodyPr>
          <a:lstStyle/>
          <a:p>
            <a:r>
              <a:rPr lang="zh-CN" altLang="en-US" sz="3200">
                <a:solidFill>
                  <a:srgbClr val="FF0000"/>
                </a:solidFill>
              </a:rPr>
              <a:t>超人的胸怀</a:t>
            </a:r>
            <a:endParaRPr lang="zh-CN" altLang="en-US"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文本框 1"/>
          <p:cNvSpPr txBox="1">
            <a:spLocks noChangeArrowheads="1"/>
          </p:cNvSpPr>
          <p:nvPr/>
        </p:nvSpPr>
        <p:spPr bwMode="auto">
          <a:xfrm>
            <a:off x="869315" y="1515745"/>
            <a:ext cx="720852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900"/>
              </a:spcBef>
            </a:pPr>
            <a:r>
              <a:rPr sz="2400" b="1" dirty="0">
                <a:latin typeface="微软雅黑" panose="020B0503020204020204" charset="-122"/>
                <a:ea typeface="微软雅黑" panose="020B0503020204020204" charset="-122"/>
                <a:cs typeface="楷体" panose="02010609060101010101" charset="-122"/>
              </a:rPr>
              <a:t>默读课文</a:t>
            </a:r>
            <a:r>
              <a:rPr lang="zh-CN" sz="2400" b="1" dirty="0">
                <a:latin typeface="微软雅黑" panose="020B0503020204020204" charset="-122"/>
                <a:ea typeface="微软雅黑" panose="020B0503020204020204" charset="-122"/>
                <a:cs typeface="楷体" panose="02010609060101010101" charset="-122"/>
              </a:rPr>
              <a:t>，</a:t>
            </a:r>
            <a:r>
              <a:rPr sz="2400" b="1" dirty="0">
                <a:latin typeface="微软雅黑" panose="020B0503020204020204" charset="-122"/>
                <a:ea typeface="微软雅黑" panose="020B0503020204020204" charset="-122"/>
                <a:cs typeface="楷体" panose="02010609060101010101" charset="-122"/>
              </a:rPr>
              <a:t>说说课文的两个部分分别写了什么内容。</a:t>
            </a:r>
            <a:endParaRPr sz="2400" b="1" dirty="0">
              <a:latin typeface="微软雅黑" panose="020B0503020204020204" charset="-122"/>
              <a:ea typeface="微软雅黑" panose="020B0503020204020204" charset="-122"/>
              <a:cs typeface="楷体" panose="02010609060101010101" charset="-122"/>
            </a:endParaRPr>
          </a:p>
        </p:txBody>
      </p:sp>
      <p:pic>
        <p:nvPicPr>
          <p:cNvPr id="3" name="图片 2" descr="图标"/>
          <p:cNvPicPr>
            <a:picLocks noChangeAspect="1"/>
          </p:cNvPicPr>
          <p:nvPr/>
        </p:nvPicPr>
        <p:blipFill>
          <a:blip r:embed="rId1" cstate="print">
            <a:clrChange>
              <a:clrFrom>
                <a:srgbClr val="FFFFFF">
                  <a:alpha val="100000"/>
                </a:srgbClr>
              </a:clrFrom>
              <a:clrTo>
                <a:srgbClr val="FFFFFF">
                  <a:alpha val="100000"/>
                  <a:alpha val="0"/>
                </a:srgbClr>
              </a:clrTo>
            </a:clrChange>
          </a:blip>
          <a:stretch>
            <a:fillRect/>
          </a:stretch>
        </p:blipFill>
        <p:spPr>
          <a:xfrm>
            <a:off x="551180" y="1675765"/>
            <a:ext cx="296545" cy="302895"/>
          </a:xfrm>
          <a:prstGeom prst="rect">
            <a:avLst/>
          </a:prstGeom>
        </p:spPr>
      </p:pic>
      <p:pic>
        <p:nvPicPr>
          <p:cNvPr id="11" name="图片 10" descr="通用的"/>
          <p:cNvPicPr>
            <a:picLocks noChangeAspect="1"/>
          </p:cNvPicPr>
          <p:nvPr/>
        </p:nvPicPr>
        <p:blipFill>
          <a:blip r:embed="rId2" cstate="print"/>
          <a:stretch>
            <a:fillRect/>
          </a:stretch>
        </p:blipFill>
        <p:spPr>
          <a:xfrm>
            <a:off x="110490" y="724535"/>
            <a:ext cx="2056425" cy="576004"/>
          </a:xfrm>
          <a:prstGeom prst="rect">
            <a:avLst/>
          </a:prstGeom>
        </p:spPr>
      </p:pic>
      <p:sp>
        <p:nvSpPr>
          <p:cNvPr id="5" name="文本框 4"/>
          <p:cNvSpPr txBox="1"/>
          <p:nvPr/>
        </p:nvSpPr>
        <p:spPr>
          <a:xfrm>
            <a:off x="542925" y="782320"/>
            <a:ext cx="1624330" cy="460375"/>
          </a:xfrm>
          <a:prstGeom prst="rect">
            <a:avLst/>
          </a:prstGeom>
          <a:noFill/>
        </p:spPr>
        <p:txBody>
          <a:bodyPr wrap="square" rtlCol="0">
            <a:spAutoFit/>
          </a:bodyPr>
          <a:lstStyle/>
          <a:p>
            <a:r>
              <a:rPr lang="zh-CN" altLang="en-US" sz="2400" b="1"/>
              <a:t>教材习题</a:t>
            </a:r>
            <a:endParaRPr lang="zh-CN" altLang="en-US" sz="2400" b="1"/>
          </a:p>
        </p:txBody>
      </p:sp>
      <p:sp>
        <p:nvSpPr>
          <p:cNvPr id="4" name="文本框 3"/>
          <p:cNvSpPr txBox="1"/>
          <p:nvPr/>
        </p:nvSpPr>
        <p:spPr>
          <a:xfrm>
            <a:off x="948055" y="2124075"/>
            <a:ext cx="5208270" cy="645160"/>
          </a:xfrm>
          <a:prstGeom prst="rect">
            <a:avLst/>
          </a:prstGeom>
          <a:noFill/>
        </p:spPr>
        <p:txBody>
          <a:bodyPr wrap="square" rtlCol="0">
            <a:spAutoFit/>
          </a:bodyPr>
          <a:lstStyle/>
          <a:p>
            <a:pPr>
              <a:lnSpc>
                <a:spcPct val="150000"/>
              </a:lnSpc>
            </a:pPr>
            <a:r>
              <a:rPr lang="zh-CN" altLang="en-US" sz="2400" b="1">
                <a:solidFill>
                  <a:srgbClr val="FF0000"/>
                </a:solidFill>
                <a:latin typeface="+mn-ea"/>
                <a:cs typeface="+mn-ea"/>
              </a:rPr>
              <a:t>答案详见</a:t>
            </a:r>
            <a:r>
              <a:rPr lang="en-US" altLang="zh-CN" sz="2400" b="1">
                <a:solidFill>
                  <a:srgbClr val="FF0000"/>
                </a:solidFill>
                <a:latin typeface="+mn-ea"/>
                <a:cs typeface="+mn-ea"/>
              </a:rPr>
              <a:t>PPT</a:t>
            </a:r>
            <a:r>
              <a:rPr lang="zh-CN" altLang="en-US" sz="2400" b="1">
                <a:solidFill>
                  <a:srgbClr val="FF0000"/>
                </a:solidFill>
                <a:latin typeface="+mn-ea"/>
                <a:cs typeface="+mn-ea"/>
              </a:rPr>
              <a:t>课文解读部分。</a:t>
            </a:r>
            <a:endParaRPr lang="zh-CN" altLang="en-US" sz="2400" b="1">
              <a:solidFill>
                <a:srgbClr val="FF0000"/>
              </a:solidFill>
              <a:latin typeface="+mn-ea"/>
              <a:cs typeface="+mn-ea"/>
            </a:endParaRPr>
          </a:p>
        </p:txBody>
      </p:sp>
      <p:sp>
        <p:nvSpPr>
          <p:cNvPr id="8" name="文本框 7"/>
          <p:cNvSpPr txBox="1"/>
          <p:nvPr/>
        </p:nvSpPr>
        <p:spPr>
          <a:xfrm>
            <a:off x="847725" y="2728595"/>
            <a:ext cx="7037070" cy="1198880"/>
          </a:xfrm>
          <a:prstGeom prst="rect">
            <a:avLst/>
          </a:prstGeom>
          <a:noFill/>
        </p:spPr>
        <p:txBody>
          <a:bodyPr wrap="square" rtlCol="0">
            <a:spAutoFit/>
          </a:bodyPr>
          <a:lstStyle/>
          <a:p>
            <a:pPr>
              <a:lnSpc>
                <a:spcPct val="150000"/>
              </a:lnSpc>
            </a:pPr>
            <a:r>
              <a:rPr sz="2400" b="1" dirty="0">
                <a:latin typeface="微软雅黑" panose="020B0503020204020204" charset="-122"/>
                <a:ea typeface="微软雅黑" panose="020B0503020204020204" charset="-122"/>
                <a:cs typeface="楷体" panose="02010609060101010101" charset="-122"/>
              </a:rPr>
              <a:t>从课文中画出描写毛主席动作、语言、神态的语句，体会他的内心世界，再有感情地朗读课文。</a:t>
            </a:r>
            <a:endParaRPr sz="2400" b="1" dirty="0">
              <a:latin typeface="微软雅黑" panose="020B0503020204020204" charset="-122"/>
              <a:ea typeface="微软雅黑" panose="020B0503020204020204" charset="-122"/>
              <a:cs typeface="楷体" panose="02010609060101010101" charset="-122"/>
            </a:endParaRPr>
          </a:p>
        </p:txBody>
      </p:sp>
      <p:pic>
        <p:nvPicPr>
          <p:cNvPr id="9" name="图片 8" descr="图标"/>
          <p:cNvPicPr>
            <a:picLocks noChangeAspect="1"/>
          </p:cNvPicPr>
          <p:nvPr/>
        </p:nvPicPr>
        <p:blipFill>
          <a:blip r:embed="rId1" cstate="print">
            <a:clrChange>
              <a:clrFrom>
                <a:srgbClr val="FFFFFF">
                  <a:alpha val="100000"/>
                </a:srgbClr>
              </a:clrFrom>
              <a:clrTo>
                <a:srgbClr val="FFFFFF">
                  <a:alpha val="100000"/>
                  <a:alpha val="0"/>
                </a:srgbClr>
              </a:clrTo>
            </a:clrChange>
          </a:blip>
          <a:stretch>
            <a:fillRect/>
          </a:stretch>
        </p:blipFill>
        <p:spPr>
          <a:xfrm>
            <a:off x="572770" y="2990215"/>
            <a:ext cx="296545" cy="3028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linds(horizontal)">
                                      <p:cBhvr>
                                        <p:cTn id="7" dur="500"/>
                                        <p:tgtEl>
                                          <p:spTgt spid="38914"/>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468630" y="808355"/>
            <a:ext cx="7972425" cy="2213610"/>
          </a:xfrm>
          <a:prstGeom prst="rect">
            <a:avLst/>
          </a:prstGeom>
          <a:noFill/>
        </p:spPr>
        <p:txBody>
          <a:bodyPr wrap="square" rtlCol="0">
            <a:spAutoFit/>
          </a:bodyPr>
          <a:lstStyle/>
          <a:p>
            <a:pPr indent="457200" fontAlgn="auto">
              <a:lnSpc>
                <a:spcPct val="115000"/>
              </a:lnSpc>
              <a:spcBef>
                <a:spcPts val="0"/>
              </a:spcBef>
              <a:spcAft>
                <a:spcPts val="0"/>
              </a:spcAft>
              <a:extLst>
                <a:ext uri="{35155182-B16C-46BC-9424-99874614C6A1}">
                  <wpsdc:indentchars xmlns:wpsdc="http://www.wps.cn/officeDocument/2017/drawingmlCustomData" val="200" checksum="59296752"/>
                </a:ext>
              </a:extLst>
            </a:pPr>
            <a:r>
              <a:rPr lang="zh-CN" altLang="en-US"/>
              <a:t> </a:t>
            </a:r>
            <a:r>
              <a:rPr lang="zh-CN" altLang="en-US" sz="2400" b="1">
                <a:latin typeface="楷体_GB2312" panose="02010609030101010101" charset="-122"/>
                <a:ea typeface="楷体_GB2312" panose="02010609030101010101" charset="-122"/>
                <a:cs typeface="+mn-ea"/>
              </a:rPr>
              <a:t>从见到这封电报起，毛泽东整整一天没说一句话，只是一支接着一支地吸着烟。</a:t>
            </a:r>
            <a:endParaRPr lang="zh-CN" altLang="en-US" sz="2800" b="1">
              <a:latin typeface="楷体_GB2312" panose="02010609030101010101" charset="-122"/>
              <a:ea typeface="楷体_GB2312" panose="02010609030101010101" charset="-122"/>
              <a:cs typeface="+mn-ea"/>
            </a:endParaRPr>
          </a:p>
          <a:p>
            <a:pPr indent="609600" fontAlgn="auto">
              <a:lnSpc>
                <a:spcPct val="115000"/>
              </a:lnSpc>
              <a:extLst>
                <a:ext uri="{35155182-B16C-46BC-9424-99874614C6A1}">
                  <wpsdc:indentchars xmlns:wpsdc="http://www.wps.cn/officeDocument/2017/drawingmlCustomData" val="200" checksum="4158780845"/>
                </a:ext>
              </a:extLst>
            </a:pPr>
            <a:r>
              <a:rPr lang="zh-CN" altLang="en-US" sz="2400" b="1">
                <a:solidFill>
                  <a:srgbClr val="0000FF"/>
                </a:solidFill>
                <a:latin typeface="宋体" panose="02010600030101010101" pitchFamily="2" charset="-122"/>
                <a:ea typeface="宋体" panose="02010600030101010101" pitchFamily="2" charset="-122"/>
                <a:cs typeface="宋体" panose="02010600030101010101" pitchFamily="2" charset="-122"/>
              </a:rPr>
              <a:t>体会：“整整一天没说一句话”“一支接着一支地吸着烟”，从毛泽东的动作中，可以感受到他失去爱子后无比悲痛的心情。</a:t>
            </a:r>
            <a:endParaRPr lang="zh-CN" altLang="en-US" sz="2400" b="1">
              <a:solidFill>
                <a:srgbClr val="0000FF"/>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570865" y="3002280"/>
            <a:ext cx="7958455" cy="1788795"/>
          </a:xfrm>
          <a:prstGeom prst="rect">
            <a:avLst/>
          </a:prstGeom>
          <a:noFill/>
        </p:spPr>
        <p:txBody>
          <a:bodyPr wrap="square" rtlCol="0" anchor="t">
            <a:spAutoFit/>
          </a:bodyPr>
          <a:lstStyle/>
          <a:p>
            <a:pPr indent="609600" algn="l" fontAlgn="auto">
              <a:lnSpc>
                <a:spcPct val="115000"/>
              </a:lnSpc>
              <a:extLst>
                <a:ext uri="{35155182-B16C-46BC-9424-99874614C6A1}">
                  <wpsdc:indentchars xmlns:wpsdc="http://www.wps.cn/officeDocument/2017/drawingmlCustomData" val="200" checksum="4158780845"/>
                </a:ext>
              </a:extLst>
            </a:pPr>
            <a:r>
              <a:rPr lang="zh-CN" altLang="en-US" sz="2400" b="1">
                <a:solidFill>
                  <a:schemeClr val="tx1"/>
                </a:solidFill>
                <a:latin typeface="楷体_GB2312" panose="02010609030101010101" charset="-122"/>
                <a:ea typeface="楷体_GB2312" panose="02010609030101010101" charset="-122"/>
                <a:cs typeface="+mn-ea"/>
              </a:rPr>
              <a:t>“岸英！岸英！”毛泽东用食指按着紧锁的眉头，情不自禁地喃喃着。</a:t>
            </a:r>
            <a:endParaRPr lang="zh-CN" altLang="en-US" sz="2400" b="1">
              <a:solidFill>
                <a:schemeClr val="tx1"/>
              </a:solidFill>
              <a:latin typeface="楷体_GB2312" panose="02010609030101010101" charset="-122"/>
              <a:ea typeface="楷体_GB2312" panose="02010609030101010101" charset="-122"/>
              <a:cs typeface="+mn-ea"/>
            </a:endParaRPr>
          </a:p>
          <a:p>
            <a:pPr indent="609600" algn="l" fontAlgn="auto">
              <a:lnSpc>
                <a:spcPct val="115000"/>
              </a:lnSpc>
              <a:extLst>
                <a:ext uri="{35155182-B16C-46BC-9424-99874614C6A1}">
                  <wpsdc:indentchars xmlns:wpsdc="http://www.wps.cn/officeDocument/2017/drawingmlCustomData" val="200" checksum="4158780845"/>
                </a:ext>
              </a:extLst>
            </a:pPr>
            <a:r>
              <a:rPr lang="zh-CN" altLang="en-US" sz="2400" b="1">
                <a:solidFill>
                  <a:srgbClr val="0000FF"/>
                </a:solidFill>
              </a:rPr>
              <a:t>体会：语言、神态和动作描写，表现了毛泽东此时正沉浸在巨大的悲痛之中。</a:t>
            </a:r>
            <a:endParaRPr lang="zh-CN" altLang="en-US" sz="24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541020" y="1001395"/>
            <a:ext cx="7891145" cy="1788795"/>
          </a:xfrm>
          <a:prstGeom prst="rect">
            <a:avLst/>
          </a:prstGeom>
          <a:noFill/>
        </p:spPr>
        <p:txBody>
          <a:bodyPr wrap="square" rtlCol="0">
            <a:spAutoFit/>
          </a:bodyPr>
          <a:lstStyle/>
          <a:p>
            <a:pPr indent="609600" fontAlgn="auto">
              <a:lnSpc>
                <a:spcPct val="115000"/>
              </a:lnSpc>
              <a:spcBef>
                <a:spcPts val="0"/>
              </a:spcBef>
              <a:spcAft>
                <a:spcPts val="0"/>
              </a:spcAft>
              <a:extLst>
                <a:ext uri="{35155182-B16C-46BC-9424-99874614C6A1}">
                  <wpsdc:indentchars xmlns:wpsdc="http://www.wps.cn/officeDocument/2017/drawingmlCustomData" val="200" checksum="4158780845"/>
                </a:ext>
              </a:extLst>
            </a:pPr>
            <a:r>
              <a:rPr lang="zh-CN" altLang="en-US" sz="2400" b="1">
                <a:latin typeface="楷体_GB2312" panose="02010609030101010101" charset="-122"/>
                <a:ea typeface="楷体_GB2312" panose="02010609030101010101" charset="-122"/>
              </a:rPr>
              <a:t>主席不由自主地站了起来，仰起头，望着天花板，强忍着心中的悲痛，目光中流露出无限的眷恋。</a:t>
            </a:r>
            <a:endParaRPr lang="zh-CN" altLang="en-US" sz="2400" b="1"/>
          </a:p>
          <a:p>
            <a:pPr indent="609600" fontAlgn="auto">
              <a:lnSpc>
                <a:spcPct val="115000"/>
              </a:lnSpc>
              <a:spcBef>
                <a:spcPts val="0"/>
              </a:spcBef>
              <a:spcAft>
                <a:spcPts val="0"/>
              </a:spcAft>
              <a:extLst>
                <a:ext uri="{35155182-B16C-46BC-9424-99874614C6A1}">
                  <wpsdc:indentchars xmlns:wpsdc="http://www.wps.cn/officeDocument/2017/drawingmlCustomData" val="200" checksum="4158780845"/>
                </a:ext>
              </a:extLst>
            </a:pPr>
            <a:r>
              <a:rPr lang="zh-CN" altLang="en-US" sz="2400" b="1">
                <a:solidFill>
                  <a:srgbClr val="0000FF"/>
                </a:solidFill>
              </a:rPr>
              <a:t>体会：动作和神态描写，从中可以感受到毛主席对爱子的无限思念，也表明了他此时正面临着一个艰难的抉择。</a:t>
            </a:r>
            <a:endParaRPr lang="zh-CN" altLang="en-US" sz="2400" b="1">
              <a:solidFill>
                <a:srgbClr val="0000FF"/>
              </a:solidFill>
            </a:endParaRPr>
          </a:p>
        </p:txBody>
      </p:sp>
      <p:sp>
        <p:nvSpPr>
          <p:cNvPr id="3" name="文本框 2"/>
          <p:cNvSpPr txBox="1"/>
          <p:nvPr/>
        </p:nvSpPr>
        <p:spPr>
          <a:xfrm>
            <a:off x="612775" y="2861945"/>
            <a:ext cx="7891145" cy="2213610"/>
          </a:xfrm>
          <a:prstGeom prst="rect">
            <a:avLst/>
          </a:prstGeom>
          <a:noFill/>
        </p:spPr>
        <p:txBody>
          <a:bodyPr wrap="square" rtlCol="0">
            <a:spAutoFit/>
          </a:bodyPr>
          <a:lstStyle/>
          <a:p>
            <a:pPr indent="609600" fontAlgn="auto">
              <a:lnSpc>
                <a:spcPct val="115000"/>
              </a:lnSpc>
              <a:spcBef>
                <a:spcPts val="0"/>
              </a:spcBef>
              <a:spcAft>
                <a:spcPts val="0"/>
              </a:spcAft>
              <a:extLst>
                <a:ext uri="{35155182-B16C-46BC-9424-99874614C6A1}">
                  <wpsdc:indentchars xmlns:wpsdc="http://www.wps.cn/officeDocument/2017/drawingmlCustomData" val="200" checksum="4158780845"/>
                </a:ext>
              </a:extLst>
            </a:pPr>
            <a:r>
              <a:rPr lang="zh-CN" altLang="en-US" sz="2400" b="1">
                <a:latin typeface="楷体_GB2312" panose="02010609030101010101" charset="-122"/>
                <a:ea typeface="楷体_GB2312" panose="02010609030101010101" charset="-122"/>
                <a:sym typeface="+mn-ea"/>
              </a:rPr>
              <a:t>他若有所思地说道：“哪个战士的血肉之躯不是父母所生，不能因为我是国家主席，就要搞特殊。不是有千千万万志愿军烈士安葬在朝鲜吗？岸英是我的儿子，也是朝鲜人民的儿子，就尊重朝鲜人民的意愿吧。”</a:t>
            </a:r>
            <a:endParaRPr lang="zh-CN" altLang="en-US" sz="2400" b="1">
              <a:solidFill>
                <a:schemeClr val="tx1"/>
              </a:solidFill>
              <a:latin typeface="楷体_GB2312" panose="02010609030101010101" charset="-122"/>
              <a:ea typeface="楷体_GB2312" panose="02010609030101010101" charset="-122"/>
            </a:endParaRPr>
          </a:p>
          <a:p>
            <a:pPr indent="609600" fontAlgn="auto">
              <a:lnSpc>
                <a:spcPct val="115000"/>
              </a:lnSpc>
              <a:spcBef>
                <a:spcPts val="0"/>
              </a:spcBef>
              <a:spcAft>
                <a:spcPts val="0"/>
              </a:spcAft>
              <a:extLst>
                <a:ext uri="{35155182-B16C-46BC-9424-99874614C6A1}">
                  <wpsdc:indentchars xmlns:wpsdc="http://www.wps.cn/officeDocument/2017/drawingmlCustomData" val="200" checksum="4158780845"/>
                </a:ext>
              </a:extLst>
            </a:pPr>
            <a:endParaRPr lang="zh-CN" altLang="en-US" sz="24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911860" y="1283335"/>
            <a:ext cx="7320280" cy="2861310"/>
          </a:xfrm>
          <a:prstGeom prst="rect">
            <a:avLst/>
          </a:prstGeom>
          <a:noFill/>
        </p:spPr>
        <p:txBody>
          <a:bodyPr wrap="square" rtlCol="0" anchor="t">
            <a:spAutoFit/>
          </a:bodyPr>
          <a:lstStyle/>
          <a:p>
            <a:pPr indent="609600" algn="l" fontAlgn="auto">
              <a:lnSpc>
                <a:spcPct val="125000"/>
              </a:lnSpc>
              <a:spcBef>
                <a:spcPts val="0"/>
              </a:spcBef>
              <a:spcAft>
                <a:spcPts val="0"/>
              </a:spcAft>
              <a:extLst>
                <a:ext uri="{35155182-B16C-46BC-9424-99874614C6A1}">
                  <wpsdc:indentchars xmlns:wpsdc="http://www.wps.cn/officeDocument/2017/drawingmlCustomData" val="200" checksum="4158780845"/>
                </a:ext>
              </a:extLst>
            </a:pPr>
            <a:r>
              <a:rPr lang="zh-CN" altLang="en-US" sz="2400" b="1">
                <a:solidFill>
                  <a:schemeClr val="tx1"/>
                </a:solidFill>
              </a:rPr>
              <a:t> </a:t>
            </a:r>
            <a:r>
              <a:rPr lang="zh-CN" altLang="en-US" sz="2400" b="1">
                <a:solidFill>
                  <a:srgbClr val="0000FF"/>
                </a:solidFill>
              </a:rPr>
              <a:t>体会：语言描写。想到还有很多父母不能和在朝鲜战场上牺牲的儿女相见，作为国家主席又怎能搞特殊呢？于是毛泽东做出了将儿子葬于朝鲜的艰难、痛楚的决定。这是伟大父爱的延续，是一位国家领袖从大局考虑问题的理智，是伟人的宽阔胸怀和国际主义精神的见证。</a:t>
            </a:r>
            <a:endParaRPr lang="zh-CN" altLang="en-US" sz="24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252730" y="537210"/>
            <a:ext cx="8637905" cy="4556125"/>
          </a:xfrm>
          <a:prstGeom prst="rect">
            <a:avLst/>
          </a:prstGeom>
          <a:noFill/>
        </p:spPr>
        <p:txBody>
          <a:bodyPr wrap="square" rtlCol="0" anchor="t">
            <a:spAutoFit/>
          </a:bodyPr>
          <a:lstStyle/>
          <a:p>
            <a:pPr indent="508000" algn="l" fontAlgn="auto">
              <a:lnSpc>
                <a:spcPct val="110000"/>
              </a:lnSpc>
              <a:spcBef>
                <a:spcPts val="0"/>
              </a:spcBef>
              <a:spcAft>
                <a:spcPts val="0"/>
              </a:spcAft>
              <a:extLst>
                <a:ext uri="{35155182-B16C-46BC-9424-99874614C6A1}">
                  <wpsdc:indentchars xmlns:wpsdc="http://www.wps.cn/officeDocument/2017/drawingmlCustomData" val="200" checksum="282533468"/>
                </a:ext>
              </a:extLst>
            </a:pPr>
            <a:r>
              <a:rPr lang="zh-CN" altLang="en-US" sz="2000" b="1">
                <a:solidFill>
                  <a:schemeClr val="tx1"/>
                </a:solidFill>
              </a:rPr>
              <a:t> </a:t>
            </a:r>
            <a:r>
              <a:rPr lang="zh-CN" altLang="en-US" sz="2400" b="1">
                <a:solidFill>
                  <a:schemeClr val="tx1"/>
                </a:solidFill>
                <a:latin typeface="楷体_GB2312" panose="02010609030101010101" charset="-122"/>
                <a:ea typeface="楷体_GB2312" panose="02010609030101010101" charset="-122"/>
              </a:rPr>
              <a:t>主席黯然的目光转向窗外，右手指指写字台，示意秘书将记录稿放在上面。</a:t>
            </a:r>
            <a:endParaRPr lang="zh-CN" altLang="en-US" sz="2400" b="1">
              <a:solidFill>
                <a:schemeClr val="tx1"/>
              </a:solidFill>
              <a:latin typeface="楷体_GB2312" panose="02010609030101010101" charset="-122"/>
              <a:ea typeface="楷体_GB2312" panose="02010609030101010101" charset="-122"/>
            </a:endParaRPr>
          </a:p>
          <a:p>
            <a:pPr indent="609600" algn="l" fontAlgn="auto">
              <a:lnSpc>
                <a:spcPct val="110000"/>
              </a:lnSpc>
              <a:spcBef>
                <a:spcPts val="0"/>
              </a:spcBef>
              <a:spcAft>
                <a:spcPts val="0"/>
              </a:spcAft>
              <a:extLst>
                <a:ext uri="{35155182-B16C-46BC-9424-99874614C6A1}">
                  <wpsdc:indentchars xmlns:wpsdc="http://www.wps.cn/officeDocument/2017/drawingmlCustomData" val="200" checksum="4158780845"/>
                </a:ext>
              </a:extLst>
            </a:pPr>
            <a:r>
              <a:rPr lang="zh-CN" altLang="en-US" sz="2400" b="1">
                <a:solidFill>
                  <a:srgbClr val="0000FF"/>
                </a:solidFill>
              </a:rPr>
              <a:t>体会：神态、动作描写。“黯然的目光”是经历过悲痛后的自然神情， “转向窗外” “指指写字台” “示意”，这一连串的动作一方面表现毛泽东此时仍沉浸在对爱子的无限思念中，另一方面表现他不愿让自己的悲痛“感染”身边的同志，故意支开了秘书。如果说前面毛泽东收到电报是情感高潮的话，此时又是另一个情感高潮，一签字，就意味着他永远也见不到自己的爱子了，岸英将永远留在异国他乡，真是落笔千钧啊！这一处细节描写进一步表现出毛泽东是伟人，也是凡人，表现了他签字那一瞬间悲痛而复杂的心理。</a:t>
            </a:r>
            <a:endParaRPr lang="zh-CN" altLang="en-US" sz="24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通用的"/>
          <p:cNvPicPr>
            <a:picLocks noChangeAspect="1"/>
          </p:cNvPicPr>
          <p:nvPr/>
        </p:nvPicPr>
        <p:blipFill>
          <a:blip r:embed="rId1" cstate="print"/>
          <a:stretch>
            <a:fillRect/>
          </a:stretch>
        </p:blipFill>
        <p:spPr>
          <a:xfrm>
            <a:off x="243205" y="537845"/>
            <a:ext cx="1724660" cy="582295"/>
          </a:xfrm>
          <a:prstGeom prst="rect">
            <a:avLst/>
          </a:prstGeom>
        </p:spPr>
      </p:pic>
      <p:sp>
        <p:nvSpPr>
          <p:cNvPr id="4" name="文本框 3"/>
          <p:cNvSpPr txBox="1"/>
          <p:nvPr/>
        </p:nvSpPr>
        <p:spPr>
          <a:xfrm>
            <a:off x="453231" y="598646"/>
            <a:ext cx="1514475" cy="460375"/>
          </a:xfrm>
          <a:prstGeom prst="rect">
            <a:avLst/>
          </a:prstGeom>
          <a:noFill/>
        </p:spPr>
        <p:txBody>
          <a:bodyPr wrap="square" rtlCol="0">
            <a:spAutoFit/>
          </a:bodyPr>
          <a:lstStyle/>
          <a:p>
            <a:r>
              <a:rPr lang="zh-CN" altLang="en-US" sz="2400" b="1">
                <a:latin typeface="+mn-ea"/>
                <a:sym typeface="+mn-ea"/>
              </a:rPr>
              <a:t>学习目标</a:t>
            </a:r>
            <a:endParaRPr lang="zh-CN" altLang="en-US" sz="2400"/>
          </a:p>
        </p:txBody>
      </p:sp>
      <p:sp>
        <p:nvSpPr>
          <p:cNvPr id="5" name="文本框 4"/>
          <p:cNvSpPr txBox="1"/>
          <p:nvPr>
            <p:custDataLst>
              <p:tags r:id="rId2"/>
            </p:custDataLst>
          </p:nvPr>
        </p:nvSpPr>
        <p:spPr>
          <a:xfrm>
            <a:off x="620395" y="976630"/>
            <a:ext cx="7902575" cy="3969385"/>
          </a:xfrm>
          <a:prstGeom prst="rect">
            <a:avLst/>
          </a:prstGeom>
          <a:noFill/>
        </p:spPr>
        <p:txBody>
          <a:bodyPr wrap="square" rtlCol="0">
            <a:spAutoFit/>
          </a:bodyPr>
          <a:lstStyle/>
          <a:p>
            <a:pPr fontAlgn="auto">
              <a:lnSpc>
                <a:spcPct val="150000"/>
              </a:lnSpc>
            </a:pPr>
            <a:r>
              <a:rPr sz="2400">
                <a:solidFill>
                  <a:schemeClr val="tx1"/>
                </a:solidFill>
                <a:latin typeface="微软雅黑" panose="020B0503020204020204" charset="-122"/>
                <a:ea typeface="微软雅黑" panose="020B0503020204020204" charset="-122"/>
                <a:cs typeface="微软雅黑" panose="020B0503020204020204" charset="-122"/>
              </a:rPr>
              <a:t>1.认识“彭、拟”等生字，会写“泽、彭”等字，会写“拟定、锻炼”等词语。</a:t>
            </a:r>
            <a:endParaRPr sz="2400">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sz="2400">
                <a:solidFill>
                  <a:schemeClr val="tx1"/>
                </a:solidFill>
                <a:latin typeface="微软雅黑" panose="020B0503020204020204" charset="-122"/>
                <a:ea typeface="微软雅黑" panose="020B0503020204020204" charset="-122"/>
                <a:cs typeface="微软雅黑" panose="020B0503020204020204" charset="-122"/>
              </a:rPr>
              <a:t>2.默读课文，了解课文的主要内容。</a:t>
            </a:r>
            <a:endParaRPr sz="2400">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sz="2400">
                <a:solidFill>
                  <a:schemeClr val="tx1"/>
                </a:solidFill>
                <a:latin typeface="微软雅黑" panose="020B0503020204020204" charset="-122"/>
                <a:ea typeface="微软雅黑" panose="020B0503020204020204" charset="-122"/>
                <a:cs typeface="微软雅黑" panose="020B0503020204020204" charset="-122"/>
              </a:rPr>
              <a:t>3.画出描写毛主席动作、语言、神态的语句，体会他的内心世界，再有感情地朗读课文。</a:t>
            </a:r>
            <a:endParaRPr sz="2400">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sz="2400">
                <a:solidFill>
                  <a:schemeClr val="tx1"/>
                </a:solidFill>
                <a:latin typeface="微软雅黑" panose="020B0503020204020204" charset="-122"/>
                <a:ea typeface="微软雅黑" panose="020B0503020204020204" charset="-122"/>
                <a:cs typeface="微软雅黑" panose="020B0503020204020204" charset="-122"/>
              </a:rPr>
              <a:t>4.了解毛主席作为普通人的情感世界，感受他无产阶级革命家旷达的心胸和无私的襟怀。</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文本框 1"/>
          <p:cNvSpPr txBox="1">
            <a:spLocks noChangeArrowheads="1"/>
          </p:cNvSpPr>
          <p:nvPr/>
        </p:nvSpPr>
        <p:spPr bwMode="auto">
          <a:xfrm>
            <a:off x="680720" y="848995"/>
            <a:ext cx="7868920" cy="91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15000"/>
              </a:lnSpc>
              <a:spcBef>
                <a:spcPts val="900"/>
              </a:spcBef>
            </a:pPr>
            <a:r>
              <a:rPr sz="2400" b="1" dirty="0">
                <a:latin typeface="微软雅黑" panose="020B0503020204020204" charset="-122"/>
                <a:ea typeface="微软雅黑" panose="020B0503020204020204" charset="-122"/>
                <a:cs typeface="微软雅黑" panose="020B0503020204020204" charset="-122"/>
              </a:rPr>
              <a:t>结合课文，说说你对“青山处处埋忠骨，何须马革裹尸还”的理解。</a:t>
            </a:r>
            <a:endParaRPr sz="2400" b="1" dirty="0">
              <a:latin typeface="微软雅黑" panose="020B0503020204020204" charset="-122"/>
              <a:ea typeface="微软雅黑" panose="020B0503020204020204" charset="-122"/>
              <a:cs typeface="微软雅黑" panose="020B0503020204020204" charset="-122"/>
            </a:endParaRPr>
          </a:p>
        </p:txBody>
      </p:sp>
      <p:pic>
        <p:nvPicPr>
          <p:cNvPr id="3" name="图片 2" descr="图标"/>
          <p:cNvPicPr>
            <a:picLocks noChangeAspect="1"/>
          </p:cNvPicPr>
          <p:nvPr/>
        </p:nvPicPr>
        <p:blipFill>
          <a:blip r:embed="rId1" cstate="print">
            <a:clrChange>
              <a:clrFrom>
                <a:srgbClr val="FFFFFF">
                  <a:alpha val="100000"/>
                </a:srgbClr>
              </a:clrFrom>
              <a:clrTo>
                <a:srgbClr val="FFFFFF">
                  <a:alpha val="100000"/>
                  <a:alpha val="0"/>
                </a:srgbClr>
              </a:clrTo>
            </a:clrChange>
          </a:blip>
          <a:stretch>
            <a:fillRect/>
          </a:stretch>
        </p:blipFill>
        <p:spPr>
          <a:xfrm>
            <a:off x="384175" y="950595"/>
            <a:ext cx="296545" cy="302895"/>
          </a:xfrm>
          <a:prstGeom prst="rect">
            <a:avLst/>
          </a:prstGeom>
        </p:spPr>
      </p:pic>
      <p:sp>
        <p:nvSpPr>
          <p:cNvPr id="2" name="文本框 1"/>
          <p:cNvSpPr txBox="1"/>
          <p:nvPr/>
        </p:nvSpPr>
        <p:spPr>
          <a:xfrm>
            <a:off x="321945" y="1856105"/>
            <a:ext cx="8865870" cy="2968625"/>
          </a:xfrm>
          <a:prstGeom prst="rect">
            <a:avLst/>
          </a:prstGeom>
          <a:noFill/>
        </p:spPr>
        <p:txBody>
          <a:bodyPr wrap="square" rtlCol="0" anchor="t">
            <a:spAutoFit/>
          </a:bodyPr>
          <a:lstStyle/>
          <a:p>
            <a:pPr indent="609600" fontAlgn="auto">
              <a:lnSpc>
                <a:spcPct val="130000"/>
              </a:lnSpc>
              <a:extLst>
                <a:ext uri="{35155182-B16C-46BC-9424-99874614C6A1}">
                  <wpsdc:indentchars xmlns:wpsdc="http://www.wps.cn/officeDocument/2017/drawingmlCustomData" val="200" checksum="4158780845"/>
                </a:ext>
              </a:extLst>
            </a:pPr>
            <a:r>
              <a:rPr lang="zh-CN" altLang="en-US" sz="2400" b="1">
                <a:solidFill>
                  <a:srgbClr val="0000FF"/>
                </a:solidFill>
                <a:latin typeface="+mn-ea"/>
                <a:cs typeface="仿宋_GB2312" panose="02010609030101010101" charset="-122"/>
              </a:rPr>
              <a:t>这句话的意思是革命者既然把整个身心都献给了祖国，至于死后是否把尸体运回家乡安葬，那倒无需考虑，纵然长眠于异国的土地上又有何妨。</a:t>
            </a:r>
            <a:endParaRPr lang="zh-CN" altLang="en-US" sz="2400" b="1">
              <a:solidFill>
                <a:srgbClr val="0000FF"/>
              </a:solidFill>
              <a:latin typeface="+mn-ea"/>
              <a:cs typeface="仿宋_GB2312" panose="02010609030101010101" charset="-122"/>
            </a:endParaRPr>
          </a:p>
          <a:p>
            <a:pPr indent="609600" fontAlgn="auto">
              <a:lnSpc>
                <a:spcPct val="130000"/>
              </a:lnSpc>
              <a:extLst>
                <a:ext uri="{35155182-B16C-46BC-9424-99874614C6A1}">
                  <wpsdc:indentchars xmlns:wpsdc="http://www.wps.cn/officeDocument/2017/drawingmlCustomData" val="200" checksum="4158780845"/>
                </a:ext>
              </a:extLst>
            </a:pPr>
            <a:r>
              <a:rPr lang="zh-CN" altLang="en-US" sz="2400" b="1">
                <a:solidFill>
                  <a:srgbClr val="0000FF"/>
                </a:solidFill>
                <a:latin typeface="+mn-ea"/>
                <a:cs typeface="仿宋_GB2312" panose="02010609030101010101" charset="-122"/>
              </a:rPr>
              <a:t>这里既是对毛岸英烈士的高度评价，又表明了毛泽东对儿子遗体安葬问题的态度，即尊重朝鲜人民的意愿，把岸英安葬在朝鲜，充分显示了他无产阶级革命家的博大胸襟。</a:t>
            </a:r>
            <a:endParaRPr lang="zh-CN" altLang="en-US" sz="2400" b="1">
              <a:solidFill>
                <a:srgbClr val="0000FF"/>
              </a:solidFill>
              <a:latin typeface="+mn-ea"/>
              <a:cs typeface="仿宋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linds(horizontal)">
                                      <p:cBhvr>
                                        <p:cTn id="7" dur="500"/>
                                        <p:tgtEl>
                                          <p:spTgt spid="38914"/>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10" descr="通用的"/>
          <p:cNvPicPr>
            <a:picLocks noChangeAspect="1"/>
          </p:cNvPicPr>
          <p:nvPr/>
        </p:nvPicPr>
        <p:blipFill>
          <a:blip r:embed="rId1" cstate="print"/>
          <a:stretch>
            <a:fillRect/>
          </a:stretch>
        </p:blipFill>
        <p:spPr>
          <a:xfrm>
            <a:off x="220345" y="582295"/>
            <a:ext cx="2056425" cy="576004"/>
          </a:xfrm>
          <a:prstGeom prst="rect">
            <a:avLst/>
          </a:prstGeom>
        </p:spPr>
      </p:pic>
      <p:sp>
        <p:nvSpPr>
          <p:cNvPr id="2" name="文本框 1"/>
          <p:cNvSpPr txBox="1"/>
          <p:nvPr/>
        </p:nvSpPr>
        <p:spPr>
          <a:xfrm>
            <a:off x="610870" y="640080"/>
            <a:ext cx="1562100" cy="460375"/>
          </a:xfrm>
          <a:prstGeom prst="rect">
            <a:avLst/>
          </a:prstGeom>
          <a:noFill/>
        </p:spPr>
        <p:txBody>
          <a:bodyPr wrap="square" rtlCol="0">
            <a:spAutoFit/>
          </a:bodyPr>
          <a:lstStyle/>
          <a:p>
            <a:r>
              <a:rPr lang="zh-CN" altLang="en-US" sz="2400" b="1"/>
              <a:t>拓展空间</a:t>
            </a:r>
            <a:endParaRPr lang="zh-CN" altLang="en-US" sz="2400" b="1"/>
          </a:p>
        </p:txBody>
      </p:sp>
      <p:sp>
        <p:nvSpPr>
          <p:cNvPr id="4" name="文本框 3"/>
          <p:cNvSpPr txBox="1"/>
          <p:nvPr/>
        </p:nvSpPr>
        <p:spPr>
          <a:xfrm>
            <a:off x="2276475" y="1008380"/>
            <a:ext cx="4284980" cy="521970"/>
          </a:xfrm>
          <a:prstGeom prst="rect">
            <a:avLst/>
          </a:prstGeom>
          <a:noFill/>
        </p:spPr>
        <p:txBody>
          <a:bodyPr wrap="square" rtlCol="0" anchor="t">
            <a:spAutoFit/>
          </a:bodyPr>
          <a:lstStyle/>
          <a:p>
            <a:pPr algn="ctr"/>
            <a:r>
              <a:rPr lang="zh-CN" altLang="en-US" sz="2800">
                <a:solidFill>
                  <a:srgbClr val="00B050"/>
                </a:solidFill>
                <a:latin typeface="微软雅黑" panose="020B0503020204020204" charset="-122"/>
                <a:ea typeface="微软雅黑" panose="020B0503020204020204" charset="-122"/>
                <a:cs typeface="微软雅黑" panose="020B0503020204020204" charset="-122"/>
              </a:rPr>
              <a:t>本文的用典</a:t>
            </a:r>
            <a:endParaRPr lang="zh-CN" altLang="en-US" sz="2800">
              <a:solidFill>
                <a:srgbClr val="00B05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332865" y="1709420"/>
            <a:ext cx="6418580" cy="650875"/>
          </a:xfrm>
          <a:prstGeom prst="rect">
            <a:avLst/>
          </a:prstGeom>
          <a:noFill/>
        </p:spPr>
        <p:txBody>
          <a:bodyPr wrap="square" rtlCol="0" anchor="t">
            <a:spAutoFit/>
          </a:bodyPr>
          <a:lstStyle/>
          <a:p>
            <a:pPr indent="0" algn="ctr" fontAlgn="auto">
              <a:lnSpc>
                <a:spcPct val="130000"/>
              </a:lnSpc>
            </a:pPr>
            <a:r>
              <a:rPr lang="en-US" altLang="zh-CN" sz="2800">
                <a:solidFill>
                  <a:srgbClr val="0000FF"/>
                </a:solidFill>
                <a:latin typeface="宋体" panose="02010600030101010101" pitchFamily="2" charset="-122"/>
                <a:ea typeface="宋体" panose="02010600030101010101" pitchFamily="2" charset="-122"/>
                <a:sym typeface="+mn-ea"/>
              </a:rPr>
              <a:t> </a:t>
            </a:r>
            <a:r>
              <a:rPr lang="zh-CN" altLang="en-US" sz="2800" b="1">
                <a:solidFill>
                  <a:srgbClr val="0000FF"/>
                </a:solidFill>
              </a:rPr>
              <a:t>青山有幸埋忠骨，白铁无辜铸佞臣。 </a:t>
            </a:r>
            <a:endParaRPr lang="zh-CN" altLang="en-US" sz="2800" b="1">
              <a:solidFill>
                <a:srgbClr val="0000FF"/>
              </a:solidFill>
            </a:endParaRPr>
          </a:p>
        </p:txBody>
      </p:sp>
      <p:sp>
        <p:nvSpPr>
          <p:cNvPr id="8" name="文本框 7"/>
          <p:cNvSpPr txBox="1"/>
          <p:nvPr/>
        </p:nvSpPr>
        <p:spPr>
          <a:xfrm>
            <a:off x="955040" y="2488565"/>
            <a:ext cx="7534275" cy="2158365"/>
          </a:xfrm>
          <a:prstGeom prst="rect">
            <a:avLst/>
          </a:prstGeom>
          <a:noFill/>
        </p:spPr>
        <p:txBody>
          <a:bodyPr wrap="square" rtlCol="0">
            <a:spAutoFit/>
          </a:bodyPr>
          <a:lstStyle/>
          <a:p>
            <a:pPr indent="711200" fontAlgn="auto">
              <a:lnSpc>
                <a:spcPct val="120000"/>
              </a:lnSpc>
              <a:spcBef>
                <a:spcPts val="0"/>
              </a:spcBef>
              <a:spcAft>
                <a:spcPts val="0"/>
              </a:spcAft>
              <a:extLst>
                <a:ext uri="{35155182-B16C-46BC-9424-99874614C6A1}">
                  <wpsdc:indentchars xmlns:wpsdc="http://www.wps.cn/officeDocument/2017/drawingmlCustomData" val="200" checksum="3773799597"/>
                </a:ext>
              </a:extLst>
            </a:pPr>
            <a:r>
              <a:rPr lang="zh-CN" altLang="en-US" sz="2800" b="1">
                <a:sym typeface="+mn-ea"/>
              </a:rPr>
              <a:t>解释：这是岳飞墓前的一副楹联。意思是：青山为能够埋葬岳飞的忠骨而感到荣幸，白铁因铸造了秦桧等佞臣的雕像而遭到世人唾骂，显得多么无辜。</a:t>
            </a:r>
            <a:endParaRPr lang="zh-CN" altLang="en-US" sz="28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文本框 8"/>
          <p:cNvSpPr txBox="1"/>
          <p:nvPr/>
        </p:nvSpPr>
        <p:spPr>
          <a:xfrm>
            <a:off x="3475990" y="1200785"/>
            <a:ext cx="1982470" cy="521970"/>
          </a:xfrm>
          <a:prstGeom prst="rect">
            <a:avLst/>
          </a:prstGeom>
          <a:noFill/>
        </p:spPr>
        <p:txBody>
          <a:bodyPr wrap="square" rtlCol="0">
            <a:spAutoFit/>
          </a:bodyPr>
          <a:lstStyle/>
          <a:p>
            <a:pPr algn="ctr"/>
            <a:r>
              <a:rPr lang="zh-CN" altLang="en-US" sz="2800" b="1">
                <a:solidFill>
                  <a:srgbClr val="0000FF"/>
                </a:solidFill>
              </a:rPr>
              <a:t>马革裹尸</a:t>
            </a:r>
            <a:endParaRPr lang="zh-CN" altLang="en-US" sz="2800" b="1">
              <a:solidFill>
                <a:srgbClr val="0000FF"/>
              </a:solidFill>
            </a:endParaRPr>
          </a:p>
        </p:txBody>
      </p:sp>
      <p:sp>
        <p:nvSpPr>
          <p:cNvPr id="10" name="文本框 9"/>
          <p:cNvSpPr txBox="1"/>
          <p:nvPr/>
        </p:nvSpPr>
        <p:spPr>
          <a:xfrm>
            <a:off x="996315" y="1794510"/>
            <a:ext cx="7510780" cy="2675255"/>
          </a:xfrm>
          <a:prstGeom prst="rect">
            <a:avLst/>
          </a:prstGeom>
          <a:noFill/>
        </p:spPr>
        <p:txBody>
          <a:bodyPr wrap="square" rtlCol="0">
            <a:spAutoFit/>
          </a:bodyPr>
          <a:lstStyle/>
          <a:p>
            <a:pPr indent="711200" fontAlgn="auto">
              <a:lnSpc>
                <a:spcPct val="120000"/>
              </a:lnSpc>
              <a:spcBef>
                <a:spcPts val="0"/>
              </a:spcBef>
              <a:spcAft>
                <a:spcPts val="0"/>
              </a:spcAft>
              <a:extLst>
                <a:ext uri="{35155182-B16C-46BC-9424-99874614C6A1}">
                  <wpsdc:indentchars xmlns:wpsdc="http://www.wps.cn/officeDocument/2017/drawingmlCustomData" val="200" checksum="3773799597"/>
                </a:ext>
              </a:extLst>
            </a:pPr>
            <a:r>
              <a:rPr lang="zh-CN" altLang="en-US" sz="2800" b="1"/>
              <a:t>解释：出自《后汉书·马援传》：“援曰：‘方今匈奴、乌桓尚扰北边，欲自请击之。男儿要当死于边野，以马革裹尸还葬耳，何能卧床上在儿女子手中邪？’”“马革裹尸”意思是用马皮把尸体包裹起来，指军人战死于战场。</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758825" y="1483360"/>
            <a:ext cx="7326630" cy="2651125"/>
          </a:xfrm>
          <a:prstGeom prst="rect">
            <a:avLst/>
          </a:prstGeom>
          <a:noFill/>
        </p:spPr>
        <p:txBody>
          <a:bodyPr wrap="square" rtlCol="0" anchor="t">
            <a:spAutoFit/>
          </a:bodyPr>
          <a:lstStyle/>
          <a:p>
            <a:pPr marL="514350" indent="-514350" eaLnBrk="1" hangingPunct="1">
              <a:lnSpc>
                <a:spcPct val="130000"/>
              </a:lnSpc>
              <a:buFont typeface="Times New Roman" panose="02020603050405020304" pitchFamily="18" charset="0"/>
              <a:buAutoNum type="arabicPeriod"/>
            </a:pPr>
            <a:r>
              <a:rPr lang="zh-CN" altLang="en-US" sz="3200" b="1" dirty="0">
                <a:solidFill>
                  <a:schemeClr val="tx1"/>
                </a:solidFill>
                <a:latin typeface="宋体" panose="02010600030101010101" pitchFamily="2" charset="-122"/>
                <a:ea typeface="宋体" panose="02010600030101010101" pitchFamily="2" charset="-122"/>
                <a:sym typeface="+mn-ea"/>
              </a:rPr>
              <a:t>熟读课文，会认会写课文中的生字词，体会人物的心理活动。</a:t>
            </a:r>
            <a:endParaRPr lang="zh-CN" altLang="en-US" sz="3200" b="1" dirty="0">
              <a:solidFill>
                <a:schemeClr val="tx1"/>
              </a:solidFill>
              <a:latin typeface="宋体" panose="02010600030101010101" pitchFamily="2" charset="-122"/>
              <a:ea typeface="宋体" panose="02010600030101010101" pitchFamily="2" charset="-122"/>
              <a:sym typeface="+mn-ea"/>
            </a:endParaRPr>
          </a:p>
          <a:p>
            <a:pPr marL="514350" indent="-514350" eaLnBrk="1" hangingPunct="1">
              <a:lnSpc>
                <a:spcPct val="130000"/>
              </a:lnSpc>
              <a:buFont typeface="Times New Roman" panose="02020603050405020304" pitchFamily="18" charset="0"/>
              <a:buAutoNum type="arabicPeriod"/>
            </a:pPr>
            <a:r>
              <a:rPr lang="zh-CN" altLang="en-US" sz="3200" b="1" dirty="0">
                <a:solidFill>
                  <a:schemeClr val="tx1"/>
                </a:solidFill>
                <a:latin typeface="宋体" panose="02010600030101010101" pitchFamily="2" charset="-122"/>
                <a:ea typeface="宋体" panose="02010600030101010101" pitchFamily="2" charset="-122"/>
              </a:rPr>
              <a:t>课下认真体会课文中描写人物的手法，并尝试写一篇小作文。</a:t>
            </a:r>
            <a:endParaRPr lang="zh-CN" altLang="en-US" sz="3200" b="1" dirty="0">
              <a:solidFill>
                <a:schemeClr val="tx1"/>
              </a:solidFill>
              <a:latin typeface="宋体" panose="02010600030101010101" pitchFamily="2" charset="-122"/>
              <a:ea typeface="宋体" panose="02010600030101010101" pitchFamily="2" charset="-122"/>
            </a:endParaRPr>
          </a:p>
        </p:txBody>
      </p:sp>
      <p:grpSp>
        <p:nvGrpSpPr>
          <p:cNvPr id="55298" name="组合 2"/>
          <p:cNvGrpSpPr/>
          <p:nvPr/>
        </p:nvGrpSpPr>
        <p:grpSpPr>
          <a:xfrm>
            <a:off x="758508" y="729298"/>
            <a:ext cx="2565400" cy="645160"/>
            <a:chOff x="1357529" y="484071"/>
            <a:chExt cx="2564666" cy="645160"/>
          </a:xfrm>
        </p:grpSpPr>
        <p:sp>
          <p:nvSpPr>
            <p:cNvPr id="6" name="AutoShape 59"/>
            <p:cNvSpPr/>
            <p:nvPr/>
          </p:nvSpPr>
          <p:spPr bwMode="auto">
            <a:xfrm>
              <a:off x="1357529" y="596783"/>
              <a:ext cx="360259" cy="35877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0000"/>
            </a:solidFill>
            <a:ln>
              <a:noFill/>
            </a:ln>
            <a:effectLst/>
          </p:spPr>
          <p:txBody>
            <a:bodyPr lIns="19050" tIns="19050" rIns="19050" bIns="19050" anchor="ctr"/>
            <a:lstStyle/>
            <a:p>
              <a:pPr marL="0" marR="0" lvl="0" indent="0" algn="ctr" defTabSz="228600" rtl="0" eaLnBrk="0" fontAlgn="auto" latinLnBrk="0" hangingPunct="0">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cs typeface="+mn-cs"/>
                <a:sym typeface="Gill Sans" charset="0"/>
              </a:endParaRPr>
            </a:p>
          </p:txBody>
        </p:sp>
        <p:sp>
          <p:nvSpPr>
            <p:cNvPr id="47109" name="文本框 36"/>
            <p:cNvSpPr txBox="1">
              <a:spLocks noChangeArrowheads="1"/>
            </p:cNvSpPr>
            <p:nvPr/>
          </p:nvSpPr>
          <p:spPr bwMode="auto">
            <a:xfrm>
              <a:off x="1717891" y="484071"/>
              <a:ext cx="2204304"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soft" dir="t">
                  <a:rot lat="0" lon="0" rev="15600000"/>
                </a:lightRig>
              </a:scene3d>
              <a:sp3d extrusionH="57150" prstMaterial="softEdge">
                <a:bevelT w="25400" h="38100"/>
              </a:sp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solidFill>
                    <a:schemeClr val="tx1"/>
                  </a:solidFill>
                  <a:effectLst/>
                  <a:uLnTx/>
                  <a:uFillTx/>
                  <a:latin typeface="黑体" panose="02010600030101010101" pitchFamily="2" charset="-122"/>
                  <a:ea typeface="黑体" panose="02010600030101010101" pitchFamily="2" charset="-122"/>
                  <a:cs typeface="+mn-cs"/>
                </a:rPr>
                <a:t>课后作业</a:t>
              </a:r>
              <a:endParaRPr kumimoji="0" lang="zh-CN" altLang="en-US" sz="3600" b="1" i="0" u="none" strike="noStrike" kern="1200" cap="none" spc="0" normalizeH="0" baseline="0" noProof="0" dirty="0">
                <a:solidFill>
                  <a:schemeClr val="tx1"/>
                </a:solidFill>
                <a:effectLst/>
                <a:uLnTx/>
                <a:uFillTx/>
                <a:latin typeface="黑体" panose="02010600030101010101" pitchFamily="2" charset="-122"/>
                <a:ea typeface="黑体" panose="02010600030101010101" pitchFamily="2" charset="-122"/>
                <a:cs typeface="+mn-cs"/>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通用的"/>
          <p:cNvPicPr>
            <a:picLocks noChangeAspect="1"/>
          </p:cNvPicPr>
          <p:nvPr/>
        </p:nvPicPr>
        <p:blipFill>
          <a:blip r:embed="rId1" cstate="print"/>
          <a:stretch>
            <a:fillRect/>
          </a:stretch>
        </p:blipFill>
        <p:spPr>
          <a:xfrm>
            <a:off x="201295" y="703580"/>
            <a:ext cx="1724660" cy="582295"/>
          </a:xfrm>
          <a:prstGeom prst="rect">
            <a:avLst/>
          </a:prstGeom>
        </p:spPr>
      </p:pic>
      <p:sp>
        <p:nvSpPr>
          <p:cNvPr id="2" name="文本框 1"/>
          <p:cNvSpPr txBox="1"/>
          <p:nvPr/>
        </p:nvSpPr>
        <p:spPr>
          <a:xfrm>
            <a:off x="401955" y="751840"/>
            <a:ext cx="1542415" cy="460375"/>
          </a:xfrm>
          <a:prstGeom prst="rect">
            <a:avLst/>
          </a:prstGeom>
          <a:noFill/>
        </p:spPr>
        <p:txBody>
          <a:bodyPr wrap="square" rtlCol="0">
            <a:spAutoFit/>
          </a:bodyPr>
          <a:lstStyle/>
          <a:p>
            <a:r>
              <a:rPr lang="zh-CN" altLang="zh-CN" sz="2400" b="1"/>
              <a:t>人物介绍</a:t>
            </a:r>
            <a:endParaRPr lang="zh-CN" altLang="zh-CN" sz="2400" b="1"/>
          </a:p>
        </p:txBody>
      </p:sp>
      <p:sp>
        <p:nvSpPr>
          <p:cNvPr id="3" name="文本框 2"/>
          <p:cNvSpPr txBox="1"/>
          <p:nvPr/>
        </p:nvSpPr>
        <p:spPr>
          <a:xfrm>
            <a:off x="344805" y="1310640"/>
            <a:ext cx="8341360" cy="3415030"/>
          </a:xfrm>
          <a:prstGeom prst="rect">
            <a:avLst/>
          </a:prstGeom>
          <a:noFill/>
        </p:spPr>
        <p:txBody>
          <a:bodyPr wrap="square" rtlCol="0">
            <a:spAutoFit/>
          </a:bodyPr>
          <a:lstStyle/>
          <a:p>
            <a:pPr indent="609600" algn="just" fontAlgn="auto">
              <a:lnSpc>
                <a:spcPct val="150000"/>
              </a:lnSpc>
              <a:extLst>
                <a:ext uri="{35155182-B16C-46BC-9424-99874614C6A1}">
                  <wpsdc:indentchars xmlns:wpsdc="http://www.wps.cn/officeDocument/2017/drawingmlCustomData" val="200" checksum="4158780845"/>
                </a:ext>
              </a:extLst>
            </a:pPr>
            <a:r>
              <a:rPr lang="zh-CN" altLang="en-US" sz="2400" b="1"/>
              <a:t>毛岸英，湖南湘潭人，是毛泽东与杨开慧的长子。1922 年，毛岸英出生于湖南省长沙市。1936年毛岸英和弟弟毛岸青被安排到苏联学习。1946年，毛岸英回到延安，同年加入中国共产党。1950年，抗美援朝战争爆发。新婚不久的毛岸英主动请求入朝作战，担任中国人民志愿军司令部俄语翻译兼机要秘书。1950年 11月 25日，在美军空袭中牺牲。</a:t>
            </a:r>
            <a:endParaRPr lang="zh-CN" altLang="en-US" sz="24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通用的"/>
          <p:cNvPicPr>
            <a:picLocks noChangeAspect="1"/>
          </p:cNvPicPr>
          <p:nvPr/>
        </p:nvPicPr>
        <p:blipFill>
          <a:blip r:embed="rId1" cstate="print"/>
          <a:stretch>
            <a:fillRect/>
          </a:stretch>
        </p:blipFill>
        <p:spPr>
          <a:xfrm>
            <a:off x="344805" y="560070"/>
            <a:ext cx="1724660" cy="582295"/>
          </a:xfrm>
          <a:prstGeom prst="rect">
            <a:avLst/>
          </a:prstGeom>
        </p:spPr>
      </p:pic>
      <p:sp>
        <p:nvSpPr>
          <p:cNvPr id="2" name="文本框 1"/>
          <p:cNvSpPr txBox="1"/>
          <p:nvPr/>
        </p:nvSpPr>
        <p:spPr>
          <a:xfrm>
            <a:off x="545465" y="608330"/>
            <a:ext cx="1542415" cy="460375"/>
          </a:xfrm>
          <a:prstGeom prst="rect">
            <a:avLst/>
          </a:prstGeom>
          <a:noFill/>
        </p:spPr>
        <p:txBody>
          <a:bodyPr wrap="square" rtlCol="0">
            <a:spAutoFit/>
          </a:bodyPr>
          <a:lstStyle/>
          <a:p>
            <a:r>
              <a:rPr lang="zh-CN" altLang="zh-CN" sz="2400" b="1"/>
              <a:t>整体感知</a:t>
            </a:r>
            <a:endParaRPr lang="zh-CN" altLang="zh-CN" sz="2400" b="1"/>
          </a:p>
        </p:txBody>
      </p:sp>
      <p:sp>
        <p:nvSpPr>
          <p:cNvPr id="5" name="矩形 4"/>
          <p:cNvSpPr>
            <a:spLocks noChangeArrowheads="1"/>
          </p:cNvSpPr>
          <p:nvPr/>
        </p:nvSpPr>
        <p:spPr bwMode="auto">
          <a:xfrm>
            <a:off x="664210" y="1586865"/>
            <a:ext cx="7988935" cy="1666240"/>
          </a:xfrm>
          <a:prstGeom prst="rect">
            <a:avLst/>
          </a:prstGeom>
          <a:solidFill>
            <a:srgbClr val="FFE1CC">
              <a:alpha val="5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6725" indent="-46672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66725" marR="0" lvl="0" indent="-466725" algn="l" defTabSz="914400" rtl="0" fontAlgn="base">
              <a:lnSpc>
                <a:spcPct val="160000"/>
              </a:lnSpc>
              <a:spcBef>
                <a:spcPct val="0"/>
              </a:spcBef>
              <a:spcAft>
                <a:spcPct val="0"/>
              </a:spcAft>
              <a:buClrTx/>
              <a:buSzTx/>
              <a:buFont typeface="Times New Roman" panose="02020603050405020304" pitchFamily="18" charset="0"/>
              <a:buAutoNum type="arabicPeriod"/>
              <a:defRPr/>
            </a:pPr>
            <a:r>
              <a:rPr kumimoji="0" lang="zh-CN" altLang="en-US" sz="3200" b="1" i="0" u="none" strike="noStrike" kern="1200" cap="none" spc="0" normalizeH="0" baseline="0" noProof="0" dirty="0">
                <a:ln>
                  <a:noFill/>
                </a:ln>
                <a:solidFill>
                  <a:srgbClr val="0000FF"/>
                </a:solidFill>
                <a:effectLst/>
                <a:uLnTx/>
                <a:uFillTx/>
                <a:latin typeface="+mn-ea"/>
                <a:ea typeface="+mn-ea"/>
                <a:cs typeface="+mn-cs"/>
              </a:rPr>
              <a:t>自由阅读课文，圈出本课生字、生词。</a:t>
            </a:r>
            <a:endParaRPr kumimoji="0" lang="zh-CN" altLang="en-US" sz="3200" b="1" i="0" u="none" strike="noStrike" kern="1200" cap="none" spc="0" normalizeH="0" baseline="0" noProof="0" dirty="0">
              <a:ln>
                <a:noFill/>
              </a:ln>
              <a:solidFill>
                <a:srgbClr val="0000FF"/>
              </a:solidFill>
              <a:effectLst/>
              <a:uLnTx/>
              <a:uFillTx/>
              <a:latin typeface="+mn-ea"/>
              <a:ea typeface="+mn-ea"/>
              <a:cs typeface="+mn-cs"/>
            </a:endParaRPr>
          </a:p>
          <a:p>
            <a:pPr marL="466725" marR="0" lvl="0" indent="-466725" algn="l" defTabSz="914400" rtl="0" fontAlgn="base">
              <a:lnSpc>
                <a:spcPct val="160000"/>
              </a:lnSpc>
              <a:spcBef>
                <a:spcPct val="0"/>
              </a:spcBef>
              <a:spcAft>
                <a:spcPct val="0"/>
              </a:spcAft>
              <a:buClrTx/>
              <a:buSzTx/>
              <a:buFont typeface="Times New Roman" panose="02020603050405020304" pitchFamily="18" charset="0"/>
              <a:buAutoNum type="arabicPeriod"/>
              <a:defRPr/>
            </a:pPr>
            <a:r>
              <a:rPr kumimoji="0" lang="zh-CN" altLang="en-US" sz="3200" b="1" i="0" u="none" strike="noStrike" kern="1200" cap="none" spc="0" normalizeH="0" baseline="0" noProof="0" dirty="0">
                <a:ln>
                  <a:noFill/>
                </a:ln>
                <a:solidFill>
                  <a:srgbClr val="0000FF"/>
                </a:solidFill>
                <a:effectLst/>
                <a:uLnTx/>
                <a:uFillTx/>
                <a:latin typeface="+mn-ea"/>
                <a:ea typeface="+mn-ea"/>
                <a:cs typeface="+mn-cs"/>
              </a:rPr>
              <a:t>朗读课文，体会毛主席的内心世界 。</a:t>
            </a:r>
            <a:endParaRPr kumimoji="0" lang="zh-CN" altLang="en-US" sz="3200" b="1" i="0" u="none" strike="noStrike" kern="1200" cap="none" spc="0" normalizeH="0" baseline="0" noProof="0" dirty="0">
              <a:ln>
                <a:noFill/>
              </a:ln>
              <a:solidFill>
                <a:srgbClr val="0000FF"/>
              </a:solidFill>
              <a:effectLst/>
              <a:uLnTx/>
              <a:uFillTx/>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通用的"/>
          <p:cNvPicPr>
            <a:picLocks noChangeAspect="1"/>
          </p:cNvPicPr>
          <p:nvPr/>
        </p:nvPicPr>
        <p:blipFill>
          <a:blip r:embed="rId1" cstate="print"/>
          <a:stretch>
            <a:fillRect/>
          </a:stretch>
        </p:blipFill>
        <p:spPr>
          <a:xfrm>
            <a:off x="238760" y="131445"/>
            <a:ext cx="1814195" cy="563245"/>
          </a:xfrm>
          <a:prstGeom prst="rect">
            <a:avLst/>
          </a:prstGeom>
        </p:spPr>
      </p:pic>
      <p:sp>
        <p:nvSpPr>
          <p:cNvPr id="4" name="文本框 3"/>
          <p:cNvSpPr txBox="1"/>
          <p:nvPr/>
        </p:nvSpPr>
        <p:spPr>
          <a:xfrm>
            <a:off x="354965" y="182880"/>
            <a:ext cx="1903730" cy="460375"/>
          </a:xfrm>
          <a:prstGeom prst="rect">
            <a:avLst/>
          </a:prstGeom>
          <a:noFill/>
        </p:spPr>
        <p:txBody>
          <a:bodyPr wrap="square" rtlCol="0">
            <a:spAutoFit/>
          </a:bodyPr>
          <a:lstStyle/>
          <a:p>
            <a:r>
              <a:rPr lang="en-US" altLang="zh-CN" sz="2400" b="1">
                <a:latin typeface="+mj-ea"/>
                <a:ea typeface="+mj-ea"/>
                <a:sym typeface="+mn-ea"/>
              </a:rPr>
              <a:t> </a:t>
            </a:r>
            <a:r>
              <a:rPr lang="zh-CN" altLang="en-US" sz="2400" b="1">
                <a:latin typeface="+mj-ea"/>
                <a:ea typeface="+mj-ea"/>
                <a:sym typeface="+mn-ea"/>
              </a:rPr>
              <a:t>字词学习</a:t>
            </a:r>
            <a:endParaRPr lang="zh-CN" altLang="en-US" sz="2400">
              <a:latin typeface="+mj-ea"/>
              <a:ea typeface="+mj-ea"/>
            </a:endParaRPr>
          </a:p>
        </p:txBody>
      </p:sp>
      <p:sp>
        <p:nvSpPr>
          <p:cNvPr id="3" name="文本框 2"/>
          <p:cNvSpPr txBox="1"/>
          <p:nvPr/>
        </p:nvSpPr>
        <p:spPr>
          <a:xfrm>
            <a:off x="1454785" y="1796415"/>
            <a:ext cx="8492490" cy="2553335"/>
          </a:xfrm>
          <a:prstGeom prst="rect">
            <a:avLst/>
          </a:prstGeom>
          <a:noFill/>
        </p:spPr>
        <p:txBody>
          <a:bodyPr wrap="square" rtlCol="0" anchor="t">
            <a:spAutoFit/>
          </a:bodyPr>
          <a:lstStyle/>
          <a:p>
            <a:pPr fontAlgn="auto">
              <a:lnSpc>
                <a:spcPct val="250000"/>
              </a:lnSpc>
            </a:pP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踌躇</a:t>
            </a:r>
            <a:r>
              <a:rPr lang="zh-CN" altLang="en-US" sz="3200" b="1">
                <a:latin typeface="楷体_GB2312" panose="02010609030101010101" charset="-122"/>
                <a:ea typeface="楷体_GB2312" panose="02010609030101010101" charset="-122"/>
                <a:cs typeface="楷体_GB2312" panose="02010609030101010101" charset="-122"/>
                <a:sym typeface="+mn-ea"/>
              </a:rPr>
              <a:t>     </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黯</a:t>
            </a:r>
            <a:r>
              <a:rPr lang="zh-CN" altLang="en-US" sz="3200" b="1">
                <a:latin typeface="楷体_GB2312" panose="02010609030101010101" charset="-122"/>
                <a:ea typeface="楷体_GB2312" panose="02010609030101010101" charset="-122"/>
                <a:cs typeface="楷体_GB2312" panose="02010609030101010101" charset="-122"/>
                <a:sym typeface="+mn-ea"/>
              </a:rPr>
              <a:t>然     </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革</a:t>
            </a:r>
            <a:r>
              <a:rPr lang="zh-CN" altLang="en-US" sz="3200" b="1">
                <a:latin typeface="楷体_GB2312" panose="02010609030101010101" charset="-122"/>
                <a:ea typeface="楷体_GB2312" panose="02010609030101010101" charset="-122"/>
                <a:cs typeface="楷体_GB2312" panose="02010609030101010101" charset="-122"/>
                <a:sym typeface="+mn-ea"/>
              </a:rPr>
              <a:t>命     姓</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彭</a:t>
            </a:r>
            <a:r>
              <a:rPr lang="zh-CN" altLang="en-US" sz="3200" b="1">
                <a:latin typeface="楷体_GB2312" panose="02010609030101010101" charset="-122"/>
                <a:ea typeface="楷体_GB2312" panose="02010609030101010101" charset="-122"/>
                <a:cs typeface="楷体_GB2312" panose="02010609030101010101" charset="-122"/>
                <a:sym typeface="+mn-ea"/>
              </a:rPr>
              <a:t>   </a:t>
            </a:r>
            <a:endParaRPr lang="zh-CN" altLang="en-US" sz="3200" b="1">
              <a:latin typeface="楷体_GB2312" panose="02010609030101010101" charset="-122"/>
              <a:ea typeface="楷体_GB2312" panose="02010609030101010101" charset="-122"/>
              <a:cs typeface="楷体_GB2312" panose="02010609030101010101" charset="-122"/>
              <a:sym typeface="+mn-ea"/>
            </a:endParaRPr>
          </a:p>
          <a:p>
            <a:pPr fontAlgn="auto">
              <a:lnSpc>
                <a:spcPct val="250000"/>
              </a:lnSpc>
            </a:pPr>
            <a:r>
              <a:rPr lang="zh-CN" altLang="en-US" sz="3200" b="1">
                <a:latin typeface="楷体_GB2312" panose="02010609030101010101" charset="-122"/>
                <a:ea typeface="楷体_GB2312" panose="02010609030101010101" charset="-122"/>
                <a:cs typeface="楷体_GB2312" panose="02010609030101010101" charset="-122"/>
                <a:sym typeface="+mn-ea"/>
              </a:rPr>
              <a:t>   </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拟</a:t>
            </a:r>
            <a:r>
              <a:rPr lang="zh-CN" altLang="en-US" sz="3200" b="1">
                <a:latin typeface="楷体_GB2312" panose="02010609030101010101" charset="-122"/>
                <a:ea typeface="楷体_GB2312" panose="02010609030101010101" charset="-122"/>
                <a:cs typeface="楷体_GB2312" panose="02010609030101010101" charset="-122"/>
                <a:sym typeface="+mn-ea"/>
              </a:rPr>
              <a:t>定       奔</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赴</a:t>
            </a:r>
            <a:r>
              <a:rPr lang="zh-CN" altLang="en-US" sz="3200" b="1">
                <a:latin typeface="楷体_GB2312" panose="02010609030101010101" charset="-122"/>
                <a:ea typeface="楷体_GB2312" panose="02010609030101010101" charset="-122"/>
                <a:cs typeface="楷体_GB2312" panose="02010609030101010101" charset="-122"/>
                <a:sym typeface="+mn-ea"/>
              </a:rPr>
              <a:t>       特</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殊</a:t>
            </a:r>
            <a:r>
              <a:rPr lang="zh-CN" altLang="en-US" sz="3200" b="1">
                <a:latin typeface="楷体_GB2312" panose="02010609030101010101" charset="-122"/>
                <a:ea typeface="楷体_GB2312" panose="02010609030101010101" charset="-122"/>
                <a:cs typeface="楷体_GB2312" panose="02010609030101010101" charset="-122"/>
                <a:sym typeface="+mn-ea"/>
              </a:rPr>
              <a:t>                  </a:t>
            </a:r>
            <a:endParaRPr lang="zh-CN" altLang="en-US" sz="3200" b="1">
              <a:solidFill>
                <a:schemeClr val="tx1"/>
              </a:solidFill>
              <a:latin typeface="楷体_GB2312" panose="02010609030101010101" charset="-122"/>
              <a:ea typeface="楷体_GB2312" panose="02010609030101010101" charset="-122"/>
              <a:cs typeface="楷体_GB2312" panose="02010609030101010101" charset="-122"/>
            </a:endParaRPr>
          </a:p>
        </p:txBody>
      </p:sp>
      <p:sp>
        <p:nvSpPr>
          <p:cNvPr id="6" name="文本框 5"/>
          <p:cNvSpPr txBox="1"/>
          <p:nvPr/>
        </p:nvSpPr>
        <p:spPr>
          <a:xfrm>
            <a:off x="4728845" y="3293110"/>
            <a:ext cx="922020"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fù</a:t>
            </a:r>
            <a:endParaRPr lang="en-US" altLang="zh-CN" sz="2400">
              <a:solidFill>
                <a:srgbClr val="0000FF"/>
              </a:solidFill>
              <a:latin typeface="方正姚体" panose="02010601030101010101" charset="-122"/>
              <a:ea typeface="方正姚体" panose="02010601030101010101" charset="-122"/>
            </a:endParaRPr>
          </a:p>
        </p:txBody>
      </p:sp>
      <p:sp>
        <p:nvSpPr>
          <p:cNvPr id="7" name="文本框 6"/>
          <p:cNvSpPr txBox="1"/>
          <p:nvPr/>
        </p:nvSpPr>
        <p:spPr>
          <a:xfrm>
            <a:off x="5151755" y="2012950"/>
            <a:ext cx="934720"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gé</a:t>
            </a:r>
            <a:endParaRPr lang="en-US" altLang="zh-CN" sz="2400">
              <a:solidFill>
                <a:srgbClr val="0000FF"/>
              </a:solidFill>
              <a:latin typeface="方正姚体" panose="02010601030101010101" charset="-122"/>
              <a:ea typeface="方正姚体" panose="02010601030101010101" charset="-122"/>
            </a:endParaRPr>
          </a:p>
        </p:txBody>
      </p:sp>
      <p:sp>
        <p:nvSpPr>
          <p:cNvPr id="8" name="文本框 7"/>
          <p:cNvSpPr txBox="1"/>
          <p:nvPr/>
        </p:nvSpPr>
        <p:spPr>
          <a:xfrm>
            <a:off x="7280910" y="2012950"/>
            <a:ext cx="973455"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péng</a:t>
            </a:r>
            <a:endParaRPr lang="en-US" altLang="zh-CN" sz="2400">
              <a:solidFill>
                <a:srgbClr val="0000FF"/>
              </a:solidFill>
              <a:latin typeface="方正姚体" panose="02010601030101010101" charset="-122"/>
              <a:ea typeface="方正姚体" panose="02010601030101010101" charset="-122"/>
            </a:endParaRPr>
          </a:p>
        </p:txBody>
      </p:sp>
      <p:sp>
        <p:nvSpPr>
          <p:cNvPr id="9" name="文本框 8"/>
          <p:cNvSpPr txBox="1"/>
          <p:nvPr/>
        </p:nvSpPr>
        <p:spPr>
          <a:xfrm>
            <a:off x="2145665" y="3293110"/>
            <a:ext cx="972185"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nǐ</a:t>
            </a:r>
            <a:endParaRPr lang="en-US" altLang="zh-CN" sz="2400">
              <a:solidFill>
                <a:srgbClr val="0000FF"/>
              </a:solidFill>
              <a:latin typeface="方正姚体" panose="02010601030101010101" charset="-122"/>
              <a:ea typeface="方正姚体" panose="02010601030101010101" charset="-122"/>
            </a:endParaRPr>
          </a:p>
        </p:txBody>
      </p:sp>
      <p:sp>
        <p:nvSpPr>
          <p:cNvPr id="10" name="文本框 9"/>
          <p:cNvSpPr txBox="1"/>
          <p:nvPr/>
        </p:nvSpPr>
        <p:spPr>
          <a:xfrm>
            <a:off x="6989445" y="3293110"/>
            <a:ext cx="977900"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shū</a:t>
            </a:r>
            <a:endParaRPr lang="en-US" altLang="zh-CN" sz="2400">
              <a:solidFill>
                <a:srgbClr val="0000FF"/>
              </a:solidFill>
              <a:latin typeface="方正姚体" panose="02010601030101010101" charset="-122"/>
              <a:ea typeface="方正姚体" panose="02010601030101010101" charset="-122"/>
            </a:endParaRPr>
          </a:p>
        </p:txBody>
      </p:sp>
      <p:sp>
        <p:nvSpPr>
          <p:cNvPr id="14" name="文本框 13"/>
          <p:cNvSpPr txBox="1"/>
          <p:nvPr/>
        </p:nvSpPr>
        <p:spPr>
          <a:xfrm>
            <a:off x="3333115" y="2012950"/>
            <a:ext cx="1449070"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àn</a:t>
            </a:r>
            <a:endParaRPr lang="en-US" altLang="zh-CN" sz="2400">
              <a:solidFill>
                <a:srgbClr val="0000FF"/>
              </a:solidFill>
              <a:latin typeface="方正姚体" panose="02010601030101010101" charset="-122"/>
              <a:ea typeface="方正姚体" panose="02010601030101010101" charset="-122"/>
            </a:endParaRPr>
          </a:p>
        </p:txBody>
      </p:sp>
      <p:pic>
        <p:nvPicPr>
          <p:cNvPr id="15" name="图片 14" descr="我会认1"/>
          <p:cNvPicPr>
            <a:picLocks noChangeAspect="1"/>
          </p:cNvPicPr>
          <p:nvPr/>
        </p:nvPicPr>
        <p:blipFill>
          <a:blip r:embed="rId2" cstate="print"/>
          <a:stretch>
            <a:fillRect/>
          </a:stretch>
        </p:blipFill>
        <p:spPr>
          <a:xfrm>
            <a:off x="238760" y="1108710"/>
            <a:ext cx="2545715" cy="687705"/>
          </a:xfrm>
          <a:prstGeom prst="rect">
            <a:avLst/>
          </a:prstGeom>
        </p:spPr>
      </p:pic>
      <p:sp>
        <p:nvSpPr>
          <p:cNvPr id="2" name="文本框 1"/>
          <p:cNvSpPr txBox="1"/>
          <p:nvPr/>
        </p:nvSpPr>
        <p:spPr>
          <a:xfrm>
            <a:off x="1234440" y="1962785"/>
            <a:ext cx="810895"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chóu</a:t>
            </a:r>
            <a:endParaRPr lang="en-US" altLang="zh-CN" sz="2400">
              <a:solidFill>
                <a:srgbClr val="0000FF"/>
              </a:solidFill>
              <a:latin typeface="方正姚体" panose="02010601030101010101" charset="-122"/>
              <a:ea typeface="方正姚体" panose="02010601030101010101" charset="-122"/>
            </a:endParaRPr>
          </a:p>
        </p:txBody>
      </p:sp>
      <p:sp>
        <p:nvSpPr>
          <p:cNvPr id="11" name="文本框 10"/>
          <p:cNvSpPr txBox="1"/>
          <p:nvPr/>
        </p:nvSpPr>
        <p:spPr>
          <a:xfrm>
            <a:off x="1884045" y="1962785"/>
            <a:ext cx="742950"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chú</a:t>
            </a:r>
            <a:endParaRPr lang="en-US" altLang="zh-CN" sz="2400">
              <a:solidFill>
                <a:srgbClr val="0000FF"/>
              </a:solidFill>
              <a:latin typeface="方正姚体" panose="02010601030101010101" charset="-122"/>
              <a:ea typeface="方正姚体" panose="02010601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 calcmode="lin" valueType="num">
                                      <p:cBhvr additive="base">
                                        <p:cTn id="5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 calcmode="lin" valueType="num">
                                      <p:cBhvr additive="base">
                                        <p:cTn id="5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4" grpId="0"/>
      <p:bldP spid="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315" name="组合 1"/>
          <p:cNvGrpSpPr/>
          <p:nvPr/>
        </p:nvGrpSpPr>
        <p:grpSpPr>
          <a:xfrm>
            <a:off x="1102360" y="1798955"/>
            <a:ext cx="885825" cy="854075"/>
            <a:chOff x="916352" y="1559701"/>
            <a:chExt cx="886516" cy="854837"/>
          </a:xfrm>
        </p:grpSpPr>
        <p:grpSp>
          <p:nvGrpSpPr>
            <p:cNvPr id="13403" name="组合 7"/>
            <p:cNvGrpSpPr/>
            <p:nvPr/>
          </p:nvGrpSpPr>
          <p:grpSpPr>
            <a:xfrm>
              <a:off x="916352" y="1563638"/>
              <a:ext cx="836612" cy="850900"/>
              <a:chOff x="2437" y="2032"/>
              <a:chExt cx="1244" cy="1264"/>
            </a:xfrm>
          </p:grpSpPr>
          <p:sp>
            <p:nvSpPr>
              <p:cNvPr id="13405"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charset="-122"/>
                  <a:ea typeface="楷体" panose="02010609060101010101" charset="-122"/>
                </a:endParaRPr>
              </a:p>
            </p:txBody>
          </p:sp>
          <p:cxnSp>
            <p:nvCxnSpPr>
              <p:cNvPr id="1340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340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3404" name="文本框 64"/>
            <p:cNvSpPr txBox="1"/>
            <p:nvPr/>
          </p:nvSpPr>
          <p:spPr>
            <a:xfrm>
              <a:off x="955863" y="1559701"/>
              <a:ext cx="847005" cy="830685"/>
            </a:xfrm>
            <a:prstGeom prst="rect">
              <a:avLst/>
            </a:prstGeom>
            <a:noFill/>
            <a:ln w="9525">
              <a:noFill/>
            </a:ln>
          </p:spPr>
          <p:txBody>
            <a:bodyPr>
              <a:spAutoFit/>
            </a:bodyPr>
            <a:lstStyle/>
            <a:p>
              <a:pPr eaLnBrk="1" hangingPunct="1"/>
              <a:r>
                <a:rPr lang="zh-CN" altLang="en-US" sz="4800" b="1" dirty="0">
                  <a:solidFill>
                    <a:srgbClr val="0000FF"/>
                  </a:solidFill>
                  <a:latin typeface="楷体" panose="02010609060101010101" charset="-122"/>
                  <a:ea typeface="楷体" panose="02010609060101010101" charset="-122"/>
                </a:rPr>
                <a:t>泽</a:t>
              </a:r>
              <a:endParaRPr lang="zh-CN" altLang="en-US" sz="4800" b="1" dirty="0">
                <a:solidFill>
                  <a:srgbClr val="0000FF"/>
                </a:solidFill>
                <a:latin typeface="楷体" panose="02010609060101010101" charset="-122"/>
                <a:ea typeface="楷体" panose="02010609060101010101" charset="-122"/>
              </a:endParaRPr>
            </a:p>
          </p:txBody>
        </p:sp>
      </p:grpSp>
      <p:grpSp>
        <p:nvGrpSpPr>
          <p:cNvPr id="4" name="组合 1"/>
          <p:cNvGrpSpPr/>
          <p:nvPr/>
        </p:nvGrpSpPr>
        <p:grpSpPr>
          <a:xfrm>
            <a:off x="2138045" y="1802130"/>
            <a:ext cx="885825" cy="854075"/>
            <a:chOff x="916352" y="1559701"/>
            <a:chExt cx="886516" cy="854837"/>
          </a:xfrm>
        </p:grpSpPr>
        <p:grpSp>
          <p:nvGrpSpPr>
            <p:cNvPr id="5" name="组合 7"/>
            <p:cNvGrpSpPr/>
            <p:nvPr/>
          </p:nvGrpSpPr>
          <p:grpSpPr>
            <a:xfrm>
              <a:off x="916352" y="1563638"/>
              <a:ext cx="836612" cy="850900"/>
              <a:chOff x="2437" y="2032"/>
              <a:chExt cx="1244" cy="1264"/>
            </a:xfrm>
          </p:grpSpPr>
          <p:sp>
            <p:nvSpPr>
              <p:cNvPr id="6"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charset="-122"/>
                  <a:ea typeface="楷体" panose="02010609060101010101" charset="-122"/>
                </a:endParaRPr>
              </a:p>
            </p:txBody>
          </p:sp>
          <p:cxnSp>
            <p:nvCxnSpPr>
              <p:cNvPr id="7"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8"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9" name="文本框 64"/>
            <p:cNvSpPr txBox="1"/>
            <p:nvPr/>
          </p:nvSpPr>
          <p:spPr>
            <a:xfrm>
              <a:off x="955863" y="1559701"/>
              <a:ext cx="847005" cy="830685"/>
            </a:xfrm>
            <a:prstGeom prst="rect">
              <a:avLst/>
            </a:prstGeom>
            <a:noFill/>
            <a:ln w="9525">
              <a:noFill/>
            </a:ln>
          </p:spPr>
          <p:txBody>
            <a:bodyPr>
              <a:spAutoFit/>
            </a:bodyPr>
            <a:lstStyle/>
            <a:p>
              <a:pPr eaLnBrk="1" hangingPunct="1"/>
              <a:r>
                <a:rPr lang="zh-CN" altLang="en-US" sz="4800" b="1" dirty="0">
                  <a:solidFill>
                    <a:srgbClr val="0000FF"/>
                  </a:solidFill>
                  <a:latin typeface="楷体" panose="02010609060101010101" charset="-122"/>
                  <a:ea typeface="楷体" panose="02010609060101010101" charset="-122"/>
                </a:rPr>
                <a:t>彭</a:t>
              </a:r>
              <a:endParaRPr lang="zh-CN" altLang="en-US" sz="4800" b="1" dirty="0">
                <a:solidFill>
                  <a:srgbClr val="0000FF"/>
                </a:solidFill>
                <a:latin typeface="楷体" panose="02010609060101010101" charset="-122"/>
                <a:ea typeface="楷体" panose="02010609060101010101" charset="-122"/>
              </a:endParaRPr>
            </a:p>
          </p:txBody>
        </p:sp>
      </p:grpSp>
      <p:grpSp>
        <p:nvGrpSpPr>
          <p:cNvPr id="10" name="组合 1"/>
          <p:cNvGrpSpPr/>
          <p:nvPr/>
        </p:nvGrpSpPr>
        <p:grpSpPr>
          <a:xfrm>
            <a:off x="7316470" y="1818005"/>
            <a:ext cx="885825" cy="854075"/>
            <a:chOff x="916352" y="1559701"/>
            <a:chExt cx="886516" cy="854837"/>
          </a:xfrm>
        </p:grpSpPr>
        <p:grpSp>
          <p:nvGrpSpPr>
            <p:cNvPr id="11" name="组合 7"/>
            <p:cNvGrpSpPr/>
            <p:nvPr/>
          </p:nvGrpSpPr>
          <p:grpSpPr>
            <a:xfrm>
              <a:off x="916352" y="1563638"/>
              <a:ext cx="836612" cy="850900"/>
              <a:chOff x="2437" y="2032"/>
              <a:chExt cx="1244" cy="1264"/>
            </a:xfrm>
          </p:grpSpPr>
          <p:sp>
            <p:nvSpPr>
              <p:cNvPr id="12"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charset="-122"/>
                  <a:ea typeface="楷体" panose="02010609060101010101" charset="-122"/>
                </a:endParaRPr>
              </a:p>
            </p:txBody>
          </p:sp>
          <p:cxnSp>
            <p:nvCxnSpPr>
              <p:cNvPr id="13"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4"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5" name="文本框 64"/>
            <p:cNvSpPr txBox="1"/>
            <p:nvPr/>
          </p:nvSpPr>
          <p:spPr>
            <a:xfrm>
              <a:off x="955863" y="1559701"/>
              <a:ext cx="847005" cy="830685"/>
            </a:xfrm>
            <a:prstGeom prst="rect">
              <a:avLst/>
            </a:prstGeom>
            <a:noFill/>
            <a:ln w="9525">
              <a:noFill/>
            </a:ln>
          </p:spPr>
          <p:txBody>
            <a:bodyPr>
              <a:spAutoFit/>
            </a:bodyPr>
            <a:lstStyle/>
            <a:p>
              <a:pPr eaLnBrk="1" hangingPunct="1"/>
              <a:r>
                <a:rPr lang="zh-CN" altLang="en-US" sz="4800" b="1" dirty="0">
                  <a:solidFill>
                    <a:srgbClr val="0000FF"/>
                  </a:solidFill>
                  <a:latin typeface="楷体" panose="02010609060101010101" charset="-122"/>
                  <a:ea typeface="楷体" panose="02010609060101010101" charset="-122"/>
                </a:rPr>
                <a:t>眷</a:t>
              </a:r>
              <a:endParaRPr lang="zh-CN" altLang="en-US" sz="4800" b="1" dirty="0">
                <a:solidFill>
                  <a:srgbClr val="0000FF"/>
                </a:solidFill>
                <a:latin typeface="楷体" panose="02010609060101010101" charset="-122"/>
                <a:ea typeface="楷体" panose="02010609060101010101" charset="-122"/>
              </a:endParaRPr>
            </a:p>
          </p:txBody>
        </p:sp>
      </p:grpSp>
      <p:grpSp>
        <p:nvGrpSpPr>
          <p:cNvPr id="16" name="组合 1"/>
          <p:cNvGrpSpPr/>
          <p:nvPr/>
        </p:nvGrpSpPr>
        <p:grpSpPr>
          <a:xfrm>
            <a:off x="3173730" y="1805305"/>
            <a:ext cx="885825" cy="854075"/>
            <a:chOff x="916352" y="1559701"/>
            <a:chExt cx="886516" cy="854837"/>
          </a:xfrm>
        </p:grpSpPr>
        <p:grpSp>
          <p:nvGrpSpPr>
            <p:cNvPr id="17" name="组合 7"/>
            <p:cNvGrpSpPr/>
            <p:nvPr/>
          </p:nvGrpSpPr>
          <p:grpSpPr>
            <a:xfrm>
              <a:off x="916352" y="1563638"/>
              <a:ext cx="836612" cy="850900"/>
              <a:chOff x="2437" y="2032"/>
              <a:chExt cx="1244" cy="1264"/>
            </a:xfrm>
          </p:grpSpPr>
          <p:sp>
            <p:nvSpPr>
              <p:cNvPr id="18"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charset="-122"/>
                  <a:ea typeface="楷体" panose="02010609060101010101" charset="-122"/>
                </a:endParaRPr>
              </a:p>
            </p:txBody>
          </p:sp>
          <p:cxnSp>
            <p:nvCxnSpPr>
              <p:cNvPr id="19"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0"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21" name="文本框 64"/>
            <p:cNvSpPr txBox="1"/>
            <p:nvPr/>
          </p:nvSpPr>
          <p:spPr>
            <a:xfrm>
              <a:off x="955863" y="1559701"/>
              <a:ext cx="847005" cy="830685"/>
            </a:xfrm>
            <a:prstGeom prst="rect">
              <a:avLst/>
            </a:prstGeom>
            <a:noFill/>
            <a:ln w="9525">
              <a:noFill/>
            </a:ln>
          </p:spPr>
          <p:txBody>
            <a:bodyPr>
              <a:spAutoFit/>
            </a:bodyPr>
            <a:lstStyle/>
            <a:p>
              <a:pPr eaLnBrk="1" hangingPunct="1"/>
              <a:r>
                <a:rPr lang="zh-CN" altLang="en-US" sz="4800" b="1" dirty="0">
                  <a:solidFill>
                    <a:srgbClr val="0000FF"/>
                  </a:solidFill>
                  <a:latin typeface="楷体" panose="02010609060101010101" charset="-122"/>
                  <a:ea typeface="楷体" panose="02010609060101010101" charset="-122"/>
                </a:rPr>
                <a:t>拟</a:t>
              </a:r>
              <a:endParaRPr lang="zh-CN" altLang="en-US" sz="4800" b="1" dirty="0">
                <a:solidFill>
                  <a:srgbClr val="0000FF"/>
                </a:solidFill>
                <a:latin typeface="楷体" panose="02010609060101010101" charset="-122"/>
                <a:ea typeface="楷体" panose="02010609060101010101" charset="-122"/>
              </a:endParaRPr>
            </a:p>
          </p:txBody>
        </p:sp>
      </p:grpSp>
      <p:grpSp>
        <p:nvGrpSpPr>
          <p:cNvPr id="22" name="组合 1"/>
          <p:cNvGrpSpPr/>
          <p:nvPr/>
        </p:nvGrpSpPr>
        <p:grpSpPr>
          <a:xfrm>
            <a:off x="6280785" y="1808480"/>
            <a:ext cx="885825" cy="854075"/>
            <a:chOff x="916352" y="1559701"/>
            <a:chExt cx="886516" cy="854837"/>
          </a:xfrm>
        </p:grpSpPr>
        <p:grpSp>
          <p:nvGrpSpPr>
            <p:cNvPr id="23" name="组合 7"/>
            <p:cNvGrpSpPr/>
            <p:nvPr/>
          </p:nvGrpSpPr>
          <p:grpSpPr>
            <a:xfrm>
              <a:off x="916352" y="1563638"/>
              <a:ext cx="836612" cy="850900"/>
              <a:chOff x="2437" y="2032"/>
              <a:chExt cx="1244" cy="1264"/>
            </a:xfrm>
          </p:grpSpPr>
          <p:sp>
            <p:nvSpPr>
              <p:cNvPr id="24"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charset="-122"/>
                  <a:ea typeface="楷体" panose="02010609060101010101" charset="-122"/>
                </a:endParaRPr>
              </a:p>
            </p:txBody>
          </p:sp>
          <p:cxnSp>
            <p:nvCxnSpPr>
              <p:cNvPr id="25"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6"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27" name="文本框 64"/>
            <p:cNvSpPr txBox="1"/>
            <p:nvPr/>
          </p:nvSpPr>
          <p:spPr>
            <a:xfrm>
              <a:off x="955863" y="1559701"/>
              <a:ext cx="847005" cy="830685"/>
            </a:xfrm>
            <a:prstGeom prst="rect">
              <a:avLst/>
            </a:prstGeom>
            <a:noFill/>
            <a:ln w="9525">
              <a:noFill/>
            </a:ln>
          </p:spPr>
          <p:txBody>
            <a:bodyPr>
              <a:spAutoFit/>
            </a:bodyPr>
            <a:lstStyle/>
            <a:p>
              <a:pPr eaLnBrk="1" hangingPunct="1"/>
              <a:r>
                <a:rPr lang="zh-CN" altLang="en-US" sz="4800" b="1" dirty="0">
                  <a:solidFill>
                    <a:srgbClr val="0000FF"/>
                  </a:solidFill>
                  <a:latin typeface="楷体" panose="02010609060101010101" charset="-122"/>
                  <a:ea typeface="楷体" panose="02010609060101010101" charset="-122"/>
                </a:rPr>
                <a:t>炼</a:t>
              </a:r>
              <a:endParaRPr lang="zh-CN" altLang="en-US" sz="4800" b="1" dirty="0">
                <a:solidFill>
                  <a:srgbClr val="0000FF"/>
                </a:solidFill>
                <a:latin typeface="楷体" panose="02010609060101010101" charset="-122"/>
                <a:ea typeface="楷体" panose="02010609060101010101" charset="-122"/>
              </a:endParaRPr>
            </a:p>
          </p:txBody>
        </p:sp>
      </p:grpSp>
      <p:grpSp>
        <p:nvGrpSpPr>
          <p:cNvPr id="28" name="组合 1"/>
          <p:cNvGrpSpPr/>
          <p:nvPr/>
        </p:nvGrpSpPr>
        <p:grpSpPr>
          <a:xfrm>
            <a:off x="4209415" y="1811655"/>
            <a:ext cx="885825" cy="854075"/>
            <a:chOff x="916352" y="1559701"/>
            <a:chExt cx="886516" cy="854837"/>
          </a:xfrm>
        </p:grpSpPr>
        <p:grpSp>
          <p:nvGrpSpPr>
            <p:cNvPr id="30" name="组合 7"/>
            <p:cNvGrpSpPr/>
            <p:nvPr/>
          </p:nvGrpSpPr>
          <p:grpSpPr>
            <a:xfrm>
              <a:off x="916352" y="1563638"/>
              <a:ext cx="836612" cy="850900"/>
              <a:chOff x="2437" y="2032"/>
              <a:chExt cx="1244" cy="1264"/>
            </a:xfrm>
          </p:grpSpPr>
          <p:sp>
            <p:nvSpPr>
              <p:cNvPr id="31"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charset="-122"/>
                  <a:ea typeface="楷体" panose="02010609060101010101" charset="-122"/>
                </a:endParaRPr>
              </a:p>
            </p:txBody>
          </p:sp>
          <p:cxnSp>
            <p:nvCxnSpPr>
              <p:cNvPr id="32"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33"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34" name="文本框 64"/>
            <p:cNvSpPr txBox="1"/>
            <p:nvPr/>
          </p:nvSpPr>
          <p:spPr>
            <a:xfrm>
              <a:off x="955863" y="1559701"/>
              <a:ext cx="847005" cy="830685"/>
            </a:xfrm>
            <a:prstGeom prst="rect">
              <a:avLst/>
            </a:prstGeom>
            <a:noFill/>
            <a:ln w="9525">
              <a:noFill/>
            </a:ln>
          </p:spPr>
          <p:txBody>
            <a:bodyPr>
              <a:spAutoFit/>
            </a:bodyPr>
            <a:lstStyle/>
            <a:p>
              <a:pPr eaLnBrk="1" hangingPunct="1"/>
              <a:r>
                <a:rPr lang="zh-CN" altLang="en-US" sz="4800" b="1" dirty="0">
                  <a:solidFill>
                    <a:srgbClr val="0000FF"/>
                  </a:solidFill>
                  <a:latin typeface="楷体" panose="02010609060101010101" charset="-122"/>
                  <a:ea typeface="楷体" panose="02010609060101010101" charset="-122"/>
                </a:rPr>
                <a:t>瑞</a:t>
              </a:r>
              <a:endParaRPr lang="zh-CN" altLang="en-US" sz="4800" b="1" dirty="0">
                <a:solidFill>
                  <a:srgbClr val="0000FF"/>
                </a:solidFill>
                <a:latin typeface="楷体" panose="02010609060101010101" charset="-122"/>
                <a:ea typeface="楷体" panose="02010609060101010101" charset="-122"/>
              </a:endParaRPr>
            </a:p>
          </p:txBody>
        </p:sp>
      </p:grpSp>
      <p:grpSp>
        <p:nvGrpSpPr>
          <p:cNvPr id="35" name="组合 1"/>
          <p:cNvGrpSpPr/>
          <p:nvPr/>
        </p:nvGrpSpPr>
        <p:grpSpPr>
          <a:xfrm>
            <a:off x="5245100" y="1814830"/>
            <a:ext cx="885825" cy="854075"/>
            <a:chOff x="916352" y="1559701"/>
            <a:chExt cx="886516" cy="854837"/>
          </a:xfrm>
        </p:grpSpPr>
        <p:grpSp>
          <p:nvGrpSpPr>
            <p:cNvPr id="36" name="组合 7"/>
            <p:cNvGrpSpPr/>
            <p:nvPr/>
          </p:nvGrpSpPr>
          <p:grpSpPr>
            <a:xfrm>
              <a:off x="916352" y="1563638"/>
              <a:ext cx="836612" cy="850900"/>
              <a:chOff x="2437" y="2032"/>
              <a:chExt cx="1244" cy="1264"/>
            </a:xfrm>
          </p:grpSpPr>
          <p:sp>
            <p:nvSpPr>
              <p:cNvPr id="37"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charset="-122"/>
                  <a:ea typeface="楷体" panose="02010609060101010101" charset="-122"/>
                </a:endParaRPr>
              </a:p>
            </p:txBody>
          </p:sp>
          <p:cxnSp>
            <p:nvCxnSpPr>
              <p:cNvPr id="38"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39"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40" name="文本框 64"/>
            <p:cNvSpPr txBox="1"/>
            <p:nvPr/>
          </p:nvSpPr>
          <p:spPr>
            <a:xfrm>
              <a:off x="955863" y="1559701"/>
              <a:ext cx="847005" cy="830685"/>
            </a:xfrm>
            <a:prstGeom prst="rect">
              <a:avLst/>
            </a:prstGeom>
            <a:noFill/>
            <a:ln w="9525">
              <a:noFill/>
            </a:ln>
          </p:spPr>
          <p:txBody>
            <a:bodyPr>
              <a:spAutoFit/>
            </a:bodyPr>
            <a:lstStyle/>
            <a:p>
              <a:pPr eaLnBrk="1" hangingPunct="1"/>
              <a:r>
                <a:rPr lang="zh-CN" altLang="en-US" sz="4800" b="1" dirty="0">
                  <a:solidFill>
                    <a:srgbClr val="0000FF"/>
                  </a:solidFill>
                  <a:latin typeface="楷体" panose="02010609060101010101" charset="-122"/>
                  <a:ea typeface="楷体" panose="02010609060101010101" charset="-122"/>
                </a:rPr>
                <a:t>锻</a:t>
              </a:r>
              <a:endParaRPr lang="zh-CN" altLang="en-US" sz="4800" b="1" dirty="0">
                <a:solidFill>
                  <a:srgbClr val="0000FF"/>
                </a:solidFill>
                <a:latin typeface="楷体" panose="02010609060101010101" charset="-122"/>
                <a:ea typeface="楷体" panose="02010609060101010101" charset="-122"/>
              </a:endParaRPr>
            </a:p>
          </p:txBody>
        </p:sp>
      </p:grpSp>
      <p:grpSp>
        <p:nvGrpSpPr>
          <p:cNvPr id="47" name="组合 1"/>
          <p:cNvGrpSpPr/>
          <p:nvPr/>
        </p:nvGrpSpPr>
        <p:grpSpPr>
          <a:xfrm>
            <a:off x="3536315" y="3010535"/>
            <a:ext cx="885825" cy="854075"/>
            <a:chOff x="916352" y="1559701"/>
            <a:chExt cx="886516" cy="854837"/>
          </a:xfrm>
        </p:grpSpPr>
        <p:grpSp>
          <p:nvGrpSpPr>
            <p:cNvPr id="48" name="组合 7"/>
            <p:cNvGrpSpPr/>
            <p:nvPr/>
          </p:nvGrpSpPr>
          <p:grpSpPr>
            <a:xfrm>
              <a:off x="916352" y="1563638"/>
              <a:ext cx="836612" cy="850900"/>
              <a:chOff x="2437" y="2032"/>
              <a:chExt cx="1244" cy="1264"/>
            </a:xfrm>
          </p:grpSpPr>
          <p:sp>
            <p:nvSpPr>
              <p:cNvPr id="49"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charset="-122"/>
                  <a:ea typeface="楷体" panose="02010609060101010101" charset="-122"/>
                </a:endParaRPr>
              </a:p>
            </p:txBody>
          </p:sp>
          <p:cxnSp>
            <p:nvCxnSpPr>
              <p:cNvPr id="50"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51"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52" name="文本框 64"/>
            <p:cNvSpPr txBox="1"/>
            <p:nvPr/>
          </p:nvSpPr>
          <p:spPr>
            <a:xfrm>
              <a:off x="955863" y="1559701"/>
              <a:ext cx="847005" cy="830685"/>
            </a:xfrm>
            <a:prstGeom prst="rect">
              <a:avLst/>
            </a:prstGeom>
            <a:noFill/>
            <a:ln w="9525">
              <a:noFill/>
            </a:ln>
          </p:spPr>
          <p:txBody>
            <a:bodyPr>
              <a:spAutoFit/>
            </a:bodyPr>
            <a:lstStyle/>
            <a:p>
              <a:pPr eaLnBrk="1" hangingPunct="1"/>
              <a:r>
                <a:rPr lang="zh-CN" altLang="en-US" sz="4800" b="1" dirty="0">
                  <a:solidFill>
                    <a:srgbClr val="0000FF"/>
                  </a:solidFill>
                  <a:latin typeface="楷体" panose="02010609060101010101" charset="-122"/>
                  <a:ea typeface="楷体" panose="02010609060101010101" charset="-122"/>
                </a:rPr>
                <a:t>搞</a:t>
              </a:r>
              <a:endParaRPr lang="zh-CN" altLang="en-US" sz="4800" b="1" dirty="0">
                <a:solidFill>
                  <a:srgbClr val="0000FF"/>
                </a:solidFill>
                <a:latin typeface="楷体" panose="02010609060101010101" charset="-122"/>
                <a:ea typeface="楷体" panose="02010609060101010101" charset="-122"/>
              </a:endParaRPr>
            </a:p>
          </p:txBody>
        </p:sp>
      </p:grpSp>
      <p:grpSp>
        <p:nvGrpSpPr>
          <p:cNvPr id="53" name="组合 1"/>
          <p:cNvGrpSpPr/>
          <p:nvPr/>
        </p:nvGrpSpPr>
        <p:grpSpPr>
          <a:xfrm>
            <a:off x="2513965" y="3023870"/>
            <a:ext cx="885825" cy="854075"/>
            <a:chOff x="916352" y="1559701"/>
            <a:chExt cx="886516" cy="854837"/>
          </a:xfrm>
        </p:grpSpPr>
        <p:grpSp>
          <p:nvGrpSpPr>
            <p:cNvPr id="54" name="组合 7"/>
            <p:cNvGrpSpPr/>
            <p:nvPr/>
          </p:nvGrpSpPr>
          <p:grpSpPr>
            <a:xfrm>
              <a:off x="916352" y="1563638"/>
              <a:ext cx="836612" cy="850900"/>
              <a:chOff x="2437" y="2032"/>
              <a:chExt cx="1244" cy="1264"/>
            </a:xfrm>
          </p:grpSpPr>
          <p:sp>
            <p:nvSpPr>
              <p:cNvPr id="55"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charset="-122"/>
                  <a:ea typeface="楷体" panose="02010609060101010101" charset="-122"/>
                </a:endParaRPr>
              </a:p>
            </p:txBody>
          </p:sp>
          <p:cxnSp>
            <p:nvCxnSpPr>
              <p:cNvPr id="5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5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58" name="文本框 64"/>
            <p:cNvSpPr txBox="1"/>
            <p:nvPr/>
          </p:nvSpPr>
          <p:spPr>
            <a:xfrm>
              <a:off x="955863" y="1559701"/>
              <a:ext cx="847005" cy="830685"/>
            </a:xfrm>
            <a:prstGeom prst="rect">
              <a:avLst/>
            </a:prstGeom>
            <a:noFill/>
            <a:ln w="9525">
              <a:noFill/>
            </a:ln>
          </p:spPr>
          <p:txBody>
            <a:bodyPr>
              <a:spAutoFit/>
            </a:bodyPr>
            <a:lstStyle/>
            <a:p>
              <a:pPr eaLnBrk="1" hangingPunct="1"/>
              <a:r>
                <a:rPr lang="zh-CN" altLang="en-US" sz="4800" b="1" dirty="0">
                  <a:solidFill>
                    <a:srgbClr val="0000FF"/>
                  </a:solidFill>
                  <a:latin typeface="楷体" panose="02010609060101010101" charset="-122"/>
                  <a:ea typeface="楷体" panose="02010609060101010101" charset="-122"/>
                </a:rPr>
                <a:t>赴</a:t>
              </a:r>
              <a:endParaRPr lang="zh-CN" altLang="en-US" sz="4800" b="1" dirty="0">
                <a:solidFill>
                  <a:srgbClr val="0000FF"/>
                </a:solidFill>
                <a:latin typeface="楷体" panose="02010609060101010101" charset="-122"/>
                <a:ea typeface="楷体" panose="02010609060101010101" charset="-122"/>
              </a:endParaRPr>
            </a:p>
          </p:txBody>
        </p:sp>
      </p:grpSp>
      <p:grpSp>
        <p:nvGrpSpPr>
          <p:cNvPr id="71" name="组合 1"/>
          <p:cNvGrpSpPr/>
          <p:nvPr/>
        </p:nvGrpSpPr>
        <p:grpSpPr>
          <a:xfrm>
            <a:off x="4558665" y="3014980"/>
            <a:ext cx="885825" cy="854075"/>
            <a:chOff x="916352" y="1559701"/>
            <a:chExt cx="886516" cy="854837"/>
          </a:xfrm>
        </p:grpSpPr>
        <p:grpSp>
          <p:nvGrpSpPr>
            <p:cNvPr id="72" name="组合 7"/>
            <p:cNvGrpSpPr/>
            <p:nvPr/>
          </p:nvGrpSpPr>
          <p:grpSpPr>
            <a:xfrm>
              <a:off x="916352" y="1563638"/>
              <a:ext cx="836612" cy="850900"/>
              <a:chOff x="2437" y="2032"/>
              <a:chExt cx="1244" cy="1264"/>
            </a:xfrm>
          </p:grpSpPr>
          <p:sp>
            <p:nvSpPr>
              <p:cNvPr id="73"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charset="-122"/>
                  <a:ea typeface="楷体" panose="02010609060101010101" charset="-122"/>
                </a:endParaRPr>
              </a:p>
            </p:txBody>
          </p:sp>
          <p:cxnSp>
            <p:nvCxnSpPr>
              <p:cNvPr id="74"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75"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76" name="文本框 64"/>
            <p:cNvSpPr txBox="1"/>
            <p:nvPr/>
          </p:nvSpPr>
          <p:spPr>
            <a:xfrm>
              <a:off x="955863" y="1559701"/>
              <a:ext cx="847005" cy="830685"/>
            </a:xfrm>
            <a:prstGeom prst="rect">
              <a:avLst/>
            </a:prstGeom>
            <a:noFill/>
            <a:ln w="9525">
              <a:noFill/>
            </a:ln>
          </p:spPr>
          <p:txBody>
            <a:bodyPr>
              <a:spAutoFit/>
            </a:bodyPr>
            <a:lstStyle/>
            <a:p>
              <a:pPr eaLnBrk="1" hangingPunct="1"/>
              <a:r>
                <a:rPr lang="zh-CN" altLang="en-US" sz="4800" b="1" dirty="0">
                  <a:solidFill>
                    <a:srgbClr val="0000FF"/>
                  </a:solidFill>
                  <a:latin typeface="楷体" panose="02010609060101010101" charset="-122"/>
                  <a:ea typeface="楷体" panose="02010609060101010101" charset="-122"/>
                </a:rPr>
                <a:t>殊</a:t>
              </a:r>
              <a:endParaRPr lang="zh-CN" altLang="en-US" sz="4800" b="1" dirty="0">
                <a:solidFill>
                  <a:srgbClr val="0000FF"/>
                </a:solidFill>
                <a:latin typeface="楷体" panose="02010609060101010101" charset="-122"/>
                <a:ea typeface="楷体" panose="02010609060101010101" charset="-122"/>
              </a:endParaRPr>
            </a:p>
          </p:txBody>
        </p:sp>
      </p:grpSp>
      <p:grpSp>
        <p:nvGrpSpPr>
          <p:cNvPr id="85" name="组合 1"/>
          <p:cNvGrpSpPr/>
          <p:nvPr/>
        </p:nvGrpSpPr>
        <p:grpSpPr>
          <a:xfrm>
            <a:off x="5581015" y="3019425"/>
            <a:ext cx="885825" cy="854075"/>
            <a:chOff x="916352" y="1559701"/>
            <a:chExt cx="886516" cy="854837"/>
          </a:xfrm>
        </p:grpSpPr>
        <p:grpSp>
          <p:nvGrpSpPr>
            <p:cNvPr id="86" name="组合 7"/>
            <p:cNvGrpSpPr/>
            <p:nvPr/>
          </p:nvGrpSpPr>
          <p:grpSpPr>
            <a:xfrm>
              <a:off x="916352" y="1563638"/>
              <a:ext cx="836612" cy="850900"/>
              <a:chOff x="2437" y="2032"/>
              <a:chExt cx="1244" cy="1264"/>
            </a:xfrm>
          </p:grpSpPr>
          <p:sp>
            <p:nvSpPr>
              <p:cNvPr id="87"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charset="-122"/>
                  <a:ea typeface="楷体" panose="02010609060101010101" charset="-122"/>
                </a:endParaRPr>
              </a:p>
            </p:txBody>
          </p:sp>
          <p:cxnSp>
            <p:nvCxnSpPr>
              <p:cNvPr id="88"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89"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90" name="文本框 64"/>
            <p:cNvSpPr txBox="1"/>
            <p:nvPr/>
          </p:nvSpPr>
          <p:spPr>
            <a:xfrm>
              <a:off x="955863" y="1559701"/>
              <a:ext cx="847005" cy="830685"/>
            </a:xfrm>
            <a:prstGeom prst="rect">
              <a:avLst/>
            </a:prstGeom>
            <a:noFill/>
            <a:ln w="9525">
              <a:noFill/>
            </a:ln>
          </p:spPr>
          <p:txBody>
            <a:bodyPr>
              <a:spAutoFit/>
            </a:bodyPr>
            <a:lstStyle/>
            <a:p>
              <a:pPr eaLnBrk="1" hangingPunct="1"/>
              <a:r>
                <a:rPr lang="zh-CN" altLang="en-US" sz="4800" b="1" dirty="0">
                  <a:solidFill>
                    <a:srgbClr val="0000FF"/>
                  </a:solidFill>
                  <a:latin typeface="楷体" panose="02010609060101010101" charset="-122"/>
                  <a:ea typeface="楷体" panose="02010609060101010101" charset="-122"/>
                </a:rPr>
                <a:t>签</a:t>
              </a:r>
              <a:endParaRPr lang="zh-CN" altLang="en-US" sz="4800" b="1" dirty="0">
                <a:solidFill>
                  <a:srgbClr val="0000FF"/>
                </a:solidFill>
                <a:latin typeface="楷体" panose="02010609060101010101" charset="-122"/>
                <a:ea typeface="楷体" panose="02010609060101010101" charset="-122"/>
              </a:endParaRPr>
            </a:p>
          </p:txBody>
        </p:sp>
      </p:grpSp>
      <p:pic>
        <p:nvPicPr>
          <p:cNvPr id="104" name="图片 103" descr="H:\我会写1.png我会写1"/>
          <p:cNvPicPr>
            <a:picLocks noChangeAspect="1"/>
          </p:cNvPicPr>
          <p:nvPr/>
        </p:nvPicPr>
        <p:blipFill>
          <a:blip r:embed="rId1" cstate="print"/>
          <a:srcRect/>
          <a:stretch>
            <a:fillRect/>
          </a:stretch>
        </p:blipFill>
        <p:spPr>
          <a:xfrm>
            <a:off x="91440" y="723900"/>
            <a:ext cx="2465070" cy="665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in)">
                                      <p:cBhvr>
                                        <p:cTn id="7" dur="2000"/>
                                        <p:tgtEl>
                                          <p:spTgt spid="13315"/>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20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2000"/>
                                        <p:tgtEl>
                                          <p:spTgt spid="10"/>
                                        </p:tgtEl>
                                      </p:cBhvr>
                                    </p:animEffect>
                                  </p:childTnLst>
                                </p:cTn>
                              </p:par>
                              <p:par>
                                <p:cTn id="14" presetID="4"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2000"/>
                                        <p:tgtEl>
                                          <p:spTgt spid="16"/>
                                        </p:tgtEl>
                                      </p:cBhvr>
                                    </p:animEffect>
                                  </p:childTnLst>
                                </p:cTn>
                              </p:par>
                              <p:par>
                                <p:cTn id="17" presetID="4" presetClass="entr" presetSubtype="16"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ox(in)">
                                      <p:cBhvr>
                                        <p:cTn id="19" dur="2000"/>
                                        <p:tgtEl>
                                          <p:spTgt spid="22"/>
                                        </p:tgtEl>
                                      </p:cBhvr>
                                    </p:animEffect>
                                  </p:childTnLst>
                                </p:cTn>
                              </p:par>
                              <p:par>
                                <p:cTn id="20" presetID="4"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ox(in)">
                                      <p:cBhvr>
                                        <p:cTn id="22" dur="2000"/>
                                        <p:tgtEl>
                                          <p:spTgt spid="28"/>
                                        </p:tgtEl>
                                      </p:cBhvr>
                                    </p:animEffect>
                                  </p:childTnLst>
                                </p:cTn>
                              </p:par>
                              <p:par>
                                <p:cTn id="23" presetID="4" presetClass="entr" presetSubtype="16"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ox(in)">
                                      <p:cBhvr>
                                        <p:cTn id="25" dur="2000"/>
                                        <p:tgtEl>
                                          <p:spTgt spid="35"/>
                                        </p:tgtEl>
                                      </p:cBhvr>
                                    </p:animEffect>
                                  </p:childTnLst>
                                </p:cTn>
                              </p:par>
                              <p:par>
                                <p:cTn id="26" presetID="4" presetClass="entr" presetSubtype="16"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ox(in)">
                                      <p:cBhvr>
                                        <p:cTn id="28" dur="2000"/>
                                        <p:tgtEl>
                                          <p:spTgt spid="47"/>
                                        </p:tgtEl>
                                      </p:cBhvr>
                                    </p:animEffect>
                                  </p:childTnLst>
                                </p:cTn>
                              </p:par>
                              <p:par>
                                <p:cTn id="29" presetID="4" presetClass="entr" presetSubtype="16"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ox(in)">
                                      <p:cBhvr>
                                        <p:cTn id="31" dur="2000"/>
                                        <p:tgtEl>
                                          <p:spTgt spid="53"/>
                                        </p:tgtEl>
                                      </p:cBhvr>
                                    </p:animEffect>
                                  </p:childTnLst>
                                </p:cTn>
                              </p:par>
                              <p:par>
                                <p:cTn id="32" presetID="4" presetClass="entr" presetSubtype="16"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box(in)">
                                      <p:cBhvr>
                                        <p:cTn id="34" dur="2000"/>
                                        <p:tgtEl>
                                          <p:spTgt spid="71"/>
                                        </p:tgtEl>
                                      </p:cBhvr>
                                    </p:animEffect>
                                  </p:childTnLst>
                                </p:cTn>
                              </p:par>
                              <p:par>
                                <p:cTn id="35" presetID="4" presetClass="entr" presetSubtype="16"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ox(in)">
                                      <p:cBhvr>
                                        <p:cTn id="37"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p:cNvPicPr>
            <a:picLocks noChangeAspect="1"/>
          </p:cNvPicPr>
          <p:nvPr/>
        </p:nvPicPr>
        <p:blipFill>
          <a:blip r:embed="rId1" cstate="print"/>
          <a:stretch>
            <a:fillRect/>
          </a:stretch>
        </p:blipFill>
        <p:spPr>
          <a:xfrm>
            <a:off x="458788" y="4359275"/>
            <a:ext cx="1368425" cy="373063"/>
          </a:xfrm>
          <a:prstGeom prst="rect">
            <a:avLst/>
          </a:prstGeom>
          <a:noFill/>
          <a:ln w="9525">
            <a:noFill/>
          </a:ln>
        </p:spPr>
      </p:pic>
      <p:pic>
        <p:nvPicPr>
          <p:cNvPr id="5" name="图片 7"/>
          <p:cNvPicPr>
            <a:picLocks noChangeAspect="1"/>
          </p:cNvPicPr>
          <p:nvPr/>
        </p:nvPicPr>
        <p:blipFill>
          <a:blip r:embed="rId1" cstate="print"/>
          <a:stretch>
            <a:fillRect/>
          </a:stretch>
        </p:blipFill>
        <p:spPr>
          <a:xfrm>
            <a:off x="2070100" y="3738563"/>
            <a:ext cx="1368425" cy="373062"/>
          </a:xfrm>
          <a:prstGeom prst="rect">
            <a:avLst/>
          </a:prstGeom>
          <a:noFill/>
          <a:ln w="9525">
            <a:noFill/>
          </a:ln>
        </p:spPr>
      </p:pic>
      <p:pic>
        <p:nvPicPr>
          <p:cNvPr id="6" name="图片 8"/>
          <p:cNvPicPr>
            <a:picLocks noChangeAspect="1"/>
          </p:cNvPicPr>
          <p:nvPr/>
        </p:nvPicPr>
        <p:blipFill>
          <a:blip r:embed="rId1" cstate="print"/>
          <a:stretch>
            <a:fillRect/>
          </a:stretch>
        </p:blipFill>
        <p:spPr>
          <a:xfrm>
            <a:off x="3259138" y="4624388"/>
            <a:ext cx="1368425" cy="373062"/>
          </a:xfrm>
          <a:prstGeom prst="rect">
            <a:avLst/>
          </a:prstGeom>
          <a:noFill/>
          <a:ln w="9525">
            <a:noFill/>
          </a:ln>
        </p:spPr>
      </p:pic>
      <p:pic>
        <p:nvPicPr>
          <p:cNvPr id="7" name="图片 9"/>
          <p:cNvPicPr>
            <a:picLocks noChangeAspect="1"/>
          </p:cNvPicPr>
          <p:nvPr/>
        </p:nvPicPr>
        <p:blipFill>
          <a:blip r:embed="rId2" cstate="print"/>
          <a:stretch>
            <a:fillRect/>
          </a:stretch>
        </p:blipFill>
        <p:spPr>
          <a:xfrm>
            <a:off x="4694238" y="3913188"/>
            <a:ext cx="1366837" cy="373062"/>
          </a:xfrm>
          <a:prstGeom prst="rect">
            <a:avLst/>
          </a:prstGeom>
          <a:noFill/>
          <a:ln w="9525">
            <a:noFill/>
          </a:ln>
        </p:spPr>
      </p:pic>
      <p:pic>
        <p:nvPicPr>
          <p:cNvPr id="8" name="图片 10"/>
          <p:cNvPicPr>
            <a:picLocks noChangeAspect="1"/>
          </p:cNvPicPr>
          <p:nvPr/>
        </p:nvPicPr>
        <p:blipFill>
          <a:blip r:embed="rId1" cstate="print"/>
          <a:stretch>
            <a:fillRect/>
          </a:stretch>
        </p:blipFill>
        <p:spPr>
          <a:xfrm>
            <a:off x="6097588" y="4719638"/>
            <a:ext cx="1368425" cy="373062"/>
          </a:xfrm>
          <a:prstGeom prst="rect">
            <a:avLst/>
          </a:prstGeom>
          <a:noFill/>
          <a:ln w="9525">
            <a:noFill/>
          </a:ln>
        </p:spPr>
      </p:pic>
      <p:pic>
        <p:nvPicPr>
          <p:cNvPr id="9" name="图片 11"/>
          <p:cNvPicPr>
            <a:picLocks noChangeAspect="1"/>
          </p:cNvPicPr>
          <p:nvPr/>
        </p:nvPicPr>
        <p:blipFill>
          <a:blip r:embed="rId1" cstate="print"/>
          <a:stretch>
            <a:fillRect/>
          </a:stretch>
        </p:blipFill>
        <p:spPr>
          <a:xfrm>
            <a:off x="7451725" y="4070350"/>
            <a:ext cx="1368425" cy="373063"/>
          </a:xfrm>
          <a:prstGeom prst="rect">
            <a:avLst/>
          </a:prstGeom>
          <a:noFill/>
          <a:ln w="9525">
            <a:noFill/>
          </a:ln>
        </p:spPr>
      </p:pic>
      <p:pic>
        <p:nvPicPr>
          <p:cNvPr id="10" name="图片 39"/>
          <p:cNvPicPr>
            <a:picLocks noChangeAspect="1"/>
          </p:cNvPicPr>
          <p:nvPr/>
        </p:nvPicPr>
        <p:blipFill>
          <a:blip r:embed="rId3" cstate="print"/>
          <a:stretch>
            <a:fillRect/>
          </a:stretch>
        </p:blipFill>
        <p:spPr>
          <a:xfrm>
            <a:off x="442913" y="3365500"/>
            <a:ext cx="1350962" cy="1230313"/>
          </a:xfrm>
          <a:prstGeom prst="rect">
            <a:avLst/>
          </a:prstGeom>
          <a:noFill/>
          <a:ln w="9525">
            <a:noFill/>
          </a:ln>
        </p:spPr>
      </p:pic>
      <p:pic>
        <p:nvPicPr>
          <p:cNvPr id="11" name="图片 40"/>
          <p:cNvPicPr>
            <a:picLocks noChangeAspect="1"/>
          </p:cNvPicPr>
          <p:nvPr/>
        </p:nvPicPr>
        <p:blipFill>
          <a:blip r:embed="rId3" cstate="print"/>
          <a:stretch>
            <a:fillRect/>
          </a:stretch>
        </p:blipFill>
        <p:spPr>
          <a:xfrm>
            <a:off x="2092325" y="2757488"/>
            <a:ext cx="1349375" cy="1230312"/>
          </a:xfrm>
          <a:prstGeom prst="rect">
            <a:avLst/>
          </a:prstGeom>
          <a:noFill/>
          <a:ln w="9525">
            <a:noFill/>
          </a:ln>
        </p:spPr>
      </p:pic>
      <p:pic>
        <p:nvPicPr>
          <p:cNvPr id="12" name="图片 41"/>
          <p:cNvPicPr>
            <a:picLocks noChangeAspect="1"/>
          </p:cNvPicPr>
          <p:nvPr/>
        </p:nvPicPr>
        <p:blipFill>
          <a:blip r:embed="rId3" cstate="print"/>
          <a:stretch>
            <a:fillRect/>
          </a:stretch>
        </p:blipFill>
        <p:spPr>
          <a:xfrm>
            <a:off x="3286125" y="3667125"/>
            <a:ext cx="1349375" cy="1230313"/>
          </a:xfrm>
          <a:prstGeom prst="rect">
            <a:avLst/>
          </a:prstGeom>
          <a:noFill/>
          <a:ln w="9525">
            <a:noFill/>
          </a:ln>
        </p:spPr>
      </p:pic>
      <p:pic>
        <p:nvPicPr>
          <p:cNvPr id="13" name="图片 42"/>
          <p:cNvPicPr>
            <a:picLocks noChangeAspect="1"/>
          </p:cNvPicPr>
          <p:nvPr/>
        </p:nvPicPr>
        <p:blipFill>
          <a:blip r:embed="rId3" cstate="print"/>
          <a:stretch>
            <a:fillRect/>
          </a:stretch>
        </p:blipFill>
        <p:spPr>
          <a:xfrm>
            <a:off x="4694238" y="2932113"/>
            <a:ext cx="1349375" cy="1230312"/>
          </a:xfrm>
          <a:prstGeom prst="rect">
            <a:avLst/>
          </a:prstGeom>
          <a:noFill/>
          <a:ln w="9525">
            <a:noFill/>
          </a:ln>
        </p:spPr>
      </p:pic>
      <p:pic>
        <p:nvPicPr>
          <p:cNvPr id="14" name="图片 43"/>
          <p:cNvPicPr>
            <a:picLocks noChangeAspect="1"/>
          </p:cNvPicPr>
          <p:nvPr/>
        </p:nvPicPr>
        <p:blipFill>
          <a:blip r:embed="rId3" cstate="print"/>
          <a:stretch>
            <a:fillRect/>
          </a:stretch>
        </p:blipFill>
        <p:spPr>
          <a:xfrm>
            <a:off x="6075363" y="3743325"/>
            <a:ext cx="1349375" cy="1230313"/>
          </a:xfrm>
          <a:prstGeom prst="rect">
            <a:avLst/>
          </a:prstGeom>
          <a:noFill/>
          <a:ln w="9525">
            <a:noFill/>
          </a:ln>
        </p:spPr>
      </p:pic>
      <p:pic>
        <p:nvPicPr>
          <p:cNvPr id="15" name="图片 44"/>
          <p:cNvPicPr>
            <a:picLocks noChangeAspect="1"/>
          </p:cNvPicPr>
          <p:nvPr/>
        </p:nvPicPr>
        <p:blipFill>
          <a:blip r:embed="rId4" cstate="print"/>
          <a:stretch>
            <a:fillRect/>
          </a:stretch>
        </p:blipFill>
        <p:spPr>
          <a:xfrm>
            <a:off x="7429500" y="3105150"/>
            <a:ext cx="1350963" cy="1231900"/>
          </a:xfrm>
          <a:prstGeom prst="rect">
            <a:avLst/>
          </a:prstGeom>
          <a:noFill/>
          <a:ln w="9525">
            <a:noFill/>
          </a:ln>
        </p:spPr>
      </p:pic>
      <p:grpSp>
        <p:nvGrpSpPr>
          <p:cNvPr id="16" name="组合 15"/>
          <p:cNvGrpSpPr/>
          <p:nvPr/>
        </p:nvGrpSpPr>
        <p:grpSpPr>
          <a:xfrm>
            <a:off x="500063" y="2963863"/>
            <a:ext cx="1198562" cy="1016000"/>
            <a:chOff x="946324" y="2963751"/>
            <a:chExt cx="1198477" cy="1017128"/>
          </a:xfrm>
        </p:grpSpPr>
        <p:pic>
          <p:nvPicPr>
            <p:cNvPr id="17" name="图片 22"/>
            <p:cNvPicPr>
              <a:picLocks noChangeAspect="1"/>
            </p:cNvPicPr>
            <p:nvPr/>
          </p:nvPicPr>
          <p:blipFill>
            <a:blip r:embed="rId5" cstate="print"/>
            <a:stretch>
              <a:fillRect/>
            </a:stretch>
          </p:blipFill>
          <p:spPr>
            <a:xfrm>
              <a:off x="946324" y="2963751"/>
              <a:ext cx="1198477" cy="1017128"/>
            </a:xfrm>
            <a:prstGeom prst="rect">
              <a:avLst/>
            </a:prstGeom>
            <a:noFill/>
            <a:ln w="9525">
              <a:noFill/>
            </a:ln>
          </p:spPr>
        </p:pic>
        <p:sp>
          <p:nvSpPr>
            <p:cNvPr id="18" name="矩形 46"/>
            <p:cNvSpPr/>
            <p:nvPr/>
          </p:nvSpPr>
          <p:spPr>
            <a:xfrm>
              <a:off x="1177087" y="3075501"/>
              <a:ext cx="690831" cy="707540"/>
            </a:xfrm>
            <a:prstGeom prst="rect">
              <a:avLst/>
            </a:prstGeom>
            <a:noFill/>
            <a:ln w="9525">
              <a:noFill/>
            </a:ln>
          </p:spPr>
          <p:txBody>
            <a:bodyPr wrap="none">
              <a:spAutoFit/>
            </a:bodyPr>
            <a:lstStyle/>
            <a:p>
              <a:pPr eaLnBrk="1" hangingPunct="1"/>
              <a:r>
                <a:rPr lang="zh-CN" altLang="en-US" sz="4000" b="1" dirty="0">
                  <a:solidFill>
                    <a:srgbClr val="0000FF"/>
                  </a:solidFill>
                  <a:latin typeface="楷体" panose="02010609060101010101" charset="-122"/>
                  <a:ea typeface="楷体" panose="02010609060101010101" charset="-122"/>
                </a:rPr>
                <a:t>泽</a:t>
              </a:r>
              <a:endParaRPr lang="zh-CN" altLang="en-US" sz="4000" b="1" dirty="0">
                <a:solidFill>
                  <a:srgbClr val="0000FF"/>
                </a:solidFill>
                <a:latin typeface="楷体" panose="02010609060101010101" charset="-122"/>
                <a:ea typeface="楷体" panose="02010609060101010101" charset="-122"/>
              </a:endParaRPr>
            </a:p>
          </p:txBody>
        </p:sp>
      </p:grpSp>
      <p:grpSp>
        <p:nvGrpSpPr>
          <p:cNvPr id="19" name="组合 18"/>
          <p:cNvGrpSpPr/>
          <p:nvPr/>
        </p:nvGrpSpPr>
        <p:grpSpPr>
          <a:xfrm>
            <a:off x="1763713" y="2355850"/>
            <a:ext cx="1198562" cy="1017588"/>
            <a:chOff x="1763688" y="2355726"/>
            <a:chExt cx="1198477" cy="1017128"/>
          </a:xfrm>
        </p:grpSpPr>
        <p:pic>
          <p:nvPicPr>
            <p:cNvPr id="20" name="图片 24"/>
            <p:cNvPicPr>
              <a:picLocks noChangeAspect="1"/>
            </p:cNvPicPr>
            <p:nvPr/>
          </p:nvPicPr>
          <p:blipFill>
            <a:blip r:embed="rId5" cstate="print"/>
            <a:stretch>
              <a:fillRect/>
            </a:stretch>
          </p:blipFill>
          <p:spPr>
            <a:xfrm>
              <a:off x="1763688" y="2355726"/>
              <a:ext cx="1198477" cy="1017128"/>
            </a:xfrm>
            <a:prstGeom prst="rect">
              <a:avLst/>
            </a:prstGeom>
            <a:noFill/>
            <a:ln w="9525">
              <a:noFill/>
            </a:ln>
          </p:spPr>
        </p:pic>
        <p:sp>
          <p:nvSpPr>
            <p:cNvPr id="21" name="矩形 47"/>
            <p:cNvSpPr/>
            <p:nvPr/>
          </p:nvSpPr>
          <p:spPr>
            <a:xfrm>
              <a:off x="1992942" y="2480214"/>
              <a:ext cx="690831" cy="706436"/>
            </a:xfrm>
            <a:prstGeom prst="rect">
              <a:avLst/>
            </a:prstGeom>
            <a:noFill/>
            <a:ln w="9525">
              <a:noFill/>
            </a:ln>
          </p:spPr>
          <p:txBody>
            <a:bodyPr wrap="none">
              <a:spAutoFit/>
            </a:bodyPr>
            <a:lstStyle/>
            <a:p>
              <a:pPr eaLnBrk="1" hangingPunct="1"/>
              <a:r>
                <a:rPr lang="zh-CN" altLang="en-US" sz="4000" b="1" dirty="0">
                  <a:solidFill>
                    <a:srgbClr val="0000FF"/>
                  </a:solidFill>
                  <a:latin typeface="楷体" panose="02010609060101010101" charset="-122"/>
                  <a:ea typeface="楷体" panose="02010609060101010101" charset="-122"/>
                </a:rPr>
                <a:t>彭</a:t>
              </a:r>
              <a:endParaRPr lang="zh-CN" altLang="en-US" sz="4000" b="1" dirty="0">
                <a:solidFill>
                  <a:srgbClr val="0000FF"/>
                </a:solidFill>
                <a:latin typeface="楷体" panose="02010609060101010101" charset="-122"/>
                <a:ea typeface="楷体" panose="02010609060101010101" charset="-122"/>
              </a:endParaRPr>
            </a:p>
          </p:txBody>
        </p:sp>
      </p:grpSp>
      <p:grpSp>
        <p:nvGrpSpPr>
          <p:cNvPr id="22" name="组合 21"/>
          <p:cNvGrpSpPr/>
          <p:nvPr/>
        </p:nvGrpSpPr>
        <p:grpSpPr>
          <a:xfrm>
            <a:off x="2476500" y="2355850"/>
            <a:ext cx="1198563" cy="1017588"/>
            <a:chOff x="2476123" y="2355726"/>
            <a:chExt cx="1198477" cy="1017128"/>
          </a:xfrm>
        </p:grpSpPr>
        <p:pic>
          <p:nvPicPr>
            <p:cNvPr id="23" name="图片 27"/>
            <p:cNvPicPr>
              <a:picLocks noChangeAspect="1"/>
            </p:cNvPicPr>
            <p:nvPr/>
          </p:nvPicPr>
          <p:blipFill>
            <a:blip r:embed="rId5" cstate="print"/>
            <a:stretch>
              <a:fillRect/>
            </a:stretch>
          </p:blipFill>
          <p:spPr>
            <a:xfrm>
              <a:off x="2476123" y="2355726"/>
              <a:ext cx="1198477" cy="1017128"/>
            </a:xfrm>
            <a:prstGeom prst="rect">
              <a:avLst/>
            </a:prstGeom>
            <a:noFill/>
            <a:ln w="9525">
              <a:noFill/>
            </a:ln>
          </p:spPr>
        </p:pic>
        <p:sp>
          <p:nvSpPr>
            <p:cNvPr id="24" name="矩形 48"/>
            <p:cNvSpPr/>
            <p:nvPr/>
          </p:nvSpPr>
          <p:spPr>
            <a:xfrm>
              <a:off x="2733963" y="2471400"/>
              <a:ext cx="690830" cy="706436"/>
            </a:xfrm>
            <a:prstGeom prst="rect">
              <a:avLst/>
            </a:prstGeom>
            <a:noFill/>
            <a:ln w="9525">
              <a:noFill/>
            </a:ln>
          </p:spPr>
          <p:txBody>
            <a:bodyPr wrap="none">
              <a:spAutoFit/>
            </a:bodyPr>
            <a:lstStyle/>
            <a:p>
              <a:pPr eaLnBrk="1" hangingPunct="1"/>
              <a:r>
                <a:rPr lang="zh-CN" altLang="en-US" sz="4000" b="1" dirty="0">
                  <a:solidFill>
                    <a:srgbClr val="0000FF"/>
                  </a:solidFill>
                  <a:latin typeface="楷体" panose="02010609060101010101" charset="-122"/>
                  <a:ea typeface="楷体" panose="02010609060101010101" charset="-122"/>
                </a:rPr>
                <a:t>拟</a:t>
              </a:r>
              <a:endParaRPr lang="zh-CN" altLang="en-US" sz="4000" b="1" dirty="0">
                <a:solidFill>
                  <a:srgbClr val="0000FF"/>
                </a:solidFill>
                <a:latin typeface="楷体" panose="02010609060101010101" charset="-122"/>
                <a:ea typeface="楷体" panose="02010609060101010101" charset="-122"/>
              </a:endParaRPr>
            </a:p>
          </p:txBody>
        </p:sp>
      </p:grpSp>
      <p:grpSp>
        <p:nvGrpSpPr>
          <p:cNvPr id="25" name="组合 24"/>
          <p:cNvGrpSpPr/>
          <p:nvPr/>
        </p:nvGrpSpPr>
        <p:grpSpPr>
          <a:xfrm>
            <a:off x="3792538" y="3375025"/>
            <a:ext cx="1198562" cy="1016000"/>
            <a:chOff x="3893443" y="3305815"/>
            <a:chExt cx="1198477" cy="1017128"/>
          </a:xfrm>
        </p:grpSpPr>
        <p:pic>
          <p:nvPicPr>
            <p:cNvPr id="26" name="图片 28"/>
            <p:cNvPicPr>
              <a:picLocks noChangeAspect="1"/>
            </p:cNvPicPr>
            <p:nvPr/>
          </p:nvPicPr>
          <p:blipFill>
            <a:blip r:embed="rId5" cstate="print"/>
            <a:stretch>
              <a:fillRect/>
            </a:stretch>
          </p:blipFill>
          <p:spPr>
            <a:xfrm>
              <a:off x="3893443" y="3305815"/>
              <a:ext cx="1198477" cy="1017128"/>
            </a:xfrm>
            <a:prstGeom prst="rect">
              <a:avLst/>
            </a:prstGeom>
            <a:noFill/>
            <a:ln w="9525">
              <a:noFill/>
            </a:ln>
          </p:spPr>
        </p:pic>
        <p:sp>
          <p:nvSpPr>
            <p:cNvPr id="28" name="矩形 50"/>
            <p:cNvSpPr/>
            <p:nvPr/>
          </p:nvSpPr>
          <p:spPr>
            <a:xfrm>
              <a:off x="4154487" y="3397214"/>
              <a:ext cx="690831" cy="707540"/>
            </a:xfrm>
            <a:prstGeom prst="rect">
              <a:avLst/>
            </a:prstGeom>
            <a:noFill/>
            <a:ln w="9525">
              <a:noFill/>
            </a:ln>
          </p:spPr>
          <p:txBody>
            <a:bodyPr wrap="none">
              <a:spAutoFit/>
            </a:bodyPr>
            <a:lstStyle/>
            <a:p>
              <a:pPr eaLnBrk="1" hangingPunct="1"/>
              <a:r>
                <a:rPr lang="zh-CN" altLang="en-US" sz="4000" b="1" dirty="0">
                  <a:solidFill>
                    <a:srgbClr val="0000FF"/>
                  </a:solidFill>
                  <a:latin typeface="楷体" panose="02010609060101010101" charset="-122"/>
                  <a:ea typeface="楷体" panose="02010609060101010101" charset="-122"/>
                </a:rPr>
                <a:t>锻</a:t>
              </a:r>
              <a:endParaRPr lang="zh-CN" altLang="en-US" sz="4000" b="1" dirty="0">
                <a:solidFill>
                  <a:srgbClr val="0000FF"/>
                </a:solidFill>
                <a:latin typeface="楷体" panose="02010609060101010101" charset="-122"/>
                <a:ea typeface="楷体" panose="02010609060101010101" charset="-122"/>
              </a:endParaRPr>
            </a:p>
          </p:txBody>
        </p:sp>
      </p:grpSp>
      <p:grpSp>
        <p:nvGrpSpPr>
          <p:cNvPr id="29" name="组合 28"/>
          <p:cNvGrpSpPr/>
          <p:nvPr/>
        </p:nvGrpSpPr>
        <p:grpSpPr>
          <a:xfrm>
            <a:off x="4322763" y="2533650"/>
            <a:ext cx="1198562" cy="1016000"/>
            <a:chOff x="4322501" y="2532905"/>
            <a:chExt cx="1198477" cy="1017128"/>
          </a:xfrm>
        </p:grpSpPr>
        <p:pic>
          <p:nvPicPr>
            <p:cNvPr id="31" name="图片 30"/>
            <p:cNvPicPr>
              <a:picLocks noChangeAspect="1"/>
            </p:cNvPicPr>
            <p:nvPr/>
          </p:nvPicPr>
          <p:blipFill>
            <a:blip r:embed="rId5" cstate="print"/>
            <a:stretch>
              <a:fillRect/>
            </a:stretch>
          </p:blipFill>
          <p:spPr>
            <a:xfrm>
              <a:off x="4322501" y="2532905"/>
              <a:ext cx="1198477" cy="1017128"/>
            </a:xfrm>
            <a:prstGeom prst="rect">
              <a:avLst/>
            </a:prstGeom>
            <a:noFill/>
            <a:ln w="9525">
              <a:noFill/>
            </a:ln>
          </p:spPr>
        </p:pic>
        <p:sp>
          <p:nvSpPr>
            <p:cNvPr id="32" name="矩形 51"/>
            <p:cNvSpPr/>
            <p:nvPr/>
          </p:nvSpPr>
          <p:spPr>
            <a:xfrm>
              <a:off x="4558537" y="2643760"/>
              <a:ext cx="690831" cy="707540"/>
            </a:xfrm>
            <a:prstGeom prst="rect">
              <a:avLst/>
            </a:prstGeom>
            <a:noFill/>
            <a:ln w="9525">
              <a:noFill/>
            </a:ln>
          </p:spPr>
          <p:txBody>
            <a:bodyPr wrap="none">
              <a:spAutoFit/>
            </a:bodyPr>
            <a:lstStyle/>
            <a:p>
              <a:pPr eaLnBrk="1" hangingPunct="1"/>
              <a:r>
                <a:rPr lang="zh-CN" altLang="en-US" sz="4000" b="1" dirty="0">
                  <a:solidFill>
                    <a:srgbClr val="0000FF"/>
                  </a:solidFill>
                  <a:latin typeface="楷体" panose="02010609060101010101" charset="-122"/>
                  <a:ea typeface="楷体" panose="02010609060101010101" charset="-122"/>
                </a:rPr>
                <a:t>炼</a:t>
              </a:r>
              <a:endParaRPr lang="zh-CN" altLang="en-US" sz="4000" b="1" dirty="0">
                <a:solidFill>
                  <a:srgbClr val="0000FF"/>
                </a:solidFill>
                <a:latin typeface="楷体" panose="02010609060101010101" charset="-122"/>
                <a:ea typeface="楷体" panose="02010609060101010101" charset="-122"/>
              </a:endParaRPr>
            </a:p>
          </p:txBody>
        </p:sp>
      </p:grpSp>
      <p:grpSp>
        <p:nvGrpSpPr>
          <p:cNvPr id="34" name="组合 33"/>
          <p:cNvGrpSpPr/>
          <p:nvPr/>
        </p:nvGrpSpPr>
        <p:grpSpPr>
          <a:xfrm>
            <a:off x="5125403" y="2555240"/>
            <a:ext cx="1198562" cy="1017588"/>
            <a:chOff x="5100014" y="2546802"/>
            <a:chExt cx="1198477" cy="1017128"/>
          </a:xfrm>
        </p:grpSpPr>
        <p:pic>
          <p:nvPicPr>
            <p:cNvPr id="35" name="图片 36"/>
            <p:cNvPicPr>
              <a:picLocks noChangeAspect="1"/>
            </p:cNvPicPr>
            <p:nvPr/>
          </p:nvPicPr>
          <p:blipFill>
            <a:blip r:embed="rId5" cstate="print"/>
            <a:stretch>
              <a:fillRect/>
            </a:stretch>
          </p:blipFill>
          <p:spPr>
            <a:xfrm>
              <a:off x="5100014" y="2546802"/>
              <a:ext cx="1198477" cy="1017128"/>
            </a:xfrm>
            <a:prstGeom prst="rect">
              <a:avLst/>
            </a:prstGeom>
            <a:noFill/>
            <a:ln w="9525">
              <a:noFill/>
            </a:ln>
          </p:spPr>
        </p:pic>
        <p:sp>
          <p:nvSpPr>
            <p:cNvPr id="37" name="矩形 52"/>
            <p:cNvSpPr/>
            <p:nvPr/>
          </p:nvSpPr>
          <p:spPr>
            <a:xfrm>
              <a:off x="5327607" y="2635760"/>
              <a:ext cx="690831" cy="706436"/>
            </a:xfrm>
            <a:prstGeom prst="rect">
              <a:avLst/>
            </a:prstGeom>
            <a:noFill/>
            <a:ln w="9525">
              <a:noFill/>
            </a:ln>
          </p:spPr>
          <p:txBody>
            <a:bodyPr wrap="none">
              <a:spAutoFit/>
            </a:bodyPr>
            <a:lstStyle/>
            <a:p>
              <a:pPr eaLnBrk="1" hangingPunct="1"/>
              <a:r>
                <a:rPr lang="zh-CN" altLang="en-US" sz="4000" b="1" dirty="0">
                  <a:solidFill>
                    <a:srgbClr val="0000FF"/>
                  </a:solidFill>
                  <a:latin typeface="楷体" panose="02010609060101010101" charset="-122"/>
                  <a:ea typeface="楷体" panose="02010609060101010101" charset="-122"/>
                </a:rPr>
                <a:t>眷</a:t>
              </a:r>
              <a:endParaRPr lang="zh-CN" altLang="en-US" sz="4000" b="1" dirty="0">
                <a:solidFill>
                  <a:srgbClr val="0000FF"/>
                </a:solidFill>
                <a:latin typeface="楷体" panose="02010609060101010101" charset="-122"/>
                <a:ea typeface="楷体" panose="02010609060101010101" charset="-122"/>
              </a:endParaRPr>
            </a:p>
          </p:txBody>
        </p:sp>
      </p:grpSp>
      <p:grpSp>
        <p:nvGrpSpPr>
          <p:cNvPr id="38" name="组合 37"/>
          <p:cNvGrpSpPr/>
          <p:nvPr/>
        </p:nvGrpSpPr>
        <p:grpSpPr>
          <a:xfrm>
            <a:off x="5659438" y="3471863"/>
            <a:ext cx="1198562" cy="1017587"/>
            <a:chOff x="5659740" y="3472289"/>
            <a:chExt cx="1198477" cy="1017128"/>
          </a:xfrm>
        </p:grpSpPr>
        <p:pic>
          <p:nvPicPr>
            <p:cNvPr id="40" name="图片 33"/>
            <p:cNvPicPr>
              <a:picLocks noChangeAspect="1"/>
            </p:cNvPicPr>
            <p:nvPr/>
          </p:nvPicPr>
          <p:blipFill>
            <a:blip r:embed="rId5" cstate="print"/>
            <a:stretch>
              <a:fillRect/>
            </a:stretch>
          </p:blipFill>
          <p:spPr>
            <a:xfrm>
              <a:off x="5659740" y="3472289"/>
              <a:ext cx="1198477" cy="1017128"/>
            </a:xfrm>
            <a:prstGeom prst="rect">
              <a:avLst/>
            </a:prstGeom>
            <a:noFill/>
            <a:ln w="9525">
              <a:noFill/>
            </a:ln>
          </p:spPr>
        </p:pic>
        <p:sp>
          <p:nvSpPr>
            <p:cNvPr id="41" name="矩形 53"/>
            <p:cNvSpPr/>
            <p:nvPr/>
          </p:nvSpPr>
          <p:spPr>
            <a:xfrm>
              <a:off x="5896424" y="3590720"/>
              <a:ext cx="690831" cy="706436"/>
            </a:xfrm>
            <a:prstGeom prst="rect">
              <a:avLst/>
            </a:prstGeom>
            <a:noFill/>
            <a:ln w="9525">
              <a:noFill/>
            </a:ln>
          </p:spPr>
          <p:txBody>
            <a:bodyPr wrap="none">
              <a:spAutoFit/>
            </a:bodyPr>
            <a:lstStyle/>
            <a:p>
              <a:pPr eaLnBrk="1" hangingPunct="1"/>
              <a:r>
                <a:rPr lang="zh-CN" altLang="en-US" sz="4000" b="1" dirty="0">
                  <a:solidFill>
                    <a:srgbClr val="0000FF"/>
                  </a:solidFill>
                  <a:latin typeface="楷体" panose="02010609060101010101" charset="-122"/>
                  <a:ea typeface="楷体" panose="02010609060101010101" charset="-122"/>
                </a:rPr>
                <a:t>赴</a:t>
              </a:r>
              <a:endParaRPr lang="zh-CN" altLang="en-US" sz="4000" b="1" dirty="0">
                <a:solidFill>
                  <a:srgbClr val="0000FF"/>
                </a:solidFill>
                <a:latin typeface="楷体" panose="02010609060101010101" charset="-122"/>
                <a:ea typeface="楷体" panose="02010609060101010101" charset="-122"/>
              </a:endParaRPr>
            </a:p>
          </p:txBody>
        </p:sp>
      </p:grpSp>
      <p:grpSp>
        <p:nvGrpSpPr>
          <p:cNvPr id="43" name="组合 42"/>
          <p:cNvGrpSpPr/>
          <p:nvPr/>
        </p:nvGrpSpPr>
        <p:grpSpPr>
          <a:xfrm>
            <a:off x="6418263" y="3403600"/>
            <a:ext cx="1198562" cy="1017588"/>
            <a:chOff x="6418654" y="3403801"/>
            <a:chExt cx="1198477" cy="1017128"/>
          </a:xfrm>
        </p:grpSpPr>
        <p:pic>
          <p:nvPicPr>
            <p:cNvPr id="44" name="图片 34"/>
            <p:cNvPicPr>
              <a:picLocks noChangeAspect="1"/>
            </p:cNvPicPr>
            <p:nvPr/>
          </p:nvPicPr>
          <p:blipFill>
            <a:blip r:embed="rId5" cstate="print"/>
            <a:stretch>
              <a:fillRect/>
            </a:stretch>
          </p:blipFill>
          <p:spPr>
            <a:xfrm>
              <a:off x="6418654" y="3403801"/>
              <a:ext cx="1198477" cy="1017128"/>
            </a:xfrm>
            <a:prstGeom prst="rect">
              <a:avLst/>
            </a:prstGeom>
            <a:noFill/>
            <a:ln w="9525">
              <a:noFill/>
            </a:ln>
          </p:spPr>
        </p:pic>
        <p:sp>
          <p:nvSpPr>
            <p:cNvPr id="46" name="矩形 54"/>
            <p:cNvSpPr/>
            <p:nvPr/>
          </p:nvSpPr>
          <p:spPr>
            <a:xfrm>
              <a:off x="6667922" y="3494117"/>
              <a:ext cx="690831" cy="706436"/>
            </a:xfrm>
            <a:prstGeom prst="rect">
              <a:avLst/>
            </a:prstGeom>
            <a:noFill/>
            <a:ln w="9525">
              <a:noFill/>
            </a:ln>
          </p:spPr>
          <p:txBody>
            <a:bodyPr wrap="none">
              <a:spAutoFit/>
            </a:bodyPr>
            <a:lstStyle/>
            <a:p>
              <a:pPr eaLnBrk="1" hangingPunct="1"/>
              <a:r>
                <a:rPr lang="zh-CN" altLang="en-US" sz="4000" b="1" dirty="0">
                  <a:solidFill>
                    <a:srgbClr val="0000FF"/>
                  </a:solidFill>
                  <a:latin typeface="楷体" panose="02010609060101010101" charset="-122"/>
                  <a:ea typeface="楷体" panose="02010609060101010101" charset="-122"/>
                </a:rPr>
                <a:t>搞</a:t>
              </a:r>
              <a:endParaRPr lang="zh-CN" altLang="en-US" sz="4000" b="1" dirty="0">
                <a:solidFill>
                  <a:srgbClr val="0000FF"/>
                </a:solidFill>
                <a:latin typeface="楷体" panose="02010609060101010101" charset="-122"/>
                <a:ea typeface="楷体" panose="02010609060101010101" charset="-122"/>
              </a:endParaRPr>
            </a:p>
          </p:txBody>
        </p:sp>
      </p:grpSp>
      <p:grpSp>
        <p:nvGrpSpPr>
          <p:cNvPr id="47" name="组合 46"/>
          <p:cNvGrpSpPr/>
          <p:nvPr/>
        </p:nvGrpSpPr>
        <p:grpSpPr>
          <a:xfrm>
            <a:off x="7489190" y="2664778"/>
            <a:ext cx="1198563" cy="1016000"/>
            <a:chOff x="7821426" y="2604752"/>
            <a:chExt cx="1198477" cy="1017128"/>
          </a:xfrm>
        </p:grpSpPr>
        <p:pic>
          <p:nvPicPr>
            <p:cNvPr id="49" name="图片 37"/>
            <p:cNvPicPr>
              <a:picLocks noChangeAspect="1"/>
            </p:cNvPicPr>
            <p:nvPr/>
          </p:nvPicPr>
          <p:blipFill>
            <a:blip r:embed="rId5" cstate="print"/>
            <a:stretch>
              <a:fillRect/>
            </a:stretch>
          </p:blipFill>
          <p:spPr>
            <a:xfrm>
              <a:off x="7821426" y="2604752"/>
              <a:ext cx="1198477" cy="1017128"/>
            </a:xfrm>
            <a:prstGeom prst="rect">
              <a:avLst/>
            </a:prstGeom>
            <a:noFill/>
            <a:ln w="9525">
              <a:noFill/>
            </a:ln>
          </p:spPr>
        </p:pic>
        <p:sp>
          <p:nvSpPr>
            <p:cNvPr id="50" name="矩形 59"/>
            <p:cNvSpPr/>
            <p:nvPr/>
          </p:nvSpPr>
          <p:spPr>
            <a:xfrm>
              <a:off x="8091635" y="2727045"/>
              <a:ext cx="690830" cy="707540"/>
            </a:xfrm>
            <a:prstGeom prst="rect">
              <a:avLst/>
            </a:prstGeom>
            <a:noFill/>
            <a:ln w="9525">
              <a:noFill/>
            </a:ln>
          </p:spPr>
          <p:txBody>
            <a:bodyPr wrap="none">
              <a:spAutoFit/>
            </a:bodyPr>
            <a:lstStyle/>
            <a:p>
              <a:pPr eaLnBrk="1" hangingPunct="1"/>
              <a:r>
                <a:rPr lang="zh-CN" altLang="en-US" sz="4000" b="1" dirty="0">
                  <a:solidFill>
                    <a:srgbClr val="0000FF"/>
                  </a:solidFill>
                  <a:latin typeface="楷体" panose="02010609060101010101" charset="-122"/>
                  <a:ea typeface="楷体" panose="02010609060101010101" charset="-122"/>
                </a:rPr>
                <a:t>签</a:t>
              </a:r>
              <a:endParaRPr lang="zh-CN" altLang="en-US" sz="4000" b="1" dirty="0">
                <a:solidFill>
                  <a:srgbClr val="0000FF"/>
                </a:solidFill>
                <a:latin typeface="楷体" panose="02010609060101010101" charset="-122"/>
                <a:ea typeface="楷体" panose="02010609060101010101" charset="-122"/>
              </a:endParaRPr>
            </a:p>
          </p:txBody>
        </p:sp>
      </p:grpSp>
      <p:grpSp>
        <p:nvGrpSpPr>
          <p:cNvPr id="51" name="组合 50"/>
          <p:cNvGrpSpPr/>
          <p:nvPr/>
        </p:nvGrpSpPr>
        <p:grpSpPr>
          <a:xfrm>
            <a:off x="2987675" y="3363913"/>
            <a:ext cx="1198563" cy="1017587"/>
            <a:chOff x="3052212" y="3309444"/>
            <a:chExt cx="1198477" cy="1017128"/>
          </a:xfrm>
        </p:grpSpPr>
        <p:pic>
          <p:nvPicPr>
            <p:cNvPr id="52" name="图片 25"/>
            <p:cNvPicPr>
              <a:picLocks noChangeAspect="1"/>
            </p:cNvPicPr>
            <p:nvPr/>
          </p:nvPicPr>
          <p:blipFill>
            <a:blip r:embed="rId5" cstate="print"/>
            <a:stretch>
              <a:fillRect/>
            </a:stretch>
          </p:blipFill>
          <p:spPr>
            <a:xfrm>
              <a:off x="3052212" y="3309444"/>
              <a:ext cx="1198477" cy="1017128"/>
            </a:xfrm>
            <a:prstGeom prst="rect">
              <a:avLst/>
            </a:prstGeom>
            <a:noFill/>
            <a:ln w="9525">
              <a:noFill/>
            </a:ln>
          </p:spPr>
        </p:pic>
        <p:sp>
          <p:nvSpPr>
            <p:cNvPr id="53" name="矩形 61"/>
            <p:cNvSpPr/>
            <p:nvPr/>
          </p:nvSpPr>
          <p:spPr>
            <a:xfrm>
              <a:off x="3312311" y="3410783"/>
              <a:ext cx="690830" cy="706436"/>
            </a:xfrm>
            <a:prstGeom prst="rect">
              <a:avLst/>
            </a:prstGeom>
            <a:noFill/>
            <a:ln w="9525">
              <a:noFill/>
            </a:ln>
          </p:spPr>
          <p:txBody>
            <a:bodyPr wrap="none">
              <a:spAutoFit/>
            </a:bodyPr>
            <a:lstStyle/>
            <a:p>
              <a:pPr eaLnBrk="1" hangingPunct="1"/>
              <a:r>
                <a:rPr lang="zh-CN" altLang="en-US" sz="4000" b="1" dirty="0">
                  <a:solidFill>
                    <a:srgbClr val="0000FF"/>
                  </a:solidFill>
                  <a:latin typeface="楷体" panose="02010609060101010101" charset="-122"/>
                  <a:ea typeface="楷体" panose="02010609060101010101" charset="-122"/>
                </a:rPr>
                <a:t>瑞</a:t>
              </a:r>
              <a:endParaRPr lang="zh-CN" altLang="en-US" sz="4000" b="1" dirty="0">
                <a:solidFill>
                  <a:srgbClr val="0000FF"/>
                </a:solidFill>
                <a:latin typeface="楷体" panose="02010609060101010101" charset="-122"/>
                <a:ea typeface="楷体" panose="02010609060101010101" charset="-122"/>
              </a:endParaRPr>
            </a:p>
          </p:txBody>
        </p:sp>
      </p:grpSp>
      <p:grpSp>
        <p:nvGrpSpPr>
          <p:cNvPr id="2" name="组合 1"/>
          <p:cNvGrpSpPr/>
          <p:nvPr/>
        </p:nvGrpSpPr>
        <p:grpSpPr>
          <a:xfrm>
            <a:off x="6645910" y="2593023"/>
            <a:ext cx="1198563" cy="1016000"/>
            <a:chOff x="7821426" y="2604752"/>
            <a:chExt cx="1198477" cy="1017128"/>
          </a:xfrm>
        </p:grpSpPr>
        <p:pic>
          <p:nvPicPr>
            <p:cNvPr id="3" name="图片 37"/>
            <p:cNvPicPr>
              <a:picLocks noChangeAspect="1"/>
            </p:cNvPicPr>
            <p:nvPr/>
          </p:nvPicPr>
          <p:blipFill>
            <a:blip r:embed="rId5" cstate="print"/>
            <a:stretch>
              <a:fillRect/>
            </a:stretch>
          </p:blipFill>
          <p:spPr>
            <a:xfrm>
              <a:off x="7821426" y="2604752"/>
              <a:ext cx="1198477" cy="1017128"/>
            </a:xfrm>
            <a:prstGeom prst="rect">
              <a:avLst/>
            </a:prstGeom>
            <a:noFill/>
            <a:ln w="9525">
              <a:noFill/>
            </a:ln>
          </p:spPr>
        </p:pic>
        <p:sp>
          <p:nvSpPr>
            <p:cNvPr id="27" name="矩形 59"/>
            <p:cNvSpPr/>
            <p:nvPr/>
          </p:nvSpPr>
          <p:spPr>
            <a:xfrm>
              <a:off x="8091635" y="2727045"/>
              <a:ext cx="690830" cy="707540"/>
            </a:xfrm>
            <a:prstGeom prst="rect">
              <a:avLst/>
            </a:prstGeom>
            <a:noFill/>
            <a:ln w="9525">
              <a:noFill/>
            </a:ln>
          </p:spPr>
          <p:txBody>
            <a:bodyPr wrap="none">
              <a:spAutoFit/>
            </a:bodyPr>
            <a:lstStyle/>
            <a:p>
              <a:pPr eaLnBrk="1" hangingPunct="1"/>
              <a:r>
                <a:rPr lang="zh-CN" altLang="en-US" sz="4000" b="1" dirty="0">
                  <a:solidFill>
                    <a:srgbClr val="0000FF"/>
                  </a:solidFill>
                  <a:latin typeface="楷体" panose="02010609060101010101" charset="-122"/>
                  <a:ea typeface="楷体" panose="02010609060101010101" charset="-122"/>
                </a:rPr>
                <a:t>殊</a:t>
              </a:r>
              <a:endParaRPr lang="zh-CN" altLang="en-US" sz="4000" b="1" dirty="0">
                <a:solidFill>
                  <a:srgbClr val="0000FF"/>
                </a:solidFill>
                <a:latin typeface="楷体" panose="02010609060101010101" charset="-122"/>
                <a:ea typeface="楷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nodeType="clickEffect">
                                  <p:stCondLst>
                                    <p:cond delay="0"/>
                                  </p:stCondLst>
                                  <p:childTnLst>
                                    <p:animEffect transition="out" filter="fade">
                                      <p:cBhvr>
                                        <p:cTn id="13" dur="1000"/>
                                        <p:tgtEl>
                                          <p:spTgt spid="19"/>
                                        </p:tgtEl>
                                      </p:cBhvr>
                                    </p:animEffect>
                                    <p:anim calcmode="lin" valueType="num">
                                      <p:cBhvr>
                                        <p:cTn id="14" dur="1000"/>
                                        <p:tgtEl>
                                          <p:spTgt spid="19"/>
                                        </p:tgtEl>
                                        <p:attrNameLst>
                                          <p:attrName>ppt_x</p:attrName>
                                        </p:attrNameLst>
                                      </p:cBhvr>
                                      <p:tavLst>
                                        <p:tav tm="0">
                                          <p:val>
                                            <p:strVal val="ppt_x"/>
                                          </p:val>
                                        </p:tav>
                                        <p:tav tm="100000">
                                          <p:val>
                                            <p:strVal val="ppt_x"/>
                                          </p:val>
                                        </p:tav>
                                      </p:tavLst>
                                    </p:anim>
                                    <p:anim calcmode="lin" valueType="num">
                                      <p:cBhvr>
                                        <p:cTn id="15" dur="1000"/>
                                        <p:tgtEl>
                                          <p:spTgt spid="19"/>
                                        </p:tgtEl>
                                        <p:attrNameLst>
                                          <p:attrName>ppt_y</p:attrName>
                                        </p:attrNameLst>
                                      </p:cBhvr>
                                      <p:tavLst>
                                        <p:tav tm="0">
                                          <p:val>
                                            <p:strVal val="ppt_y"/>
                                          </p:val>
                                        </p:tav>
                                        <p:tav tm="100000">
                                          <p:val>
                                            <p:strVal val="ppt_y-.1"/>
                                          </p:val>
                                        </p:tav>
                                      </p:tavLst>
                                    </p:anim>
                                    <p:set>
                                      <p:cBhvr>
                                        <p:cTn id="16" dur="1" fill="hold">
                                          <p:stCondLst>
                                            <p:cond delay="999"/>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7" presetClass="exit" presetSubtype="0" fill="hold" nodeType="clickEffect">
                                  <p:stCondLst>
                                    <p:cond delay="0"/>
                                  </p:stCondLst>
                                  <p:childTnLst>
                                    <p:animEffect transition="out" filter="fade">
                                      <p:cBhvr>
                                        <p:cTn id="20" dur="1000"/>
                                        <p:tgtEl>
                                          <p:spTgt spid="22"/>
                                        </p:tgtEl>
                                      </p:cBhvr>
                                    </p:animEffect>
                                    <p:anim calcmode="lin" valueType="num">
                                      <p:cBhvr>
                                        <p:cTn id="21" dur="1000"/>
                                        <p:tgtEl>
                                          <p:spTgt spid="22"/>
                                        </p:tgtEl>
                                        <p:attrNameLst>
                                          <p:attrName>ppt_x</p:attrName>
                                        </p:attrNameLst>
                                      </p:cBhvr>
                                      <p:tavLst>
                                        <p:tav tm="0">
                                          <p:val>
                                            <p:strVal val="ppt_x"/>
                                          </p:val>
                                        </p:tav>
                                        <p:tav tm="100000">
                                          <p:val>
                                            <p:strVal val="ppt_x"/>
                                          </p:val>
                                        </p:tav>
                                      </p:tavLst>
                                    </p:anim>
                                    <p:anim calcmode="lin" valueType="num">
                                      <p:cBhvr>
                                        <p:cTn id="22" dur="1000"/>
                                        <p:tgtEl>
                                          <p:spTgt spid="22"/>
                                        </p:tgtEl>
                                        <p:attrNameLst>
                                          <p:attrName>ppt_y</p:attrName>
                                        </p:attrNameLst>
                                      </p:cBhvr>
                                      <p:tavLst>
                                        <p:tav tm="0">
                                          <p:val>
                                            <p:strVal val="ppt_y"/>
                                          </p:val>
                                        </p:tav>
                                        <p:tav tm="100000">
                                          <p:val>
                                            <p:strVal val="ppt_y-.1"/>
                                          </p:val>
                                        </p:tav>
                                      </p:tavLst>
                                    </p:anim>
                                    <p:set>
                                      <p:cBhvr>
                                        <p:cTn id="23" dur="1" fill="hold">
                                          <p:stCondLst>
                                            <p:cond delay="999"/>
                                          </p:stCondLst>
                                        </p:cTn>
                                        <p:tgtEl>
                                          <p:spTgt spid="2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7" presetClass="exit" presetSubtype="0" fill="hold" nodeType="clickEffect">
                                  <p:stCondLst>
                                    <p:cond delay="0"/>
                                  </p:stCondLst>
                                  <p:childTnLst>
                                    <p:animEffect transition="out" filter="fade">
                                      <p:cBhvr>
                                        <p:cTn id="27" dur="1000"/>
                                        <p:tgtEl>
                                          <p:spTgt spid="51"/>
                                        </p:tgtEl>
                                      </p:cBhvr>
                                    </p:animEffect>
                                    <p:anim calcmode="lin" valueType="num">
                                      <p:cBhvr>
                                        <p:cTn id="28" dur="1000"/>
                                        <p:tgtEl>
                                          <p:spTgt spid="51"/>
                                        </p:tgtEl>
                                        <p:attrNameLst>
                                          <p:attrName>ppt_x</p:attrName>
                                        </p:attrNameLst>
                                      </p:cBhvr>
                                      <p:tavLst>
                                        <p:tav tm="0">
                                          <p:val>
                                            <p:strVal val="ppt_x"/>
                                          </p:val>
                                        </p:tav>
                                        <p:tav tm="100000">
                                          <p:val>
                                            <p:strVal val="ppt_x"/>
                                          </p:val>
                                        </p:tav>
                                      </p:tavLst>
                                    </p:anim>
                                    <p:anim calcmode="lin" valueType="num">
                                      <p:cBhvr>
                                        <p:cTn id="29" dur="1000"/>
                                        <p:tgtEl>
                                          <p:spTgt spid="51"/>
                                        </p:tgtEl>
                                        <p:attrNameLst>
                                          <p:attrName>ppt_y</p:attrName>
                                        </p:attrNameLst>
                                      </p:cBhvr>
                                      <p:tavLst>
                                        <p:tav tm="0">
                                          <p:val>
                                            <p:strVal val="ppt_y"/>
                                          </p:val>
                                        </p:tav>
                                        <p:tav tm="100000">
                                          <p:val>
                                            <p:strVal val="ppt_y-.1"/>
                                          </p:val>
                                        </p:tav>
                                      </p:tavLst>
                                    </p:anim>
                                    <p:set>
                                      <p:cBhvr>
                                        <p:cTn id="30" dur="1" fill="hold">
                                          <p:stCondLst>
                                            <p:cond delay="999"/>
                                          </p:stCondLst>
                                        </p:cTn>
                                        <p:tgtEl>
                                          <p:spTgt spid="5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7" presetClass="exit" presetSubtype="0" fill="hold" nodeType="clickEffect">
                                  <p:stCondLst>
                                    <p:cond delay="0"/>
                                  </p:stCondLst>
                                  <p:childTnLst>
                                    <p:animEffect transition="out" filter="fade">
                                      <p:cBhvr>
                                        <p:cTn id="34" dur="1000"/>
                                        <p:tgtEl>
                                          <p:spTgt spid="25"/>
                                        </p:tgtEl>
                                      </p:cBhvr>
                                    </p:animEffect>
                                    <p:anim calcmode="lin" valueType="num">
                                      <p:cBhvr>
                                        <p:cTn id="35" dur="1000"/>
                                        <p:tgtEl>
                                          <p:spTgt spid="25"/>
                                        </p:tgtEl>
                                        <p:attrNameLst>
                                          <p:attrName>ppt_x</p:attrName>
                                        </p:attrNameLst>
                                      </p:cBhvr>
                                      <p:tavLst>
                                        <p:tav tm="0">
                                          <p:val>
                                            <p:strVal val="ppt_x"/>
                                          </p:val>
                                        </p:tav>
                                        <p:tav tm="100000">
                                          <p:val>
                                            <p:strVal val="ppt_x"/>
                                          </p:val>
                                        </p:tav>
                                      </p:tavLst>
                                    </p:anim>
                                    <p:anim calcmode="lin" valueType="num">
                                      <p:cBhvr>
                                        <p:cTn id="36" dur="1000"/>
                                        <p:tgtEl>
                                          <p:spTgt spid="25"/>
                                        </p:tgtEl>
                                        <p:attrNameLst>
                                          <p:attrName>ppt_y</p:attrName>
                                        </p:attrNameLst>
                                      </p:cBhvr>
                                      <p:tavLst>
                                        <p:tav tm="0">
                                          <p:val>
                                            <p:strVal val="ppt_y"/>
                                          </p:val>
                                        </p:tav>
                                        <p:tav tm="100000">
                                          <p:val>
                                            <p:strVal val="ppt_y-.1"/>
                                          </p:val>
                                        </p:tav>
                                      </p:tavLst>
                                    </p:anim>
                                    <p:set>
                                      <p:cBhvr>
                                        <p:cTn id="37" dur="1" fill="hold">
                                          <p:stCondLst>
                                            <p:cond delay="999"/>
                                          </p:stCondLst>
                                        </p:cTn>
                                        <p:tgtEl>
                                          <p:spTgt spid="2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7" presetClass="exit" presetSubtype="0" fill="hold" nodeType="clickEffect">
                                  <p:stCondLst>
                                    <p:cond delay="0"/>
                                  </p:stCondLst>
                                  <p:childTnLst>
                                    <p:animEffect transition="out" filter="fade">
                                      <p:cBhvr>
                                        <p:cTn id="41" dur="1000"/>
                                        <p:tgtEl>
                                          <p:spTgt spid="29"/>
                                        </p:tgtEl>
                                      </p:cBhvr>
                                    </p:animEffect>
                                    <p:anim calcmode="lin" valueType="num">
                                      <p:cBhvr>
                                        <p:cTn id="42" dur="1000"/>
                                        <p:tgtEl>
                                          <p:spTgt spid="29"/>
                                        </p:tgtEl>
                                        <p:attrNameLst>
                                          <p:attrName>ppt_x</p:attrName>
                                        </p:attrNameLst>
                                      </p:cBhvr>
                                      <p:tavLst>
                                        <p:tav tm="0">
                                          <p:val>
                                            <p:strVal val="ppt_x"/>
                                          </p:val>
                                        </p:tav>
                                        <p:tav tm="100000">
                                          <p:val>
                                            <p:strVal val="ppt_x"/>
                                          </p:val>
                                        </p:tav>
                                      </p:tavLst>
                                    </p:anim>
                                    <p:anim calcmode="lin" valueType="num">
                                      <p:cBhvr>
                                        <p:cTn id="43" dur="1000"/>
                                        <p:tgtEl>
                                          <p:spTgt spid="29"/>
                                        </p:tgtEl>
                                        <p:attrNameLst>
                                          <p:attrName>ppt_y</p:attrName>
                                        </p:attrNameLst>
                                      </p:cBhvr>
                                      <p:tavLst>
                                        <p:tav tm="0">
                                          <p:val>
                                            <p:strVal val="ppt_y"/>
                                          </p:val>
                                        </p:tav>
                                        <p:tav tm="100000">
                                          <p:val>
                                            <p:strVal val="ppt_y-.1"/>
                                          </p:val>
                                        </p:tav>
                                      </p:tavLst>
                                    </p:anim>
                                    <p:set>
                                      <p:cBhvr>
                                        <p:cTn id="44" dur="1" fill="hold">
                                          <p:stCondLst>
                                            <p:cond delay="999"/>
                                          </p:stCondLst>
                                        </p:cTn>
                                        <p:tgtEl>
                                          <p:spTgt spid="2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7" presetClass="exit" presetSubtype="0" fill="hold" nodeType="clickEffect">
                                  <p:stCondLst>
                                    <p:cond delay="0"/>
                                  </p:stCondLst>
                                  <p:childTnLst>
                                    <p:animEffect transition="out" filter="fade">
                                      <p:cBhvr>
                                        <p:cTn id="48" dur="1000"/>
                                        <p:tgtEl>
                                          <p:spTgt spid="34"/>
                                        </p:tgtEl>
                                      </p:cBhvr>
                                    </p:animEffect>
                                    <p:anim calcmode="lin" valueType="num">
                                      <p:cBhvr>
                                        <p:cTn id="49" dur="1000"/>
                                        <p:tgtEl>
                                          <p:spTgt spid="34"/>
                                        </p:tgtEl>
                                        <p:attrNameLst>
                                          <p:attrName>ppt_x</p:attrName>
                                        </p:attrNameLst>
                                      </p:cBhvr>
                                      <p:tavLst>
                                        <p:tav tm="0">
                                          <p:val>
                                            <p:strVal val="ppt_x"/>
                                          </p:val>
                                        </p:tav>
                                        <p:tav tm="100000">
                                          <p:val>
                                            <p:strVal val="ppt_x"/>
                                          </p:val>
                                        </p:tav>
                                      </p:tavLst>
                                    </p:anim>
                                    <p:anim calcmode="lin" valueType="num">
                                      <p:cBhvr>
                                        <p:cTn id="50" dur="1000"/>
                                        <p:tgtEl>
                                          <p:spTgt spid="34"/>
                                        </p:tgtEl>
                                        <p:attrNameLst>
                                          <p:attrName>ppt_y</p:attrName>
                                        </p:attrNameLst>
                                      </p:cBhvr>
                                      <p:tavLst>
                                        <p:tav tm="0">
                                          <p:val>
                                            <p:strVal val="ppt_y"/>
                                          </p:val>
                                        </p:tav>
                                        <p:tav tm="100000">
                                          <p:val>
                                            <p:strVal val="ppt_y-.1"/>
                                          </p:val>
                                        </p:tav>
                                      </p:tavLst>
                                    </p:anim>
                                    <p:set>
                                      <p:cBhvr>
                                        <p:cTn id="51" dur="1" fill="hold">
                                          <p:stCondLst>
                                            <p:cond delay="999"/>
                                          </p:stCondLst>
                                        </p:cTn>
                                        <p:tgtEl>
                                          <p:spTgt spid="3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7" presetClass="exit" presetSubtype="0" fill="hold" nodeType="clickEffect">
                                  <p:stCondLst>
                                    <p:cond delay="0"/>
                                  </p:stCondLst>
                                  <p:childTnLst>
                                    <p:animEffect transition="out" filter="fade">
                                      <p:cBhvr>
                                        <p:cTn id="55" dur="1000"/>
                                        <p:tgtEl>
                                          <p:spTgt spid="38"/>
                                        </p:tgtEl>
                                      </p:cBhvr>
                                    </p:animEffect>
                                    <p:anim calcmode="lin" valueType="num">
                                      <p:cBhvr>
                                        <p:cTn id="56" dur="1000"/>
                                        <p:tgtEl>
                                          <p:spTgt spid="38"/>
                                        </p:tgtEl>
                                        <p:attrNameLst>
                                          <p:attrName>ppt_x</p:attrName>
                                        </p:attrNameLst>
                                      </p:cBhvr>
                                      <p:tavLst>
                                        <p:tav tm="0">
                                          <p:val>
                                            <p:strVal val="ppt_x"/>
                                          </p:val>
                                        </p:tav>
                                        <p:tav tm="100000">
                                          <p:val>
                                            <p:strVal val="ppt_x"/>
                                          </p:val>
                                        </p:tav>
                                      </p:tavLst>
                                    </p:anim>
                                    <p:anim calcmode="lin" valueType="num">
                                      <p:cBhvr>
                                        <p:cTn id="57" dur="1000"/>
                                        <p:tgtEl>
                                          <p:spTgt spid="38"/>
                                        </p:tgtEl>
                                        <p:attrNameLst>
                                          <p:attrName>ppt_y</p:attrName>
                                        </p:attrNameLst>
                                      </p:cBhvr>
                                      <p:tavLst>
                                        <p:tav tm="0">
                                          <p:val>
                                            <p:strVal val="ppt_y"/>
                                          </p:val>
                                        </p:tav>
                                        <p:tav tm="100000">
                                          <p:val>
                                            <p:strVal val="ppt_y-.1"/>
                                          </p:val>
                                        </p:tav>
                                      </p:tavLst>
                                    </p:anim>
                                    <p:set>
                                      <p:cBhvr>
                                        <p:cTn id="58" dur="1" fill="hold">
                                          <p:stCondLst>
                                            <p:cond delay="999"/>
                                          </p:stCondLst>
                                        </p:cTn>
                                        <p:tgtEl>
                                          <p:spTgt spid="3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7" presetClass="exit" presetSubtype="0" fill="hold" nodeType="clickEffect">
                                  <p:stCondLst>
                                    <p:cond delay="0"/>
                                  </p:stCondLst>
                                  <p:childTnLst>
                                    <p:animEffect transition="out" filter="fade">
                                      <p:cBhvr>
                                        <p:cTn id="62" dur="1000"/>
                                        <p:tgtEl>
                                          <p:spTgt spid="43"/>
                                        </p:tgtEl>
                                      </p:cBhvr>
                                    </p:animEffect>
                                    <p:anim calcmode="lin" valueType="num">
                                      <p:cBhvr>
                                        <p:cTn id="63" dur="1000"/>
                                        <p:tgtEl>
                                          <p:spTgt spid="43"/>
                                        </p:tgtEl>
                                        <p:attrNameLst>
                                          <p:attrName>ppt_x</p:attrName>
                                        </p:attrNameLst>
                                      </p:cBhvr>
                                      <p:tavLst>
                                        <p:tav tm="0">
                                          <p:val>
                                            <p:strVal val="ppt_x"/>
                                          </p:val>
                                        </p:tav>
                                        <p:tav tm="100000">
                                          <p:val>
                                            <p:strVal val="ppt_x"/>
                                          </p:val>
                                        </p:tav>
                                      </p:tavLst>
                                    </p:anim>
                                    <p:anim calcmode="lin" valueType="num">
                                      <p:cBhvr>
                                        <p:cTn id="64" dur="1000"/>
                                        <p:tgtEl>
                                          <p:spTgt spid="43"/>
                                        </p:tgtEl>
                                        <p:attrNameLst>
                                          <p:attrName>ppt_y</p:attrName>
                                        </p:attrNameLst>
                                      </p:cBhvr>
                                      <p:tavLst>
                                        <p:tav tm="0">
                                          <p:val>
                                            <p:strVal val="ppt_y"/>
                                          </p:val>
                                        </p:tav>
                                        <p:tav tm="100000">
                                          <p:val>
                                            <p:strVal val="ppt_y-.1"/>
                                          </p:val>
                                        </p:tav>
                                      </p:tavLst>
                                    </p:anim>
                                    <p:set>
                                      <p:cBhvr>
                                        <p:cTn id="65" dur="1" fill="hold">
                                          <p:stCondLst>
                                            <p:cond delay="999"/>
                                          </p:stCondLst>
                                        </p:cTn>
                                        <p:tgtEl>
                                          <p:spTgt spid="4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7" presetClass="exit" presetSubtype="0" fill="hold" nodeType="clickEffect">
                                  <p:stCondLst>
                                    <p:cond delay="0"/>
                                  </p:stCondLst>
                                  <p:childTnLst>
                                    <p:animEffect transition="out" filter="fade">
                                      <p:cBhvr>
                                        <p:cTn id="69" dur="1000"/>
                                        <p:tgtEl>
                                          <p:spTgt spid="2"/>
                                        </p:tgtEl>
                                      </p:cBhvr>
                                    </p:animEffect>
                                    <p:anim calcmode="lin" valueType="num">
                                      <p:cBhvr>
                                        <p:cTn id="70" dur="1000"/>
                                        <p:tgtEl>
                                          <p:spTgt spid="2"/>
                                        </p:tgtEl>
                                        <p:attrNameLst>
                                          <p:attrName>ppt_x</p:attrName>
                                        </p:attrNameLst>
                                      </p:cBhvr>
                                      <p:tavLst>
                                        <p:tav tm="0">
                                          <p:val>
                                            <p:strVal val="ppt_x"/>
                                          </p:val>
                                        </p:tav>
                                        <p:tav tm="100000">
                                          <p:val>
                                            <p:strVal val="ppt_x"/>
                                          </p:val>
                                        </p:tav>
                                      </p:tavLst>
                                    </p:anim>
                                    <p:anim calcmode="lin" valueType="num">
                                      <p:cBhvr>
                                        <p:cTn id="71" dur="1000"/>
                                        <p:tgtEl>
                                          <p:spTgt spid="2"/>
                                        </p:tgtEl>
                                        <p:attrNameLst>
                                          <p:attrName>ppt_y</p:attrName>
                                        </p:attrNameLst>
                                      </p:cBhvr>
                                      <p:tavLst>
                                        <p:tav tm="0">
                                          <p:val>
                                            <p:strVal val="ppt_y"/>
                                          </p:val>
                                        </p:tav>
                                        <p:tav tm="100000">
                                          <p:val>
                                            <p:strVal val="ppt_y-.1"/>
                                          </p:val>
                                        </p:tav>
                                      </p:tavLst>
                                    </p:anim>
                                    <p:set>
                                      <p:cBhvr>
                                        <p:cTn id="72" dur="1" fill="hold">
                                          <p:stCondLst>
                                            <p:cond delay="999"/>
                                          </p:stCondLst>
                                        </p:cTn>
                                        <p:tgtEl>
                                          <p:spTgt spid="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7" presetClass="exit" presetSubtype="0" fill="hold" nodeType="clickEffect">
                                  <p:stCondLst>
                                    <p:cond delay="0"/>
                                  </p:stCondLst>
                                  <p:childTnLst>
                                    <p:animEffect transition="out" filter="fade">
                                      <p:cBhvr>
                                        <p:cTn id="76" dur="1000"/>
                                        <p:tgtEl>
                                          <p:spTgt spid="47"/>
                                        </p:tgtEl>
                                      </p:cBhvr>
                                    </p:animEffect>
                                    <p:anim calcmode="lin" valueType="num">
                                      <p:cBhvr>
                                        <p:cTn id="77" dur="1000"/>
                                        <p:tgtEl>
                                          <p:spTgt spid="47"/>
                                        </p:tgtEl>
                                        <p:attrNameLst>
                                          <p:attrName>ppt_x</p:attrName>
                                        </p:attrNameLst>
                                      </p:cBhvr>
                                      <p:tavLst>
                                        <p:tav tm="0">
                                          <p:val>
                                            <p:strVal val="ppt_x"/>
                                          </p:val>
                                        </p:tav>
                                        <p:tav tm="100000">
                                          <p:val>
                                            <p:strVal val="ppt_x"/>
                                          </p:val>
                                        </p:tav>
                                      </p:tavLst>
                                    </p:anim>
                                    <p:anim calcmode="lin" valueType="num">
                                      <p:cBhvr>
                                        <p:cTn id="78" dur="1000"/>
                                        <p:tgtEl>
                                          <p:spTgt spid="47"/>
                                        </p:tgtEl>
                                        <p:attrNameLst>
                                          <p:attrName>ppt_y</p:attrName>
                                        </p:attrNameLst>
                                      </p:cBhvr>
                                      <p:tavLst>
                                        <p:tav tm="0">
                                          <p:val>
                                            <p:strVal val="ppt_y"/>
                                          </p:val>
                                        </p:tav>
                                        <p:tav tm="100000">
                                          <p:val>
                                            <p:strVal val="ppt_y-.1"/>
                                          </p:val>
                                        </p:tav>
                                      </p:tavLst>
                                    </p:anim>
                                    <p:set>
                                      <p:cBhvr>
                                        <p:cTn id="79" dur="1" fill="hold">
                                          <p:stCondLst>
                                            <p:cond delay="9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绿2"/>
          <p:cNvPicPr>
            <a:picLocks noChangeAspect="1"/>
          </p:cNvPicPr>
          <p:nvPr/>
        </p:nvPicPr>
        <p:blipFill>
          <a:blip r:embed="rId1" cstate="print"/>
          <a:srcRect b="5357"/>
          <a:stretch>
            <a:fillRect/>
          </a:stretch>
        </p:blipFill>
        <p:spPr>
          <a:xfrm>
            <a:off x="-23495" y="4445"/>
            <a:ext cx="9191625" cy="5135245"/>
          </a:xfrm>
          <a:prstGeom prst="rect">
            <a:avLst/>
          </a:prstGeom>
        </p:spPr>
      </p:pic>
      <p:sp>
        <p:nvSpPr>
          <p:cNvPr id="4" name="文本框 3"/>
          <p:cNvSpPr txBox="1"/>
          <p:nvPr/>
        </p:nvSpPr>
        <p:spPr>
          <a:xfrm>
            <a:off x="1037590" y="1864360"/>
            <a:ext cx="7394575" cy="2061210"/>
          </a:xfrm>
          <a:prstGeom prst="rect">
            <a:avLst/>
          </a:prstGeom>
          <a:solidFill>
            <a:srgbClr val="FFFFFF">
              <a:alpha val="35000"/>
            </a:srgbClr>
          </a:solidFill>
        </p:spPr>
        <p:txBody>
          <a:bodyPr wrap="square" rtlCol="0" anchor="t">
            <a:spAutoFit/>
          </a:bodyPr>
          <a:lstStyle/>
          <a:p>
            <a:pPr fontAlgn="auto">
              <a:lnSpc>
                <a:spcPct val="200000"/>
              </a:lnSpc>
            </a:pPr>
            <a:r>
              <a:rPr lang="en-US" altLang="zh-CN" sz="3200" b="1">
                <a:solidFill>
                  <a:schemeClr val="tx1"/>
                </a:solidFill>
                <a:latin typeface="楷体_GB2312" panose="02010609030101010101" charset="-122"/>
                <a:ea typeface="楷体_GB2312" panose="02010609030101010101" charset="-122"/>
                <a:cs typeface="楷体_GB2312" panose="02010609030101010101" charset="-122"/>
                <a:sym typeface="+mn-ea"/>
              </a:rPr>
              <a:t> </a:t>
            </a:r>
            <a:r>
              <a:rPr lang="zh-CN" altLang="en-US" sz="3200" b="1">
                <a:solidFill>
                  <a:schemeClr val="tx1"/>
                </a:solidFill>
                <a:latin typeface="楷体_GB2312" panose="02010609030101010101" charset="-122"/>
                <a:ea typeface="楷体_GB2312" panose="02010609030101010101" charset="-122"/>
                <a:cs typeface="楷体_GB2312" panose="02010609030101010101" charset="-122"/>
                <a:sym typeface="+mn-ea"/>
              </a:rPr>
              <a:t> 拟定  锻炼  情不自禁  慰问 眷恋</a:t>
            </a:r>
            <a:endParaRPr lang="zh-CN" altLang="en-US" sz="3200" b="1">
              <a:solidFill>
                <a:schemeClr val="tx1"/>
              </a:solidFill>
              <a:latin typeface="楷体_GB2312" panose="02010609030101010101" charset="-122"/>
              <a:ea typeface="楷体_GB2312" panose="02010609030101010101" charset="-122"/>
              <a:cs typeface="楷体_GB2312" panose="02010609030101010101" charset="-122"/>
              <a:sym typeface="+mn-ea"/>
            </a:endParaRPr>
          </a:p>
          <a:p>
            <a:pPr fontAlgn="auto">
              <a:lnSpc>
                <a:spcPct val="200000"/>
              </a:lnSpc>
            </a:pPr>
            <a:r>
              <a:rPr lang="zh-CN" altLang="en-US" sz="3200" b="1">
                <a:solidFill>
                  <a:schemeClr val="tx1"/>
                </a:solidFill>
                <a:latin typeface="楷体_GB2312" panose="02010609030101010101" charset="-122"/>
                <a:ea typeface="楷体_GB2312" panose="02010609030101010101" charset="-122"/>
                <a:cs typeface="楷体_GB2312" panose="02010609030101010101" charset="-122"/>
                <a:sym typeface="+mn-ea"/>
              </a:rPr>
              <a:t>  奔赴  繁忙  特殊  签字  下意识 </a:t>
            </a:r>
            <a:endParaRPr lang="zh-CN" altLang="en-US" sz="3200" b="1">
              <a:solidFill>
                <a:schemeClr val="tx1"/>
              </a:solidFill>
              <a:latin typeface="楷体_GB2312" panose="02010609030101010101" charset="-122"/>
              <a:ea typeface="楷体_GB2312" panose="02010609030101010101" charset="-122"/>
              <a:cs typeface="楷体_GB2312" panose="02010609030101010101" charset="-122"/>
              <a:sym typeface="+mn-ea"/>
            </a:endParaRPr>
          </a:p>
        </p:txBody>
      </p:sp>
      <p:pic>
        <p:nvPicPr>
          <p:cNvPr id="6" name="图片 5" descr="词语表1"/>
          <p:cNvPicPr>
            <a:picLocks noChangeAspect="1"/>
          </p:cNvPicPr>
          <p:nvPr/>
        </p:nvPicPr>
        <p:blipFill>
          <a:blip r:embed="rId2" cstate="print"/>
          <a:stretch>
            <a:fillRect/>
          </a:stretch>
        </p:blipFill>
        <p:spPr>
          <a:xfrm>
            <a:off x="191135" y="661035"/>
            <a:ext cx="2350135" cy="63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tags/tag1.xml><?xml version="1.0" encoding="utf-8"?>
<p:tagLst xmlns:p="http://schemas.openxmlformats.org/presentationml/2006/main">
  <p:tag name="KSO_WM_UNIT_DIAGRAM_MODELTYPE" val="dynamicNum"/>
  <p:tag name="KSO_WM_BEAUTIFY_FLAG" val="#wm#"/>
  <p:tag name="KSO_WM_UNIT_TYPE" val="ζ_h_f"/>
</p:tagLst>
</file>

<file path=ppt/tags/tag2.xml><?xml version="1.0" encoding="utf-8"?>
<p:tagLst xmlns:p="http://schemas.openxmlformats.org/presentationml/2006/main">
  <p:tag name="REFSHAPE" val="296653484"/>
</p:tagLst>
</file>

<file path=ppt/tags/tag3.xml><?xml version="1.0" encoding="utf-8"?>
<p:tagLst xmlns:p="http://schemas.openxmlformats.org/presentationml/2006/main">
  <p:tag name="REFSHAPE" val="297006724"/>
</p:tagLst>
</file>

<file path=ppt/tags/tag4.xml><?xml version="1.0" encoding="utf-8"?>
<p:tagLst xmlns:p="http://schemas.openxmlformats.org/presentationml/2006/main">
  <p:tag name="REFSHAPE" val="296653484"/>
</p:tagLst>
</file>

<file path=ppt/tags/tag5.xml><?xml version="1.0" encoding="utf-8"?>
<p:tagLst xmlns:p="http://schemas.openxmlformats.org/presentationml/2006/main">
  <p:tag name="REFSHAPE" val="297006724"/>
</p:tagLst>
</file>

<file path=ppt/tags/tag6.xml><?xml version="1.0" encoding="utf-8"?>
<p:tagLst xmlns:p="http://schemas.openxmlformats.org/presentationml/2006/main">
  <p:tag name="REFSHAPE" val="296653484"/>
</p:tagLst>
</file>

<file path=ppt/tags/tag7.xml><?xml version="1.0" encoding="utf-8"?>
<p:tagLst xmlns:p="http://schemas.openxmlformats.org/presentationml/2006/main">
  <p:tag name="REFSHAPE" val="297006724"/>
</p:tagLst>
</file>

<file path=ppt/tags/tag8.xml><?xml version="1.0" encoding="utf-8"?>
<p:tagLst xmlns:p="http://schemas.openxmlformats.org/presentationml/2006/main">
  <p:tag name="REFSHAPE" val="296653484"/>
</p:tagLst>
</file>

<file path=ppt/tags/tag9.xml><?xml version="1.0" encoding="utf-8"?>
<p:tagLst xmlns:p="http://schemas.openxmlformats.org/presentationml/2006/main">
  <p:tag name="REFSHAPE" val="297006724"/>
</p:tagLst>
</file>

<file path=ppt/theme/theme1.xml><?xml version="1.0" encoding="utf-8"?>
<a:theme xmlns:a="http://schemas.openxmlformats.org/drawingml/2006/main" name="1_1">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3377</Words>
  <Application>WPS 演示</Application>
  <PresentationFormat>全屏显示(16:9)</PresentationFormat>
  <Paragraphs>324</Paragraphs>
  <Slides>33</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33</vt:i4>
      </vt:variant>
    </vt:vector>
  </HeadingPairs>
  <TitlesOfParts>
    <vt:vector size="50" baseType="lpstr">
      <vt:lpstr>Arial</vt:lpstr>
      <vt:lpstr>宋体</vt:lpstr>
      <vt:lpstr>Wingdings</vt:lpstr>
      <vt:lpstr>黑体</vt:lpstr>
      <vt:lpstr>楷体_GB2312</vt:lpstr>
      <vt:lpstr>微软雅黑</vt:lpstr>
      <vt:lpstr>Times New Roman</vt:lpstr>
      <vt:lpstr>方正姚体</vt:lpstr>
      <vt:lpstr>楷体</vt:lpstr>
      <vt:lpstr>Arial Unicode MS</vt:lpstr>
      <vt:lpstr>Calibri</vt:lpstr>
      <vt:lpstr>Lucida Sans</vt:lpstr>
      <vt:lpstr>方正兰亭黑_YS_GB18030</vt:lpstr>
      <vt:lpstr>仿宋_GB2312</vt:lpstr>
      <vt:lpstr>Gill Sans</vt:lpstr>
      <vt:lpstr>Courier New</vt:lpstr>
      <vt:lpstr>1_1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jinhu.me</dc:creator>
  <cp:lastModifiedBy>Administrator</cp:lastModifiedBy>
  <cp:revision>477</cp:revision>
  <dcterms:created xsi:type="dcterms:W3CDTF">2016-03-25T01:23:00Z</dcterms:created>
  <dcterms:modified xsi:type="dcterms:W3CDTF">2020-03-03T04:09:12Z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