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523" r:id="rId3"/>
    <p:sldId id="1012" r:id="rId5"/>
    <p:sldId id="1003" r:id="rId6"/>
    <p:sldId id="1036" r:id="rId7"/>
    <p:sldId id="1013" r:id="rId8"/>
    <p:sldId id="1015" r:id="rId9"/>
    <p:sldId id="1021" r:id="rId10"/>
    <p:sldId id="1022" r:id="rId11"/>
    <p:sldId id="1023" r:id="rId12"/>
    <p:sldId id="1024" r:id="rId13"/>
    <p:sldId id="1018" r:id="rId14"/>
    <p:sldId id="1025" r:id="rId15"/>
    <p:sldId id="1026" r:id="rId16"/>
    <p:sldId id="1019" r:id="rId17"/>
    <p:sldId id="1030" r:id="rId18"/>
    <p:sldId id="1031" r:id="rId19"/>
    <p:sldId id="1032" r:id="rId20"/>
    <p:sldId id="1033" r:id="rId21"/>
    <p:sldId id="1038" r:id="rId22"/>
    <p:sldId id="1035" r:id="rId23"/>
    <p:sldId id="1039" r:id="rId24"/>
    <p:sldId id="1040" r:id="rId25"/>
    <p:sldId id="1041" r:id="rId26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1"/>
    </p:embeddedFont>
    <p:embeddedFont>
      <p:font typeface="黑体" panose="02010600030101010101" pitchFamily="49" charset="-122"/>
      <p:regular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  <p:embeddedFont>
      <p:font typeface="楷体" panose="02010609060101010101" charset="-122"/>
      <p:regular r:id="rId3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0066FF"/>
    <a:srgbClr val="A38302"/>
    <a:srgbClr val="FEFCDE"/>
    <a:srgbClr val="00B050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 varScale="1">
        <p:scale>
          <a:sx n="75" d="100"/>
          <a:sy n="75" d="100"/>
        </p:scale>
        <p:origin x="1147" y="72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23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背景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" y="126206"/>
            <a:ext cx="8805863" cy="488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941211"/>
            <a:ext cx="8139178" cy="674375"/>
          </a:xfrm>
        </p:spPr>
        <p:txBody>
          <a:bodyPr rIns="25400" anchor="t">
            <a:noAutofit/>
          </a:bodyPr>
          <a:lstStyle>
            <a:lvl1pPr algn="ctr">
              <a:defRPr sz="4050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12" y="2674620"/>
            <a:ext cx="8139178" cy="713238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单击此处编辑副标题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</a:fld>
            <a:endParaRPr kumimoji="0"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eaLnBrk="1" latinLnBrk="0" hangingPunct="1"/>
            <a:r>
              <a:rPr lang="en-US"/>
              <a:t>12/23/2019</a:t>
            </a:r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/>
              <a:t>‹#›</a:t>
            </a:r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1941211"/>
            <a:ext cx="8139178" cy="674375"/>
          </a:xfrm>
        </p:spPr>
        <p:txBody>
          <a:bodyPr rIns="25400" rtlCol="0" anchor="t">
            <a:no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单击此处编辑标题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eaLnBrk="1" latinLnBrk="0" hangingPunct="1"/>
            <a:r>
              <a:rPr lang="en-US"/>
              <a:t>12/23/2019</a:t>
            </a:r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/>
              <a:t>‹#›</a:t>
            </a:r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 rtlCol="0">
            <a:no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72000"/>
            <a:ext cx="8139178" cy="3781016"/>
          </a:xfrm>
        </p:spPr>
        <p:txBody>
          <a:bodyPr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</a:fld>
            <a:endParaRPr kumimoji="0"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2856548"/>
            <a:ext cx="8139178" cy="468634"/>
          </a:xfrm>
        </p:spPr>
        <p:txBody>
          <a:bodyPr rIns="63500" anchor="t">
            <a:noAutofit/>
          </a:bodyPr>
          <a:lstStyle>
            <a:lvl1pPr>
              <a:defRPr sz="2700" b="0" u="none" strike="noStrike" kern="1200" cap="none" spc="225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3383757"/>
            <a:ext cx="8139178" cy="808489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</a:fld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972000"/>
            <a:ext cx="3962432" cy="3780000"/>
          </a:xfrm>
        </p:spPr>
        <p:txBody>
          <a:bodyPr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</a:fld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972001"/>
            <a:ext cx="3962432" cy="285752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单击此处编辑文本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341782"/>
            <a:ext cx="3962400" cy="3414176"/>
          </a:xfrm>
        </p:spPr>
        <p:txBody>
          <a:bodyPr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2" y="972001"/>
            <a:ext cx="3962432" cy="285752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  <a:endParaRPr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1341782"/>
            <a:ext cx="3962432" cy="3414176"/>
          </a:xfrm>
        </p:spPr>
        <p:txBody>
          <a:bodyPr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</a:fld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</a:fld>
            <a:endParaRPr kumimoji="0"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</a:fld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</a:fld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</a:fld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972000"/>
            <a:ext cx="3962432" cy="3780000"/>
          </a:xfrm>
        </p:spPr>
        <p:txBody>
          <a:bodyPr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72000"/>
            <a:ext cx="3962432" cy="3780000"/>
          </a:xfrm>
        </p:spPr>
        <p:txBody>
          <a:bodyPr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</a:fld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382"/>
            <a:ext cx="713238" cy="4041680"/>
          </a:xfrm>
        </p:spPr>
        <p:txBody>
          <a:bodyPr vert="eaVert"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376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eaLnBrk="1" latinLnBrk="0" hangingPunct="1"/>
            <a:r>
              <a:rPr lang="en-US"/>
              <a:t>12/23/2019</a:t>
            </a:r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/>
              <a:t>‹#›</a:t>
            </a:r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5" Type="http://schemas.openxmlformats.org/officeDocument/2006/relationships/theme" Target="../theme/theme1.xml"/><Relationship Id="rId44" Type="http://schemas.openxmlformats.org/officeDocument/2006/relationships/tags" Target="../tags/tag36.xml"/><Relationship Id="rId43" Type="http://schemas.openxmlformats.org/officeDocument/2006/relationships/tags" Target="../tags/tag35.xml"/><Relationship Id="rId42" Type="http://schemas.openxmlformats.org/officeDocument/2006/relationships/tags" Target="../tags/tag34.xml"/><Relationship Id="rId41" Type="http://schemas.openxmlformats.org/officeDocument/2006/relationships/tags" Target="../tags/tag33.xml"/><Relationship Id="rId40" Type="http://schemas.openxmlformats.org/officeDocument/2006/relationships/tags" Target="../tags/tag32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31.xml"/><Relationship Id="rId38" Type="http://schemas.openxmlformats.org/officeDocument/2006/relationships/image" Target="../media/image1.jpeg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39"/>
            </p:custDataLst>
          </p:nvPr>
        </p:nvSpPr>
        <p:spPr bwMode="auto">
          <a:xfrm>
            <a:off x="502444" y="323850"/>
            <a:ext cx="81391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40"/>
            </p:custDataLst>
          </p:nvPr>
        </p:nvSpPr>
        <p:spPr bwMode="auto">
          <a:xfrm>
            <a:off x="502444" y="971550"/>
            <a:ext cx="8139113" cy="378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algn="l" eaLnBrk="1" latinLnBrk="0" hangingPunct="1"/>
            <a:r>
              <a:rPr lang="en-US"/>
              <a:t>12/23/2019</a:t>
            </a:r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9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kumimoji="0" lang="en-US"/>
              <a:t>‹#›</a:t>
            </a:r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4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1032" name="图片 1" descr="背景长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0"/>
            <a:ext cx="9148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13"/>
          <p:cNvSpPr txBox="1"/>
          <p:nvPr userDrawn="1"/>
        </p:nvSpPr>
        <p:spPr>
          <a:xfrm>
            <a:off x="282705" y="77589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黑体" panose="02010600030101010101" pitchFamily="49" charset="-122"/>
                <a:ea typeface="黑体" panose="02010600030101010101" pitchFamily="49" charset="-122"/>
              </a:rPr>
              <a:t>9  </a:t>
            </a:r>
            <a:r>
              <a:rPr lang="zh-CN" altLang="en-US">
                <a:latin typeface="黑体" panose="02010600030101010101" pitchFamily="49" charset="-122"/>
                <a:ea typeface="黑体" panose="02010600030101010101" pitchFamily="49" charset="-122"/>
              </a:rPr>
              <a:t>古诗三首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ransition spd="slow"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kern="1200" spc="1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6195" y="110490"/>
            <a:ext cx="3564255" cy="25209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5496" y="11038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语文    五年级    下册</a:t>
            </a:r>
            <a:endParaRPr lang="zh-CN" altLang="en-US" sz="1200" dirty="0"/>
          </a:p>
        </p:txBody>
      </p:sp>
      <p:sp>
        <p:nvSpPr>
          <p:cNvPr id="7170" name="AutoShape 2" descr="data:image/jpeg;base64,/9j/4AAQSkZJRgABAQEASABIAAD/2wBDAAgGBgcGBQgHBwcJCQgKDBQNDAsLDBkSEw8UHRofHh0aHBwgJC4nICIsIxwcKDcpLDAxNDQ0Hyc5PTgyPC4zNDL/2wBDAQkJCQwLDBgNDRgyIRwhMjIyMjIyMjIyMjIyMjIyMjIyMjIyMjIyMjIyMjIyMjIyMjIyMjIyMjIyMjIyMjIyMjL/wAARCAF3AfQDASIAAhEBAxEB/8QAHAABAAMBAQEBAQAAAAAAAAAAAAECAwQFBgcI/8QAOhAAAQQBAwMDAgQGAQMDBQAAAQACAxEhBBIxBUFREyJhMnEUgZGhBiOxwdHhQhVS8DNichYkQ1Px/8QAGgEBAQEBAQEBAAAAAAAAAAAAAAECAwQFBv/EACMRAQEBAAIDAQACAwEBAAAAAAABEQIhAxIxQRNRBCIyYXH/2gAMAwEAAhEDEQA/APvdR+D1fUQ2ZmrZI4iP6abf3UOZHH0nqLGNPsdtOSborpEHW8fzNFYyOef0SLQ9Sh08myXT+tJIXO3ZaR+i/MMObWP0ss0MeoZqg6NoYC1vtN/K0jgi07uoxxg3Gwt3Ek2Kta/h+tlv/qaL9D/hTFoepME8vq6f8RI4G/8AjVUeydo455NKdPpWaiPVAsjbmNvtNjyujRwRafXzRRh2INwcXdiOKVxp+t19ei/Q/wCEi0XU2yz6h82nE7mBrS3jHYik7VxiSEdL08WoZqdtCTdELHiit9Np9PF1DSmFryJYvVaXHLc1kLUafrY4k0X6H/CR6HqbtV6+ol04cyItjMfY3fFcJg5Q+FvTzDOzUbXTOcHQtvg8FWgg0zNVo3xNkLZbc0vNFpB8LoEHXB/+TRfej/hGaLqcuqil1Mmm/lg7DH2J/JExi97GN17ZWTFkmocwmIWRwudsWkDdLNC2Zwkl9MiQ0RQ5Xf6HWzn1NEfkj/SodB1SefT/AIiTTelHJvIj5/olVV8rYtR1EyMlcx5aw+kLIscrm9DRHStniZOQJRE4SEg/dd7tP1re7bJpC28WM12vCzk0PVp9jJ5NL6QeHEMwcfkmA+T0eq6iQse5rNOywwWSPhcJh0X4OeaNupLoQCWy43WQF6Umn6x6rjFLpCwH2lwzX6LDUaHrOogfDJJo9jwA6rBOfsg0c8Q62CQNc5semJ2jJq/3K4Ww6KSDUuibqfUiYZP5uLyvSm03VA8DTyab0gAG+oMj9ljLpOtTRPjdJo9r27TVjH6IirwGP6UY2mgHuDbs8LJkei1urlG3VNlcHP8Ae2mil2v0vU2BjNPLpvTawCpBkHvWFQ6frdH+Zo8gjv8A4TFrmi2v0XT3RsLd011ZNY+ULNDruouD26tkkpNBzaaKH+l0M0PU9NpYYoJNNTR7w/Ofg0reh1sGxJor7YP+ERxja7oJ2s23O2xd5Bpaag6TU65rJmatryRH9Pt/VbQ9P6npdJHFDJp7sl4fkXd2MKfR65j36LHfP+EHK9jI9Br42MILJA0ncTuoq+rfpJ9TGydmra5oEY2t9ps82uiPQ9Sihlc2TT+vJJudf0kfonoda/79F57/AOE7VnBFHD/1KJjTcbS3dd7hSxlfpvwumZqGagbGAgxtwb8rpi0PU4hqJRNB+JlcD5aR3vCn0OsgVv0df+fCCunghg1crIw4n0dwcXdiOKXMHwHpmminZqKaN4MbbXZFo+pCSWZ8sAmLA1m3jB7oIesNAAfo+Ow/0klFdLBDD1GERh5D4hIC45F9ist0Y0Lo5mTbHyuO6MXwV0x6TqBnM80kAkEe1hb2P2pPQ6v/APs0hP2/0nYwhi07J9K+IPLZCSNxyCFdz2Ni1TZWylkkzhcYshaM0mvk1EUmofBUd1s7X+Sn0urf9+l/T/SuI52Rabbp5Y2yFr5NlPNEEDlbukbHqNZva8tcA07BZFhBpNfJLEZnwbGO3ezkfsrui6oXH36Y5wSM0g5fS0x0/qsbKQ14YQ/BK6nv9PVyuLXOAhaDt57qrtNr5Q1sj4Nm4E7Tn+i0fF1DefTkgLexcM0iuX09ONPJIxspMZFiTF2V1PIZqonUSGxXQVJNP1CaIse/T7TV1havi1od7HwlgAA3DIRXIGQSNlcBKHNaX+/H5LXh+lLRgNcau1Z0Wve1zXPgpwo0rGLVMDWxOj2tA+rygwa2GWR+Jd1F3uFBWoHTwFoobrpWLNYeXw5U+jqGQsYx0dAZB8qYjkmMcswFSAk5sYQ7fw7eR7hY/NWkbqfU+qK+MKwhmDAA9li7tSkZudHJKNzZA44+FzaiPZE8sx7qN912FuoB5jP2XNqmzMhu22XZ8KfpjJ0YeGl4wByFDrld6fPfdfK0Hq+kMtHkd1nFG5rnOaRe6lmh6bXFrS1xc7wvQl6R6TSYSXlrbLb5PwtdHpJ/xAc9rRtFjdwV6kbZdzjubZHZdfH49nZj5MAPYWubRBB+yuGi2iufK9nWdNllmMsXp+76s0L8poulvM5dO0bWGueT/hYvg5e2GOPTdMfqowbMURN3WT9gsOpdLGi9P03OkZJw53IK+rAkAAGwfAXN1HSSanRSMoF4FtA8r0X/ABuPpk+pXyMUYDXA4pUG0urdRvNL22/w7O6NxkkYw2XCjZ/NeNJpX6SV0b2lz95yvBz8XLh3yiuZzn2002iSL7rVkbnPJeWhvg8/dbOG2Nxw6RosYw1YbvVcZiScdvC5YmOhhjjtzMnt8owB5IcACeQsWPaeKu6wrxM3SHPGSqOiPTsDBdH7hFZry0U5zbRXGsfSoiL6CiIiAiIgIiICIiBaIiHYiIh2IiIdiIiHYiIh2IiIdiIiAiIh2IiICIiAiIgIiIYIiIYIiICgnClQ7hBXsVHlSoJoFQVPdUJ9tK4Kq7INLI43WZh8lS6xdcoGkzDPC0NVR/ZKOd3uNWu+LRQzQtMrS7F5K5Iw31Q4kEA8dl6wwPg8Urwk0c0nTYXD2e0ji15jtM/TzmPYfc4H457L3g7HZUlhbM0E8tNgrd4S/ExoW0LGCMKjcu2i8crX47FVDS26FntS6WVcXuyAOys40fyXPJFO6Oo3iM+e5XDp9VqJJ2wvJcSavuFOXlnHqj1Q7utGihZKoIQKo/qoc7sOV143J2Y1Iugvluqlg105J91mq7cL6aNxJPwFwydF0uqkdNI6Uue7dYdQHws+bhfLxk4svkm4wcH+yyAqDbYd2wvb6n0Q6YGX1nmLA9rcj7/C8cMjDg0uc2z44Xy/J4747lGMj/RjJ2h1dhytIJj7QY3b3nOVL44Y5DK4WKAD/I+fst4YY30+La++KWcZjQRPdnY0/dF0jcBRoEfCJjT3kRF72hERAREQEREBERAREQEREBERAREQEREBERAREQEREBERAREQEREBERAREQEREBQ44UqHIKqruFY8KpUFeFRzqwpLsKjj8KDFp/mHBSQk3hQ11P5rCh5JJrupRUEEcL09LKCzbyQvNFA3+q69PC/2vDg1o4+Qrwt3od5aHZBpVvac5UNNGiruAcBXZdb3Ngkng9lqAGgLmaTRB47K5eaA5V48+to2Bty5o4oxqy6vdZC3jOLVWsD5C4eeVOc9/Wz+1i7nlppVkO4NcMng0tRGw8iz8qXsY1rjQGO2F15cL+1HPZEZF0XmgtWbnCm9h3WbGb3fYY+ArTamLSRW91AfqVnhy62/DFeozM0+ikMjrLhQbX1Hwvi3Ryx6kv2/y2ssuccXfH6L0+q6ybUs9QPZEb2xepkNPYnyvneq9TbFBHGXBz6BdIM2a7DsvL5/JPJyY5XHbptRHIySCZxAs7DI2g4eAs5ddpdH7TsMg+lrDX2Xyz9ZPK2R5fbPlQ1xOtaXlxsCifsvPZdY931kf8S6QgiQbHA1TvdfzaL4oSF1lhJBKK5U/lfsyIi9buIiICIiAiIgIiICIiAiIgIiICIiAiIgIiICIiAiIgIiICIiAiIgIiICIiAiIgKCcKVDuEFKUOyrFQVBkSLVDm6VyMqDjgZSjlA/mKH0eOysD/NzhHNBJoFZqaoMjmvK9WAgaeMDIrleY1gBN5JWg1rtPt2gOHBaU4cpKPSwUaXA0M/C5hrYXAbtzCR91dmqi9Ro3gkmuFve/qupzC6jYBWZbTsnHYrV3CgRmvccLd47ehO627W8nutA4MFDsqbIwKrH3WLiA8hruPzS8rwVuZgLPYLMuklFsadqo3J92V0N4waTjbz+jzOqdV/6XBmJxc7DS7AJXyHU+uauebeyRo4trW8fC/Q5dPHqYHRysa9pFU4L82/ivph6RqfaCdK/LXXkHx9wsebxWTZ8cudri6v1ed/T2GYAPjkqh4PwvG1WofPJQHtBSaQzRva4FxIxfdYtl9KMtc0Z72uEnTjbrXTNk1LHRuaASaaRyr6aN02ufYeNrXV8UKVo9V6ULn7AC0YI8rm0+peTMQ/aSw3Sklqah+1ryA3HbKLmE73iyRjHKLXoy/c0RF2e0REQEREBERAREQEREBERAREQEREBERAREQEREBERAREQEREBERAREQEREBERAUOUqCEFCik4VSVBRyzJKue6qeEo5QblrlaNNO+VRuJvlWcCKzazUS8i2n5pcussgCqytXUTuPLThcuqLn0d1gmxfZYwraMktaebHKPc8PDiTjNrI2Q1kbi0irNKziXNIHccrNpHrabqcDmfzn7XD87+VDus6R2I3mQ12FL57UvdBE4jIqguPSyOMT3gmzix2W/5uU4p7PX1XXZpPbC3Y1xoEcrDpPUDF1Ew6iXM2GuPAcOAfuvIe50TywgmhhYeqS+3O2gfqVmW3tm8rr9HBAFOwVs1zRWR+q+M0X8R6jSsDZGiaMDDT2/Ndw/jCDe0HSENdy7eD/Zenh5eMa9n1INBfKfxy+HU9KZAxwMjZCdvcCivK6v/ABRrpHmKOX0Y82I+4+/K8l2pc+Fjd5vZe52Snk/ydmRnlynx4DIZJI2SsduzVeFlLC9kjrBtppemRHHGY4xts7jWMnus7stc42HHOF5fdxcE7SyCNhNu+ohZ6RjwXCnAOaeVtrGkve6iWnz2Weka10hyfpP5Lcv+qX6wmiqVwyK/dFD9ofRBv7otz4y/dkRFp7RERAREQEREBERAREQEREBERAREQEREBERAREQEREBERAREQEREBERAREQEREBQ7AUqHIKlVcpUFSChVXc/dWVXKDleKm/NaVY5Wb//AFR5taXs4ClRhKQAaK4tQ7c0isAldswO0+BZXHM0iPd/3G8eFlKsJCGhoOa4PKvESYs8gKrGjDiMkYKlv/pBjTXm1ijz9a8kkHIHYeVfTRAaahgc1fP3XNqfUfqAG0ReT9l1Mje8EimkcrPP4k+qerC6QjaNzTXHCo6CLUgtd7XjGB3Uv2ucdrgXXVVRVC7/AO5Y1x2zEWW+B8Ll2rg1Ql0ztjx7CKDvIXHG0Fzg8GqXta9hl024A+0EgVwvGdLTbH0kLpxuxy5Ikgjm05BkuRosZ7Llmd7gG3gCv0VZ52tlBAwDwms9pY9thrmgjCuVmuSSQ5Nk15XVpi5umEhxYuq4Ixa4g0l9uOLNH5XSJb0xaxxBBOSrynTP6w1T2ztEcgoA7jXeljp8SF+7g/a1Es4bK1pbk4sLNkw9Ro3UBdtHddJLiNZJI2yGm85yi5WPAblvOeQi161H7siItvaIiICIiAiIgIiICIiAiIgIiICIiAiIgIiICIiAiIgIiICIiAiIgIiICIiAiIgKp5VlDkFCoKtyqkqCl4pVPCsVX/ig5ZaEnyrOd7qKiYe/x8qztrQDz8rNrLNxtjmkZoilxSloY1o5r3Lutrnbh24WUkeA0gOrhZq1QC4mhoLiBwquaGbgXklwr4C1DC1v9lm5uav81mo5o4I4PeXbjVcLETOjNtA/NayE+qQeAK+6ydGXNuqWc1NZyvdJ7q93YXhcs8pfIYj7XbALHNX5XSTtPAPZcbtW18jT6Z2tN/JpZys2r6jUuh07muzuNArytS0A0z6XZWupkfObeaGQB4XNK8yacsqn9vutTj6s264pAA66FeF1xSN1GhLXtG6PgXyvOklvDgQQraeb02hxFHz8LfKbGAmIx+1ztw5Hali2o4ZRv72SOypK5ge/a8APNhcT5GuebcRbaNZsLXHx6KeufWJJDs8eVIlbHFIXCjtOO6w9QOaC28DHYj5WTHE6eYuJB2gDP9V6PTWXGddI0kNFi8FFg+g8gj9EXrk4j+m0RF4HsEREBERAREQEREBERAREQEREBERAREQEREBERAREQEREBERAREQEREBERAREQFDuylQUFVU8K3hVdQOVBQjCiqCkuvgYWTia5QZTjdwqFv8A7hXhWOSR4Wb7blTGQEAm6sKkr75x4VSCef1UFpbVAkHss0aCUAbe6yfI3jkKmx18KRH7txHHIWKMXuBcW1VJskfHitpPNpNGeau1md4jy2mjKxWWGqY6KCSy3jm15BaW85vuu/UTCV21zRsHAcuRrtgpn1eDwVrj1GK5JXmg0/cBYOeDdH9Qt5nCR+WgH9FySPEVnaRQWvrLg1oLXAt4Pc9lxHUSCPYctB4+V6L3OkbjIJyKyAuDV6Z+mYZBJuD8XXAXXhnyo4JZXSMNuO4GyuaST6XNNOGVo1xaCSwE/sspYyJLAoEWCvTxmDaUyMfE3n1BuHwqvYTp3SUMnjsulskb44dzQDHwT5Wbi5sbm4F8kKXky4nwFxB29kXQwu24aCAasoum1H9EoiLyPaIiICIiAiIgIiICIiAiIgIiICIiAiIgIiICIiAiIgIiICIiAiIgIiICIiAiIgKpVlV3ZBUqhWio5QUccLJ60cqVdqozcAAsH/AW5FZVHBoPKlSstpa0ZGcqvqHdk2ey0kF4BCxpwfdghYqLF4ByaKn1M1jAVTRIwbCs7aKN5WKrnmeS4WLbzhc+oefw/wBJyaXbbbyR/tYyNEl8iu2OVileS4B0jmuBO4Y+65HQ45yP2XoyMaJTuexp+VyyQF+73sP25Vlc3nSHeTincX5XNqIi4EXbq/Zd79OGO90jXVwAeFhNCXi4xZAt1HsrrLxphLHVPxXbyuf1vUbtfkHHC9OWJzm3RoZ4+F5eq07X+47gKvBza68eUqOKbSgG2guaP+NrmkaX7onB23tj6SumVxjAA3nOFmNQTksBPal6ONrGuRofpZBG8kg5FeFuaLS4FpHNA5W72Cw17XAOyQR2+Fi90Wlh3uD3lztrA0fuVr22jlMz2Y4PfCKTqo306Pds7cIuvf8ARj+jkRF43sEREBERAREQEREBERAREQEREBERAREQEREBERAREQEREBERAREQEREBERAREQFV3ZWVXdkFSqOKu7AWZtQQSqk9lY8qn/K+yqMXYBysiLFnhbu521yqPoUFmpWD7BcBeVRg2som/v3VnGy7PdQ0Yo/0WKiGu3EWrO4BGfhVHsNtpWc4Z8kcLFVkSCDj/SzbITQr3d/8o95FN24Th4kFVVGvCyPM1zHsmLqu6PwuVzqA7HIx3XtSxiaMtoCrq/6rwtR6kLnNkhLNoORwVGKxmaZG3xlc5LQ4mnMI8LRzw6M3I3+i5JPUNtY3A72tTixWUvUtoe2wT9l5z9UXbjtBA4XTLCA1xJaK/quB0kEdjeLPjJXbjxn9Iwk1Mj2kBrLvPtWbWPkY0GJjQDRcQusGINY8Nb9VkOwqSO3xguADd2KXWX8YxRzQ1u0vDgO7RS8907mROa5jTGeXVwu90hcwngu+ln27leXM6onkA7bq118c/SOYtceGAAYFBFs4tDjtdQ5oIvRpr+k0RF4HsEREBERAREQEREBERAREQEREBERAREQEREBERAREQEREBERAREQEREBERAREQFV3IVlDkFCqlWNqpQV7LOqsK5NBUJJCgzeFk438hauJFiisHkigeL/RSs1m6vzKC7IUONkY4VXbicmsrNRaqJ9uQs5bPbta1LqbzjwuZzxt3OGAa/JYs0UL92MA9ie6ygcXB/HsdRoUti0PILQc8fCq6V0TLLSfGFmqsXPDCGloIyL8LGWP1dzHEu3Nw0rTc7PHFgVRXLqZWxRPkaPdVAjta5XUr53XaZ8TnU1rTnBOV5s0z3YLiCeAvT1JDg4tIPbyvN3b99jLcX/penhbnblXHLEBe5xsjHOVnHDDkvBHg0u0wukII3FwH2r5UOihjBc9wfKBgdgf/O66e/8ATLidEfT3SuqMn2DFlckjXObvdu9IGsHAXRMx8s4c83dduAonLHlra3MbmgVrjUrism5HOIIBDbyueSOtMXBwNn8l161zItsbTmtxH9lyTEmGPsHXa9HBG0LGSxNc2JtDHlFlC5sTNu4DOUXTpH9HIiLxPaIiICIiAiIgIiICIiAiIgIiICIiAiIgIiICIiAiIgIiICIiAiIgIiICIiAiIgKHdlKgoMyT2VKWhwqOUFSOwVSeyuaWZ4yiKPcCCFgMkeFpJZWf0jjKVKycDkt48IXDAdyfKuQCFk8Mdnkhc6izrLQBX5rlLDtPBJytnmhX/wDVm2nm2usePCisntIZbXkGx+arJKSw+y/sVL2kgA8Xi1UMvbfHjws1KiN7d3au2eF5Ounc2R/uNE2GngL15WNpzgy3kUaK8DWxuD3l8zQ7kZsV2tSTazWEk8bmu3RgAivauWWKJsm+RhGPpC7A6MbRGC6Tu4jAXBMCTTXnc7ORdrc/pio1GpEkIDY9gGCBzXleU5vupjiXX45Wp3mV7De6l1OgEMLXPzK5ttbX0g+Vv/lHNM8wRhg2GR4ybpcLm29ora0nlb6ppDWi+TbsrfTsG0vJvY0us8ArUuds14srmyzBxcS3tamUNEMbnMc0kk0eFpO2N0Rkc3L/AHDGSrTta/SwEOzt9rea/Vd5y+I8qYH1XVSKkjHNeQBY7VhF6P8AVH9MoiLwvaIiICIiAiIgIiICIiAiIgIiICIiAiIgIiICIiAiIgIiICIiAiIgIiICIiAiIgKHdlKh3ZBU8LN2FoVQ5UFFRyv5VCKHKpWDuMqoF0fCs7uq5FdvhSs1lJ9OFm3Ar+y1eDtIbVjhQ1rsE1fdZqK7C454VdgBBaKIOStHPYXuis7gLqllu94wsVWLpLkcCMg4SseCOcrWRo2F/NDiuVylrtgIDtpzSwBstOaB+LXh9QhOlkv62mybwF7TTRBYA73Zs1S5+pQGSHc0ghrrPfH2WdzkzZr5z12xxVG0gHnuQVzepIXl2w2Dis/svRLWiRw9FlXysPVlleGspl4Jb2XX2/8AHNxljY/5moAFG2Dyflcu97p3SOJc4k8cfZejqf5x2UHMZYBu77LH0GtaHBmasfCnv/aPMnJf7nCj8pCSNPM6hRbtAW+pZbSAAAOe9qHxCLpriCD6j+32XSfErz5IjIzk+a/srSwOOj07QNpFiwF0QRB0TnknFXfZbPex2mMQyI3Ej7LXvYxXEyCJjQ1zrP2Rau08cx3gPo+ET2o/dkRFXtEREBERAREQEREBERAREQEREBERAREQEREBERAREQEREBERAREQEREBERAREQFDuylQUFCqFXJVCoKqhqld3CyKFZu4NqALCl2Qoo7EqVWxeebVXEAkVjz4VyKIcSFm/AsDlY1GUjmh20HKgNt6s9tkOr7oMAmrwscqMZC9jmhjbHm+FDm7oySBvAyPKs5xq6pQSQA66B8rNHKIwyqLa7hSZQyN4e4Os17eaVNRGwW9ooE2433WHpkUQME8hZzWa8jXQSabUOGwluaPkLHa6CMkN97/AGk+AV9O5wcwbheKoH915nUHAltMcG14vPlPe/GbHktiMcgB+wxYSVjtobtaKx/8lo3caaWkSNNF1cqZCXD6ATfN5tZtYx5z9G6dwABG6txPhW1WkazTge1zA77kGuV2S3BbWuBeKLieW/C44yZY54XFuPeC3nCvG36V5ksbY3AbQS6gbWsThHEGuYNjyWk1+6obmmIAO1lWTz3W8j2jRwEtdybIPAtd7eow5gx8BdE+2uaaIaLH5Iuls2kmYDK94c322O9d0T3R+0IiLq9oiIgIiICIiAiIgIiICIiAiIgIiICIiAiIgIiICIiAiIgIiICIiAiIgIiICIiAod2UqrigqQquxlWKoTjKgzcqPwVZ2e6o51lE1RxrhTfDSoJFhV3Aknv2Sp8WeAG8LHDwQbA8K92+yaVT37/kuYOpwwqFoAKs2t204wj3NaCs1WEx2gtr81zTSNayu/wraiYmQgcUuBzrdRJB+Flm10Ha4N3HBxXdNga3YD+pVM47mr+FPpSTTNc51taMADKzUczGyNG3eXBzvGaXq6LSsm0TmTEHcavup/CuETtQ5oAaMErr6eK0zZAG/XTsdlOM7XHzOq6ZerbHDLttxG44AryuiPo0rB60jmPLDv27cnGFpqmObr5nMAkLNz2hxwdptd0h/EaIah5cIXMEtssO24NFJx1MfFaiA731kuvduNAFcscbYpw5rjXfPN4IXt9V6UdAwSMDXwye9hB85/uvA1JDWCTcASar5+y1J+OVc08bmlxcXAA1XkLonjjZoon7wWuLqA7UFzut4Dg4gvwW+KXdF0/V6nQSmKFxjjfZcXAXY4HzhdGZNcAY4Cmy7R4IRepo/wCGeo62D1h7RZFOOUWvbiZX64iIuj1iIiAiIgIiICIiAiIgIiICIiAiIgIiICIiAiIgIiICIiAiIgIiICIiAiIgIiICgqVDkFCsytCszhBQqjgKtXPKoeDaiRTaSeeFAjyaVxecJVZUops/qquF0bxVK5dXa1m+ww/fCxRm8mxRH91yTEkOBJOQt3uJNEWfKzLba7BOFEcrrqhn+yz2Mc8ALqoNdzdDgK8TGe5223Ht4WazjP0g1uwi75V9LC2R74WgtBFAjsutsIayyLNrfRwgTF2KAulid1qR5xkfDHJFICWuwWnkEeF29P2fhYXHJLyOeB8hU6hCIxG8H3E1k3Y5Weme06d3ptaZ48G+4P8AblWXOSuJhH/XHMdt2Oc4t3cf/H+66tPEdHI9srm+kZKjzkXkN+3K49zZeqFkjhE9znCPi77Uu6JxdGPUv1HOLJLyGvH/AJ+6Ssxjq4DqI39Pcwuogtk7Bh8/AI7fC4f/AKU0D3skMz3xnJaKz+fK7ppydTp6kqSMje0cljuP3C64i+aTcA9oYNtWKd2tbs0yVx/gdAwOJ0UZZG0jcIwT9uMrHqMeki6WxsELWRPc1xaG1+o8ru0VjWTRTyzyycuc4exoHAHgrg63G8aV1OiDnTinMJJIrF/KxZcTJI7uh7I+mNaXBvudQuu6LfphDunxn0WP5yXV3RJxZesiIvU7CIiAiIgIiICIiAiIgIiICIiAiIgIiICIiAiIgIiICIiAiIgIiICIiAiIgIiICh3ClLpBQrMjK08lVdzaDFyj/jStIcLPO3lESO6Flk97Vox3UueWubRAb3wsclc7mbTfYKDtIIsDGFvDRNuOHY47nhRJDUlH5FKWfo4tnPnyjWEA3mxwtS3aK7hRRNELNTGDYhusjupY8RyuDQCAMrRwcKFkfCzm05gG4nDv6rGmKu1JAJ7LJmvdH72gYNWSs5SCXO35BAXDJdupvz91lm8nrarqUGohZkNcDZF4yuaLVMglMjGtLSNps0CF4kj30CA4fvYVJZZGjJIsYJKl7up7Pd0phdrHSRsb6lOc1pI9xPYHsupsU8ccxMUkcjXiRrA7eXj4/NfLR6gRxlxDt5FW08UrP63q2Vt1D247Hla49J7x9BrdKZNX60ETZWRGyWn3g8lvyR4+VqyOSbS72sna10jZWbR7gTTsj72KXys3WdTKQ4Odfm6yfsuN/WXsuMzSGjy15BCu3+k94/R2COHTgS7v5zyCDznz+i5OsabfoWgiNo323bjFYXyWm/ijqMYO3VscwVQ1DQ//AGumT+KdTqCIdQ3TOi/4hlttX2mL78X1vSYGjpkQLRi+RfdF5ek63pGaZjHRTe3Ap4H90SeTiux9MOEQcIvQ6CIiAiIgIiICIiAiIgIiICIiAiIgIiICIiAiIgIiICIiAiIgIiICIiAiIgKCpUHhBKh3ClQeEFVBFqUUGD2nhVDcLZwyoAwgqBQWWooN591VS6A26XNrqG3tlZo00TNxDt3tGK/urzOPqtHnm1ppA1sLQ3kc2qajOobXarTl/wAwZSwFriM47+VEeldIB2C9D/kRV/kgNX7cX2Wpwg549KxpvDqGVhr5A17Iqo0XcYq12kF0TvTaA4nlcmokBhDS5u8OqwFnlJJcHj6uJkTtgo7vdS82Q+mze5x2+PC9LUgvNg8Y4Xm6sgNDXWfnsvO58nGZrbd13DfC59RN6jm00+SfJW+xz2kMaebJ+FylrS528hgHdX8Yrle9rQ0WbvAtZysLxROORa6myQ2QI3OPDS4UFzzO2uJa2MVxi8qMVySGNja3EO7fKzaInBxc3HkLabUOLtrg2ubDQuaQyPc6pXfHC3iLsjZFJYIsi6cE1DiTVWeeMH7LB7pY3bvWOBYJoqsuse8geq0UByBgq+tZdjZTGNoJHwSi4xK9uC4n7tCKeg/cOyr3UnlVByV217VgotTWFBV7DNqVVLTsWRV7qbTsSotLUJ2JspZSilFOxNlO6r2VhkKaItD8JilFq9i33RVU2nYlFFpadgSllQgsp2JsqVFFLKdgbRLRTRKKpS00WUWotQmhaIivYm03KETsSSotETsFNqETsWFqbVETaJ/JQMhDwjDgqaJICmq4Bx3Q4VeGOvwrRWKTe84oBYasD1G3yFpBVmu9LOcH1jmzeFzvLodUZJjaGih5WMkJOoFGqyStoNwgaQcqJjRGFb3AMrRJuAN1RKh2pxYCwcSBRWDskiu/lX3pWr9UHWHD8gVyPl3CjbQe5Vtrh7W/uuaVlseX2APlYvbOoeW0Q1240vOmkBDjsbuHBKamcEARghpoX3K5y9jtwBye57LFjDB4e53qbj2tcsoDSST9QpbyzU/aBdYwe/yuWU2aLgB3WWawfKGM3sAB74XLK585txAb3wtJJgxwogn5GFVjnySbQ3cRyDhWTGaxfEGsJd9NXzVFc8zWggtfbib5ul6M+nc6MPkaGebOFxO08b3tkc55BNe1q1ObOOFsTvUHuNXwrSRRue0kgUO/deiwQB1CEEjgucTamYksbI1rPaKxV/mr7pjiaGbRbwPikT8XJ2bu+SQi1nJOn7ZutB5pBVpS1r2llQp7qaV0VRCbwpqk0QUCthAE0VUqPhE0WBwiImiMJ25UqDyioRKUnlNRCKwFKcJooithVPKaHZS3hQpCaJUd+FKfkmqgEKCFNYUfCmiDxSKSFFJqFIihNglQiWroKb+FCXhXRNjwl/CiwlqaCm1CJ7ApUWFAtLRJ4UMOCpPCq3grOjS/CiTLD8hBlTsvFnKfRzRuADvGOFmSXPLu/b4Xe3TgAi7FrCWEsvws8+NkG2nNwNI8UqTj4/NW0pPpNr5V9R7WW3BXSd8dVwvxRKFgdlo7crJ8sgfggBQXFxIe4/ZYjOoe4RsO33H9AvK1D3mQ7nGj/wBvZei8BzqAv81yyQMkzeDmgozXlTSgZaL/ALLkaHCQl7+b4C9tzNM2NwkYSBghYGPSlpeyMYFfks+zGPKm2NYe4Jqhhc7IJdQx5DaAHPYj816ksTGxmmURwuWVzGhttLj91isuP8FExx3OEhI+kYr81hNNJANjCQ4DAaK/ddEznuJAoYu+FynTyFlE+6+Vf/qVg4AR7nOsOOQT3VRQFAOABw4DldDhG13u9xxeFlLE4D1IztbY/JOkZyDY8GShf9Plc2rZu04dE3c8mi0msf8AndXdG4ECUucfq3d/2XdBpGCpZDtaaprcki834TZx7SvCEUh+vY13iwaRfRgtA9sLWjsNod+6LX86etfqF+FKhF0e0BpSqqQcKAndKU8ZQV7qbKnCqT8JoWptR3VqymieQnATsocfhNAYCE05BwoPKaJu8qO6BOyqJPCglT2Cgc2oCi0JQZTVSSrAqALQJolQhQZCaBFhVVuwCh2BaaIJUKLyFKmoWosIcqKrKom0uyovKWgkDuijhCU0HGypVeVN4QScKByo3KzBbrQSAe6tVKRypcmipGEDb5AVgr7Uk1WdbT8Kzfc4Glah3VhQGP0W+PQkKpFgjsn2Kt3ytWyzBnEwRtx2VngSCjwhGMKwbYCkn4jyNQz0pHU7jssnBrsty4r2nxxvrc0EjyqP08Ww+0AJ/Hc6THzbppOA4DNbaW0jw1lk9uF1ydK3ybmOsHIvyqSdJkkIt7Gtxnva53jUccZMzcMLm1nHAWDo4x/LDaBzS9DQVHrZYaLQ0ECs2AeFyzxNilc45Bu/grldiV5Wpjeckki7+64pnNAL3Xtrhexq3NEZ5OF50sTXCthO0CiprnXIKcwvfjNsBC5dS5xDDuzWcLukj25LCfJ/suV73PxsbtbgA8lEZBg2nc0AKslCEOYKiAIDyDZP27roJdGwteLIs1XCp6bphG6RwxYH+FjdSuRoLtQTG6wCLceSB/RdOplbp9IXNFucSA5c0jfRtw544/ouDUyuO5jRdZq1ucfastG6yQNFN/dFztusZCLr/HxZ1+3KrhlByFByU17hAhOEBQWqihd2pRvCjvaaBP6ojj3UXYTRIPcKw5VRasOE0Sqk0Uuyo5UAH3D5Un6kGFBdfZUByFZVaa5UhwtBN/Cg4Qm1BPCaCX44UKeymiwOFI4CqPKEq6BwotTi+U4+VBN0UPyoDrPCmxymirm5wqE0rOPZUdhNCyUKAqU1EKLr7qT8KBhTRN4Q5T5VQc2tC3dQouzalNE9lpGMFZLWM1g9+6aLdlLe3ylZUZbmsIq4FYVgKWIJDxldHK1xuiu1Cyxi7ViM2gCub0MWNIdlaPdsq+6SO27fK0a4PaDQThw/NGfJxwrgEDCkho+kYCZNcBdMRQgh1I921uOSpksCx+ZWG+3ncePhW8vWYLBwA20QQspSSxrqA2uv3dgtHPaDm8eFjI8tjIbTnDse6xeY4JXHT6+WWtwJd35WGpmjnjr0mtd8Hla6slzne3DcXVLzntdutgIr4Xktus1jqQ0Nodv2XFLMWRYIJ5C31Ye0btrrPA/yvPfHK8i2FuOStdOVYnWSTU3gngHv91k1233Xbh/yr9grSMEbnNAt23PbCzBDo9hcGbji1M1nUmRjx7hk4CSfSarbwPzRsfpkEF7cULOVyOe476c457FZnFFS2RztgAvhzieB8LI6VzHONkOGAXeFrGS1rWudQv3eSs3zgPcQXOJ5cMrc2M2qfh5D9DQW9jfKLqjlnawNbGCBwQiuo/V7+UsV8rzp360zAaV2m9KgBvy61zy6id/S9W6R8ZkYauIEbSDm0ez2evk80pA7HK86STVlkI00mn27PeZTm1QT6p0OrjnfFujYRtjaQQau7Q16302l/uvLEurOl0ztO+AksBkMpvKmHUat08sGodCS2MktY0g5GCrpr0XHPZSRgcLx9LLqD0uF0MkRlJG71j2W0M+s/GMhnfpgHN3ANabI4wVNNekCPKt2XjaWSc9PcIXx+t6pH84422tGT65upiimfpQH5Aa0+4DmjfKp7PTIsqRxyvKgklDuoCN7fUbM4RiR2OQqu1XUInxCWTSASO2ghpNnxgqGvYuhnPyqGycDC82GWQa3Xsa5ocK9NrzjcQs36jqMQY6R+jDXODSQ0mifzQ9nrAVyVYV4Xkte4dalBkAHosNE4ulSTUdTihdLI/RhjcuIBIAuvKuns9kZFqpK84zPHU9Pvc2nQ26sNJvlYyT9SZG+R7tJtYLNC6H6paez2BRbwouivJmlkM/TS+Rtu3hxjsNIwtXv6kZZPRdpDGLLcWaH2Khr0xVFQc+MrxnaiWSHQymVhLpcujsAiuFvLJ1A6pwgdpPSv2bsuIrPdXT2emBfdLo82vFn1U03RxMZIy/1mAGMFtC6pdMr9b6wGlfpdhArfk3+qi69L5UONBeLPPqH9N1Zllj9Rjg3+WCC033XTqH6rdENK6DaWe71DZ3JprtsUSowV5jJ55YtY2eSHdGwgiNpBBUxy6n8HpzA6G695kOU1PZ6WAa7qpNlee2bUmSWOd0RphNNBB4wVTTSah3T4DE+IyH6vVPZNNeo3+iHK4YZdUNU2Gd0NFu6mtNkfCygkmGlf6bmep6hA9Q9k016YOEC4Gy6ts8UcroNr8+1vNfKiF8gGp2ObvEjgzeccq2mu/sUvC8/1tWxzN5gDXmgQ27PhWY5w1WpAIBwWhxwDSzprvYLeugtC8lkusaQ5z9OATV7bC6tx/HyDcBcTSATi8qwldbR7qN0rv8AoK4HSayKEl79O1oIsgXVrXcTr4Q40HR26sA/K3+LrYLaP6eeF5zjrAXkugDWgni8K7nPE+mJeDYdZbgKTo16BQLi9TUuLyDDQsgVeFLnufDA8uBLn8sFCqW5yHc6JkjBu5UtjbG2milz7tQXOEbott+28lZvke/Tbi5t7x9ApeiZ9NdbgA6+xSwcDkLn1DpWm2OYWY5yVkJC7TvcZGkivpxSxyvfQ7AbaueVu1zqIAHfwhc8bRG5hFZtUL5T6geWYHAGQUuWdjN9s9jrPtou+ft/dccsvon3ut5FANOAr63VO08TKDXPdxYXlBzt25xsnm15+e/E10S6snk9uQFyvms3Zr5VXOcQCKz57Bcj3lpI3C1iRi3WjtS17j9RF17lhqiWtLcBz8n4XMXSlxAIo5BrhQWuklMjrutuDghX1Y1jI29xGXGwbHKxMDo6e7DazXI+F3NY4H1HDd2DR2XNO8umHJbdWOCss1zTEPjIcbBA5WW5uwBjTuqhjgrd0f8AObdEHkBaysDKawh7XAgXyCqjyHkSSAtbTuCTwV1wdNeXPt17Kc5w7fb5WkekqdoDAXOAs5XTqdazSn0GgHbjd/7vKWpI8LVax7Jy2L+WwYDR2+/yiyn/ABBlJEAf82i0y/Qzr+kicTDTziQO3WKGf1Wkeu0v4PUunjlMGolP0EX5RFHp41lJr+jySb3aeffYNihx+a3i6hp3O1uqfHKYJHBlCryK/siItrGXW9Hk2l+n1FtAAcKBx+a1h6nC7V6rViOQwtiawjG7wiKIwfrukPYxj4JyGDa04uv1W8PUNPLrI3wRyelp9OQQ6rwURImsX67pT2Br9PMQCSLqxfzavDr9PNq9IzTMkDdO1xIeRZCIquknU+kzB/qaech7zIbr6u/dUGr0cr9HptJHK0Nn3nfXcIiLrWbqXSpJJRLp5yXuBeMcjGMrL8ZoZIWaTSRzNL52u95FIiGt5+pdO/ETCaCYvLRG8YrHjK5Jtd04aLURaWKZj5gB7iKwQiIzrs1PUNHHMI9RDMXtj9N1UQRz5XIdf06LT6hmnima+WPZmqRFKuuuTqGjgGnj1MUxkhZY21XuC54eo9L08pkhgna8tLe1Z/NERbVoNdpdNodG3URyuI/mMLKrwkXUOkQztnZp52vaSRVUb+LREiW1MGs0sPSo4tVHK5skhkaWEdnf5Uf9Q6R+IE4087ZA7fbaGf1RESVZuu0p02qlmZKYNTNgNq1WTXdJkl9UwTh+4GxQz+qIjUTFroN2tnex5ileG0KByP8ASo/WdLkDQ6CWwA3cKugiIRvFronTyztjf6TYgwjFrF2p6W9jGehMdg2g4ukRDW8etifqmyRsfshhqic4KydrOnPbtdDKQCTmrBKIg1j1UEk2nZp2SBsQcacRlQdboH2HRSuBcXm65KIhCPUQSO08MDHgNk3e77LSTWaF737opCXn3cdkREtVOp0pjEOmje0ueD7iup+u0TpXiWKUuIDHcdkRIsVk1ejOlki0zJWukIw7jBXTNrtK2XZLHJvazYaqiERdI05zqtJGJfRjkaXsLc1S6jqYI/REzHl7GYqqohEUhGbdRo4XF0ccjSQR8LWPUQxaeJkok3ABw21SIqVMWo0TJBII5A4cLVk0TdKz1GuIc4uBH3RF6OHxGWon0jonODHhxN38rnZN6MBL7LHnFIi5eX6sW/F6dzrex+74XRHNC71XFpIKIpwujn1cen1EVhrgQMFeQ72ue3jYdppEWfJ9YrllftYdmHWuZ0ocCBmuAiKRPx0MLAfBDbOOT2WJcD9IzwQiLNSOaaRwA2ij91ztMm0biKrthEUjFQaBDefBVvw8km1zX7Wmx848IitRpDsgMj9x20M3ZXk6h1SPe837uAiLH6t+MgJZRuiA28WTVoiLo5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TextBox 48"/>
          <p:cNvSpPr txBox="1"/>
          <p:nvPr/>
        </p:nvSpPr>
        <p:spPr>
          <a:xfrm>
            <a:off x="1571604" y="1357304"/>
            <a:ext cx="6055057" cy="8540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1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   第二课时</a:t>
            </a:r>
            <a:endParaRPr lang="zh-CN" altLang="en-US" sz="5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43174" y="2357436"/>
            <a:ext cx="32623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window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1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品读赏析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477" y="2027544"/>
            <a:ext cx="8643998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遗民”年年岁岁盼望着南宋能够出师北伐，可是岁岁年年此愿落空。当然，他们还是不断地盼望下去。人民的爱国热忱真如压在地下的跳荡火苗，历久愈炽；而南宋统治集团则正醉生梦死于西子湖畔，把大好河山、国恨家仇丢在脑后，可谓心死久矣，又是多么可悲！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32635" y="951865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altLang="en-US" sz="4000" b="1">
                <a:solidFill>
                  <a:srgbClr val="FF00FF"/>
                </a:solidFill>
                <a:ea typeface="宋体" panose="02010600030101010101" pitchFamily="2" charset="-122"/>
              </a:rPr>
              <a:t>南望王师又一年</a:t>
            </a:r>
            <a:endParaRPr lang="zh-CN" altLang="en-US" sz="4000" b="1" dirty="0">
              <a:solidFill>
                <a:srgbClr val="FF00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1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品读赏析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428742"/>
            <a:ext cx="878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题临安邸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宋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林升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山外青山楼外楼，西湖歌舞几时休？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暖风熏得游人醉，直把杭州作汴州。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8580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感情朗读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428742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秋夜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将晓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出篱门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迎凉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有感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endParaRPr lang="en-US" altLang="zh-CN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三万里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河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东入海，五千仞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岳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上摩天。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遗民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泪尽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胡尘里，南望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王师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又一年。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8580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拓展阅读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571618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示儿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宋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陆游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死去元知万事空，但悲不见九州同。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王师北定中原日，家祭无忘告乃翁。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1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板书设计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285866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/>
              <a:t>秋夜将晓出篱门迎凉有感</a:t>
            </a:r>
            <a:endParaRPr lang="zh-CN" altLang="en-US" sz="3600"/>
          </a:p>
          <a:p>
            <a:pPr algn="ctr"/>
            <a:r>
              <a:rPr lang="zh-CN" altLang="en-US" sz="3600"/>
              <a:t>宋代：陆游</a:t>
            </a:r>
            <a:endParaRPr lang="zh-CN" altLang="en-US" sz="3600"/>
          </a:p>
          <a:p>
            <a:pPr algn="ctr"/>
            <a:r>
              <a:rPr lang="zh-CN" altLang="en-US" sz="3600"/>
              <a:t>三万里河  五千仞岳    山河壮丽</a:t>
            </a:r>
            <a:endParaRPr lang="zh-CN" altLang="en-US" sz="3600"/>
          </a:p>
          <a:p>
            <a:pPr algn="ctr"/>
            <a:r>
              <a:rPr lang="zh-CN" altLang="en-US" sz="3600"/>
              <a:t>遗民泪尽  南望王师    山河破碎    忧国忧民。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72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课堂作业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238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一、关于</a:t>
            </a:r>
            <a:r>
              <a:rPr lang="en-US" altLang="zh-CN" sz="3600"/>
              <a:t>《</a:t>
            </a:r>
            <a:r>
              <a:rPr lang="zh-CN" altLang="en-US" sz="3600"/>
              <a:t>从军行</a:t>
            </a:r>
            <a:r>
              <a:rPr lang="en-US" altLang="zh-CN" sz="3600"/>
              <a:t>》</a:t>
            </a:r>
            <a:r>
              <a:rPr lang="zh-CN" altLang="en-US" sz="3600"/>
              <a:t>，下列说法错误的一项是（     ）</a:t>
            </a:r>
            <a:endParaRPr lang="zh-CN" altLang="en-US" sz="3600"/>
          </a:p>
          <a:p>
            <a:r>
              <a:rPr lang="en-US" altLang="zh-CN" sz="3600"/>
              <a:t>A</a:t>
            </a:r>
            <a:r>
              <a:rPr lang="zh-CN" altLang="en-US" sz="3600"/>
              <a:t>．前两句描写壮阔悲凉的环境，直接抒发了戍边将士的豪情壮志。</a:t>
            </a:r>
            <a:endParaRPr lang="zh-CN" altLang="en-US" sz="3600"/>
          </a:p>
          <a:p>
            <a:r>
              <a:rPr lang="en-US" altLang="zh-CN" sz="3600"/>
              <a:t>B</a:t>
            </a:r>
            <a:r>
              <a:rPr lang="zh-CN" altLang="en-US" sz="3600"/>
              <a:t>．“孤城遥望玉门关”中的玉门关，是一座军事要塞。</a:t>
            </a:r>
            <a:endParaRPr lang="zh-CN" altLang="en-US" sz="3600"/>
          </a:p>
          <a:p>
            <a:r>
              <a:rPr lang="en-US" altLang="zh-CN" sz="3600"/>
              <a:t>C</a:t>
            </a:r>
            <a:r>
              <a:rPr lang="zh-CN" altLang="en-US" sz="3600"/>
              <a:t>．本诗的结尾没有体现出悲伤的情调。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142874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A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72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课堂作业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238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二、根据古诗</a:t>
            </a:r>
            <a:r>
              <a:rPr lang="en-US" altLang="zh-CN" sz="3600"/>
              <a:t>《</a:t>
            </a:r>
            <a:r>
              <a:rPr lang="zh-CN" altLang="en-US" sz="3600"/>
              <a:t>送元二使安西</a:t>
            </a:r>
            <a:r>
              <a:rPr lang="en-US" altLang="zh-CN" sz="3600"/>
              <a:t>》</a:t>
            </a:r>
            <a:r>
              <a:rPr lang="zh-CN" altLang="en-US" sz="3600"/>
              <a:t>完成练习。</a:t>
            </a:r>
            <a:endParaRPr lang="zh-CN" altLang="en-US" sz="3600"/>
          </a:p>
          <a:p>
            <a:r>
              <a:rPr lang="en-US" altLang="zh-CN" sz="3600"/>
              <a:t>1.</a:t>
            </a:r>
            <a:r>
              <a:rPr lang="zh-CN" altLang="en-US" sz="3600"/>
              <a:t>把词语和意思用线连起来。</a:t>
            </a:r>
            <a:endParaRPr lang="zh-CN" altLang="en-US" sz="3600"/>
          </a:p>
          <a:p>
            <a:r>
              <a:rPr lang="zh-CN" altLang="en-US" sz="3600"/>
              <a:t>使               潮润、沾湿 </a:t>
            </a:r>
            <a:endParaRPr lang="zh-CN" altLang="en-US" sz="3600"/>
          </a:p>
          <a:p>
            <a:r>
              <a:rPr lang="zh-CN" altLang="en-US" sz="3600"/>
              <a:t>浥               先饮完。</a:t>
            </a:r>
            <a:endParaRPr lang="zh-CN" altLang="en-US" sz="3600"/>
          </a:p>
          <a:p>
            <a:r>
              <a:rPr lang="zh-CN" altLang="en-US" sz="3600"/>
              <a:t>更尽          到某地；出使。</a:t>
            </a:r>
            <a:endParaRPr lang="zh-CN" altLang="en-US" sz="3600"/>
          </a:p>
          <a:p>
            <a:r>
              <a:rPr lang="zh-CN" altLang="en-US" sz="3600"/>
              <a:t>柳色          即指初春嫩柳的颜色。</a:t>
            </a:r>
            <a:endParaRPr lang="zh-CN" altLang="en-US" sz="36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00034" y="2357436"/>
            <a:ext cx="1714512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00034" y="2285998"/>
            <a:ext cx="178595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928662" y="2857502"/>
            <a:ext cx="135732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00100" y="3929072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72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课堂作业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142990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2.</a:t>
            </a:r>
            <a:r>
              <a:rPr lang="zh-CN" altLang="en-US" sz="3600"/>
              <a:t>诗的前两句点明了送别的时令是：       ，地点是：       ，景物是：       和                 ，这样为送别创造了一个愁郁的环境气氛。 诗中作者用一个“      ”字委婉地表达依依离情。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215206" y="1142990"/>
            <a:ext cx="121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春天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714494"/>
            <a:ext cx="121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渭城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714494"/>
            <a:ext cx="121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朝雨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164305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青青柳色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264318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柳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72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课堂作业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8676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三、根据意思写诗句。</a:t>
            </a:r>
            <a:endParaRPr lang="zh-CN" altLang="en-US" sz="3600"/>
          </a:p>
          <a:p>
            <a:r>
              <a:rPr lang="zh-CN" altLang="en-US" sz="3600"/>
              <a:t>（</a:t>
            </a:r>
            <a:r>
              <a:rPr lang="en-US" altLang="zh-CN" sz="3600"/>
              <a:t>1</a:t>
            </a:r>
            <a:r>
              <a:rPr lang="zh-CN" altLang="en-US" sz="3600"/>
              <a:t>）满怀希望地望着江南，盼望南宋军队收复失地，如此又一年。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00037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遗民泪尽胡尘里，南望王师又一年。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72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课堂作业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8676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（</a:t>
            </a:r>
            <a:r>
              <a:rPr lang="en-US" altLang="zh-CN" sz="3600"/>
              <a:t>2</a:t>
            </a:r>
            <a:r>
              <a:rPr lang="zh-CN" altLang="en-US" sz="3600"/>
              <a:t>）三万里长的大河向东流入大海，五千仞高华山高耸接青天。北宋的遗民对着这样的河山也只能伤心欲绝。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85750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三万里河东入海，五千仞岳上摩天。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1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导入新课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71472" y="1214428"/>
            <a:ext cx="8072494" cy="3500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28662" y="1357304"/>
            <a:ext cx="7215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    唐宋，是我们中华历史上文化最为繁荣的两个时代，无数的诗人就像夏夜的繁星，各自闪耀着夺目的光芒，今天，让我们走进南宋，一起走进诗人陆游的心灵，去感受他的情怀。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72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课堂作业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1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四、请发挥想象，从</a:t>
            </a:r>
            <a:r>
              <a:rPr lang="en-US" altLang="zh-CN" sz="3600"/>
              <a:t>《</a:t>
            </a:r>
            <a:r>
              <a:rPr lang="zh-CN" altLang="en-US" sz="3600"/>
              <a:t>古诗三首</a:t>
            </a:r>
            <a:r>
              <a:rPr lang="en-US" altLang="zh-CN" sz="3600"/>
              <a:t>》</a:t>
            </a:r>
            <a:r>
              <a:rPr lang="zh-CN" altLang="en-US" sz="3600"/>
              <a:t>中任选一首改写成一篇短文（自由发挥）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1406" y="2357436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/>
              <a:t>送元二使安西</a:t>
            </a:r>
            <a:endParaRPr lang="zh-CN" altLang="en-US" sz="3600"/>
          </a:p>
          <a:p>
            <a:pPr algn="ctr"/>
            <a:r>
              <a:rPr lang="zh-CN" altLang="en-US" sz="3600"/>
              <a:t>       在渭城的一个清晨，下着蒙蒙的细雨，湿润了路上的灰尘。元二被封为官吏，要到遥远的阳关去当差，好久都不能回来。元二就要走了，王维非常的舍不得，跟元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72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课堂作业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14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喝了一杯又一杯的酒，总想让元二留下，可是元二没有时间了，急匆匆的上了马车。就在这时，王维说；“朋友，请再喝尽这杯美酒吧，等你西行出了阳关以后，就再也没有一个交情深厚的老友了。”“好的”。他们喝完了这杯酒。元二上了马，王维非常的悲哀，想到那么多年的交情就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72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课堂作业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71552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这样破灭了，但他并没哭，而是把眼泪给止住，努力地想着写给元二最后的一首送别诗。</a:t>
            </a:r>
            <a:endParaRPr lang="zh-CN" altLang="en-US" sz="3600"/>
          </a:p>
          <a:p>
            <a:r>
              <a:rPr lang="zh-CN" altLang="en-US" sz="3600"/>
              <a:t>    元二也非常伤心，没有阻止自己伤心的情感，眼泪情不自禁地流了出来，正当元二走的时候，王维深情地吟道：“渭城朝雨浥轻尘，客舍青青柳色新。劝君更尽一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72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课堂作业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71552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杯酒，西出阳关无故人。”</a:t>
            </a:r>
            <a:endParaRPr lang="zh-CN" altLang="en-US" sz="3600"/>
          </a:p>
          <a:p>
            <a:r>
              <a:rPr lang="zh-CN" altLang="en-US" sz="3600"/>
              <a:t>       马车已经走远了，但是元二还是先开车窗，依依不舍地看着王维，虽然人不在一起，但是“天涯若比邻”他们的友谊还是连在一起的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1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助学资料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5720" y="1071552"/>
            <a:ext cx="8501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作者简介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    陆游（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1125—1210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），南宋诗人、词人。字务观，号放翁。越州山阴（今浙江绍兴）人。少时受家庭爱国思想熏陶。中年入蜀，投身军旅。晚年退居家乡。一生笔耕不辍，今存九千多首，内容极为丰富。著有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剑南诗稿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》《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渭南文集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》《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南唐书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》《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老学庵笔记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等。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1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助学资料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5720" y="1071552"/>
            <a:ext cx="8501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写作背景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    南宋时期，金兵占领了中原地区。诗人作此诗时，中原地区已沦陷于金人之手六十多年了。此时爱国诗人陆游被罢黜归故乡，在山阴乡下向往着中原地区的大好河山，也惦念着中原地区的人民，盼望宋朝能够尽快收复中原，实现统一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1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初步感知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28586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初读诗歌，读准字音，指导书写。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285998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理解词语：结合注释和自己的学习经验，互相交流对古诗中词语的理解。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1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理解诗意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669" y="796597"/>
            <a:ext cx="72152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三万里河东入海，五千仞岳上摩天。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184" y="1441447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三万里长的黄河奔腾向东流入大海，五千仞高的华山耸入云霄上摩青天。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490345" y="2794635"/>
            <a:ext cx="7582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遗民泪尽胡尘里，南望王师又一年。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8969" y="359346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中原人民在胡人压迫下眼泪已流尽，他们盼望王师北伐盼了一年又一年。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1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品读欣赏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1214428"/>
            <a:ext cx="3929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三万里河东入海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71604" y="2428874"/>
            <a:ext cx="541813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1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品读欣赏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785800"/>
            <a:ext cx="75724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 五千仞岳上摩天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71618"/>
            <a:ext cx="5500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    华山古称“西岳”，雅称“太华山”，为中国著名的五岳之一，中华文明的发祥地，“中华”和“华夏”之“华”，就源于华山。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86446" y="1928808"/>
            <a:ext cx="3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10"/>
            <a:ext cx="18573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0030101010101" pitchFamily="49" charset="-122"/>
                <a:ea typeface="黑体" panose="02010600030101010101" pitchFamily="49" charset="-122"/>
              </a:rPr>
              <a:t>品读赏析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571618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    从“遗民”“泪尽”“胡尘”看出了百姓饱受战乱之苦，北方沦陷区老百姓在异族统治下受尽折磨，眼泪都哭干了。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K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OK3</Template>
  <TotalTime>0</TotalTime>
  <Words>1931</Words>
  <Application>WPS 演示</Application>
  <PresentationFormat>全屏显示(16:9)</PresentationFormat>
  <Paragraphs>148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楷体</vt:lpstr>
      <vt:lpstr>OK3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HyperlinkBase>为中华之崛起而读书好好学习天天向上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为中华之崛起而读书好好学习天天向上</dc:title>
  <dc:creator/>
  <cp:keywords>为中华之崛起而读书好好学习天天向上</cp:keywords>
  <dc:description>为中华之崛起而读书好好学习天天向上</dc:description>
  <dc:subject>课件</dc:subject>
  <cp:category>为中华之崛起而读书好好学习天天向上</cp:category>
  <cp:lastModifiedBy>Administrator</cp:lastModifiedBy>
  <cp:revision>101</cp:revision>
  <dcterms:created xsi:type="dcterms:W3CDTF">2017-03-17T02:28:00Z</dcterms:created>
  <dcterms:modified xsi:type="dcterms:W3CDTF">2020-03-03T04:08:44Z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