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6" r:id="rId5"/>
    <p:sldId id="259" r:id="rId6"/>
    <p:sldId id="261" r:id="rId7"/>
    <p:sldId id="262" r:id="rId8"/>
    <p:sldId id="274" r:id="rId9"/>
    <p:sldId id="276" r:id="rId10"/>
    <p:sldId id="258" r:id="rId11"/>
    <p:sldId id="266" r:id="rId12"/>
    <p:sldId id="264" r:id="rId13"/>
    <p:sldId id="277" r:id="rId14"/>
    <p:sldId id="268" r:id="rId15"/>
    <p:sldId id="265" r:id="rId16"/>
    <p:sldId id="279" r:id="rId17"/>
    <p:sldId id="270" r:id="rId18"/>
    <p:sldId id="269" r:id="rId19"/>
    <p:sldId id="282" r:id="rId20"/>
    <p:sldId id="283" r:id="rId21"/>
    <p:sldId id="284" r:id="rId22"/>
    <p:sldId id="272" r:id="rId23"/>
    <p:sldId id="285" r:id="rId24"/>
    <p:sldId id="286" r:id="rId25"/>
    <p:sldId id="291" r:id="rId26"/>
    <p:sldId id="292" r:id="rId27"/>
    <p:sldId id="294" r:id="rId28"/>
    <p:sldId id="295" r:id="rId29"/>
    <p:sldId id="27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F1F1F2"/>
    <a:srgbClr val="F4F4F5"/>
    <a:srgbClr val="F7F7F8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914" y="732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microsoft.com/office/2007/relationships/hdphoto" Target="../media/image4.wdp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4.wdp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microsoft.com/office/2007/relationships/hdphoto" Target="../media/image4.wdp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4.wdp"/><Relationship Id="rId3" Type="http://schemas.openxmlformats.org/officeDocument/2006/relationships/image" Target="../media/image6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4.wdp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microsoft.com/office/2007/relationships/hdphoto" Target="../media/image4.wdp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图文框 4"/>
          <p:cNvSpPr/>
          <p:nvPr/>
        </p:nvSpPr>
        <p:spPr>
          <a:xfrm>
            <a:off x="4035425" y="408940"/>
            <a:ext cx="4121785" cy="4964430"/>
          </a:xfrm>
          <a:prstGeom prst="frame">
            <a:avLst>
              <a:gd name="adj1" fmla="val 32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24215" y="1946275"/>
            <a:ext cx="506095" cy="288925"/>
            <a:chOff x="7050301" y="1428065"/>
            <a:chExt cx="336788" cy="217042"/>
          </a:xfrm>
        </p:grpSpPr>
        <p:sp>
          <p:nvSpPr>
            <p:cNvPr id="7" name="等腰三角形 6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等腰三角形 8"/>
          <p:cNvSpPr/>
          <p:nvPr/>
        </p:nvSpPr>
        <p:spPr>
          <a:xfrm>
            <a:off x="7627620" y="3564255"/>
            <a:ext cx="389255" cy="222250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3964305" y="3529965"/>
            <a:ext cx="450850" cy="256540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3718560" y="3511550"/>
            <a:ext cx="316865" cy="180340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4098290" y="3349625"/>
            <a:ext cx="316865" cy="180340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7249160" y="1946275"/>
            <a:ext cx="2045335" cy="1315720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2980055" y="3391535"/>
            <a:ext cx="2045335" cy="1315720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4888230" y="970915"/>
            <a:ext cx="2416810" cy="403733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600">
                <a:latin typeface="方正康体简体" panose="02010601030101010101" charset="-122"/>
                <a:ea typeface="方正康体简体" panose="02010601030101010101" charset="-122"/>
              </a:rPr>
              <a:t>青山处处</a:t>
            </a:r>
            <a:endParaRPr lang="zh-CN" altLang="en-US" sz="6600">
              <a:latin typeface="方正康体简体" panose="02010601030101010101" charset="-122"/>
              <a:ea typeface="方正康体简体" panose="02010601030101010101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6600">
                <a:latin typeface="方正康体简体" panose="02010601030101010101" charset="-122"/>
                <a:ea typeface="方正康体简体" panose="02010601030101010101" charset="-122"/>
              </a:rPr>
              <a:t>埋忠骨</a:t>
            </a:r>
            <a:endParaRPr lang="zh-CN" altLang="en-US" sz="6600">
              <a:latin typeface="方正康体简体" panose="02010601030101010101" charset="-122"/>
              <a:ea typeface="方正康体简体" panose="02010601030101010101" charset="-122"/>
            </a:endParaRPr>
          </a:p>
        </p:txBody>
      </p:sp>
      <p:sp>
        <p:nvSpPr>
          <p:cNvPr id="3" name="文本框 29"/>
          <p:cNvSpPr txBox="1">
            <a:spLocks noChangeArrowheads="1"/>
          </p:cNvSpPr>
          <p:nvPr/>
        </p:nvSpPr>
        <p:spPr bwMode="auto">
          <a:xfrm>
            <a:off x="4625975" y="5456555"/>
            <a:ext cx="360426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语文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人教版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年级下</a:t>
            </a:r>
            <a:endParaRPr lang="zh-CN" altLang="en-US" sz="25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9"/>
          <p:cNvSpPr txBox="1">
            <a:spLocks noChangeArrowheads="1"/>
          </p:cNvSpPr>
          <p:nvPr/>
        </p:nvSpPr>
        <p:spPr bwMode="auto">
          <a:xfrm>
            <a:off x="8961755" y="4304030"/>
            <a:ext cx="153035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第一课时</a:t>
            </a:r>
            <a:endParaRPr lang="zh-CN" altLang="en-US" sz="25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写作背景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3540" y="1344930"/>
            <a:ext cx="11543030" cy="52622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1949年10月1日，新中国成立了，不仅我国人臂書臂膏麟聽農普當金着麟金不安，妄想把新生的中国扼杀在摇篮中。1950年6月，美国公然发动了朝鲜战争，并把战火烧到了我国东北边境，严重威胁新中国的安全。1950年8月，党中央作出“抗美援朝、保家卫国”的决定，在彭德怀的指挥下同朝鲜人民并肩作战，最终取得了胜利。然而在战争中，志愿军付出了巨大的牺牲，约有12万志愿军长眠在异国的土地上，其中就有毛泽东同志心爱的长岸英。</a:t>
            </a:r>
            <a:endParaRPr lang="zh-CN" altLang="en-US" sz="35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写作背景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3850" y="1345565"/>
            <a:ext cx="11543030" cy="52622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要抗美援朝，我们不只是物资的援助，金日成同志的告急电报是明写的“急盼中国人民解放军直接出动援助我军作战”,要作战，我要有人，派谁去呢？我作为党中央的</a:t>
            </a:r>
            <a:endParaRPr lang="zh-CN" altLang="en-US" sz="35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主席，作为一个领导人，自己有儿子，不派他去抗美援朝，保家卫国，又派谁的儿子去呢？人心都是肉长的，不管是谁，疼爱儿子的心都是一样。如果我不派我的儿子去，而</a:t>
            </a:r>
            <a:endParaRPr lang="zh-CN" altLang="en-US" sz="35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别人又人人都像我一样，自己有儿子也不派他去上战场，先派别人的儿子去上前线打仗，这还算是什么领导人呢？</a:t>
            </a:r>
            <a:endParaRPr lang="zh-CN" altLang="en-US" sz="35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Freeform 231"/>
          <p:cNvSpPr>
            <a:spLocks noEditPoints="1"/>
          </p:cNvSpPr>
          <p:nvPr/>
        </p:nvSpPr>
        <p:spPr bwMode="auto">
          <a:xfrm>
            <a:off x="518160" y="1023620"/>
            <a:ext cx="11409045" cy="2606675"/>
          </a:xfrm>
          <a:custGeom>
            <a:avLst/>
            <a:gdLst>
              <a:gd name="T0" fmla="*/ 159 w 2723"/>
              <a:gd name="T1" fmla="*/ 100 h 638"/>
              <a:gd name="T2" fmla="*/ 391 w 2723"/>
              <a:gd name="T3" fmla="*/ 96 h 638"/>
              <a:gd name="T4" fmla="*/ 663 w 2723"/>
              <a:gd name="T5" fmla="*/ 112 h 638"/>
              <a:gd name="T6" fmla="*/ 1347 w 2723"/>
              <a:gd name="T7" fmla="*/ 164 h 638"/>
              <a:gd name="T8" fmla="*/ 1399 w 2723"/>
              <a:gd name="T9" fmla="*/ 196 h 638"/>
              <a:gd name="T10" fmla="*/ 1559 w 2723"/>
              <a:gd name="T11" fmla="*/ 196 h 638"/>
              <a:gd name="T12" fmla="*/ 1855 w 2723"/>
              <a:gd name="T13" fmla="*/ 236 h 638"/>
              <a:gd name="T14" fmla="*/ 2107 w 2723"/>
              <a:gd name="T15" fmla="*/ 232 h 638"/>
              <a:gd name="T16" fmla="*/ 2447 w 2723"/>
              <a:gd name="T17" fmla="*/ 240 h 638"/>
              <a:gd name="T18" fmla="*/ 2287 w 2723"/>
              <a:gd name="T19" fmla="*/ 276 h 638"/>
              <a:gd name="T20" fmla="*/ 2623 w 2723"/>
              <a:gd name="T21" fmla="*/ 328 h 638"/>
              <a:gd name="T22" fmla="*/ 2575 w 2723"/>
              <a:gd name="T23" fmla="*/ 304 h 638"/>
              <a:gd name="T24" fmla="*/ 2563 w 2723"/>
              <a:gd name="T25" fmla="*/ 336 h 638"/>
              <a:gd name="T26" fmla="*/ 2463 w 2723"/>
              <a:gd name="T27" fmla="*/ 324 h 638"/>
              <a:gd name="T28" fmla="*/ 2419 w 2723"/>
              <a:gd name="T29" fmla="*/ 324 h 638"/>
              <a:gd name="T30" fmla="*/ 2303 w 2723"/>
              <a:gd name="T31" fmla="*/ 332 h 638"/>
              <a:gd name="T32" fmla="*/ 2231 w 2723"/>
              <a:gd name="T33" fmla="*/ 316 h 638"/>
              <a:gd name="T34" fmla="*/ 2015 w 2723"/>
              <a:gd name="T35" fmla="*/ 296 h 638"/>
              <a:gd name="T36" fmla="*/ 1899 w 2723"/>
              <a:gd name="T37" fmla="*/ 364 h 638"/>
              <a:gd name="T38" fmla="*/ 1803 w 2723"/>
              <a:gd name="T39" fmla="*/ 400 h 638"/>
              <a:gd name="T40" fmla="*/ 1755 w 2723"/>
              <a:gd name="T41" fmla="*/ 436 h 638"/>
              <a:gd name="T42" fmla="*/ 1831 w 2723"/>
              <a:gd name="T43" fmla="*/ 408 h 638"/>
              <a:gd name="T44" fmla="*/ 1899 w 2723"/>
              <a:gd name="T45" fmla="*/ 444 h 638"/>
              <a:gd name="T46" fmla="*/ 1831 w 2723"/>
              <a:gd name="T47" fmla="*/ 460 h 638"/>
              <a:gd name="T48" fmla="*/ 1755 w 2723"/>
              <a:gd name="T49" fmla="*/ 460 h 638"/>
              <a:gd name="T50" fmla="*/ 1671 w 2723"/>
              <a:gd name="T51" fmla="*/ 480 h 638"/>
              <a:gd name="T52" fmla="*/ 1963 w 2723"/>
              <a:gd name="T53" fmla="*/ 492 h 638"/>
              <a:gd name="T54" fmla="*/ 1959 w 2723"/>
              <a:gd name="T55" fmla="*/ 508 h 638"/>
              <a:gd name="T56" fmla="*/ 1875 w 2723"/>
              <a:gd name="T57" fmla="*/ 528 h 638"/>
              <a:gd name="T58" fmla="*/ 1747 w 2723"/>
              <a:gd name="T59" fmla="*/ 544 h 638"/>
              <a:gd name="T60" fmla="*/ 1595 w 2723"/>
              <a:gd name="T61" fmla="*/ 568 h 638"/>
              <a:gd name="T62" fmla="*/ 1507 w 2723"/>
              <a:gd name="T63" fmla="*/ 552 h 638"/>
              <a:gd name="T64" fmla="*/ 1343 w 2723"/>
              <a:gd name="T65" fmla="*/ 560 h 638"/>
              <a:gd name="T66" fmla="*/ 1311 w 2723"/>
              <a:gd name="T67" fmla="*/ 580 h 638"/>
              <a:gd name="T68" fmla="*/ 1019 w 2723"/>
              <a:gd name="T69" fmla="*/ 608 h 638"/>
              <a:gd name="T70" fmla="*/ 615 w 2723"/>
              <a:gd name="T71" fmla="*/ 620 h 638"/>
              <a:gd name="T72" fmla="*/ 155 w 2723"/>
              <a:gd name="T73" fmla="*/ 548 h 638"/>
              <a:gd name="T74" fmla="*/ 55 w 2723"/>
              <a:gd name="T75" fmla="*/ 464 h 638"/>
              <a:gd name="T76" fmla="*/ 35 w 2723"/>
              <a:gd name="T77" fmla="*/ 224 h 638"/>
              <a:gd name="T78" fmla="*/ 43 w 2723"/>
              <a:gd name="T79" fmla="*/ 0 h 638"/>
              <a:gd name="T80" fmla="*/ 1603 w 2723"/>
              <a:gd name="T81" fmla="*/ 208 h 638"/>
              <a:gd name="T82" fmla="*/ 1723 w 2723"/>
              <a:gd name="T83" fmla="*/ 212 h 638"/>
              <a:gd name="T84" fmla="*/ 1779 w 2723"/>
              <a:gd name="T85" fmla="*/ 220 h 638"/>
              <a:gd name="T86" fmla="*/ 2259 w 2723"/>
              <a:gd name="T87" fmla="*/ 280 h 638"/>
              <a:gd name="T88" fmla="*/ 2143 w 2723"/>
              <a:gd name="T89" fmla="*/ 280 h 638"/>
              <a:gd name="T90" fmla="*/ 1907 w 2723"/>
              <a:gd name="T91" fmla="*/ 280 h 638"/>
              <a:gd name="T92" fmla="*/ 1803 w 2723"/>
              <a:gd name="T93" fmla="*/ 340 h 638"/>
              <a:gd name="T94" fmla="*/ 1723 w 2723"/>
              <a:gd name="T95" fmla="*/ 400 h 638"/>
              <a:gd name="T96" fmla="*/ 1639 w 2723"/>
              <a:gd name="T97" fmla="*/ 376 h 638"/>
              <a:gd name="T98" fmla="*/ 1563 w 2723"/>
              <a:gd name="T99" fmla="*/ 404 h 638"/>
              <a:gd name="T100" fmla="*/ 1587 w 2723"/>
              <a:gd name="T101" fmla="*/ 440 h 638"/>
              <a:gd name="T102" fmla="*/ 1715 w 2723"/>
              <a:gd name="T103" fmla="*/ 416 h 638"/>
              <a:gd name="T104" fmla="*/ 1851 w 2723"/>
              <a:gd name="T105" fmla="*/ 420 h 638"/>
              <a:gd name="T106" fmla="*/ 1531 w 2723"/>
              <a:gd name="T107" fmla="*/ 476 h 638"/>
              <a:gd name="T108" fmla="*/ 1623 w 2723"/>
              <a:gd name="T109" fmla="*/ 468 h 638"/>
              <a:gd name="T110" fmla="*/ 1691 w 2723"/>
              <a:gd name="T111" fmla="*/ 528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23" h="638">
                <a:moveTo>
                  <a:pt x="43" y="0"/>
                </a:moveTo>
                <a:cubicBezTo>
                  <a:pt x="56" y="7"/>
                  <a:pt x="50" y="67"/>
                  <a:pt x="47" y="80"/>
                </a:cubicBezTo>
                <a:cubicBezTo>
                  <a:pt x="66" y="95"/>
                  <a:pt x="77" y="94"/>
                  <a:pt x="91" y="112"/>
                </a:cubicBezTo>
                <a:cubicBezTo>
                  <a:pt x="105" y="107"/>
                  <a:pt x="94" y="77"/>
                  <a:pt x="111" y="76"/>
                </a:cubicBezTo>
                <a:cubicBezTo>
                  <a:pt x="99" y="104"/>
                  <a:pt x="131" y="92"/>
                  <a:pt x="119" y="116"/>
                </a:cubicBezTo>
                <a:cubicBezTo>
                  <a:pt x="140" y="113"/>
                  <a:pt x="148" y="123"/>
                  <a:pt x="159" y="100"/>
                </a:cubicBezTo>
                <a:cubicBezTo>
                  <a:pt x="166" y="104"/>
                  <a:pt x="169" y="114"/>
                  <a:pt x="163" y="120"/>
                </a:cubicBezTo>
                <a:cubicBezTo>
                  <a:pt x="179" y="116"/>
                  <a:pt x="175" y="104"/>
                  <a:pt x="179" y="96"/>
                </a:cubicBezTo>
                <a:cubicBezTo>
                  <a:pt x="186" y="96"/>
                  <a:pt x="192" y="96"/>
                  <a:pt x="199" y="96"/>
                </a:cubicBezTo>
                <a:cubicBezTo>
                  <a:pt x="172" y="120"/>
                  <a:pt x="253" y="113"/>
                  <a:pt x="267" y="104"/>
                </a:cubicBezTo>
                <a:cubicBezTo>
                  <a:pt x="263" y="93"/>
                  <a:pt x="258" y="116"/>
                  <a:pt x="251" y="104"/>
                </a:cubicBezTo>
                <a:cubicBezTo>
                  <a:pt x="272" y="87"/>
                  <a:pt x="356" y="84"/>
                  <a:pt x="391" y="96"/>
                </a:cubicBezTo>
                <a:cubicBezTo>
                  <a:pt x="392" y="105"/>
                  <a:pt x="377" y="98"/>
                  <a:pt x="371" y="100"/>
                </a:cubicBezTo>
                <a:cubicBezTo>
                  <a:pt x="438" y="88"/>
                  <a:pt x="489" y="130"/>
                  <a:pt x="575" y="112"/>
                </a:cubicBezTo>
                <a:cubicBezTo>
                  <a:pt x="581" y="122"/>
                  <a:pt x="580" y="139"/>
                  <a:pt x="587" y="148"/>
                </a:cubicBezTo>
                <a:cubicBezTo>
                  <a:pt x="615" y="145"/>
                  <a:pt x="618" y="127"/>
                  <a:pt x="643" y="140"/>
                </a:cubicBezTo>
                <a:cubicBezTo>
                  <a:pt x="655" y="136"/>
                  <a:pt x="656" y="128"/>
                  <a:pt x="651" y="116"/>
                </a:cubicBezTo>
                <a:cubicBezTo>
                  <a:pt x="657" y="116"/>
                  <a:pt x="662" y="117"/>
                  <a:pt x="663" y="112"/>
                </a:cubicBezTo>
                <a:cubicBezTo>
                  <a:pt x="670" y="113"/>
                  <a:pt x="672" y="119"/>
                  <a:pt x="671" y="128"/>
                </a:cubicBezTo>
                <a:cubicBezTo>
                  <a:pt x="699" y="119"/>
                  <a:pt x="726" y="131"/>
                  <a:pt x="767" y="124"/>
                </a:cubicBezTo>
                <a:cubicBezTo>
                  <a:pt x="780" y="148"/>
                  <a:pt x="824" y="128"/>
                  <a:pt x="839" y="156"/>
                </a:cubicBezTo>
                <a:cubicBezTo>
                  <a:pt x="916" y="130"/>
                  <a:pt x="998" y="169"/>
                  <a:pt x="1071" y="148"/>
                </a:cubicBezTo>
                <a:cubicBezTo>
                  <a:pt x="1149" y="160"/>
                  <a:pt x="1213" y="167"/>
                  <a:pt x="1275" y="156"/>
                </a:cubicBezTo>
                <a:cubicBezTo>
                  <a:pt x="1282" y="193"/>
                  <a:pt x="1321" y="156"/>
                  <a:pt x="1347" y="164"/>
                </a:cubicBezTo>
                <a:cubicBezTo>
                  <a:pt x="1358" y="166"/>
                  <a:pt x="1347" y="177"/>
                  <a:pt x="1339" y="172"/>
                </a:cubicBezTo>
                <a:cubicBezTo>
                  <a:pt x="1346" y="175"/>
                  <a:pt x="1350" y="182"/>
                  <a:pt x="1359" y="184"/>
                </a:cubicBezTo>
                <a:cubicBezTo>
                  <a:pt x="1362" y="183"/>
                  <a:pt x="1363" y="180"/>
                  <a:pt x="1367" y="180"/>
                </a:cubicBezTo>
                <a:cubicBezTo>
                  <a:pt x="1370" y="169"/>
                  <a:pt x="1359" y="172"/>
                  <a:pt x="1355" y="168"/>
                </a:cubicBezTo>
                <a:cubicBezTo>
                  <a:pt x="1371" y="154"/>
                  <a:pt x="1380" y="180"/>
                  <a:pt x="1391" y="164"/>
                </a:cubicBezTo>
                <a:cubicBezTo>
                  <a:pt x="1400" y="175"/>
                  <a:pt x="1382" y="190"/>
                  <a:pt x="1399" y="196"/>
                </a:cubicBezTo>
                <a:cubicBezTo>
                  <a:pt x="1419" y="197"/>
                  <a:pt x="1404" y="182"/>
                  <a:pt x="1411" y="176"/>
                </a:cubicBezTo>
                <a:cubicBezTo>
                  <a:pt x="1414" y="172"/>
                  <a:pt x="1446" y="184"/>
                  <a:pt x="1427" y="172"/>
                </a:cubicBezTo>
                <a:cubicBezTo>
                  <a:pt x="1484" y="166"/>
                  <a:pt x="1507" y="179"/>
                  <a:pt x="1555" y="192"/>
                </a:cubicBezTo>
                <a:cubicBezTo>
                  <a:pt x="1529" y="198"/>
                  <a:pt x="1496" y="202"/>
                  <a:pt x="1483" y="200"/>
                </a:cubicBezTo>
                <a:cubicBezTo>
                  <a:pt x="1504" y="218"/>
                  <a:pt x="1563" y="206"/>
                  <a:pt x="1559" y="216"/>
                </a:cubicBezTo>
                <a:cubicBezTo>
                  <a:pt x="1565" y="211"/>
                  <a:pt x="1571" y="197"/>
                  <a:pt x="1559" y="196"/>
                </a:cubicBezTo>
                <a:cubicBezTo>
                  <a:pt x="1577" y="181"/>
                  <a:pt x="1603" y="194"/>
                  <a:pt x="1635" y="188"/>
                </a:cubicBezTo>
                <a:cubicBezTo>
                  <a:pt x="1615" y="209"/>
                  <a:pt x="1760" y="197"/>
                  <a:pt x="1799" y="196"/>
                </a:cubicBezTo>
                <a:cubicBezTo>
                  <a:pt x="1792" y="210"/>
                  <a:pt x="1798" y="216"/>
                  <a:pt x="1807" y="204"/>
                </a:cubicBezTo>
                <a:cubicBezTo>
                  <a:pt x="1816" y="205"/>
                  <a:pt x="1809" y="222"/>
                  <a:pt x="1807" y="224"/>
                </a:cubicBezTo>
                <a:cubicBezTo>
                  <a:pt x="1818" y="222"/>
                  <a:pt x="1841" y="231"/>
                  <a:pt x="1835" y="212"/>
                </a:cubicBezTo>
                <a:cubicBezTo>
                  <a:pt x="1846" y="216"/>
                  <a:pt x="1858" y="219"/>
                  <a:pt x="1855" y="236"/>
                </a:cubicBezTo>
                <a:cubicBezTo>
                  <a:pt x="1858" y="234"/>
                  <a:pt x="1861" y="232"/>
                  <a:pt x="1867" y="232"/>
                </a:cubicBezTo>
                <a:cubicBezTo>
                  <a:pt x="1862" y="227"/>
                  <a:pt x="1856" y="225"/>
                  <a:pt x="1859" y="212"/>
                </a:cubicBezTo>
                <a:cubicBezTo>
                  <a:pt x="1880" y="227"/>
                  <a:pt x="1885" y="208"/>
                  <a:pt x="1903" y="204"/>
                </a:cubicBezTo>
                <a:cubicBezTo>
                  <a:pt x="1901" y="214"/>
                  <a:pt x="1910" y="213"/>
                  <a:pt x="1907" y="224"/>
                </a:cubicBezTo>
                <a:cubicBezTo>
                  <a:pt x="1916" y="225"/>
                  <a:pt x="1911" y="212"/>
                  <a:pt x="1919" y="212"/>
                </a:cubicBezTo>
                <a:cubicBezTo>
                  <a:pt x="1959" y="231"/>
                  <a:pt x="2055" y="214"/>
                  <a:pt x="2107" y="232"/>
                </a:cubicBezTo>
                <a:cubicBezTo>
                  <a:pt x="2156" y="220"/>
                  <a:pt x="2218" y="230"/>
                  <a:pt x="2287" y="228"/>
                </a:cubicBezTo>
                <a:cubicBezTo>
                  <a:pt x="2275" y="251"/>
                  <a:pt x="2332" y="214"/>
                  <a:pt x="2351" y="228"/>
                </a:cubicBezTo>
                <a:cubicBezTo>
                  <a:pt x="2344" y="242"/>
                  <a:pt x="2351" y="240"/>
                  <a:pt x="2359" y="248"/>
                </a:cubicBezTo>
                <a:cubicBezTo>
                  <a:pt x="2368" y="247"/>
                  <a:pt x="2368" y="238"/>
                  <a:pt x="2367" y="228"/>
                </a:cubicBezTo>
                <a:cubicBezTo>
                  <a:pt x="2402" y="224"/>
                  <a:pt x="2419" y="240"/>
                  <a:pt x="2439" y="232"/>
                </a:cubicBezTo>
                <a:cubicBezTo>
                  <a:pt x="2433" y="239"/>
                  <a:pt x="2435" y="241"/>
                  <a:pt x="2447" y="240"/>
                </a:cubicBezTo>
                <a:cubicBezTo>
                  <a:pt x="2443" y="245"/>
                  <a:pt x="2443" y="255"/>
                  <a:pt x="2439" y="260"/>
                </a:cubicBezTo>
                <a:cubicBezTo>
                  <a:pt x="2410" y="260"/>
                  <a:pt x="2373" y="253"/>
                  <a:pt x="2343" y="256"/>
                </a:cubicBezTo>
                <a:cubicBezTo>
                  <a:pt x="2338" y="257"/>
                  <a:pt x="2340" y="263"/>
                  <a:pt x="2339" y="268"/>
                </a:cubicBezTo>
                <a:cubicBezTo>
                  <a:pt x="2318" y="266"/>
                  <a:pt x="2294" y="286"/>
                  <a:pt x="2287" y="264"/>
                </a:cubicBezTo>
                <a:cubicBezTo>
                  <a:pt x="2281" y="270"/>
                  <a:pt x="2277" y="278"/>
                  <a:pt x="2267" y="280"/>
                </a:cubicBezTo>
                <a:cubicBezTo>
                  <a:pt x="2269" y="289"/>
                  <a:pt x="2289" y="284"/>
                  <a:pt x="2287" y="276"/>
                </a:cubicBezTo>
                <a:cubicBezTo>
                  <a:pt x="2360" y="311"/>
                  <a:pt x="2595" y="280"/>
                  <a:pt x="2723" y="296"/>
                </a:cubicBezTo>
                <a:cubicBezTo>
                  <a:pt x="2719" y="306"/>
                  <a:pt x="2702" y="304"/>
                  <a:pt x="2687" y="304"/>
                </a:cubicBezTo>
                <a:cubicBezTo>
                  <a:pt x="2682" y="317"/>
                  <a:pt x="2674" y="328"/>
                  <a:pt x="2663" y="336"/>
                </a:cubicBezTo>
                <a:cubicBezTo>
                  <a:pt x="2654" y="333"/>
                  <a:pt x="2666" y="318"/>
                  <a:pt x="2667" y="312"/>
                </a:cubicBezTo>
                <a:cubicBezTo>
                  <a:pt x="2648" y="305"/>
                  <a:pt x="2636" y="321"/>
                  <a:pt x="2627" y="332"/>
                </a:cubicBezTo>
                <a:cubicBezTo>
                  <a:pt x="2624" y="333"/>
                  <a:pt x="2623" y="330"/>
                  <a:pt x="2623" y="328"/>
                </a:cubicBezTo>
                <a:cubicBezTo>
                  <a:pt x="2620" y="328"/>
                  <a:pt x="2618" y="328"/>
                  <a:pt x="2615" y="328"/>
                </a:cubicBezTo>
                <a:cubicBezTo>
                  <a:pt x="2612" y="316"/>
                  <a:pt x="2622" y="316"/>
                  <a:pt x="2619" y="304"/>
                </a:cubicBezTo>
                <a:cubicBezTo>
                  <a:pt x="2610" y="309"/>
                  <a:pt x="2597" y="311"/>
                  <a:pt x="2599" y="328"/>
                </a:cubicBezTo>
                <a:cubicBezTo>
                  <a:pt x="2591" y="328"/>
                  <a:pt x="2583" y="328"/>
                  <a:pt x="2575" y="328"/>
                </a:cubicBezTo>
                <a:cubicBezTo>
                  <a:pt x="2577" y="323"/>
                  <a:pt x="2580" y="320"/>
                  <a:pt x="2587" y="320"/>
                </a:cubicBezTo>
                <a:cubicBezTo>
                  <a:pt x="2583" y="315"/>
                  <a:pt x="2583" y="305"/>
                  <a:pt x="2575" y="304"/>
                </a:cubicBezTo>
                <a:cubicBezTo>
                  <a:pt x="2567" y="305"/>
                  <a:pt x="2574" y="322"/>
                  <a:pt x="2567" y="324"/>
                </a:cubicBezTo>
                <a:cubicBezTo>
                  <a:pt x="2558" y="322"/>
                  <a:pt x="2568" y="302"/>
                  <a:pt x="2555" y="304"/>
                </a:cubicBezTo>
                <a:cubicBezTo>
                  <a:pt x="2557" y="313"/>
                  <a:pt x="2542" y="318"/>
                  <a:pt x="2531" y="324"/>
                </a:cubicBezTo>
                <a:cubicBezTo>
                  <a:pt x="2538" y="335"/>
                  <a:pt x="2550" y="320"/>
                  <a:pt x="2555" y="316"/>
                </a:cubicBezTo>
                <a:cubicBezTo>
                  <a:pt x="2563" y="316"/>
                  <a:pt x="2553" y="332"/>
                  <a:pt x="2547" y="332"/>
                </a:cubicBezTo>
                <a:cubicBezTo>
                  <a:pt x="2550" y="338"/>
                  <a:pt x="2553" y="331"/>
                  <a:pt x="2563" y="336"/>
                </a:cubicBezTo>
                <a:cubicBezTo>
                  <a:pt x="2567" y="349"/>
                  <a:pt x="2550" y="341"/>
                  <a:pt x="2551" y="352"/>
                </a:cubicBezTo>
                <a:cubicBezTo>
                  <a:pt x="2543" y="337"/>
                  <a:pt x="2538" y="349"/>
                  <a:pt x="2535" y="360"/>
                </a:cubicBezTo>
                <a:cubicBezTo>
                  <a:pt x="2528" y="356"/>
                  <a:pt x="2530" y="344"/>
                  <a:pt x="2515" y="348"/>
                </a:cubicBezTo>
                <a:cubicBezTo>
                  <a:pt x="2518" y="336"/>
                  <a:pt x="2521" y="343"/>
                  <a:pt x="2531" y="344"/>
                </a:cubicBezTo>
                <a:cubicBezTo>
                  <a:pt x="2525" y="344"/>
                  <a:pt x="2514" y="304"/>
                  <a:pt x="2523" y="312"/>
                </a:cubicBezTo>
                <a:cubicBezTo>
                  <a:pt x="2504" y="296"/>
                  <a:pt x="2487" y="318"/>
                  <a:pt x="2463" y="324"/>
                </a:cubicBezTo>
                <a:cubicBezTo>
                  <a:pt x="2464" y="333"/>
                  <a:pt x="2480" y="326"/>
                  <a:pt x="2487" y="328"/>
                </a:cubicBezTo>
                <a:cubicBezTo>
                  <a:pt x="2470" y="341"/>
                  <a:pt x="2441" y="340"/>
                  <a:pt x="2427" y="356"/>
                </a:cubicBezTo>
                <a:cubicBezTo>
                  <a:pt x="2432" y="339"/>
                  <a:pt x="2427" y="340"/>
                  <a:pt x="2423" y="324"/>
                </a:cubicBezTo>
                <a:cubicBezTo>
                  <a:pt x="2411" y="327"/>
                  <a:pt x="2428" y="334"/>
                  <a:pt x="2423" y="344"/>
                </a:cubicBezTo>
                <a:cubicBezTo>
                  <a:pt x="2418" y="349"/>
                  <a:pt x="2409" y="349"/>
                  <a:pt x="2399" y="348"/>
                </a:cubicBezTo>
                <a:cubicBezTo>
                  <a:pt x="2400" y="334"/>
                  <a:pt x="2408" y="328"/>
                  <a:pt x="2419" y="324"/>
                </a:cubicBezTo>
                <a:cubicBezTo>
                  <a:pt x="2415" y="309"/>
                  <a:pt x="2408" y="311"/>
                  <a:pt x="2423" y="304"/>
                </a:cubicBezTo>
                <a:cubicBezTo>
                  <a:pt x="2419" y="289"/>
                  <a:pt x="2407" y="319"/>
                  <a:pt x="2403" y="304"/>
                </a:cubicBezTo>
                <a:cubicBezTo>
                  <a:pt x="2398" y="305"/>
                  <a:pt x="2400" y="311"/>
                  <a:pt x="2399" y="316"/>
                </a:cubicBezTo>
                <a:cubicBezTo>
                  <a:pt x="2382" y="321"/>
                  <a:pt x="2384" y="309"/>
                  <a:pt x="2367" y="320"/>
                </a:cubicBezTo>
                <a:cubicBezTo>
                  <a:pt x="2374" y="329"/>
                  <a:pt x="2384" y="333"/>
                  <a:pt x="2383" y="340"/>
                </a:cubicBezTo>
                <a:cubicBezTo>
                  <a:pt x="2353" y="345"/>
                  <a:pt x="2342" y="332"/>
                  <a:pt x="2303" y="332"/>
                </a:cubicBezTo>
                <a:cubicBezTo>
                  <a:pt x="2302" y="326"/>
                  <a:pt x="2307" y="325"/>
                  <a:pt x="2307" y="320"/>
                </a:cubicBezTo>
                <a:cubicBezTo>
                  <a:pt x="2290" y="324"/>
                  <a:pt x="2269" y="325"/>
                  <a:pt x="2247" y="324"/>
                </a:cubicBezTo>
                <a:cubicBezTo>
                  <a:pt x="2249" y="319"/>
                  <a:pt x="2252" y="316"/>
                  <a:pt x="2259" y="316"/>
                </a:cubicBezTo>
                <a:cubicBezTo>
                  <a:pt x="2255" y="308"/>
                  <a:pt x="2241" y="310"/>
                  <a:pt x="2243" y="296"/>
                </a:cubicBezTo>
                <a:cubicBezTo>
                  <a:pt x="2236" y="295"/>
                  <a:pt x="2235" y="301"/>
                  <a:pt x="2227" y="300"/>
                </a:cubicBezTo>
                <a:cubicBezTo>
                  <a:pt x="2226" y="307"/>
                  <a:pt x="2232" y="308"/>
                  <a:pt x="2231" y="316"/>
                </a:cubicBezTo>
                <a:cubicBezTo>
                  <a:pt x="2217" y="309"/>
                  <a:pt x="2194" y="309"/>
                  <a:pt x="2195" y="328"/>
                </a:cubicBezTo>
                <a:cubicBezTo>
                  <a:pt x="2182" y="322"/>
                  <a:pt x="2201" y="308"/>
                  <a:pt x="2191" y="304"/>
                </a:cubicBezTo>
                <a:cubicBezTo>
                  <a:pt x="2166" y="308"/>
                  <a:pt x="2168" y="317"/>
                  <a:pt x="2143" y="316"/>
                </a:cubicBezTo>
                <a:cubicBezTo>
                  <a:pt x="2143" y="309"/>
                  <a:pt x="2146" y="306"/>
                  <a:pt x="2151" y="304"/>
                </a:cubicBezTo>
                <a:cubicBezTo>
                  <a:pt x="2143" y="282"/>
                  <a:pt x="2112" y="306"/>
                  <a:pt x="2103" y="308"/>
                </a:cubicBezTo>
                <a:cubicBezTo>
                  <a:pt x="2070" y="314"/>
                  <a:pt x="2032" y="310"/>
                  <a:pt x="2015" y="296"/>
                </a:cubicBezTo>
                <a:cubicBezTo>
                  <a:pt x="2009" y="298"/>
                  <a:pt x="2017" y="301"/>
                  <a:pt x="2015" y="308"/>
                </a:cubicBezTo>
                <a:cubicBezTo>
                  <a:pt x="2006" y="301"/>
                  <a:pt x="1990" y="312"/>
                  <a:pt x="1975" y="312"/>
                </a:cubicBezTo>
                <a:cubicBezTo>
                  <a:pt x="1969" y="303"/>
                  <a:pt x="1967" y="305"/>
                  <a:pt x="1971" y="292"/>
                </a:cubicBezTo>
                <a:cubicBezTo>
                  <a:pt x="1934" y="289"/>
                  <a:pt x="1924" y="312"/>
                  <a:pt x="1895" y="316"/>
                </a:cubicBezTo>
                <a:cubicBezTo>
                  <a:pt x="1894" y="325"/>
                  <a:pt x="1909" y="318"/>
                  <a:pt x="1915" y="320"/>
                </a:cubicBezTo>
                <a:cubicBezTo>
                  <a:pt x="1918" y="352"/>
                  <a:pt x="1891" y="344"/>
                  <a:pt x="1899" y="364"/>
                </a:cubicBezTo>
                <a:cubicBezTo>
                  <a:pt x="1885" y="364"/>
                  <a:pt x="1884" y="352"/>
                  <a:pt x="1879" y="344"/>
                </a:cubicBezTo>
                <a:cubicBezTo>
                  <a:pt x="1831" y="350"/>
                  <a:pt x="1836" y="356"/>
                  <a:pt x="1787" y="348"/>
                </a:cubicBezTo>
                <a:cubicBezTo>
                  <a:pt x="1787" y="353"/>
                  <a:pt x="1787" y="359"/>
                  <a:pt x="1787" y="364"/>
                </a:cubicBezTo>
                <a:cubicBezTo>
                  <a:pt x="1831" y="393"/>
                  <a:pt x="1869" y="380"/>
                  <a:pt x="1915" y="396"/>
                </a:cubicBezTo>
                <a:cubicBezTo>
                  <a:pt x="1873" y="406"/>
                  <a:pt x="1845" y="391"/>
                  <a:pt x="1811" y="384"/>
                </a:cubicBezTo>
                <a:cubicBezTo>
                  <a:pt x="1806" y="387"/>
                  <a:pt x="1804" y="393"/>
                  <a:pt x="1803" y="400"/>
                </a:cubicBezTo>
                <a:cubicBezTo>
                  <a:pt x="1793" y="402"/>
                  <a:pt x="1794" y="393"/>
                  <a:pt x="1783" y="396"/>
                </a:cubicBezTo>
                <a:cubicBezTo>
                  <a:pt x="1782" y="385"/>
                  <a:pt x="1789" y="383"/>
                  <a:pt x="1799" y="384"/>
                </a:cubicBezTo>
                <a:cubicBezTo>
                  <a:pt x="1781" y="371"/>
                  <a:pt x="1771" y="399"/>
                  <a:pt x="1747" y="392"/>
                </a:cubicBezTo>
                <a:cubicBezTo>
                  <a:pt x="1747" y="402"/>
                  <a:pt x="1764" y="396"/>
                  <a:pt x="1759" y="412"/>
                </a:cubicBezTo>
                <a:cubicBezTo>
                  <a:pt x="1750" y="411"/>
                  <a:pt x="1744" y="406"/>
                  <a:pt x="1731" y="408"/>
                </a:cubicBezTo>
                <a:cubicBezTo>
                  <a:pt x="1743" y="415"/>
                  <a:pt x="1763" y="420"/>
                  <a:pt x="1755" y="436"/>
                </a:cubicBezTo>
                <a:cubicBezTo>
                  <a:pt x="1774" y="432"/>
                  <a:pt x="1748" y="406"/>
                  <a:pt x="1775" y="408"/>
                </a:cubicBezTo>
                <a:cubicBezTo>
                  <a:pt x="1778" y="411"/>
                  <a:pt x="1785" y="428"/>
                  <a:pt x="1771" y="424"/>
                </a:cubicBezTo>
                <a:cubicBezTo>
                  <a:pt x="1772" y="427"/>
                  <a:pt x="1775" y="428"/>
                  <a:pt x="1775" y="432"/>
                </a:cubicBezTo>
                <a:cubicBezTo>
                  <a:pt x="1790" y="432"/>
                  <a:pt x="1785" y="426"/>
                  <a:pt x="1783" y="416"/>
                </a:cubicBezTo>
                <a:cubicBezTo>
                  <a:pt x="1794" y="421"/>
                  <a:pt x="1802" y="429"/>
                  <a:pt x="1815" y="432"/>
                </a:cubicBezTo>
                <a:cubicBezTo>
                  <a:pt x="1824" y="428"/>
                  <a:pt x="1830" y="420"/>
                  <a:pt x="1831" y="408"/>
                </a:cubicBezTo>
                <a:cubicBezTo>
                  <a:pt x="1841" y="417"/>
                  <a:pt x="1850" y="404"/>
                  <a:pt x="1863" y="404"/>
                </a:cubicBezTo>
                <a:cubicBezTo>
                  <a:pt x="1866" y="416"/>
                  <a:pt x="1855" y="422"/>
                  <a:pt x="1875" y="428"/>
                </a:cubicBezTo>
                <a:cubicBezTo>
                  <a:pt x="1880" y="420"/>
                  <a:pt x="1886" y="412"/>
                  <a:pt x="1903" y="416"/>
                </a:cubicBezTo>
                <a:cubicBezTo>
                  <a:pt x="1902" y="425"/>
                  <a:pt x="1893" y="425"/>
                  <a:pt x="1883" y="424"/>
                </a:cubicBezTo>
                <a:cubicBezTo>
                  <a:pt x="1885" y="433"/>
                  <a:pt x="1904" y="424"/>
                  <a:pt x="1907" y="432"/>
                </a:cubicBezTo>
                <a:cubicBezTo>
                  <a:pt x="1910" y="440"/>
                  <a:pt x="1887" y="440"/>
                  <a:pt x="1899" y="444"/>
                </a:cubicBezTo>
                <a:cubicBezTo>
                  <a:pt x="1889" y="446"/>
                  <a:pt x="1876" y="454"/>
                  <a:pt x="1855" y="456"/>
                </a:cubicBezTo>
                <a:cubicBezTo>
                  <a:pt x="1854" y="471"/>
                  <a:pt x="1878" y="460"/>
                  <a:pt x="1871" y="480"/>
                </a:cubicBezTo>
                <a:cubicBezTo>
                  <a:pt x="1863" y="472"/>
                  <a:pt x="1855" y="471"/>
                  <a:pt x="1843" y="476"/>
                </a:cubicBezTo>
                <a:cubicBezTo>
                  <a:pt x="1844" y="473"/>
                  <a:pt x="1847" y="472"/>
                  <a:pt x="1847" y="468"/>
                </a:cubicBezTo>
                <a:cubicBezTo>
                  <a:pt x="1832" y="472"/>
                  <a:pt x="1831" y="479"/>
                  <a:pt x="1819" y="472"/>
                </a:cubicBezTo>
                <a:cubicBezTo>
                  <a:pt x="1823" y="468"/>
                  <a:pt x="1820" y="457"/>
                  <a:pt x="1831" y="460"/>
                </a:cubicBezTo>
                <a:cubicBezTo>
                  <a:pt x="1829" y="452"/>
                  <a:pt x="1822" y="450"/>
                  <a:pt x="1823" y="440"/>
                </a:cubicBezTo>
                <a:cubicBezTo>
                  <a:pt x="1812" y="445"/>
                  <a:pt x="1803" y="452"/>
                  <a:pt x="1799" y="464"/>
                </a:cubicBezTo>
                <a:cubicBezTo>
                  <a:pt x="1781" y="464"/>
                  <a:pt x="1766" y="449"/>
                  <a:pt x="1755" y="464"/>
                </a:cubicBezTo>
                <a:cubicBezTo>
                  <a:pt x="1754" y="473"/>
                  <a:pt x="1769" y="466"/>
                  <a:pt x="1775" y="468"/>
                </a:cubicBezTo>
                <a:cubicBezTo>
                  <a:pt x="1778" y="484"/>
                  <a:pt x="1760" y="479"/>
                  <a:pt x="1747" y="480"/>
                </a:cubicBezTo>
                <a:cubicBezTo>
                  <a:pt x="1746" y="470"/>
                  <a:pt x="1753" y="468"/>
                  <a:pt x="1755" y="460"/>
                </a:cubicBezTo>
                <a:cubicBezTo>
                  <a:pt x="1745" y="458"/>
                  <a:pt x="1726" y="465"/>
                  <a:pt x="1723" y="456"/>
                </a:cubicBezTo>
                <a:cubicBezTo>
                  <a:pt x="1725" y="469"/>
                  <a:pt x="1710" y="457"/>
                  <a:pt x="1703" y="464"/>
                </a:cubicBezTo>
                <a:cubicBezTo>
                  <a:pt x="1694" y="465"/>
                  <a:pt x="1701" y="450"/>
                  <a:pt x="1699" y="444"/>
                </a:cubicBezTo>
                <a:cubicBezTo>
                  <a:pt x="1688" y="454"/>
                  <a:pt x="1685" y="462"/>
                  <a:pt x="1667" y="472"/>
                </a:cubicBezTo>
                <a:cubicBezTo>
                  <a:pt x="1670" y="476"/>
                  <a:pt x="1681" y="471"/>
                  <a:pt x="1687" y="480"/>
                </a:cubicBezTo>
                <a:cubicBezTo>
                  <a:pt x="1683" y="493"/>
                  <a:pt x="1678" y="483"/>
                  <a:pt x="1671" y="480"/>
                </a:cubicBezTo>
                <a:cubicBezTo>
                  <a:pt x="1671" y="502"/>
                  <a:pt x="1728" y="490"/>
                  <a:pt x="1723" y="484"/>
                </a:cubicBezTo>
                <a:cubicBezTo>
                  <a:pt x="1743" y="493"/>
                  <a:pt x="1793" y="489"/>
                  <a:pt x="1835" y="480"/>
                </a:cubicBezTo>
                <a:cubicBezTo>
                  <a:pt x="1837" y="483"/>
                  <a:pt x="1839" y="486"/>
                  <a:pt x="1839" y="492"/>
                </a:cubicBezTo>
                <a:cubicBezTo>
                  <a:pt x="1844" y="484"/>
                  <a:pt x="1851" y="481"/>
                  <a:pt x="1851" y="496"/>
                </a:cubicBezTo>
                <a:cubicBezTo>
                  <a:pt x="1866" y="468"/>
                  <a:pt x="1926" y="520"/>
                  <a:pt x="1943" y="480"/>
                </a:cubicBezTo>
                <a:cubicBezTo>
                  <a:pt x="1952" y="481"/>
                  <a:pt x="1960" y="484"/>
                  <a:pt x="1963" y="492"/>
                </a:cubicBezTo>
                <a:cubicBezTo>
                  <a:pt x="1965" y="484"/>
                  <a:pt x="1986" y="479"/>
                  <a:pt x="1975" y="492"/>
                </a:cubicBezTo>
                <a:cubicBezTo>
                  <a:pt x="1990" y="495"/>
                  <a:pt x="1989" y="482"/>
                  <a:pt x="1999" y="480"/>
                </a:cubicBezTo>
                <a:cubicBezTo>
                  <a:pt x="1997" y="472"/>
                  <a:pt x="1983" y="477"/>
                  <a:pt x="1987" y="464"/>
                </a:cubicBezTo>
                <a:cubicBezTo>
                  <a:pt x="1992" y="467"/>
                  <a:pt x="1998" y="469"/>
                  <a:pt x="2007" y="468"/>
                </a:cubicBezTo>
                <a:cubicBezTo>
                  <a:pt x="2017" y="492"/>
                  <a:pt x="2012" y="486"/>
                  <a:pt x="2019" y="508"/>
                </a:cubicBezTo>
                <a:cubicBezTo>
                  <a:pt x="2003" y="490"/>
                  <a:pt x="1982" y="521"/>
                  <a:pt x="1959" y="508"/>
                </a:cubicBezTo>
                <a:cubicBezTo>
                  <a:pt x="1961" y="505"/>
                  <a:pt x="1963" y="502"/>
                  <a:pt x="1963" y="496"/>
                </a:cubicBezTo>
                <a:cubicBezTo>
                  <a:pt x="1939" y="502"/>
                  <a:pt x="1921" y="513"/>
                  <a:pt x="1891" y="512"/>
                </a:cubicBezTo>
                <a:cubicBezTo>
                  <a:pt x="1890" y="505"/>
                  <a:pt x="1894" y="504"/>
                  <a:pt x="1899" y="504"/>
                </a:cubicBezTo>
                <a:cubicBezTo>
                  <a:pt x="1882" y="490"/>
                  <a:pt x="1890" y="516"/>
                  <a:pt x="1891" y="528"/>
                </a:cubicBezTo>
                <a:cubicBezTo>
                  <a:pt x="1878" y="523"/>
                  <a:pt x="1892" y="515"/>
                  <a:pt x="1875" y="512"/>
                </a:cubicBezTo>
                <a:cubicBezTo>
                  <a:pt x="1863" y="515"/>
                  <a:pt x="1879" y="521"/>
                  <a:pt x="1875" y="528"/>
                </a:cubicBezTo>
                <a:cubicBezTo>
                  <a:pt x="1872" y="525"/>
                  <a:pt x="1855" y="518"/>
                  <a:pt x="1859" y="532"/>
                </a:cubicBezTo>
                <a:cubicBezTo>
                  <a:pt x="1853" y="525"/>
                  <a:pt x="1841" y="524"/>
                  <a:pt x="1839" y="512"/>
                </a:cubicBezTo>
                <a:cubicBezTo>
                  <a:pt x="1817" y="521"/>
                  <a:pt x="1792" y="526"/>
                  <a:pt x="1779" y="544"/>
                </a:cubicBezTo>
                <a:cubicBezTo>
                  <a:pt x="1768" y="538"/>
                  <a:pt x="1790" y="531"/>
                  <a:pt x="1791" y="524"/>
                </a:cubicBezTo>
                <a:cubicBezTo>
                  <a:pt x="1770" y="524"/>
                  <a:pt x="1773" y="512"/>
                  <a:pt x="1747" y="520"/>
                </a:cubicBezTo>
                <a:cubicBezTo>
                  <a:pt x="1747" y="535"/>
                  <a:pt x="1751" y="531"/>
                  <a:pt x="1747" y="544"/>
                </a:cubicBezTo>
                <a:cubicBezTo>
                  <a:pt x="1740" y="552"/>
                  <a:pt x="1714" y="541"/>
                  <a:pt x="1715" y="556"/>
                </a:cubicBezTo>
                <a:cubicBezTo>
                  <a:pt x="1699" y="541"/>
                  <a:pt x="1693" y="557"/>
                  <a:pt x="1679" y="564"/>
                </a:cubicBezTo>
                <a:cubicBezTo>
                  <a:pt x="1669" y="564"/>
                  <a:pt x="1678" y="551"/>
                  <a:pt x="1683" y="552"/>
                </a:cubicBezTo>
                <a:cubicBezTo>
                  <a:pt x="1661" y="535"/>
                  <a:pt x="1622" y="539"/>
                  <a:pt x="1603" y="552"/>
                </a:cubicBezTo>
                <a:cubicBezTo>
                  <a:pt x="1605" y="556"/>
                  <a:pt x="1607" y="559"/>
                  <a:pt x="1611" y="560"/>
                </a:cubicBezTo>
                <a:cubicBezTo>
                  <a:pt x="1608" y="565"/>
                  <a:pt x="1602" y="567"/>
                  <a:pt x="1595" y="568"/>
                </a:cubicBezTo>
                <a:cubicBezTo>
                  <a:pt x="1587" y="558"/>
                  <a:pt x="1604" y="550"/>
                  <a:pt x="1607" y="540"/>
                </a:cubicBezTo>
                <a:cubicBezTo>
                  <a:pt x="1593" y="521"/>
                  <a:pt x="1569" y="542"/>
                  <a:pt x="1547" y="540"/>
                </a:cubicBezTo>
                <a:cubicBezTo>
                  <a:pt x="1548" y="537"/>
                  <a:pt x="1551" y="536"/>
                  <a:pt x="1551" y="532"/>
                </a:cubicBezTo>
                <a:cubicBezTo>
                  <a:pt x="1543" y="532"/>
                  <a:pt x="1535" y="532"/>
                  <a:pt x="1527" y="532"/>
                </a:cubicBezTo>
                <a:cubicBezTo>
                  <a:pt x="1550" y="544"/>
                  <a:pt x="1522" y="555"/>
                  <a:pt x="1511" y="564"/>
                </a:cubicBezTo>
                <a:cubicBezTo>
                  <a:pt x="1503" y="562"/>
                  <a:pt x="1503" y="558"/>
                  <a:pt x="1507" y="552"/>
                </a:cubicBezTo>
                <a:cubicBezTo>
                  <a:pt x="1497" y="557"/>
                  <a:pt x="1480" y="558"/>
                  <a:pt x="1491" y="544"/>
                </a:cubicBezTo>
                <a:cubicBezTo>
                  <a:pt x="1476" y="542"/>
                  <a:pt x="1477" y="556"/>
                  <a:pt x="1471" y="564"/>
                </a:cubicBezTo>
                <a:cubicBezTo>
                  <a:pt x="1433" y="564"/>
                  <a:pt x="1409" y="594"/>
                  <a:pt x="1387" y="568"/>
                </a:cubicBezTo>
                <a:cubicBezTo>
                  <a:pt x="1395" y="558"/>
                  <a:pt x="1402" y="576"/>
                  <a:pt x="1395" y="556"/>
                </a:cubicBezTo>
                <a:cubicBezTo>
                  <a:pt x="1410" y="557"/>
                  <a:pt x="1414" y="546"/>
                  <a:pt x="1427" y="544"/>
                </a:cubicBezTo>
                <a:cubicBezTo>
                  <a:pt x="1398" y="542"/>
                  <a:pt x="1371" y="552"/>
                  <a:pt x="1343" y="560"/>
                </a:cubicBezTo>
                <a:cubicBezTo>
                  <a:pt x="1343" y="556"/>
                  <a:pt x="1343" y="552"/>
                  <a:pt x="1343" y="548"/>
                </a:cubicBezTo>
                <a:cubicBezTo>
                  <a:pt x="1329" y="550"/>
                  <a:pt x="1312" y="549"/>
                  <a:pt x="1307" y="560"/>
                </a:cubicBezTo>
                <a:cubicBezTo>
                  <a:pt x="1324" y="559"/>
                  <a:pt x="1346" y="570"/>
                  <a:pt x="1371" y="564"/>
                </a:cubicBezTo>
                <a:cubicBezTo>
                  <a:pt x="1365" y="576"/>
                  <a:pt x="1343" y="570"/>
                  <a:pt x="1343" y="588"/>
                </a:cubicBezTo>
                <a:cubicBezTo>
                  <a:pt x="1331" y="585"/>
                  <a:pt x="1347" y="579"/>
                  <a:pt x="1343" y="572"/>
                </a:cubicBezTo>
                <a:cubicBezTo>
                  <a:pt x="1330" y="581"/>
                  <a:pt x="1325" y="577"/>
                  <a:pt x="1311" y="580"/>
                </a:cubicBezTo>
                <a:cubicBezTo>
                  <a:pt x="1310" y="569"/>
                  <a:pt x="1300" y="564"/>
                  <a:pt x="1303" y="540"/>
                </a:cubicBezTo>
                <a:cubicBezTo>
                  <a:pt x="1294" y="559"/>
                  <a:pt x="1255" y="548"/>
                  <a:pt x="1263" y="584"/>
                </a:cubicBezTo>
                <a:cubicBezTo>
                  <a:pt x="1206" y="579"/>
                  <a:pt x="1159" y="585"/>
                  <a:pt x="1095" y="580"/>
                </a:cubicBezTo>
                <a:cubicBezTo>
                  <a:pt x="1091" y="602"/>
                  <a:pt x="1060" y="595"/>
                  <a:pt x="1035" y="596"/>
                </a:cubicBezTo>
                <a:cubicBezTo>
                  <a:pt x="1036" y="610"/>
                  <a:pt x="1019" y="614"/>
                  <a:pt x="995" y="612"/>
                </a:cubicBezTo>
                <a:cubicBezTo>
                  <a:pt x="995" y="601"/>
                  <a:pt x="1014" y="602"/>
                  <a:pt x="1019" y="608"/>
                </a:cubicBezTo>
                <a:cubicBezTo>
                  <a:pt x="1002" y="585"/>
                  <a:pt x="981" y="614"/>
                  <a:pt x="955" y="616"/>
                </a:cubicBezTo>
                <a:cubicBezTo>
                  <a:pt x="930" y="618"/>
                  <a:pt x="898" y="597"/>
                  <a:pt x="879" y="620"/>
                </a:cubicBezTo>
                <a:cubicBezTo>
                  <a:pt x="848" y="610"/>
                  <a:pt x="794" y="623"/>
                  <a:pt x="763" y="612"/>
                </a:cubicBezTo>
                <a:cubicBezTo>
                  <a:pt x="761" y="621"/>
                  <a:pt x="769" y="620"/>
                  <a:pt x="775" y="620"/>
                </a:cubicBezTo>
                <a:cubicBezTo>
                  <a:pt x="724" y="638"/>
                  <a:pt x="678" y="608"/>
                  <a:pt x="631" y="636"/>
                </a:cubicBezTo>
                <a:cubicBezTo>
                  <a:pt x="620" y="637"/>
                  <a:pt x="621" y="625"/>
                  <a:pt x="615" y="620"/>
                </a:cubicBezTo>
                <a:cubicBezTo>
                  <a:pt x="519" y="638"/>
                  <a:pt x="435" y="611"/>
                  <a:pt x="347" y="604"/>
                </a:cubicBezTo>
                <a:cubicBezTo>
                  <a:pt x="307" y="582"/>
                  <a:pt x="237" y="558"/>
                  <a:pt x="187" y="572"/>
                </a:cubicBezTo>
                <a:cubicBezTo>
                  <a:pt x="198" y="551"/>
                  <a:pt x="172" y="538"/>
                  <a:pt x="143" y="544"/>
                </a:cubicBezTo>
                <a:cubicBezTo>
                  <a:pt x="153" y="537"/>
                  <a:pt x="151" y="535"/>
                  <a:pt x="135" y="536"/>
                </a:cubicBezTo>
                <a:cubicBezTo>
                  <a:pt x="134" y="542"/>
                  <a:pt x="139" y="543"/>
                  <a:pt x="139" y="548"/>
                </a:cubicBezTo>
                <a:cubicBezTo>
                  <a:pt x="140" y="558"/>
                  <a:pt x="146" y="543"/>
                  <a:pt x="155" y="548"/>
                </a:cubicBezTo>
                <a:cubicBezTo>
                  <a:pt x="155" y="557"/>
                  <a:pt x="148" y="560"/>
                  <a:pt x="151" y="572"/>
                </a:cubicBezTo>
                <a:cubicBezTo>
                  <a:pt x="138" y="564"/>
                  <a:pt x="136" y="567"/>
                  <a:pt x="127" y="552"/>
                </a:cubicBezTo>
                <a:cubicBezTo>
                  <a:pt x="140" y="544"/>
                  <a:pt x="118" y="533"/>
                  <a:pt x="123" y="516"/>
                </a:cubicBezTo>
                <a:cubicBezTo>
                  <a:pt x="113" y="513"/>
                  <a:pt x="84" y="504"/>
                  <a:pt x="79" y="484"/>
                </a:cubicBezTo>
                <a:cubicBezTo>
                  <a:pt x="71" y="483"/>
                  <a:pt x="66" y="485"/>
                  <a:pt x="67" y="492"/>
                </a:cubicBezTo>
                <a:cubicBezTo>
                  <a:pt x="58" y="488"/>
                  <a:pt x="54" y="478"/>
                  <a:pt x="55" y="464"/>
                </a:cubicBezTo>
                <a:cubicBezTo>
                  <a:pt x="18" y="453"/>
                  <a:pt x="0" y="368"/>
                  <a:pt x="47" y="344"/>
                </a:cubicBezTo>
                <a:cubicBezTo>
                  <a:pt x="48" y="323"/>
                  <a:pt x="40" y="311"/>
                  <a:pt x="23" y="308"/>
                </a:cubicBezTo>
                <a:cubicBezTo>
                  <a:pt x="26" y="305"/>
                  <a:pt x="29" y="297"/>
                  <a:pt x="23" y="296"/>
                </a:cubicBezTo>
                <a:cubicBezTo>
                  <a:pt x="26" y="281"/>
                  <a:pt x="35" y="298"/>
                  <a:pt x="43" y="288"/>
                </a:cubicBezTo>
                <a:cubicBezTo>
                  <a:pt x="35" y="272"/>
                  <a:pt x="25" y="258"/>
                  <a:pt x="19" y="240"/>
                </a:cubicBezTo>
                <a:cubicBezTo>
                  <a:pt x="26" y="236"/>
                  <a:pt x="26" y="225"/>
                  <a:pt x="35" y="224"/>
                </a:cubicBezTo>
                <a:cubicBezTo>
                  <a:pt x="27" y="203"/>
                  <a:pt x="19" y="193"/>
                  <a:pt x="19" y="172"/>
                </a:cubicBezTo>
                <a:cubicBezTo>
                  <a:pt x="37" y="179"/>
                  <a:pt x="38" y="159"/>
                  <a:pt x="47" y="168"/>
                </a:cubicBezTo>
                <a:cubicBezTo>
                  <a:pt x="53" y="171"/>
                  <a:pt x="53" y="149"/>
                  <a:pt x="47" y="152"/>
                </a:cubicBezTo>
                <a:cubicBezTo>
                  <a:pt x="81" y="156"/>
                  <a:pt x="76" y="114"/>
                  <a:pt x="91" y="120"/>
                </a:cubicBezTo>
                <a:cubicBezTo>
                  <a:pt x="68" y="116"/>
                  <a:pt x="62" y="90"/>
                  <a:pt x="31" y="96"/>
                </a:cubicBezTo>
                <a:cubicBezTo>
                  <a:pt x="6" y="58"/>
                  <a:pt x="37" y="39"/>
                  <a:pt x="43" y="0"/>
                </a:cubicBezTo>
                <a:close/>
                <a:moveTo>
                  <a:pt x="35" y="60"/>
                </a:moveTo>
                <a:cubicBezTo>
                  <a:pt x="38" y="71"/>
                  <a:pt x="29" y="70"/>
                  <a:pt x="31" y="80"/>
                </a:cubicBezTo>
                <a:cubicBezTo>
                  <a:pt x="36" y="80"/>
                  <a:pt x="42" y="80"/>
                  <a:pt x="47" y="80"/>
                </a:cubicBezTo>
                <a:cubicBezTo>
                  <a:pt x="48" y="69"/>
                  <a:pt x="47" y="58"/>
                  <a:pt x="35" y="60"/>
                </a:cubicBezTo>
                <a:close/>
                <a:moveTo>
                  <a:pt x="1571" y="216"/>
                </a:moveTo>
                <a:cubicBezTo>
                  <a:pt x="1584" y="216"/>
                  <a:pt x="1596" y="214"/>
                  <a:pt x="1603" y="208"/>
                </a:cubicBezTo>
                <a:cubicBezTo>
                  <a:pt x="1588" y="210"/>
                  <a:pt x="1590" y="194"/>
                  <a:pt x="1571" y="200"/>
                </a:cubicBezTo>
                <a:cubicBezTo>
                  <a:pt x="1571" y="205"/>
                  <a:pt x="1571" y="211"/>
                  <a:pt x="1571" y="216"/>
                </a:cubicBezTo>
                <a:close/>
                <a:moveTo>
                  <a:pt x="1611" y="228"/>
                </a:moveTo>
                <a:cubicBezTo>
                  <a:pt x="1616" y="206"/>
                  <a:pt x="1620" y="228"/>
                  <a:pt x="1619" y="228"/>
                </a:cubicBezTo>
                <a:cubicBezTo>
                  <a:pt x="1651" y="232"/>
                  <a:pt x="1716" y="221"/>
                  <a:pt x="1735" y="220"/>
                </a:cubicBezTo>
                <a:cubicBezTo>
                  <a:pt x="1728" y="220"/>
                  <a:pt x="1725" y="217"/>
                  <a:pt x="1723" y="212"/>
                </a:cubicBezTo>
                <a:cubicBezTo>
                  <a:pt x="1677" y="224"/>
                  <a:pt x="1648" y="203"/>
                  <a:pt x="1611" y="204"/>
                </a:cubicBezTo>
                <a:cubicBezTo>
                  <a:pt x="1608" y="207"/>
                  <a:pt x="1602" y="226"/>
                  <a:pt x="1611" y="228"/>
                </a:cubicBezTo>
                <a:close/>
                <a:moveTo>
                  <a:pt x="1779" y="220"/>
                </a:moveTo>
                <a:cubicBezTo>
                  <a:pt x="1781" y="202"/>
                  <a:pt x="1756" y="211"/>
                  <a:pt x="1747" y="204"/>
                </a:cubicBezTo>
                <a:cubicBezTo>
                  <a:pt x="1747" y="215"/>
                  <a:pt x="1747" y="225"/>
                  <a:pt x="1747" y="236"/>
                </a:cubicBezTo>
                <a:cubicBezTo>
                  <a:pt x="1757" y="230"/>
                  <a:pt x="1765" y="222"/>
                  <a:pt x="1779" y="220"/>
                </a:cubicBezTo>
                <a:close/>
                <a:moveTo>
                  <a:pt x="2083" y="260"/>
                </a:moveTo>
                <a:cubicBezTo>
                  <a:pt x="2066" y="249"/>
                  <a:pt x="2066" y="266"/>
                  <a:pt x="2055" y="272"/>
                </a:cubicBezTo>
                <a:cubicBezTo>
                  <a:pt x="2020" y="279"/>
                  <a:pt x="1992" y="258"/>
                  <a:pt x="1987" y="284"/>
                </a:cubicBezTo>
                <a:cubicBezTo>
                  <a:pt x="2045" y="288"/>
                  <a:pt x="2068" y="291"/>
                  <a:pt x="2083" y="260"/>
                </a:cubicBezTo>
                <a:close/>
                <a:moveTo>
                  <a:pt x="2187" y="284"/>
                </a:moveTo>
                <a:cubicBezTo>
                  <a:pt x="2210" y="296"/>
                  <a:pt x="2238" y="282"/>
                  <a:pt x="2259" y="280"/>
                </a:cubicBezTo>
                <a:cubicBezTo>
                  <a:pt x="2248" y="267"/>
                  <a:pt x="2253" y="262"/>
                  <a:pt x="2267" y="256"/>
                </a:cubicBezTo>
                <a:cubicBezTo>
                  <a:pt x="2248" y="253"/>
                  <a:pt x="2240" y="263"/>
                  <a:pt x="2227" y="256"/>
                </a:cubicBezTo>
                <a:cubicBezTo>
                  <a:pt x="2224" y="272"/>
                  <a:pt x="2253" y="257"/>
                  <a:pt x="2247" y="276"/>
                </a:cubicBezTo>
                <a:cubicBezTo>
                  <a:pt x="2236" y="283"/>
                  <a:pt x="2203" y="262"/>
                  <a:pt x="2187" y="284"/>
                </a:cubicBezTo>
                <a:close/>
                <a:moveTo>
                  <a:pt x="2083" y="284"/>
                </a:moveTo>
                <a:cubicBezTo>
                  <a:pt x="2091" y="285"/>
                  <a:pt x="2130" y="287"/>
                  <a:pt x="2143" y="280"/>
                </a:cubicBezTo>
                <a:cubicBezTo>
                  <a:pt x="2135" y="276"/>
                  <a:pt x="2137" y="262"/>
                  <a:pt x="2123" y="264"/>
                </a:cubicBezTo>
                <a:cubicBezTo>
                  <a:pt x="2116" y="268"/>
                  <a:pt x="2095" y="279"/>
                  <a:pt x="2087" y="268"/>
                </a:cubicBezTo>
                <a:cubicBezTo>
                  <a:pt x="2090" y="267"/>
                  <a:pt x="2095" y="268"/>
                  <a:pt x="2095" y="264"/>
                </a:cubicBezTo>
                <a:cubicBezTo>
                  <a:pt x="2083" y="262"/>
                  <a:pt x="2082" y="273"/>
                  <a:pt x="2083" y="284"/>
                </a:cubicBezTo>
                <a:close/>
                <a:moveTo>
                  <a:pt x="1799" y="288"/>
                </a:moveTo>
                <a:cubicBezTo>
                  <a:pt x="1834" y="285"/>
                  <a:pt x="1884" y="296"/>
                  <a:pt x="1907" y="280"/>
                </a:cubicBezTo>
                <a:cubicBezTo>
                  <a:pt x="1868" y="280"/>
                  <a:pt x="1831" y="281"/>
                  <a:pt x="1799" y="288"/>
                </a:cubicBezTo>
                <a:close/>
                <a:moveTo>
                  <a:pt x="1851" y="316"/>
                </a:moveTo>
                <a:cubicBezTo>
                  <a:pt x="1868" y="329"/>
                  <a:pt x="1890" y="312"/>
                  <a:pt x="1895" y="300"/>
                </a:cubicBezTo>
                <a:cubicBezTo>
                  <a:pt x="1882" y="302"/>
                  <a:pt x="1881" y="293"/>
                  <a:pt x="1867" y="296"/>
                </a:cubicBezTo>
                <a:cubicBezTo>
                  <a:pt x="1870" y="318"/>
                  <a:pt x="1850" y="303"/>
                  <a:pt x="1851" y="316"/>
                </a:cubicBezTo>
                <a:close/>
                <a:moveTo>
                  <a:pt x="1803" y="340"/>
                </a:moveTo>
                <a:cubicBezTo>
                  <a:pt x="1804" y="331"/>
                  <a:pt x="1817" y="333"/>
                  <a:pt x="1815" y="320"/>
                </a:cubicBezTo>
                <a:cubicBezTo>
                  <a:pt x="1807" y="318"/>
                  <a:pt x="1808" y="309"/>
                  <a:pt x="1795" y="312"/>
                </a:cubicBezTo>
                <a:cubicBezTo>
                  <a:pt x="1791" y="327"/>
                  <a:pt x="1808" y="320"/>
                  <a:pt x="1811" y="328"/>
                </a:cubicBezTo>
                <a:cubicBezTo>
                  <a:pt x="1800" y="322"/>
                  <a:pt x="1793" y="338"/>
                  <a:pt x="1803" y="340"/>
                </a:cubicBezTo>
                <a:close/>
                <a:moveTo>
                  <a:pt x="1715" y="372"/>
                </a:moveTo>
                <a:cubicBezTo>
                  <a:pt x="1715" y="384"/>
                  <a:pt x="1717" y="394"/>
                  <a:pt x="1723" y="400"/>
                </a:cubicBezTo>
                <a:cubicBezTo>
                  <a:pt x="1738" y="391"/>
                  <a:pt x="1761" y="370"/>
                  <a:pt x="1775" y="372"/>
                </a:cubicBezTo>
                <a:cubicBezTo>
                  <a:pt x="1775" y="363"/>
                  <a:pt x="1768" y="360"/>
                  <a:pt x="1771" y="348"/>
                </a:cubicBezTo>
                <a:cubicBezTo>
                  <a:pt x="1744" y="344"/>
                  <a:pt x="1739" y="364"/>
                  <a:pt x="1715" y="372"/>
                </a:cubicBezTo>
                <a:close/>
                <a:moveTo>
                  <a:pt x="1615" y="400"/>
                </a:moveTo>
                <a:cubicBezTo>
                  <a:pt x="1628" y="402"/>
                  <a:pt x="1634" y="397"/>
                  <a:pt x="1643" y="396"/>
                </a:cubicBezTo>
                <a:cubicBezTo>
                  <a:pt x="1646" y="385"/>
                  <a:pt x="1637" y="386"/>
                  <a:pt x="1639" y="376"/>
                </a:cubicBezTo>
                <a:cubicBezTo>
                  <a:pt x="1646" y="375"/>
                  <a:pt x="1659" y="387"/>
                  <a:pt x="1663" y="376"/>
                </a:cubicBezTo>
                <a:cubicBezTo>
                  <a:pt x="1653" y="368"/>
                  <a:pt x="1631" y="373"/>
                  <a:pt x="1615" y="372"/>
                </a:cubicBezTo>
                <a:cubicBezTo>
                  <a:pt x="1619" y="397"/>
                  <a:pt x="1602" y="378"/>
                  <a:pt x="1595" y="388"/>
                </a:cubicBezTo>
                <a:cubicBezTo>
                  <a:pt x="1604" y="389"/>
                  <a:pt x="1614" y="391"/>
                  <a:pt x="1611" y="404"/>
                </a:cubicBezTo>
                <a:cubicBezTo>
                  <a:pt x="1598" y="402"/>
                  <a:pt x="1583" y="403"/>
                  <a:pt x="1587" y="384"/>
                </a:cubicBezTo>
                <a:cubicBezTo>
                  <a:pt x="1576" y="388"/>
                  <a:pt x="1559" y="386"/>
                  <a:pt x="1563" y="404"/>
                </a:cubicBezTo>
                <a:cubicBezTo>
                  <a:pt x="1582" y="408"/>
                  <a:pt x="1557" y="394"/>
                  <a:pt x="1571" y="392"/>
                </a:cubicBezTo>
                <a:cubicBezTo>
                  <a:pt x="1571" y="400"/>
                  <a:pt x="1582" y="397"/>
                  <a:pt x="1579" y="408"/>
                </a:cubicBezTo>
                <a:cubicBezTo>
                  <a:pt x="1570" y="407"/>
                  <a:pt x="1566" y="411"/>
                  <a:pt x="1567" y="420"/>
                </a:cubicBezTo>
                <a:cubicBezTo>
                  <a:pt x="1579" y="424"/>
                  <a:pt x="1591" y="421"/>
                  <a:pt x="1595" y="424"/>
                </a:cubicBezTo>
                <a:cubicBezTo>
                  <a:pt x="1595" y="428"/>
                  <a:pt x="1598" y="429"/>
                  <a:pt x="1599" y="432"/>
                </a:cubicBezTo>
                <a:cubicBezTo>
                  <a:pt x="1592" y="432"/>
                  <a:pt x="1589" y="435"/>
                  <a:pt x="1587" y="440"/>
                </a:cubicBezTo>
                <a:cubicBezTo>
                  <a:pt x="1611" y="435"/>
                  <a:pt x="1610" y="450"/>
                  <a:pt x="1639" y="436"/>
                </a:cubicBezTo>
                <a:cubicBezTo>
                  <a:pt x="1638" y="417"/>
                  <a:pt x="1626" y="409"/>
                  <a:pt x="1615" y="400"/>
                </a:cubicBezTo>
                <a:close/>
                <a:moveTo>
                  <a:pt x="1675" y="420"/>
                </a:moveTo>
                <a:cubicBezTo>
                  <a:pt x="1667" y="427"/>
                  <a:pt x="1670" y="420"/>
                  <a:pt x="1659" y="420"/>
                </a:cubicBezTo>
                <a:cubicBezTo>
                  <a:pt x="1661" y="433"/>
                  <a:pt x="1648" y="431"/>
                  <a:pt x="1647" y="440"/>
                </a:cubicBezTo>
                <a:cubicBezTo>
                  <a:pt x="1678" y="440"/>
                  <a:pt x="1699" y="430"/>
                  <a:pt x="1715" y="416"/>
                </a:cubicBezTo>
                <a:cubicBezTo>
                  <a:pt x="1714" y="403"/>
                  <a:pt x="1703" y="398"/>
                  <a:pt x="1707" y="380"/>
                </a:cubicBezTo>
                <a:cubicBezTo>
                  <a:pt x="1695" y="384"/>
                  <a:pt x="1699" y="404"/>
                  <a:pt x="1679" y="400"/>
                </a:cubicBezTo>
                <a:cubicBezTo>
                  <a:pt x="1671" y="390"/>
                  <a:pt x="1685" y="379"/>
                  <a:pt x="1671" y="380"/>
                </a:cubicBezTo>
                <a:cubicBezTo>
                  <a:pt x="1671" y="396"/>
                  <a:pt x="1665" y="407"/>
                  <a:pt x="1675" y="420"/>
                </a:cubicBezTo>
                <a:close/>
                <a:moveTo>
                  <a:pt x="1831" y="428"/>
                </a:moveTo>
                <a:cubicBezTo>
                  <a:pt x="1837" y="434"/>
                  <a:pt x="1854" y="434"/>
                  <a:pt x="1851" y="420"/>
                </a:cubicBezTo>
                <a:cubicBezTo>
                  <a:pt x="1841" y="419"/>
                  <a:pt x="1834" y="422"/>
                  <a:pt x="1831" y="428"/>
                </a:cubicBezTo>
                <a:close/>
                <a:moveTo>
                  <a:pt x="1639" y="472"/>
                </a:moveTo>
                <a:cubicBezTo>
                  <a:pt x="1645" y="470"/>
                  <a:pt x="1660" y="477"/>
                  <a:pt x="1659" y="468"/>
                </a:cubicBezTo>
                <a:cubicBezTo>
                  <a:pt x="1652" y="466"/>
                  <a:pt x="1660" y="463"/>
                  <a:pt x="1659" y="456"/>
                </a:cubicBezTo>
                <a:cubicBezTo>
                  <a:pt x="1650" y="458"/>
                  <a:pt x="1640" y="461"/>
                  <a:pt x="1639" y="472"/>
                </a:cubicBezTo>
                <a:close/>
                <a:moveTo>
                  <a:pt x="1531" y="476"/>
                </a:moveTo>
                <a:cubicBezTo>
                  <a:pt x="1549" y="485"/>
                  <a:pt x="1579" y="469"/>
                  <a:pt x="1587" y="480"/>
                </a:cubicBezTo>
                <a:cubicBezTo>
                  <a:pt x="1584" y="486"/>
                  <a:pt x="1567" y="479"/>
                  <a:pt x="1571" y="492"/>
                </a:cubicBezTo>
                <a:cubicBezTo>
                  <a:pt x="1579" y="491"/>
                  <a:pt x="1580" y="497"/>
                  <a:pt x="1587" y="496"/>
                </a:cubicBezTo>
                <a:cubicBezTo>
                  <a:pt x="1584" y="479"/>
                  <a:pt x="1610" y="490"/>
                  <a:pt x="1615" y="480"/>
                </a:cubicBezTo>
                <a:cubicBezTo>
                  <a:pt x="1608" y="480"/>
                  <a:pt x="1605" y="477"/>
                  <a:pt x="1603" y="472"/>
                </a:cubicBezTo>
                <a:cubicBezTo>
                  <a:pt x="1609" y="470"/>
                  <a:pt x="1624" y="477"/>
                  <a:pt x="1623" y="468"/>
                </a:cubicBezTo>
                <a:cubicBezTo>
                  <a:pt x="1606" y="456"/>
                  <a:pt x="1554" y="467"/>
                  <a:pt x="1531" y="476"/>
                </a:cubicBezTo>
                <a:close/>
                <a:moveTo>
                  <a:pt x="1631" y="492"/>
                </a:moveTo>
                <a:cubicBezTo>
                  <a:pt x="1633" y="480"/>
                  <a:pt x="1654" y="489"/>
                  <a:pt x="1659" y="480"/>
                </a:cubicBezTo>
                <a:cubicBezTo>
                  <a:pt x="1654" y="473"/>
                  <a:pt x="1617" y="481"/>
                  <a:pt x="1631" y="492"/>
                </a:cubicBezTo>
                <a:close/>
                <a:moveTo>
                  <a:pt x="1671" y="532"/>
                </a:moveTo>
                <a:cubicBezTo>
                  <a:pt x="1670" y="552"/>
                  <a:pt x="1693" y="542"/>
                  <a:pt x="1691" y="528"/>
                </a:cubicBezTo>
                <a:cubicBezTo>
                  <a:pt x="1681" y="526"/>
                  <a:pt x="1682" y="535"/>
                  <a:pt x="1671" y="53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91540" y="1468755"/>
            <a:ext cx="9505315" cy="189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30000"/>
              </a:lnSpc>
            </a:pPr>
            <a:r>
              <a:rPr lang="zh-CN" altLang="en-US" sz="4500" b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通过预习，谁来说说，</a:t>
            </a:r>
            <a:endParaRPr lang="zh-CN" altLang="en-US" sz="4500" b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4500" b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课文讲了一件什么事？</a:t>
            </a:r>
            <a:endParaRPr lang="zh-CN" altLang="en-US" sz="45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9120" y="3710940"/>
            <a:ext cx="11034395" cy="27920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毛泽东的爱子毛岸英在抗美援朝战争中光荣牺牲后，毛泽东极度痛苦的心情和对毛岸英遗体归葬抉择过程。</a:t>
            </a:r>
            <a:endParaRPr lang="zh-CN" altLang="en-US" sz="45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课文分析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1550" y="1506855"/>
            <a:ext cx="10249535" cy="467995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408695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375788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44306" y="3923686"/>
            <a:ext cx="1809726" cy="15669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更改，菜单开始栏设置中可以对字体、间距、大小、行距等</a:t>
            </a: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修改。建议参考此段文本字体大小风格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94087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12386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92342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27953" y="3923686"/>
            <a:ext cx="1809726" cy="15669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更改，菜单开始栏设置中可以对字体、间距、大小、行距等</a:t>
            </a: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修改。建议参考此段文本字体大小风格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75989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11600" y="3923686"/>
            <a:ext cx="1809726" cy="15669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更改，菜单开始栏设置中可以对字体、间距、大小、行距等</a:t>
            </a: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修改。建议参考此段文本字体大小风格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词语解释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98550" y="1633855"/>
            <a:ext cx="10249535" cy="467995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187450" y="1618615"/>
            <a:ext cx="2389505" cy="4523105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60000"/>
              </a:lnSpc>
            </a:pPr>
            <a:r>
              <a:rPr lang="zh-CN" altLang="en-US" sz="45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殉职：</a:t>
            </a:r>
            <a:endParaRPr lang="zh-CN" altLang="en-US" sz="45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踌躇：</a:t>
            </a:r>
            <a:endParaRPr lang="zh-CN" altLang="en-US" sz="45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黯然：</a:t>
            </a:r>
            <a:endParaRPr lang="zh-CN" altLang="en-US" sz="45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勋鉴：</a:t>
            </a:r>
            <a:endParaRPr lang="zh-CN" altLang="en-US" sz="45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966085" y="1618615"/>
            <a:ext cx="8014970" cy="452310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4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为公务而牺牲生命。</a:t>
            </a:r>
            <a:endParaRPr lang="zh-CN" altLang="en-US" sz="45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犹豫不决的样子。</a:t>
            </a:r>
            <a:endParaRPr lang="zh-CN" altLang="en-US" sz="45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心里不舒服，情绪低落的样子。</a:t>
            </a:r>
            <a:endParaRPr lang="zh-CN" altLang="en-US" sz="45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亦称书奉语或提称语。</a:t>
            </a:r>
            <a:endParaRPr lang="zh-CN" altLang="en-US" sz="45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/>
          <a:stretch>
            <a:fillRect/>
          </a:stretch>
        </p:blipFill>
        <p:spPr>
          <a:xfrm>
            <a:off x="0" y="2402113"/>
            <a:ext cx="12192000" cy="452120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5585460" y="1106396"/>
            <a:ext cx="102108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叁</a:t>
            </a:r>
            <a:endParaRPr lang="zh-CN" altLang="en-US" sz="6600">
              <a:solidFill>
                <a:schemeClr val="tx1">
                  <a:lumMod val="75000"/>
                  <a:lumOff val="25000"/>
                </a:schemeClr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  <p:sp>
        <p:nvSpPr>
          <p:cNvPr id="39" name="图文框 38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图文框 39"/>
          <p:cNvSpPr/>
          <p:nvPr/>
        </p:nvSpPr>
        <p:spPr>
          <a:xfrm>
            <a:off x="4279232" y="727936"/>
            <a:ext cx="3633536" cy="1864706"/>
          </a:xfrm>
          <a:prstGeom prst="frame">
            <a:avLst>
              <a:gd name="adj1" fmla="val 32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224843" y="1133737"/>
            <a:ext cx="336788" cy="217042"/>
            <a:chOff x="7050301" y="1428065"/>
            <a:chExt cx="336788" cy="217042"/>
          </a:xfrm>
        </p:grpSpPr>
        <p:sp>
          <p:nvSpPr>
            <p:cNvPr id="42" name="等腰三角形 41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3701272" y="1527420"/>
            <a:ext cx="1359671" cy="874693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3521075" y="3502025"/>
            <a:ext cx="514985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整 体 感 知</a:t>
            </a:r>
            <a:endParaRPr lang="zh-CN" altLang="en-US" sz="6000" b="1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07745" y="1508125"/>
            <a:ext cx="10206990" cy="4209415"/>
            <a:chOff x="2095" y="3115"/>
            <a:chExt cx="13686" cy="518"/>
          </a:xfrm>
        </p:grpSpPr>
        <p:sp>
          <p:nvSpPr>
            <p:cNvPr id="10" name="矩形 9"/>
            <p:cNvSpPr/>
            <p:nvPr/>
          </p:nvSpPr>
          <p:spPr>
            <a:xfrm>
              <a:off x="2095" y="3115"/>
              <a:ext cx="72" cy="5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5709" y="3123"/>
              <a:ext cx="72" cy="5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50" y="5310064"/>
            <a:ext cx="5400609" cy="1798171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整体感知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22705" y="1695450"/>
            <a:ext cx="9545320" cy="39001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55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55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毛主席在得知毛岸英牺牲的消息后，是什么心情?从哪里看出的？</a:t>
            </a:r>
            <a:endParaRPr lang="zh-CN" altLang="en-US" sz="55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534" y="1647302"/>
            <a:ext cx="1034415" cy="769441"/>
            <a:chOff x="900075" y="2072406"/>
            <a:chExt cx="1034415" cy="769441"/>
          </a:xfrm>
        </p:grpSpPr>
        <p:grpSp>
          <p:nvGrpSpPr>
            <p:cNvPr id="8" name="组合 7"/>
            <p:cNvGrpSpPr/>
            <p:nvPr/>
          </p:nvGrpSpPr>
          <p:grpSpPr>
            <a:xfrm>
              <a:off x="900075" y="2124395"/>
              <a:ext cx="740544" cy="717452"/>
              <a:chOff x="7732187" y="1570874"/>
              <a:chExt cx="740544" cy="717452"/>
            </a:xfrm>
          </p:grpSpPr>
          <p:sp>
            <p:nvSpPr>
              <p:cNvPr id="11" name="菱形 10"/>
              <p:cNvSpPr/>
              <p:nvPr/>
            </p:nvSpPr>
            <p:spPr>
              <a:xfrm>
                <a:off x="7732187" y="1570874"/>
                <a:ext cx="717452" cy="717452"/>
              </a:xfrm>
              <a:prstGeom prst="diamond">
                <a:avLst/>
              </a:prstGeom>
              <a:noFill/>
              <a:ln w="3175">
                <a:solidFill>
                  <a:srgbClr val="2739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/>
            </p:nvSpPr>
            <p:spPr>
              <a:xfrm>
                <a:off x="7755279" y="1570874"/>
                <a:ext cx="717452" cy="717452"/>
              </a:xfrm>
              <a:prstGeom prst="diamond">
                <a:avLst/>
              </a:prstGeom>
              <a:noFill/>
              <a:ln w="3175">
                <a:solidFill>
                  <a:srgbClr val="4545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139470" y="2072406"/>
              <a:ext cx="79502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破产仿宋-Regular" panose="00000500000000000000" pitchFamily="2" charset="-122"/>
                  <a:ea typeface="破产仿宋-Regular" panose="00000500000000000000" pitchFamily="2" charset="-122"/>
                </a:rPr>
                <a:t>壹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整体感知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54480" y="1480185"/>
            <a:ext cx="10212070" cy="42462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“从收到这封电报起，毛泽东整整一天没说一句话，只是一支又一支地吸着烟。桌子上的饭菜已经热 曜啓写了几次，还是原封不动地放在那里。”</a:t>
            </a:r>
            <a:endParaRPr lang="zh-CN" altLang="en-US" sz="45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47635" y="5476240"/>
            <a:ext cx="4178935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动作描写</a:t>
            </a:r>
            <a:endParaRPr lang="zh-CN" altLang="en-US" sz="6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534" y="1647302"/>
            <a:ext cx="1034415" cy="769441"/>
            <a:chOff x="900075" y="2072406"/>
            <a:chExt cx="1034415" cy="769441"/>
          </a:xfrm>
        </p:grpSpPr>
        <p:grpSp>
          <p:nvGrpSpPr>
            <p:cNvPr id="8" name="组合 7"/>
            <p:cNvGrpSpPr/>
            <p:nvPr/>
          </p:nvGrpSpPr>
          <p:grpSpPr>
            <a:xfrm>
              <a:off x="900075" y="2124395"/>
              <a:ext cx="740544" cy="717452"/>
              <a:chOff x="7732187" y="1570874"/>
              <a:chExt cx="740544" cy="717452"/>
            </a:xfrm>
          </p:grpSpPr>
          <p:sp>
            <p:nvSpPr>
              <p:cNvPr id="11" name="菱形 10"/>
              <p:cNvSpPr/>
              <p:nvPr/>
            </p:nvSpPr>
            <p:spPr>
              <a:xfrm>
                <a:off x="7732187" y="1570874"/>
                <a:ext cx="717452" cy="717452"/>
              </a:xfrm>
              <a:prstGeom prst="diamond">
                <a:avLst/>
              </a:prstGeom>
              <a:noFill/>
              <a:ln w="3175">
                <a:solidFill>
                  <a:srgbClr val="2739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/>
            </p:nvSpPr>
            <p:spPr>
              <a:xfrm>
                <a:off x="7755279" y="1570874"/>
                <a:ext cx="717452" cy="717452"/>
              </a:xfrm>
              <a:prstGeom prst="diamond">
                <a:avLst/>
              </a:prstGeom>
              <a:noFill/>
              <a:ln w="3175">
                <a:solidFill>
                  <a:srgbClr val="4545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139470" y="2072406"/>
              <a:ext cx="79502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破产仿宋-Regular" panose="00000500000000000000" pitchFamily="2" charset="-122"/>
                  <a:ea typeface="破产仿宋-Regular" panose="00000500000000000000" pitchFamily="2" charset="-122"/>
                </a:rPr>
                <a:t>貮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整体感知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54480" y="1647190"/>
            <a:ext cx="10212070" cy="364617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5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5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5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岸英!岸英！主席用食指按着紧语言描写锁的眉头，情不自禁地喃喃着。</a:t>
            </a:r>
            <a:r>
              <a:rPr lang="en-US" altLang="zh-CN" sz="5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zh-CN" sz="55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47635" y="5476240"/>
            <a:ext cx="4178935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语言描写</a:t>
            </a:r>
            <a:endParaRPr lang="zh-CN" altLang="en-US" sz="6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07745" y="1508125"/>
            <a:ext cx="10206990" cy="4209415"/>
            <a:chOff x="2095" y="3115"/>
            <a:chExt cx="13686" cy="518"/>
          </a:xfrm>
        </p:grpSpPr>
        <p:sp>
          <p:nvSpPr>
            <p:cNvPr id="10" name="矩形 9"/>
            <p:cNvSpPr/>
            <p:nvPr/>
          </p:nvSpPr>
          <p:spPr>
            <a:xfrm>
              <a:off x="2095" y="3115"/>
              <a:ext cx="72" cy="5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5709" y="3123"/>
              <a:ext cx="72" cy="5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50" y="5310064"/>
            <a:ext cx="5400609" cy="1798171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整体感知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77290" y="1508125"/>
            <a:ext cx="9838055" cy="43999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5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5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岸英从小就颠沛流离，在父亲身边并没有多少时间。慈父毛泽东此时已是近60岁的老人了，老来痛失爱子，使他悲痛欲绝。</a:t>
            </a:r>
            <a:endParaRPr lang="zh-CN" altLang="en-US" sz="50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7020" y="495300"/>
            <a:ext cx="3026410" cy="3294380"/>
          </a:xfrm>
          <a:prstGeom prst="ellipse">
            <a:avLst/>
          </a:prstGeom>
          <a:blipFill rotWithShape="1">
            <a:blip r:embed="rId1" cstate="print"/>
            <a:stretch>
              <a:fillRect/>
            </a:stretch>
          </a:blipFill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397713" y="495020"/>
            <a:ext cx="3261090" cy="3261090"/>
          </a:xfrm>
          <a:prstGeom prst="ellipse">
            <a:avLst/>
          </a:prstGeom>
          <a:noFill/>
          <a:ln w="6350"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13130" y="1289050"/>
            <a:ext cx="10906760" cy="52622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毛岸英（1922年10月24日－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1950年11月25日），本名远仁，字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岸英，初名永福，湖南湘潭人，是毛泽东与其妻子杨开慧的长子，在抗美援朝战争中牺牲。安葬于朝鲜平安南道桧仓郡的中国人民志愿军烈士陵园。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>
          <a:xfrm>
            <a:off x="-14514" y="0"/>
            <a:ext cx="12206514" cy="6857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02715" y="2287904"/>
            <a:ext cx="10310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壹</a:t>
            </a:r>
            <a:endParaRPr lang="zh-CN" altLang="en-US" sz="6600">
              <a:solidFill>
                <a:schemeClr val="tx1">
                  <a:lumMod val="75000"/>
                  <a:lumOff val="25000"/>
                </a:schemeClr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2315" y="3502025"/>
            <a:ext cx="1951355" cy="1753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诗句</a:t>
            </a:r>
            <a:endParaRPr lang="zh-CN" altLang="en-US" sz="4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导入</a:t>
            </a:r>
            <a:endParaRPr lang="zh-CN" altLang="en-US" sz="4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132233" y="4509587"/>
            <a:ext cx="1359671" cy="874693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2781196" y="3287379"/>
            <a:ext cx="336788" cy="217042"/>
            <a:chOff x="7050301" y="1428065"/>
            <a:chExt cx="336788" cy="217042"/>
          </a:xfrm>
        </p:grpSpPr>
        <p:sp>
          <p:nvSpPr>
            <p:cNvPr id="13" name="等腰三角形 12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4088919" y="2287904"/>
            <a:ext cx="10310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贰</a:t>
            </a:r>
            <a:endParaRPr lang="en-US" altLang="zh-CN" sz="6600">
              <a:solidFill>
                <a:schemeClr val="tx1">
                  <a:lumMod val="75000"/>
                  <a:lumOff val="25000"/>
                </a:schemeClr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29025" y="3502025"/>
            <a:ext cx="1951355" cy="1753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初读</a:t>
            </a:r>
            <a:endParaRPr lang="zh-CN" altLang="en-US" sz="4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</a:t>
            </a:r>
            <a:endParaRPr lang="zh-CN" altLang="en-US" sz="4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667399" y="3287379"/>
            <a:ext cx="336788" cy="217042"/>
            <a:chOff x="7050301" y="1428065"/>
            <a:chExt cx="336788" cy="217042"/>
          </a:xfrm>
        </p:grpSpPr>
        <p:sp>
          <p:nvSpPr>
            <p:cNvPr id="18" name="等腰三角形 17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6975121" y="2287904"/>
            <a:ext cx="10310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叁</a:t>
            </a:r>
            <a:endParaRPr lang="zh-CN" altLang="en-US" sz="6600">
              <a:solidFill>
                <a:schemeClr val="tx1">
                  <a:lumMod val="75000"/>
                  <a:lumOff val="25000"/>
                </a:schemeClr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14465" y="3502025"/>
            <a:ext cx="1951355" cy="1753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整体</a:t>
            </a:r>
            <a:endParaRPr lang="zh-CN" altLang="en-US" sz="4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感知</a:t>
            </a:r>
            <a:endParaRPr lang="zh-CN" altLang="en-US" sz="4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553602" y="3287379"/>
            <a:ext cx="336788" cy="217042"/>
            <a:chOff x="7050301" y="1428065"/>
            <a:chExt cx="336788" cy="217042"/>
          </a:xfrm>
        </p:grpSpPr>
        <p:sp>
          <p:nvSpPr>
            <p:cNvPr id="23" name="等腰三角形 22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9861324" y="2287904"/>
            <a:ext cx="10310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肆</a:t>
            </a:r>
            <a:endParaRPr lang="zh-CN" altLang="en-US" sz="6600">
              <a:solidFill>
                <a:schemeClr val="tx1">
                  <a:lumMod val="75000"/>
                  <a:lumOff val="25000"/>
                </a:schemeClr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04045" y="3502025"/>
            <a:ext cx="1746250" cy="1753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指导写字</a:t>
            </a:r>
            <a:endParaRPr lang="zh-CN" altLang="en-US" sz="4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10475683" y="2611933"/>
            <a:ext cx="1359671" cy="874693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sp>
        <p:nvSpPr>
          <p:cNvPr id="31" name="图文框 30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46845" y="2041694"/>
            <a:ext cx="800219" cy="14968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点击在此输入标题文字</a:t>
            </a:r>
            <a:endParaRPr lang="zh-CN" altLang="en-US" sz="2000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7890" y="1420495"/>
            <a:ext cx="10396855" cy="470789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年，地下党的同志们冒着生命危险找到了岸英，把孩子送到他身边。后来岸英去苏联留学。在国外的大学毕业后，他又亲自把爱子送到农村锻炼。那一次次的分离，岸英不都平平安安回到自己身边来了吗！这次怎么会……</a:t>
            </a:r>
            <a:endParaRPr lang="zh-CN" altLang="en-US" sz="40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3595" y="1266825"/>
            <a:ext cx="10544810" cy="501523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38601" y="537742"/>
            <a:ext cx="802457" cy="21725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38455" y="875665"/>
            <a:ext cx="798195" cy="16040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方正古隶简体" panose="03000509000000000000" charset="-122"/>
                <a:ea typeface="方正古隶简体" panose="03000509000000000000" charset="-122"/>
                <a:cs typeface="方正古隶简体" panose="03000509000000000000" charset="-122"/>
              </a:rPr>
              <a:t>品 读</a:t>
            </a:r>
            <a:endParaRPr lang="zh-CN" altLang="en-US" sz="4000" b="1" dirty="0">
              <a:solidFill>
                <a:schemeClr val="bg1"/>
              </a:solidFill>
              <a:latin typeface="方正古隶简体" panose="03000509000000000000" charset="-122"/>
              <a:ea typeface="方正古隶简体" panose="03000509000000000000" charset="-122"/>
              <a:cs typeface="方正古隶简体" panose="03000509000000000000" charset="-122"/>
            </a:endParaRPr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46845" y="2041694"/>
            <a:ext cx="800219" cy="14968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点击在此输入标题文字</a:t>
            </a:r>
            <a:endParaRPr lang="zh-CN" altLang="en-US" sz="2000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51560" y="1478280"/>
            <a:ext cx="10088880" cy="45923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4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毛泽东回忆起岸英和自己的一次次分离及其原因，从中反映出岸英的成长经历。前三次的分离都平平安安的回到了父亲的身边，这一次，儿子真的不能回来了吗?</a:t>
            </a:r>
            <a:endParaRPr lang="zh-CN" altLang="en-US" sz="45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3595" y="1266825"/>
            <a:ext cx="10544810" cy="501523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38601" y="537742"/>
            <a:ext cx="802457" cy="21725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8455" y="875665"/>
            <a:ext cx="798195" cy="16040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方正古隶简体" panose="03000509000000000000" charset="-122"/>
                <a:ea typeface="方正古隶简体" panose="03000509000000000000" charset="-122"/>
                <a:cs typeface="方正古隶简体" panose="03000509000000000000" charset="-122"/>
              </a:rPr>
              <a:t>品 读</a:t>
            </a:r>
            <a:endParaRPr lang="zh-CN" altLang="en-US" sz="4000" b="1" dirty="0">
              <a:solidFill>
                <a:schemeClr val="bg1"/>
              </a:solidFill>
              <a:latin typeface="方正古隶简体" panose="03000509000000000000" charset="-122"/>
              <a:ea typeface="方正古隶简体" panose="03000509000000000000" charset="-122"/>
              <a:cs typeface="方正古隶简体" panose="03000509000000000000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46845" y="2041694"/>
            <a:ext cx="800219" cy="14968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点击在此输入标题文字</a:t>
            </a:r>
            <a:endParaRPr lang="zh-CN" altLang="en-US" sz="2000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51560" y="1697355"/>
            <a:ext cx="10088880" cy="415417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5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5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毛泽东感到震惊，简直不敢相信也不愿意相信这是真的</a:t>
            </a:r>
            <a:r>
              <a:rPr lang="en-US" altLang="zh-CN" sz="5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5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表现了毛泽东的无比悲痛。</a:t>
            </a:r>
            <a:endParaRPr lang="zh-CN" altLang="en-US" sz="55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3595" y="1266825"/>
            <a:ext cx="10544810" cy="501523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38601" y="537742"/>
            <a:ext cx="802457" cy="21725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8455" y="875665"/>
            <a:ext cx="798195" cy="16040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方正古隶简体" panose="03000509000000000000" charset="-122"/>
                <a:ea typeface="方正古隶简体" panose="03000509000000000000" charset="-122"/>
                <a:cs typeface="方正古隶简体" panose="03000509000000000000" charset="-122"/>
              </a:rPr>
              <a:t>品 读</a:t>
            </a:r>
            <a:endParaRPr lang="zh-CN" altLang="en-US" sz="4000" b="1" dirty="0">
              <a:solidFill>
                <a:schemeClr val="bg1"/>
              </a:solidFill>
              <a:latin typeface="方正古隶简体" panose="03000509000000000000" charset="-122"/>
              <a:ea typeface="方正古隶简体" panose="03000509000000000000" charset="-122"/>
              <a:cs typeface="方正古隶简体" panose="03000509000000000000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/>
          <a:stretch>
            <a:fillRect/>
          </a:stretch>
        </p:blipFill>
        <p:spPr>
          <a:xfrm>
            <a:off x="0" y="2402113"/>
            <a:ext cx="12192000" cy="452120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5585460" y="1106396"/>
            <a:ext cx="102108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肆</a:t>
            </a:r>
            <a:endParaRPr lang="zh-CN" altLang="en-US" sz="6600">
              <a:solidFill>
                <a:schemeClr val="tx1">
                  <a:lumMod val="75000"/>
                  <a:lumOff val="25000"/>
                </a:schemeClr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  <p:sp>
        <p:nvSpPr>
          <p:cNvPr id="39" name="图文框 38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图文框 39"/>
          <p:cNvSpPr/>
          <p:nvPr/>
        </p:nvSpPr>
        <p:spPr>
          <a:xfrm>
            <a:off x="4279232" y="727936"/>
            <a:ext cx="3633536" cy="1864706"/>
          </a:xfrm>
          <a:prstGeom prst="frame">
            <a:avLst>
              <a:gd name="adj1" fmla="val 32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224843" y="1133737"/>
            <a:ext cx="336788" cy="217042"/>
            <a:chOff x="7050301" y="1428065"/>
            <a:chExt cx="336788" cy="217042"/>
          </a:xfrm>
        </p:grpSpPr>
        <p:sp>
          <p:nvSpPr>
            <p:cNvPr id="42" name="等腰三角形 41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3701272" y="1527420"/>
            <a:ext cx="1359671" cy="874693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3521075" y="3502025"/>
            <a:ext cx="514985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 字 指 导</a:t>
            </a:r>
            <a:endParaRPr lang="zh-CN" altLang="en-US" sz="6000" b="1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50" y="5310064"/>
            <a:ext cx="5400609" cy="1798171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生字生词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18515" y="1387475"/>
            <a:ext cx="3811270" cy="4640580"/>
            <a:chOff x="11213" y="2695"/>
            <a:chExt cx="3417" cy="3932"/>
          </a:xfrm>
        </p:grpSpPr>
        <p:grpSp>
          <p:nvGrpSpPr>
            <p:cNvPr id="62" name="组合 61"/>
            <p:cNvGrpSpPr/>
            <p:nvPr/>
          </p:nvGrpSpPr>
          <p:grpSpPr>
            <a:xfrm>
              <a:off x="11213" y="3466"/>
              <a:ext cx="3417" cy="3161"/>
              <a:chOff x="2826" y="3913"/>
              <a:chExt cx="9793" cy="9058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2" cstate="print">
                <a:lum contrast="6000"/>
              </a:blip>
              <a:srcRect l="15898" t="20126" r="9838" b="7711"/>
              <a:stretch>
                <a:fillRect/>
              </a:stretch>
            </p:blipFill>
            <p:spPr>
              <a:xfrm>
                <a:off x="3298" y="4506"/>
                <a:ext cx="8845" cy="7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2826" y="3913"/>
                <a:ext cx="9793" cy="90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4400" u="non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 algn="ctr"/>
                <a:r>
                  <a:rPr lang="zh-CN" altLang="en-US" sz="20000" b="1" dirty="0">
                    <a:ea typeface="楷体" panose="02010609060101010101" charset="-122"/>
                  </a:rPr>
                  <a:t>瑞</a:t>
                </a:r>
                <a:endParaRPr lang="zh-CN" altLang="en-US" sz="20000" b="1" dirty="0">
                  <a:ea typeface="楷体" panose="02010609060101010101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2095" y="2695"/>
              <a:ext cx="1829" cy="9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ruì</a:t>
              </a:r>
              <a:endParaRPr lang="en-US" altLang="zh-CN" sz="6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019675" y="1908810"/>
            <a:ext cx="637857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基本释义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1.吉祥。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45960" y="446913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祥瑞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531350" y="501142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瑞雪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50" y="5310064"/>
            <a:ext cx="5400609" cy="1798171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生字生词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18515" y="1344987"/>
            <a:ext cx="3811270" cy="4683068"/>
            <a:chOff x="11213" y="2659"/>
            <a:chExt cx="3417" cy="3968"/>
          </a:xfrm>
        </p:grpSpPr>
        <p:grpSp>
          <p:nvGrpSpPr>
            <p:cNvPr id="62" name="组合 61"/>
            <p:cNvGrpSpPr/>
            <p:nvPr/>
          </p:nvGrpSpPr>
          <p:grpSpPr>
            <a:xfrm>
              <a:off x="11213" y="3466"/>
              <a:ext cx="3417" cy="3161"/>
              <a:chOff x="2826" y="3913"/>
              <a:chExt cx="9793" cy="9058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2" cstate="print">
                <a:lum contrast="6000"/>
              </a:blip>
              <a:srcRect l="15898" t="20126" r="9838" b="7711"/>
              <a:stretch>
                <a:fillRect/>
              </a:stretch>
            </p:blipFill>
            <p:spPr>
              <a:xfrm>
                <a:off x="3298" y="4506"/>
                <a:ext cx="8845" cy="7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2826" y="3913"/>
                <a:ext cx="9793" cy="90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4400" u="non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 algn="ctr"/>
                <a:r>
                  <a:rPr lang="zh-CN" altLang="en-US" sz="20000" b="1" dirty="0">
                    <a:ea typeface="楷体" panose="02010609060101010101" charset="-122"/>
                  </a:rPr>
                  <a:t>锻</a:t>
                </a:r>
                <a:endParaRPr lang="zh-CN" altLang="en-US" sz="20000" b="1" dirty="0">
                  <a:ea typeface="楷体" panose="02010609060101010101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1833" y="2659"/>
              <a:ext cx="2179" cy="9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duàn</a:t>
              </a:r>
              <a:endParaRPr lang="en-US" altLang="zh-CN" sz="6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790440" y="1574800"/>
            <a:ext cx="637857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基本释义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1.把金属放在火里烧，然后用铁锤打。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83375" y="4782185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锻炼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382760" y="5011420"/>
            <a:ext cx="2015490" cy="11068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锻工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50" y="5310064"/>
            <a:ext cx="5400609" cy="1798171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生字生词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18515" y="1344987"/>
            <a:ext cx="3811270" cy="4683068"/>
            <a:chOff x="11213" y="2659"/>
            <a:chExt cx="3417" cy="3968"/>
          </a:xfrm>
        </p:grpSpPr>
        <p:grpSp>
          <p:nvGrpSpPr>
            <p:cNvPr id="62" name="组合 61"/>
            <p:cNvGrpSpPr/>
            <p:nvPr/>
          </p:nvGrpSpPr>
          <p:grpSpPr>
            <a:xfrm>
              <a:off x="11213" y="3466"/>
              <a:ext cx="3417" cy="3161"/>
              <a:chOff x="2826" y="3913"/>
              <a:chExt cx="9793" cy="9058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2" cstate="print">
                <a:lum contrast="6000"/>
              </a:blip>
              <a:srcRect l="15898" t="20126" r="9838" b="7711"/>
              <a:stretch>
                <a:fillRect/>
              </a:stretch>
            </p:blipFill>
            <p:spPr>
              <a:xfrm>
                <a:off x="3298" y="4506"/>
                <a:ext cx="8845" cy="7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2826" y="3913"/>
                <a:ext cx="9793" cy="90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4400" u="non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 algn="ctr"/>
                <a:r>
                  <a:rPr lang="zh-CN" altLang="en-US" sz="20000" b="1" dirty="0">
                    <a:ea typeface="楷体" panose="02010609060101010101" charset="-122"/>
                  </a:rPr>
                  <a:t>炼</a:t>
                </a:r>
                <a:endParaRPr lang="zh-CN" altLang="en-US" sz="20000" b="1" dirty="0">
                  <a:ea typeface="楷体" panose="02010609060101010101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1833" y="2659"/>
              <a:ext cx="2179" cy="9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66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lt"/>
                  <a:sym typeface="+mn-ea"/>
                </a:rPr>
                <a:t>liàn</a:t>
              </a:r>
              <a:endParaRPr lang="en-US" altLang="zh-CN" sz="6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lt"/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790440" y="1574800"/>
            <a:ext cx="6982460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基本释义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1.用加热等办法使物质纯净或坚韧。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2.用心琢磨，使词句简洁优美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96710" y="501142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精炼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248775" y="5309870"/>
            <a:ext cx="2015490" cy="11068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磨炼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图文框 4"/>
          <p:cNvSpPr/>
          <p:nvPr/>
        </p:nvSpPr>
        <p:spPr>
          <a:xfrm>
            <a:off x="4726392" y="1564294"/>
            <a:ext cx="2739215" cy="3729411"/>
          </a:xfrm>
          <a:prstGeom prst="frame">
            <a:avLst>
              <a:gd name="adj1" fmla="val 32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050301" y="1917327"/>
            <a:ext cx="336788" cy="217042"/>
            <a:chOff x="7050301" y="1428065"/>
            <a:chExt cx="336788" cy="217042"/>
          </a:xfrm>
        </p:grpSpPr>
        <p:sp>
          <p:nvSpPr>
            <p:cNvPr id="7" name="等腰三角形 6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等腰三角形 8"/>
          <p:cNvSpPr/>
          <p:nvPr/>
        </p:nvSpPr>
        <p:spPr>
          <a:xfrm>
            <a:off x="7117589" y="3444882"/>
            <a:ext cx="259192" cy="167035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803627" y="3202428"/>
            <a:ext cx="299510" cy="193018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4687163" y="3226054"/>
            <a:ext cx="210833" cy="135870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5066631" y="3063777"/>
            <a:ext cx="210833" cy="135870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6755474" y="2221870"/>
            <a:ext cx="1359671" cy="874693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4357428" y="3301334"/>
            <a:ext cx="1359671" cy="874693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5612094" y="1844195"/>
            <a:ext cx="967791" cy="316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000">
                <a:solidFill>
                  <a:srgbClr val="333333"/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感谢观看</a:t>
            </a:r>
            <a:endParaRPr lang="zh-CN" altLang="en-US" sz="5000" dirty="0">
              <a:solidFill>
                <a:srgbClr val="333333"/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/>
          <a:stretch>
            <a:fillRect/>
          </a:stretch>
        </p:blipFill>
        <p:spPr>
          <a:xfrm>
            <a:off x="0" y="2402113"/>
            <a:ext cx="12192000" cy="452120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5580474" y="1106396"/>
            <a:ext cx="10310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壹</a:t>
            </a:r>
            <a:endParaRPr lang="zh-CN" altLang="en-US" sz="6600">
              <a:solidFill>
                <a:schemeClr val="tx1">
                  <a:lumMod val="75000"/>
                  <a:lumOff val="25000"/>
                </a:schemeClr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  <p:sp>
        <p:nvSpPr>
          <p:cNvPr id="39" name="图文框 38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图文框 39"/>
          <p:cNvSpPr/>
          <p:nvPr/>
        </p:nvSpPr>
        <p:spPr>
          <a:xfrm>
            <a:off x="4279232" y="727936"/>
            <a:ext cx="3633536" cy="1864706"/>
          </a:xfrm>
          <a:prstGeom prst="frame">
            <a:avLst>
              <a:gd name="adj1" fmla="val 32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224843" y="1133737"/>
            <a:ext cx="336788" cy="217042"/>
            <a:chOff x="7050301" y="1428065"/>
            <a:chExt cx="336788" cy="217042"/>
          </a:xfrm>
        </p:grpSpPr>
        <p:sp>
          <p:nvSpPr>
            <p:cNvPr id="42" name="等腰三角形 41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3701272" y="1527420"/>
            <a:ext cx="1359671" cy="874693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3521075" y="3502025"/>
            <a:ext cx="514985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诗 句 导 入</a:t>
            </a:r>
            <a:endParaRPr lang="zh-CN" altLang="en-US" sz="6000" b="1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6440" y="327660"/>
            <a:ext cx="3118485" cy="922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5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诗句导入</a:t>
            </a:r>
            <a:endParaRPr lang="zh-CN" altLang="en-US" sz="45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19363" y="728255"/>
            <a:ext cx="336788" cy="217042"/>
            <a:chOff x="7050301" y="1428065"/>
            <a:chExt cx="336788" cy="217042"/>
          </a:xfrm>
        </p:grpSpPr>
        <p:sp>
          <p:nvSpPr>
            <p:cNvPr id="4" name="等腰三角形 3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7370" y="1249680"/>
            <a:ext cx="11095990" cy="547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清代龚自珍在《己亥杂诗之一》中有这样一句诗“青山处处埋忠骨，何须马革裹尸还”。</a:t>
            </a:r>
            <a:endParaRPr lang="zh-CN" altLang="en-US" sz="50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读过这句诗吗？什么意思。</a:t>
            </a:r>
            <a:endParaRPr lang="zh-CN" altLang="en-US" sz="50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同桌间交流，指导朗读。</a:t>
            </a:r>
            <a:endParaRPr lang="zh-CN" altLang="en-US" sz="50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8" y="4376374"/>
            <a:ext cx="2912651" cy="2298874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08225" y="2165350"/>
            <a:ext cx="8578215" cy="332295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indent="0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理解革命者血洒疆场，无怨无悔的气概，读出无畏无惧的豪情</a:t>
            </a:r>
            <a:endParaRPr lang="zh-CN" altLang="en-US" sz="50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180255" y="2111963"/>
            <a:ext cx="10134103" cy="3512322"/>
          </a:xfrm>
          <a:custGeom>
            <a:avLst/>
            <a:gdLst>
              <a:gd name="connsiteX0" fmla="*/ 229528 w 10134103"/>
              <a:gd name="connsiteY0" fmla="*/ 0 h 3512322"/>
              <a:gd name="connsiteX1" fmla="*/ 9905617 w 10134103"/>
              <a:gd name="connsiteY1" fmla="*/ 0 h 3512322"/>
              <a:gd name="connsiteX2" fmla="*/ 9905617 w 10134103"/>
              <a:gd name="connsiteY2" fmla="*/ 249524 h 3512322"/>
              <a:gd name="connsiteX3" fmla="*/ 10134103 w 10134103"/>
              <a:gd name="connsiteY3" fmla="*/ 249524 h 3512322"/>
              <a:gd name="connsiteX4" fmla="*/ 10134103 w 10134103"/>
              <a:gd name="connsiteY4" fmla="*/ 3290131 h 3512322"/>
              <a:gd name="connsiteX5" fmla="*/ 9905617 w 10134103"/>
              <a:gd name="connsiteY5" fmla="*/ 3290131 h 3512322"/>
              <a:gd name="connsiteX6" fmla="*/ 9905617 w 10134103"/>
              <a:gd name="connsiteY6" fmla="*/ 3512322 h 3512322"/>
              <a:gd name="connsiteX7" fmla="*/ 229528 w 10134103"/>
              <a:gd name="connsiteY7" fmla="*/ 3512322 h 3512322"/>
              <a:gd name="connsiteX8" fmla="*/ 229528 w 10134103"/>
              <a:gd name="connsiteY8" fmla="*/ 3290131 h 3512322"/>
              <a:gd name="connsiteX9" fmla="*/ 0 w 10134103"/>
              <a:gd name="connsiteY9" fmla="*/ 3290131 h 3512322"/>
              <a:gd name="connsiteX10" fmla="*/ 0 w 10134103"/>
              <a:gd name="connsiteY10" fmla="*/ 249524 h 3512322"/>
              <a:gd name="connsiteX11" fmla="*/ 229528 w 10134103"/>
              <a:gd name="connsiteY11" fmla="*/ 249524 h 35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4103" h="3512322">
                <a:moveTo>
                  <a:pt x="229528" y="0"/>
                </a:moveTo>
                <a:lnTo>
                  <a:pt x="9905617" y="0"/>
                </a:lnTo>
                <a:lnTo>
                  <a:pt x="9905617" y="249524"/>
                </a:lnTo>
                <a:lnTo>
                  <a:pt x="10134103" y="249524"/>
                </a:lnTo>
                <a:lnTo>
                  <a:pt x="10134103" y="3290131"/>
                </a:lnTo>
                <a:lnTo>
                  <a:pt x="9905617" y="3290131"/>
                </a:lnTo>
                <a:lnTo>
                  <a:pt x="9905617" y="3512322"/>
                </a:lnTo>
                <a:lnTo>
                  <a:pt x="229528" y="3512322"/>
                </a:lnTo>
                <a:lnTo>
                  <a:pt x="229528" y="3290131"/>
                </a:lnTo>
                <a:lnTo>
                  <a:pt x="0" y="3290131"/>
                </a:lnTo>
                <a:lnTo>
                  <a:pt x="0" y="249524"/>
                </a:lnTo>
                <a:lnTo>
                  <a:pt x="229528" y="249524"/>
                </a:lnTo>
                <a:close/>
              </a:path>
            </a:pathLst>
          </a:custGeom>
          <a:noFill/>
          <a:ln w="22225"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>
            <a:off x="1229314" y="2181035"/>
            <a:ext cx="10035983" cy="3443250"/>
          </a:xfrm>
          <a:custGeom>
            <a:avLst/>
            <a:gdLst>
              <a:gd name="connsiteX0" fmla="*/ 229528 w 10134103"/>
              <a:gd name="connsiteY0" fmla="*/ 0 h 3512322"/>
              <a:gd name="connsiteX1" fmla="*/ 9905617 w 10134103"/>
              <a:gd name="connsiteY1" fmla="*/ 0 h 3512322"/>
              <a:gd name="connsiteX2" fmla="*/ 9905617 w 10134103"/>
              <a:gd name="connsiteY2" fmla="*/ 249524 h 3512322"/>
              <a:gd name="connsiteX3" fmla="*/ 10134103 w 10134103"/>
              <a:gd name="connsiteY3" fmla="*/ 249524 h 3512322"/>
              <a:gd name="connsiteX4" fmla="*/ 10134103 w 10134103"/>
              <a:gd name="connsiteY4" fmla="*/ 3290131 h 3512322"/>
              <a:gd name="connsiteX5" fmla="*/ 9905617 w 10134103"/>
              <a:gd name="connsiteY5" fmla="*/ 3290131 h 3512322"/>
              <a:gd name="connsiteX6" fmla="*/ 9905617 w 10134103"/>
              <a:gd name="connsiteY6" fmla="*/ 3512322 h 3512322"/>
              <a:gd name="connsiteX7" fmla="*/ 229528 w 10134103"/>
              <a:gd name="connsiteY7" fmla="*/ 3512322 h 3512322"/>
              <a:gd name="connsiteX8" fmla="*/ 229528 w 10134103"/>
              <a:gd name="connsiteY8" fmla="*/ 3290131 h 3512322"/>
              <a:gd name="connsiteX9" fmla="*/ 0 w 10134103"/>
              <a:gd name="connsiteY9" fmla="*/ 3290131 h 3512322"/>
              <a:gd name="connsiteX10" fmla="*/ 0 w 10134103"/>
              <a:gd name="connsiteY10" fmla="*/ 249524 h 3512322"/>
              <a:gd name="connsiteX11" fmla="*/ 229528 w 10134103"/>
              <a:gd name="connsiteY11" fmla="*/ 249524 h 35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4103" h="3512322">
                <a:moveTo>
                  <a:pt x="229528" y="0"/>
                </a:moveTo>
                <a:lnTo>
                  <a:pt x="9905617" y="0"/>
                </a:lnTo>
                <a:lnTo>
                  <a:pt x="9905617" y="249524"/>
                </a:lnTo>
                <a:lnTo>
                  <a:pt x="10134103" y="249524"/>
                </a:lnTo>
                <a:lnTo>
                  <a:pt x="10134103" y="3290131"/>
                </a:lnTo>
                <a:lnTo>
                  <a:pt x="9905617" y="3290131"/>
                </a:lnTo>
                <a:lnTo>
                  <a:pt x="9905617" y="3512322"/>
                </a:lnTo>
                <a:lnTo>
                  <a:pt x="229528" y="3512322"/>
                </a:lnTo>
                <a:lnTo>
                  <a:pt x="229528" y="3290131"/>
                </a:lnTo>
                <a:lnTo>
                  <a:pt x="0" y="3290131"/>
                </a:lnTo>
                <a:lnTo>
                  <a:pt x="0" y="249524"/>
                </a:lnTo>
                <a:lnTo>
                  <a:pt x="229528" y="249524"/>
                </a:lnTo>
                <a:close/>
              </a:path>
            </a:pathLst>
          </a:custGeom>
          <a:noFill/>
          <a:ln w="6350"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2285" y="533400"/>
            <a:ext cx="1584960" cy="4272915"/>
          </a:xfrm>
          <a:prstGeom prst="rect">
            <a:avLst/>
          </a:prstGeom>
          <a:solidFill>
            <a:srgbClr val="FFFFFF"/>
          </a:solidFill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68960" y="600710"/>
            <a:ext cx="1395730" cy="40817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95985" y="600710"/>
            <a:ext cx="798195" cy="4082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青山处处埋忠骨</a:t>
            </a:r>
            <a:endParaRPr lang="zh-CN" altLang="en-US" sz="40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Picture 2" descr="http://img.hb.aicdn.com/0a755b29c4f498297986196495d0881105d15a922db5-C6QtOY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30072" y="1697244"/>
            <a:ext cx="1421474" cy="36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 7"/>
          <p:cNvSpPr/>
          <p:nvPr/>
        </p:nvSpPr>
        <p:spPr>
          <a:xfrm>
            <a:off x="341057" y="1901605"/>
            <a:ext cx="3026422" cy="302642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425018" y="1784070"/>
            <a:ext cx="3261090" cy="3261090"/>
          </a:xfrm>
          <a:prstGeom prst="ellipse">
            <a:avLst/>
          </a:prstGeom>
          <a:noFill/>
          <a:ln w="6350"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73220" y="1697355"/>
            <a:ext cx="7579360" cy="37846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    </a:t>
            </a:r>
            <a:r>
              <a:rPr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今天我们来认识一位具有如此豪情与气概的人</a:t>
            </a:r>
            <a:endParaRPr lang="zh-CN" altLang="en-US" sz="5000" dirty="0">
              <a:solidFill>
                <a:schemeClr val="tx1">
                  <a:lumMod val="75000"/>
                  <a:lumOff val="25000"/>
                </a:schemeClr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  <a:p>
            <a:pPr algn="r">
              <a:lnSpc>
                <a:spcPct val="160000"/>
              </a:lnSpc>
            </a:pPr>
            <a:r>
              <a:rPr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―――毛泽东</a:t>
            </a:r>
            <a:endParaRPr lang="zh-CN" altLang="en-US" sz="5000" dirty="0">
              <a:solidFill>
                <a:schemeClr val="tx1">
                  <a:lumMod val="75000"/>
                  <a:lumOff val="25000"/>
                </a:schemeClr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/>
          <a:stretch>
            <a:fillRect/>
          </a:stretch>
        </p:blipFill>
        <p:spPr>
          <a:xfrm>
            <a:off x="0" y="2402113"/>
            <a:ext cx="12192000" cy="452120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5585460" y="1106396"/>
            <a:ext cx="102108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貮</a:t>
            </a:r>
            <a:endParaRPr lang="zh-CN" altLang="en-US" sz="6600">
              <a:solidFill>
                <a:schemeClr val="tx1">
                  <a:lumMod val="75000"/>
                  <a:lumOff val="25000"/>
                </a:schemeClr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  <p:sp>
        <p:nvSpPr>
          <p:cNvPr id="39" name="图文框 38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图文框 39"/>
          <p:cNvSpPr/>
          <p:nvPr/>
        </p:nvSpPr>
        <p:spPr>
          <a:xfrm>
            <a:off x="4279232" y="727936"/>
            <a:ext cx="3633536" cy="1864706"/>
          </a:xfrm>
          <a:prstGeom prst="frame">
            <a:avLst>
              <a:gd name="adj1" fmla="val 32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224843" y="1133737"/>
            <a:ext cx="336788" cy="217042"/>
            <a:chOff x="7050301" y="1428065"/>
            <a:chExt cx="336788" cy="217042"/>
          </a:xfrm>
        </p:grpSpPr>
        <p:sp>
          <p:nvSpPr>
            <p:cNvPr id="42" name="等腰三角形 41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3701272" y="1527420"/>
            <a:ext cx="1359671" cy="874693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3521075" y="3502025"/>
            <a:ext cx="514985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初 读 课 文</a:t>
            </a:r>
            <a:endParaRPr lang="zh-CN" altLang="en-US" sz="6000" b="1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51847" y="1410683"/>
            <a:ext cx="125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壹</a:t>
            </a:r>
            <a:endParaRPr lang="zh-CN" altLang="en-US" sz="9600" dirty="0">
              <a:solidFill>
                <a:schemeClr val="tx1">
                  <a:lumMod val="75000"/>
                  <a:lumOff val="25000"/>
                  <a:alpha val="15000"/>
                </a:schemeClr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556757" y="3256742"/>
            <a:ext cx="1373919" cy="1204274"/>
            <a:chOff x="2726525" y="2694862"/>
            <a:chExt cx="1373919" cy="120427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0117">
              <a:off x="2726525" y="2694862"/>
              <a:ext cx="1204274" cy="1204274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845267" y="2773648"/>
              <a:ext cx="12551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破产仿宋-Regular" panose="00000500000000000000" pitchFamily="2" charset="-122"/>
                  <a:ea typeface="破产仿宋-Regular" panose="00000500000000000000" pitchFamily="2" charset="-122"/>
                </a:rPr>
                <a:t>壹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75838" y="2319885"/>
            <a:ext cx="1450759" cy="1204274"/>
            <a:chOff x="4702339" y="2209953"/>
            <a:chExt cx="1450759" cy="12042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0117">
              <a:off x="4702339" y="2209953"/>
              <a:ext cx="1204274" cy="120427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897921" y="2351466"/>
              <a:ext cx="12551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破产仿宋-Regular" panose="00000500000000000000" pitchFamily="2" charset="-122"/>
                  <a:ea typeface="破产仿宋-Regular" panose="00000500000000000000" pitchFamily="2" charset="-122"/>
                </a:rPr>
                <a:t>贰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83221" y="4168626"/>
            <a:ext cx="1424772" cy="1204274"/>
            <a:chOff x="6457070" y="2861445"/>
            <a:chExt cx="1424772" cy="120427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0117">
              <a:off x="6457070" y="2861445"/>
              <a:ext cx="1204274" cy="1204274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26665" y="2962482"/>
              <a:ext cx="12551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破产仿宋-Regular" panose="00000500000000000000" pitchFamily="2" charset="-122"/>
                  <a:ea typeface="破产仿宋-Regular" panose="00000500000000000000" pitchFamily="2" charset="-122"/>
                </a:rPr>
                <a:t>叁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76224" y="3230368"/>
            <a:ext cx="1441191" cy="1204274"/>
            <a:chOff x="8139981" y="2055162"/>
            <a:chExt cx="1441191" cy="1204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0117">
              <a:off x="8139981" y="2055162"/>
              <a:ext cx="1204274" cy="1204274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8325995" y="2136670"/>
              <a:ext cx="12551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破产仿宋-Regular" panose="00000500000000000000" pitchFamily="2" charset="-122"/>
                  <a:ea typeface="破产仿宋-Regular" panose="00000500000000000000" pitchFamily="2" charset="-122"/>
                </a:rPr>
                <a:t>肆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375920" y="1873885"/>
            <a:ext cx="4517390" cy="14452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课题</a:t>
            </a:r>
            <a:endParaRPr lang="zh-CN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让你想到什么？</a:t>
            </a:r>
            <a:endParaRPr lang="zh-CN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41282" y="5211841"/>
            <a:ext cx="4021809" cy="76835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整体感知</a:t>
            </a:r>
            <a:endParaRPr lang="zh-CN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74964" y="1327788"/>
            <a:ext cx="125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贰</a:t>
            </a:r>
            <a:endParaRPr lang="zh-CN" altLang="en-US" sz="9600" dirty="0">
              <a:solidFill>
                <a:schemeClr val="tx1">
                  <a:lumMod val="75000"/>
                  <a:lumOff val="25000"/>
                  <a:alpha val="15000"/>
                </a:schemeClr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483879" y="4235176"/>
            <a:ext cx="125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叁</a:t>
            </a:r>
            <a:endParaRPr lang="zh-CN" altLang="en-US" sz="9600" dirty="0">
              <a:solidFill>
                <a:schemeClr val="tx1">
                  <a:lumMod val="75000"/>
                  <a:lumOff val="25000"/>
                  <a:alpha val="15000"/>
                </a:schemeClr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08912" y="4463395"/>
            <a:ext cx="125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肆</a:t>
            </a:r>
            <a:endParaRPr lang="zh-CN" altLang="en-US" sz="9600" dirty="0">
              <a:solidFill>
                <a:schemeClr val="tx1">
                  <a:lumMod val="75000"/>
                  <a:lumOff val="25000"/>
                  <a:alpha val="15000"/>
                </a:schemeClr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412990" y="1958340"/>
            <a:ext cx="4290060" cy="14452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文中讲了毛主席</a:t>
            </a:r>
            <a:endParaRPr lang="zh-CN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的什么事？</a:t>
            </a:r>
            <a:endParaRPr lang="zh-CN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484110" y="4683760"/>
            <a:ext cx="4290060" cy="76835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品词赏句</a:t>
            </a:r>
            <a:endParaRPr lang="zh-CN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初读课文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019363" y="728255"/>
            <a:ext cx="336788" cy="217042"/>
            <a:chOff x="7050301" y="1428065"/>
            <a:chExt cx="336788" cy="217042"/>
          </a:xfrm>
        </p:grpSpPr>
        <p:sp>
          <p:nvSpPr>
            <p:cNvPr id="37" name="等腰三角形 36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6" grpId="0"/>
      <p:bldP spid="28" grpId="0"/>
      <p:bldP spid="29" grpId="0"/>
      <p:bldP spid="30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25584" y="1670064"/>
            <a:ext cx="107518" cy="1491028"/>
            <a:chOff x="4959534" y="1580239"/>
            <a:chExt cx="176761" cy="24512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泪滴形 7"/>
            <p:cNvSpPr/>
            <p:nvPr/>
          </p:nvSpPr>
          <p:spPr>
            <a:xfrm rot="8244992">
              <a:off x="4959534" y="1580239"/>
              <a:ext cx="176761" cy="176761"/>
            </a:xfrm>
            <a:prstGeom prst="teardrop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992074" y="2613898"/>
              <a:ext cx="111683" cy="111683"/>
            </a:xfrm>
            <a:prstGeom prst="ellipse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992074" y="2905901"/>
              <a:ext cx="111683" cy="111683"/>
            </a:xfrm>
            <a:prstGeom prst="ellipse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泪滴形 10"/>
            <p:cNvSpPr/>
            <p:nvPr/>
          </p:nvSpPr>
          <p:spPr>
            <a:xfrm rot="13355008" flipV="1">
              <a:off x="4959534" y="3854741"/>
              <a:ext cx="176761" cy="176761"/>
            </a:xfrm>
            <a:prstGeom prst="teardrop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stCxn id="8" idx="7"/>
              <a:endCxn id="11" idx="7"/>
            </p:cNvCxnSpPr>
            <p:nvPr/>
          </p:nvCxnSpPr>
          <p:spPr>
            <a:xfrm>
              <a:off x="5042644" y="1793497"/>
              <a:ext cx="0" cy="2024747"/>
            </a:xfrm>
            <a:prstGeom prst="line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828728" y="3808415"/>
            <a:ext cx="107518" cy="1491028"/>
            <a:chOff x="4959534" y="1580239"/>
            <a:chExt cx="176761" cy="24512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泪滴形 13"/>
            <p:cNvSpPr/>
            <p:nvPr/>
          </p:nvSpPr>
          <p:spPr>
            <a:xfrm rot="8244992">
              <a:off x="4959534" y="1580239"/>
              <a:ext cx="176761" cy="176761"/>
            </a:xfrm>
            <a:prstGeom prst="teardrop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992074" y="2613898"/>
              <a:ext cx="111683" cy="111683"/>
            </a:xfrm>
            <a:prstGeom prst="ellipse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992074" y="2905901"/>
              <a:ext cx="111683" cy="111683"/>
            </a:xfrm>
            <a:prstGeom prst="ellipse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泪滴形 16"/>
            <p:cNvSpPr/>
            <p:nvPr/>
          </p:nvSpPr>
          <p:spPr>
            <a:xfrm rot="13355008" flipV="1">
              <a:off x="4959534" y="3854741"/>
              <a:ext cx="176761" cy="176761"/>
            </a:xfrm>
            <a:prstGeom prst="teardrop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>
              <a:stCxn id="14" idx="7"/>
              <a:endCxn id="17" idx="7"/>
            </p:cNvCxnSpPr>
            <p:nvPr/>
          </p:nvCxnSpPr>
          <p:spPr>
            <a:xfrm>
              <a:off x="5042644" y="1793497"/>
              <a:ext cx="0" cy="2024747"/>
            </a:xfrm>
            <a:prstGeom prst="line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1027430" y="1558925"/>
            <a:ext cx="10137775" cy="491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90000"/>
              </a:lnSpc>
            </a:pP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拟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定   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锻炼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慰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问   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眷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恋</a:t>
            </a:r>
            <a:endParaRPr lang="zh-CN" sz="55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90000"/>
              </a:lnSpc>
            </a:pP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奔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赴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特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殊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签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字   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繁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忙</a:t>
            </a:r>
            <a:endParaRPr lang="zh-CN" sz="55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90000"/>
              </a:lnSpc>
            </a:pP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马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革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毛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泽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东   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彭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德怀 </a:t>
            </a:r>
            <a:endParaRPr lang="zh-CN" sz="55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生字生词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019363" y="728255"/>
            <a:ext cx="336788" cy="217042"/>
            <a:chOff x="7050301" y="1428065"/>
            <a:chExt cx="336788" cy="217042"/>
          </a:xfrm>
        </p:grpSpPr>
        <p:sp>
          <p:nvSpPr>
            <p:cNvPr id="37" name="等腰三角形 36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2893" name="文本框 122892"/>
          <p:cNvSpPr txBox="1"/>
          <p:nvPr/>
        </p:nvSpPr>
        <p:spPr>
          <a:xfrm>
            <a:off x="1716405" y="1647825"/>
            <a:ext cx="120967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 nǐ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66820" y="1647825"/>
            <a:ext cx="238379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duàn  liàn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65900" y="1647825"/>
            <a:ext cx="96774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wèi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76030" y="1647825"/>
            <a:ext cx="137033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en-US"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ju</a:t>
            </a: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à</a:t>
            </a:r>
            <a:r>
              <a:rPr lang="en-US"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n</a:t>
            </a:r>
            <a:endParaRPr lang="en-US"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451735" y="3235960"/>
            <a:ext cx="92773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en-US"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p</a:t>
            </a: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ù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815205" y="3249295"/>
            <a:ext cx="103251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shū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28740" y="3249295"/>
            <a:ext cx="124206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en-US"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q</a:t>
            </a: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i</a:t>
            </a:r>
            <a:r>
              <a:rPr sz="3000"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ā</a:t>
            </a: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n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095740" y="3249295"/>
            <a:ext cx="1236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fán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25445" y="4850765"/>
            <a:ext cx="11474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gé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473065" y="4864100"/>
            <a:ext cx="153733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zé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670800" y="4864100"/>
            <a:ext cx="128524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péng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3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1951</Words>
  <Application>WPS 演示</Application>
  <PresentationFormat>自定义</PresentationFormat>
  <Paragraphs>246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Arial</vt:lpstr>
      <vt:lpstr>宋体</vt:lpstr>
      <vt:lpstr>Wingdings</vt:lpstr>
      <vt:lpstr>方正康体简体</vt:lpstr>
      <vt:lpstr>微软雅黑</vt:lpstr>
      <vt:lpstr>破产楷体-Regular</vt:lpstr>
      <vt:lpstr>楷体_GB2312</vt:lpstr>
      <vt:lpstr>楷体</vt:lpstr>
      <vt:lpstr>破产仿宋-Regular</vt:lpstr>
      <vt:lpstr>仿宋_GB2312</vt:lpstr>
      <vt:lpstr>等线</vt:lpstr>
      <vt:lpstr>Arial Unicode MS</vt:lpstr>
      <vt:lpstr>等线 Light</vt:lpstr>
      <vt:lpstr>Calibri</vt:lpstr>
      <vt:lpstr>Lucida Sans</vt:lpstr>
      <vt:lpstr>思源黑体 ExtraLight</vt:lpstr>
      <vt:lpstr>黑体</vt:lpstr>
      <vt:lpstr>方正古隶简体</vt:lpstr>
      <vt:lpstr>新宋体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2020-01-26T11:17:00Z</dcterms:created>
  <dcterms:modified xsi:type="dcterms:W3CDTF">2020-03-03T05:36:28Z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