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  <p:sldMasterId id="2147483655" r:id="rId4"/>
  </p:sldMasterIdLst>
  <p:notesMasterIdLst>
    <p:notesMasterId r:id="rId6"/>
  </p:notesMasterIdLst>
  <p:sldIdLst>
    <p:sldId id="257" r:id="rId5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3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FB8C8-BB28-458F-8F25-483437E9E4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7AA5A-B08D-49FC-9E1C-0E6D81DA3B9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49D7780-C96C-471D-BEB4-11009D4A27E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DEB6F035-1FF6-4FB1-9EFD-62FB937D4F7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717AB2C-D33F-4B43-81CF-C61EE281A98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5AE32145-6CCD-4F73-8774-0E960C3D52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F7746AE-A6F6-49EE-9194-3F7EBA6A67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D5DAA079-F5BA-4260-BE00-4E7FC1357F2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6FDE8DD5-746A-49DE-B592-CC5DBA8A4C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9B90-0B5D-4A49-8E42-5217EA2DE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4FCCCEAB-5048-421E-AD78-B715DF1E9DE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7" Type="http://schemas.openxmlformats.org/officeDocument/2006/relationships/theme" Target="../theme/theme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清贫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785813" y="1412875"/>
            <a:ext cx="7602537" cy="1630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仔细阅读课文，说说方志敏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和国方士兵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各是怎样的人？从什么地方可以看出来？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28688" y="3933825"/>
            <a:ext cx="7459662" cy="1138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方志敏：</a:t>
            </a:r>
            <a:r>
              <a:rPr kumimoji="1"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清贫坦荡、矜持不苟、舍己为公、镇定自若。</a:t>
            </a:r>
            <a:endParaRPr kumimoji="1"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4580" name="组合 4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24581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2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24583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28662" y="3143250"/>
            <a:ext cx="7286625" cy="615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被捕</a:t>
            </a:r>
            <a:r>
              <a:rPr kumimoji="1"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时的语言、神态。</a:t>
            </a:r>
            <a:endParaRPr kumimoji="1"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928688" y="2060575"/>
            <a:ext cx="7488237" cy="615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生活</a:t>
            </a:r>
            <a:r>
              <a:rPr kumimoji="1"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朴素、嘲讽国方的“伟人”。</a:t>
            </a:r>
            <a:endParaRPr kumimoji="1"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00154" y="4143375"/>
            <a:ext cx="7715250" cy="1138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交代“传家宝”，调侃中带着对敌人的嘲讽。</a:t>
            </a:r>
            <a:endParaRPr kumimoji="1"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6629" name="组合 5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26630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1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26632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642938" y="1500188"/>
            <a:ext cx="7143750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士兵：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贪婪凶诈、利欲熏心、丑恶卑劣、色厉内荏。</a:t>
            </a:r>
            <a:endParaRPr lang="zh-CN" altLang="en-US" sz="3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4357688"/>
            <a:ext cx="7500938" cy="163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心理变化：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热望</a:t>
            </a:r>
            <a:r>
              <a:rPr lang="en-US" altLang="zh-CN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激怒起来</a:t>
            </a:r>
            <a:r>
              <a:rPr lang="en-US" altLang="zh-CN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猜疑</a:t>
            </a:r>
            <a:r>
              <a:rPr lang="en-US" altLang="zh-CN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坚决不相信</a:t>
            </a:r>
            <a:r>
              <a:rPr lang="en-US" altLang="zh-CN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企望</a:t>
            </a:r>
            <a:r>
              <a:rPr lang="en-US" altLang="zh-CN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失望</a:t>
            </a:r>
            <a:r>
              <a:rPr lang="en-US" altLang="zh-CN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怀疑而又惊异。</a:t>
            </a:r>
            <a:endParaRPr lang="zh-CN" altLang="en-US" sz="3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2857500"/>
            <a:ext cx="7429500" cy="163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kumimoji="1" lang="zh-CN" altLang="en-US" sz="3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动作：</a:t>
            </a:r>
            <a:r>
              <a:rPr kumimoji="1" lang="zh-CN" altLang="en-US" sz="3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摸、捏、吼、过细地捏、低头注目搜寻、抢、自上而下望了几遍。</a:t>
            </a:r>
            <a:endParaRPr lang="zh-CN" altLang="en-US" sz="3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8677" name="组合 6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28678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9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28680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817563" y="1685925"/>
            <a:ext cx="7429500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方志敏身无分文，敌方士兵却想借机发财。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6125" y="4543425"/>
            <a:ext cx="7500938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一个“趣”字表达了方志敏对敌人的蔑视和对自己献身事业的自豪。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000" y="3043238"/>
            <a:ext cx="7643813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kumimoji="1"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他们的急迫、凶恶、失望和迷茫，在方志敏看来十分可笑。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725" name="组合 6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30726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30728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857250" y="2205038"/>
            <a:ext cx="7459663" cy="2144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再读课文想一想，被捕当天明明是“一个最不幸的日子”，为什么方志敏却说成“一桩趣事”呢？“这桩趣事”有趣在哪里呢？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2771" name="组合 3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32772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3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32774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642938" y="1500188"/>
            <a:ext cx="7643838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有趣在搜身兵士身上，他们一遍又一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遍地搜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，也没有收获。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1513" y="4357688"/>
            <a:ext cx="7615263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有趣在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士兵动作的愚笨和心理的变化以及语言的描写上。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2857500"/>
            <a:ext cx="7643813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kumimoji="1"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有趣在方志敏是个大官却在他身上搜不出一个铜板。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4821" name="组合 6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34822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3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34824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9"/>
          <p:cNvSpPr txBox="1">
            <a:spLocks noChangeArrowheads="1"/>
          </p:cNvSpPr>
          <p:nvPr/>
        </p:nvSpPr>
        <p:spPr bwMode="auto">
          <a:xfrm>
            <a:off x="827088" y="1628775"/>
            <a:ext cx="7632700" cy="3859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阅读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倒数第二段，方志敏对“家底”有什么交代？</a:t>
            </a:r>
            <a:endParaRPr lang="en-US" altLang="zh-CN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想一想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，作者为什么要坚持一种“清贫”的生活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态度？</a:t>
            </a:r>
            <a:endParaRPr lang="en-US" altLang="zh-CN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说一说，“清贫”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的生活对于革命者有什么意义？</a:t>
            </a:r>
            <a:endParaRPr lang="en-US" altLang="zh-CN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6867" name="组合 7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36868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69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36870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928688" y="2000250"/>
            <a:ext cx="7500937" cy="1058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清贫、洁白、朴素的生活，正是我们革命者能够战胜许多困难的地方！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550" y="3716338"/>
            <a:ext cx="7429500" cy="106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这句话是什么意思？在这里有什么作用？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7892" name="组合 4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37893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4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37895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9"/>
          <p:cNvSpPr txBox="1">
            <a:spLocks noChangeArrowheads="1"/>
          </p:cNvSpPr>
          <p:nvPr/>
        </p:nvSpPr>
        <p:spPr bwMode="auto">
          <a:xfrm>
            <a:off x="571472" y="2928934"/>
            <a:ext cx="8316912" cy="14219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   说一说我们现在的生活还需要“清贫”吗？</a:t>
            </a:r>
            <a:endParaRPr lang="en-US" altLang="zh-CN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915" name="TextBox 8"/>
          <p:cNvSpPr txBox="1">
            <a:spLocks noChangeArrowheads="1"/>
          </p:cNvSpPr>
          <p:nvPr/>
        </p:nvSpPr>
        <p:spPr bwMode="auto">
          <a:xfrm>
            <a:off x="971550" y="1916113"/>
            <a:ext cx="2519363" cy="711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讨论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8916" name="组合 7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38917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18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38919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5"/>
          <p:cNvSpPr txBox="1">
            <a:spLocks noChangeArrowheads="1"/>
          </p:cNvSpPr>
          <p:nvPr/>
        </p:nvSpPr>
        <p:spPr bwMode="auto">
          <a:xfrm>
            <a:off x="827088" y="2349500"/>
            <a:ext cx="7489825" cy="2144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本文作者通过对自己个人积蓄与财产两方面情况的叙述，让读者深刻体会到了他</a:t>
            </a:r>
            <a:r>
              <a:rPr lang="en-US" altLang="zh-CN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方志敏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舍己为公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、甘于清贫的革命精神。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9939" name="组合 3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39940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1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39942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7088" y="909638"/>
            <a:ext cx="670560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椭圆 31"/>
          <p:cNvSpPr>
            <a:spLocks noChangeArrowheads="1"/>
          </p:cNvSpPr>
          <p:nvPr/>
        </p:nvSpPr>
        <p:spPr bwMode="auto">
          <a:xfrm>
            <a:off x="5884863" y="1292225"/>
            <a:ext cx="628650" cy="630238"/>
          </a:xfrm>
          <a:prstGeom prst="ellipse">
            <a:avLst/>
          </a:prstGeom>
          <a:solidFill>
            <a:srgbClr val="92D050"/>
          </a:solidFill>
          <a:ln w="9525">
            <a:noFill/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Arial Black" panose="020B0A04020102020204" pitchFamily="34" charset="0"/>
                <a:ea typeface="微软雅黑" pitchFamily="34" charset="-122"/>
              </a:rPr>
              <a:t>01</a:t>
            </a:r>
            <a:endParaRPr lang="en-US" altLang="zh-CN" sz="2000">
              <a:latin typeface="Arial Black" panose="020B0A04020102020204" pitchFamily="34" charset="0"/>
              <a:ea typeface="微软雅黑" pitchFamily="34" charset="-122"/>
            </a:endParaRPr>
          </a:p>
        </p:txBody>
      </p:sp>
      <p:sp>
        <p:nvSpPr>
          <p:cNvPr id="14340" name="文本框 35"/>
          <p:cNvSpPr txBox="1">
            <a:spLocks noChangeArrowheads="1"/>
          </p:cNvSpPr>
          <p:nvPr/>
        </p:nvSpPr>
        <p:spPr bwMode="auto">
          <a:xfrm>
            <a:off x="6215074" y="1928802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学习目标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4341" name="椭圆 32"/>
          <p:cNvSpPr>
            <a:spLocks noChangeArrowheads="1"/>
          </p:cNvSpPr>
          <p:nvPr/>
        </p:nvSpPr>
        <p:spPr bwMode="auto">
          <a:xfrm>
            <a:off x="5214938" y="2719388"/>
            <a:ext cx="630237" cy="628650"/>
          </a:xfrm>
          <a:prstGeom prst="ellipse">
            <a:avLst/>
          </a:prstGeom>
          <a:solidFill>
            <a:srgbClr val="92D050"/>
          </a:solidFill>
          <a:ln w="9525">
            <a:noFill/>
            <a:round/>
          </a:ln>
        </p:spPr>
        <p:txBody>
          <a:bodyPr lIns="0" tIns="0" rIns="0" bIns="0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Arial Black" panose="020B0A04020102020204" pitchFamily="34" charset="0"/>
                <a:ea typeface="微软雅黑" pitchFamily="34" charset="-122"/>
              </a:rPr>
              <a:t>02</a:t>
            </a:r>
            <a:endParaRPr lang="en-US" altLang="zh-CN" sz="2000">
              <a:latin typeface="Arial Black" panose="020B0A04020102020204" pitchFamily="34" charset="0"/>
              <a:ea typeface="微软雅黑" pitchFamily="34" charset="-122"/>
            </a:endParaRPr>
          </a:p>
        </p:txBody>
      </p:sp>
      <p:sp>
        <p:nvSpPr>
          <p:cNvPr id="14342" name="文本框 36"/>
          <p:cNvSpPr txBox="1">
            <a:spLocks noChangeArrowheads="1"/>
          </p:cNvSpPr>
          <p:nvPr/>
        </p:nvSpPr>
        <p:spPr bwMode="auto">
          <a:xfrm>
            <a:off x="5500694" y="3357562"/>
            <a:ext cx="20081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学习字词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14343" name="组合 5"/>
          <p:cNvGrpSpPr/>
          <p:nvPr/>
        </p:nvGrpSpPr>
        <p:grpSpPr bwMode="auto">
          <a:xfrm>
            <a:off x="3678238" y="3600451"/>
            <a:ext cx="3252638" cy="1199749"/>
            <a:chOff x="2451098" y="3919065"/>
            <a:chExt cx="3252790" cy="1198508"/>
          </a:xfrm>
        </p:grpSpPr>
        <p:sp>
          <p:nvSpPr>
            <p:cNvPr id="14349" name="椭圆 33"/>
            <p:cNvSpPr>
              <a:spLocks noChangeArrowheads="1"/>
            </p:cNvSpPr>
            <p:nvPr/>
          </p:nvSpPr>
          <p:spPr bwMode="auto">
            <a:xfrm>
              <a:off x="2451098" y="3919065"/>
              <a:ext cx="630238" cy="630238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 lIns="0" tIns="0" rIns="0" bIns="0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Arial Black" panose="020B0A04020102020204" pitchFamily="34" charset="0"/>
                  <a:ea typeface="微软雅黑" pitchFamily="34" charset="-122"/>
                </a:rPr>
                <a:t>03</a:t>
              </a:r>
              <a:endParaRPr lang="en-US" altLang="zh-CN" sz="2000" i="1">
                <a:latin typeface="Arial Black" panose="020B0A04020102020204" pitchFamily="34" charset="0"/>
                <a:ea typeface="微软雅黑" pitchFamily="34" charset="-122"/>
              </a:endParaRPr>
            </a:p>
          </p:txBody>
        </p:sp>
        <p:sp>
          <p:nvSpPr>
            <p:cNvPr id="14350" name="文本框 37"/>
            <p:cNvSpPr txBox="1">
              <a:spLocks noChangeArrowheads="1"/>
            </p:cNvSpPr>
            <p:nvPr/>
          </p:nvSpPr>
          <p:spPr bwMode="auto">
            <a:xfrm>
              <a:off x="2630488" y="4532798"/>
              <a:ext cx="307340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课文欣赏</a:t>
              </a:r>
              <a:endPara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14344" name="组合 6"/>
          <p:cNvGrpSpPr/>
          <p:nvPr/>
        </p:nvGrpSpPr>
        <p:grpSpPr bwMode="auto">
          <a:xfrm>
            <a:off x="1731963" y="4473575"/>
            <a:ext cx="3073400" cy="1190625"/>
            <a:chOff x="2354319" y="4060071"/>
            <a:chExt cx="3073400" cy="1191304"/>
          </a:xfrm>
        </p:grpSpPr>
        <p:sp>
          <p:nvSpPr>
            <p:cNvPr id="14347" name="椭圆 34"/>
            <p:cNvSpPr>
              <a:spLocks noChangeArrowheads="1"/>
            </p:cNvSpPr>
            <p:nvPr/>
          </p:nvSpPr>
          <p:spPr bwMode="auto">
            <a:xfrm>
              <a:off x="2835133" y="4060071"/>
              <a:ext cx="630238" cy="630238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 lIns="0" tIns="0" rIns="0" bIns="0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Arial Black" panose="020B0A04020102020204" pitchFamily="34" charset="0"/>
                  <a:ea typeface="微软雅黑" pitchFamily="34" charset="-122"/>
                </a:rPr>
                <a:t>04</a:t>
              </a:r>
              <a:endParaRPr lang="en-US" altLang="zh-CN" sz="2000">
                <a:latin typeface="Arial Black" panose="020B0A04020102020204" pitchFamily="34" charset="0"/>
                <a:ea typeface="微软雅黑" pitchFamily="34" charset="-122"/>
              </a:endParaRPr>
            </a:p>
          </p:txBody>
        </p:sp>
        <p:sp>
          <p:nvSpPr>
            <p:cNvPr id="14348" name="文本框 38"/>
            <p:cNvSpPr txBox="1">
              <a:spLocks noChangeArrowheads="1"/>
            </p:cNvSpPr>
            <p:nvPr/>
          </p:nvSpPr>
          <p:spPr bwMode="auto">
            <a:xfrm>
              <a:off x="2354319" y="4666023"/>
              <a:ext cx="3073400" cy="5853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布置作业</a:t>
              </a:r>
              <a:endPara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sp>
        <p:nvSpPr>
          <p:cNvPr id="3" name="椭圆 2"/>
          <p:cNvSpPr/>
          <p:nvPr/>
        </p:nvSpPr>
        <p:spPr>
          <a:xfrm>
            <a:off x="7451725" y="844550"/>
            <a:ext cx="207963" cy="2079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774700" y="5168900"/>
            <a:ext cx="207963" cy="2079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6"/>
          <p:cNvSpPr>
            <a:spLocks noChangeArrowheads="1"/>
          </p:cNvSpPr>
          <p:nvPr/>
        </p:nvSpPr>
        <p:spPr bwMode="auto">
          <a:xfrm>
            <a:off x="1187450" y="2133600"/>
            <a:ext cx="676910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3200" b="1" spc="3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3200" b="1" spc="35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3200" b="1" spc="3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朗读</a:t>
            </a:r>
            <a:r>
              <a:rPr lang="zh-CN" altLang="en-US" sz="3200" b="1" spc="350" dirty="0">
                <a:latin typeface="楷体" panose="02010609060101010101" pitchFamily="49" charset="-122"/>
                <a:ea typeface="楷体" panose="02010609060101010101" pitchFamily="49" charset="-122"/>
              </a:rPr>
              <a:t>课文，会写会认课后的生字。</a:t>
            </a:r>
            <a:endParaRPr lang="en-US" altLang="zh-CN" sz="3200" b="1" spc="35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defRPr/>
            </a:pPr>
            <a:r>
              <a:rPr lang="en-US" altLang="zh-CN" sz="3200" b="1" spc="3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3200" b="1" spc="35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3200" b="1" spc="3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课</a:t>
            </a:r>
            <a:r>
              <a:rPr lang="zh-CN" altLang="en-US" sz="3200" b="1" spc="350" dirty="0">
                <a:latin typeface="楷体" panose="02010609060101010101" pitchFamily="49" charset="-122"/>
                <a:ea typeface="楷体" panose="02010609060101010101" pitchFamily="49" charset="-122"/>
              </a:rPr>
              <a:t>下搜集方志敏的其他故事阅读。</a:t>
            </a:r>
            <a:endParaRPr lang="zh-CN" altLang="en-US" sz="3200" b="1" spc="35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0963" name="组合 6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40964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65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40966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116013" y="2276475"/>
            <a:ext cx="7345362" cy="2657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ts val="5000"/>
              </a:lnSpc>
            </a:pP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认识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个生字。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5000"/>
              </a:lnSpc>
            </a:pP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读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懂课文内容，体会方志敏甘于清贫的革命精神。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5000"/>
              </a:lnSpc>
            </a:pP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正确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理解文章结尾的点题作用。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363" name="组合 7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15364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5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15366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学习目标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1187450" y="1543050"/>
            <a:ext cx="6121400" cy="32258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奢 侈  筹划  颇佳  矜持</a:t>
            </a:r>
            <a:endParaRPr lang="en-US" altLang="zh-CN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一丝不苟  俘获  把柄</a:t>
            </a:r>
            <a:endParaRPr lang="en-US" altLang="zh-CN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恐吓  企望</a:t>
            </a:r>
            <a:endParaRPr lang="en-US" altLang="zh-CN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64" name="矩形 12"/>
          <p:cNvSpPr>
            <a:spLocks noChangeArrowheads="1"/>
          </p:cNvSpPr>
          <p:nvPr/>
        </p:nvSpPr>
        <p:spPr bwMode="auto">
          <a:xfrm>
            <a:off x="1116013" y="1341438"/>
            <a:ext cx="6264275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shē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chǐ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chóu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6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pō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36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jīn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5365" name="矩形 14"/>
          <p:cNvSpPr>
            <a:spLocks noChangeArrowheads="1"/>
          </p:cNvSpPr>
          <p:nvPr/>
        </p:nvSpPr>
        <p:spPr bwMode="auto">
          <a:xfrm>
            <a:off x="2700338" y="2484438"/>
            <a:ext cx="446405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 err="1" smtClean="0">
                <a:solidFill>
                  <a:srgbClr val="FF0000"/>
                </a:solidFill>
                <a:latin typeface="宋体" panose="02010600030101010101" pitchFamily="2" charset="-122"/>
              </a:rPr>
              <a:t>ɡǒu</a:t>
            </a:r>
            <a:r>
              <a:rPr lang="en-US" altLang="zh-CN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6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fú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宋体" panose="02010600030101010101" pitchFamily="2" charset="-122"/>
              </a:rPr>
              <a:t>bǐnɡ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矩形 16"/>
          <p:cNvSpPr>
            <a:spLocks noChangeArrowheads="1"/>
          </p:cNvSpPr>
          <p:nvPr/>
        </p:nvSpPr>
        <p:spPr bwMode="auto">
          <a:xfrm>
            <a:off x="1836738" y="3492500"/>
            <a:ext cx="2951162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hè  qǐ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390" name="矩形 4"/>
          <p:cNvSpPr>
            <a:spLocks noChangeArrowheads="1"/>
          </p:cNvSpPr>
          <p:nvPr/>
        </p:nvSpPr>
        <p:spPr bwMode="auto">
          <a:xfrm>
            <a:off x="3500430" y="4883150"/>
            <a:ext cx="6985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</a:rPr>
              <a:t>吓</a:t>
            </a:r>
            <a:endParaRPr lang="zh-CN" altLang="en-US" sz="4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4365618" y="4310063"/>
            <a:ext cx="285750" cy="1928812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zh-CN" altLang="en-US" sz="400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664068" y="5373688"/>
            <a:ext cx="88265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xià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393" name="矩形 7"/>
          <p:cNvSpPr>
            <a:spLocks noChangeArrowheads="1"/>
          </p:cNvSpPr>
          <p:nvPr/>
        </p:nvSpPr>
        <p:spPr bwMode="auto">
          <a:xfrm>
            <a:off x="4725980" y="4151313"/>
            <a:ext cx="1108075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恐吓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186355" y="3644900"/>
            <a:ext cx="649288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hè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395" name="矩形 9"/>
          <p:cNvSpPr>
            <a:spLocks noChangeArrowheads="1"/>
          </p:cNvSpPr>
          <p:nvPr/>
        </p:nvSpPr>
        <p:spPr bwMode="auto">
          <a:xfrm>
            <a:off x="4711693" y="5878513"/>
            <a:ext cx="1108075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吓人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6396" name="组合 7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16397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8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16399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学习字词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1476375" y="2276475"/>
            <a:ext cx="6985000" cy="191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斗争  奢侈  筹集  矜持不苟 </a:t>
            </a:r>
            <a:endParaRPr lang="en-US" altLang="zh-CN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舍己为公   威吓  惊异</a:t>
            </a:r>
            <a:endParaRPr lang="en-US" altLang="zh-CN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7411" name="组合 7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17412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3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17414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学习字词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图片 7" descr="02.jpg"/>
          <p:cNvPicPr>
            <a:picLocks noChangeAspect="1"/>
          </p:cNvPicPr>
          <p:nvPr/>
        </p:nvPicPr>
        <p:blipFill>
          <a:blip r:embed="rId1" cstate="print"/>
          <a:srcRect r="-844" b="10310"/>
          <a:stretch>
            <a:fillRect/>
          </a:stretch>
        </p:blipFill>
        <p:spPr bwMode="auto">
          <a:xfrm>
            <a:off x="179512" y="2420888"/>
            <a:ext cx="2483768" cy="30007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2771775" y="908050"/>
            <a:ext cx="5903913" cy="540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ts val="46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方志敏，是我国早期革命领导人之一，闽浙赣革命根据地和红十军的创造者。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ts val="4600"/>
              </a:lnSpc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1935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日，北上抗日途中，由于叛徒的出卖，方志敏同志被捕，坚贞不屈，拒不投降。在敌人的监狱里，他写下了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清贫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可爱的中国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等作品。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1935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月于南昌英勇就义。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8436" name="组合 7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18437" name="图片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18439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930275" y="1341438"/>
            <a:ext cx="7529513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快速浏览课文，找一找课文的哪些地方写出了方志敏的清贫？</a:t>
            </a:r>
            <a:endParaRPr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27088" y="2924175"/>
            <a:ext cx="7459662" cy="113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fontAlgn="t" hangingPunct="1"/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积蓄：一只怀表、一支</a:t>
            </a:r>
            <a:r>
              <a:rPr lang="zh-CN" altLang="en-US" sz="3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自来水笔，身上一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个铜板都没有。</a:t>
            </a:r>
            <a:endParaRPr lang="en-US" altLang="zh-CN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00113" y="4581525"/>
            <a:ext cx="7459662" cy="1138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fontAlgn="t" hangingPunct="1"/>
            <a:r>
              <a:rPr kumimoji="1"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财产：几套旧的汗褂裤、几双缝上底的线袜。</a:t>
            </a:r>
            <a:endParaRPr kumimoji="1" lang="zh-CN" altLang="en-US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9461" name="组合 5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19462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19464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9"/>
          <p:cNvSpPr txBox="1">
            <a:spLocks noChangeArrowheads="1"/>
          </p:cNvSpPr>
          <p:nvPr/>
        </p:nvSpPr>
        <p:spPr bwMode="auto">
          <a:xfrm>
            <a:off x="900113" y="2305050"/>
            <a:ext cx="7704137" cy="20349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5300"/>
              </a:lnSpc>
            </a:pPr>
            <a:r>
              <a:rPr lang="en-US" altLang="zh-CN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400" b="1" dirty="0">
                <a:latin typeface="楷体" panose="02010609060101010101" pitchFamily="49" charset="-122"/>
                <a:ea typeface="楷体" panose="02010609060101010101" pitchFamily="49" charset="-122"/>
              </a:rPr>
              <a:t>分角色朗读“趣事”部分，找出描写“我”和士兵的语言、动作和神态的句子。</a:t>
            </a:r>
            <a:endParaRPr lang="en-US" altLang="zh-CN" sz="3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1507" name="组合 7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21508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09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21510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755650" y="2293938"/>
            <a:ext cx="7572375" cy="19984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600" b="1" kern="0" dirty="0">
                <a:latin typeface="楷体" panose="02010609060101010101" pitchFamily="49" charset="-122"/>
                <a:ea typeface="楷体" panose="02010609060101010101" pitchFamily="49" charset="-122"/>
              </a:rPr>
              <a:t>    找出“我”与“士兵”的对话内容，揣摩方志敏和国民党士兵对金钱抱有怎样的态度？</a:t>
            </a:r>
            <a:endParaRPr lang="zh-CN" altLang="en-US" sz="3600" b="1" kern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2531" name="组合 3"/>
          <p:cNvGrpSpPr/>
          <p:nvPr/>
        </p:nvGrpSpPr>
        <p:grpSpPr bwMode="auto">
          <a:xfrm>
            <a:off x="34925" y="44450"/>
            <a:ext cx="3816350" cy="771525"/>
            <a:chOff x="35496" y="44624"/>
            <a:chExt cx="3816424" cy="771154"/>
          </a:xfrm>
        </p:grpSpPr>
        <p:pic>
          <p:nvPicPr>
            <p:cNvPr id="22532" name="图片 1"/>
            <p:cNvPicPr>
              <a:picLocks noChangeAspect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35496" y="44624"/>
              <a:ext cx="3816424" cy="77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3" name="文本框 2"/>
            <p:cNvSpPr txBox="1">
              <a:spLocks noChangeArrowheads="1"/>
            </p:cNvSpPr>
            <p:nvPr/>
          </p:nvSpPr>
          <p:spPr bwMode="auto">
            <a:xfrm>
              <a:off x="755650" y="212120"/>
              <a:ext cx="2160166" cy="4527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>
                  <a:ea typeface="微软雅黑" pitchFamily="34" charset="-122"/>
                </a:rPr>
                <a:t>  清贫</a:t>
              </a:r>
              <a:endParaRPr lang="zh-CN" altLang="en-US" sz="2000" b="1">
                <a:ea typeface="微软雅黑" pitchFamily="34" charset="-122"/>
              </a:endParaRPr>
            </a:p>
          </p:txBody>
        </p:sp>
        <p:sp>
          <p:nvSpPr>
            <p:cNvPr id="22534" name="文本框 3"/>
            <p:cNvSpPr txBox="1">
              <a:spLocks noChangeArrowheads="1"/>
            </p:cNvSpPr>
            <p:nvPr/>
          </p:nvSpPr>
          <p:spPr bwMode="auto">
            <a:xfrm>
              <a:off x="129503" y="137812"/>
              <a:ext cx="673753" cy="5844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600" b="1">
                  <a:ea typeface="微软雅黑" pitchFamily="34" charset="-122"/>
                </a:rPr>
                <a:t>课文欣赏</a:t>
              </a:r>
              <a:endParaRPr lang="zh-CN" altLang="en-US" sz="1600" b="1"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母版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母版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中文母版（无彩条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军神-第一课时_课件1</Template>
  <TotalTime>0</TotalTime>
  <Words>1340</Words>
  <Application>WPS 演示</Application>
  <PresentationFormat>全屏显示(4:3)</PresentationFormat>
  <Paragraphs>179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Arial</vt:lpstr>
      <vt:lpstr>宋体</vt:lpstr>
      <vt:lpstr>Wingdings</vt:lpstr>
      <vt:lpstr>楷体</vt:lpstr>
      <vt:lpstr>Calibri Light</vt:lpstr>
      <vt:lpstr>Arial Black</vt:lpstr>
      <vt:lpstr>微软雅黑</vt:lpstr>
      <vt:lpstr>楷体_GB2312</vt:lpstr>
      <vt:lpstr>Arial Unicode MS</vt:lpstr>
      <vt:lpstr>Calibri</vt:lpstr>
      <vt:lpstr>Lucida Sans</vt:lpstr>
      <vt:lpstr>PMingLiU</vt:lpstr>
      <vt:lpstr>母版2</vt:lpstr>
      <vt:lpstr>1_母版2</vt:lpstr>
      <vt:lpstr>中文母版（无彩条）</vt:lpstr>
      <vt:lpstr>清贫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</cp:revision>
  <dcterms:created xsi:type="dcterms:W3CDTF">2020-02-05T06:24:00Z</dcterms:created>
  <dcterms:modified xsi:type="dcterms:W3CDTF">2020-03-03T04:15:15Z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