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8" r:id="rId3"/>
    <p:sldId id="382" r:id="rId5"/>
    <p:sldId id="389" r:id="rId6"/>
    <p:sldId id="430" r:id="rId7"/>
    <p:sldId id="388" r:id="rId8"/>
    <p:sldId id="408" r:id="rId9"/>
    <p:sldId id="409" r:id="rId10"/>
    <p:sldId id="386" r:id="rId11"/>
    <p:sldId id="385" r:id="rId12"/>
    <p:sldId id="411" r:id="rId13"/>
    <p:sldId id="383" r:id="rId14"/>
    <p:sldId id="390" r:id="rId15"/>
    <p:sldId id="412" r:id="rId16"/>
    <p:sldId id="428" r:id="rId17"/>
    <p:sldId id="391" r:id="rId18"/>
    <p:sldId id="337" r:id="rId19"/>
    <p:sldId id="393" r:id="rId20"/>
    <p:sldId id="394" r:id="rId21"/>
    <p:sldId id="413" r:id="rId22"/>
    <p:sldId id="395" r:id="rId23"/>
    <p:sldId id="342" r:id="rId24"/>
    <p:sldId id="268" r:id="rId2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228" y="-68"/>
      </p:cViewPr>
      <p:guideLst>
        <p:guide orient="horz" pos="163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9"/>
          <p:cNvPicPr>
            <a:picLocks noChangeAspect="1"/>
          </p:cNvPicPr>
          <p:nvPr userDrawn="1"/>
        </p:nvPicPr>
        <p:blipFill>
          <a:blip r:embed="rId2" cstate="print"/>
          <a:srcRect l="35432" t="6931" r="13818" b="58780"/>
          <a:stretch>
            <a:fillRect/>
          </a:stretch>
        </p:blipFill>
        <p:spPr>
          <a:xfrm rot="2963407">
            <a:off x="-992981" y="-502532"/>
            <a:ext cx="2326481" cy="235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20"/>
          <p:cNvPicPr>
            <a:picLocks noChangeAspect="1"/>
          </p:cNvPicPr>
          <p:nvPr userDrawn="1"/>
        </p:nvPicPr>
        <p:blipFill>
          <a:blip r:embed="rId2" cstate="print"/>
          <a:srcRect l="32651" t="6931" r="13818" b="58780"/>
          <a:stretch>
            <a:fillRect/>
          </a:stretch>
        </p:blipFill>
        <p:spPr>
          <a:xfrm rot="2963407" flipH="1">
            <a:off x="7233047" y="3537966"/>
            <a:ext cx="2253853" cy="2359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21"/>
          <p:cNvPicPr>
            <a:picLocks noChangeAspect="1"/>
          </p:cNvPicPr>
          <p:nvPr userDrawn="1"/>
        </p:nvPicPr>
        <p:blipFill>
          <a:blip r:embed="rId3" cstate="print"/>
          <a:srcRect l="11545" t="62979" r="6584" b="10429"/>
          <a:stretch>
            <a:fillRect/>
          </a:stretch>
        </p:blipFill>
        <p:spPr>
          <a:xfrm>
            <a:off x="-139303" y="3409356"/>
            <a:ext cx="3564731" cy="1737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9"/>
          <p:cNvPicPr>
            <a:picLocks noChangeAspect="1"/>
          </p:cNvPicPr>
          <p:nvPr userDrawn="1"/>
        </p:nvPicPr>
        <p:blipFill>
          <a:blip r:embed="rId2" cstate="print"/>
          <a:srcRect l="35432" t="6931" r="13818" b="58780"/>
          <a:stretch>
            <a:fillRect/>
          </a:stretch>
        </p:blipFill>
        <p:spPr>
          <a:xfrm rot="3563407">
            <a:off x="-483870" y="-301995"/>
            <a:ext cx="1165622" cy="11813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0"/>
          <p:cNvPicPr>
            <a:picLocks noChangeAspect="1"/>
          </p:cNvPicPr>
          <p:nvPr userDrawn="1"/>
        </p:nvPicPr>
        <p:blipFill>
          <a:blip r:embed="rId3" cstate="print"/>
          <a:srcRect l="32651" t="6931" r="13818" b="58780"/>
          <a:stretch>
            <a:fillRect/>
          </a:stretch>
        </p:blipFill>
        <p:spPr>
          <a:xfrm rot="2963407" flipH="1">
            <a:off x="8291751" y="3797329"/>
            <a:ext cx="1864519" cy="195177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 fontAlgn="auto"/>
            <a:r>
              <a:rPr lang="zh-CN" altLang="en-US" sz="5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360"/>
            <a:ext cx="8229600" cy="3395066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342900" fontAlgn="auto"/>
            <a:r>
              <a:rPr lang="zh-CN" altLang="en-US" sz="4265" strike="noStrike" noProof="1"/>
              <a:t>单击此处编辑母版文本样式</a:t>
            </a:r>
            <a:endParaRPr lang="zh-CN" altLang="en-US" strike="noStrike" noProof="1"/>
          </a:p>
          <a:p>
            <a:pPr lvl="1" indent="-285750" fontAlgn="auto"/>
            <a:r>
              <a:rPr lang="zh-CN" altLang="en-US" sz="3735" strike="noStrike" noProof="1"/>
              <a:t>第二级</a:t>
            </a:r>
            <a:endParaRPr lang="zh-CN" altLang="en-US" strike="noStrike" noProof="1"/>
          </a:p>
          <a:p>
            <a:pPr lvl="2" indent="-228600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indent="-228600" fontAlgn="auto"/>
            <a:r>
              <a:rPr lang="zh-CN" altLang="en-US" sz="2665" strike="noStrike" noProof="1"/>
              <a:t>第四级</a:t>
            </a:r>
            <a:endParaRPr lang="zh-CN" altLang="en-US" strike="noStrike" noProof="1"/>
          </a:p>
          <a:p>
            <a:pPr lvl="4" indent="-228600" fontAlgn="auto"/>
            <a:r>
              <a:rPr lang="zh-CN" altLang="en-US" sz="26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096"/>
            <a:ext cx="2133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276747B-C934-4A29-B9D2-0B4A2BD73C3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096"/>
            <a:ext cx="2895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096"/>
            <a:ext cx="2133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98AC0BC9-B0E5-477C-8980-057E56B69FA0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框 6"/>
          <p:cNvSpPr txBox="1"/>
          <p:nvPr/>
        </p:nvSpPr>
        <p:spPr>
          <a:xfrm>
            <a:off x="3082767" y="1201738"/>
            <a:ext cx="2976880" cy="9372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5500" dirty="0">
                <a:latin typeface="黑体" panose="02010600030101010101" charset="-122"/>
                <a:ea typeface="黑体" panose="02010600030101010101" charset="-122"/>
              </a:rPr>
              <a:t>第四单元</a:t>
            </a:r>
            <a:endParaRPr lang="zh-CN" altLang="en-US" sz="5500" dirty="0">
              <a:latin typeface="黑体" panose="02010600030101010101" charset="-122"/>
              <a:ea typeface="黑体" panose="02010600030101010101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770630" y="2980055"/>
            <a:ext cx="2391410" cy="10795"/>
          </a:xfrm>
          <a:prstGeom prst="line">
            <a:avLst/>
          </a:prstGeom>
          <a:noFill/>
          <a:ln w="9525" cap="flat" cmpd="sng" algn="ctr">
            <a:solidFill>
              <a:srgbClr val="626262"/>
            </a:solidFill>
            <a:prstDash val="sys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9155" name="组合 1"/>
          <p:cNvGrpSpPr/>
          <p:nvPr/>
        </p:nvGrpSpPr>
        <p:grpSpPr>
          <a:xfrm>
            <a:off x="2926080" y="2298700"/>
            <a:ext cx="771525" cy="777875"/>
            <a:chOff x="4690" y="3620"/>
            <a:chExt cx="1214" cy="1224"/>
          </a:xfrm>
        </p:grpSpPr>
        <p:sp>
          <p:nvSpPr>
            <p:cNvPr id="10" name="Teardrop 108"/>
            <p:cNvSpPr/>
            <p:nvPr/>
          </p:nvSpPr>
          <p:spPr>
            <a:xfrm rot="8100000">
              <a:off x="4690" y="3620"/>
              <a:ext cx="1214" cy="1224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675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11"/>
            <p:cNvSpPr/>
            <p:nvPr/>
          </p:nvSpPr>
          <p:spPr>
            <a:xfrm>
              <a:off x="4767" y="3760"/>
              <a:ext cx="1059" cy="94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000" b="0" i="0" u="none" strike="noStrike" kern="1200" cap="none" spc="0" normalizeH="0" baseline="0" noProof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rPr>
                <a:t>11</a:t>
              </a:r>
              <a:endParaRPr kumimoji="0" lang="en-US" altLang="zh-CN" sz="300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5"/>
          <p:cNvSpPr txBox="1"/>
          <p:nvPr/>
        </p:nvSpPr>
        <p:spPr>
          <a:xfrm>
            <a:off x="3077210" y="2318703"/>
            <a:ext cx="3778250" cy="668655"/>
          </a:xfrm>
          <a:prstGeom prst="rect">
            <a:avLst/>
          </a:prstGeom>
          <a:noFill/>
          <a:ln w="9525">
            <a:noFill/>
          </a:ln>
        </p:spPr>
        <p:txBody>
          <a:bodyPr lIns="54415" tIns="27207" rIns="54415" bIns="27207" anchor="t">
            <a:spAutoFit/>
          </a:bodyPr>
          <a:lstStyle/>
          <a:p>
            <a:pPr algn="ctr"/>
            <a:r>
              <a:rPr lang="zh-CN" altLang="en-US" sz="4000" dirty="0">
                <a:latin typeface="新宋体" panose="02010609030101010101" charset="-122"/>
                <a:ea typeface="新宋体" panose="02010609030101010101" charset="-122"/>
              </a:rPr>
              <a:t>军  神</a:t>
            </a:r>
            <a:endParaRPr lang="zh-CN" altLang="en-US" sz="4000" dirty="0">
              <a:latin typeface="新宋体" panose="02010609030101010101" charset="-122"/>
              <a:ea typeface="新宋体" panose="0201060903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/>
          </p:cNvSpPr>
          <p:nvPr>
            <p:ph idx="1"/>
          </p:nvPr>
        </p:nvSpPr>
        <p:spPr>
          <a:xfrm>
            <a:off x="457200" y="1031240"/>
            <a:ext cx="8229600" cy="3081655"/>
          </a:xfrm>
        </p:spPr>
        <p:txBody>
          <a:bodyPr vert="horz" wrap="square" lIns="76199" tIns="38099" rIns="76199" bIns="38099" anchor="t"/>
          <a:lstStyle/>
          <a:p>
            <a:pPr eaLnBrk="1" hangingPunct="1">
              <a:lnSpc>
                <a:spcPct val="130000"/>
              </a:lnSpc>
              <a:buNone/>
            </a:pPr>
            <a:r>
              <a:rPr lang="zh-CN" altLang="en-US" sz="3335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病人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一声不吭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，他双手紧紧抓住身下的白床单，手背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青筋暴起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汗如雨下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。他越来越使劲，崭新的白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床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单居然被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抓破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 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/>
          </p:cNvSpPr>
          <p:nvPr>
            <p:ph idx="1"/>
          </p:nvPr>
        </p:nvSpPr>
        <p:spPr>
          <a:xfrm>
            <a:off x="1685925" y="937895"/>
            <a:ext cx="7048500" cy="3115310"/>
          </a:xfrm>
        </p:spPr>
        <p:txBody>
          <a:bodyPr vert="horz" wrap="square" lIns="76199" tIns="38099" rIns="76199" bIns="38099" anchor="t"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altLang="zh-CN" sz="3000" b="1" dirty="0">
                <a:latin typeface="黑体" panose="02010600030101010101" charset="-122"/>
                <a:ea typeface="黑体" panose="02010600030101010101" charset="-122"/>
              </a:rPr>
              <a:t>1.</a:t>
            </a:r>
            <a:r>
              <a:rPr lang="zh-CN" altLang="en-US" sz="3000" b="1" dirty="0">
                <a:latin typeface="黑体" panose="02010600030101010101" charset="-122"/>
                <a:ea typeface="黑体" panose="02010600030101010101" charset="-122"/>
              </a:rPr>
              <a:t>你从这句话中体会到什么？</a:t>
            </a:r>
            <a:endParaRPr lang="zh-CN" altLang="en-US" sz="3000" b="1" dirty="0">
              <a:latin typeface="黑体" panose="02010600030101010101" charset="-122"/>
              <a:ea typeface="黑体" panose="02010600030101010101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我体会到了刘伯承意志坚强。</a:t>
            </a:r>
            <a:endParaRPr lang="zh-CN" altLang="en-US" sz="3000" b="1" dirty="0">
              <a:latin typeface="黑体" panose="02010600030101010101" charset="-122"/>
              <a:ea typeface="黑体" panose="02010600030101010101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3000" b="1" dirty="0">
                <a:latin typeface="黑体" panose="02010600030101010101" charset="-122"/>
                <a:ea typeface="黑体" panose="02010600030101010101" charset="-122"/>
              </a:rPr>
              <a:t>2.</a:t>
            </a:r>
            <a:r>
              <a:rPr lang="zh-CN" altLang="en-US" sz="3000" b="1" dirty="0">
                <a:latin typeface="黑体" panose="02010600030101010101" charset="-122"/>
                <a:ea typeface="黑体" panose="02010600030101010101" charset="-122"/>
              </a:rPr>
              <a:t>红色的词语都说明了什么？</a:t>
            </a:r>
            <a:endParaRPr lang="zh-CN" altLang="en-US" sz="3000" b="1" dirty="0">
              <a:latin typeface="黑体" panose="02010600030101010101" charset="-122"/>
              <a:ea typeface="黑体" panose="02010600030101010101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说明了刘伯承正在忍受着巨大的痛苦。</a:t>
            </a:r>
            <a:endParaRPr lang="zh-CN" altLang="en-US" sz="30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15177"/>
          <a:stretch>
            <a:fillRect/>
          </a:stretch>
        </p:blipFill>
        <p:spPr>
          <a:xfrm>
            <a:off x="46990" y="1319530"/>
            <a:ext cx="1753235" cy="29241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title"/>
          </p:nvPr>
        </p:nvSpPr>
        <p:spPr>
          <a:xfrm>
            <a:off x="805815" y="572770"/>
            <a:ext cx="7266940" cy="1549400"/>
          </a:xfrm>
        </p:spPr>
        <p:txBody>
          <a:bodyPr vert="horz" wrap="square" lIns="76199" tIns="38099" rIns="76199" bIns="38099" anchor="ctr"/>
          <a:lstStyle/>
          <a:p>
            <a:pPr algn="l" eaLnBrk="1" hangingPunct="1">
              <a:lnSpc>
                <a:spcPct val="140000"/>
              </a:lnSpc>
            </a:pPr>
            <a:r>
              <a:rPr lang="en-US" altLang="zh-CN" sz="3600" dirty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    </a:t>
            </a:r>
            <a:r>
              <a:rPr lang="zh-CN" altLang="en-US" sz="3600" dirty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课文还有哪些地方还让你体会到刘伯承那钢铁般的意志？ </a:t>
            </a:r>
            <a:endParaRPr lang="zh-CN" altLang="en-US" sz="3600" dirty="0"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sp>
        <p:nvSpPr>
          <p:cNvPr id="39940" name="Rectangle 4"/>
          <p:cNvSpPr>
            <a:spLocks noGrp="1"/>
          </p:cNvSpPr>
          <p:nvPr>
            <p:ph idx="1"/>
          </p:nvPr>
        </p:nvSpPr>
        <p:spPr>
          <a:xfrm>
            <a:off x="542925" y="2334260"/>
            <a:ext cx="8058150" cy="2040890"/>
          </a:xfrm>
        </p:spPr>
        <p:txBody>
          <a:bodyPr vert="horz" wrap="square" lIns="76199" tIns="38099" rIns="76199" bIns="38099" anchor="t"/>
          <a:lstStyle/>
          <a:p>
            <a:pPr eaLnBrk="1" hangingPunct="1">
              <a:lnSpc>
                <a:spcPct val="130000"/>
              </a:lnSpc>
              <a:buNone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“你是军人！”沃克医生一针见血地说，“我当过军医，这么重的伤势，只有军人才能这样从容镇定！”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/>
          </p:cNvSpPr>
          <p:nvPr>
            <p:ph type="body" idx="4294967295"/>
          </p:nvPr>
        </p:nvSpPr>
        <p:spPr>
          <a:xfrm>
            <a:off x="480695" y="767080"/>
            <a:ext cx="7991475" cy="3418840"/>
          </a:xfrm>
        </p:spPr>
        <p:txBody>
          <a:bodyPr vert="horz" wrap="square" lIns="76199" tIns="38099" rIns="76199" bIns="38099" anchor="t"/>
          <a:lstStyle/>
          <a:p>
            <a:pPr eaLnBrk="1" hangingPunct="1">
              <a:lnSpc>
                <a:spcPct val="160000"/>
              </a:lnSpc>
              <a:buNone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病人平静地回答：“沃克医生，眼睛离脑子太近，我担心施行麻醉会影响脑神经。而我，今后需要一个非常清醒的大脑！”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/>
          </p:cNvSpPr>
          <p:nvPr>
            <p:ph type="body" idx="4294967295"/>
          </p:nvPr>
        </p:nvSpPr>
        <p:spPr>
          <a:xfrm>
            <a:off x="576580" y="923290"/>
            <a:ext cx="7991475" cy="3772535"/>
          </a:xfrm>
        </p:spPr>
        <p:txBody>
          <a:bodyPr vert="horz" wrap="square" lIns="76199" tIns="38099" rIns="76199" bIns="38099" anchor="t"/>
          <a:lstStyle/>
          <a:p>
            <a:pPr eaLnBrk="1" hangingPunct="1">
              <a:lnSpc>
                <a:spcPct val="130000"/>
              </a:lnSpc>
              <a:buNone/>
            </a:pP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沃克医生再一次愣住了，竟有点儿口吃地说：“你，你能忍受吗？你的右眼需要摘除坏死的眼球，把烂肉和新生的息肉一刀刀割掉！”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“试试看吧。”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/>
          <p:nvPr/>
        </p:nvSpPr>
        <p:spPr>
          <a:xfrm>
            <a:off x="803275" y="1325880"/>
            <a:ext cx="5060950" cy="2491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3000" dirty="0">
                <a:latin typeface="Arial" panose="020B0604020202020204" pitchFamily="34" charset="0"/>
              </a:rPr>
              <a:t>         </a:t>
            </a:r>
            <a:r>
              <a:rPr lang="zh-CN" altLang="en-US" sz="4000" dirty="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</a:rPr>
              <a:t>沃克医生对待刘伯承的态度是怎么变化的？为什么？</a:t>
            </a:r>
            <a:endParaRPr lang="zh-CN" altLang="en-US" sz="4000" dirty="0">
              <a:solidFill>
                <a:schemeClr val="tx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7900" y="1234440"/>
            <a:ext cx="2675255" cy="26752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726440" y="501015"/>
            <a:ext cx="4076700" cy="857250"/>
          </a:xfrm>
        </p:spPr>
        <p:txBody>
          <a:bodyPr vert="horz" wrap="square" lIns="76199" tIns="38099" rIns="76199" bIns="38099" anchor="ctr"/>
          <a:lstStyle/>
          <a:p>
            <a:pPr algn="l" eaLnBrk="1" hangingPunct="1"/>
            <a:r>
              <a:rPr lang="zh-CN" altLang="en-US" sz="3200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沃克医生的神情变化</a:t>
            </a:r>
            <a:r>
              <a:rPr lang="en-US" altLang="zh-CN" sz="3200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:</a:t>
            </a:r>
            <a:endParaRPr lang="en-US" altLang="zh-CN" sz="3200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361950" y="1445895"/>
            <a:ext cx="8229600" cy="2099945"/>
          </a:xfrm>
        </p:spPr>
        <p:txBody>
          <a:bodyPr vert="horz" wrap="square" lIns="76199" tIns="38099" rIns="76199" bIns="38099" anchor="t"/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dirty="0">
                <a:ea typeface="宋体" panose="02010600030101010101" pitchFamily="2" charset="-122"/>
              </a:rPr>
              <a:t>    </a:t>
            </a:r>
            <a:r>
              <a:rPr lang="zh-CN" altLang="en-US" sz="3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冷冷      愣住、惊疑      目光柔和    </a:t>
            </a:r>
            <a:endParaRPr lang="zh-CN" altLang="en-US" sz="3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0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生气      愣住      颤抖      吓了一跳           惊呆      慈祥      肃然起敬</a:t>
            </a:r>
            <a:endParaRPr lang="zh-CN" altLang="en-US" sz="30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3556" name="AutoShape 4"/>
          <p:cNvSpPr/>
          <p:nvPr/>
        </p:nvSpPr>
        <p:spPr>
          <a:xfrm>
            <a:off x="1861185" y="3416300"/>
            <a:ext cx="542396" cy="127000"/>
          </a:xfrm>
          <a:prstGeom prst="rightArrow">
            <a:avLst>
              <a:gd name="adj1" fmla="val 50000"/>
              <a:gd name="adj2" fmla="val 10459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500" dirty="0">
              <a:latin typeface="Arial" panose="020B0604020202020204" pitchFamily="34" charset="0"/>
            </a:endParaRPr>
          </a:p>
        </p:txBody>
      </p:sp>
      <p:sp>
        <p:nvSpPr>
          <p:cNvPr id="23557" name="AutoShape 5"/>
          <p:cNvSpPr/>
          <p:nvPr/>
        </p:nvSpPr>
        <p:spPr>
          <a:xfrm>
            <a:off x="1861185" y="1877060"/>
            <a:ext cx="542396" cy="129646"/>
          </a:xfrm>
          <a:prstGeom prst="rightArrow">
            <a:avLst>
              <a:gd name="adj1" fmla="val 50000"/>
              <a:gd name="adj2" fmla="val 10459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500" dirty="0">
              <a:latin typeface="Arial" panose="020B0604020202020204" pitchFamily="34" charset="0"/>
            </a:endParaRPr>
          </a:p>
        </p:txBody>
      </p:sp>
      <p:sp>
        <p:nvSpPr>
          <p:cNvPr id="23558" name="AutoShape 6"/>
          <p:cNvSpPr/>
          <p:nvPr/>
        </p:nvSpPr>
        <p:spPr>
          <a:xfrm>
            <a:off x="4927600" y="1877060"/>
            <a:ext cx="542396" cy="129646"/>
          </a:xfrm>
          <a:prstGeom prst="rightArrow">
            <a:avLst>
              <a:gd name="adj1" fmla="val 50000"/>
              <a:gd name="adj2" fmla="val 10459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500" dirty="0">
              <a:latin typeface="Arial" panose="020B0604020202020204" pitchFamily="34" charset="0"/>
            </a:endParaRPr>
          </a:p>
        </p:txBody>
      </p:sp>
      <p:sp>
        <p:nvSpPr>
          <p:cNvPr id="23559" name="AutoShape 7"/>
          <p:cNvSpPr/>
          <p:nvPr/>
        </p:nvSpPr>
        <p:spPr>
          <a:xfrm>
            <a:off x="7633335" y="1877060"/>
            <a:ext cx="542396" cy="129646"/>
          </a:xfrm>
          <a:prstGeom prst="rightArrow">
            <a:avLst>
              <a:gd name="adj1" fmla="val 50000"/>
              <a:gd name="adj2" fmla="val 10459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500" dirty="0">
              <a:latin typeface="Arial" panose="020B0604020202020204" pitchFamily="34" charset="0"/>
            </a:endParaRPr>
          </a:p>
        </p:txBody>
      </p:sp>
      <p:sp>
        <p:nvSpPr>
          <p:cNvPr id="23560" name="AutoShape 9"/>
          <p:cNvSpPr/>
          <p:nvPr/>
        </p:nvSpPr>
        <p:spPr>
          <a:xfrm>
            <a:off x="3832225" y="3416300"/>
            <a:ext cx="542396" cy="129646"/>
          </a:xfrm>
          <a:prstGeom prst="rightArrow">
            <a:avLst>
              <a:gd name="adj1" fmla="val 50000"/>
              <a:gd name="adj2" fmla="val 10459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500" dirty="0">
              <a:latin typeface="Arial" panose="020B0604020202020204" pitchFamily="34" charset="0"/>
            </a:endParaRPr>
          </a:p>
        </p:txBody>
      </p:sp>
      <p:sp>
        <p:nvSpPr>
          <p:cNvPr id="23561" name="AutoShape 10"/>
          <p:cNvSpPr/>
          <p:nvPr/>
        </p:nvSpPr>
        <p:spPr>
          <a:xfrm>
            <a:off x="3832225" y="2711979"/>
            <a:ext cx="542396" cy="120386"/>
          </a:xfrm>
          <a:prstGeom prst="rightArrow">
            <a:avLst>
              <a:gd name="adj1" fmla="val 50000"/>
              <a:gd name="adj2" fmla="val 11263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500" dirty="0">
              <a:latin typeface="Arial" panose="020B0604020202020204" pitchFamily="34" charset="0"/>
            </a:endParaRPr>
          </a:p>
        </p:txBody>
      </p:sp>
      <p:sp>
        <p:nvSpPr>
          <p:cNvPr id="23562" name="AutoShape 11"/>
          <p:cNvSpPr/>
          <p:nvPr/>
        </p:nvSpPr>
        <p:spPr>
          <a:xfrm>
            <a:off x="8175625" y="2703089"/>
            <a:ext cx="542396" cy="129646"/>
          </a:xfrm>
          <a:prstGeom prst="rightArrow">
            <a:avLst>
              <a:gd name="adj1" fmla="val 50000"/>
              <a:gd name="adj2" fmla="val 10459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500" dirty="0">
              <a:latin typeface="Arial" panose="020B0604020202020204" pitchFamily="34" charset="0"/>
            </a:endParaRPr>
          </a:p>
        </p:txBody>
      </p:sp>
      <p:sp>
        <p:nvSpPr>
          <p:cNvPr id="23563" name="AutoShape 12"/>
          <p:cNvSpPr/>
          <p:nvPr/>
        </p:nvSpPr>
        <p:spPr>
          <a:xfrm>
            <a:off x="5702300" y="2711979"/>
            <a:ext cx="542396" cy="129646"/>
          </a:xfrm>
          <a:prstGeom prst="rightArrow">
            <a:avLst>
              <a:gd name="adj1" fmla="val 50000"/>
              <a:gd name="adj2" fmla="val 10459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500" dirty="0">
              <a:latin typeface="Arial" panose="020B0604020202020204" pitchFamily="34" charset="0"/>
            </a:endParaRPr>
          </a:p>
        </p:txBody>
      </p:sp>
      <p:sp>
        <p:nvSpPr>
          <p:cNvPr id="23564" name="AutoShape 9"/>
          <p:cNvSpPr/>
          <p:nvPr/>
        </p:nvSpPr>
        <p:spPr>
          <a:xfrm>
            <a:off x="1861185" y="2711979"/>
            <a:ext cx="542396" cy="129646"/>
          </a:xfrm>
          <a:prstGeom prst="rightArrow">
            <a:avLst>
              <a:gd name="adj1" fmla="val 50000"/>
              <a:gd name="adj2" fmla="val 10459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5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/>
          </p:cNvSpPr>
          <p:nvPr>
            <p:ph idx="1"/>
          </p:nvPr>
        </p:nvSpPr>
        <p:spPr>
          <a:xfrm>
            <a:off x="210185" y="577850"/>
            <a:ext cx="8408670" cy="4213860"/>
          </a:xfrm>
        </p:spPr>
        <p:txBody>
          <a:bodyPr vert="horz" wrap="square" lIns="76199" tIns="38099" rIns="76199" bIns="38099" anchor="t"/>
          <a:lstStyle/>
          <a:p>
            <a:pPr eaLnBrk="1" hangingPunct="1">
              <a:lnSpc>
                <a:spcPct val="100000"/>
              </a:lnSpc>
              <a:buNone/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刘伯承被称为军神，绝不仅仅是因为这次手术。他文武双全，戎马一生。他领导晋冀鲁豫野战军，用步枪，战胜了全美装备的国民党军队；千里跃进大别山，令蒋介石惊慌失措，心惊胆寒；与华东野战军合作，导演了百万雄狮下江南的一幕；之后，主动请缨，席卷大西南。他创办的国防大学是中国的最高军事学府，被誉为“将军的摇篮”。他为祖国的解放和建设事业，献出了毕生的心血，立下了不朽的功勋。他堪称中国的</a:t>
            </a:r>
            <a:r>
              <a:rPr lang="en-US" altLang="zh-CN" sz="2800" b="1" dirty="0">
                <a:latin typeface="黑体" panose="02010600030101010101" charset="-122"/>
                <a:ea typeface="黑体" panose="02010600030101010101" charset="-122"/>
                <a:cs typeface="宋体" panose="02010600030101010101" pitchFamily="2" charset="-122"/>
              </a:rPr>
              <a:t>——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军神”。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/>
          <p:nvPr/>
        </p:nvSpPr>
        <p:spPr>
          <a:xfrm>
            <a:off x="1044840" y="839258"/>
            <a:ext cx="4081198" cy="3609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60000"/>
              </a:spcBef>
            </a:pPr>
            <a:r>
              <a:rPr lang="zh-CN" altLang="en-US" sz="3665" b="1" dirty="0">
                <a:latin typeface="黑体" panose="02010600030101010101" charset="-122"/>
                <a:ea typeface="黑体" panose="02010600030101010101" charset="-122"/>
              </a:rPr>
              <a:t>赞军神</a:t>
            </a:r>
            <a:endParaRPr lang="zh-CN" altLang="en-US" sz="1500" b="1" dirty="0">
              <a:latin typeface="黑体" panose="02010600030101010101" charset="-122"/>
              <a:ea typeface="黑体" panose="02010600030101010101" charset="-122"/>
            </a:endParaRPr>
          </a:p>
          <a:p>
            <a:pPr algn="ctr">
              <a:spcBef>
                <a:spcPct val="60000"/>
              </a:spcBef>
            </a:pP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英雄壮举泣鬼神，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spcBef>
                <a:spcPct val="60000"/>
              </a:spcBef>
            </a:pP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铁骨钢筋铸军魂。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spcBef>
                <a:spcPct val="60000"/>
              </a:spcBef>
            </a:pP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七十二刀生死痛，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spcBef>
                <a:spcPct val="60000"/>
              </a:spcBef>
            </a:pP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胜似昔日刮骨人。</a:t>
            </a:r>
            <a:r>
              <a:rPr lang="zh-CN" altLang="en-US" sz="1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1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5604" name="Picture 4" descr="刘伯承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188710" y="1276985"/>
            <a:ext cx="2280285" cy="29883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1208405" y="1790065"/>
            <a:ext cx="6477000" cy="2115185"/>
          </a:xfrm>
        </p:spPr>
        <p:txBody>
          <a:bodyPr vert="horz" wrap="square" lIns="76199" tIns="38099" rIns="76199" bIns="38099" anchor="t"/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sz="3335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33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生活就像海洋，只有意志坚强的 人才能到达彼岸。</a:t>
            </a:r>
            <a:r>
              <a:rPr lang="zh-CN" altLang="en-US" sz="3335" b="1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</a:t>
            </a:r>
            <a:endParaRPr lang="zh-CN" altLang="en-US" sz="3335" b="1" dirty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eaLnBrk="1" hangingPunct="1">
              <a:buNone/>
            </a:pPr>
            <a:r>
              <a:rPr lang="zh-CN" altLang="en-US" sz="3335" b="1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                  </a:t>
            </a:r>
            <a:r>
              <a:rPr lang="zh-CN" altLang="en-US" sz="3335" b="1" dirty="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  <a:cs typeface="仿宋" panose="02010609060101010101" charset="-122"/>
              </a:rPr>
              <a:t>——</a:t>
            </a:r>
            <a:r>
              <a:rPr lang="zh-CN" altLang="en-US" sz="3335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马克思</a:t>
            </a:r>
            <a:endParaRPr lang="zh-CN" altLang="en-US" sz="3335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098" name="Rectangle 3"/>
          <p:cNvSpPr>
            <a:spLocks noGrp="1"/>
          </p:cNvSpPr>
          <p:nvPr>
            <p:ph type="title"/>
          </p:nvPr>
        </p:nvSpPr>
        <p:spPr>
          <a:xfrm>
            <a:off x="1661795" y="501650"/>
            <a:ext cx="2209800" cy="733425"/>
          </a:xfrm>
        </p:spPr>
        <p:txBody>
          <a:bodyPr vert="horz" wrap="square" lIns="76199" tIns="38099" rIns="76199" bIns="38099" anchor="ctr"/>
          <a:lstStyle/>
          <a:p>
            <a:pPr algn="l" eaLnBrk="1" hangingPunct="1"/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拓展升华</a:t>
            </a:r>
            <a:endParaRPr lang="zh-CN" altLang="en-US" sz="3600" dirty="0">
              <a:solidFill>
                <a:schemeClr val="tx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89305" y="424180"/>
            <a:ext cx="2933700" cy="819150"/>
            <a:chOff x="1198" y="323"/>
            <a:chExt cx="4620" cy="1290"/>
          </a:xfrm>
        </p:grpSpPr>
        <p:pic>
          <p:nvPicPr>
            <p:cNvPr id="87054" name="图片 15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89" y="528"/>
              <a:ext cx="1283" cy="989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1198" y="323"/>
              <a:ext cx="4620" cy="1290"/>
            </a:xfrm>
            <a:prstGeom prst="roundRect">
              <a:avLst/>
            </a:prstGeom>
            <a:noFill/>
            <a:ln w="28575" cmpd="sng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/>
          </p:cNvSpPr>
          <p:nvPr>
            <p:ph type="title"/>
          </p:nvPr>
        </p:nvSpPr>
        <p:spPr>
          <a:xfrm>
            <a:off x="1633220" y="282575"/>
            <a:ext cx="2209800" cy="733425"/>
          </a:xfrm>
        </p:spPr>
        <p:txBody>
          <a:bodyPr vert="horz" wrap="square" lIns="76199" tIns="38099" rIns="76199" bIns="38099" anchor="ctr">
            <a:scene3d>
              <a:camera prst="orthographicFront"/>
              <a:lightRig rig="threePt" dir="t"/>
            </a:scene3d>
          </a:bodyPr>
          <a:lstStyle/>
          <a:p>
            <a:pPr algn="l" eaLnBrk="1" hangingPunct="1"/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人物介绍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099" name="矩形 5"/>
          <p:cNvSpPr/>
          <p:nvPr/>
        </p:nvSpPr>
        <p:spPr>
          <a:xfrm>
            <a:off x="482600" y="1129030"/>
            <a:ext cx="8178800" cy="3916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000" b="1" dirty="0">
                <a:latin typeface="黑体" panose="02010600030101010101" charset="-122"/>
                <a:ea typeface="黑体" panose="02010600030101010101" charset="-122"/>
              </a:rPr>
              <a:t>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刘伯承同志是中国人民的伟大战士，中国共产党的优秀党员，中国人民解放军的缔造者之一，伟大的无产阶级革命家、军事家，马克思主义军事理论家。刘伯承同志在漫长的革命生涯中，兢兢业业，奋进不息，为中华民族和中国人民的解放事业，建立了不朽的功勋，为我国的国防建设和社会主义建设事业，做出了杰出贡献。他的历史功绩和优秀品德将永远记入史册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60730" y="205105"/>
            <a:ext cx="2933700" cy="819150"/>
            <a:chOff x="1198" y="323"/>
            <a:chExt cx="4620" cy="1290"/>
          </a:xfrm>
        </p:grpSpPr>
        <p:pic>
          <p:nvPicPr>
            <p:cNvPr id="87054" name="图片 15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89" y="528"/>
              <a:ext cx="1283" cy="989"/>
            </a:xfrm>
            <a:prstGeom prst="rect">
              <a:avLst/>
            </a:prstGeom>
          </p:spPr>
        </p:pic>
        <p:sp>
          <p:nvSpPr>
            <p:cNvPr id="2" name="圆角矩形 1"/>
            <p:cNvSpPr/>
            <p:nvPr/>
          </p:nvSpPr>
          <p:spPr>
            <a:xfrm>
              <a:off x="1198" y="323"/>
              <a:ext cx="4620" cy="1290"/>
            </a:xfrm>
            <a:prstGeom prst="roundRect">
              <a:avLst/>
            </a:prstGeom>
            <a:noFill/>
            <a:ln w="28575" cmpd="sng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10"/>
          <p:cNvSpPr txBox="1"/>
          <p:nvPr/>
        </p:nvSpPr>
        <p:spPr>
          <a:xfrm>
            <a:off x="343535" y="1269365"/>
            <a:ext cx="78289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65" b="1" dirty="0">
                <a:latin typeface="Arial" panose="020B0604020202020204" pitchFamily="34" charset="0"/>
              </a:rPr>
              <a:t>        </a:t>
            </a:r>
            <a:r>
              <a:rPr lang="zh-CN" altLang="x-none" sz="2665" b="1" dirty="0">
                <a:latin typeface="Arial" panose="020B0604020202020204" pitchFamily="34" charset="0"/>
              </a:rPr>
              <a:t>刘伯承爷爷，你的意志＿＿＿＿＿＿＿＿＿！真不愧是</a:t>
            </a:r>
            <a:r>
              <a:rPr lang="zh-CN" altLang="x-none" sz="2665" b="1" u="sng" dirty="0">
                <a:latin typeface="Arial" panose="020B0604020202020204" pitchFamily="34" charset="0"/>
              </a:rPr>
              <a:t>                             </a:t>
            </a:r>
            <a:r>
              <a:rPr lang="zh-CN" altLang="x-none" sz="2665" b="1" dirty="0">
                <a:latin typeface="Arial" panose="020B0604020202020204" pitchFamily="34" charset="0"/>
              </a:rPr>
              <a:t>！</a:t>
            </a:r>
            <a:br>
              <a:rPr lang="zh-CN" altLang="x-none" sz="2665" b="1" dirty="0">
                <a:latin typeface="Arial" panose="020B0604020202020204" pitchFamily="34" charset="0"/>
              </a:rPr>
            </a:br>
            <a:endParaRPr lang="zh-CN" altLang="x-none" sz="2665" b="1" dirty="0">
              <a:latin typeface="Arial" panose="020B0604020202020204" pitchFamily="34" charset="0"/>
            </a:endParaRPr>
          </a:p>
        </p:txBody>
      </p:sp>
      <p:sp>
        <p:nvSpPr>
          <p:cNvPr id="27652" name="Text Box 11"/>
          <p:cNvSpPr txBox="1"/>
          <p:nvPr/>
        </p:nvSpPr>
        <p:spPr>
          <a:xfrm>
            <a:off x="343535" y="2907030"/>
            <a:ext cx="8623935" cy="911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65" b="1" dirty="0">
                <a:latin typeface="Arial" panose="020B0604020202020204" pitchFamily="34" charset="0"/>
              </a:rPr>
              <a:t>        </a:t>
            </a:r>
            <a:r>
              <a:rPr lang="zh-CN" altLang="x-none" sz="2665" b="1" dirty="0">
                <a:latin typeface="Arial" panose="020B0604020202020204" pitchFamily="34" charset="0"/>
              </a:rPr>
              <a:t>在</a:t>
            </a:r>
            <a:r>
              <a:rPr lang="zh-CN" altLang="zh-CN" sz="2665" b="1" dirty="0">
                <a:latin typeface="Arial" panose="020B0604020202020204" pitchFamily="34" charset="0"/>
              </a:rPr>
              <a:t>《</a:t>
            </a:r>
            <a:r>
              <a:rPr lang="zh-CN" altLang="x-none" sz="2665" b="1" dirty="0">
                <a:latin typeface="Arial" panose="020B0604020202020204" pitchFamily="34" charset="0"/>
              </a:rPr>
              <a:t>三国演义</a:t>
            </a:r>
            <a:r>
              <a:rPr lang="zh-CN" altLang="zh-CN" sz="2665" b="1" dirty="0">
                <a:latin typeface="Arial" panose="020B0604020202020204" pitchFamily="34" charset="0"/>
              </a:rPr>
              <a:t>》</a:t>
            </a:r>
            <a:r>
              <a:rPr lang="zh-CN" altLang="x-none" sz="2665" b="1" dirty="0">
                <a:latin typeface="Arial" panose="020B0604020202020204" pitchFamily="34" charset="0"/>
              </a:rPr>
              <a:t>中，也有一位“军神”，他是</a:t>
            </a:r>
            <a:r>
              <a:rPr lang="zh-CN" altLang="x-none" sz="2665" b="1" u="sng" dirty="0">
                <a:latin typeface="Arial" panose="020B0604020202020204" pitchFamily="34" charset="0"/>
              </a:rPr>
              <a:t>            </a:t>
            </a:r>
            <a:r>
              <a:rPr lang="zh-CN" altLang="x-none" sz="2665" b="1" dirty="0">
                <a:latin typeface="Arial" panose="020B0604020202020204" pitchFamily="34" charset="0"/>
              </a:rPr>
              <a:t>，人们称他为军神的原因是</a:t>
            </a:r>
            <a:r>
              <a:rPr lang="zh-CN" altLang="x-none" sz="2665" b="1" u="sng" dirty="0">
                <a:latin typeface="Arial" panose="020B0604020202020204" pitchFamily="34" charset="0"/>
              </a:rPr>
              <a:t>                             </a:t>
            </a:r>
            <a:r>
              <a:rPr lang="zh-CN" altLang="x-none" sz="2665" b="1" dirty="0">
                <a:latin typeface="Arial" panose="020B0604020202020204" pitchFamily="34" charset="0"/>
              </a:rPr>
              <a:t> 。  </a:t>
            </a:r>
            <a:r>
              <a:rPr lang="zh-CN" altLang="x-none" sz="2665" b="1" u="sng" dirty="0">
                <a:latin typeface="Arial" panose="020B0604020202020204" pitchFamily="34" charset="0"/>
              </a:rPr>
              <a:t>                 </a:t>
            </a:r>
            <a:endParaRPr lang="zh-CN" altLang="x-none" sz="2665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/>
          <p:nvPr/>
        </p:nvSpPr>
        <p:spPr>
          <a:xfrm>
            <a:off x="1571625" y="2557198"/>
            <a:ext cx="6180667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000" b="1" dirty="0"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x-none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刘爷爷我想对您说：</a:t>
            </a:r>
            <a:r>
              <a:rPr lang="zh-CN" altLang="zh-CN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</a:t>
            </a:r>
            <a:endParaRPr lang="zh-CN" altLang="zh-CN" sz="3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____________________________</a:t>
            </a:r>
            <a:endParaRPr lang="zh-CN" altLang="zh-CN" sz="3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_____________________</a:t>
            </a:r>
            <a:r>
              <a:rPr lang="zh-CN" altLang="x-none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x-none" sz="3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8675" name="Text Box 6"/>
          <p:cNvSpPr txBox="1"/>
          <p:nvPr/>
        </p:nvSpPr>
        <p:spPr>
          <a:xfrm>
            <a:off x="2951427" y="1477698"/>
            <a:ext cx="2280708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x-none" sz="3000" b="1" dirty="0">
                <a:latin typeface="黑体" panose="02010600030101010101" charset="-122"/>
                <a:ea typeface="黑体" panose="02010600030101010101" charset="-122"/>
              </a:rPr>
              <a:t>写一写：</a:t>
            </a:r>
            <a:endParaRPr lang="zh-CN" altLang="x-none" sz="3000" b="1" dirty="0"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8676" name="Picture 7" descr="刘伯承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91708" y="576792"/>
            <a:ext cx="1320271" cy="176741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3204049" y="2844372"/>
            <a:ext cx="42087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latin typeface="方正魏碑_GBK" panose="03000509000000000000" charset="-122"/>
                <a:ea typeface="方正魏碑_GBK" panose="03000509000000000000" charset="-122"/>
                <a:cs typeface="方正魏碑_GBK" panose="03000509000000000000" charset="-122"/>
              </a:rPr>
              <a:t>谢 谢 观 看</a:t>
            </a:r>
            <a:r>
              <a:rPr lang="zh-CN" altLang="en-US" sz="5400" b="1" dirty="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rPr>
              <a:t>！</a:t>
            </a:r>
            <a:endParaRPr lang="zh-CN" altLang="en-US" sz="5400" b="1" dirty="0">
              <a:solidFill>
                <a:schemeClr val="accent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2000000000000000000" pitchFamily="65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074" y="780071"/>
            <a:ext cx="2593181" cy="2986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/>
          </p:cNvSpPr>
          <p:nvPr>
            <p:ph idx="1"/>
          </p:nvPr>
        </p:nvSpPr>
        <p:spPr>
          <a:xfrm>
            <a:off x="1450975" y="963295"/>
            <a:ext cx="1416685" cy="2339975"/>
          </a:xfrm>
        </p:spPr>
        <p:txBody>
          <a:bodyPr vert="horz" wrap="square" lIns="76199" tIns="38099" rIns="76199" bIns="38099" anchor="t"/>
          <a:lstStyle/>
          <a:p>
            <a:pPr eaLnBrk="1" hangingPunct="1">
              <a:lnSpc>
                <a:spcPct val="130000"/>
              </a:lnSpc>
              <a:buNone/>
            </a:pPr>
            <a:r>
              <a:rPr lang="zh-CN" altLang="en-US" sz="3665" b="1" dirty="0">
                <a:latin typeface="黑体" panose="02010600030101010101" charset="-122"/>
                <a:ea typeface="黑体" panose="02010600030101010101" charset="-122"/>
              </a:rPr>
              <a:t>沃</a:t>
            </a:r>
            <a:endParaRPr lang="en-US" altLang="zh-CN" sz="3665" b="1" dirty="0">
              <a:latin typeface="黑体" panose="02010600030101010101" charset="-122"/>
              <a:ea typeface="黑体" panose="02010600030101010101" charset="-122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3665" b="1" dirty="0">
                <a:latin typeface="黑体" panose="02010600030101010101" charset="-122"/>
                <a:ea typeface="黑体" panose="02010600030101010101" charset="-122"/>
              </a:rPr>
              <a:t>匪</a:t>
            </a:r>
            <a:endParaRPr lang="en-US" altLang="zh-CN" sz="3665" b="1" dirty="0">
              <a:latin typeface="黑体" panose="02010600030101010101" charset="-122"/>
              <a:ea typeface="黑体" panose="02010600030101010101" charset="-122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3665" b="1" dirty="0">
                <a:latin typeface="黑体" panose="02010600030101010101" charset="-122"/>
                <a:ea typeface="黑体" panose="02010600030101010101" charset="-122"/>
              </a:rPr>
              <a:t>绷</a:t>
            </a:r>
            <a:endParaRPr lang="zh-CN" altLang="en-US" sz="3665" b="1" dirty="0">
              <a:latin typeface="黑体" panose="02010600030101010101" charset="-122"/>
              <a:ea typeface="黑体" panose="02010600030101010101" charset="-122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3665" b="1" dirty="0">
                <a:latin typeface="黑体" panose="02010600030101010101" charset="-122"/>
                <a:ea typeface="黑体" panose="02010600030101010101" charset="-122"/>
              </a:rPr>
              <a:t>衷</a:t>
            </a:r>
            <a:endParaRPr lang="zh-CN" altLang="en-US" sz="3665" b="1" dirty="0">
              <a:latin typeface="黑体" panose="02010600030101010101" charset="-122"/>
              <a:ea typeface="黑体" panose="02010600030101010101" charset="-122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3665" b="1" dirty="0">
                <a:latin typeface="黑体" panose="02010600030101010101" charset="-122"/>
                <a:ea typeface="黑体" panose="02010600030101010101" charset="-122"/>
              </a:rPr>
              <a:t>堪 </a:t>
            </a:r>
            <a:endParaRPr lang="zh-CN" altLang="en-US" sz="3665" b="1" dirty="0"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6147" name="内容占位符 2"/>
          <p:cNvSpPr txBox="1"/>
          <p:nvPr/>
        </p:nvSpPr>
        <p:spPr>
          <a:xfrm>
            <a:off x="3122930" y="913765"/>
            <a:ext cx="2032000" cy="418592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altLang="zh-CN" sz="3665" b="1" dirty="0">
                <a:solidFill>
                  <a:srgbClr val="FF0000"/>
                </a:solidFill>
                <a:latin typeface="Corbel" panose="020B0503020204020204" charset="0"/>
                <a:cs typeface="Corbel" panose="020B0503020204020204" charset="0"/>
              </a:rPr>
              <a:t>wò</a:t>
            </a:r>
            <a:endParaRPr lang="en-US" altLang="zh-CN" sz="3665" b="1" dirty="0">
              <a:solidFill>
                <a:srgbClr val="FF0000"/>
              </a:solidFill>
              <a:latin typeface="Corbel" panose="020B0503020204020204" charset="0"/>
              <a:cs typeface="Corbel" panose="020B0503020204020204" charset="0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altLang="zh-CN" sz="3665" b="1" dirty="0">
                <a:solidFill>
                  <a:srgbClr val="FF0000"/>
                </a:solidFill>
                <a:latin typeface="Corbel" panose="020B0503020204020204" charset="0"/>
                <a:cs typeface="Corbel" panose="020B0503020204020204" charset="0"/>
              </a:rPr>
              <a:t>fěi</a:t>
            </a:r>
            <a:endParaRPr lang="en-US" altLang="zh-CN" sz="3665" b="1" dirty="0">
              <a:solidFill>
                <a:srgbClr val="FF0000"/>
              </a:solidFill>
              <a:latin typeface="Corbel" panose="020B0503020204020204" charset="0"/>
              <a:cs typeface="Corbel" panose="020B0503020204020204" charset="0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altLang="zh-CN" sz="3665" b="1" dirty="0">
                <a:solidFill>
                  <a:srgbClr val="FF0000"/>
                </a:solidFill>
                <a:latin typeface="Corbel" panose="020B0503020204020204" charset="0"/>
                <a:cs typeface="Corbel" panose="020B0503020204020204" charset="0"/>
              </a:rPr>
              <a:t>bēng</a:t>
            </a:r>
            <a:endParaRPr lang="en-US" altLang="zh-CN" sz="3665" b="1" dirty="0">
              <a:solidFill>
                <a:srgbClr val="FF0000"/>
              </a:solidFill>
              <a:latin typeface="Corbel" panose="020B0503020204020204" charset="0"/>
              <a:cs typeface="Corbel" panose="020B0503020204020204" charset="0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altLang="zh-CN" sz="3665" b="1" dirty="0">
                <a:solidFill>
                  <a:srgbClr val="FF0000"/>
                </a:solidFill>
                <a:latin typeface="Corbel" panose="020B0503020204020204" charset="0"/>
                <a:cs typeface="Corbel" panose="020B0503020204020204" charset="0"/>
                <a:sym typeface="+mn-ea"/>
              </a:rPr>
              <a:t>zhōng</a:t>
            </a:r>
            <a:endParaRPr lang="en-US" altLang="zh-CN" sz="3665" b="1" dirty="0">
              <a:solidFill>
                <a:srgbClr val="FF0000"/>
              </a:solidFill>
              <a:latin typeface="Corbel" panose="020B0503020204020204" charset="0"/>
              <a:cs typeface="Corbel" panose="020B0503020204020204" charset="0"/>
              <a:sym typeface="+mn-ea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altLang="zh-CN" sz="3665" b="1" dirty="0">
                <a:solidFill>
                  <a:srgbClr val="FF0000"/>
                </a:solidFill>
                <a:latin typeface="Corbel" panose="020B0503020204020204" charset="0"/>
                <a:cs typeface="Corbel" panose="020B0503020204020204" charset="0"/>
                <a:sym typeface="+mn-ea"/>
              </a:rPr>
              <a:t>k</a:t>
            </a:r>
            <a:r>
              <a:rPr lang="en-US" altLang="zh-CN" sz="3665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  <a:cs typeface="Corbel" panose="020B0503020204020204" charset="0"/>
                <a:sym typeface="+mn-ea"/>
              </a:rPr>
              <a:t>ā</a:t>
            </a:r>
            <a:r>
              <a:rPr lang="en-US" altLang="zh-CN" sz="3665" b="1" dirty="0">
                <a:solidFill>
                  <a:srgbClr val="FF0000"/>
                </a:solidFill>
                <a:latin typeface="Corbel" panose="020B0503020204020204" charset="0"/>
                <a:cs typeface="Corbel" panose="020B0503020204020204" charset="0"/>
                <a:sym typeface="+mn-ea"/>
              </a:rPr>
              <a:t>n</a:t>
            </a:r>
            <a:endParaRPr lang="en-US" altLang="zh-CN" sz="3665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内容占位符 2"/>
          <p:cNvSpPr txBox="1"/>
          <p:nvPr/>
        </p:nvSpPr>
        <p:spPr>
          <a:xfrm>
            <a:off x="5050790" y="890905"/>
            <a:ext cx="2095500" cy="418592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zh-CN" altLang="en-US" sz="3665" b="1" dirty="0">
                <a:latin typeface="Arial" panose="020B0604020202020204" pitchFamily="34" charset="0"/>
                <a:ea typeface="黑体" panose="02010600030101010101" charset="-122"/>
              </a:rPr>
              <a:t>沃克</a:t>
            </a:r>
            <a:endParaRPr lang="zh-CN" altLang="en-US" sz="3665" b="1" dirty="0">
              <a:latin typeface="Arial" panose="020B0604020202020204" pitchFamily="34" charset="0"/>
              <a:ea typeface="黑体" panose="02010600030101010101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zh-CN" altLang="en-US" sz="3665" b="1" dirty="0">
                <a:latin typeface="Arial" panose="020B0604020202020204" pitchFamily="34" charset="0"/>
                <a:ea typeface="黑体" panose="02010600030101010101" charset="-122"/>
                <a:sym typeface="+mn-ea"/>
              </a:rPr>
              <a:t>土匪</a:t>
            </a:r>
            <a:endParaRPr lang="en-US" altLang="zh-CN" sz="3665" b="1" dirty="0">
              <a:latin typeface="Arial" panose="020B0604020202020204" pitchFamily="34" charset="0"/>
              <a:ea typeface="黑体" panose="02010600030101010101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zh-CN" altLang="en-US" sz="3665" b="1" dirty="0">
                <a:latin typeface="Arial" panose="020B0604020202020204" pitchFamily="34" charset="0"/>
                <a:ea typeface="黑体" panose="02010600030101010101" charset="-122"/>
              </a:rPr>
              <a:t>绷带</a:t>
            </a:r>
            <a:endParaRPr lang="zh-CN" altLang="en-US" sz="3665" b="1" dirty="0">
              <a:latin typeface="Arial" panose="020B0604020202020204" pitchFamily="34" charset="0"/>
              <a:ea typeface="黑体" panose="02010600030101010101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zh-CN" altLang="en-US" sz="3665" b="1" dirty="0">
                <a:latin typeface="黑体" panose="02010600030101010101" charset="-122"/>
                <a:ea typeface="黑体" panose="02010600030101010101" charset="-122"/>
                <a:sym typeface="+mn-ea"/>
              </a:rPr>
              <a:t>由衷</a:t>
            </a:r>
            <a:endParaRPr lang="zh-CN" altLang="en-US" sz="3665" b="1" dirty="0">
              <a:latin typeface="黑体" panose="02010600030101010101" charset="-122"/>
              <a:ea typeface="黑体" panose="02010600030101010101" charset="-122"/>
              <a:sym typeface="+mn-ea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</a:pPr>
            <a:r>
              <a:rPr lang="zh-CN" altLang="en-US" sz="3665" b="1" dirty="0">
                <a:latin typeface="黑体" panose="02010600030101010101" charset="-122"/>
                <a:ea typeface="黑体" panose="02010600030101010101" charset="-122"/>
                <a:sym typeface="+mn-ea"/>
              </a:rPr>
              <a:t>堪称</a:t>
            </a:r>
            <a:endParaRPr lang="zh-CN" altLang="en-US" sz="3665" b="1" dirty="0">
              <a:latin typeface="Arial" panose="020B0604020202020204" pitchFamily="34" charset="0"/>
              <a:ea typeface="黑体" panose="02010600030101010101" charset="-122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</a:pPr>
            <a:endParaRPr lang="zh-CN" altLang="en-US" sz="3665" b="1" dirty="0"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098" name="Rectangle 3"/>
          <p:cNvSpPr>
            <a:spLocks noGrp="1"/>
          </p:cNvSpPr>
          <p:nvPr>
            <p:ph type="title"/>
          </p:nvPr>
        </p:nvSpPr>
        <p:spPr>
          <a:xfrm>
            <a:off x="1512570" y="114935"/>
            <a:ext cx="2209800" cy="733425"/>
          </a:xfrm>
        </p:spPr>
        <p:txBody>
          <a:bodyPr vert="horz" wrap="square" lIns="76199" tIns="38099" rIns="76199" bIns="38099" anchor="ctr"/>
          <a:lstStyle/>
          <a:p>
            <a:pPr algn="l" eaLnBrk="1" hangingPunct="1"/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字词学习</a:t>
            </a:r>
            <a:endParaRPr lang="zh-CN" altLang="en-US" sz="3600" dirty="0">
              <a:solidFill>
                <a:schemeClr val="tx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2150" y="71755"/>
            <a:ext cx="2933700" cy="819150"/>
            <a:chOff x="1198" y="323"/>
            <a:chExt cx="4620" cy="1290"/>
          </a:xfrm>
        </p:grpSpPr>
        <p:pic>
          <p:nvPicPr>
            <p:cNvPr id="87054" name="图片 15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89" y="528"/>
              <a:ext cx="1283" cy="989"/>
            </a:xfrm>
            <a:prstGeom prst="rect">
              <a:avLst/>
            </a:prstGeom>
          </p:spPr>
        </p:pic>
        <p:sp>
          <p:nvSpPr>
            <p:cNvPr id="2" name="圆角矩形 1"/>
            <p:cNvSpPr/>
            <p:nvPr/>
          </p:nvSpPr>
          <p:spPr>
            <a:xfrm>
              <a:off x="1198" y="323"/>
              <a:ext cx="4620" cy="1290"/>
            </a:xfrm>
            <a:prstGeom prst="roundRect">
              <a:avLst/>
            </a:prstGeom>
            <a:noFill/>
            <a:ln w="28575" cmpd="sng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735330" y="1535430"/>
            <a:ext cx="7673975" cy="2204720"/>
          </a:xfrm>
        </p:spPr>
        <p:txBody>
          <a:bodyPr vert="horz" wrap="square" lIns="76199" tIns="38099" rIns="76199" bIns="38099" anchor="t"/>
          <a:lstStyle/>
          <a:p>
            <a:pPr algn="l" eaLnBrk="1" hangingPunct="1">
              <a:lnSpc>
                <a:spcPct val="160000"/>
              </a:lnSpc>
              <a:buNone/>
            </a:pPr>
            <a:r>
              <a:rPr lang="zh-CN" sz="3665" b="1" dirty="0">
                <a:latin typeface="黑体" panose="02010600030101010101" charset="-122"/>
                <a:ea typeface="黑体" panose="02010600030101010101" charset="-122"/>
              </a:rPr>
              <a:t>庆  诊  沃  龄  匪  绷  审  剂</a:t>
            </a:r>
            <a:endParaRPr lang="zh-CN" sz="3665" b="1" dirty="0">
              <a:latin typeface="黑体" panose="02010600030101010101" charset="-122"/>
              <a:ea typeface="黑体" panose="02010600030101010101" charset="-122"/>
            </a:endParaRPr>
          </a:p>
          <a:p>
            <a:pPr algn="l" eaLnBrk="1" hangingPunct="1">
              <a:lnSpc>
                <a:spcPct val="160000"/>
              </a:lnSpc>
              <a:buNone/>
            </a:pPr>
            <a:r>
              <a:rPr lang="zh-CN" sz="3665" b="1" dirty="0">
                <a:latin typeface="黑体" panose="02010600030101010101" charset="-122"/>
                <a:ea typeface="黑体" panose="02010600030101010101" charset="-122"/>
              </a:rPr>
              <a:t>施  吭  崭  衷  慈  祥  荣</a:t>
            </a:r>
            <a:endParaRPr lang="zh-CN" sz="3665" b="1" dirty="0">
              <a:latin typeface="黑体" panose="02010600030101010101" charset="-122"/>
              <a:ea typeface="黑体" panose="0201060003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847090" y="1581150"/>
            <a:ext cx="7772400" cy="2718435"/>
          </a:xfrm>
        </p:spPr>
        <p:txBody>
          <a:bodyPr vert="horz" wrap="square" lIns="76199" tIns="38099" rIns="76199" bIns="38099" anchor="t"/>
          <a:lstStyle/>
          <a:p>
            <a:pPr eaLnBrk="1" hangingPunct="1">
              <a:buNone/>
            </a:pPr>
            <a:r>
              <a:rPr lang="en-US" altLang="zh-CN" b="1" dirty="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</a:rPr>
              <a:t>    </a:t>
            </a:r>
            <a:r>
              <a:rPr lang="zh-CN" altLang="en-US" b="1" dirty="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</a:rPr>
              <a:t>朗读课文，想想本文写了一件什么事？</a:t>
            </a:r>
            <a:endParaRPr lang="zh-CN" altLang="en-US" sz="3335" b="1" dirty="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b="1" dirty="0">
                <a:ea typeface="宋体" panose="02010600030101010101" pitchFamily="2" charset="-122"/>
              </a:rPr>
              <a:t>            </a:t>
            </a:r>
            <a:r>
              <a:rPr lang="zh-CN" altLang="en-US" sz="333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课文写了刘伯承将军年轻时一次眼睛负重伤后，坚持不用麻醉药，忍受巨大疼痛接受手术治疗的故事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098" name="Rectangle 3"/>
          <p:cNvSpPr>
            <a:spLocks noGrp="1"/>
          </p:cNvSpPr>
          <p:nvPr>
            <p:ph type="title"/>
          </p:nvPr>
        </p:nvSpPr>
        <p:spPr>
          <a:xfrm>
            <a:off x="1661795" y="501650"/>
            <a:ext cx="2209800" cy="733425"/>
          </a:xfrm>
        </p:spPr>
        <p:txBody>
          <a:bodyPr vert="horz" wrap="square" lIns="76199" tIns="38099" rIns="76199" bIns="38099" anchor="ctr"/>
          <a:lstStyle/>
          <a:p>
            <a:pPr algn="l" eaLnBrk="1" hangingPunct="1"/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初读课文</a:t>
            </a:r>
            <a:endParaRPr lang="zh-CN" altLang="en-US" sz="3600" dirty="0">
              <a:solidFill>
                <a:schemeClr val="tx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89305" y="424180"/>
            <a:ext cx="2933700" cy="819150"/>
            <a:chOff x="1198" y="323"/>
            <a:chExt cx="4620" cy="1290"/>
          </a:xfrm>
        </p:grpSpPr>
        <p:pic>
          <p:nvPicPr>
            <p:cNvPr id="87054" name="图片 15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89" y="528"/>
              <a:ext cx="1283" cy="989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1198" y="323"/>
              <a:ext cx="4620" cy="1290"/>
            </a:xfrm>
            <a:prstGeom prst="roundRect">
              <a:avLst/>
            </a:prstGeom>
            <a:noFill/>
            <a:ln w="28575" cmpd="sng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349250" y="1422400"/>
            <a:ext cx="8311515" cy="3619500"/>
          </a:xfrm>
        </p:spPr>
        <p:txBody>
          <a:bodyPr vert="horz" wrap="square" lIns="76199" tIns="38099" rIns="76199" bIns="38099" anchor="t"/>
          <a:lstStyle/>
          <a:p>
            <a:pPr eaLnBrk="1" hangingPunct="1">
              <a:buNone/>
            </a:pPr>
            <a:r>
              <a:rPr lang="zh-CN" altLang="en-US" sz="3335" b="1" dirty="0">
                <a:solidFill>
                  <a:srgbClr val="0000FF"/>
                </a:solidFill>
                <a:ea typeface="宋体" panose="02010600030101010101" pitchFamily="2" charset="-122"/>
              </a:rPr>
              <a:t>         </a:t>
            </a:r>
            <a:r>
              <a:rPr lang="zh-CN" altLang="en-US" sz="3335" b="1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zh-CN" altLang="en-US" sz="3335" b="1" dirty="0">
                <a:solidFill>
                  <a:schemeClr val="tx1"/>
                </a:solidFill>
                <a:latin typeface="黑体" panose="02010600030101010101" charset="-122"/>
                <a:ea typeface="黑体" panose="02010600030101010101" charset="-122"/>
              </a:rPr>
              <a:t>故事是按照什么顺序来写的？</a:t>
            </a:r>
            <a:endParaRPr lang="zh-CN" altLang="en-US" sz="3335" b="1" dirty="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sz="3335" b="1" dirty="0">
                <a:solidFill>
                  <a:srgbClr val="CC3300"/>
                </a:solidFill>
                <a:ea typeface="宋体" panose="02010600030101010101" pitchFamily="2" charset="-122"/>
              </a:rPr>
              <a:t>          故事是按事情</a:t>
            </a:r>
            <a:r>
              <a:rPr lang="zh-CN" altLang="en-US" sz="3330" b="1" dirty="0">
                <a:solidFill>
                  <a:srgbClr val="CC3300"/>
                </a:solidFill>
                <a:ea typeface="宋体" panose="02010600030101010101" pitchFamily="2" charset="-122"/>
                <a:sym typeface="+mn-ea"/>
              </a:rPr>
              <a:t>的</a:t>
            </a:r>
            <a:r>
              <a:rPr lang="zh-CN" altLang="en-US" sz="3335" b="1" dirty="0">
                <a:solidFill>
                  <a:srgbClr val="CC3300"/>
                </a:solidFill>
                <a:ea typeface="宋体" panose="02010600030101010101" pitchFamily="2" charset="-122"/>
              </a:rPr>
              <a:t>发展顺序来写的。</a:t>
            </a:r>
            <a:endParaRPr lang="zh-CN" altLang="en-US" sz="3335" b="1" dirty="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sz="3335" b="1" dirty="0">
                <a:solidFill>
                  <a:srgbClr val="0000FF"/>
                </a:solidFill>
                <a:ea typeface="宋体" panose="02010600030101010101" pitchFamily="2" charset="-122"/>
              </a:rPr>
              <a:t>          </a:t>
            </a:r>
            <a:r>
              <a:rPr lang="zh-CN" altLang="en-US" sz="3335" b="1" dirty="0">
                <a:latin typeface="黑体" panose="02010600030101010101" charset="-122"/>
                <a:ea typeface="黑体" panose="02010600030101010101" charset="-122"/>
              </a:rPr>
              <a:t>可分为几个部分？请用两个字概括每部分的内容。</a:t>
            </a:r>
            <a:endParaRPr lang="zh-CN" altLang="en-US" sz="3335" b="1" dirty="0">
              <a:ea typeface="宋体" panose="02010600030101010101" pitchFamily="2" charset="-122"/>
            </a:endParaRPr>
          </a:p>
          <a:p>
            <a:pPr eaLnBrk="1" hangingPunct="1">
              <a:buNone/>
            </a:pPr>
            <a:r>
              <a:rPr lang="zh-CN" altLang="en-US" sz="3335" b="1" dirty="0">
                <a:solidFill>
                  <a:srgbClr val="CC3300"/>
                </a:solidFill>
                <a:ea typeface="宋体" panose="02010600030101010101" pitchFamily="2" charset="-122"/>
              </a:rPr>
              <a:t>          可分为“求治</a:t>
            </a:r>
            <a:r>
              <a:rPr lang="en-US" altLang="zh-CN" sz="3335" b="1" dirty="0">
                <a:solidFill>
                  <a:srgbClr val="CC3300"/>
                </a:solidFill>
                <a:latin typeface="黑体" panose="02010600030101010101" charset="-122"/>
                <a:ea typeface="黑体" panose="02010600030101010101" charset="-122"/>
              </a:rPr>
              <a:t>——</a:t>
            </a:r>
            <a:r>
              <a:rPr lang="zh-CN" altLang="en-US" sz="3335" b="1" dirty="0">
                <a:solidFill>
                  <a:srgbClr val="CC3300"/>
                </a:solidFill>
                <a:ea typeface="宋体" panose="02010600030101010101" pitchFamily="2" charset="-122"/>
              </a:rPr>
              <a:t>术前</a:t>
            </a:r>
            <a:r>
              <a:rPr lang="en-US" altLang="zh-CN" sz="3330" b="1" dirty="0">
                <a:solidFill>
                  <a:srgbClr val="CC33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——</a:t>
            </a:r>
            <a:r>
              <a:rPr lang="zh-CN" altLang="en-US" sz="3335" b="1" dirty="0">
                <a:solidFill>
                  <a:srgbClr val="CC3300"/>
                </a:solidFill>
                <a:ea typeface="宋体" panose="02010600030101010101" pitchFamily="2" charset="-122"/>
              </a:rPr>
              <a:t>术中</a:t>
            </a:r>
            <a:r>
              <a:rPr lang="en-US" altLang="zh-CN" sz="3330" b="1" dirty="0">
                <a:solidFill>
                  <a:srgbClr val="CC3300"/>
                </a:solidFill>
                <a:latin typeface="黑体" panose="02010600030101010101" charset="-122"/>
                <a:ea typeface="黑体" panose="02010600030101010101" charset="-122"/>
                <a:sym typeface="+mn-ea"/>
              </a:rPr>
              <a:t>——</a:t>
            </a:r>
            <a:r>
              <a:rPr lang="zh-CN" altLang="en-US" sz="3335" b="1" dirty="0">
                <a:solidFill>
                  <a:srgbClr val="CC3300"/>
                </a:solidFill>
                <a:ea typeface="宋体" panose="02010600030101010101" pitchFamily="2" charset="-122"/>
              </a:rPr>
              <a:t>术后”这四个部分。</a:t>
            </a:r>
            <a:endParaRPr lang="en-US" altLang="zh-CN" sz="3335" b="1" dirty="0">
              <a:solidFill>
                <a:srgbClr val="CC3300"/>
              </a:solidFill>
              <a:ea typeface="宋体" panose="02010600030101010101" pitchFamily="2" charset="-122"/>
            </a:endParaRPr>
          </a:p>
        </p:txBody>
      </p:sp>
      <p:sp>
        <p:nvSpPr>
          <p:cNvPr id="4098" name="Rectangle 3"/>
          <p:cNvSpPr>
            <a:spLocks noGrp="1"/>
          </p:cNvSpPr>
          <p:nvPr>
            <p:ph type="title"/>
          </p:nvPr>
        </p:nvSpPr>
        <p:spPr>
          <a:xfrm>
            <a:off x="1661795" y="501650"/>
            <a:ext cx="2209800" cy="733425"/>
          </a:xfrm>
        </p:spPr>
        <p:txBody>
          <a:bodyPr vert="horz" wrap="square" lIns="76199" tIns="38099" rIns="76199" bIns="38099" anchor="ctr"/>
          <a:lstStyle/>
          <a:p>
            <a:pPr algn="l" eaLnBrk="1" hangingPunct="1"/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理清结构</a:t>
            </a:r>
            <a:endParaRPr lang="zh-CN" altLang="en-US" sz="3600" dirty="0">
              <a:solidFill>
                <a:schemeClr val="tx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89305" y="424180"/>
            <a:ext cx="2933700" cy="819150"/>
            <a:chOff x="1198" y="323"/>
            <a:chExt cx="4620" cy="1290"/>
          </a:xfrm>
        </p:grpSpPr>
        <p:pic>
          <p:nvPicPr>
            <p:cNvPr id="87054" name="图片 15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89" y="528"/>
              <a:ext cx="1283" cy="989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1198" y="323"/>
              <a:ext cx="4620" cy="1290"/>
            </a:xfrm>
            <a:prstGeom prst="roundRect">
              <a:avLst/>
            </a:prstGeom>
            <a:noFill/>
            <a:ln w="28575" cmpd="sng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83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charRg st="83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charRg st="83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/>
          </p:cNvSpPr>
          <p:nvPr>
            <p:ph idx="1"/>
          </p:nvPr>
        </p:nvSpPr>
        <p:spPr>
          <a:xfrm>
            <a:off x="665480" y="1597025"/>
            <a:ext cx="8253095" cy="702310"/>
          </a:xfrm>
        </p:spPr>
        <p:txBody>
          <a:bodyPr vert="horz" wrap="square" lIns="76199" tIns="38099" rIns="76199" bIns="38099" anchor="t"/>
          <a:lstStyle/>
          <a:p>
            <a:pPr eaLnBrk="1" hangingPunct="1">
              <a:buNone/>
            </a:pPr>
            <a:r>
              <a:rPr lang="zh-CN" altLang="en-US" b="1" dirty="0">
                <a:latin typeface="黑体" panose="02010600030101010101" charset="-122"/>
                <a:ea typeface="黑体" panose="02010600030101010101" charset="-122"/>
              </a:rPr>
              <a:t>请大家快速浏览课文，找出带有军神的句子。</a:t>
            </a:r>
            <a:endParaRPr lang="zh-CN" altLang="en-US" b="1" dirty="0"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098" name="Rectangle 3"/>
          <p:cNvSpPr>
            <a:spLocks noGrp="1"/>
          </p:cNvSpPr>
          <p:nvPr>
            <p:ph type="title"/>
          </p:nvPr>
        </p:nvSpPr>
        <p:spPr>
          <a:xfrm>
            <a:off x="1709420" y="625475"/>
            <a:ext cx="2209800" cy="733425"/>
          </a:xfrm>
        </p:spPr>
        <p:txBody>
          <a:bodyPr vert="horz" wrap="square" lIns="76199" tIns="38099" rIns="76199" bIns="38099" anchor="ctr"/>
          <a:lstStyle/>
          <a:p>
            <a:pPr algn="l" eaLnBrk="1" hangingPunct="1"/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课文解读</a:t>
            </a:r>
            <a:endParaRPr lang="zh-CN" altLang="en-US" sz="3600" dirty="0">
              <a:solidFill>
                <a:schemeClr val="tx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36930" y="548005"/>
            <a:ext cx="2933700" cy="819150"/>
            <a:chOff x="1198" y="323"/>
            <a:chExt cx="4620" cy="1290"/>
          </a:xfrm>
        </p:grpSpPr>
        <p:pic>
          <p:nvPicPr>
            <p:cNvPr id="87054" name="图片 15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89" y="528"/>
              <a:ext cx="1283" cy="989"/>
            </a:xfrm>
            <a:prstGeom prst="rect">
              <a:avLst/>
            </a:prstGeom>
          </p:spPr>
        </p:pic>
        <p:sp>
          <p:nvSpPr>
            <p:cNvPr id="2" name="圆角矩形 1"/>
            <p:cNvSpPr/>
            <p:nvPr/>
          </p:nvSpPr>
          <p:spPr>
            <a:xfrm>
              <a:off x="1198" y="323"/>
              <a:ext cx="4620" cy="1290"/>
            </a:xfrm>
            <a:prstGeom prst="roundRect">
              <a:avLst/>
            </a:prstGeom>
            <a:noFill/>
            <a:ln w="28575" cmpd="sng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723" name="Rectangle 3"/>
          <p:cNvSpPr>
            <a:spLocks noGrp="1"/>
          </p:cNvSpPr>
          <p:nvPr/>
        </p:nvSpPr>
        <p:spPr>
          <a:xfrm>
            <a:off x="397510" y="2136140"/>
            <a:ext cx="8229600" cy="23006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99" tIns="38099" rIns="76199" bIns="38099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None/>
            </a:pPr>
            <a:r>
              <a:rPr lang="zh-CN" altLang="en-US" sz="3665" b="1" dirty="0">
                <a:solidFill>
                  <a:srgbClr val="000000"/>
                </a:solidFill>
                <a:ea typeface="宋体" panose="02010600030101010101" pitchFamily="2" charset="-122"/>
              </a:rPr>
              <a:t>        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沃克医生惊呆了，大声嚷道：“你是一个真正的男子汉，一块会说话的钢板！你堪称军神！”</a:t>
            </a:r>
            <a:endParaRPr lang="zh-CN" altLang="en-US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/>
          <p:nvPr/>
        </p:nvSpPr>
        <p:spPr>
          <a:xfrm>
            <a:off x="1280108" y="1632109"/>
            <a:ext cx="6840802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/>
            <a:r>
              <a:rPr lang="zh-CN" altLang="zh-CN" sz="3335" b="1" dirty="0"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x-none" sz="3335" b="1" dirty="0">
                <a:latin typeface="楷体_GB2312" panose="02010609030101010101" charset="-122"/>
                <a:ea typeface="楷体_GB2312" panose="02010609030101010101" charset="-122"/>
              </a:rPr>
              <a:t>课文中的</a:t>
            </a:r>
            <a:r>
              <a:rPr lang="zh-CN" altLang="x-none" sz="3335" b="1" dirty="0">
                <a:latin typeface="Times New Roman" panose="02020603050405020304" pitchFamily="18" charset="0"/>
                <a:ea typeface="楷体_GB2312" panose="02010609030101010101" charset="-122"/>
              </a:rPr>
              <a:t>“</a:t>
            </a:r>
            <a:r>
              <a:rPr lang="zh-CN" altLang="x-none" sz="3335" b="1" dirty="0">
                <a:latin typeface="楷体_GB2312" panose="02010609030101010101" charset="-122"/>
                <a:ea typeface="楷体_GB2312" panose="02010609030101010101" charset="-122"/>
              </a:rPr>
              <a:t>军神</a:t>
            </a:r>
            <a:r>
              <a:rPr lang="zh-CN" altLang="x-none" sz="3335" b="1" dirty="0">
                <a:latin typeface="Times New Roman" panose="02020603050405020304" pitchFamily="18" charset="0"/>
                <a:ea typeface="楷体_GB2312" panose="02010609030101010101" charset="-122"/>
              </a:rPr>
              <a:t>”</a:t>
            </a:r>
            <a:r>
              <a:rPr lang="zh-CN" altLang="x-none" sz="3335" b="1" dirty="0">
                <a:latin typeface="楷体_GB2312" panose="02010609030101010101" charset="-122"/>
                <a:ea typeface="楷体_GB2312" panose="02010609030101010101" charset="-122"/>
              </a:rPr>
              <a:t>是指</a:t>
            </a:r>
            <a:r>
              <a:rPr lang="zh-CN" altLang="zh-CN" sz="3335" b="1" dirty="0">
                <a:latin typeface="Arial" panose="020B0604020202020204" pitchFamily="34" charset="0"/>
                <a:ea typeface="楷体_GB2312" panose="02010609030101010101" charset="-122"/>
              </a:rPr>
              <a:t>______</a:t>
            </a:r>
            <a:r>
              <a:rPr lang="zh-CN" altLang="x-none" sz="3335" b="1" dirty="0">
                <a:latin typeface="楷体_GB2312" panose="02010609030101010101" charset="-122"/>
                <a:ea typeface="楷体_GB2312" panose="02010609030101010101" charset="-122"/>
              </a:rPr>
              <a:t>，</a:t>
            </a:r>
            <a:endParaRPr lang="zh-CN" altLang="x-none" sz="3335" b="1" dirty="0">
              <a:latin typeface="楷体_GB2312" panose="02010609030101010101" charset="-122"/>
              <a:ea typeface="楷体_GB2312" panose="02010609030101010101" charset="-122"/>
            </a:endParaRPr>
          </a:p>
          <a:p>
            <a:pPr marL="457200" indent="-457200"/>
            <a:endParaRPr lang="zh-CN" altLang="zh-CN" sz="3335" b="1" dirty="0">
              <a:latin typeface="楷体_GB2312" panose="02010609030101010101" charset="-122"/>
              <a:ea typeface="楷体_GB2312" panose="02010609030101010101" charset="-122"/>
            </a:endParaRPr>
          </a:p>
          <a:p>
            <a:pPr marL="457200" indent="-457200"/>
            <a:r>
              <a:rPr lang="zh-CN" altLang="x-none" sz="3335" b="1" dirty="0">
                <a:latin typeface="楷体_GB2312" panose="02010609030101010101" charset="-122"/>
                <a:ea typeface="楷体_GB2312" panose="02010609030101010101" charset="-122"/>
              </a:rPr>
              <a:t>这是</a:t>
            </a:r>
            <a:r>
              <a:rPr lang="zh-CN" altLang="zh-CN" sz="3335" b="1" dirty="0">
                <a:latin typeface="Arial" panose="020B0604020202020204" pitchFamily="34" charset="0"/>
                <a:ea typeface="楷体_GB2312" panose="02010609030101010101" charset="-122"/>
              </a:rPr>
              <a:t>________</a:t>
            </a:r>
            <a:r>
              <a:rPr lang="zh-CN" altLang="x-none" sz="3335" b="1" dirty="0">
                <a:latin typeface="楷体_GB2312" panose="02010609030101010101" charset="-122"/>
                <a:ea typeface="楷体_GB2312" panose="02010609030101010101" charset="-122"/>
              </a:rPr>
              <a:t>对他的敬称。</a:t>
            </a:r>
            <a:endParaRPr lang="zh-CN" altLang="x-none" sz="3335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/>
          </p:cNvSpPr>
          <p:nvPr>
            <p:ph idx="1"/>
          </p:nvPr>
        </p:nvSpPr>
        <p:spPr>
          <a:xfrm>
            <a:off x="733425" y="1162050"/>
            <a:ext cx="7334250" cy="2199640"/>
          </a:xfrm>
        </p:spPr>
        <p:txBody>
          <a:bodyPr vert="horz" wrap="square" lIns="76199" tIns="38099" rIns="76199" bIns="38099" anchor="t"/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b="1" dirty="0">
                <a:ea typeface="宋体" panose="02010600030101010101" pitchFamily="2" charset="-122"/>
              </a:rPr>
              <a:t>          为什么沃克医生惊呆了？为什么说刘伯承</a:t>
            </a:r>
            <a:r>
              <a:rPr lang="zh-CN" altLang="en-US" b="1" dirty="0">
                <a:ea typeface="宋体" panose="02010600030101010101" pitchFamily="2" charset="-122"/>
                <a:sym typeface="+mn-ea"/>
              </a:rPr>
              <a:t>是一个真正的男子汉？</a:t>
            </a:r>
            <a:r>
              <a:rPr lang="zh-CN" altLang="en-US" b="1" dirty="0">
                <a:ea typeface="宋体" panose="02010600030101010101" pitchFamily="2" charset="-122"/>
              </a:rPr>
              <a:t>是一块会说话的钢板？是军神？ </a:t>
            </a:r>
            <a:endParaRPr lang="zh-CN" altLang="en-US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65ADA9"/>
      </a:accent1>
      <a:accent2>
        <a:srgbClr val="8BB7D3"/>
      </a:accent2>
      <a:accent3>
        <a:srgbClr val="65ADA9"/>
      </a:accent3>
      <a:accent4>
        <a:srgbClr val="8BB7D3"/>
      </a:accent4>
      <a:accent5>
        <a:srgbClr val="65ADA9"/>
      </a:accent5>
      <a:accent6>
        <a:srgbClr val="8BB7D3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1645</Words>
  <Application>WPS 演示</Application>
  <PresentationFormat>全屏显示(16:9)</PresentationFormat>
  <Paragraphs>106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黑体</vt:lpstr>
      <vt:lpstr>Calibri</vt:lpstr>
      <vt:lpstr>新宋体</vt:lpstr>
      <vt:lpstr>Calibri</vt:lpstr>
      <vt:lpstr>楷体</vt:lpstr>
      <vt:lpstr>楷体_GB2312</vt:lpstr>
      <vt:lpstr>Corbel</vt:lpstr>
      <vt:lpstr>Trebuchet MS</vt:lpstr>
      <vt:lpstr>Times New Roman</vt:lpstr>
      <vt:lpstr>Arial Unicode MS</vt:lpstr>
      <vt:lpstr>Lucida Sans</vt:lpstr>
      <vt:lpstr>华文行楷</vt:lpstr>
      <vt:lpstr>仿宋</vt:lpstr>
      <vt:lpstr>方正魏碑_GBK</vt:lpstr>
      <vt:lpstr>方正清刻本悦宋简体</vt:lpstr>
      <vt:lpstr>方正静蕾简体</vt:lpstr>
      <vt:lpstr>仿宋_GB2312</vt:lpstr>
      <vt:lpstr>Office 主题</vt:lpstr>
      <vt:lpstr>PowerPoint 演示文稿</vt:lpstr>
      <vt:lpstr>人物介绍</vt:lpstr>
      <vt:lpstr>字词学习</vt:lpstr>
      <vt:lpstr>PowerPoint 演示文稿</vt:lpstr>
      <vt:lpstr>初读课文</vt:lpstr>
      <vt:lpstr>理清结构</vt:lpstr>
      <vt:lpstr>课文解读</vt:lpstr>
      <vt:lpstr>PowerPoint 演示文稿</vt:lpstr>
      <vt:lpstr>PowerPoint 演示文稿</vt:lpstr>
      <vt:lpstr>PowerPoint 演示文稿</vt:lpstr>
      <vt:lpstr>PowerPoint 演示文稿</vt:lpstr>
      <vt:lpstr>    课文还有哪些地方还让你体会到刘伯承那钢铁般的意志？ </vt:lpstr>
      <vt:lpstr>PowerPoint 演示文稿</vt:lpstr>
      <vt:lpstr>PowerPoint 演示文稿</vt:lpstr>
      <vt:lpstr>PowerPoint 演示文稿</vt:lpstr>
      <vt:lpstr>沃克医生的神情变化:</vt:lpstr>
      <vt:lpstr>PowerPoint 演示文稿</vt:lpstr>
      <vt:lpstr>PowerPoint 演示文稿</vt:lpstr>
      <vt:lpstr>拓展升华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206</cp:revision>
  <dcterms:created xsi:type="dcterms:W3CDTF">2019-06-14T07:48:00Z</dcterms:created>
  <dcterms:modified xsi:type="dcterms:W3CDTF">2020-03-03T04:11:37Z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