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58" r:id="rId4"/>
    <p:sldId id="314" r:id="rId5"/>
    <p:sldId id="315" r:id="rId7"/>
    <p:sldId id="276" r:id="rId8"/>
    <p:sldId id="316" r:id="rId9"/>
    <p:sldId id="317" r:id="rId10"/>
    <p:sldId id="318" r:id="rId11"/>
    <p:sldId id="277" r:id="rId12"/>
    <p:sldId id="319" r:id="rId13"/>
    <p:sldId id="320" r:id="rId14"/>
    <p:sldId id="297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9736"/>
    <a:srgbClr val="FB7423"/>
    <a:srgbClr val="88975C"/>
    <a:srgbClr val="064A71"/>
    <a:srgbClr val="2A7C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27732-5149-417A-9688-7B1887C3099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E902C-1B63-4D2B-AF17-0665FE53D9F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86855-8D0F-4FB8-8AB6-33D9A113F6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My First Template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86855-8D0F-4FB8-8AB6-33D9A113F6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86855-8D0F-4FB8-8AB6-33D9A113F6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A86855-8D0F-4FB8-8AB6-33D9A113F6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6028" y="205468"/>
            <a:ext cx="10515600" cy="549275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856343"/>
            <a:ext cx="12192000" cy="5865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CA398"/>
              </a:gs>
              <a:gs pos="100000">
                <a:srgbClr val="99DC9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 userDrawn="1"/>
        </p:nvSpPr>
        <p:spPr>
          <a:xfrm>
            <a:off x="11711066" y="-118202"/>
            <a:ext cx="562727" cy="562726"/>
          </a:xfrm>
          <a:prstGeom prst="ellipse">
            <a:avLst/>
          </a:prstGeom>
          <a:solidFill>
            <a:schemeClr val="bg1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44B5E3D8-B559-49FC-84E7-900B409E63B2}" type="slidenum">
              <a:rPr lang="id-ID" sz="1200" b="1" smtClean="0">
                <a:solidFill>
                  <a:srgbClr val="FF6D6D"/>
                </a:solidFill>
              </a:rPr>
            </a:fld>
            <a:endParaRPr lang="id-ID" sz="1400" b="1" dirty="0">
              <a:solidFill>
                <a:srgbClr val="FF6D6D"/>
              </a:solidFill>
            </a:endParaRPr>
          </a:p>
        </p:txBody>
      </p:sp>
      <p:grpSp>
        <p:nvGrpSpPr>
          <p:cNvPr id="55" name="Group 54"/>
          <p:cNvGrpSpPr/>
          <p:nvPr userDrawn="1"/>
        </p:nvGrpSpPr>
        <p:grpSpPr>
          <a:xfrm>
            <a:off x="11807070" y="6559227"/>
            <a:ext cx="214313" cy="220663"/>
            <a:chOff x="7015550" y="2614882"/>
            <a:chExt cx="214313" cy="220663"/>
          </a:xfrm>
          <a:solidFill>
            <a:schemeClr val="bg1"/>
          </a:solidFill>
        </p:grpSpPr>
        <p:sp>
          <p:nvSpPr>
            <p:cNvPr id="49" name="Freeform 5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7015550" y="2614882"/>
              <a:ext cx="214313" cy="220663"/>
            </a:xfrm>
            <a:custGeom>
              <a:avLst/>
              <a:gdLst>
                <a:gd name="T0" fmla="*/ 28 w 56"/>
                <a:gd name="T1" fmla="*/ 4 h 56"/>
                <a:gd name="T2" fmla="*/ 52 w 56"/>
                <a:gd name="T3" fmla="*/ 28 h 56"/>
                <a:gd name="T4" fmla="*/ 28 w 56"/>
                <a:gd name="T5" fmla="*/ 52 h 56"/>
                <a:gd name="T6" fmla="*/ 4 w 56"/>
                <a:gd name="T7" fmla="*/ 28 h 56"/>
                <a:gd name="T8" fmla="*/ 28 w 56"/>
                <a:gd name="T9" fmla="*/ 4 h 56"/>
                <a:gd name="T10" fmla="*/ 28 w 56"/>
                <a:gd name="T11" fmla="*/ 0 h 56"/>
                <a:gd name="T12" fmla="*/ 0 w 56"/>
                <a:gd name="T13" fmla="*/ 28 h 56"/>
                <a:gd name="T14" fmla="*/ 28 w 56"/>
                <a:gd name="T15" fmla="*/ 56 h 56"/>
                <a:gd name="T16" fmla="*/ 56 w 56"/>
                <a:gd name="T17" fmla="*/ 28 h 56"/>
                <a:gd name="T18" fmla="*/ 28 w 56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4"/>
                  </a:moveTo>
                  <a:cubicBezTo>
                    <a:pt x="41" y="4"/>
                    <a:pt x="52" y="15"/>
                    <a:pt x="52" y="28"/>
                  </a:cubicBezTo>
                  <a:cubicBezTo>
                    <a:pt x="52" y="41"/>
                    <a:pt x="41" y="52"/>
                    <a:pt x="28" y="52"/>
                  </a:cubicBezTo>
                  <a:cubicBezTo>
                    <a:pt x="15" y="52"/>
                    <a:pt x="4" y="41"/>
                    <a:pt x="4" y="28"/>
                  </a:cubicBezTo>
                  <a:cubicBezTo>
                    <a:pt x="4" y="15"/>
                    <a:pt x="15" y="4"/>
                    <a:pt x="28" y="4"/>
                  </a:cubicBezTo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1800"/>
            </a:p>
          </p:txBody>
        </p:sp>
        <p:sp>
          <p:nvSpPr>
            <p:cNvPr id="50" name="Freeform 6">
              <a:hlinkClick r:id="" action="ppaction://hlinkshowjump?jump=nextslide"/>
            </p:cNvPr>
            <p:cNvSpPr/>
            <p:nvPr userDrawn="1"/>
          </p:nvSpPr>
          <p:spPr bwMode="auto">
            <a:xfrm>
              <a:off x="7091750" y="2657745"/>
              <a:ext cx="76200" cy="131763"/>
            </a:xfrm>
            <a:custGeom>
              <a:avLst/>
              <a:gdLst>
                <a:gd name="T0" fmla="*/ 0 w 48"/>
                <a:gd name="T1" fmla="*/ 70 h 83"/>
                <a:gd name="T2" fmla="*/ 34 w 48"/>
                <a:gd name="T3" fmla="*/ 40 h 83"/>
                <a:gd name="T4" fmla="*/ 0 w 48"/>
                <a:gd name="T5" fmla="*/ 13 h 83"/>
                <a:gd name="T6" fmla="*/ 0 w 48"/>
                <a:gd name="T7" fmla="*/ 0 h 83"/>
                <a:gd name="T8" fmla="*/ 48 w 48"/>
                <a:gd name="T9" fmla="*/ 40 h 83"/>
                <a:gd name="T10" fmla="*/ 0 w 48"/>
                <a:gd name="T11" fmla="*/ 83 h 83"/>
                <a:gd name="T12" fmla="*/ 0 w 48"/>
                <a:gd name="T13" fmla="*/ 7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83">
                  <a:moveTo>
                    <a:pt x="0" y="70"/>
                  </a:moveTo>
                  <a:lnTo>
                    <a:pt x="34" y="40"/>
                  </a:lnTo>
                  <a:lnTo>
                    <a:pt x="0" y="13"/>
                  </a:lnTo>
                  <a:lnTo>
                    <a:pt x="0" y="0"/>
                  </a:lnTo>
                  <a:lnTo>
                    <a:pt x="48" y="40"/>
                  </a:lnTo>
                  <a:lnTo>
                    <a:pt x="0" y="83"/>
                  </a:lnTo>
                  <a:lnTo>
                    <a:pt x="0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1800"/>
            </a:p>
          </p:txBody>
        </p:sp>
      </p:grpSp>
      <p:grpSp>
        <p:nvGrpSpPr>
          <p:cNvPr id="56" name="Group 55"/>
          <p:cNvGrpSpPr/>
          <p:nvPr userDrawn="1"/>
        </p:nvGrpSpPr>
        <p:grpSpPr>
          <a:xfrm>
            <a:off x="11370388" y="6559227"/>
            <a:ext cx="214313" cy="220663"/>
            <a:chOff x="7395183" y="3832633"/>
            <a:chExt cx="214313" cy="220663"/>
          </a:xfrm>
          <a:solidFill>
            <a:schemeClr val="bg1"/>
          </a:solidFill>
        </p:grpSpPr>
        <p:sp>
          <p:nvSpPr>
            <p:cNvPr id="51" name="Freeform 7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7395183" y="3832633"/>
              <a:ext cx="214313" cy="220663"/>
            </a:xfrm>
            <a:custGeom>
              <a:avLst/>
              <a:gdLst>
                <a:gd name="T0" fmla="*/ 28 w 56"/>
                <a:gd name="T1" fmla="*/ 4 h 56"/>
                <a:gd name="T2" fmla="*/ 52 w 56"/>
                <a:gd name="T3" fmla="*/ 28 h 56"/>
                <a:gd name="T4" fmla="*/ 28 w 56"/>
                <a:gd name="T5" fmla="*/ 52 h 56"/>
                <a:gd name="T6" fmla="*/ 4 w 56"/>
                <a:gd name="T7" fmla="*/ 28 h 56"/>
                <a:gd name="T8" fmla="*/ 28 w 56"/>
                <a:gd name="T9" fmla="*/ 4 h 56"/>
                <a:gd name="T10" fmla="*/ 28 w 56"/>
                <a:gd name="T11" fmla="*/ 0 h 56"/>
                <a:gd name="T12" fmla="*/ 0 w 56"/>
                <a:gd name="T13" fmla="*/ 28 h 56"/>
                <a:gd name="T14" fmla="*/ 28 w 56"/>
                <a:gd name="T15" fmla="*/ 56 h 56"/>
                <a:gd name="T16" fmla="*/ 56 w 56"/>
                <a:gd name="T17" fmla="*/ 28 h 56"/>
                <a:gd name="T18" fmla="*/ 28 w 56"/>
                <a:gd name="T1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6">
                  <a:moveTo>
                    <a:pt x="28" y="4"/>
                  </a:moveTo>
                  <a:cubicBezTo>
                    <a:pt x="41" y="4"/>
                    <a:pt x="52" y="15"/>
                    <a:pt x="52" y="28"/>
                  </a:cubicBezTo>
                  <a:cubicBezTo>
                    <a:pt x="52" y="41"/>
                    <a:pt x="41" y="52"/>
                    <a:pt x="28" y="52"/>
                  </a:cubicBezTo>
                  <a:cubicBezTo>
                    <a:pt x="15" y="52"/>
                    <a:pt x="4" y="41"/>
                    <a:pt x="4" y="28"/>
                  </a:cubicBezTo>
                  <a:cubicBezTo>
                    <a:pt x="4" y="15"/>
                    <a:pt x="15" y="4"/>
                    <a:pt x="28" y="4"/>
                  </a:cubicBezTo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43"/>
                    <a:pt x="13" y="56"/>
                    <a:pt x="28" y="56"/>
                  </a:cubicBezTo>
                  <a:cubicBezTo>
                    <a:pt x="43" y="56"/>
                    <a:pt x="56" y="43"/>
                    <a:pt x="56" y="28"/>
                  </a:cubicBezTo>
                  <a:cubicBezTo>
                    <a:pt x="56" y="13"/>
                    <a:pt x="43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1800"/>
            </a:p>
          </p:txBody>
        </p:sp>
        <p:sp>
          <p:nvSpPr>
            <p:cNvPr id="52" name="Freeform 8">
              <a:hlinkClick r:id="" action="ppaction://hlinkshowjump?jump=previousslide"/>
            </p:cNvPr>
            <p:cNvSpPr/>
            <p:nvPr userDrawn="1"/>
          </p:nvSpPr>
          <p:spPr bwMode="auto">
            <a:xfrm>
              <a:off x="7457096" y="3880258"/>
              <a:ext cx="76200" cy="130175"/>
            </a:xfrm>
            <a:custGeom>
              <a:avLst/>
              <a:gdLst>
                <a:gd name="T0" fmla="*/ 48 w 48"/>
                <a:gd name="T1" fmla="*/ 12 h 82"/>
                <a:gd name="T2" fmla="*/ 14 w 48"/>
                <a:gd name="T3" fmla="*/ 42 h 82"/>
                <a:gd name="T4" fmla="*/ 48 w 48"/>
                <a:gd name="T5" fmla="*/ 70 h 82"/>
                <a:gd name="T6" fmla="*/ 48 w 48"/>
                <a:gd name="T7" fmla="*/ 82 h 82"/>
                <a:gd name="T8" fmla="*/ 0 w 48"/>
                <a:gd name="T9" fmla="*/ 42 h 82"/>
                <a:gd name="T10" fmla="*/ 48 w 48"/>
                <a:gd name="T11" fmla="*/ 0 h 82"/>
                <a:gd name="T12" fmla="*/ 48 w 48"/>
                <a:gd name="T13" fmla="*/ 1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82">
                  <a:moveTo>
                    <a:pt x="48" y="12"/>
                  </a:moveTo>
                  <a:lnTo>
                    <a:pt x="14" y="42"/>
                  </a:lnTo>
                  <a:lnTo>
                    <a:pt x="48" y="70"/>
                  </a:lnTo>
                  <a:lnTo>
                    <a:pt x="48" y="82"/>
                  </a:lnTo>
                  <a:lnTo>
                    <a:pt x="0" y="42"/>
                  </a:lnTo>
                  <a:lnTo>
                    <a:pt x="48" y="0"/>
                  </a:lnTo>
                  <a:lnTo>
                    <a:pt x="48" y="1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 sz="1800"/>
            </a:p>
          </p:txBody>
        </p:sp>
      </p:grpSp>
      <p:grpSp>
        <p:nvGrpSpPr>
          <p:cNvPr id="54" name="Group 53"/>
          <p:cNvGrpSpPr/>
          <p:nvPr userDrawn="1"/>
        </p:nvGrpSpPr>
        <p:grpSpPr>
          <a:xfrm rot="16200000">
            <a:off x="504088" y="768356"/>
            <a:ext cx="383327" cy="67506"/>
            <a:chOff x="2013527" y="1616364"/>
            <a:chExt cx="576928" cy="101600"/>
          </a:xfrm>
        </p:grpSpPr>
        <p:sp>
          <p:nvSpPr>
            <p:cNvPr id="58" name="Oval 57"/>
            <p:cNvSpPr/>
            <p:nvPr userDrawn="1"/>
          </p:nvSpPr>
          <p:spPr>
            <a:xfrm>
              <a:off x="2013527" y="1616364"/>
              <a:ext cx="101600" cy="101600"/>
            </a:xfrm>
            <a:prstGeom prst="ellipse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9" name="Oval 58"/>
            <p:cNvSpPr/>
            <p:nvPr userDrawn="1"/>
          </p:nvSpPr>
          <p:spPr>
            <a:xfrm>
              <a:off x="2132359" y="1616364"/>
              <a:ext cx="101600" cy="101600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0" name="Oval 59"/>
            <p:cNvSpPr/>
            <p:nvPr userDrawn="1"/>
          </p:nvSpPr>
          <p:spPr>
            <a:xfrm>
              <a:off x="2251191" y="1616364"/>
              <a:ext cx="101600" cy="101600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4" name="Oval 63"/>
            <p:cNvSpPr/>
            <p:nvPr userDrawn="1"/>
          </p:nvSpPr>
          <p:spPr>
            <a:xfrm>
              <a:off x="2370023" y="1616364"/>
              <a:ext cx="101600" cy="101600"/>
            </a:xfrm>
            <a:prstGeom prst="ellipse">
              <a:avLst/>
            </a:prstGeom>
            <a:solidFill>
              <a:schemeClr val="bg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5" name="Oval 64"/>
            <p:cNvSpPr/>
            <p:nvPr userDrawn="1"/>
          </p:nvSpPr>
          <p:spPr>
            <a:xfrm>
              <a:off x="2488855" y="1616364"/>
              <a:ext cx="101600" cy="101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3" name="Oval 2"/>
          <p:cNvSpPr/>
          <p:nvPr userDrawn="1"/>
        </p:nvSpPr>
        <p:spPr>
          <a:xfrm>
            <a:off x="1454624" y="1286519"/>
            <a:ext cx="1366982" cy="1366982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6" name="Oval 65"/>
          <p:cNvSpPr/>
          <p:nvPr userDrawn="1"/>
        </p:nvSpPr>
        <p:spPr>
          <a:xfrm>
            <a:off x="1030351" y="2088390"/>
            <a:ext cx="848545" cy="848545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7" name="Oval 66"/>
          <p:cNvSpPr/>
          <p:nvPr userDrawn="1"/>
        </p:nvSpPr>
        <p:spPr>
          <a:xfrm>
            <a:off x="2643204" y="944178"/>
            <a:ext cx="484411" cy="484411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8" name="Oval 67"/>
          <p:cNvSpPr/>
          <p:nvPr userDrawn="1"/>
        </p:nvSpPr>
        <p:spPr>
          <a:xfrm>
            <a:off x="6438694" y="2175266"/>
            <a:ext cx="1366982" cy="1366982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9" name="Oval 68"/>
          <p:cNvSpPr/>
          <p:nvPr userDrawn="1"/>
        </p:nvSpPr>
        <p:spPr>
          <a:xfrm>
            <a:off x="7857650" y="3344498"/>
            <a:ext cx="668176" cy="668176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0" name="Oval 69"/>
          <p:cNvSpPr/>
          <p:nvPr userDrawn="1"/>
        </p:nvSpPr>
        <p:spPr>
          <a:xfrm>
            <a:off x="5965557" y="3024954"/>
            <a:ext cx="1232083" cy="1232083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1" name="Oval 70"/>
          <p:cNvSpPr/>
          <p:nvPr userDrawn="1"/>
        </p:nvSpPr>
        <p:spPr>
          <a:xfrm>
            <a:off x="9420696" y="-72052"/>
            <a:ext cx="1366982" cy="1366982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2" name="Oval 71"/>
          <p:cNvSpPr/>
          <p:nvPr userDrawn="1"/>
        </p:nvSpPr>
        <p:spPr>
          <a:xfrm>
            <a:off x="10247108" y="513222"/>
            <a:ext cx="668176" cy="668176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3" name="Oval 72"/>
          <p:cNvSpPr/>
          <p:nvPr userDrawn="1"/>
        </p:nvSpPr>
        <p:spPr>
          <a:xfrm>
            <a:off x="999588" y="5279365"/>
            <a:ext cx="750810" cy="750810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4" name="Oval 73"/>
          <p:cNvSpPr/>
          <p:nvPr userDrawn="1"/>
        </p:nvSpPr>
        <p:spPr>
          <a:xfrm>
            <a:off x="2397334" y="4813199"/>
            <a:ext cx="357758" cy="357758"/>
          </a:xfrm>
          <a:prstGeom prst="ellipse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52935" y="6379399"/>
            <a:ext cx="434381" cy="387432"/>
          </a:xfrm>
        </p:spPr>
        <p:txBody>
          <a:bodyPr/>
          <a:lstStyle>
            <a:lvl1pPr algn="ctr">
              <a:defRPr sz="1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0C262CF-5CC9-4929-99CD-9F101191856B}" type="slidenum">
              <a:rPr lang="en-GB" smtClean="0"/>
            </a:fld>
            <a:endParaRPr lang="en-GB"/>
          </a:p>
        </p:txBody>
      </p:sp>
      <p:sp>
        <p:nvSpPr>
          <p:cNvPr id="3" name="Flowchart: Off-page Connector 2"/>
          <p:cNvSpPr/>
          <p:nvPr userDrawn="1"/>
        </p:nvSpPr>
        <p:spPr>
          <a:xfrm>
            <a:off x="11579922" y="6400719"/>
            <a:ext cx="380406" cy="380407"/>
          </a:xfrm>
          <a:prstGeom prst="flowChartOffpageConnector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3" rIns="91424" bIns="45713" rtlCol="0" anchor="ctr"/>
          <a:lstStyle/>
          <a:p>
            <a:pPr algn="ctr"/>
            <a:endParaRPr lang="en-GB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0C721-00F0-49A5-8986-DFDB39C600B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5C5-05D3-4171-9F3F-3701313637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.jpeg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5"/>
          <p:cNvSpPr txBox="1"/>
          <p:nvPr/>
        </p:nvSpPr>
        <p:spPr>
          <a:xfrm>
            <a:off x="3426460" y="1476375"/>
            <a:ext cx="5339080" cy="3421380"/>
          </a:xfrm>
          <a:prstGeom prst="rect">
            <a:avLst/>
          </a:prstGeom>
          <a:noFill/>
        </p:spPr>
        <p:txBody>
          <a:bodyPr wrap="square" lIns="121908" tIns="60954" rIns="121908" bIns="60954" rtlCol="0">
            <a:spAutoFit/>
          </a:bodyPr>
          <a:lstStyle/>
          <a:p>
            <a:pPr algn="ctr" defTabSz="965835">
              <a:lnSpc>
                <a:spcPct val="130000"/>
              </a:lnSpc>
              <a:defRPr/>
            </a:pPr>
            <a:r>
              <a:rPr lang="zh-CN" altLang="en-US" sz="5500" kern="0" dirty="0">
                <a:solidFill>
                  <a:srgbClr val="537677"/>
                </a:solidFill>
                <a:latin typeface="方正毡笔黑简体" panose="03000509000000000000" charset="-122"/>
                <a:ea typeface="方正毡笔黑简体" panose="03000509000000000000" charset="-122"/>
                <a:sym typeface="微软雅黑" panose="020B0503020204020204" pitchFamily="34" charset="-122"/>
              </a:rPr>
              <a:t>综合性学习</a:t>
            </a:r>
            <a:endParaRPr lang="zh-CN" altLang="en-US" sz="5500" kern="0" dirty="0">
              <a:solidFill>
                <a:srgbClr val="537677"/>
              </a:solidFill>
              <a:latin typeface="方正毡笔黑简体" panose="03000509000000000000" charset="-122"/>
              <a:ea typeface="方正毡笔黑简体" panose="03000509000000000000" charset="-122"/>
              <a:sym typeface="微软雅黑" panose="020B0503020204020204" pitchFamily="34" charset="-122"/>
            </a:endParaRPr>
          </a:p>
          <a:p>
            <a:pPr algn="ctr" defTabSz="965835">
              <a:lnSpc>
                <a:spcPct val="130000"/>
              </a:lnSpc>
              <a:defRPr/>
            </a:pPr>
            <a:r>
              <a:rPr lang="zh-CN" altLang="en-US" sz="5500" kern="0" dirty="0">
                <a:solidFill>
                  <a:srgbClr val="537677"/>
                </a:solidFill>
                <a:latin typeface="方正毡笔黑简体" panose="03000509000000000000" charset="-122"/>
                <a:ea typeface="方正毡笔黑简体" panose="03000509000000000000" charset="-122"/>
                <a:sym typeface="微软雅黑" panose="020B0503020204020204" pitchFamily="34" charset="-122"/>
              </a:rPr>
              <a:t>遨游汉字王国</a:t>
            </a:r>
            <a:endParaRPr lang="zh-CN" altLang="en-US" sz="5500" kern="0" dirty="0">
              <a:solidFill>
                <a:srgbClr val="537677"/>
              </a:solidFill>
              <a:latin typeface="方正毡笔黑简体" panose="03000509000000000000" charset="-122"/>
              <a:ea typeface="方正毡笔黑简体" panose="03000509000000000000" charset="-122"/>
              <a:sym typeface="微软雅黑" panose="020B0503020204020204" pitchFamily="34" charset="-122"/>
            </a:endParaRPr>
          </a:p>
          <a:p>
            <a:pPr algn="ctr" defTabSz="965835">
              <a:lnSpc>
                <a:spcPct val="130000"/>
              </a:lnSpc>
              <a:defRPr/>
            </a:pPr>
            <a:r>
              <a:rPr lang="zh-CN" altLang="en-US" sz="5500" kern="0" dirty="0">
                <a:solidFill>
                  <a:srgbClr val="537677"/>
                </a:solidFill>
                <a:latin typeface="方正毡笔黑简体" panose="03000509000000000000" charset="-122"/>
                <a:ea typeface="方正毡笔黑简体" panose="03000509000000000000" charset="-122"/>
                <a:sym typeface="微软雅黑" panose="020B0503020204020204" pitchFamily="34" charset="-122"/>
              </a:rPr>
              <a:t>汉字真有趣</a:t>
            </a:r>
            <a:endParaRPr lang="zh-CN" altLang="en-US" sz="5500" b="1" dirty="0">
              <a:ln w="12700">
                <a:noFill/>
                <a:prstDash val="solid"/>
              </a:ln>
              <a:solidFill>
                <a:srgbClr val="88975C"/>
              </a:solidFill>
              <a:effectLst/>
              <a:latin typeface="方正毡笔黑简体" panose="03000509000000000000" charset="-122"/>
              <a:ea typeface="方正毡笔黑简体" panose="03000509000000000000" charset="-122"/>
            </a:endParaRPr>
          </a:p>
        </p:txBody>
      </p:sp>
      <p:sp>
        <p:nvSpPr>
          <p:cNvPr id="11" name="文本框 29"/>
          <p:cNvSpPr txBox="1">
            <a:spLocks noChangeArrowheads="1"/>
          </p:cNvSpPr>
          <p:nvPr/>
        </p:nvSpPr>
        <p:spPr bwMode="auto">
          <a:xfrm>
            <a:off x="7862570" y="5226685"/>
            <a:ext cx="3604260" cy="4514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79" tIns="34289" rIns="68579" bIns="3428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语文</a:t>
            </a:r>
            <a:r>
              <a:rPr lang="en-US" altLang="zh-CN" sz="2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·</a:t>
            </a:r>
            <a:r>
              <a:rPr lang="zh-CN" altLang="en-US" sz="2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人教版</a:t>
            </a:r>
            <a:r>
              <a:rPr lang="en-US" altLang="zh-CN" sz="2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·</a:t>
            </a:r>
            <a:r>
              <a:rPr lang="zh-CN" altLang="zh-CN" sz="2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五</a:t>
            </a:r>
            <a:r>
              <a:rPr lang="zh-CN" altLang="en-US" sz="25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年级下</a:t>
            </a:r>
            <a:endParaRPr lang="zh-CN" altLang="en-US" sz="25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7" name="文本框 29"/>
          <p:cNvSpPr txBox="1">
            <a:spLocks noChangeArrowheads="1"/>
          </p:cNvSpPr>
          <p:nvPr/>
        </p:nvSpPr>
        <p:spPr bwMode="auto">
          <a:xfrm>
            <a:off x="9773920" y="4446270"/>
            <a:ext cx="1530350" cy="4514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79" tIns="34289" rIns="68579" bIns="34289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5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第二课时</a:t>
            </a:r>
            <a:endParaRPr lang="zh-CN" altLang="en-US" sz="25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6000">
                                          <p:cBhvr additive="base">
                                            <p:cTn id="7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6000">
                                          <p:cBhvr additive="base">
                                            <p:cTn id="8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9"/>
          <p:cNvSpPr>
            <a:spLocks noChangeArrowheads="1"/>
          </p:cNvSpPr>
          <p:nvPr/>
        </p:nvSpPr>
        <p:spPr bwMode="auto">
          <a:xfrm>
            <a:off x="193040" y="3103245"/>
            <a:ext cx="11803380" cy="923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dist"/>
            <a:r>
              <a:rPr lang="zh-CN" altLang="en-US" sz="6000" dirty="0" smtClean="0">
                <a:solidFill>
                  <a:srgbClr val="88975C"/>
                </a:solidFill>
                <a:latin typeface="方正彩云简体" panose="03000509000000000000" charset="-122"/>
                <a:ea typeface="方正彩云简体" panose="03000509000000000000" charset="-122"/>
              </a:rPr>
              <a:t>小组根据评议，修改完善活动计划</a:t>
            </a:r>
            <a:endParaRPr lang="zh-CN" altLang="en-US" sz="6000" dirty="0" smtClean="0">
              <a:solidFill>
                <a:srgbClr val="88975C"/>
              </a:solidFill>
              <a:latin typeface="方正彩云简体" panose="03000509000000000000" charset="-122"/>
              <a:ea typeface="方正彩云简体" panose="03000509000000000000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477329" y="1640758"/>
            <a:ext cx="1237342" cy="123734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6600" dirty="0">
                <a:ln w="6350">
                  <a:noFill/>
                </a:ln>
                <a:solidFill>
                  <a:srgbClr val="88975C"/>
                </a:solidFill>
                <a:latin typeface="方正彩云简体" panose="03000509000000000000" charset="-122"/>
                <a:ea typeface="方正彩云简体" panose="03000509000000000000" charset="-122"/>
              </a:rPr>
              <a:t>五</a:t>
            </a:r>
            <a:endParaRPr lang="zh-CN" altLang="en-US" sz="6600" dirty="0">
              <a:ln w="6350">
                <a:noFill/>
              </a:ln>
              <a:solidFill>
                <a:srgbClr val="88975C"/>
              </a:solidFill>
              <a:latin typeface="方正彩云简体" panose="03000509000000000000" charset="-122"/>
              <a:ea typeface="方正彩云简体" panose="03000509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30400" y="180340"/>
            <a:ext cx="83312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dirty="0"/>
              <a:t>小组根据评议，修改完善活动计划</a:t>
            </a:r>
            <a:endParaRPr lang="zh-CN" altLang="en-US" dirty="0"/>
          </a:p>
        </p:txBody>
      </p:sp>
      <p:sp>
        <p:nvSpPr>
          <p:cNvPr id="100" name="文本框 99"/>
          <p:cNvSpPr txBox="1"/>
          <p:nvPr/>
        </p:nvSpPr>
        <p:spPr>
          <a:xfrm>
            <a:off x="838835" y="1410335"/>
            <a:ext cx="10514965" cy="44926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20000"/>
              </a:lnSpc>
            </a:pPr>
            <a:r>
              <a:rPr lang="en-US" altLang="zh-CN" sz="55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    </a:t>
            </a:r>
            <a:r>
              <a:rPr lang="zh-CN" sz="55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课外实践，搜集、查找、整理资料。</a:t>
            </a:r>
            <a:endParaRPr lang="zh-CN" sz="5500" b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  <a:p>
            <a:pPr indent="0">
              <a:lnSpc>
                <a:spcPct val="140000"/>
              </a:lnSpc>
            </a:pPr>
            <a:r>
              <a:rPr lang="zh-CN" sz="55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    学生根据拟定的计划，进行相关的搜集、查找、整理等工作。</a:t>
            </a:r>
            <a:endParaRPr lang="zh-CN" sz="5500" b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 dir="rd"/>
      </p:transition>
    </mc:Choice>
    <mc:Fallback>
      <p:transition spd="slow">
        <p:pull dir="rd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5"/>
          <p:cNvSpPr txBox="1"/>
          <p:nvPr/>
        </p:nvSpPr>
        <p:spPr>
          <a:xfrm>
            <a:off x="1376295" y="1261018"/>
            <a:ext cx="9439898" cy="1474470"/>
          </a:xfrm>
          <a:prstGeom prst="rect">
            <a:avLst/>
          </a:prstGeom>
          <a:noFill/>
        </p:spPr>
        <p:txBody>
          <a:bodyPr wrap="square" lIns="121908" tIns="60954" rIns="121908" bIns="60954" rtlCol="0">
            <a:spAutoFit/>
          </a:bodyPr>
          <a:lstStyle/>
          <a:p>
            <a:pPr algn="ctr"/>
            <a:r>
              <a:rPr lang="zh-CN" altLang="en-US" sz="8800" b="1" dirty="0" smtClean="0">
                <a:ln w="12700">
                  <a:noFill/>
                  <a:prstDash val="solid"/>
                </a:ln>
                <a:solidFill>
                  <a:srgbClr val="88975C"/>
                </a:solidFill>
                <a:effectLst/>
                <a:latin typeface="方正彩云简体" panose="03000509000000000000" charset="-122"/>
                <a:ea typeface="方正彩云简体" panose="03000509000000000000" charset="-122"/>
              </a:rPr>
              <a:t>感谢观看</a:t>
            </a:r>
            <a:endParaRPr lang="zh-CN" altLang="en-US" sz="8800" b="1" dirty="0" smtClean="0">
              <a:ln w="12700">
                <a:noFill/>
                <a:prstDash val="solid"/>
              </a:ln>
              <a:solidFill>
                <a:srgbClr val="88975C"/>
              </a:solidFill>
              <a:effectLst/>
              <a:latin typeface="方正彩云简体" panose="03000509000000000000" charset="-122"/>
              <a:ea typeface="方正彩云简体" panose="03000509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6000">
                                          <p:cBhvr additive="base">
                                            <p:cTn id="7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6000">
                                          <p:cBhvr additive="base">
                                            <p:cTn id="8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9"/>
          <p:cNvSpPr>
            <a:spLocks noChangeArrowheads="1"/>
          </p:cNvSpPr>
          <p:nvPr/>
        </p:nvSpPr>
        <p:spPr bwMode="auto">
          <a:xfrm>
            <a:off x="3866515" y="3090545"/>
            <a:ext cx="4458970" cy="1015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dist"/>
            <a:r>
              <a:rPr lang="zh-CN" altLang="en-US" sz="6600" dirty="0" smtClean="0">
                <a:solidFill>
                  <a:srgbClr val="88975C"/>
                </a:solidFill>
                <a:latin typeface="方正彩云简体" panose="03000509000000000000" charset="-122"/>
                <a:ea typeface="方正彩云简体" panose="03000509000000000000" charset="-122"/>
              </a:rPr>
              <a:t>导入新课</a:t>
            </a:r>
            <a:endParaRPr lang="zh-CN" altLang="en-US" sz="6600" dirty="0" smtClean="0">
              <a:solidFill>
                <a:srgbClr val="88975C"/>
              </a:solidFill>
              <a:latin typeface="方正彩云简体" panose="03000509000000000000" charset="-122"/>
              <a:ea typeface="方正彩云简体" panose="03000509000000000000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477329" y="1640758"/>
            <a:ext cx="1237342" cy="123734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sz="6600" dirty="0">
                <a:ln w="6350">
                  <a:noFill/>
                </a:ln>
                <a:solidFill>
                  <a:srgbClr val="88975C"/>
                </a:solidFill>
                <a:latin typeface="方正彩云简体" panose="03000509000000000000" charset="-122"/>
                <a:ea typeface="方正彩云简体" panose="03000509000000000000" charset="-122"/>
              </a:rPr>
              <a:t>一</a:t>
            </a:r>
            <a:endParaRPr lang="zh-CN" sz="6600" dirty="0">
              <a:ln w="6350">
                <a:noFill/>
              </a:ln>
              <a:solidFill>
                <a:srgbClr val="88975C"/>
              </a:solidFill>
              <a:latin typeface="方正彩云简体" panose="03000509000000000000" charset="-122"/>
              <a:ea typeface="方正彩云简体" panose="03000509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30400" y="180340"/>
            <a:ext cx="83312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dirty="0"/>
              <a:t>导 入 新 课</a:t>
            </a:r>
            <a:endParaRPr lang="zh-CN" altLang="en-US" dirty="0"/>
          </a:p>
        </p:txBody>
      </p:sp>
      <p:sp>
        <p:nvSpPr>
          <p:cNvPr id="100" name="文本框 99"/>
          <p:cNvSpPr txBox="1"/>
          <p:nvPr/>
        </p:nvSpPr>
        <p:spPr>
          <a:xfrm>
            <a:off x="838835" y="1410335"/>
            <a:ext cx="10514965" cy="5077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20000"/>
              </a:lnSpc>
            </a:pPr>
            <a:r>
              <a:rPr lang="en-US" altLang="zh-CN" sz="45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    </a:t>
            </a:r>
            <a:r>
              <a:rPr lang="zh-CN" sz="4500" b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方正书宋_GBK" panose="02000000000000000000" charset="-122"/>
              </a:rPr>
              <a:t>上节课，我们通过阅读材料了解到了汉字的趣味，感受到了汉语言的博大精深，但是光凭书本知识已经不能满足我们对汉字的求知欲望，那么我们接下来该怎么做才能丰富我们的知识呢？这节课，让我们再次探究一下吧！</a:t>
            </a:r>
            <a:endParaRPr lang="zh-CN" altLang="en-US" sz="4500" b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方正书宋_GBK" panose="02000000000000000000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edge/>
      </p:transition>
    </mc:Choice>
    <mc:Fallback>
      <p:transition spd="slow">
        <p:wedg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9"/>
          <p:cNvSpPr>
            <a:spLocks noChangeArrowheads="1"/>
          </p:cNvSpPr>
          <p:nvPr/>
        </p:nvSpPr>
        <p:spPr bwMode="auto">
          <a:xfrm>
            <a:off x="1256030" y="3077845"/>
            <a:ext cx="9679305" cy="1015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dist"/>
            <a:r>
              <a:rPr lang="zh-CN" altLang="en-US" sz="6600" dirty="0" smtClean="0">
                <a:solidFill>
                  <a:srgbClr val="88975C"/>
                </a:solidFill>
                <a:latin typeface="方正彩云简体" panose="03000509000000000000" charset="-122"/>
                <a:ea typeface="方正彩云简体" panose="03000509000000000000" charset="-122"/>
              </a:rPr>
              <a:t>明确综合性学习的流程</a:t>
            </a:r>
            <a:endParaRPr lang="zh-CN" altLang="en-US" sz="6600" dirty="0" smtClean="0">
              <a:solidFill>
                <a:srgbClr val="88975C"/>
              </a:solidFill>
              <a:latin typeface="方正彩云简体" panose="03000509000000000000" charset="-122"/>
              <a:ea typeface="方正彩云简体" panose="03000509000000000000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477329" y="1640758"/>
            <a:ext cx="1237342" cy="123734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sz="6600" dirty="0">
                <a:ln w="6350">
                  <a:noFill/>
                </a:ln>
                <a:solidFill>
                  <a:srgbClr val="88975C"/>
                </a:solidFill>
                <a:latin typeface="方正彩云简体" panose="03000509000000000000" charset="-122"/>
                <a:ea typeface="方正彩云简体" panose="03000509000000000000" charset="-122"/>
              </a:rPr>
              <a:t>二</a:t>
            </a:r>
            <a:endParaRPr lang="zh-CN" sz="6600" dirty="0">
              <a:ln w="6350">
                <a:noFill/>
              </a:ln>
              <a:solidFill>
                <a:srgbClr val="88975C"/>
              </a:solidFill>
              <a:latin typeface="方正彩云简体" panose="03000509000000000000" charset="-122"/>
              <a:ea typeface="方正彩云简体" panose="03000509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3"/>
          <p:cNvSpPr txBox="1"/>
          <p:nvPr/>
        </p:nvSpPr>
        <p:spPr>
          <a:xfrm>
            <a:off x="996315" y="2663190"/>
            <a:ext cx="1103630" cy="2092325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ctr" defTabSz="1219200">
              <a:spcBef>
                <a:spcPct val="20000"/>
              </a:spcBef>
              <a:defRPr/>
            </a:pPr>
            <a:r>
              <a:rPr lang="zh-CN" altLang="en-US" sz="4000" b="1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自由</a:t>
            </a:r>
            <a:endParaRPr lang="zh-CN" altLang="en-US" sz="4000" b="1" dirty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algn="ctr" defTabSz="1219200">
              <a:spcBef>
                <a:spcPct val="20000"/>
              </a:spcBef>
              <a:defRPr/>
            </a:pPr>
            <a:r>
              <a:rPr lang="zh-CN" altLang="en-US" sz="4000" b="1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组成</a:t>
            </a:r>
            <a:endParaRPr lang="zh-CN" altLang="en-US" sz="4000" b="1" dirty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algn="ctr" defTabSz="1219200">
              <a:spcBef>
                <a:spcPct val="20000"/>
              </a:spcBef>
              <a:defRPr/>
            </a:pPr>
            <a:r>
              <a:rPr lang="zh-CN" altLang="en-US" sz="4000" b="1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小组</a:t>
            </a:r>
            <a:endParaRPr lang="zh-CN" altLang="en-US" sz="4000" b="1" dirty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66" name="Text Placeholder 3"/>
          <p:cNvSpPr txBox="1"/>
          <p:nvPr/>
        </p:nvSpPr>
        <p:spPr>
          <a:xfrm>
            <a:off x="3816985" y="2680335"/>
            <a:ext cx="1103630" cy="2092325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ctr" defTabSz="1219200">
              <a:spcBef>
                <a:spcPct val="20000"/>
              </a:spcBef>
              <a:defRPr/>
            </a:pPr>
            <a:r>
              <a:rPr lang="zh-CN" altLang="en-US" sz="4000" b="1" dirty="0">
                <a:solidFill>
                  <a:schemeClr val="accent4"/>
                </a:solidFill>
                <a:latin typeface="+mn-ea"/>
              </a:rPr>
              <a:t>讨论</a:t>
            </a:r>
            <a:endParaRPr lang="zh-CN" altLang="en-US" sz="4000" b="1" dirty="0">
              <a:solidFill>
                <a:schemeClr val="accent4"/>
              </a:solidFill>
              <a:latin typeface="+mn-ea"/>
            </a:endParaRPr>
          </a:p>
          <a:p>
            <a:pPr algn="ctr" defTabSz="1219200">
              <a:spcBef>
                <a:spcPct val="20000"/>
              </a:spcBef>
              <a:defRPr/>
            </a:pPr>
            <a:r>
              <a:rPr lang="zh-CN" altLang="en-US" sz="4000" b="1" dirty="0">
                <a:solidFill>
                  <a:schemeClr val="accent4"/>
                </a:solidFill>
                <a:latin typeface="+mn-ea"/>
              </a:rPr>
              <a:t>活动</a:t>
            </a:r>
            <a:endParaRPr lang="zh-CN" altLang="en-US" sz="4000" b="1" dirty="0">
              <a:solidFill>
                <a:schemeClr val="accent4"/>
              </a:solidFill>
              <a:latin typeface="+mn-ea"/>
            </a:endParaRPr>
          </a:p>
          <a:p>
            <a:pPr algn="ctr" defTabSz="1219200">
              <a:spcBef>
                <a:spcPct val="20000"/>
              </a:spcBef>
              <a:defRPr/>
            </a:pPr>
            <a:r>
              <a:rPr lang="zh-CN" altLang="en-US" sz="4000" b="1" dirty="0">
                <a:solidFill>
                  <a:schemeClr val="accent4"/>
                </a:solidFill>
                <a:latin typeface="+mn-ea"/>
              </a:rPr>
              <a:t>内容</a:t>
            </a:r>
            <a:endParaRPr lang="zh-CN" altLang="en-US" sz="4000" b="1" dirty="0">
              <a:solidFill>
                <a:schemeClr val="accent4"/>
              </a:solidFill>
              <a:latin typeface="+mn-ea"/>
            </a:endParaRPr>
          </a:p>
        </p:txBody>
      </p:sp>
      <p:sp>
        <p:nvSpPr>
          <p:cNvPr id="81" name="Text Placeholder 3"/>
          <p:cNvSpPr txBox="1"/>
          <p:nvPr/>
        </p:nvSpPr>
        <p:spPr>
          <a:xfrm>
            <a:off x="6492240" y="2680335"/>
            <a:ext cx="1103630" cy="2092325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ctr" defTabSz="1219200">
              <a:spcBef>
                <a:spcPct val="20000"/>
              </a:spcBef>
              <a:defRPr/>
            </a:pPr>
            <a:r>
              <a:rPr lang="zh-CN" altLang="en-US" sz="4000" b="1" dirty="0">
                <a:solidFill>
                  <a:schemeClr val="accent1"/>
                </a:solidFill>
                <a:latin typeface="+mn-ea"/>
              </a:rPr>
              <a:t>制订</a:t>
            </a:r>
            <a:endParaRPr lang="zh-CN" altLang="en-US" sz="4000" b="1" dirty="0">
              <a:solidFill>
                <a:schemeClr val="accent1"/>
              </a:solidFill>
              <a:latin typeface="+mn-ea"/>
            </a:endParaRPr>
          </a:p>
          <a:p>
            <a:pPr algn="ctr" defTabSz="1219200">
              <a:spcBef>
                <a:spcPct val="20000"/>
              </a:spcBef>
              <a:defRPr/>
            </a:pPr>
            <a:r>
              <a:rPr lang="zh-CN" altLang="en-US" sz="4000" b="1" dirty="0">
                <a:solidFill>
                  <a:schemeClr val="accent1"/>
                </a:solidFill>
                <a:latin typeface="+mn-ea"/>
              </a:rPr>
              <a:t>活动</a:t>
            </a:r>
            <a:endParaRPr lang="zh-CN" altLang="en-US" sz="4000" b="1" dirty="0">
              <a:solidFill>
                <a:schemeClr val="accent1"/>
              </a:solidFill>
              <a:latin typeface="+mn-ea"/>
            </a:endParaRPr>
          </a:p>
          <a:p>
            <a:pPr algn="ctr" defTabSz="1219200">
              <a:spcBef>
                <a:spcPct val="20000"/>
              </a:spcBef>
              <a:defRPr/>
            </a:pPr>
            <a:r>
              <a:rPr lang="zh-CN" altLang="en-US" sz="4000" b="1" dirty="0">
                <a:solidFill>
                  <a:schemeClr val="accent1"/>
                </a:solidFill>
                <a:latin typeface="+mn-ea"/>
              </a:rPr>
              <a:t>计划</a:t>
            </a:r>
            <a:endParaRPr lang="zh-CN" altLang="en-US" sz="4000" b="1" dirty="0">
              <a:solidFill>
                <a:schemeClr val="accent1"/>
              </a:solidFill>
              <a:latin typeface="+mn-ea"/>
            </a:endParaRPr>
          </a:p>
        </p:txBody>
      </p:sp>
      <p:sp>
        <p:nvSpPr>
          <p:cNvPr id="89" name="Text Placeholder 3"/>
          <p:cNvSpPr txBox="1"/>
          <p:nvPr/>
        </p:nvSpPr>
        <p:spPr>
          <a:xfrm>
            <a:off x="9076690" y="2680335"/>
            <a:ext cx="1103630" cy="2092325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ctr" defTabSz="1219200">
              <a:spcBef>
                <a:spcPct val="20000"/>
              </a:spcBef>
              <a:defRPr/>
            </a:pPr>
            <a:r>
              <a:rPr lang="zh-CN" altLang="en-US" sz="4000" b="1" dirty="0">
                <a:solidFill>
                  <a:schemeClr val="accent3"/>
                </a:solidFill>
                <a:latin typeface="+mn-ea"/>
              </a:rPr>
              <a:t>展示</a:t>
            </a:r>
            <a:endParaRPr lang="zh-CN" altLang="en-US" sz="4000" b="1" dirty="0">
              <a:solidFill>
                <a:schemeClr val="accent3"/>
              </a:solidFill>
              <a:latin typeface="+mn-ea"/>
            </a:endParaRPr>
          </a:p>
          <a:p>
            <a:pPr algn="ctr" defTabSz="1219200">
              <a:spcBef>
                <a:spcPct val="20000"/>
              </a:spcBef>
              <a:defRPr/>
            </a:pPr>
            <a:r>
              <a:rPr lang="zh-CN" altLang="en-US" sz="4000" b="1" dirty="0">
                <a:solidFill>
                  <a:schemeClr val="accent3"/>
                </a:solidFill>
                <a:latin typeface="+mn-ea"/>
              </a:rPr>
              <a:t>活动</a:t>
            </a:r>
            <a:endParaRPr lang="zh-CN" altLang="en-US" sz="4000" b="1" dirty="0">
              <a:solidFill>
                <a:schemeClr val="accent3"/>
              </a:solidFill>
              <a:latin typeface="+mn-ea"/>
            </a:endParaRPr>
          </a:p>
          <a:p>
            <a:pPr algn="ctr" defTabSz="1219200">
              <a:spcBef>
                <a:spcPct val="20000"/>
              </a:spcBef>
              <a:defRPr/>
            </a:pPr>
            <a:r>
              <a:rPr lang="zh-CN" altLang="en-US" sz="4000" b="1" dirty="0">
                <a:solidFill>
                  <a:schemeClr val="accent3"/>
                </a:solidFill>
                <a:latin typeface="+mn-ea"/>
              </a:rPr>
              <a:t>成果</a:t>
            </a:r>
            <a:endParaRPr lang="zh-CN" altLang="en-US" sz="4000" b="1" dirty="0">
              <a:solidFill>
                <a:schemeClr val="accent3"/>
              </a:solidFill>
              <a:latin typeface="+mn-ea"/>
            </a:endParaRPr>
          </a:p>
        </p:txBody>
      </p:sp>
      <p:sp>
        <p:nvSpPr>
          <p:cNvPr id="43" name="Chevron 42"/>
          <p:cNvSpPr/>
          <p:nvPr/>
        </p:nvSpPr>
        <p:spPr>
          <a:xfrm>
            <a:off x="2149475" y="2108835"/>
            <a:ext cx="1430020" cy="3686175"/>
          </a:xfrm>
          <a:prstGeom prst="chevron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4" name="Chevron 63"/>
          <p:cNvSpPr/>
          <p:nvPr/>
        </p:nvSpPr>
        <p:spPr>
          <a:xfrm>
            <a:off x="4881245" y="2108835"/>
            <a:ext cx="1430020" cy="3686175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8" name="Chevron 67"/>
          <p:cNvSpPr/>
          <p:nvPr/>
        </p:nvSpPr>
        <p:spPr>
          <a:xfrm>
            <a:off x="7530465" y="2108835"/>
            <a:ext cx="1430020" cy="3686175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7" name="Chevron 86"/>
          <p:cNvSpPr/>
          <p:nvPr/>
        </p:nvSpPr>
        <p:spPr>
          <a:xfrm>
            <a:off x="10180320" y="2108835"/>
            <a:ext cx="1430020" cy="3686175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en-US" dirty="0">
              <a:solidFill>
                <a:srgbClr val="FFC000"/>
              </a:solidFill>
              <a:latin typeface="+mn-ea"/>
            </a:endParaRPr>
          </a:p>
        </p:txBody>
      </p:sp>
      <p:sp>
        <p:nvSpPr>
          <p:cNvPr id="91" name="Oval 90"/>
          <p:cNvSpPr>
            <a:spLocks noChangeAspect="1"/>
          </p:cNvSpPr>
          <p:nvPr/>
        </p:nvSpPr>
        <p:spPr>
          <a:xfrm>
            <a:off x="2149475" y="3086100"/>
            <a:ext cx="861695" cy="12807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2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r>
              <a:rPr lang="en-US" sz="3500" b="1" dirty="0">
                <a:solidFill>
                  <a:schemeClr val="tx2">
                    <a:lumMod val="75000"/>
                  </a:schemeClr>
                </a:solidFill>
                <a:latin typeface="Agency FB" panose="020B0503020202020204" pitchFamily="34" charset="0"/>
              </a:rPr>
              <a:t>1</a:t>
            </a:r>
            <a:endParaRPr lang="en-US" sz="3500" b="1" dirty="0">
              <a:solidFill>
                <a:schemeClr val="tx2">
                  <a:lumMod val="75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92" name="Oval 91"/>
          <p:cNvSpPr>
            <a:spLocks noChangeAspect="1"/>
          </p:cNvSpPr>
          <p:nvPr/>
        </p:nvSpPr>
        <p:spPr>
          <a:xfrm>
            <a:off x="4944745" y="3086100"/>
            <a:ext cx="861695" cy="12807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r>
              <a:rPr lang="en-US" sz="3500" b="1" dirty="0">
                <a:solidFill>
                  <a:schemeClr val="accent4"/>
                </a:solidFill>
                <a:latin typeface="Agency FB" panose="020B0503020202020204" pitchFamily="34" charset="0"/>
              </a:rPr>
              <a:t>2</a:t>
            </a:r>
            <a:endParaRPr lang="en-US" sz="3500" b="1" dirty="0">
              <a:solidFill>
                <a:schemeClr val="accent4"/>
              </a:solidFill>
              <a:latin typeface="Agency FB" panose="020B0503020202020204" pitchFamily="34" charset="0"/>
            </a:endParaRPr>
          </a:p>
        </p:txBody>
      </p:sp>
      <p:sp>
        <p:nvSpPr>
          <p:cNvPr id="93" name="Oval 92"/>
          <p:cNvSpPr>
            <a:spLocks noChangeAspect="1"/>
          </p:cNvSpPr>
          <p:nvPr/>
        </p:nvSpPr>
        <p:spPr>
          <a:xfrm>
            <a:off x="7676515" y="3086100"/>
            <a:ext cx="861695" cy="12807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r>
              <a:rPr lang="en-US" sz="3500" b="1" dirty="0">
                <a:solidFill>
                  <a:schemeClr val="accent1"/>
                </a:solidFill>
                <a:latin typeface="Agency FB" panose="020B0503020202020204" pitchFamily="34" charset="0"/>
              </a:rPr>
              <a:t>3</a:t>
            </a:r>
            <a:endParaRPr lang="en-US" sz="3500" b="1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10356850" y="3086100"/>
            <a:ext cx="861695" cy="12807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r>
              <a:rPr lang="en-US" sz="3500" b="1" dirty="0">
                <a:solidFill>
                  <a:schemeClr val="accent3"/>
                </a:solidFill>
                <a:latin typeface="Agency FB" panose="020B0503020202020204" pitchFamily="34" charset="0"/>
              </a:rPr>
              <a:t>4</a:t>
            </a:r>
            <a:endParaRPr lang="en-US" sz="3500" b="1" dirty="0">
              <a:solidFill>
                <a:schemeClr val="accent3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018" y="218168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dirty="0"/>
              <a:t>明确综合性学习的流程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66" grpId="0"/>
      <p:bldP spid="81" grpId="0"/>
      <p:bldP spid="89" grpId="0"/>
      <p:bldP spid="43" grpId="0" bldLvl="0" animBg="1"/>
      <p:bldP spid="64" grpId="0" bldLvl="0" animBg="1"/>
      <p:bldP spid="68" grpId="0" bldLvl="0" animBg="1"/>
      <p:bldP spid="87" grpId="0" bldLvl="0" animBg="1"/>
      <p:bldP spid="91" grpId="0" bldLvl="0" animBg="1"/>
      <p:bldP spid="92" grpId="0" bldLvl="0" animBg="1"/>
      <p:bldP spid="93" grpId="0" bldLvl="0" animBg="1"/>
      <p:bldP spid="94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9"/>
          <p:cNvSpPr>
            <a:spLocks noChangeArrowheads="1"/>
          </p:cNvSpPr>
          <p:nvPr/>
        </p:nvSpPr>
        <p:spPr bwMode="auto">
          <a:xfrm>
            <a:off x="420370" y="3103245"/>
            <a:ext cx="11350625" cy="1015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dist"/>
            <a:r>
              <a:rPr lang="zh-CN" altLang="en-US" sz="6600" dirty="0" smtClean="0">
                <a:solidFill>
                  <a:srgbClr val="88975C"/>
                </a:solidFill>
                <a:latin typeface="方正彩云简体" panose="03000509000000000000" charset="-122"/>
                <a:ea typeface="方正彩云简体" panose="03000509000000000000" charset="-122"/>
              </a:rPr>
              <a:t>结合活动建议，突出活动重点</a:t>
            </a:r>
            <a:endParaRPr lang="zh-CN" altLang="en-US" sz="6600" dirty="0" smtClean="0">
              <a:solidFill>
                <a:srgbClr val="88975C"/>
              </a:solidFill>
              <a:latin typeface="方正彩云简体" panose="03000509000000000000" charset="-122"/>
              <a:ea typeface="方正彩云简体" panose="03000509000000000000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477329" y="1640758"/>
            <a:ext cx="1237342" cy="123734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sz="6600" dirty="0">
                <a:ln w="6350">
                  <a:noFill/>
                </a:ln>
                <a:solidFill>
                  <a:srgbClr val="88975C"/>
                </a:solidFill>
                <a:latin typeface="方正彩云简体" panose="03000509000000000000" charset="-122"/>
                <a:ea typeface="方正彩云简体" panose="03000509000000000000" charset="-122"/>
              </a:rPr>
              <a:t>三</a:t>
            </a:r>
            <a:endParaRPr lang="zh-CN" sz="6600" dirty="0">
              <a:ln w="6350">
                <a:noFill/>
              </a:ln>
              <a:solidFill>
                <a:srgbClr val="88975C"/>
              </a:solidFill>
              <a:latin typeface="方正彩云简体" panose="03000509000000000000" charset="-122"/>
              <a:ea typeface="方正彩云简体" panose="03000509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 dir="in"/>
      </p:transition>
    </mc:Choice>
    <mc:Fallback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圆角右箭头 35"/>
          <p:cNvSpPr/>
          <p:nvPr/>
        </p:nvSpPr>
        <p:spPr>
          <a:xfrm rot="10800000" flipH="1">
            <a:off x="2346325" y="2967990"/>
            <a:ext cx="772160" cy="1590040"/>
          </a:xfrm>
          <a:prstGeom prst="bentArrow">
            <a:avLst/>
          </a:prstGeom>
          <a:gradFill flip="none" rotWithShape="1">
            <a:gsLst>
              <a:gs pos="100000">
                <a:schemeClr val="bg1">
                  <a:lumMod val="75000"/>
                  <a:shade val="30000"/>
                  <a:satMod val="115000"/>
                  <a:alpha val="0"/>
                </a:schemeClr>
              </a:gs>
              <a:gs pos="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574675" y="4824095"/>
            <a:ext cx="11042015" cy="1623060"/>
          </a:xfrm>
          <a:prstGeom prst="rect">
            <a:avLst/>
          </a:prstGeom>
        </p:spPr>
        <p:txBody>
          <a:bodyPr wrap="square" lIns="121908" tIns="60954" rIns="121908" bIns="60954" anchor="ctr">
            <a:spAutoFit/>
          </a:bodyPr>
          <a:lstStyle/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zh-CN" altLang="en-US" sz="3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提示：围绕“汉字的有趣”，有选择地开展活动，注意</a:t>
            </a:r>
            <a:endParaRPr lang="zh-CN" altLang="en-US" sz="35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zh-CN" altLang="en-US" sz="3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要认真阅读提供的材料。</a:t>
            </a:r>
            <a:endParaRPr lang="zh-CN" altLang="en-US" sz="35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六边形 42"/>
          <p:cNvSpPr/>
          <p:nvPr/>
        </p:nvSpPr>
        <p:spPr>
          <a:xfrm>
            <a:off x="295910" y="1333500"/>
            <a:ext cx="7682865" cy="1376680"/>
          </a:xfrm>
          <a:prstGeom prst="hexagon">
            <a:avLst/>
          </a:prstGeom>
          <a:solidFill>
            <a:schemeClr val="accent3"/>
          </a:solidFill>
          <a:ln w="28575">
            <a:solidFill>
              <a:srgbClr val="B7B7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r>
              <a:rPr lang="zh-CN" altLang="en-US" sz="4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指名读“活动建议”。</a:t>
            </a:r>
            <a:endParaRPr lang="zh-CN" altLang="en-US" sz="45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018" y="281668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dirty="0"/>
              <a:t>结合活动建议，突出活动重点</a:t>
            </a:r>
            <a:endParaRPr lang="zh-CN" altLang="en-US" dirty="0"/>
          </a:p>
        </p:txBody>
      </p:sp>
      <p:sp>
        <p:nvSpPr>
          <p:cNvPr id="3" name="六边形 2"/>
          <p:cNvSpPr/>
          <p:nvPr/>
        </p:nvSpPr>
        <p:spPr>
          <a:xfrm>
            <a:off x="3547110" y="3295650"/>
            <a:ext cx="7682865" cy="1376680"/>
          </a:xfrm>
          <a:prstGeom prst="hexagon">
            <a:avLst/>
          </a:prstGeom>
          <a:solidFill>
            <a:schemeClr val="accent3"/>
          </a:solidFill>
          <a:ln w="28575">
            <a:solidFill>
              <a:srgbClr val="B7B7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r>
              <a:rPr lang="zh-CN" altLang="en-US" sz="4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汇报读懂的要求。</a:t>
            </a:r>
            <a:endParaRPr lang="zh-CN" altLang="en-US" sz="45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newsflash/>
      </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ldLvl="0" animBg="1"/>
      <p:bldP spid="42" grpId="0"/>
      <p:bldP spid="43" grpId="0" bldLvl="0" animBg="1"/>
      <p:bldP spid="3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9"/>
          <p:cNvSpPr>
            <a:spLocks noChangeArrowheads="1"/>
          </p:cNvSpPr>
          <p:nvPr/>
        </p:nvSpPr>
        <p:spPr bwMode="auto">
          <a:xfrm>
            <a:off x="420370" y="3103245"/>
            <a:ext cx="11350625" cy="1015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dist"/>
            <a:r>
              <a:rPr lang="zh-CN" altLang="en-US" sz="6600" dirty="0" smtClean="0">
                <a:solidFill>
                  <a:srgbClr val="88975C"/>
                </a:solidFill>
                <a:latin typeface="方正彩云简体" panose="03000509000000000000" charset="-122"/>
                <a:ea typeface="方正彩云简体" panose="03000509000000000000" charset="-122"/>
              </a:rPr>
              <a:t>学生分组讨论活动计划</a:t>
            </a:r>
            <a:endParaRPr lang="zh-CN" altLang="en-US" sz="6600" dirty="0" smtClean="0">
              <a:solidFill>
                <a:srgbClr val="88975C"/>
              </a:solidFill>
              <a:latin typeface="方正彩云简体" panose="03000509000000000000" charset="-122"/>
              <a:ea typeface="方正彩云简体" panose="03000509000000000000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477329" y="1640758"/>
            <a:ext cx="1237342" cy="1237342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6600" dirty="0">
                <a:ln w="6350">
                  <a:noFill/>
                </a:ln>
                <a:solidFill>
                  <a:srgbClr val="88975C"/>
                </a:solidFill>
                <a:latin typeface="方正彩云简体" panose="03000509000000000000" charset="-122"/>
                <a:ea typeface="方正彩云简体" panose="03000509000000000000" charset="-122"/>
              </a:rPr>
              <a:t>四</a:t>
            </a:r>
            <a:endParaRPr lang="zh-CN" altLang="en-US" sz="6600" dirty="0">
              <a:ln w="6350">
                <a:noFill/>
              </a:ln>
              <a:solidFill>
                <a:srgbClr val="88975C"/>
              </a:solidFill>
              <a:latin typeface="方正彩云简体" panose="03000509000000000000" charset="-122"/>
              <a:ea typeface="方正彩云简体" panose="03000509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圆角右箭头 37"/>
          <p:cNvSpPr/>
          <p:nvPr/>
        </p:nvSpPr>
        <p:spPr>
          <a:xfrm rot="10800000" flipH="1">
            <a:off x="980440" y="3844290"/>
            <a:ext cx="735330" cy="803275"/>
          </a:xfrm>
          <a:prstGeom prst="bentArrow">
            <a:avLst/>
          </a:prstGeom>
          <a:gradFill flip="none" rotWithShape="1">
            <a:gsLst>
              <a:gs pos="100000">
                <a:schemeClr val="bg1">
                  <a:lumMod val="75000"/>
                  <a:shade val="30000"/>
                  <a:satMod val="115000"/>
                  <a:alpha val="0"/>
                </a:schemeClr>
              </a:gs>
              <a:gs pos="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59130" y="954723"/>
            <a:ext cx="10873105" cy="1520825"/>
          </a:xfrm>
          <a:prstGeom prst="rect">
            <a:avLst/>
          </a:prstGeom>
        </p:spPr>
        <p:txBody>
          <a:bodyPr wrap="square" lIns="121908" tIns="60954" rIns="121908" bIns="60954" anchor="ctr">
            <a:spAutoFit/>
          </a:bodyPr>
          <a:lstStyle/>
          <a:p>
            <a:pPr algn="just">
              <a:lnSpc>
                <a:spcPct val="130000"/>
              </a:lnSpc>
              <a:spcAft>
                <a:spcPts val="800"/>
              </a:spcAft>
            </a:pPr>
            <a:r>
              <a:rPr lang="en-US" altLang="zh-CN" sz="3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35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讨论时要做好分工，专人记录讨论结果，专人负责整理讨论意见，并形成完整的计划。</a:t>
            </a:r>
            <a:endParaRPr lang="zh-CN" altLang="en-US" sz="35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六边形 76"/>
          <p:cNvSpPr/>
          <p:nvPr/>
        </p:nvSpPr>
        <p:spPr>
          <a:xfrm>
            <a:off x="557530" y="2668270"/>
            <a:ext cx="8419465" cy="862965"/>
          </a:xfrm>
          <a:prstGeom prst="hexagon">
            <a:avLst/>
          </a:prstGeom>
          <a:solidFill>
            <a:schemeClr val="accent2"/>
          </a:solidFill>
          <a:ln w="28575">
            <a:solidFill>
              <a:srgbClr val="B7B7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l"/>
            <a:r>
              <a:rPr lang="zh-CN" altLang="en-US" sz="3500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1、讨论交流，修改完善活动计划。</a:t>
            </a:r>
            <a:endParaRPr lang="zh-CN" altLang="en-US" sz="3500" dirty="0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78" name="六边形 77"/>
          <p:cNvSpPr/>
          <p:nvPr/>
        </p:nvSpPr>
        <p:spPr>
          <a:xfrm>
            <a:off x="1918335" y="3715385"/>
            <a:ext cx="8636635" cy="1816100"/>
          </a:xfrm>
          <a:prstGeom prst="hexagon">
            <a:avLst/>
          </a:prstGeom>
          <a:solidFill>
            <a:schemeClr val="accent4"/>
          </a:solidFill>
          <a:ln w="28575">
            <a:solidFill>
              <a:srgbClr val="B7B7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l"/>
            <a:r>
              <a:rPr lang="zh-CN" altLang="en-US" sz="3500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2、分配任务：按兴趣需要，分两小组搜集材料，字谜类和古诗、歇后语、对联、故事等其他类。</a:t>
            </a:r>
            <a:endParaRPr lang="zh-CN" altLang="en-US" sz="3500" dirty="0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" name="圆角右箭头 2"/>
          <p:cNvSpPr/>
          <p:nvPr/>
        </p:nvSpPr>
        <p:spPr>
          <a:xfrm rot="10800000" flipH="1">
            <a:off x="2985770" y="5716270"/>
            <a:ext cx="735330" cy="866775"/>
          </a:xfrm>
          <a:prstGeom prst="bentArrow">
            <a:avLst/>
          </a:prstGeom>
          <a:gradFill flip="none" rotWithShape="1">
            <a:gsLst>
              <a:gs pos="100000">
                <a:schemeClr val="bg1">
                  <a:lumMod val="75000"/>
                  <a:shade val="30000"/>
                  <a:satMod val="115000"/>
                  <a:alpha val="0"/>
                </a:schemeClr>
              </a:gs>
              <a:gs pos="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ctr"/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六边形 3"/>
          <p:cNvSpPr/>
          <p:nvPr/>
        </p:nvSpPr>
        <p:spPr>
          <a:xfrm>
            <a:off x="4089400" y="5720080"/>
            <a:ext cx="7111365" cy="862965"/>
          </a:xfrm>
          <a:prstGeom prst="hexagon">
            <a:avLst/>
          </a:prstGeom>
          <a:solidFill>
            <a:schemeClr val="accent2"/>
          </a:solidFill>
          <a:ln w="28575">
            <a:solidFill>
              <a:srgbClr val="B7B7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8" tIns="60954" rIns="121908" bIns="60954" rtlCol="0" anchor="ctr"/>
          <a:lstStyle/>
          <a:p>
            <a:pPr algn="l"/>
            <a:r>
              <a:rPr lang="en-US" altLang="zh-CN" sz="3500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</a:t>
            </a:r>
            <a:r>
              <a:rPr lang="zh-CN" altLang="en-US" sz="3500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、办一次趣味汉字交流会。</a:t>
            </a:r>
            <a:endParaRPr lang="zh-CN" altLang="en-US" sz="3500" dirty="0">
              <a:solidFill>
                <a:schemeClr val="bg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838018" y="281668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dirty="0"/>
              <a:t>学生分组讨论活动计划</a:t>
            </a:r>
            <a:endParaRPr lang="zh-CN" alt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over dir="d"/>
      </p:transition>
    </mc:Choice>
    <mc:Fallback>
      <p:transition spd="slow">
        <p:cover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ldLvl="0" animBg="1"/>
      <p:bldP spid="41" grpId="0"/>
      <p:bldP spid="77" grpId="0" bldLvl="0" animBg="1"/>
      <p:bldP spid="78" grpId="0" bldLvl="0" animBg="1"/>
      <p:bldP spid="3" grpId="0" bldLvl="0" animBg="1"/>
      <p:bldP spid="4" grpId="0" bldLvl="0" animBg="1"/>
    </p:bldLst>
  </p:timing>
</p:sld>
</file>

<file path=ppt/tags/tag1.xml><?xml version="1.0" encoding="utf-8"?>
<p:tagLst xmlns:p="http://schemas.openxmlformats.org/presentationml/2006/main">
  <p:tag name="GENSWF_ADVANCE_TIME" val="0.00"/>
  <p:tag name="ISPRING_SLIDE_INDENT_LEVEL" val="0"/>
  <p:tag name="ISPRING_CUSTOM_TIMING_USED" val="0"/>
</p:tagLst>
</file>

<file path=ppt/tags/tag2.xml><?xml version="1.0" encoding="utf-8"?>
<p:tagLst xmlns:p="http://schemas.openxmlformats.org/presentationml/2006/main">
  <p:tag name="GENSWF_ADVANCE_TIME" val="0.00"/>
  <p:tag name="ISPRING_SLIDE_INDENT_LEVEL" val="0"/>
  <p:tag name="ISPRING_CUSTOM_TIMING_USED" val="0"/>
</p:tagLst>
</file>

<file path=ppt/tags/tag3.xml><?xml version="1.0" encoding="utf-8"?>
<p:tagLst xmlns:p="http://schemas.openxmlformats.org/presentationml/2006/main">
  <p:tag name="GENSWF_ADVANCE_TIME" val="0.00"/>
  <p:tag name="ISPRING_SLIDE_INDENT_LEVEL" val="0"/>
  <p:tag name="ISPRING_CUSTOM_TIMING_USED" val="0"/>
</p:tagLst>
</file>

<file path=ppt/tags/tag4.xml><?xml version="1.0" encoding="utf-8"?>
<p:tagLst xmlns:p="http://schemas.openxmlformats.org/presentationml/2006/main">
  <p:tag name="GENSWF_ADVANCE_TIME" val="0.00"/>
  <p:tag name="ISPRING_SLIDE_INDENT_LEVEL" val="0"/>
  <p:tag name="ISPRING_CUSTOM_TIMING_USED" val="0"/>
</p:tagLst>
</file>

<file path=ppt/theme/theme1.xml><?xml version="1.0" encoding="utf-8"?>
<a:theme xmlns:a="http://schemas.openxmlformats.org/drawingml/2006/main" name="Office 主题">
  <a:themeElements>
    <a:clrScheme name="自定义 3886">
      <a:dk1>
        <a:sysClr val="windowText" lastClr="000000"/>
      </a:dk1>
      <a:lt1>
        <a:sysClr val="window" lastClr="FFFFFF"/>
      </a:lt1>
      <a:dk2>
        <a:srgbClr val="88975C"/>
      </a:dk2>
      <a:lt2>
        <a:srgbClr val="F99736"/>
      </a:lt2>
      <a:accent1>
        <a:srgbClr val="F99736"/>
      </a:accent1>
      <a:accent2>
        <a:srgbClr val="88975C"/>
      </a:accent2>
      <a:accent3>
        <a:srgbClr val="F99736"/>
      </a:accent3>
      <a:accent4>
        <a:srgbClr val="88975C"/>
      </a:accent4>
      <a:accent5>
        <a:srgbClr val="F99736"/>
      </a:accent5>
      <a:accent6>
        <a:srgbClr val="88975C"/>
      </a:accent6>
      <a:hlink>
        <a:srgbClr val="0563C1"/>
      </a:hlink>
      <a:folHlink>
        <a:srgbClr val="954F7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507</Words>
  <Application>WPS 演示</Application>
  <PresentationFormat>自定义</PresentationFormat>
  <Paragraphs>84</Paragraphs>
  <Slides>12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9" baseType="lpstr">
      <vt:lpstr>Arial</vt:lpstr>
      <vt:lpstr>宋体</vt:lpstr>
      <vt:lpstr>Wingdings</vt:lpstr>
      <vt:lpstr>方正毡笔黑简体</vt:lpstr>
      <vt:lpstr>黑体</vt:lpstr>
      <vt:lpstr>微软雅黑</vt:lpstr>
      <vt:lpstr>方正彩云简体</vt:lpstr>
      <vt:lpstr>楷体</vt:lpstr>
      <vt:lpstr>楷体_GB2312</vt:lpstr>
      <vt:lpstr>方正书宋_GBK</vt:lpstr>
      <vt:lpstr>Agency FB</vt:lpstr>
      <vt:lpstr>Trebuchet MS</vt:lpstr>
      <vt:lpstr>Arial Unicode MS</vt:lpstr>
      <vt:lpstr>Arial Black</vt:lpstr>
      <vt:lpstr>Calibri</vt:lpstr>
      <vt:lpstr>Lucida Sans</vt:lpstr>
      <vt:lpstr>Office 主题</vt:lpstr>
      <vt:lpstr>PowerPoint 演示文稿</vt:lpstr>
      <vt:lpstr>PowerPoint 演示文稿</vt:lpstr>
      <vt:lpstr>导 入 新 课</vt:lpstr>
      <vt:lpstr>PowerPoint 演示文稿</vt:lpstr>
      <vt:lpstr>明确综合性学习的流程</vt:lpstr>
      <vt:lpstr>PowerPoint 演示文稿</vt:lpstr>
      <vt:lpstr>结合活动建议，突出活动重点</vt:lpstr>
      <vt:lpstr>PowerPoint 演示文稿</vt:lpstr>
      <vt:lpstr>学生分组讨论活动计划</vt:lpstr>
      <vt:lpstr>PowerPoint 演示文稿</vt:lpstr>
      <vt:lpstr>小组根据评议，修改完善活动计划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Administrator</cp:lastModifiedBy>
  <cp:revision>4</cp:revision>
  <dcterms:created xsi:type="dcterms:W3CDTF">2020-01-26T10:47:00Z</dcterms:created>
  <dcterms:modified xsi:type="dcterms:W3CDTF">2020-03-03T05:25:13Z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