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320" r:id="rId3"/>
    <p:sldId id="322" r:id="rId4"/>
    <p:sldId id="298" r:id="rId5"/>
    <p:sldId id="347" r:id="rId7"/>
    <p:sldId id="275" r:id="rId8"/>
    <p:sldId id="348" r:id="rId9"/>
    <p:sldId id="349" r:id="rId10"/>
    <p:sldId id="350" r:id="rId11"/>
    <p:sldId id="351" r:id="rId12"/>
    <p:sldId id="352" r:id="rId13"/>
    <p:sldId id="353" r:id="rId14"/>
    <p:sldId id="354" r:id="rId15"/>
    <p:sldId id="355" r:id="rId16"/>
    <p:sldId id="356" r:id="rId17"/>
    <p:sldId id="357" r:id="rId18"/>
    <p:sldId id="326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4F80"/>
    <a:srgbClr val="40B9BF"/>
    <a:srgbClr val="00B1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65" autoAdjust="0"/>
    <p:restoredTop sz="94660"/>
  </p:normalViewPr>
  <p:slideViewPr>
    <p:cSldViewPr snapToGrid="0">
      <p:cViewPr>
        <p:scale>
          <a:sx n="50" d="100"/>
          <a:sy n="50" d="100"/>
        </p:scale>
        <p:origin x="1896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BEBFA-BA2A-4AF0-A0DB-F9E0A317723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D9D41-DB9B-403D-8E22-2F8155A3AD7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C62C5-D01F-4036-BD89-AED89DF6C76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9483-A7B8-4D66-9230-4F7A4926323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09F2-7AEC-43BC-A7CA-11D13D0D84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9483-A7B8-4D66-9230-4F7A4926323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09F2-7AEC-43BC-A7CA-11D13D0D84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9483-A7B8-4D66-9230-4F7A4926323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09F2-7AEC-43BC-A7CA-11D13D0D84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9483-A7B8-4D66-9230-4F7A4926323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09F2-7AEC-43BC-A7CA-11D13D0D84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9483-A7B8-4D66-9230-4F7A4926323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09F2-7AEC-43BC-A7CA-11D13D0D84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9483-A7B8-4D66-9230-4F7A4926323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09F2-7AEC-43BC-A7CA-11D13D0D84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9483-A7B8-4D66-9230-4F7A4926323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09F2-7AEC-43BC-A7CA-11D13D0D84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9483-A7B8-4D66-9230-4F7A4926323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09F2-7AEC-43BC-A7CA-11D13D0D84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9483-A7B8-4D66-9230-4F7A4926323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09F2-7AEC-43BC-A7CA-11D13D0D84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9483-A7B8-4D66-9230-4F7A4926323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09F2-7AEC-43BC-A7CA-11D13D0D84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9483-A7B8-4D66-9230-4F7A4926323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09F2-7AEC-43BC-A7CA-11D13D0D84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39483-A7B8-4D66-9230-4F7A4926323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F09F2-7AEC-43BC-A7CA-11D13D0D84B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/>
          <p:cNvPicPr>
            <a:picLocks noChangeAspect="1"/>
          </p:cNvPicPr>
          <p:nvPr/>
        </p:nvPicPr>
        <p:blipFill rotWithShape="1">
          <a:blip r:embed="rId1" cstate="print"/>
          <a:srcRect l="51701" t="30859"/>
          <a:stretch>
            <a:fillRect/>
          </a:stretch>
        </p:blipFill>
        <p:spPr>
          <a:xfrm flipH="1">
            <a:off x="-1905" y="2540"/>
            <a:ext cx="9114790" cy="6863080"/>
          </a:xfrm>
          <a:prstGeom prst="rect">
            <a:avLst/>
          </a:prstGeom>
        </p:spPr>
      </p:pic>
      <p:grpSp>
        <p:nvGrpSpPr>
          <p:cNvPr id="22" name="组合 21"/>
          <p:cNvGrpSpPr/>
          <p:nvPr/>
        </p:nvGrpSpPr>
        <p:grpSpPr>
          <a:xfrm>
            <a:off x="2750820" y="1564005"/>
            <a:ext cx="6772275" cy="3837940"/>
            <a:chOff x="-953937" y="1876862"/>
            <a:chExt cx="7992452" cy="1237665"/>
          </a:xfrm>
        </p:grpSpPr>
        <p:sp>
          <p:nvSpPr>
            <p:cNvPr id="23" name="椭圆 22"/>
            <p:cNvSpPr/>
            <p:nvPr/>
          </p:nvSpPr>
          <p:spPr>
            <a:xfrm>
              <a:off x="1066971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1197155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1327339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1457523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1587707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1717891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1848075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1978259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>
              <a:off x="2108443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2238627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2368811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2498995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椭圆 37"/>
            <p:cNvSpPr/>
            <p:nvPr/>
          </p:nvSpPr>
          <p:spPr>
            <a:xfrm>
              <a:off x="2629179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2759363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>
              <a:off x="2889547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椭圆 40"/>
            <p:cNvSpPr/>
            <p:nvPr/>
          </p:nvSpPr>
          <p:spPr>
            <a:xfrm>
              <a:off x="3019731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3149915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" name="椭圆 42"/>
            <p:cNvSpPr/>
            <p:nvPr/>
          </p:nvSpPr>
          <p:spPr>
            <a:xfrm>
              <a:off x="3280099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3410283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" name="椭圆 44"/>
            <p:cNvSpPr/>
            <p:nvPr/>
          </p:nvSpPr>
          <p:spPr>
            <a:xfrm>
              <a:off x="3540467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" name="椭圆 45"/>
            <p:cNvSpPr/>
            <p:nvPr/>
          </p:nvSpPr>
          <p:spPr>
            <a:xfrm>
              <a:off x="3670651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3800835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8" name="椭圆 47"/>
            <p:cNvSpPr/>
            <p:nvPr/>
          </p:nvSpPr>
          <p:spPr>
            <a:xfrm>
              <a:off x="3931019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" name="椭圆 48"/>
            <p:cNvSpPr/>
            <p:nvPr/>
          </p:nvSpPr>
          <p:spPr>
            <a:xfrm>
              <a:off x="4061203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" name="椭圆 49"/>
            <p:cNvSpPr/>
            <p:nvPr/>
          </p:nvSpPr>
          <p:spPr>
            <a:xfrm>
              <a:off x="4191387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" name="椭圆 50"/>
            <p:cNvSpPr/>
            <p:nvPr/>
          </p:nvSpPr>
          <p:spPr>
            <a:xfrm>
              <a:off x="4321571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椭圆 51"/>
            <p:cNvSpPr/>
            <p:nvPr/>
          </p:nvSpPr>
          <p:spPr>
            <a:xfrm>
              <a:off x="4451755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4581939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4" name="椭圆 53"/>
            <p:cNvSpPr/>
            <p:nvPr/>
          </p:nvSpPr>
          <p:spPr>
            <a:xfrm>
              <a:off x="4712123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5" name="椭圆 54"/>
            <p:cNvSpPr/>
            <p:nvPr/>
          </p:nvSpPr>
          <p:spPr>
            <a:xfrm>
              <a:off x="4842307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4972491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7" name="椭圆 56"/>
            <p:cNvSpPr/>
            <p:nvPr/>
          </p:nvSpPr>
          <p:spPr>
            <a:xfrm>
              <a:off x="5102671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-953937" y="1876862"/>
              <a:ext cx="7992452" cy="110128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6000" dirty="0">
                  <a:ln>
                    <a:solidFill>
                      <a:schemeClr val="bg1"/>
                    </a:solidFill>
                  </a:ln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方正水柱简体" panose="03000509000000000000" charset="-122"/>
                  <a:ea typeface="方正水柱简体" panose="03000509000000000000" charset="-122"/>
                  <a:cs typeface="方正水柱简体" panose="03000509000000000000" charset="-122"/>
                  <a:sym typeface="+mn-ea"/>
                </a:rPr>
                <a:t>综合性学习 </a:t>
              </a:r>
              <a:endParaRPr lang="zh-CN" altLang="en-US" sz="6000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水柱简体" panose="03000509000000000000" charset="-122"/>
                <a:ea typeface="方正水柱简体" panose="03000509000000000000" charset="-122"/>
                <a:cs typeface="方正水柱简体" panose="03000509000000000000" charset="-122"/>
              </a:endParaRPr>
            </a:p>
            <a:p>
              <a:pPr algn="ctr">
                <a:lnSpc>
                  <a:spcPct val="120000"/>
                </a:lnSpc>
              </a:pPr>
              <a:r>
                <a:rPr lang="zh-CN" altLang="en-US" sz="6000" dirty="0">
                  <a:ln>
                    <a:solidFill>
                      <a:schemeClr val="bg1"/>
                    </a:solidFill>
                  </a:ln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方正水柱简体" panose="03000509000000000000" charset="-122"/>
                  <a:ea typeface="方正水柱简体" panose="03000509000000000000" charset="-122"/>
                  <a:cs typeface="方正水柱简体" panose="03000509000000000000" charset="-122"/>
                  <a:sym typeface="+mn-ea"/>
                </a:rPr>
                <a:t>遨游汉字王国</a:t>
              </a:r>
              <a:endParaRPr lang="zh-CN" altLang="en-US" sz="6000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水柱简体" panose="03000509000000000000" charset="-122"/>
                <a:ea typeface="方正水柱简体" panose="03000509000000000000" charset="-122"/>
                <a:cs typeface="方正水柱简体" panose="03000509000000000000" charset="-122"/>
              </a:endParaRPr>
            </a:p>
            <a:p>
              <a:pPr algn="ctr">
                <a:lnSpc>
                  <a:spcPct val="120000"/>
                </a:lnSpc>
              </a:pPr>
              <a:r>
                <a:rPr lang="zh-CN" altLang="en-US" sz="6000" dirty="0">
                  <a:ln>
                    <a:solidFill>
                      <a:schemeClr val="bg1"/>
                    </a:solidFill>
                  </a:ln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方正水柱简体" panose="03000509000000000000" charset="-122"/>
                  <a:ea typeface="方正水柱简体" panose="03000509000000000000" charset="-122"/>
                  <a:cs typeface="方正水柱简体" panose="03000509000000000000" charset="-122"/>
                  <a:sym typeface="+mn-ea"/>
                </a:rPr>
                <a:t>我爱你，汉字</a:t>
              </a:r>
              <a:endParaRPr lang="zh-CN" altLang="en-US" sz="6000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水柱简体" panose="03000509000000000000" charset="-122"/>
                <a:ea typeface="方正水柱简体" panose="03000509000000000000" charset="-122"/>
                <a:cs typeface="方正水柱简体" panose="03000509000000000000" charset="-122"/>
                <a:sym typeface="+mn-ea"/>
              </a:endParaRPr>
            </a:p>
          </p:txBody>
        </p:sp>
      </p:grpSp>
      <p:sp>
        <p:nvSpPr>
          <p:cNvPr id="11" name="文本框 29"/>
          <p:cNvSpPr txBox="1">
            <a:spLocks noChangeArrowheads="1"/>
          </p:cNvSpPr>
          <p:nvPr/>
        </p:nvSpPr>
        <p:spPr bwMode="auto">
          <a:xfrm>
            <a:off x="4335145" y="6089650"/>
            <a:ext cx="3604260" cy="4514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79" tIns="34289" rIns="68579" bIns="34289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5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语文</a:t>
            </a:r>
            <a:r>
              <a:rPr lang="en-US" altLang="zh-CN" sz="25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·</a:t>
            </a:r>
            <a:r>
              <a:rPr lang="zh-CN" altLang="en-US" sz="25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人教版</a:t>
            </a:r>
            <a:r>
              <a:rPr lang="en-US" altLang="zh-CN" sz="25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·</a:t>
            </a:r>
            <a:r>
              <a:rPr lang="zh-CN" altLang="zh-CN" sz="25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五</a:t>
            </a:r>
            <a:r>
              <a:rPr lang="zh-CN" altLang="en-US" sz="25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年级下</a:t>
            </a:r>
            <a:endParaRPr lang="zh-CN" altLang="en-US" sz="25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6" name="文本框 29"/>
          <p:cNvSpPr txBox="1">
            <a:spLocks noChangeArrowheads="1"/>
          </p:cNvSpPr>
          <p:nvPr/>
        </p:nvSpPr>
        <p:spPr bwMode="auto">
          <a:xfrm>
            <a:off x="9441815" y="5260340"/>
            <a:ext cx="1530350" cy="4514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79" tIns="34289" rIns="68579" bIns="34289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5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第二课时</a:t>
            </a:r>
            <a:endParaRPr lang="zh-CN" altLang="en-US" sz="25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文本框 41"/>
          <p:cNvSpPr txBox="1"/>
          <p:nvPr/>
        </p:nvSpPr>
        <p:spPr>
          <a:xfrm>
            <a:off x="1534795" y="387985"/>
            <a:ext cx="6727825" cy="86042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indent="0" algn="dist">
              <a:buFont typeface="Wingdings" panose="05000000000000000000" pitchFamily="2" charset="2"/>
              <a:buNone/>
            </a:pPr>
            <a:r>
              <a:rPr lang="zh-CN" altLang="en-US" sz="5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方正隶二简体" panose="02010601030101010101" charset="-122"/>
                <a:ea typeface="方正隶二简体" panose="02010601030101010101" charset="-122"/>
              </a:rPr>
              <a:t>我为规范用字出点力</a:t>
            </a:r>
            <a:endParaRPr lang="zh-CN" altLang="en-US" sz="50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方正隶二简体" panose="02010601030101010101" charset="-122"/>
              <a:ea typeface="方正隶二简体" panose="02010601030101010101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577850" y="1407160"/>
            <a:ext cx="11035665" cy="50774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>
              <a:lnSpc>
                <a:spcPct val="130000"/>
              </a:lnSpc>
            </a:pPr>
            <a:r>
              <a:rPr lang="en-US" altLang="zh-CN" sz="50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引言</a:t>
            </a:r>
            <a:r>
              <a:rPr lang="en-US" altLang="zh-CN" sz="5000" b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    </a:t>
            </a:r>
            <a:endParaRPr lang="en-US" altLang="zh-CN" sz="5000" b="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panose="02000000000000000000" charset="-122"/>
            </a:endParaRPr>
          </a:p>
          <a:p>
            <a:pPr indent="0">
              <a:lnSpc>
                <a:spcPct val="140000"/>
              </a:lnSpc>
            </a:pPr>
            <a:r>
              <a:rPr lang="zh-CN" sz="5000" b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   </a:t>
            </a:r>
            <a:r>
              <a:rPr lang="zh-CN" sz="4500" b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同学们,在我们的综合性学习计划中,安排了一次大规模的社会调查活动。大家是如何开展这一活动的呢?请各组的组长汇报一下活动开展的情况。</a:t>
            </a:r>
            <a:endParaRPr lang="zh-CN" sz="4500" b="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panose="02000000000000000000" charset="-122"/>
            </a:endParaRPr>
          </a:p>
        </p:txBody>
      </p:sp>
      <p:pic>
        <p:nvPicPr>
          <p:cNvPr id="11" name="图片 10" descr="重点使用图片19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277495" y="167005"/>
            <a:ext cx="1371600" cy="2219325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46710" y="2051685"/>
            <a:ext cx="11497945" cy="4523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l">
              <a:lnSpc>
                <a:spcPct val="160000"/>
              </a:lnSpc>
            </a:pPr>
            <a:r>
              <a:rPr lang="zh-CN" sz="45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（1）组长汇报活动开展情况,师给予适当点拨和评价。</a:t>
            </a:r>
            <a:endParaRPr lang="zh-CN" sz="45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panose="02000000000000000000" charset="-122"/>
            </a:endParaRPr>
          </a:p>
          <a:p>
            <a:pPr indent="0" algn="l">
              <a:lnSpc>
                <a:spcPct val="160000"/>
              </a:lnSpc>
            </a:pPr>
            <a:r>
              <a:rPr lang="zh-CN" sz="45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  （2）小结并提出展示社会调查成果的要求。</a:t>
            </a:r>
            <a:endParaRPr lang="zh-CN" sz="45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panose="02000000000000000000" charset="-122"/>
            </a:endParaRPr>
          </a:p>
          <a:p>
            <a:pPr indent="0" algn="l">
              <a:lnSpc>
                <a:spcPct val="160000"/>
              </a:lnSpc>
            </a:pPr>
            <a:r>
              <a:rPr lang="zh-CN" sz="45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  （3）小组合作在全班汇报。</a:t>
            </a:r>
            <a:endParaRPr lang="zh-CN" sz="45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panose="02000000000000000000" charset="-122"/>
            </a:endParaRPr>
          </a:p>
        </p:txBody>
      </p:sp>
      <p:pic>
        <p:nvPicPr>
          <p:cNvPr id="11" name="图片 10" descr="重点使用图片19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277495" y="167005"/>
            <a:ext cx="1371600" cy="2219325"/>
          </a:xfrm>
          <a:prstGeom prst="rect">
            <a:avLst/>
          </a:prstGeom>
        </p:spPr>
      </p:pic>
      <p:sp>
        <p:nvSpPr>
          <p:cNvPr id="42" name="文本框 41"/>
          <p:cNvSpPr txBox="1"/>
          <p:nvPr/>
        </p:nvSpPr>
        <p:spPr>
          <a:xfrm>
            <a:off x="1534795" y="387985"/>
            <a:ext cx="6727825" cy="86042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indent="0" algn="dist">
              <a:buFont typeface="Wingdings" panose="05000000000000000000" pitchFamily="2" charset="2"/>
              <a:buNone/>
            </a:pPr>
            <a:r>
              <a:rPr lang="zh-CN" altLang="en-US" sz="5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方正隶二简体" panose="02010601030101010101" charset="-122"/>
                <a:ea typeface="方正隶二简体" panose="02010601030101010101" charset="-122"/>
              </a:rPr>
              <a:t>我为规范用字出点力</a:t>
            </a:r>
            <a:endParaRPr lang="zh-CN" altLang="en-US" sz="50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方正隶二简体" panose="02010601030101010101" charset="-122"/>
              <a:ea typeface="方正隶二简体" panose="02010601030101010101" charset="-122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文本框 41"/>
          <p:cNvSpPr txBox="1"/>
          <p:nvPr/>
        </p:nvSpPr>
        <p:spPr>
          <a:xfrm>
            <a:off x="1534795" y="387985"/>
            <a:ext cx="5452110" cy="86042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indent="0" algn="dist">
              <a:buFont typeface="Wingdings" panose="05000000000000000000" pitchFamily="2" charset="2"/>
              <a:buNone/>
            </a:pPr>
            <a:r>
              <a:rPr lang="zh-CN" altLang="en-US" sz="5000" b="1" dirty="0" smtClean="0">
                <a:solidFill>
                  <a:schemeClr val="accent4"/>
                </a:solidFill>
                <a:effectLst/>
                <a:latin typeface="方正隶二简体" panose="02010601030101010101" charset="-122"/>
                <a:ea typeface="方正隶二简体" panose="02010601030101010101" charset="-122"/>
              </a:rPr>
              <a:t>感受书法艺术美</a:t>
            </a:r>
            <a:endParaRPr lang="zh-CN" altLang="en-US" sz="5000" b="1" dirty="0" smtClean="0">
              <a:solidFill>
                <a:schemeClr val="accent4"/>
              </a:solidFill>
              <a:effectLst/>
              <a:latin typeface="方正隶二简体" panose="02010601030101010101" charset="-122"/>
              <a:ea typeface="方正隶二简体" panose="02010601030101010101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577850" y="1498600"/>
            <a:ext cx="11035665" cy="38614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>
              <a:lnSpc>
                <a:spcPct val="130000"/>
              </a:lnSpc>
            </a:pPr>
            <a:r>
              <a:rPr lang="en-US" altLang="zh-CN" sz="50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引言</a:t>
            </a:r>
            <a:r>
              <a:rPr lang="en-US" altLang="zh-CN" sz="5000" b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    </a:t>
            </a:r>
            <a:endParaRPr lang="en-US" altLang="zh-CN" sz="5000" b="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panose="02000000000000000000" charset="-122"/>
            </a:endParaRPr>
          </a:p>
          <a:p>
            <a:pPr indent="0">
              <a:lnSpc>
                <a:spcPct val="180000"/>
              </a:lnSpc>
            </a:pPr>
            <a:r>
              <a:rPr lang="zh-CN" sz="5000" b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    看,我们的教室被大家布置成了书法艺术的殿堂,大家可以自由参观。</a:t>
            </a:r>
            <a:endParaRPr lang="zh-CN" sz="5000" b="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panose="02000000000000000000" charset="-122"/>
            </a:endParaRPr>
          </a:p>
        </p:txBody>
      </p:sp>
      <p:pic>
        <p:nvPicPr>
          <p:cNvPr id="15" name="图片 14" descr="重点使用图片2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45415" y="248285"/>
            <a:ext cx="1389380" cy="1912620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46710" y="1387475"/>
            <a:ext cx="11497945" cy="52622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>
              <a:lnSpc>
                <a:spcPct val="160000"/>
              </a:lnSpc>
            </a:pPr>
            <a:r>
              <a:rPr lang="zh-CN" sz="50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参观要求</a:t>
            </a:r>
            <a:endParaRPr lang="zh-CN" sz="40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panose="02000000000000000000" charset="-122"/>
            </a:endParaRPr>
          </a:p>
          <a:p>
            <a:pPr indent="0" algn="l">
              <a:lnSpc>
                <a:spcPct val="160000"/>
              </a:lnSpc>
            </a:pPr>
            <a:r>
              <a:rPr lang="zh-CN" sz="4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①参观时,注意言行文明,不要拥挤,不要大声喧哗；</a:t>
            </a:r>
            <a:endParaRPr lang="zh-CN" sz="40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panose="02000000000000000000" charset="-122"/>
            </a:endParaRPr>
          </a:p>
          <a:p>
            <a:pPr indent="0" algn="l">
              <a:lnSpc>
                <a:spcPct val="160000"/>
              </a:lnSpc>
            </a:pPr>
            <a:r>
              <a:rPr lang="zh-CN" sz="4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②参观时,注意认真欣赏,了解各种书法艺术的特点；</a:t>
            </a:r>
            <a:endParaRPr lang="zh-CN" sz="40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panose="02000000000000000000" charset="-122"/>
            </a:endParaRPr>
          </a:p>
          <a:p>
            <a:pPr indent="0" algn="l">
              <a:lnSpc>
                <a:spcPct val="160000"/>
              </a:lnSpc>
            </a:pPr>
            <a:r>
              <a:rPr lang="zh-CN" sz="4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③参观时,可以向班上有书法特长的同学请教练字的方法。</a:t>
            </a:r>
            <a:endParaRPr lang="zh-CN" sz="40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panose="02000000000000000000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534795" y="387985"/>
            <a:ext cx="5452110" cy="86042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indent="0" algn="dist">
              <a:buFont typeface="Wingdings" panose="05000000000000000000" pitchFamily="2" charset="2"/>
              <a:buNone/>
            </a:pPr>
            <a:r>
              <a:rPr lang="zh-CN" altLang="en-US" sz="5000" b="1" dirty="0" smtClean="0">
                <a:solidFill>
                  <a:schemeClr val="accent4"/>
                </a:solidFill>
                <a:effectLst/>
                <a:latin typeface="方正隶二简体" panose="02010601030101010101" charset="-122"/>
                <a:ea typeface="方正隶二简体" panose="02010601030101010101" charset="-122"/>
              </a:rPr>
              <a:t>感受书法艺术美</a:t>
            </a:r>
            <a:endParaRPr lang="zh-CN" altLang="en-US" sz="5000" b="1" dirty="0" smtClean="0">
              <a:solidFill>
                <a:schemeClr val="accent4"/>
              </a:solidFill>
              <a:effectLst/>
              <a:latin typeface="方正隶二简体" panose="02010601030101010101" charset="-122"/>
              <a:ea typeface="方正隶二简体" panose="02010601030101010101" charset="-122"/>
            </a:endParaRPr>
          </a:p>
        </p:txBody>
      </p:sp>
      <p:pic>
        <p:nvPicPr>
          <p:cNvPr id="15" name="图片 14" descr="重点使用图片2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45415" y="248285"/>
            <a:ext cx="1389380" cy="1912620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图片 55"/>
          <p:cNvPicPr>
            <a:picLocks noChangeAspect="1"/>
          </p:cNvPicPr>
          <p:nvPr/>
        </p:nvPicPr>
        <p:blipFill rotWithShape="1">
          <a:blip r:embed="rId1" cstate="print"/>
          <a:srcRect l="51702" t="54292" r="2261"/>
          <a:stretch>
            <a:fillRect/>
          </a:stretch>
        </p:blipFill>
        <p:spPr>
          <a:xfrm flipH="1">
            <a:off x="4445" y="-16243"/>
            <a:ext cx="6863774" cy="3584436"/>
          </a:xfrm>
          <a:prstGeom prst="rect">
            <a:avLst/>
          </a:prstGeom>
        </p:spPr>
      </p:pic>
      <p:pic>
        <p:nvPicPr>
          <p:cNvPr id="60" name="图片 59"/>
          <p:cNvPicPr>
            <a:picLocks noChangeAspect="1"/>
          </p:cNvPicPr>
          <p:nvPr/>
        </p:nvPicPr>
        <p:blipFill rotWithShape="1">
          <a:blip r:embed="rId1" cstate="print"/>
          <a:srcRect l="51702" t="54292" r="2261"/>
          <a:stretch>
            <a:fillRect/>
          </a:stretch>
        </p:blipFill>
        <p:spPr>
          <a:xfrm rot="10800000" flipH="1">
            <a:off x="5318701" y="3301504"/>
            <a:ext cx="6863774" cy="3584436"/>
          </a:xfrm>
          <a:prstGeom prst="rect">
            <a:avLst/>
          </a:prstGeom>
        </p:spPr>
      </p:pic>
      <p:sp>
        <p:nvSpPr>
          <p:cNvPr id="53" name="文本框 31"/>
          <p:cNvSpPr txBox="1">
            <a:spLocks noChangeArrowheads="1"/>
          </p:cNvSpPr>
          <p:nvPr/>
        </p:nvSpPr>
        <p:spPr bwMode="auto">
          <a:xfrm>
            <a:off x="1395730" y="3301365"/>
            <a:ext cx="9400540" cy="101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/>
            <a:r>
              <a:rPr sz="6000" b="1" dirty="0">
                <a:solidFill>
                  <a:srgbClr val="404040"/>
                </a:solidFill>
                <a:latin typeface="方正水柱简体" panose="03000509000000000000" charset="-122"/>
                <a:ea typeface="方正水柱简体" panose="03000509000000000000" charset="-122"/>
              </a:rPr>
              <a:t>总结回顾，拓展延伸</a:t>
            </a:r>
            <a:endParaRPr sz="6000" b="1" dirty="0">
              <a:solidFill>
                <a:srgbClr val="404040"/>
              </a:solidFill>
              <a:latin typeface="方正水柱简体" panose="03000509000000000000" charset="-122"/>
              <a:ea typeface="方正水柱简体" panose="03000509000000000000" charset="-122"/>
            </a:endParaRPr>
          </a:p>
        </p:txBody>
      </p:sp>
      <p:sp>
        <p:nvSpPr>
          <p:cNvPr id="54" name="文本框 29"/>
          <p:cNvSpPr txBox="1">
            <a:spLocks noChangeArrowheads="1"/>
          </p:cNvSpPr>
          <p:nvPr/>
        </p:nvSpPr>
        <p:spPr bwMode="auto">
          <a:xfrm>
            <a:off x="5588635" y="2109470"/>
            <a:ext cx="1014730" cy="101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</a:rPr>
              <a:t>03</a:t>
            </a:r>
            <a:endParaRPr lang="en-US" altLang="zh-CN" sz="6000" dirty="0">
              <a:solidFill>
                <a:schemeClr val="tx1">
                  <a:lumMod val="65000"/>
                  <a:lumOff val="35000"/>
                </a:schemeClr>
              </a:solidFill>
              <a:latin typeface="Impact" panose="020B080603090205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 cstate="print">
            <a:lum contrast="12000"/>
          </a:blip>
          <a:srcRect l="51702" t="54292" r="2261"/>
          <a:stretch>
            <a:fillRect/>
          </a:stretch>
        </p:blipFill>
        <p:spPr>
          <a:xfrm rot="10800000" flipH="1">
            <a:off x="5318701" y="3301504"/>
            <a:ext cx="6863774" cy="3584436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766445" y="1387475"/>
            <a:ext cx="10659110" cy="52622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20000"/>
              </a:lnSpc>
            </a:pPr>
            <a:r>
              <a:rPr lang="en-US" altLang="zh-CN" sz="4000" b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lang="zh-CN" sz="4000" b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同学们</a:t>
            </a:r>
            <a:r>
              <a:rPr lang="en-US" sz="4000" b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,</a:t>
            </a:r>
            <a:r>
              <a:rPr lang="zh-CN" sz="4000" b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在综合性学习活动中</a:t>
            </a:r>
            <a:r>
              <a:rPr lang="en-US" sz="4000" b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,</a:t>
            </a:r>
            <a:r>
              <a:rPr lang="zh-CN" sz="4000" b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大家通过认真拟订划</a:t>
            </a:r>
            <a:r>
              <a:rPr lang="en-US" sz="4000" b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,</a:t>
            </a:r>
            <a:r>
              <a:rPr lang="zh-CN" sz="4000" b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积极参与实践活动</a:t>
            </a:r>
            <a:r>
              <a:rPr lang="en-US" sz="4000" b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,</a:t>
            </a:r>
            <a:r>
              <a:rPr lang="zh-CN" sz="4000" b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不仅增长了知识</a:t>
            </a:r>
            <a:r>
              <a:rPr lang="en-US" sz="4000" b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,</a:t>
            </a:r>
            <a:r>
              <a:rPr lang="zh-CN" sz="4000" b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还培养了能力。希望大家把在综合性学习活动中学到的知识应用到日常的学习中。虽然这次综合性学习虽然结束了</a:t>
            </a:r>
            <a:r>
              <a:rPr lang="en-US" sz="4000" b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,</a:t>
            </a:r>
            <a:r>
              <a:rPr lang="zh-CN" sz="4000" b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但对汉字的探究并没有结束。有兴趣的同学还可以继续探究汉字的相关问题</a:t>
            </a:r>
            <a:r>
              <a:rPr lang="en-US" sz="4000" b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,</a:t>
            </a:r>
            <a:r>
              <a:rPr lang="zh-CN" sz="4000" b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利用课余时间继续学习。</a:t>
            </a:r>
            <a:endParaRPr lang="zh-CN" altLang="en-US" sz="40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pic>
        <p:nvPicPr>
          <p:cNvPr id="8" name="图片 7" descr="图片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42595" y="-191770"/>
            <a:ext cx="4509770" cy="201866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/>
          <p:cNvPicPr>
            <a:picLocks noChangeAspect="1"/>
          </p:cNvPicPr>
          <p:nvPr/>
        </p:nvPicPr>
        <p:blipFill rotWithShape="1">
          <a:blip r:embed="rId1" cstate="print"/>
          <a:srcRect l="51701" t="30859"/>
          <a:stretch>
            <a:fillRect/>
          </a:stretch>
        </p:blipFill>
        <p:spPr>
          <a:xfrm flipH="1">
            <a:off x="-36195" y="-12065"/>
            <a:ext cx="6617335" cy="4982845"/>
          </a:xfrm>
          <a:prstGeom prst="rect">
            <a:avLst/>
          </a:prstGeom>
        </p:spPr>
      </p:pic>
      <p:grpSp>
        <p:nvGrpSpPr>
          <p:cNvPr id="22" name="组合 21"/>
          <p:cNvGrpSpPr/>
          <p:nvPr/>
        </p:nvGrpSpPr>
        <p:grpSpPr>
          <a:xfrm>
            <a:off x="3676015" y="2590165"/>
            <a:ext cx="4839970" cy="1677035"/>
            <a:chOff x="891800" y="1795223"/>
            <a:chExt cx="7091332" cy="1319304"/>
          </a:xfrm>
        </p:grpSpPr>
        <p:sp>
          <p:nvSpPr>
            <p:cNvPr id="23" name="椭圆 22"/>
            <p:cNvSpPr/>
            <p:nvPr/>
          </p:nvSpPr>
          <p:spPr>
            <a:xfrm>
              <a:off x="1066971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endParaRPr lang="zh-CN" altLang="en-US" sz="1100" b="1" i="1"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1197155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endParaRPr lang="zh-CN" altLang="en-US" sz="1100" b="1" i="1"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1327339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endParaRPr lang="zh-CN" altLang="en-US" sz="1100" b="1" i="1"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1457523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endParaRPr lang="zh-CN" altLang="en-US" sz="1100" b="1" i="1"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1587707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endParaRPr lang="zh-CN" altLang="en-US" sz="1100" b="1" i="1"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1717891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endParaRPr lang="zh-CN" altLang="en-US" sz="1100" b="1" i="1"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1848075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endParaRPr lang="zh-CN" altLang="en-US" sz="1100" b="1" i="1"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1978259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endParaRPr lang="zh-CN" altLang="en-US" sz="1100" b="1" i="1"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>
              <a:off x="2108443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endParaRPr lang="zh-CN" altLang="en-US" sz="1100" b="1" i="1"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2238627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endParaRPr lang="zh-CN" altLang="en-US" sz="1100" b="1" i="1"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2368811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endParaRPr lang="zh-CN" altLang="en-US" sz="1100" b="1" i="1"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2498995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endParaRPr lang="zh-CN" altLang="en-US" sz="1100" b="1" i="1"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椭圆 37"/>
            <p:cNvSpPr/>
            <p:nvPr/>
          </p:nvSpPr>
          <p:spPr>
            <a:xfrm>
              <a:off x="2629179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endParaRPr lang="zh-CN" altLang="en-US" sz="1100" b="1" i="1"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2759363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endParaRPr lang="zh-CN" altLang="en-US" sz="1100" b="1" i="1"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>
              <a:off x="2889547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endParaRPr lang="zh-CN" altLang="en-US" sz="1100" b="1" i="1"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椭圆 40"/>
            <p:cNvSpPr/>
            <p:nvPr/>
          </p:nvSpPr>
          <p:spPr>
            <a:xfrm>
              <a:off x="3019731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endParaRPr lang="zh-CN" altLang="en-US" sz="1100" b="1" i="1"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3149915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endParaRPr lang="zh-CN" altLang="en-US" sz="1100" b="1" i="1"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" name="椭圆 42"/>
            <p:cNvSpPr/>
            <p:nvPr/>
          </p:nvSpPr>
          <p:spPr>
            <a:xfrm>
              <a:off x="3280099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endParaRPr lang="zh-CN" altLang="en-US" sz="1100" b="1" i="1"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3410283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endParaRPr lang="zh-CN" altLang="en-US" sz="1100" b="1" i="1"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" name="椭圆 44"/>
            <p:cNvSpPr/>
            <p:nvPr/>
          </p:nvSpPr>
          <p:spPr>
            <a:xfrm>
              <a:off x="3540467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endParaRPr lang="zh-CN" altLang="en-US" sz="1100" b="1" i="1"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" name="椭圆 45"/>
            <p:cNvSpPr/>
            <p:nvPr/>
          </p:nvSpPr>
          <p:spPr>
            <a:xfrm>
              <a:off x="3670651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endParaRPr lang="zh-CN" altLang="en-US" sz="1100" b="1" i="1"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3800835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endParaRPr lang="zh-CN" altLang="en-US" sz="1100" b="1" i="1"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8" name="椭圆 47"/>
            <p:cNvSpPr/>
            <p:nvPr/>
          </p:nvSpPr>
          <p:spPr>
            <a:xfrm>
              <a:off x="3931019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endParaRPr lang="zh-CN" altLang="en-US" sz="1100" b="1" i="1"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" name="椭圆 48"/>
            <p:cNvSpPr/>
            <p:nvPr/>
          </p:nvSpPr>
          <p:spPr>
            <a:xfrm>
              <a:off x="4061203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endParaRPr lang="zh-CN" altLang="en-US" sz="1100" b="1" i="1"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" name="椭圆 49"/>
            <p:cNvSpPr/>
            <p:nvPr/>
          </p:nvSpPr>
          <p:spPr>
            <a:xfrm>
              <a:off x="4191387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endParaRPr lang="zh-CN" altLang="en-US" sz="1100" b="1" i="1"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" name="椭圆 50"/>
            <p:cNvSpPr/>
            <p:nvPr/>
          </p:nvSpPr>
          <p:spPr>
            <a:xfrm>
              <a:off x="4321571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endParaRPr lang="zh-CN" altLang="en-US" sz="1100" b="1" i="1"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椭圆 51"/>
            <p:cNvSpPr/>
            <p:nvPr/>
          </p:nvSpPr>
          <p:spPr>
            <a:xfrm>
              <a:off x="4451755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endParaRPr lang="zh-CN" altLang="en-US" sz="1100" b="1" i="1"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4581939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endParaRPr lang="zh-CN" altLang="en-US" sz="1100" b="1" i="1"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4" name="椭圆 53"/>
            <p:cNvSpPr/>
            <p:nvPr/>
          </p:nvSpPr>
          <p:spPr>
            <a:xfrm>
              <a:off x="4712123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endParaRPr lang="zh-CN" altLang="en-US" sz="1100" b="1" i="1"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5" name="椭圆 54"/>
            <p:cNvSpPr/>
            <p:nvPr/>
          </p:nvSpPr>
          <p:spPr>
            <a:xfrm>
              <a:off x="4842307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endParaRPr lang="zh-CN" altLang="en-US" sz="1100" b="1" i="1"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4972491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endParaRPr lang="zh-CN" altLang="en-US" sz="1100" b="1" i="1"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7" name="椭圆 56"/>
            <p:cNvSpPr/>
            <p:nvPr/>
          </p:nvSpPr>
          <p:spPr>
            <a:xfrm>
              <a:off x="5102671" y="3068807"/>
              <a:ext cx="45720" cy="45720"/>
            </a:xfrm>
            <a:prstGeom prst="ellipse">
              <a:avLst/>
            </a:prstGeom>
            <a:solidFill>
              <a:srgbClr val="969696"/>
            </a:solidFill>
            <a:ln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endParaRPr lang="zh-CN" altLang="en-US" sz="1100" b="1" i="1"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891800" y="1795223"/>
              <a:ext cx="7091332" cy="10400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8000" b="1" i="1" dirty="0" smtClean="0">
                  <a:solidFill>
                    <a:srgbClr val="40B9BF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谢谢观看</a:t>
              </a:r>
              <a:endParaRPr lang="zh-CN" altLang="en-US" sz="8000" b="1" i="1" dirty="0" smtClean="0">
                <a:solidFill>
                  <a:srgbClr val="40B9BF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图片 55"/>
          <p:cNvPicPr>
            <a:picLocks noChangeAspect="1"/>
          </p:cNvPicPr>
          <p:nvPr/>
        </p:nvPicPr>
        <p:blipFill rotWithShape="1">
          <a:blip r:embed="rId1" cstate="print"/>
          <a:srcRect l="51702" t="54292" r="2261"/>
          <a:stretch>
            <a:fillRect/>
          </a:stretch>
        </p:blipFill>
        <p:spPr>
          <a:xfrm flipH="1">
            <a:off x="4445" y="-16243"/>
            <a:ext cx="6863774" cy="3584436"/>
          </a:xfrm>
          <a:prstGeom prst="rect">
            <a:avLst/>
          </a:prstGeom>
        </p:spPr>
      </p:pic>
      <p:pic>
        <p:nvPicPr>
          <p:cNvPr id="60" name="图片 59"/>
          <p:cNvPicPr>
            <a:picLocks noChangeAspect="1"/>
          </p:cNvPicPr>
          <p:nvPr/>
        </p:nvPicPr>
        <p:blipFill rotWithShape="1">
          <a:blip r:embed="rId1" cstate="print"/>
          <a:srcRect l="51702" t="54292" r="2261"/>
          <a:stretch>
            <a:fillRect/>
          </a:stretch>
        </p:blipFill>
        <p:spPr>
          <a:xfrm rot="10800000" flipH="1">
            <a:off x="5318701" y="3301504"/>
            <a:ext cx="6863774" cy="3584436"/>
          </a:xfrm>
          <a:prstGeom prst="rect">
            <a:avLst/>
          </a:prstGeom>
        </p:spPr>
      </p:pic>
      <p:sp>
        <p:nvSpPr>
          <p:cNvPr id="53" name="文本框 31"/>
          <p:cNvSpPr txBox="1">
            <a:spLocks noChangeArrowheads="1"/>
          </p:cNvSpPr>
          <p:nvPr/>
        </p:nvSpPr>
        <p:spPr bwMode="auto">
          <a:xfrm>
            <a:off x="3595370" y="3403600"/>
            <a:ext cx="5001260" cy="101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/>
            <a:r>
              <a:rPr lang="zh-CN" altLang="en-US" sz="6000" b="1" dirty="0">
                <a:solidFill>
                  <a:srgbClr val="404040"/>
                </a:solidFill>
                <a:latin typeface="方正水柱简体" panose="03000509000000000000" charset="-122"/>
                <a:ea typeface="方正水柱简体" panose="03000509000000000000" charset="-122"/>
              </a:rPr>
              <a:t>导入主题</a:t>
            </a:r>
            <a:endParaRPr lang="zh-CN" altLang="en-US" sz="6000" b="1" dirty="0">
              <a:solidFill>
                <a:srgbClr val="404040"/>
              </a:solidFill>
              <a:latin typeface="方正水柱简体" panose="03000509000000000000" charset="-122"/>
              <a:ea typeface="方正水柱简体" panose="03000509000000000000" charset="-122"/>
            </a:endParaRPr>
          </a:p>
        </p:txBody>
      </p:sp>
      <p:sp>
        <p:nvSpPr>
          <p:cNvPr id="54" name="文本框 29"/>
          <p:cNvSpPr txBox="1">
            <a:spLocks noChangeArrowheads="1"/>
          </p:cNvSpPr>
          <p:nvPr/>
        </p:nvSpPr>
        <p:spPr bwMode="auto">
          <a:xfrm>
            <a:off x="5588635" y="2169795"/>
            <a:ext cx="1014730" cy="101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</a:rPr>
              <a:t>01</a:t>
            </a:r>
            <a:endParaRPr lang="en-US" altLang="zh-CN" sz="6000" dirty="0">
              <a:solidFill>
                <a:schemeClr val="tx1">
                  <a:lumMod val="65000"/>
                  <a:lumOff val="35000"/>
                </a:schemeClr>
              </a:solidFill>
              <a:latin typeface="Impact" panose="020B080603090205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" cstate="print">
            <a:lum contrast="12000"/>
          </a:blip>
          <a:srcRect l="51702" t="54292" r="2261"/>
          <a:stretch>
            <a:fillRect/>
          </a:stretch>
        </p:blipFill>
        <p:spPr>
          <a:xfrm rot="10800000" flipH="1">
            <a:off x="5318701" y="3301504"/>
            <a:ext cx="6863774" cy="3584436"/>
          </a:xfrm>
          <a:prstGeom prst="rect">
            <a:avLst/>
          </a:prstGeom>
        </p:spPr>
      </p:pic>
      <p:sp>
        <p:nvSpPr>
          <p:cNvPr id="60" name="矩形 59"/>
          <p:cNvSpPr/>
          <p:nvPr/>
        </p:nvSpPr>
        <p:spPr>
          <a:xfrm>
            <a:off x="673100" y="1532890"/>
            <a:ext cx="10846435" cy="4707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 dirty="0">
                <a:solidFill>
                  <a:srgbClr val="404040"/>
                </a:solidFill>
                <a:latin typeface="楷体" panose="02010609060101010101" charset="-122"/>
                <a:ea typeface="楷体" panose="02010609060101010101" charset="-122"/>
              </a:rPr>
              <a:t>    </a:t>
            </a:r>
            <a:r>
              <a:rPr lang="zh-CN" altLang="en-US" sz="4000" dirty="0">
                <a:solidFill>
                  <a:srgbClr val="404040"/>
                </a:solidFill>
                <a:latin typeface="楷体" panose="02010609060101010101" charset="-122"/>
                <a:ea typeface="楷体" panose="02010609060101010101" charset="-122"/>
              </a:rPr>
              <a:t>同学们，上两节课我们认真制订了小组活动计划，大家按照计划开展了丰富多彩的活动。在活动中，我们了解了一定的汉字历史和文化知识。这节课，我们就来对大家课外收集到的资料进行一次展示活动。</a:t>
            </a:r>
            <a:endParaRPr lang="zh-CN" altLang="en-US" sz="4000" dirty="0">
              <a:solidFill>
                <a:srgbClr val="40404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pic>
        <p:nvPicPr>
          <p:cNvPr id="4" name="图片 3" descr="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7490" y="111125"/>
            <a:ext cx="2639060" cy="195072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图片 55"/>
          <p:cNvPicPr>
            <a:picLocks noChangeAspect="1"/>
          </p:cNvPicPr>
          <p:nvPr/>
        </p:nvPicPr>
        <p:blipFill rotWithShape="1">
          <a:blip r:embed="rId1" cstate="print"/>
          <a:srcRect l="51702" t="54292" r="2261"/>
          <a:stretch>
            <a:fillRect/>
          </a:stretch>
        </p:blipFill>
        <p:spPr>
          <a:xfrm flipH="1">
            <a:off x="4445" y="-16243"/>
            <a:ext cx="6863774" cy="3584436"/>
          </a:xfrm>
          <a:prstGeom prst="rect">
            <a:avLst/>
          </a:prstGeom>
        </p:spPr>
      </p:pic>
      <p:pic>
        <p:nvPicPr>
          <p:cNvPr id="60" name="图片 59"/>
          <p:cNvPicPr>
            <a:picLocks noChangeAspect="1"/>
          </p:cNvPicPr>
          <p:nvPr/>
        </p:nvPicPr>
        <p:blipFill rotWithShape="1">
          <a:blip r:embed="rId1" cstate="print"/>
          <a:srcRect l="51702" t="54292" r="2261"/>
          <a:stretch>
            <a:fillRect/>
          </a:stretch>
        </p:blipFill>
        <p:spPr>
          <a:xfrm rot="10800000" flipH="1">
            <a:off x="5318701" y="3301504"/>
            <a:ext cx="6863774" cy="3584436"/>
          </a:xfrm>
          <a:prstGeom prst="rect">
            <a:avLst/>
          </a:prstGeom>
        </p:spPr>
      </p:pic>
      <p:sp>
        <p:nvSpPr>
          <p:cNvPr id="53" name="文本框 31"/>
          <p:cNvSpPr txBox="1">
            <a:spLocks noChangeArrowheads="1"/>
          </p:cNvSpPr>
          <p:nvPr/>
        </p:nvSpPr>
        <p:spPr bwMode="auto">
          <a:xfrm>
            <a:off x="1395730" y="3301365"/>
            <a:ext cx="9400540" cy="101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/>
            <a:r>
              <a:rPr lang="zh-CN" altLang="en-US" sz="6000" b="1" dirty="0">
                <a:solidFill>
                  <a:srgbClr val="404040"/>
                </a:solidFill>
                <a:latin typeface="方正水柱简体" panose="03000509000000000000" charset="-122"/>
                <a:ea typeface="方正水柱简体" panose="03000509000000000000" charset="-122"/>
              </a:rPr>
              <a:t>展示交流</a:t>
            </a:r>
            <a:r>
              <a:rPr lang="en-US" altLang="zh-CN" sz="6000" b="1" dirty="0">
                <a:solidFill>
                  <a:srgbClr val="404040"/>
                </a:solidFill>
                <a:latin typeface="方正水柱简体" panose="03000509000000000000" charset="-122"/>
                <a:ea typeface="方正水柱简体" panose="03000509000000000000" charset="-122"/>
              </a:rPr>
              <a:t>,</a:t>
            </a:r>
            <a:r>
              <a:rPr lang="zh-CN" altLang="en-US" sz="6000" b="1" dirty="0">
                <a:solidFill>
                  <a:srgbClr val="404040"/>
                </a:solidFill>
                <a:latin typeface="方正水柱简体" panose="03000509000000000000" charset="-122"/>
                <a:ea typeface="方正水柱简体" panose="03000509000000000000" charset="-122"/>
              </a:rPr>
              <a:t>汇报学习成果</a:t>
            </a:r>
            <a:endParaRPr lang="zh-CN" altLang="en-US" sz="6000" b="1" dirty="0">
              <a:solidFill>
                <a:srgbClr val="404040"/>
              </a:solidFill>
              <a:latin typeface="方正水柱简体" panose="03000509000000000000" charset="-122"/>
              <a:ea typeface="方正水柱简体" panose="03000509000000000000" charset="-122"/>
            </a:endParaRPr>
          </a:p>
        </p:txBody>
      </p:sp>
      <p:sp>
        <p:nvSpPr>
          <p:cNvPr id="54" name="文本框 29"/>
          <p:cNvSpPr txBox="1">
            <a:spLocks noChangeArrowheads="1"/>
          </p:cNvSpPr>
          <p:nvPr/>
        </p:nvSpPr>
        <p:spPr bwMode="auto">
          <a:xfrm>
            <a:off x="5588635" y="2109470"/>
            <a:ext cx="1014730" cy="101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</a:rPr>
              <a:t>02</a:t>
            </a:r>
            <a:endParaRPr lang="en-US" altLang="zh-CN" sz="6000" dirty="0">
              <a:solidFill>
                <a:schemeClr val="tx1">
                  <a:lumMod val="65000"/>
                  <a:lumOff val="35000"/>
                </a:schemeClr>
              </a:solidFill>
              <a:latin typeface="Impact" panose="020B080603090205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375285" y="229235"/>
            <a:ext cx="6197600" cy="1177290"/>
            <a:chOff x="591" y="361"/>
            <a:chExt cx="9760" cy="1854"/>
          </a:xfrm>
        </p:grpSpPr>
        <p:sp>
          <p:nvSpPr>
            <p:cNvPr id="42" name="文本框 41"/>
            <p:cNvSpPr txBox="1"/>
            <p:nvPr/>
          </p:nvSpPr>
          <p:spPr>
            <a:xfrm>
              <a:off x="2417" y="611"/>
              <a:ext cx="7934" cy="135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indent="0" algn="dist">
                <a:buFont typeface="Wingdings" panose="05000000000000000000" pitchFamily="2" charset="2"/>
                <a:buNone/>
              </a:pPr>
              <a:r>
                <a:rPr lang="zh-CN" altLang="en-US" sz="5000" b="1" dirty="0" smtClean="0">
                  <a:ln>
                    <a:solidFill>
                      <a:schemeClr val="bg1"/>
                    </a:solidFill>
                  </a:ln>
                  <a:pattFill prst="dkUpDiag">
                    <a:fgClr>
                      <a:schemeClr val="bg1">
                        <a:lumMod val="50000"/>
                      </a:schemeClr>
                    </a:fgClr>
                    <a:bgClr>
                      <a:schemeClr val="tx1">
                        <a:lumMod val="75000"/>
                        <a:lumOff val="25000"/>
                      </a:schemeClr>
                    </a:bgClr>
                  </a:pattFill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  <a:latin typeface="方正隶二简体" panose="02010601030101010101" charset="-122"/>
                  <a:ea typeface="方正隶二简体" panose="02010601030101010101" charset="-122"/>
                </a:rPr>
                <a:t>汉字历史大揭秘</a:t>
              </a:r>
              <a:endParaRPr lang="zh-CN" altLang="en-US" sz="5000" b="1" dirty="0" smtClean="0">
                <a:ln>
                  <a:solidFill>
                    <a:schemeClr val="bg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方正隶二简体" panose="02010601030101010101" charset="-122"/>
                <a:ea typeface="方正隶二简体" panose="02010601030101010101" charset="-122"/>
              </a:endParaRPr>
            </a:p>
          </p:txBody>
        </p:sp>
        <p:pic>
          <p:nvPicPr>
            <p:cNvPr id="6" name="图片 5" descr="3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591" y="361"/>
              <a:ext cx="1826" cy="1855"/>
            </a:xfrm>
            <a:prstGeom prst="rect">
              <a:avLst/>
            </a:prstGeom>
          </p:spPr>
        </p:pic>
      </p:grpSp>
      <p:sp>
        <p:nvSpPr>
          <p:cNvPr id="100" name="文本框 99"/>
          <p:cNvSpPr txBox="1"/>
          <p:nvPr/>
        </p:nvSpPr>
        <p:spPr>
          <a:xfrm>
            <a:off x="577850" y="1407160"/>
            <a:ext cx="11035665" cy="48520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>
              <a:lnSpc>
                <a:spcPct val="130000"/>
              </a:lnSpc>
            </a:pPr>
            <a:r>
              <a:rPr lang="zh-CN" altLang="en-US" sz="50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（</a:t>
            </a:r>
            <a:r>
              <a:rPr lang="en-US" altLang="zh-CN" sz="50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1</a:t>
            </a:r>
            <a:r>
              <a:rPr lang="zh-CN" altLang="en-US" sz="50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）</a:t>
            </a:r>
            <a:r>
              <a:rPr lang="en-US" altLang="zh-CN" sz="50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引言</a:t>
            </a:r>
            <a:r>
              <a:rPr lang="en-US" altLang="zh-CN" sz="5000" b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    </a:t>
            </a:r>
            <a:endParaRPr lang="en-US" altLang="zh-CN" sz="5000" b="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panose="02000000000000000000" charset="-122"/>
            </a:endParaRPr>
          </a:p>
          <a:p>
            <a:pPr indent="0">
              <a:lnSpc>
                <a:spcPct val="130000"/>
              </a:lnSpc>
            </a:pPr>
            <a:r>
              <a:rPr lang="zh-CN" sz="5000" b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   </a:t>
            </a:r>
            <a:r>
              <a:rPr lang="zh-CN" sz="4600" b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 同学们，汉字已经有了几千年的历史，从最早的甲骨文开始，其间有着许许多多动人的传说。下面请大家将搜集到的相关资料拿出来和同学们一同分享吧。</a:t>
            </a:r>
            <a:endParaRPr lang="zh-CN" altLang="en-US" sz="4600" b="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panose="02000000000000000000" charset="-122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375285" y="229235"/>
            <a:ext cx="6197600" cy="1177290"/>
            <a:chOff x="591" y="361"/>
            <a:chExt cx="9760" cy="1854"/>
          </a:xfrm>
        </p:grpSpPr>
        <p:sp>
          <p:nvSpPr>
            <p:cNvPr id="42" name="文本框 41"/>
            <p:cNvSpPr txBox="1"/>
            <p:nvPr/>
          </p:nvSpPr>
          <p:spPr>
            <a:xfrm>
              <a:off x="2417" y="611"/>
              <a:ext cx="7934" cy="135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indent="0" algn="dist">
                <a:buFont typeface="Wingdings" panose="05000000000000000000" pitchFamily="2" charset="2"/>
                <a:buNone/>
              </a:pPr>
              <a:r>
                <a:rPr lang="zh-CN" altLang="en-US" sz="5000" b="1" dirty="0" smtClean="0">
                  <a:ln>
                    <a:solidFill>
                      <a:schemeClr val="bg1"/>
                    </a:solidFill>
                  </a:ln>
                  <a:pattFill prst="dkUpDiag">
                    <a:fgClr>
                      <a:schemeClr val="bg1">
                        <a:lumMod val="50000"/>
                      </a:schemeClr>
                    </a:fgClr>
                    <a:bgClr>
                      <a:schemeClr val="tx1">
                        <a:lumMod val="75000"/>
                        <a:lumOff val="25000"/>
                      </a:schemeClr>
                    </a:bgClr>
                  </a:pattFill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  <a:latin typeface="方正隶二简体" panose="02010601030101010101" charset="-122"/>
                  <a:ea typeface="方正隶二简体" panose="02010601030101010101" charset="-122"/>
                </a:rPr>
                <a:t>汉字历史大揭秘</a:t>
              </a:r>
              <a:endParaRPr lang="zh-CN" altLang="en-US" sz="5000" b="1" dirty="0" smtClean="0">
                <a:ln>
                  <a:solidFill>
                    <a:schemeClr val="bg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方正隶二简体" panose="02010601030101010101" charset="-122"/>
                <a:ea typeface="方正隶二简体" panose="02010601030101010101" charset="-122"/>
              </a:endParaRPr>
            </a:p>
          </p:txBody>
        </p:sp>
        <p:pic>
          <p:nvPicPr>
            <p:cNvPr id="6" name="图片 5" descr="3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591" y="361"/>
              <a:ext cx="1826" cy="1855"/>
            </a:xfrm>
            <a:prstGeom prst="rect">
              <a:avLst/>
            </a:prstGeom>
          </p:spPr>
        </p:pic>
      </p:grpSp>
      <p:sp>
        <p:nvSpPr>
          <p:cNvPr id="100" name="文本框 99"/>
          <p:cNvSpPr txBox="1"/>
          <p:nvPr/>
        </p:nvSpPr>
        <p:spPr>
          <a:xfrm>
            <a:off x="577850" y="1543050"/>
            <a:ext cx="11035665" cy="4554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>
              <a:lnSpc>
                <a:spcPct val="130000"/>
              </a:lnSpc>
            </a:pPr>
            <a:r>
              <a:rPr lang="zh-CN" sz="50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（</a:t>
            </a:r>
            <a:r>
              <a:rPr lang="en-US" altLang="zh-CN" sz="50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2</a:t>
            </a:r>
            <a:r>
              <a:rPr lang="zh-CN" altLang="en-US" sz="50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）</a:t>
            </a:r>
            <a:r>
              <a:rPr lang="zh-CN" sz="50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分组交流，共享资料</a:t>
            </a:r>
            <a:endParaRPr lang="zh-CN" sz="5000" b="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panose="02000000000000000000" charset="-122"/>
            </a:endParaRPr>
          </a:p>
          <a:p>
            <a:pPr indent="0">
              <a:lnSpc>
                <a:spcPct val="150000"/>
              </a:lnSpc>
            </a:pPr>
            <a:r>
              <a:rPr lang="zh-CN" sz="5000" b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    学生在小组内由组长组织进行交流，要求每个学生都要介绍，介绍完后，由组长汇编整理，大家提建议进行修改。</a:t>
            </a:r>
            <a:endParaRPr lang="zh-CN" sz="5000" b="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panose="02000000000000000000" charset="-122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375285" y="229235"/>
            <a:ext cx="6197600" cy="1177290"/>
            <a:chOff x="591" y="361"/>
            <a:chExt cx="9760" cy="1854"/>
          </a:xfrm>
        </p:grpSpPr>
        <p:sp>
          <p:nvSpPr>
            <p:cNvPr id="42" name="文本框 41"/>
            <p:cNvSpPr txBox="1"/>
            <p:nvPr/>
          </p:nvSpPr>
          <p:spPr>
            <a:xfrm>
              <a:off x="2417" y="611"/>
              <a:ext cx="7934" cy="135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indent="0" algn="dist">
                <a:buFont typeface="Wingdings" panose="05000000000000000000" pitchFamily="2" charset="2"/>
                <a:buNone/>
              </a:pPr>
              <a:r>
                <a:rPr lang="zh-CN" altLang="en-US" sz="5000" b="1" dirty="0" smtClean="0">
                  <a:ln>
                    <a:solidFill>
                      <a:schemeClr val="bg1"/>
                    </a:solidFill>
                  </a:ln>
                  <a:pattFill prst="dkUpDiag">
                    <a:fgClr>
                      <a:schemeClr val="bg1">
                        <a:lumMod val="50000"/>
                      </a:schemeClr>
                    </a:fgClr>
                    <a:bgClr>
                      <a:schemeClr val="tx1">
                        <a:lumMod val="75000"/>
                        <a:lumOff val="25000"/>
                      </a:schemeClr>
                    </a:bgClr>
                  </a:pattFill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  <a:latin typeface="方正隶二简体" panose="02010601030101010101" charset="-122"/>
                  <a:ea typeface="方正隶二简体" panose="02010601030101010101" charset="-122"/>
                </a:rPr>
                <a:t>汉字历史大揭秘</a:t>
              </a:r>
              <a:endParaRPr lang="zh-CN" altLang="en-US" sz="5000" b="1" dirty="0" smtClean="0">
                <a:ln>
                  <a:solidFill>
                    <a:schemeClr val="bg1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方正隶二简体" panose="02010601030101010101" charset="-122"/>
                <a:ea typeface="方正隶二简体" panose="02010601030101010101" charset="-122"/>
              </a:endParaRPr>
            </a:p>
          </p:txBody>
        </p:sp>
        <p:pic>
          <p:nvPicPr>
            <p:cNvPr id="6" name="图片 5" descr="3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591" y="361"/>
              <a:ext cx="1826" cy="1855"/>
            </a:xfrm>
            <a:prstGeom prst="rect">
              <a:avLst/>
            </a:prstGeom>
          </p:spPr>
        </p:pic>
      </p:grpSp>
      <p:sp>
        <p:nvSpPr>
          <p:cNvPr id="100" name="文本框 99"/>
          <p:cNvSpPr txBox="1"/>
          <p:nvPr/>
        </p:nvSpPr>
        <p:spPr>
          <a:xfrm>
            <a:off x="577850" y="1882775"/>
            <a:ext cx="11035665" cy="4015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l">
              <a:lnSpc>
                <a:spcPct val="170000"/>
              </a:lnSpc>
            </a:pPr>
            <a:r>
              <a:rPr lang="zh-CN" sz="5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（3）全班汇报展示，由小组推选代表</a:t>
            </a:r>
            <a:endParaRPr lang="zh-CN" sz="50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panose="02000000000000000000" charset="-122"/>
            </a:endParaRPr>
          </a:p>
          <a:p>
            <a:pPr indent="0" algn="l">
              <a:lnSpc>
                <a:spcPct val="170000"/>
              </a:lnSpc>
            </a:pPr>
            <a:r>
              <a:rPr lang="zh-CN" sz="5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     在全班汇报。</a:t>
            </a:r>
            <a:endParaRPr lang="zh-CN" sz="50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panose="02000000000000000000" charset="-122"/>
            </a:endParaRPr>
          </a:p>
          <a:p>
            <a:pPr indent="0" algn="l">
              <a:lnSpc>
                <a:spcPct val="170000"/>
              </a:lnSpc>
            </a:pPr>
            <a:r>
              <a:rPr lang="zh-CN" sz="5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（4）交流体会，感受乐趣。</a:t>
            </a:r>
            <a:endParaRPr lang="zh-CN" sz="50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panose="02000000000000000000" charset="-122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文本框 41"/>
          <p:cNvSpPr txBox="1"/>
          <p:nvPr/>
        </p:nvSpPr>
        <p:spPr>
          <a:xfrm>
            <a:off x="1534795" y="387985"/>
            <a:ext cx="6727825" cy="86042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indent="0" algn="dist">
              <a:buFont typeface="Wingdings" panose="05000000000000000000" pitchFamily="2" charset="2"/>
              <a:buNone/>
            </a:pPr>
            <a:r>
              <a:rPr lang="zh-CN" altLang="en-US" sz="5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方正隶二简体" panose="02010601030101010101" charset="-122"/>
                <a:ea typeface="方正隶二简体" panose="02010601030101010101" charset="-122"/>
              </a:rPr>
              <a:t>“一字之差”的教训</a:t>
            </a:r>
            <a:endParaRPr lang="zh-CN" altLang="en-US" sz="50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方正隶二简体" panose="02010601030101010101" charset="-122"/>
              <a:ea typeface="方正隶二简体" panose="02010601030101010101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577850" y="1407160"/>
            <a:ext cx="11035665" cy="52927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>
              <a:lnSpc>
                <a:spcPct val="130000"/>
              </a:lnSpc>
            </a:pPr>
            <a:r>
              <a:rPr lang="zh-CN" altLang="en-US" sz="50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（</a:t>
            </a:r>
            <a:r>
              <a:rPr lang="en-US" altLang="zh-CN" sz="50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1</a:t>
            </a:r>
            <a:r>
              <a:rPr lang="zh-CN" altLang="en-US" sz="50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）</a:t>
            </a:r>
            <a:r>
              <a:rPr lang="en-US" altLang="zh-CN" sz="50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引言</a:t>
            </a:r>
            <a:r>
              <a:rPr lang="en-US" altLang="zh-CN" sz="5000" b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    </a:t>
            </a:r>
            <a:endParaRPr lang="en-US" altLang="zh-CN" sz="5000" b="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panose="02000000000000000000" charset="-122"/>
            </a:endParaRPr>
          </a:p>
          <a:p>
            <a:pPr indent="0">
              <a:lnSpc>
                <a:spcPct val="130000"/>
              </a:lnSpc>
            </a:pPr>
            <a:r>
              <a:rPr lang="zh-CN" sz="5000" b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   </a:t>
            </a:r>
            <a:r>
              <a:rPr lang="zh-CN" sz="4600" b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 </a:t>
            </a:r>
            <a:r>
              <a:rPr lang="zh-CN" sz="4000" b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正确使用汉字,对于我们每个人来说都是十分重要的大家一定还记得“一字值万金”的教训吧。其实,在我们的活中,像这样的教训还有很多很多,通过前一段时间的活动相信大家一定搜集到不少这样的事例吧。</a:t>
            </a:r>
            <a:endParaRPr lang="zh-CN" altLang="en-US" sz="4000" b="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panose="02000000000000000000" charset="-122"/>
            </a:endParaRPr>
          </a:p>
        </p:txBody>
      </p:sp>
      <p:pic>
        <p:nvPicPr>
          <p:cNvPr id="13" name="图片 12" descr="重点使用图片25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206375" y="387985"/>
            <a:ext cx="1834515" cy="1353820"/>
          </a:xfrm>
          <a:prstGeom prst="rect">
            <a:avLst/>
          </a:prstGeom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577850" y="2075815"/>
            <a:ext cx="11035665" cy="27070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l">
              <a:lnSpc>
                <a:spcPct val="170000"/>
              </a:lnSpc>
            </a:pPr>
            <a:r>
              <a:rPr lang="zh-CN" sz="5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（2）组内互说,推选代表</a:t>
            </a:r>
            <a:endParaRPr lang="zh-CN" sz="50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panose="02000000000000000000" charset="-122"/>
            </a:endParaRPr>
          </a:p>
          <a:p>
            <a:pPr indent="0" algn="l">
              <a:lnSpc>
                <a:spcPct val="170000"/>
              </a:lnSpc>
            </a:pPr>
            <a:r>
              <a:rPr lang="zh-CN" sz="5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（3）说说听完故事的体会和感受。</a:t>
            </a:r>
            <a:endParaRPr lang="zh-CN" sz="50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panose="02000000000000000000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534795" y="387985"/>
            <a:ext cx="6727825" cy="86042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indent="0" algn="dist">
              <a:buFont typeface="Wingdings" panose="05000000000000000000" pitchFamily="2" charset="2"/>
              <a:buNone/>
            </a:pPr>
            <a:r>
              <a:rPr lang="zh-CN" altLang="en-US" sz="5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方正隶二简体" panose="02010601030101010101" charset="-122"/>
                <a:ea typeface="方正隶二简体" panose="02010601030101010101" charset="-122"/>
              </a:rPr>
              <a:t>“一字之差”的教训</a:t>
            </a:r>
            <a:endParaRPr lang="zh-CN" altLang="en-US" sz="50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方正隶二简体" panose="02010601030101010101" charset="-122"/>
              <a:ea typeface="方正隶二简体" panose="02010601030101010101" charset="-122"/>
            </a:endParaRPr>
          </a:p>
        </p:txBody>
      </p:sp>
      <p:pic>
        <p:nvPicPr>
          <p:cNvPr id="13" name="图片 12" descr="重点使用图片25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206375" y="387985"/>
            <a:ext cx="1834515" cy="1353820"/>
          </a:xfrm>
          <a:prstGeom prst="rect">
            <a:avLst/>
          </a:prstGeo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950</Words>
  <Application>WPS 演示</Application>
  <PresentationFormat>自定义</PresentationFormat>
  <Paragraphs>75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2" baseType="lpstr">
      <vt:lpstr>Arial</vt:lpstr>
      <vt:lpstr>宋体</vt:lpstr>
      <vt:lpstr>Wingdings</vt:lpstr>
      <vt:lpstr>微软雅黑</vt:lpstr>
      <vt:lpstr>方正水柱简体</vt:lpstr>
      <vt:lpstr>Calibri</vt:lpstr>
      <vt:lpstr>Impact</vt:lpstr>
      <vt:lpstr>楷体</vt:lpstr>
      <vt:lpstr>楷体_GB2312</vt:lpstr>
      <vt:lpstr>方正隶二简体</vt:lpstr>
      <vt:lpstr>方正书宋_GBK</vt:lpstr>
      <vt:lpstr>Arial Unicode MS</vt:lpstr>
      <vt:lpstr>Calibri Light</vt:lpstr>
      <vt:lpstr>Courier New</vt:lpstr>
      <vt:lpstr>Lucida Sans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Administrator</cp:lastModifiedBy>
  <cp:revision>4</cp:revision>
  <dcterms:created xsi:type="dcterms:W3CDTF">2020-01-26T10:52:00Z</dcterms:created>
  <dcterms:modified xsi:type="dcterms:W3CDTF">2020-03-03T05:23:37Z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2052-11.1.0.9440</vt:lpwstr>
  </property>
</Properties>
</file>