
<file path=[Content_Types].xml><?xml version="1.0" encoding="utf-8"?>
<Types xmlns="http://schemas.openxmlformats.org/package/2006/content-types">
  <Default Extension="jpeg" ContentType="image/jpeg"/>
  <Default Extension="tiff" ContentType="image/tiff"/>
  <Default Extension="png" ContentType="image/png"/>
  <Default Extension="emf" ContentType="image/x-emf"/>
  <Default Extension="m4a" ContentType="audi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565" r:id="rId3"/>
    <p:sldId id="566" r:id="rId4"/>
    <p:sldId id="567" r:id="rId5"/>
    <p:sldId id="568" r:id="rId6"/>
    <p:sldId id="569" r:id="rId7"/>
    <p:sldId id="584" r:id="rId8"/>
    <p:sldId id="570" r:id="rId9"/>
    <p:sldId id="571" r:id="rId10"/>
    <p:sldId id="572" r:id="rId11"/>
    <p:sldId id="573" r:id="rId12"/>
    <p:sldId id="574" r:id="rId13"/>
    <p:sldId id="585" r:id="rId14"/>
    <p:sldId id="575" r:id="rId15"/>
    <p:sldId id="576" r:id="rId16"/>
    <p:sldId id="586" r:id="rId17"/>
    <p:sldId id="587" r:id="rId18"/>
    <p:sldId id="577" r:id="rId19"/>
    <p:sldId id="578" r:id="rId20"/>
    <p:sldId id="579" r:id="rId21"/>
    <p:sldId id="580" r:id="rId22"/>
    <p:sldId id="581" r:id="rId23"/>
    <p:sldId id="588" r:id="rId24"/>
    <p:sldId id="582" r:id="rId25"/>
  </p:sldIdLst>
  <p:sldSz cx="9144000" cy="5143500" type="screen16x9"/>
  <p:notesSz cx="6858000" cy="9144000"/>
  <p:defaultTextStyle>
    <a:defPPr>
      <a:defRPr lang="zh-CN"/>
    </a:defPPr>
    <a:lvl1pPr marL="0" lvl="0"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itchFamily="34" charset="0"/>
        <a:ea typeface="宋体" panose="02010600030101010101" pitchFamily="2" charset="-122"/>
        <a:cs typeface="+mn-cs"/>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itchFamily="34" charset="0"/>
        <a:ea typeface="宋体" panose="02010600030101010101" pitchFamily="2" charset="-122"/>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itchFamily="34" charset="0"/>
        <a:ea typeface="宋体" panose="02010600030101010101" pitchFamily="2" charset="-122"/>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itchFamily="34" charset="0"/>
        <a:ea typeface="宋体" panose="02010600030101010101" pitchFamily="2" charset="-122"/>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itchFamily="34" charset="0"/>
        <a:ea typeface="宋体" panose="02010600030101010101" pitchFamily="2" charset="-122"/>
        <a:cs typeface="+mn-cs"/>
      </a:defRPr>
    </a:lvl5pPr>
    <a:lvl6pPr marL="2286000" lvl="5"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itchFamily="34" charset="0"/>
        <a:ea typeface="宋体" panose="02010600030101010101" pitchFamily="2" charset="-122"/>
        <a:cs typeface="+mn-cs"/>
      </a:defRPr>
    </a:lvl6pPr>
    <a:lvl7pPr marL="2743200" lvl="6"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itchFamily="34" charset="0"/>
        <a:ea typeface="宋体" panose="02010600030101010101" pitchFamily="2" charset="-122"/>
        <a:cs typeface="+mn-cs"/>
      </a:defRPr>
    </a:lvl7pPr>
    <a:lvl8pPr marL="3200400" lvl="7"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itchFamily="34" charset="0"/>
        <a:ea typeface="宋体" panose="02010600030101010101" pitchFamily="2" charset="-122"/>
        <a:cs typeface="+mn-cs"/>
      </a:defRPr>
    </a:lvl8pPr>
    <a:lvl9pPr marL="3657600" lvl="8"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FF"/>
    <a:srgbClr val="3333FF"/>
    <a:srgbClr val="FF00FF"/>
    <a:srgbClr val="00FFFF"/>
    <a:srgbClr val="0066FF"/>
    <a:srgbClr val="FFFF66"/>
    <a:srgbClr val="FFFF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7"/>
    <p:restoredTop sz="85146"/>
  </p:normalViewPr>
  <p:slideViewPr>
    <p:cSldViewPr snapToGrid="0" snapToObjects="1" showGuides="1">
      <p:cViewPr varScale="1">
        <p:scale>
          <a:sx n="165" d="100"/>
          <a:sy n="165" d="100"/>
        </p:scale>
        <p:origin x="-102" y="-174"/>
      </p:cViewPr>
      <p:guideLst>
        <p:guide orient="horz"/>
        <p:guide pos="5759"/>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ea typeface="宋体" panose="02010600030101010101" pitchFamily="2" charset="-122"/>
              </a:defRPr>
            </a:lvl1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ea typeface="宋体" panose="02010600030101010101" pitchFamily="2" charset="-122"/>
              </a:defRPr>
            </a:lvl1pPr>
          </a:lstStyle>
          <a:p>
            <a:pPr marL="0" marR="0" lvl="0" indent="0" algn="r" defTabSz="4572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ea typeface="宋体" panose="02010600030101010101" pitchFamily="2" charset="-122"/>
              </a:defRPr>
            </a:lvl1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buChar char="•"/>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4258651-961B-4B97-8330-219E215D77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59D033-BE24-40CE-A4BD-F4EEA876C83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4258651-961B-4B97-8330-219E215D77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59D033-BE24-40CE-A4BD-F4EEA876C83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4258651-961B-4B97-8330-219E215D77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59D033-BE24-40CE-A4BD-F4EEA876C83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4258651-961B-4B97-8330-219E215D77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59D033-BE24-40CE-A4BD-F4EEA876C83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4258651-961B-4B97-8330-219E215D77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59D033-BE24-40CE-A4BD-F4EEA876C83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4258651-961B-4B97-8330-219E215D77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59D033-BE24-40CE-A4BD-F4EEA876C83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4258651-961B-4B97-8330-219E215D770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059D033-BE24-40CE-A4BD-F4EEA876C83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4258651-961B-4B97-8330-219E215D770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59D033-BE24-40CE-A4BD-F4EEA876C83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4258651-961B-4B97-8330-219E215D770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59D033-BE24-40CE-A4BD-F4EEA876C83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4258651-961B-4B97-8330-219E215D77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59D033-BE24-40CE-A4BD-F4EEA876C83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4258651-961B-4B97-8330-219E215D77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59D033-BE24-40CE-A4BD-F4EEA876C83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4258651-961B-4B97-8330-219E215D770A}"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059D033-BE24-40CE-A4BD-F4EEA876C83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emf"/></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3.emf"/></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tiff"/><Relationship Id="rId4" Type="http://schemas.microsoft.com/office/2007/relationships/media" Target="../media/media1.m4a"/><Relationship Id="rId3" Type="http://schemas.openxmlformats.org/officeDocument/2006/relationships/audio" Target="../media/media1.m4a"/><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e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em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e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emf"/></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tiff"/><Relationship Id="rId3" Type="http://schemas.microsoft.com/office/2007/relationships/media" Target="../media/media2.m4a"/><Relationship Id="rId2" Type="http://schemas.openxmlformats.org/officeDocument/2006/relationships/audio" Target="../media/media2.m4a"/><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emf"/></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e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e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1" cstate="print"/>
          <a:srcRect/>
          <a:stretch>
            <a:fillRect/>
          </a:stretch>
        </p:blipFill>
        <p:spPr bwMode="auto">
          <a:xfrm>
            <a:off x="2897188" y="1541463"/>
            <a:ext cx="5791200" cy="21701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1"/>
          <p:cNvSpPr/>
          <p:nvPr/>
        </p:nvSpPr>
        <p:spPr>
          <a:xfrm>
            <a:off x="360045" y="1173321"/>
            <a:ext cx="8512493" cy="3416320"/>
          </a:xfrm>
          <a:prstGeom prst="rect">
            <a:avLst/>
          </a:prstGeom>
          <a:noFill/>
          <a:ln w="9525">
            <a:noFill/>
          </a:ln>
        </p:spPr>
        <p:txBody>
          <a:bodyPr wrap="square" anchor="ctr">
            <a:spAutoFit/>
          </a:bodyPr>
          <a:lstStyle/>
          <a:p>
            <a:pPr indent="304800" eaLnBrk="0" hangingPunct="0">
              <a:lnSpc>
                <a:spcPct val="150000"/>
              </a:lnSpc>
            </a:pPr>
            <a:r>
              <a:rPr lang="zh-CN" altLang="en-US" sz="2400" b="1" dirty="0">
                <a:solidFill>
                  <a:srgbClr val="C00000"/>
                </a:solidFill>
                <a:latin typeface="+mj-ea"/>
                <a:ea typeface="+mj-ea"/>
              </a:rPr>
              <a:t>  在第一句中，沃克医生在往常的手术中是镇定从容，而这一次的表现体现出这不是一次普通的手术。这样的手术，在医生看来，病人是无法忍受的，所以沃克医生异常紧张。</a:t>
            </a:r>
            <a:endParaRPr lang="en-US" altLang="zh-CN" sz="2400" b="1" dirty="0">
              <a:solidFill>
                <a:srgbClr val="C00000"/>
              </a:solidFill>
              <a:latin typeface="+mj-ea"/>
              <a:ea typeface="+mj-ea"/>
            </a:endParaRPr>
          </a:p>
          <a:p>
            <a:pPr indent="304800" eaLnBrk="0" hangingPunct="0">
              <a:lnSpc>
                <a:spcPct val="150000"/>
              </a:lnSpc>
            </a:pPr>
            <a:r>
              <a:rPr lang="en-US" altLang="zh-CN" sz="2400" b="1" dirty="0">
                <a:solidFill>
                  <a:srgbClr val="C00000"/>
                </a:solidFill>
                <a:latin typeface="+mj-ea"/>
                <a:ea typeface="+mj-ea"/>
              </a:rPr>
              <a:t>  </a:t>
            </a:r>
            <a:r>
              <a:rPr lang="zh-CN" altLang="en-US" sz="2400" b="1" dirty="0">
                <a:solidFill>
                  <a:srgbClr val="C00000"/>
                </a:solidFill>
                <a:latin typeface="+mj-ea"/>
                <a:ea typeface="+mj-ea"/>
              </a:rPr>
              <a:t>第二句通过“我”面对不顺心事的不同表现，“一笑而过”与“‘心神不宁’、‘无法入睡’”的前后对比，体现出事情的糟糕，令人烦恼，“我”无法释怀。</a:t>
            </a:r>
            <a:endParaRPr lang="zh-CN" altLang="en-US" sz="2400" b="1" dirty="0">
              <a:solidFill>
                <a:srgbClr val="C00000"/>
              </a:solidFill>
              <a:latin typeface="+mj-ea"/>
              <a:ea typeface="+mj-ea"/>
            </a:endParaRPr>
          </a:p>
        </p:txBody>
      </p:sp>
      <p:sp>
        <p:nvSpPr>
          <p:cNvPr id="10244" name="Rectangle 2"/>
          <p:cNvSpPr/>
          <p:nvPr/>
        </p:nvSpPr>
        <p:spPr>
          <a:xfrm>
            <a:off x="203200" y="723900"/>
            <a:ext cx="2295821" cy="523220"/>
          </a:xfrm>
          <a:prstGeom prst="rect">
            <a:avLst/>
          </a:prstGeom>
          <a:noFill/>
          <a:ln w="9525">
            <a:noFill/>
          </a:ln>
        </p:spPr>
        <p:txBody>
          <a:bodyPr wrap="none" anchor="ctr">
            <a:spAutoFit/>
          </a:bodyPr>
          <a:lstStyle/>
          <a:p>
            <a:pPr indent="304800" eaLnBrk="0" hangingPunct="0"/>
            <a:r>
              <a:rPr lang="zh-CN" altLang="zh-CN" sz="2800" b="1" dirty="0">
                <a:solidFill>
                  <a:srgbClr val="0000FF"/>
                </a:solidFill>
                <a:latin typeface="Calibri" pitchFamily="34" charset="0"/>
                <a:cs typeface="Times New Roman" panose="02020603050405020304" pitchFamily="18" charset="0"/>
              </a:rPr>
              <a:t>参考答案：</a:t>
            </a:r>
            <a:endParaRPr lang="zh-CN" altLang="zh-CN" sz="4000" b="1" dirty="0">
              <a:solidFill>
                <a:srgbClr val="0000FF"/>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left)">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AutoShape 70"/>
          <p:cNvSpPr>
            <a:spLocks noChangeAspect="1" noTextEdit="1"/>
          </p:cNvSpPr>
          <p:nvPr/>
        </p:nvSpPr>
        <p:spPr>
          <a:xfrm>
            <a:off x="-3943350" y="534988"/>
            <a:ext cx="1895475" cy="1358900"/>
          </a:xfrm>
          <a:prstGeom prst="rect">
            <a:avLst/>
          </a:prstGeom>
          <a:noFill/>
          <a:ln w="9525">
            <a:noFill/>
          </a:ln>
        </p:spPr>
        <p:txBody>
          <a:bodyPr/>
          <a:lstStyle/>
          <a:p>
            <a:endParaRPr lang="zh-CN" altLang="en-US"/>
          </a:p>
        </p:txBody>
      </p:sp>
      <p:pic>
        <p:nvPicPr>
          <p:cNvPr id="11267" name="Picture 72"/>
          <p:cNvPicPr>
            <a:picLocks noChangeAspect="1"/>
          </p:cNvPicPr>
          <p:nvPr/>
        </p:nvPicPr>
        <p:blipFill>
          <a:blip r:embed="rId1" cstate="print"/>
          <a:stretch>
            <a:fillRect/>
          </a:stretch>
        </p:blipFill>
        <p:spPr>
          <a:xfrm>
            <a:off x="-3943350" y="534988"/>
            <a:ext cx="1897063" cy="1358900"/>
          </a:xfrm>
          <a:prstGeom prst="rect">
            <a:avLst/>
          </a:prstGeom>
          <a:noFill/>
          <a:ln w="9525">
            <a:noFill/>
          </a:ln>
        </p:spPr>
      </p:pic>
      <p:sp>
        <p:nvSpPr>
          <p:cNvPr id="23557" name="Rectangle 5"/>
          <p:cNvSpPr>
            <a:spLocks noChangeArrowheads="1"/>
          </p:cNvSpPr>
          <p:nvPr/>
        </p:nvSpPr>
        <p:spPr bwMode="auto">
          <a:xfrm>
            <a:off x="446088" y="1342525"/>
            <a:ext cx="8189913" cy="1200329"/>
          </a:xfrm>
          <a:prstGeom prst="rect">
            <a:avLst/>
          </a:prstGeom>
          <a:noFill/>
          <a:ln w="9525">
            <a:noFill/>
            <a:miter lim="800000"/>
          </a:ln>
          <a:effectLst/>
        </p:spPr>
        <p:txBody>
          <a:bodyPr wrap="square">
            <a:spAutoFit/>
          </a:bodyPr>
          <a:lstStyle/>
          <a:p>
            <a:pPr marL="0" marR="0" lvl="0" indent="0" algn="l" defTabSz="457200" rtl="0" eaLnBrk="1" fontAlgn="base" latinLnBrk="1"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Times New Roman" panose="02020603050405020304" pitchFamily="18" charset="0"/>
              </a:rPr>
              <a:t>    读教材上的两个句子，体会它们的表达效果，照样子说句子。</a:t>
            </a:r>
            <a:endParaRPr kumimoji="0" lang="zh-CN" altLang="en-US" sz="2400" b="1" i="0" u="none" strike="noStrike" kern="1200" cap="none" spc="0" normalizeH="0" baseline="0" noProof="0" dirty="0">
              <a:ln>
                <a:noFill/>
              </a:ln>
              <a:solidFill>
                <a:schemeClr val="tx1"/>
              </a:solidFill>
              <a:effectLst/>
              <a:uLnTx/>
              <a:uFillTx/>
              <a:latin typeface="+mj-ea"/>
              <a:ea typeface="+mj-ea"/>
              <a:cs typeface="Times New Roman" panose="02020603050405020304" pitchFamily="18" charset="0"/>
            </a:endParaRPr>
          </a:p>
        </p:txBody>
      </p:sp>
      <p:sp>
        <p:nvSpPr>
          <p:cNvPr id="11269" name="矩形 4"/>
          <p:cNvSpPr/>
          <p:nvPr/>
        </p:nvSpPr>
        <p:spPr>
          <a:xfrm>
            <a:off x="420688" y="679450"/>
            <a:ext cx="3795712" cy="637675"/>
          </a:xfrm>
          <a:prstGeom prst="rect">
            <a:avLst/>
          </a:prstGeom>
          <a:noFill/>
          <a:ln w="9525">
            <a:noFill/>
          </a:ln>
        </p:spPr>
        <p:txBody>
          <a:bodyPr>
            <a:spAutoFit/>
          </a:bodyPr>
          <a:lstStyle/>
          <a:p>
            <a:pPr marL="342900" indent="-342900" eaLnBrk="0" hangingPunct="0">
              <a:lnSpc>
                <a:spcPct val="150000"/>
              </a:lnSpc>
              <a:buFont typeface="Wingdings" panose="05000000000000000000" pitchFamily="2" charset="2"/>
              <a:buChar char="l"/>
            </a:pPr>
            <a:r>
              <a:rPr lang="zh-CN" altLang="en-US" sz="2800" b="1" dirty="0">
                <a:solidFill>
                  <a:srgbClr val="3333FF"/>
                </a:solidFill>
                <a:latin typeface="黑体" panose="02010600030101010101" pitchFamily="49" charset="-122"/>
                <a:ea typeface="黑体" panose="02010600030101010101" pitchFamily="49" charset="-122"/>
              </a:rPr>
              <a:t>练一练，学运用。</a:t>
            </a:r>
            <a:endParaRPr lang="zh-CN" altLang="en-US" sz="2800" b="1" dirty="0">
              <a:solidFill>
                <a:srgbClr val="3333FF"/>
              </a:solidFill>
              <a:latin typeface="黑体" panose="02010600030101010101" pitchFamily="49" charset="-122"/>
              <a:ea typeface="黑体" panose="02010600030101010101" pitchFamily="49" charset="-122"/>
            </a:endParaRPr>
          </a:p>
        </p:txBody>
      </p:sp>
      <p:sp>
        <p:nvSpPr>
          <p:cNvPr id="7" name="Rectangle 1"/>
          <p:cNvSpPr>
            <a:spLocks noChangeArrowheads="1"/>
          </p:cNvSpPr>
          <p:nvPr/>
        </p:nvSpPr>
        <p:spPr bwMode="auto">
          <a:xfrm>
            <a:off x="420688" y="2342996"/>
            <a:ext cx="7974012" cy="1892826"/>
          </a:xfrm>
          <a:prstGeom prst="rect">
            <a:avLst/>
          </a:prstGeom>
          <a:noFill/>
          <a:ln w="9525">
            <a:noFill/>
            <a:miter lim="800000"/>
          </a:ln>
          <a:effectLst/>
        </p:spPr>
        <p:txBody>
          <a:bodyPr vert="horz" wrap="square" lIns="91440" tIns="45720" rIns="91440" bIns="45720" numCol="1" anchor="ctr" anchorCtr="0" compatLnSpc="1">
            <a:spAutoFit/>
          </a:bodyPr>
          <a:lstStyle/>
          <a:p>
            <a:pPr lvl="0" indent="457200" defTabSz="914400">
              <a:lnSpc>
                <a:spcPct val="150000"/>
              </a:lnSpc>
            </a:pPr>
            <a:r>
              <a:rPr lang="zh-CN" altLang="en-US" sz="2600" b="1" dirty="0">
                <a:solidFill>
                  <a:srgbClr val="FF0000"/>
                </a:solidFill>
                <a:latin typeface="楷体" pitchFamily="49" charset="-122"/>
                <a:ea typeface="楷体" pitchFamily="49" charset="-122"/>
                <a:cs typeface="Times New Roman" panose="02020603050405020304" pitchFamily="18" charset="0"/>
              </a:rPr>
              <a:t>                 </a:t>
            </a:r>
            <a:r>
              <a:rPr lang="zh-CN" altLang="en-US" sz="2600" b="1" dirty="0">
                <a:latin typeface="楷体" pitchFamily="49" charset="-122"/>
                <a:ea typeface="楷体" pitchFamily="49" charset="-122"/>
                <a:cs typeface="Times New Roman" panose="02020603050405020304" pitchFamily="18" charset="0"/>
              </a:rPr>
              <a:t>应对考试</a:t>
            </a:r>
            <a:endParaRPr lang="zh-CN" altLang="en-US" sz="2600" b="1" dirty="0">
              <a:latin typeface="楷体" pitchFamily="49" charset="-122"/>
              <a:ea typeface="楷体" pitchFamily="49" charset="-122"/>
              <a:cs typeface="Times New Roman" panose="02020603050405020304" pitchFamily="18" charset="0"/>
            </a:endParaRPr>
          </a:p>
          <a:p>
            <a:pPr lvl="0" indent="457200" defTabSz="914400">
              <a:lnSpc>
                <a:spcPct val="150000"/>
              </a:lnSpc>
            </a:pPr>
            <a:r>
              <a:rPr lang="zh-CN" altLang="en-US" sz="2600" b="1" dirty="0">
                <a:solidFill>
                  <a:srgbClr val="FF0000"/>
                </a:solidFill>
                <a:latin typeface="楷体" pitchFamily="49" charset="-122"/>
                <a:ea typeface="楷体" pitchFamily="49" charset="-122"/>
                <a:cs typeface="Times New Roman" panose="02020603050405020304" pitchFamily="18" charset="0"/>
              </a:rPr>
              <a:t> </a:t>
            </a:r>
            <a:r>
              <a:rPr lang="zh-CN" altLang="en-US" sz="2600" b="1" dirty="0">
                <a:solidFill>
                  <a:srgbClr val="C00000"/>
                </a:solidFill>
                <a:latin typeface="楷体" pitchFamily="49" charset="-122"/>
                <a:ea typeface="楷体" pitchFamily="49" charset="-122"/>
                <a:cs typeface="Times New Roman" panose="02020603050405020304" pitchFamily="18" charset="0"/>
              </a:rPr>
              <a:t>考场上，一向轻松淡定应考的小明，这次却心里有些忐忑，手心不断出汗，用纸巾一遍又一遍地擦拭。</a:t>
            </a:r>
            <a:endParaRPr lang="zh-CN" altLang="en-US" sz="2600" b="1" dirty="0">
              <a:solidFill>
                <a:srgbClr val="C00000"/>
              </a:solidFill>
              <a:latin typeface="楷体" pitchFamily="49" charset="-122"/>
              <a:ea typeface="楷体"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AutoShape 70"/>
          <p:cNvSpPr>
            <a:spLocks noChangeAspect="1" noChangeArrowheads="1" noTextEdit="1"/>
          </p:cNvSpPr>
          <p:nvPr/>
        </p:nvSpPr>
        <p:spPr bwMode="auto">
          <a:xfrm>
            <a:off x="-3943350" y="534988"/>
            <a:ext cx="1895475" cy="1358900"/>
          </a:xfrm>
          <a:prstGeom prst="rect">
            <a:avLst/>
          </a:prstGeom>
          <a:noFill/>
          <a:ln w="9525">
            <a:noFill/>
            <a:miter lim="800000"/>
          </a:ln>
        </p:spPr>
        <p:txBody>
          <a:bodyPr/>
          <a:lstStyle/>
          <a:p>
            <a:endParaRPr lang="zh-CN" altLang="en-US"/>
          </a:p>
        </p:txBody>
      </p:sp>
      <p:pic>
        <p:nvPicPr>
          <p:cNvPr id="36867" name="Picture 72"/>
          <p:cNvPicPr>
            <a:picLocks noChangeAspect="1" noChangeArrowheads="1"/>
          </p:cNvPicPr>
          <p:nvPr/>
        </p:nvPicPr>
        <p:blipFill>
          <a:blip r:embed="rId1" cstate="print"/>
          <a:srcRect/>
          <a:stretch>
            <a:fillRect/>
          </a:stretch>
        </p:blipFill>
        <p:spPr bwMode="auto">
          <a:xfrm>
            <a:off x="-3943350" y="534988"/>
            <a:ext cx="1897062" cy="1358900"/>
          </a:xfrm>
          <a:prstGeom prst="rect">
            <a:avLst/>
          </a:prstGeom>
          <a:noFill/>
          <a:ln w="9525">
            <a:noFill/>
            <a:miter lim="800000"/>
            <a:headEnd/>
            <a:tailEnd/>
          </a:ln>
        </p:spPr>
      </p:pic>
      <p:pic>
        <p:nvPicPr>
          <p:cNvPr id="36869" name="Picture 9"/>
          <p:cNvPicPr>
            <a:picLocks noChangeAspect="1" noChangeArrowheads="1"/>
          </p:cNvPicPr>
          <p:nvPr/>
        </p:nvPicPr>
        <p:blipFill>
          <a:blip r:embed="rId2" cstate="print"/>
          <a:srcRect l="10870" t="23463" r="9317" b="26411"/>
          <a:stretch>
            <a:fillRect/>
          </a:stretch>
        </p:blipFill>
        <p:spPr bwMode="auto">
          <a:xfrm>
            <a:off x="3348038" y="28575"/>
            <a:ext cx="2447925" cy="647700"/>
          </a:xfrm>
          <a:prstGeom prst="rect">
            <a:avLst/>
          </a:prstGeom>
          <a:noFill/>
          <a:ln w="9525">
            <a:noFill/>
            <a:miter lim="800000"/>
            <a:headEnd/>
            <a:tailEnd/>
          </a:ln>
          <a:effectLst/>
        </p:spPr>
      </p:pic>
      <p:grpSp>
        <p:nvGrpSpPr>
          <p:cNvPr id="2" name="组合 11"/>
          <p:cNvGrpSpPr/>
          <p:nvPr/>
        </p:nvGrpSpPr>
        <p:grpSpPr bwMode="auto">
          <a:xfrm>
            <a:off x="3695699" y="771316"/>
            <a:ext cx="4267201" cy="1492674"/>
            <a:chOff x="593724" y="3547774"/>
            <a:chExt cx="3880185" cy="1309937"/>
          </a:xfrm>
        </p:grpSpPr>
        <p:sp>
          <p:nvSpPr>
            <p:cNvPr id="13" name="圆角矩形标注 12"/>
            <p:cNvSpPr/>
            <p:nvPr/>
          </p:nvSpPr>
          <p:spPr>
            <a:xfrm>
              <a:off x="1695449" y="3547774"/>
              <a:ext cx="2778460" cy="1006044"/>
            </a:xfrm>
            <a:prstGeom prst="wedgeRoundRectCallout">
              <a:avLst>
                <a:gd name="adj1" fmla="val -54220"/>
                <a:gd name="adj2" fmla="val -471"/>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zh-CN" altLang="en-US" sz="2400" b="1" dirty="0">
                  <a:solidFill>
                    <a:schemeClr val="tx1"/>
                  </a:solidFill>
                </a:rPr>
                <a:t>        小朋友，观察上面的字，说说你发现了什么？</a:t>
              </a:r>
              <a:endParaRPr lang="zh-CN" altLang="en-US" sz="2400" b="1" dirty="0">
                <a:solidFill>
                  <a:schemeClr val="tx1"/>
                </a:solidFill>
              </a:endParaRPr>
            </a:p>
          </p:txBody>
        </p:sp>
        <p:pic>
          <p:nvPicPr>
            <p:cNvPr id="36874" name="Picture 13" descr="C:\Users\Administrator\Desktop\17e1884f61f242d2a7c5ee365a480b19.png"/>
            <p:cNvPicPr>
              <a:picLocks noChangeAspect="1" noChangeArrowheads="1"/>
            </p:cNvPicPr>
            <p:nvPr/>
          </p:nvPicPr>
          <p:blipFill>
            <a:blip r:embed="rId3" cstate="print"/>
            <a:srcRect/>
            <a:stretch>
              <a:fillRect/>
            </a:stretch>
          </p:blipFill>
          <p:spPr bwMode="auto">
            <a:xfrm flipH="1">
              <a:off x="593724" y="3793793"/>
              <a:ext cx="1101725" cy="1063918"/>
            </a:xfrm>
            <a:prstGeom prst="rect">
              <a:avLst/>
            </a:prstGeom>
            <a:noFill/>
            <a:ln w="9525">
              <a:noFill/>
              <a:miter lim="800000"/>
              <a:headEnd/>
              <a:tailEnd/>
            </a:ln>
          </p:spPr>
        </p:pic>
      </p:grpSp>
      <p:sp>
        <p:nvSpPr>
          <p:cNvPr id="14" name="矩形 13"/>
          <p:cNvSpPr/>
          <p:nvPr/>
        </p:nvSpPr>
        <p:spPr>
          <a:xfrm>
            <a:off x="3873499" y="2352887"/>
            <a:ext cx="4693000" cy="2245102"/>
          </a:xfrm>
          <a:prstGeom prst="rect">
            <a:avLst/>
          </a:prstGeom>
        </p:spPr>
        <p:txBody>
          <a:bodyPr wrap="square">
            <a:spAutoFit/>
          </a:bodyPr>
          <a:lstStyle/>
          <a:p>
            <a:pPr>
              <a:lnSpc>
                <a:spcPct val="150000"/>
              </a:lnSpc>
            </a:pPr>
            <a:r>
              <a:rPr lang="zh-CN" altLang="en-US" sz="2400" b="1" dirty="0">
                <a:solidFill>
                  <a:srgbClr val="C00000"/>
                </a:solidFill>
              </a:rPr>
              <a:t>         抄写课文时，标题和作者要写在醒目的位置，最好写在每一行的中间；段落要分明，每一段前空两格。</a:t>
            </a:r>
            <a:endParaRPr lang="zh-CN" altLang="en-US" sz="2400" b="1" dirty="0">
              <a:solidFill>
                <a:srgbClr val="C00000"/>
              </a:solidFill>
            </a:endParaRPr>
          </a:p>
        </p:txBody>
      </p:sp>
      <p:pic>
        <p:nvPicPr>
          <p:cNvPr id="28673" name="Picture 1" descr="C:\Users\Administrator\AppData\Roaming\Tencent\Users\541737432\QQ\WinTemp\RichOle\94Q]{3T}{915V`)O@8`]VER.png"/>
          <p:cNvPicPr>
            <a:picLocks noChangeAspect="1" noChangeArrowheads="1"/>
          </p:cNvPicPr>
          <p:nvPr/>
        </p:nvPicPr>
        <p:blipFill>
          <a:blip r:embed="rId4" cstate="print"/>
          <a:srcRect/>
          <a:stretch>
            <a:fillRect/>
          </a:stretch>
        </p:blipFill>
        <p:spPr bwMode="auto">
          <a:xfrm>
            <a:off x="393700" y="676275"/>
            <a:ext cx="3098799" cy="416477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AutoShape 70"/>
          <p:cNvSpPr>
            <a:spLocks noChangeAspect="1" noTextEdit="1"/>
          </p:cNvSpPr>
          <p:nvPr/>
        </p:nvSpPr>
        <p:spPr>
          <a:xfrm>
            <a:off x="-3943350" y="534988"/>
            <a:ext cx="1895475" cy="1358900"/>
          </a:xfrm>
          <a:prstGeom prst="rect">
            <a:avLst/>
          </a:prstGeom>
          <a:noFill/>
          <a:ln w="9525">
            <a:noFill/>
          </a:ln>
        </p:spPr>
        <p:txBody>
          <a:bodyPr/>
          <a:lstStyle/>
          <a:p>
            <a:endParaRPr lang="zh-CN" altLang="en-US"/>
          </a:p>
        </p:txBody>
      </p:sp>
      <p:pic>
        <p:nvPicPr>
          <p:cNvPr id="16387" name="Picture 7"/>
          <p:cNvPicPr>
            <a:picLocks noChangeAspect="1"/>
          </p:cNvPicPr>
          <p:nvPr/>
        </p:nvPicPr>
        <p:blipFill>
          <a:blip r:embed="rId1" cstate="print"/>
          <a:srcRect l="11800" t="20515" r="7144" b="24937"/>
          <a:stretch>
            <a:fillRect/>
          </a:stretch>
        </p:blipFill>
        <p:spPr>
          <a:xfrm>
            <a:off x="3328988" y="-9525"/>
            <a:ext cx="2486025" cy="704850"/>
          </a:xfrm>
          <a:prstGeom prst="rect">
            <a:avLst/>
          </a:prstGeom>
          <a:noFill/>
          <a:ln w="9525">
            <a:noFill/>
          </a:ln>
        </p:spPr>
      </p:pic>
      <p:sp>
        <p:nvSpPr>
          <p:cNvPr id="16388" name="AutoShape 8" descr="C:\Users\Administrator\AppData\Roaming\Tencent\Users\541737432\QQ\WinTemp\RichOle\YFH8_K]KI%pCA14TK@6{R.png"/>
          <p:cNvSpPr>
            <a:spLocks noChangeAspect="1"/>
          </p:cNvSpPr>
          <p:nvPr/>
        </p:nvSpPr>
        <p:spPr>
          <a:xfrm>
            <a:off x="0" y="0"/>
            <a:ext cx="304800" cy="304800"/>
          </a:xfrm>
          <a:prstGeom prst="rect">
            <a:avLst/>
          </a:prstGeom>
          <a:noFill/>
          <a:ln w="9525">
            <a:noFill/>
          </a:ln>
        </p:spPr>
        <p:txBody>
          <a:bodyPr/>
          <a:lstStyle/>
          <a:p>
            <a:endParaRPr lang="zh-CN" altLang="en-US" dirty="0">
              <a:latin typeface="Calibri" pitchFamily="34" charset="0"/>
            </a:endParaRPr>
          </a:p>
        </p:txBody>
      </p:sp>
      <p:sp>
        <p:nvSpPr>
          <p:cNvPr id="16390" name="矩形 9"/>
          <p:cNvSpPr/>
          <p:nvPr/>
        </p:nvSpPr>
        <p:spPr>
          <a:xfrm>
            <a:off x="1885950" y="850940"/>
            <a:ext cx="3258185" cy="3970318"/>
          </a:xfrm>
          <a:prstGeom prst="rect">
            <a:avLst/>
          </a:prstGeom>
          <a:noFill/>
          <a:ln w="9525">
            <a:noFill/>
          </a:ln>
        </p:spPr>
        <p:txBody>
          <a:bodyPr wrap="square">
            <a:spAutoFit/>
          </a:bodyPr>
          <a:lstStyle/>
          <a:p>
            <a:pPr algn="ctr">
              <a:lnSpc>
                <a:spcPct val="150000"/>
              </a:lnSpc>
            </a:pPr>
            <a:r>
              <a:rPr lang="zh-CN" altLang="en-US" sz="2800" b="1" dirty="0">
                <a:latin typeface="黑体" panose="02010600030101010101" pitchFamily="49" charset="-122"/>
                <a:ea typeface="黑体" panose="02010600030101010101" pitchFamily="49" charset="-122"/>
              </a:rPr>
              <a:t>凉州词</a:t>
            </a:r>
            <a:r>
              <a:rPr lang="zh-CN" altLang="en-US" sz="2800" b="1" dirty="0">
                <a:latin typeface="楷体" pitchFamily="49" charset="-122"/>
                <a:ea typeface="楷体" pitchFamily="49" charset="-122"/>
              </a:rPr>
              <a:t>  </a:t>
            </a:r>
            <a:endParaRPr lang="en-US" altLang="zh-CN" sz="2800" b="1" dirty="0">
              <a:latin typeface="楷体" pitchFamily="49" charset="-122"/>
              <a:ea typeface="楷体" pitchFamily="49" charset="-122"/>
            </a:endParaRPr>
          </a:p>
          <a:p>
            <a:pPr algn="ctr">
              <a:lnSpc>
                <a:spcPct val="150000"/>
              </a:lnSpc>
            </a:pPr>
            <a:r>
              <a:rPr lang="zh-CN" altLang="en-US" sz="2400" b="1" dirty="0">
                <a:latin typeface="仿宋" pitchFamily="49" charset="-122"/>
                <a:ea typeface="仿宋" pitchFamily="49" charset="-122"/>
              </a:rPr>
              <a:t>[唐]王之涣</a:t>
            </a:r>
            <a:endParaRPr lang="zh-CN" altLang="en-US" sz="2400" b="1" dirty="0">
              <a:latin typeface="仿宋" pitchFamily="49" charset="-122"/>
              <a:ea typeface="仿宋" pitchFamily="49" charset="-122"/>
            </a:endParaRPr>
          </a:p>
          <a:p>
            <a:pPr algn="ctr">
              <a:lnSpc>
                <a:spcPct val="150000"/>
              </a:lnSpc>
            </a:pPr>
            <a:r>
              <a:rPr lang="zh-CN" altLang="en-US" sz="2800" b="1" dirty="0">
                <a:latin typeface="楷体" pitchFamily="49" charset="-122"/>
                <a:ea typeface="楷体" pitchFamily="49" charset="-122"/>
              </a:rPr>
              <a:t>黄河远上白云间，</a:t>
            </a:r>
            <a:endParaRPr lang="zh-CN" altLang="en-US" sz="2800" b="1" dirty="0">
              <a:latin typeface="楷体" pitchFamily="49" charset="-122"/>
              <a:ea typeface="楷体" pitchFamily="49" charset="-122"/>
            </a:endParaRPr>
          </a:p>
          <a:p>
            <a:pPr algn="ctr">
              <a:lnSpc>
                <a:spcPct val="150000"/>
              </a:lnSpc>
            </a:pPr>
            <a:r>
              <a:rPr lang="zh-CN" altLang="en-US" sz="2800" b="1" dirty="0">
                <a:latin typeface="楷体" pitchFamily="49" charset="-122"/>
                <a:ea typeface="楷体" pitchFamily="49" charset="-122"/>
              </a:rPr>
              <a:t>一片孤城万仞山。</a:t>
            </a:r>
            <a:endParaRPr lang="zh-CN" altLang="en-US" sz="2800" b="1" dirty="0">
              <a:latin typeface="楷体" pitchFamily="49" charset="-122"/>
              <a:ea typeface="楷体" pitchFamily="49" charset="-122"/>
            </a:endParaRPr>
          </a:p>
          <a:p>
            <a:pPr algn="ctr">
              <a:lnSpc>
                <a:spcPct val="150000"/>
              </a:lnSpc>
            </a:pPr>
            <a:r>
              <a:rPr lang="zh-CN" altLang="en-US" sz="2800" b="1" dirty="0">
                <a:latin typeface="楷体" pitchFamily="49" charset="-122"/>
                <a:ea typeface="楷体" pitchFamily="49" charset="-122"/>
              </a:rPr>
              <a:t>羌笛何须怨杨柳，</a:t>
            </a:r>
            <a:endParaRPr lang="zh-CN" altLang="en-US" sz="2800" b="1" dirty="0">
              <a:latin typeface="楷体" pitchFamily="49" charset="-122"/>
              <a:ea typeface="楷体" pitchFamily="49" charset="-122"/>
            </a:endParaRPr>
          </a:p>
          <a:p>
            <a:pPr algn="ctr">
              <a:lnSpc>
                <a:spcPct val="150000"/>
              </a:lnSpc>
            </a:pPr>
            <a:r>
              <a:rPr lang="zh-CN" altLang="en-US" sz="2800" b="1" dirty="0">
                <a:latin typeface="楷体" pitchFamily="49" charset="-122"/>
                <a:ea typeface="楷体" pitchFamily="49" charset="-122"/>
              </a:rPr>
              <a:t>春风不度玉门关。</a:t>
            </a:r>
            <a:endParaRPr lang="zh-CN" altLang="en-US" sz="2800" b="1" dirty="0">
              <a:latin typeface="楷体" pitchFamily="49" charset="-122"/>
              <a:ea typeface="楷体" pitchFamily="49" charset="-122"/>
            </a:endParaRPr>
          </a:p>
        </p:txBody>
      </p:sp>
      <p:pic>
        <p:nvPicPr>
          <p:cNvPr id="7" name="Picture 1" descr="C:\Users\Administrator\AppData\Roaming\Tencent\Users\541737432\QQ\WinTemp\RichOle\3W()NI}OK2@9X[S{DE(0VCV.png"/>
          <p:cNvPicPr>
            <a:picLocks noChangeAspect="1" noChangeArrowheads="1"/>
          </p:cNvPicPr>
          <p:nvPr/>
        </p:nvPicPr>
        <p:blipFill>
          <a:blip r:embed="rId2" cstate="print"/>
          <a:srcRect/>
          <a:stretch>
            <a:fillRect/>
          </a:stretch>
        </p:blipFill>
        <p:spPr bwMode="auto">
          <a:xfrm>
            <a:off x="5374126" y="1270000"/>
            <a:ext cx="3685738" cy="3521115"/>
          </a:xfrm>
          <a:prstGeom prst="ellipse">
            <a:avLst/>
          </a:prstGeom>
          <a:ln>
            <a:noFill/>
          </a:ln>
          <a:effectLst>
            <a:softEdge rad="112500"/>
          </a:effectLst>
        </p:spPr>
      </p:pic>
      <p:pic>
        <p:nvPicPr>
          <p:cNvPr id="4" name="日积月累：凉州词.m4a">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cstate="print">
            <a:extLst>
              <a:ext uri="{28A0092B-C50C-407E-A947-70E740481C1C}">
                <a14:useLocalDpi xmlns:a14="http://schemas.microsoft.com/office/drawing/2010/main" val="0"/>
              </a:ext>
            </a:extLst>
          </a:blip>
          <a:stretch>
            <a:fillRect/>
          </a:stretch>
        </p:blipFill>
        <p:spPr>
          <a:xfrm>
            <a:off x="1962150" y="95254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3529"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AutoShape 70"/>
          <p:cNvSpPr>
            <a:spLocks noChangeAspect="1" noTextEdit="1"/>
          </p:cNvSpPr>
          <p:nvPr/>
        </p:nvSpPr>
        <p:spPr>
          <a:xfrm>
            <a:off x="-3943350" y="534988"/>
            <a:ext cx="1895475" cy="1358900"/>
          </a:xfrm>
          <a:prstGeom prst="rect">
            <a:avLst/>
          </a:prstGeom>
          <a:noFill/>
          <a:ln w="9525">
            <a:noFill/>
          </a:ln>
        </p:spPr>
        <p:txBody>
          <a:bodyPr/>
          <a:lstStyle/>
          <a:p>
            <a:endParaRPr lang="zh-CN" altLang="en-US"/>
          </a:p>
        </p:txBody>
      </p:sp>
      <p:pic>
        <p:nvPicPr>
          <p:cNvPr id="17411" name="Picture 72"/>
          <p:cNvPicPr>
            <a:picLocks noChangeAspect="1"/>
          </p:cNvPicPr>
          <p:nvPr/>
        </p:nvPicPr>
        <p:blipFill>
          <a:blip r:embed="rId1" cstate="print"/>
          <a:stretch>
            <a:fillRect/>
          </a:stretch>
        </p:blipFill>
        <p:spPr>
          <a:xfrm>
            <a:off x="-3943350" y="534988"/>
            <a:ext cx="1897063" cy="1358900"/>
          </a:xfrm>
          <a:prstGeom prst="rect">
            <a:avLst/>
          </a:prstGeom>
          <a:noFill/>
          <a:ln w="9525">
            <a:noFill/>
          </a:ln>
        </p:spPr>
      </p:pic>
      <p:grpSp>
        <p:nvGrpSpPr>
          <p:cNvPr id="2" name="组合 6"/>
          <p:cNvGrpSpPr/>
          <p:nvPr/>
        </p:nvGrpSpPr>
        <p:grpSpPr>
          <a:xfrm>
            <a:off x="527050" y="885825"/>
            <a:ext cx="8235950" cy="3846081"/>
            <a:chOff x="3468910" y="653299"/>
            <a:chExt cx="5210628" cy="3846833"/>
          </a:xfrm>
        </p:grpSpPr>
        <p:sp>
          <p:nvSpPr>
            <p:cNvPr id="17414" name="矩形 7"/>
            <p:cNvSpPr/>
            <p:nvPr/>
          </p:nvSpPr>
          <p:spPr>
            <a:xfrm>
              <a:off x="3468910" y="1176527"/>
              <a:ext cx="5210628" cy="3323605"/>
            </a:xfrm>
            <a:prstGeom prst="rect">
              <a:avLst/>
            </a:prstGeom>
            <a:noFill/>
            <a:ln w="9525">
              <a:noFill/>
            </a:ln>
          </p:spPr>
          <p:txBody>
            <a:bodyPr>
              <a:spAutoFit/>
            </a:bodyPr>
            <a:lstStyle/>
            <a:p>
              <a:pPr indent="449580">
                <a:lnSpc>
                  <a:spcPct val="150000"/>
                </a:lnSpc>
              </a:pPr>
              <a:r>
                <a:rPr lang="zh-CN" altLang="en-US" sz="2800" b="1" dirty="0">
                  <a:solidFill>
                    <a:srgbClr val="FF0000"/>
                  </a:solidFill>
                  <a:latin typeface="宋体" panose="02010600030101010101" pitchFamily="2" charset="-122"/>
                </a:rPr>
                <a:t>  </a:t>
              </a:r>
              <a:r>
                <a:rPr sz="2800" b="1" dirty="0">
                  <a:solidFill>
                    <a:srgbClr val="FF0000"/>
                  </a:solidFill>
                  <a:latin typeface="宋体" panose="02010600030101010101" pitchFamily="2" charset="-122"/>
                </a:rPr>
                <a:t> </a:t>
              </a:r>
              <a:r>
                <a:rPr sz="2800" b="1" dirty="0">
                  <a:latin typeface="宋体" panose="02010600030101010101" pitchFamily="2" charset="-122"/>
                </a:rPr>
                <a:t>王之涣</a:t>
              </a:r>
              <a:r>
                <a:rPr sz="2800" b="1" dirty="0">
                  <a:latin typeface="Times New Roman" panose="02020603050405020304" pitchFamily="18" charset="0"/>
                  <a:cs typeface="Times New Roman" panose="02020603050405020304" pitchFamily="18" charset="0"/>
                </a:rPr>
                <a:t>（688—742），</a:t>
              </a:r>
              <a:r>
                <a:rPr sz="2800" b="1" dirty="0">
                  <a:latin typeface="宋体" panose="02010600030101010101" pitchFamily="2" charset="-122"/>
                </a:rPr>
                <a:t>字季凌，蓟门人，一说晋阳（今山西太原）人，盛唐时期著名诗人。他性格豪放不羁，常击剑悲歌，其诗多被当时乐工制曲歌唱，名动一时。他尤善五言诗，以描写边塞风光为胜，是浪漫主义诗人。</a:t>
              </a:r>
              <a:endParaRPr sz="2800" b="1" dirty="0">
                <a:latin typeface="宋体" panose="02010600030101010101" pitchFamily="2" charset="-122"/>
              </a:endParaRPr>
            </a:p>
          </p:txBody>
        </p:sp>
        <p:sp>
          <p:nvSpPr>
            <p:cNvPr id="17415" name="矩形 8"/>
            <p:cNvSpPr/>
            <p:nvPr/>
          </p:nvSpPr>
          <p:spPr>
            <a:xfrm>
              <a:off x="3468910" y="653299"/>
              <a:ext cx="1257774" cy="523228"/>
            </a:xfrm>
            <a:prstGeom prst="rect">
              <a:avLst/>
            </a:prstGeom>
            <a:noFill/>
            <a:ln w="9525">
              <a:noFill/>
            </a:ln>
          </p:spPr>
          <p:txBody>
            <a:bodyPr wrap="none">
              <a:spAutoFit/>
            </a:bodyPr>
            <a:lstStyle/>
            <a:p>
              <a:r>
                <a:rPr lang="zh-CN" altLang="en-US" sz="2800" b="1" dirty="0">
                  <a:solidFill>
                    <a:srgbClr val="0000FF"/>
                  </a:solidFill>
                  <a:latin typeface="黑体" panose="02010600030101010101" pitchFamily="49" charset="-122"/>
                  <a:ea typeface="黑体" panose="02010600030101010101" pitchFamily="49" charset="-122"/>
                </a:rPr>
                <a:t>作者简介：</a:t>
              </a:r>
              <a:endParaRPr lang="zh-CN" altLang="en-US" sz="2800" dirty="0">
                <a:latin typeface="黑体" panose="02010600030101010101" pitchFamily="49" charset="-122"/>
                <a:ea typeface="黑体" panose="0201060003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AutoShape 70"/>
          <p:cNvSpPr>
            <a:spLocks noChangeAspect="1" noTextEdit="1"/>
          </p:cNvSpPr>
          <p:nvPr/>
        </p:nvSpPr>
        <p:spPr>
          <a:xfrm>
            <a:off x="-3943350" y="534988"/>
            <a:ext cx="1895475" cy="1358900"/>
          </a:xfrm>
          <a:prstGeom prst="rect">
            <a:avLst/>
          </a:prstGeom>
          <a:noFill/>
          <a:ln w="9525">
            <a:noFill/>
          </a:ln>
        </p:spPr>
        <p:txBody>
          <a:bodyPr/>
          <a:lstStyle/>
          <a:p>
            <a:endParaRPr lang="zh-CN" altLang="en-US"/>
          </a:p>
        </p:txBody>
      </p:sp>
      <p:pic>
        <p:nvPicPr>
          <p:cNvPr id="18435" name="Picture 72"/>
          <p:cNvPicPr>
            <a:picLocks noChangeAspect="1"/>
          </p:cNvPicPr>
          <p:nvPr/>
        </p:nvPicPr>
        <p:blipFill>
          <a:blip r:embed="rId1" cstate="print"/>
          <a:stretch>
            <a:fillRect/>
          </a:stretch>
        </p:blipFill>
        <p:spPr>
          <a:xfrm>
            <a:off x="-3943350" y="534988"/>
            <a:ext cx="1897063" cy="1358900"/>
          </a:xfrm>
          <a:prstGeom prst="rect">
            <a:avLst/>
          </a:prstGeom>
          <a:noFill/>
          <a:ln w="9525">
            <a:noFill/>
          </a:ln>
        </p:spPr>
      </p:pic>
      <p:sp>
        <p:nvSpPr>
          <p:cNvPr id="12" name="矩形 11"/>
          <p:cNvSpPr/>
          <p:nvPr/>
        </p:nvSpPr>
        <p:spPr>
          <a:xfrm>
            <a:off x="3510756" y="683895"/>
            <a:ext cx="5599907" cy="4173450"/>
          </a:xfrm>
          <a:prstGeom prst="rect">
            <a:avLst/>
          </a:prstGeom>
          <a:noFill/>
          <a:ln w="9525">
            <a:noFill/>
          </a:ln>
        </p:spPr>
        <p:txBody>
          <a:bodyPr wrap="square">
            <a:spAutoFit/>
          </a:bodyPr>
          <a:lstStyle/>
          <a:p>
            <a:pPr marL="262255" indent="-262255">
              <a:lnSpc>
                <a:spcPct val="130000"/>
              </a:lnSpc>
            </a:pPr>
            <a:r>
              <a:rPr lang="zh-CN" altLang="en-US" sz="1700" b="1" dirty="0">
                <a:solidFill>
                  <a:srgbClr val="FF0000"/>
                </a:solidFill>
                <a:latin typeface="宋体" panose="02010600030101010101" pitchFamily="2" charset="-122"/>
              </a:rPr>
              <a:t>①凉州词：又名《出塞》。为当时流行的一首曲子《凉州》配的唱词。凉州，属唐陇右道，治所在姑臧县（今甘肃省武威市凉州区）。</a:t>
            </a:r>
            <a:endParaRPr lang="zh-CN" altLang="en-US" sz="1700" b="1" dirty="0">
              <a:solidFill>
                <a:srgbClr val="FF0000"/>
              </a:solidFill>
              <a:latin typeface="宋体" panose="02010600030101010101" pitchFamily="2" charset="-122"/>
            </a:endParaRPr>
          </a:p>
          <a:p>
            <a:pPr marL="262255" indent="-262255">
              <a:lnSpc>
                <a:spcPct val="130000"/>
              </a:lnSpc>
            </a:pPr>
            <a:r>
              <a:rPr lang="zh-CN" altLang="en-US" sz="1700" b="1" dirty="0">
                <a:solidFill>
                  <a:srgbClr val="FF0000"/>
                </a:solidFill>
                <a:latin typeface="宋体" panose="02010600030101010101" pitchFamily="2" charset="-122"/>
              </a:rPr>
              <a:t>②远上：远远向西望去。黄河远上：远望黄河的源头。</a:t>
            </a:r>
            <a:endParaRPr lang="zh-CN" altLang="en-US" sz="1700" b="1" dirty="0">
              <a:solidFill>
                <a:srgbClr val="FF0000"/>
              </a:solidFill>
              <a:latin typeface="宋体" panose="02010600030101010101" pitchFamily="2" charset="-122"/>
            </a:endParaRPr>
          </a:p>
          <a:p>
            <a:pPr marL="262255" indent="-262255">
              <a:lnSpc>
                <a:spcPct val="130000"/>
              </a:lnSpc>
            </a:pPr>
            <a:r>
              <a:rPr lang="zh-CN" altLang="en-US" sz="1700" b="1" dirty="0">
                <a:solidFill>
                  <a:srgbClr val="FF0000"/>
                </a:solidFill>
                <a:latin typeface="宋体" panose="02010600030101010101" pitchFamily="2" charset="-122"/>
              </a:rPr>
              <a:t>③孤城：指孤零零的戍边的城堡。</a:t>
            </a:r>
            <a:endParaRPr lang="zh-CN" altLang="en-US" sz="1700" b="1" dirty="0">
              <a:solidFill>
                <a:srgbClr val="FF0000"/>
              </a:solidFill>
              <a:latin typeface="宋体" panose="02010600030101010101" pitchFamily="2" charset="-122"/>
            </a:endParaRPr>
          </a:p>
          <a:p>
            <a:pPr marL="262255" indent="-262255">
              <a:lnSpc>
                <a:spcPct val="130000"/>
              </a:lnSpc>
            </a:pPr>
            <a:r>
              <a:rPr lang="zh-CN" altLang="en-US" sz="1700" b="1" dirty="0">
                <a:solidFill>
                  <a:srgbClr val="FF0000"/>
                </a:solidFill>
                <a:latin typeface="宋体" panose="02010600030101010101" pitchFamily="2" charset="-122"/>
              </a:rPr>
              <a:t>④仞：古代的长度单位，一仞约等于213厘米或264厘米。</a:t>
            </a:r>
            <a:endParaRPr lang="zh-CN" altLang="en-US" sz="1700" b="1" dirty="0">
              <a:solidFill>
                <a:srgbClr val="FF0000"/>
              </a:solidFill>
              <a:latin typeface="宋体" panose="02010600030101010101" pitchFamily="2" charset="-122"/>
            </a:endParaRPr>
          </a:p>
          <a:p>
            <a:pPr marL="262255" indent="-262255">
              <a:lnSpc>
                <a:spcPct val="130000"/>
              </a:lnSpc>
            </a:pPr>
            <a:r>
              <a:rPr lang="zh-CN" altLang="en-US" sz="1700" b="1" dirty="0">
                <a:solidFill>
                  <a:srgbClr val="FF0000"/>
                </a:solidFill>
                <a:latin typeface="宋体" panose="02010600030101010101" pitchFamily="2" charset="-122"/>
              </a:rPr>
              <a:t>⑤羌笛：古羌族主要分布在甘、青、川一带。羌笛是羌族乐器，属横吹式管乐。</a:t>
            </a:r>
            <a:endParaRPr lang="zh-CN" altLang="en-US" sz="1700" b="1" dirty="0">
              <a:solidFill>
                <a:srgbClr val="FF0000"/>
              </a:solidFill>
              <a:latin typeface="宋体" panose="02010600030101010101" pitchFamily="2" charset="-122"/>
            </a:endParaRPr>
          </a:p>
          <a:p>
            <a:pPr marL="262255" indent="-262255">
              <a:lnSpc>
                <a:spcPct val="130000"/>
              </a:lnSpc>
            </a:pPr>
            <a:r>
              <a:rPr lang="zh-CN" altLang="en-US" sz="1700" b="1" dirty="0">
                <a:solidFill>
                  <a:srgbClr val="FF0000"/>
                </a:solidFill>
                <a:latin typeface="宋体" panose="02010600030101010101" pitchFamily="2" charset="-122"/>
              </a:rPr>
              <a:t>⑥何须：何必。</a:t>
            </a:r>
            <a:endParaRPr lang="zh-CN" altLang="en-US" sz="1700" b="1" dirty="0">
              <a:solidFill>
                <a:srgbClr val="FF0000"/>
              </a:solidFill>
              <a:latin typeface="宋体" panose="02010600030101010101" pitchFamily="2" charset="-122"/>
            </a:endParaRPr>
          </a:p>
          <a:p>
            <a:pPr marL="262255" indent="-262255">
              <a:lnSpc>
                <a:spcPct val="130000"/>
              </a:lnSpc>
            </a:pPr>
            <a:r>
              <a:rPr lang="zh-CN" altLang="en-US" sz="1700" b="1" dirty="0">
                <a:solidFill>
                  <a:srgbClr val="FF0000"/>
                </a:solidFill>
                <a:latin typeface="宋体" panose="02010600030101010101" pitchFamily="2" charset="-122"/>
              </a:rPr>
              <a:t>⑦杨柳：《折杨柳》曲。古诗文中常以杨柳喻送别情事。</a:t>
            </a:r>
            <a:endParaRPr lang="zh-CN" altLang="en-US" sz="1700" b="1" dirty="0">
              <a:solidFill>
                <a:srgbClr val="FF0000"/>
              </a:solidFill>
              <a:latin typeface="宋体" panose="02010600030101010101" pitchFamily="2" charset="-122"/>
            </a:endParaRPr>
          </a:p>
          <a:p>
            <a:pPr marL="262255" indent="-262255">
              <a:lnSpc>
                <a:spcPct val="130000"/>
              </a:lnSpc>
            </a:pPr>
            <a:r>
              <a:rPr lang="zh-CN" altLang="en-US" sz="1700" b="1" dirty="0">
                <a:solidFill>
                  <a:srgbClr val="FF0000"/>
                </a:solidFill>
                <a:latin typeface="宋体" panose="02010600030101010101" pitchFamily="2" charset="-122"/>
              </a:rPr>
              <a:t>⑧度：吹到过。</a:t>
            </a:r>
            <a:endParaRPr lang="zh-CN" altLang="en-US" sz="1700" b="1" dirty="0">
              <a:solidFill>
                <a:srgbClr val="FF0000"/>
              </a:solidFill>
              <a:latin typeface="宋体" panose="02010600030101010101" pitchFamily="2" charset="-122"/>
            </a:endParaRPr>
          </a:p>
          <a:p>
            <a:pPr marL="262255" indent="-262255">
              <a:lnSpc>
                <a:spcPct val="130000"/>
              </a:lnSpc>
            </a:pPr>
            <a:r>
              <a:rPr lang="zh-CN" altLang="en-US" sz="1700" b="1" dirty="0">
                <a:solidFill>
                  <a:srgbClr val="FF0000"/>
                </a:solidFill>
                <a:latin typeface="宋体" panose="02010600030101010101" pitchFamily="2" charset="-122"/>
              </a:rPr>
              <a:t>⑨玉门关：汉武帝置，因西域输入玉石取道于此而得名。</a:t>
            </a:r>
            <a:endParaRPr lang="zh-CN" altLang="en-US" sz="1700" b="1" dirty="0">
              <a:solidFill>
                <a:srgbClr val="FF0000"/>
              </a:solidFill>
              <a:latin typeface="宋体" panose="02010600030101010101" pitchFamily="2" charset="-122"/>
            </a:endParaRPr>
          </a:p>
        </p:txBody>
      </p:sp>
      <p:sp>
        <p:nvSpPr>
          <p:cNvPr id="29702" name="矩形 1"/>
          <p:cNvSpPr/>
          <p:nvPr/>
        </p:nvSpPr>
        <p:spPr>
          <a:xfrm>
            <a:off x="2757487" y="620713"/>
            <a:ext cx="947738" cy="430887"/>
          </a:xfrm>
          <a:prstGeom prst="rect">
            <a:avLst/>
          </a:prstGeom>
          <a:noFill/>
          <a:ln w="9525">
            <a:noFill/>
          </a:ln>
        </p:spPr>
        <p:txBody>
          <a:bodyPr>
            <a:spAutoFit/>
          </a:bodyPr>
          <a:lstStyle/>
          <a:p>
            <a:r>
              <a:rPr lang="zh-CN" altLang="en-US" sz="2200" b="1" dirty="0">
                <a:solidFill>
                  <a:srgbClr val="0000FF"/>
                </a:solidFill>
                <a:latin typeface="黑体" panose="02010600030101010101" pitchFamily="49" charset="-122"/>
                <a:ea typeface="黑体" panose="02010600030101010101" pitchFamily="49" charset="-122"/>
              </a:rPr>
              <a:t>注释：</a:t>
            </a:r>
            <a:endParaRPr lang="zh-CN" altLang="en-US" sz="2200" dirty="0">
              <a:latin typeface="黑体" panose="02010600030101010101" pitchFamily="49" charset="-122"/>
              <a:ea typeface="黑体" panose="02010600030101010101" pitchFamily="49" charset="-122"/>
            </a:endParaRPr>
          </a:p>
        </p:txBody>
      </p:sp>
      <p:sp>
        <p:nvSpPr>
          <p:cNvPr id="16390" name="矩形 9"/>
          <p:cNvSpPr/>
          <p:nvPr/>
        </p:nvSpPr>
        <p:spPr>
          <a:xfrm>
            <a:off x="453390" y="880745"/>
            <a:ext cx="3258185" cy="3876675"/>
          </a:xfrm>
          <a:prstGeom prst="rect">
            <a:avLst/>
          </a:prstGeom>
          <a:noFill/>
          <a:ln w="9525">
            <a:noFill/>
          </a:ln>
        </p:spPr>
        <p:txBody>
          <a:bodyPr wrap="square">
            <a:spAutoFit/>
          </a:bodyPr>
          <a:lstStyle/>
          <a:p>
            <a:pPr algn="ctr">
              <a:lnSpc>
                <a:spcPct val="150000"/>
              </a:lnSpc>
            </a:pPr>
            <a:r>
              <a:rPr lang="zh-CN" altLang="en-US" sz="3200" b="1" dirty="0">
                <a:solidFill>
                  <a:srgbClr val="FF6600"/>
                </a:solidFill>
                <a:latin typeface="黑体" panose="02010600030101010101" pitchFamily="49" charset="-122"/>
                <a:ea typeface="黑体" panose="02010600030101010101" pitchFamily="49" charset="-122"/>
              </a:rPr>
              <a:t>凉州词</a:t>
            </a:r>
            <a:r>
              <a:rPr lang="zh-CN" altLang="en-US" sz="2000" b="1" dirty="0">
                <a:latin typeface="楷体" pitchFamily="49" charset="-122"/>
                <a:ea typeface="楷体" pitchFamily="49" charset="-122"/>
              </a:rPr>
              <a:t>  </a:t>
            </a:r>
            <a:endParaRPr lang="zh-CN" altLang="en-US" sz="2000" b="1" dirty="0">
              <a:latin typeface="楷体" pitchFamily="49" charset="-122"/>
              <a:ea typeface="楷体" pitchFamily="49" charset="-122"/>
            </a:endParaRPr>
          </a:p>
          <a:p>
            <a:pPr algn="ctr">
              <a:lnSpc>
                <a:spcPct val="150000"/>
              </a:lnSpc>
            </a:pPr>
            <a:r>
              <a:rPr lang="zh-CN" altLang="en-US" sz="2000" b="1" dirty="0">
                <a:latin typeface="仿宋" pitchFamily="49" charset="-122"/>
                <a:ea typeface="仿宋" pitchFamily="49" charset="-122"/>
              </a:rPr>
              <a:t>[唐]王之涣</a:t>
            </a:r>
            <a:endParaRPr lang="zh-CN" altLang="en-US" sz="2000" b="1" dirty="0">
              <a:latin typeface="仿宋" pitchFamily="49" charset="-122"/>
              <a:ea typeface="仿宋" pitchFamily="49" charset="-122"/>
            </a:endParaRPr>
          </a:p>
          <a:p>
            <a:pPr algn="ctr">
              <a:lnSpc>
                <a:spcPct val="150000"/>
              </a:lnSpc>
            </a:pPr>
            <a:r>
              <a:rPr lang="zh-CN" altLang="en-US" sz="2800" b="1" dirty="0">
                <a:latin typeface="楷体" pitchFamily="49" charset="-122"/>
                <a:ea typeface="楷体" pitchFamily="49" charset="-122"/>
              </a:rPr>
              <a:t>黄河</a:t>
            </a:r>
            <a:r>
              <a:rPr lang="zh-CN" altLang="en-US" sz="2800" b="1" dirty="0">
                <a:solidFill>
                  <a:srgbClr val="FF6600"/>
                </a:solidFill>
                <a:latin typeface="楷体" pitchFamily="49" charset="-122"/>
                <a:ea typeface="楷体" pitchFamily="49" charset="-122"/>
              </a:rPr>
              <a:t>远上</a:t>
            </a:r>
            <a:r>
              <a:rPr lang="zh-CN" altLang="en-US" sz="2800" b="1" dirty="0">
                <a:latin typeface="楷体" pitchFamily="49" charset="-122"/>
                <a:ea typeface="楷体" pitchFamily="49" charset="-122"/>
              </a:rPr>
              <a:t>白云间，</a:t>
            </a:r>
            <a:endParaRPr lang="zh-CN" altLang="en-US" sz="2800" b="1" dirty="0">
              <a:latin typeface="楷体" pitchFamily="49" charset="-122"/>
              <a:ea typeface="楷体" pitchFamily="49" charset="-122"/>
            </a:endParaRPr>
          </a:p>
          <a:p>
            <a:pPr algn="ctr">
              <a:lnSpc>
                <a:spcPct val="150000"/>
              </a:lnSpc>
            </a:pPr>
            <a:r>
              <a:rPr lang="zh-CN" altLang="en-US" sz="2800" b="1" dirty="0">
                <a:latin typeface="楷体" pitchFamily="49" charset="-122"/>
                <a:ea typeface="楷体" pitchFamily="49" charset="-122"/>
              </a:rPr>
              <a:t>一片</a:t>
            </a:r>
            <a:r>
              <a:rPr lang="zh-CN" altLang="en-US" sz="2800" b="1" dirty="0">
                <a:solidFill>
                  <a:srgbClr val="FF6600"/>
                </a:solidFill>
                <a:latin typeface="楷体" pitchFamily="49" charset="-122"/>
                <a:ea typeface="楷体" pitchFamily="49" charset="-122"/>
              </a:rPr>
              <a:t>孤城</a:t>
            </a:r>
            <a:r>
              <a:rPr lang="zh-CN" altLang="en-US" sz="2800" b="1" dirty="0">
                <a:latin typeface="楷体" pitchFamily="49" charset="-122"/>
                <a:ea typeface="楷体" pitchFamily="49" charset="-122"/>
              </a:rPr>
              <a:t>万</a:t>
            </a:r>
            <a:r>
              <a:rPr lang="zh-CN" altLang="en-US" sz="2800" b="1" dirty="0">
                <a:solidFill>
                  <a:srgbClr val="FF6600"/>
                </a:solidFill>
                <a:latin typeface="楷体" pitchFamily="49" charset="-122"/>
                <a:ea typeface="楷体" pitchFamily="49" charset="-122"/>
              </a:rPr>
              <a:t>仞</a:t>
            </a:r>
            <a:r>
              <a:rPr lang="zh-CN" altLang="en-US" sz="2800" b="1" dirty="0">
                <a:latin typeface="楷体" pitchFamily="49" charset="-122"/>
                <a:ea typeface="楷体" pitchFamily="49" charset="-122"/>
              </a:rPr>
              <a:t>山。</a:t>
            </a:r>
            <a:endParaRPr lang="zh-CN" altLang="en-US" sz="2800" b="1" dirty="0">
              <a:latin typeface="楷体" pitchFamily="49" charset="-122"/>
              <a:ea typeface="楷体" pitchFamily="49" charset="-122"/>
            </a:endParaRPr>
          </a:p>
          <a:p>
            <a:pPr algn="ctr">
              <a:lnSpc>
                <a:spcPct val="150000"/>
              </a:lnSpc>
            </a:pPr>
            <a:r>
              <a:rPr lang="zh-CN" altLang="en-US" sz="2800" b="1" dirty="0">
                <a:solidFill>
                  <a:srgbClr val="FF6600"/>
                </a:solidFill>
                <a:latin typeface="楷体" pitchFamily="49" charset="-122"/>
                <a:ea typeface="楷体" pitchFamily="49" charset="-122"/>
              </a:rPr>
              <a:t>羌笛何须</a:t>
            </a:r>
            <a:r>
              <a:rPr lang="zh-CN" altLang="en-US" sz="2800" b="1" dirty="0">
                <a:latin typeface="楷体" pitchFamily="49" charset="-122"/>
                <a:ea typeface="楷体" pitchFamily="49" charset="-122"/>
              </a:rPr>
              <a:t>怨</a:t>
            </a:r>
            <a:r>
              <a:rPr lang="zh-CN" altLang="en-US" sz="2800" b="1" dirty="0">
                <a:solidFill>
                  <a:srgbClr val="FF6600"/>
                </a:solidFill>
                <a:latin typeface="楷体" pitchFamily="49" charset="-122"/>
                <a:ea typeface="楷体" pitchFamily="49" charset="-122"/>
              </a:rPr>
              <a:t>杨柳</a:t>
            </a:r>
            <a:r>
              <a:rPr lang="zh-CN" altLang="en-US" sz="2800" b="1" dirty="0">
                <a:latin typeface="楷体" pitchFamily="49" charset="-122"/>
                <a:ea typeface="楷体" pitchFamily="49" charset="-122"/>
              </a:rPr>
              <a:t>，</a:t>
            </a:r>
            <a:endParaRPr lang="zh-CN" altLang="en-US" sz="2800" b="1" dirty="0">
              <a:latin typeface="楷体" pitchFamily="49" charset="-122"/>
              <a:ea typeface="楷体" pitchFamily="49" charset="-122"/>
            </a:endParaRPr>
          </a:p>
          <a:p>
            <a:pPr algn="ctr">
              <a:lnSpc>
                <a:spcPct val="150000"/>
              </a:lnSpc>
            </a:pPr>
            <a:r>
              <a:rPr lang="zh-CN" altLang="en-US" sz="2800" b="1" dirty="0">
                <a:latin typeface="楷体" pitchFamily="49" charset="-122"/>
                <a:ea typeface="楷体" pitchFamily="49" charset="-122"/>
              </a:rPr>
              <a:t>春风不</a:t>
            </a:r>
            <a:r>
              <a:rPr lang="zh-CN" altLang="en-US" sz="2800" b="1" dirty="0">
                <a:solidFill>
                  <a:srgbClr val="FF6600"/>
                </a:solidFill>
                <a:latin typeface="楷体" pitchFamily="49" charset="-122"/>
                <a:ea typeface="楷体" pitchFamily="49" charset="-122"/>
              </a:rPr>
              <a:t>度玉门关</a:t>
            </a:r>
            <a:r>
              <a:rPr lang="zh-CN" altLang="en-US" sz="2800" b="1" dirty="0">
                <a:latin typeface="楷体" pitchFamily="49" charset="-122"/>
                <a:ea typeface="楷体" pitchFamily="49" charset="-122"/>
              </a:rPr>
              <a:t>。</a:t>
            </a:r>
            <a:endParaRPr lang="zh-CN" altLang="en-US" sz="2800" b="1" dirty="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fade">
                                      <p:cBhvr>
                                        <p:cTn id="7" dur="1000"/>
                                        <p:tgtEl>
                                          <p:spTgt spid="29702"/>
                                        </p:tgtEl>
                                      </p:cBhvr>
                                    </p:animEffect>
                                    <p:anim calcmode="lin" valueType="num">
                                      <p:cBhvr>
                                        <p:cTn id="8" dur="1000" fill="hold"/>
                                        <p:tgtEl>
                                          <p:spTgt spid="29702"/>
                                        </p:tgtEl>
                                        <p:attrNameLst>
                                          <p:attrName>ppt_x</p:attrName>
                                        </p:attrNameLst>
                                      </p:cBhvr>
                                      <p:tavLst>
                                        <p:tav tm="0">
                                          <p:val>
                                            <p:strVal val="#ppt_x"/>
                                          </p:val>
                                        </p:tav>
                                        <p:tav tm="100000">
                                          <p:val>
                                            <p:strVal val="#ppt_x"/>
                                          </p:val>
                                        </p:tav>
                                      </p:tavLst>
                                    </p:anim>
                                    <p:anim calcmode="lin" valueType="num">
                                      <p:cBhvr>
                                        <p:cTn id="9" dur="1000" fill="hold"/>
                                        <p:tgtEl>
                                          <p:spTgt spid="297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70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AutoShape 70"/>
          <p:cNvSpPr>
            <a:spLocks noChangeAspect="1" noTextEdit="1"/>
          </p:cNvSpPr>
          <p:nvPr/>
        </p:nvSpPr>
        <p:spPr>
          <a:xfrm>
            <a:off x="-3943350" y="534988"/>
            <a:ext cx="1895475" cy="1358900"/>
          </a:xfrm>
          <a:prstGeom prst="rect">
            <a:avLst/>
          </a:prstGeom>
          <a:noFill/>
          <a:ln w="9525">
            <a:noFill/>
          </a:ln>
        </p:spPr>
        <p:txBody>
          <a:bodyPr/>
          <a:lstStyle/>
          <a:p>
            <a:endParaRPr lang="zh-CN" altLang="en-US"/>
          </a:p>
        </p:txBody>
      </p:sp>
      <p:pic>
        <p:nvPicPr>
          <p:cNvPr id="19459" name="Picture 72"/>
          <p:cNvPicPr>
            <a:picLocks noChangeAspect="1"/>
          </p:cNvPicPr>
          <p:nvPr/>
        </p:nvPicPr>
        <p:blipFill>
          <a:blip r:embed="rId1" cstate="print"/>
          <a:stretch>
            <a:fillRect/>
          </a:stretch>
        </p:blipFill>
        <p:spPr>
          <a:xfrm>
            <a:off x="-3943350" y="534988"/>
            <a:ext cx="1897063" cy="1358900"/>
          </a:xfrm>
          <a:prstGeom prst="rect">
            <a:avLst/>
          </a:prstGeom>
          <a:noFill/>
          <a:ln w="9525">
            <a:noFill/>
          </a:ln>
        </p:spPr>
      </p:pic>
      <p:grpSp>
        <p:nvGrpSpPr>
          <p:cNvPr id="2" name="组合 18"/>
          <p:cNvGrpSpPr/>
          <p:nvPr/>
        </p:nvGrpSpPr>
        <p:grpSpPr>
          <a:xfrm>
            <a:off x="3835400" y="895350"/>
            <a:ext cx="4673600" cy="4047699"/>
            <a:chOff x="3468910" y="653299"/>
            <a:chExt cx="5846294" cy="4043280"/>
          </a:xfrm>
        </p:grpSpPr>
        <p:sp>
          <p:nvSpPr>
            <p:cNvPr id="19463" name="矩形 19"/>
            <p:cNvSpPr/>
            <p:nvPr/>
          </p:nvSpPr>
          <p:spPr>
            <a:xfrm>
              <a:off x="3468910" y="1053409"/>
              <a:ext cx="5846294" cy="3643170"/>
            </a:xfrm>
            <a:prstGeom prst="rect">
              <a:avLst/>
            </a:prstGeom>
            <a:noFill/>
            <a:ln w="9525">
              <a:noFill/>
            </a:ln>
          </p:spPr>
          <p:txBody>
            <a:bodyPr wrap="square">
              <a:spAutoFit/>
            </a:bodyPr>
            <a:lstStyle/>
            <a:p>
              <a:pPr indent="449580">
                <a:lnSpc>
                  <a:spcPct val="150000"/>
                </a:lnSpc>
              </a:pPr>
              <a:r>
                <a:rPr lang="zh-CN" altLang="en-US" sz="2000" b="1" dirty="0">
                  <a:solidFill>
                    <a:srgbClr val="FF0000"/>
                  </a:solidFill>
                  <a:latin typeface="宋体" panose="02010600030101010101" pitchFamily="2" charset="-122"/>
                </a:rPr>
                <a:t> </a:t>
              </a:r>
              <a:r>
                <a:rPr lang="zh-CN" altLang="en-US" sz="2200" b="1" dirty="0">
                  <a:solidFill>
                    <a:srgbClr val="FF0000"/>
                  </a:solidFill>
                  <a:latin typeface="宋体" panose="02010600030101010101" pitchFamily="2" charset="-122"/>
                </a:rPr>
                <a:t>纵目望去，黄河渐行渐远，好像奔流在缭绕的白云中间，就在黄河上游的万仞高山之中，一座孤城玉门关耸峙在那里，显得孤峭冷寂。何必用羌笛吹起那哀怨的杨柳曲去埋怨春光迟迟不来呢，原来玉门关一带春风是吹不到的啊！</a:t>
              </a:r>
              <a:endParaRPr lang="zh-CN" altLang="en-US" sz="2200" b="1" dirty="0">
                <a:solidFill>
                  <a:srgbClr val="FF0000"/>
                </a:solidFill>
                <a:latin typeface="宋体" panose="02010600030101010101" pitchFamily="2" charset="-122"/>
              </a:endParaRPr>
            </a:p>
          </p:txBody>
        </p:sp>
        <p:sp>
          <p:nvSpPr>
            <p:cNvPr id="19464" name="矩形 20"/>
            <p:cNvSpPr/>
            <p:nvPr/>
          </p:nvSpPr>
          <p:spPr>
            <a:xfrm>
              <a:off x="3468910" y="653299"/>
              <a:ext cx="1279350" cy="461328"/>
            </a:xfrm>
            <a:prstGeom prst="rect">
              <a:avLst/>
            </a:prstGeom>
            <a:noFill/>
            <a:ln w="9525">
              <a:noFill/>
            </a:ln>
          </p:spPr>
          <p:txBody>
            <a:bodyPr wrap="none">
              <a:spAutoFit/>
            </a:bodyPr>
            <a:lstStyle/>
            <a:p>
              <a:r>
                <a:rPr lang="zh-CN" altLang="en-US" sz="2400" b="1" dirty="0">
                  <a:solidFill>
                    <a:srgbClr val="0000FF"/>
                  </a:solidFill>
                  <a:latin typeface="黑体" panose="02010600030101010101" pitchFamily="49" charset="-122"/>
                  <a:ea typeface="黑体" panose="02010600030101010101" pitchFamily="49" charset="-122"/>
                </a:rPr>
                <a:t>诗意：</a:t>
              </a:r>
              <a:endParaRPr lang="zh-CN" altLang="en-US" sz="2000" dirty="0">
                <a:latin typeface="黑体" panose="02010600030101010101" pitchFamily="49" charset="-122"/>
                <a:ea typeface="黑体" panose="02010600030101010101" pitchFamily="49" charset="-122"/>
              </a:endParaRPr>
            </a:p>
          </p:txBody>
        </p:sp>
      </p:grpSp>
      <p:sp>
        <p:nvSpPr>
          <p:cNvPr id="9" name="矩形 9"/>
          <p:cNvSpPr/>
          <p:nvPr/>
        </p:nvSpPr>
        <p:spPr>
          <a:xfrm>
            <a:off x="374650" y="850940"/>
            <a:ext cx="3258185" cy="3970318"/>
          </a:xfrm>
          <a:prstGeom prst="rect">
            <a:avLst/>
          </a:prstGeom>
          <a:noFill/>
          <a:ln w="9525">
            <a:noFill/>
          </a:ln>
        </p:spPr>
        <p:txBody>
          <a:bodyPr wrap="square">
            <a:spAutoFit/>
          </a:bodyPr>
          <a:lstStyle/>
          <a:p>
            <a:pPr algn="ctr">
              <a:lnSpc>
                <a:spcPct val="150000"/>
              </a:lnSpc>
            </a:pPr>
            <a:r>
              <a:rPr lang="zh-CN" altLang="en-US" sz="2800" b="1" dirty="0">
                <a:latin typeface="黑体" panose="02010600030101010101" pitchFamily="49" charset="-122"/>
                <a:ea typeface="黑体" panose="02010600030101010101" pitchFamily="49" charset="-122"/>
              </a:rPr>
              <a:t>凉州词</a:t>
            </a:r>
            <a:r>
              <a:rPr lang="zh-CN" altLang="en-US" sz="2800" b="1" dirty="0">
                <a:latin typeface="楷体" pitchFamily="49" charset="-122"/>
                <a:ea typeface="楷体" pitchFamily="49" charset="-122"/>
              </a:rPr>
              <a:t>  </a:t>
            </a:r>
            <a:endParaRPr lang="en-US" altLang="zh-CN" sz="2800" b="1" dirty="0">
              <a:latin typeface="楷体" pitchFamily="49" charset="-122"/>
              <a:ea typeface="楷体" pitchFamily="49" charset="-122"/>
            </a:endParaRPr>
          </a:p>
          <a:p>
            <a:pPr algn="ctr">
              <a:lnSpc>
                <a:spcPct val="150000"/>
              </a:lnSpc>
            </a:pPr>
            <a:r>
              <a:rPr lang="zh-CN" altLang="en-US" sz="2400" b="1" dirty="0">
                <a:latin typeface="仿宋" pitchFamily="49" charset="-122"/>
                <a:ea typeface="仿宋" pitchFamily="49" charset="-122"/>
              </a:rPr>
              <a:t>[唐]王之涣</a:t>
            </a:r>
            <a:endParaRPr lang="zh-CN" altLang="en-US" sz="2400" b="1" dirty="0">
              <a:latin typeface="仿宋" pitchFamily="49" charset="-122"/>
              <a:ea typeface="仿宋" pitchFamily="49" charset="-122"/>
            </a:endParaRPr>
          </a:p>
          <a:p>
            <a:pPr algn="ctr">
              <a:lnSpc>
                <a:spcPct val="150000"/>
              </a:lnSpc>
            </a:pPr>
            <a:r>
              <a:rPr lang="zh-CN" altLang="en-US" sz="2800" b="1" dirty="0">
                <a:latin typeface="楷体" pitchFamily="49" charset="-122"/>
                <a:ea typeface="楷体" pitchFamily="49" charset="-122"/>
              </a:rPr>
              <a:t>黄河远上白云间，</a:t>
            </a:r>
            <a:endParaRPr lang="zh-CN" altLang="en-US" sz="2800" b="1" dirty="0">
              <a:latin typeface="楷体" pitchFamily="49" charset="-122"/>
              <a:ea typeface="楷体" pitchFamily="49" charset="-122"/>
            </a:endParaRPr>
          </a:p>
          <a:p>
            <a:pPr algn="ctr">
              <a:lnSpc>
                <a:spcPct val="150000"/>
              </a:lnSpc>
            </a:pPr>
            <a:r>
              <a:rPr lang="zh-CN" altLang="en-US" sz="2800" b="1" dirty="0">
                <a:latin typeface="楷体" pitchFamily="49" charset="-122"/>
                <a:ea typeface="楷体" pitchFamily="49" charset="-122"/>
              </a:rPr>
              <a:t>一片孤城万仞山。</a:t>
            </a:r>
            <a:endParaRPr lang="zh-CN" altLang="en-US" sz="2800" b="1" dirty="0">
              <a:latin typeface="楷体" pitchFamily="49" charset="-122"/>
              <a:ea typeface="楷体" pitchFamily="49" charset="-122"/>
            </a:endParaRPr>
          </a:p>
          <a:p>
            <a:pPr algn="ctr">
              <a:lnSpc>
                <a:spcPct val="150000"/>
              </a:lnSpc>
            </a:pPr>
            <a:r>
              <a:rPr lang="zh-CN" altLang="en-US" sz="2800" b="1" dirty="0">
                <a:latin typeface="楷体" pitchFamily="49" charset="-122"/>
                <a:ea typeface="楷体" pitchFamily="49" charset="-122"/>
              </a:rPr>
              <a:t>羌笛何须怨杨柳，</a:t>
            </a:r>
            <a:endParaRPr lang="zh-CN" altLang="en-US" sz="2800" b="1" dirty="0">
              <a:latin typeface="楷体" pitchFamily="49" charset="-122"/>
              <a:ea typeface="楷体" pitchFamily="49" charset="-122"/>
            </a:endParaRPr>
          </a:p>
          <a:p>
            <a:pPr algn="ctr">
              <a:lnSpc>
                <a:spcPct val="150000"/>
              </a:lnSpc>
            </a:pPr>
            <a:r>
              <a:rPr lang="zh-CN" altLang="en-US" sz="2800" b="1" dirty="0">
                <a:latin typeface="楷体" pitchFamily="49" charset="-122"/>
                <a:ea typeface="楷体" pitchFamily="49" charset="-122"/>
              </a:rPr>
              <a:t>春风不度玉门关。</a:t>
            </a:r>
            <a:endParaRPr lang="zh-CN" altLang="en-US" sz="2800" b="1" dirty="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AutoShape 70"/>
          <p:cNvSpPr>
            <a:spLocks noChangeAspect="1" noTextEdit="1"/>
          </p:cNvSpPr>
          <p:nvPr/>
        </p:nvSpPr>
        <p:spPr>
          <a:xfrm>
            <a:off x="-3943350" y="534988"/>
            <a:ext cx="1895475" cy="1358900"/>
          </a:xfrm>
          <a:prstGeom prst="rect">
            <a:avLst/>
          </a:prstGeom>
          <a:noFill/>
          <a:ln w="9525">
            <a:noFill/>
          </a:ln>
        </p:spPr>
        <p:txBody>
          <a:bodyPr/>
          <a:lstStyle/>
          <a:p>
            <a:endParaRPr lang="zh-CN" altLang="en-US"/>
          </a:p>
        </p:txBody>
      </p:sp>
      <p:pic>
        <p:nvPicPr>
          <p:cNvPr id="20483" name="Picture 72"/>
          <p:cNvPicPr>
            <a:picLocks noChangeAspect="1"/>
          </p:cNvPicPr>
          <p:nvPr/>
        </p:nvPicPr>
        <p:blipFill>
          <a:blip r:embed="rId1" cstate="print"/>
          <a:stretch>
            <a:fillRect/>
          </a:stretch>
        </p:blipFill>
        <p:spPr>
          <a:xfrm>
            <a:off x="-3943350" y="534988"/>
            <a:ext cx="1897063" cy="1358900"/>
          </a:xfrm>
          <a:prstGeom prst="rect">
            <a:avLst/>
          </a:prstGeom>
          <a:noFill/>
          <a:ln w="9525">
            <a:noFill/>
          </a:ln>
        </p:spPr>
      </p:pic>
      <p:grpSp>
        <p:nvGrpSpPr>
          <p:cNvPr id="2" name="组合 6"/>
          <p:cNvGrpSpPr/>
          <p:nvPr/>
        </p:nvGrpSpPr>
        <p:grpSpPr>
          <a:xfrm>
            <a:off x="257175" y="622300"/>
            <a:ext cx="8709025" cy="4156455"/>
            <a:chOff x="3348987" y="539026"/>
            <a:chExt cx="5482452" cy="4155516"/>
          </a:xfrm>
        </p:grpSpPr>
        <p:sp>
          <p:nvSpPr>
            <p:cNvPr id="20486" name="矩形 7"/>
            <p:cNvSpPr/>
            <p:nvPr/>
          </p:nvSpPr>
          <p:spPr>
            <a:xfrm>
              <a:off x="3348987" y="928528"/>
              <a:ext cx="5482452" cy="3766014"/>
            </a:xfrm>
            <a:prstGeom prst="rect">
              <a:avLst/>
            </a:prstGeom>
            <a:noFill/>
            <a:ln w="9525">
              <a:noFill/>
            </a:ln>
          </p:spPr>
          <p:txBody>
            <a:bodyPr wrap="square">
              <a:spAutoFit/>
            </a:bodyPr>
            <a:lstStyle/>
            <a:p>
              <a:pPr indent="449580">
                <a:lnSpc>
                  <a:spcPct val="150000"/>
                </a:lnSpc>
              </a:pPr>
              <a:r>
                <a:rPr lang="zh-CN" altLang="en-US" b="1" dirty="0">
                  <a:solidFill>
                    <a:srgbClr val="FF0000"/>
                  </a:solidFill>
                  <a:latin typeface="宋体" panose="02010600030101010101" pitchFamily="2" charset="-122"/>
                </a:rPr>
                <a:t> 首句抓住自下（游）向上（游），由近及远地眺望黄河的独特感受，描绘出“黄河远上白云间”的动人画面。第二句出现了塞上孤城，这是此诗的主要的意象之一。这句诗显示出此城地势险要、处境孤危。“一片”又在词采上多了一层“单薄”的意思。前两句描绘了西北边地广漠壮阔荒凉的风光。第三句忽而一转，引入羌笛之声，尽显悲凉，勾起征夫的离愁。“杨柳”向来与离别有关，听到曲子也会触动离恨，“怨杨柳”不仅深化诗意，也强化了流露的怨情。“何须怨”艺术手法委婉蕴藉，表现了边防将士虽乡愁难禁，但也识到卫国戍边责任的重大，是自我宽解。末句用“玉门关”入诗，借用典故，表现征人离思，这句诗写出边地苦寒，含蓄着无限的乡思离情。后两句尽管有愁思，但豁达豪迈，悲而不失其壮，表现出诗人广阔的心胸。</a:t>
              </a:r>
              <a:endParaRPr lang="zh-CN" altLang="en-US" b="1" dirty="0">
                <a:solidFill>
                  <a:srgbClr val="FF0000"/>
                </a:solidFill>
                <a:latin typeface="宋体" panose="02010600030101010101" pitchFamily="2" charset="-122"/>
              </a:endParaRPr>
            </a:p>
          </p:txBody>
        </p:sp>
        <p:sp>
          <p:nvSpPr>
            <p:cNvPr id="20487" name="矩形 8"/>
            <p:cNvSpPr/>
            <p:nvPr/>
          </p:nvSpPr>
          <p:spPr>
            <a:xfrm>
              <a:off x="3412945" y="539026"/>
              <a:ext cx="831711" cy="430789"/>
            </a:xfrm>
            <a:prstGeom prst="rect">
              <a:avLst/>
            </a:prstGeom>
            <a:noFill/>
            <a:ln w="9525">
              <a:noFill/>
            </a:ln>
          </p:spPr>
          <p:txBody>
            <a:bodyPr wrap="none">
              <a:spAutoFit/>
            </a:bodyPr>
            <a:lstStyle/>
            <a:p>
              <a:r>
                <a:rPr lang="zh-CN" altLang="en-US" sz="2200" b="1" dirty="0">
                  <a:solidFill>
                    <a:srgbClr val="0000FF"/>
                  </a:solidFill>
                  <a:latin typeface="黑体" panose="02010600030101010101" pitchFamily="49" charset="-122"/>
                  <a:ea typeface="黑体" panose="02010600030101010101" pitchFamily="49" charset="-122"/>
                </a:rPr>
                <a:t>赏  析：</a:t>
              </a:r>
              <a:endParaRPr lang="zh-CN" altLang="en-US" sz="2200" dirty="0">
                <a:latin typeface="黑体" panose="02010600030101010101" pitchFamily="49" charset="-122"/>
                <a:ea typeface="黑体" panose="0201060003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AutoShape 70"/>
          <p:cNvSpPr>
            <a:spLocks noChangeAspect="1" noTextEdit="1"/>
          </p:cNvSpPr>
          <p:nvPr/>
        </p:nvSpPr>
        <p:spPr>
          <a:xfrm>
            <a:off x="-3943350" y="534988"/>
            <a:ext cx="1895475" cy="1358900"/>
          </a:xfrm>
          <a:prstGeom prst="rect">
            <a:avLst/>
          </a:prstGeom>
          <a:noFill/>
          <a:ln w="9525">
            <a:noFill/>
          </a:ln>
        </p:spPr>
        <p:txBody>
          <a:bodyPr/>
          <a:lstStyle/>
          <a:p>
            <a:endParaRPr lang="zh-CN" altLang="en-US"/>
          </a:p>
        </p:txBody>
      </p:sp>
      <p:sp>
        <p:nvSpPr>
          <p:cNvPr id="16388" name="AutoShape 8" descr="C:\Users\Administrator\AppData\Roaming\Tencent\Users\541737432\QQ\WinTemp\RichOle\YFH8_K]KI%pCA14TK@6{R.png"/>
          <p:cNvSpPr>
            <a:spLocks noChangeAspect="1"/>
          </p:cNvSpPr>
          <p:nvPr/>
        </p:nvSpPr>
        <p:spPr>
          <a:xfrm>
            <a:off x="0" y="0"/>
            <a:ext cx="304800" cy="304800"/>
          </a:xfrm>
          <a:prstGeom prst="rect">
            <a:avLst/>
          </a:prstGeom>
          <a:noFill/>
          <a:ln w="9525">
            <a:noFill/>
          </a:ln>
        </p:spPr>
        <p:txBody>
          <a:bodyPr/>
          <a:lstStyle/>
          <a:p>
            <a:endParaRPr lang="zh-CN" altLang="en-US" dirty="0">
              <a:latin typeface="Calibri" pitchFamily="34" charset="0"/>
            </a:endParaRPr>
          </a:p>
        </p:txBody>
      </p:sp>
      <p:sp>
        <p:nvSpPr>
          <p:cNvPr id="16390" name="矩形 9"/>
          <p:cNvSpPr/>
          <p:nvPr/>
        </p:nvSpPr>
        <p:spPr>
          <a:xfrm>
            <a:off x="970598" y="884515"/>
            <a:ext cx="4894580" cy="3877985"/>
          </a:xfrm>
          <a:prstGeom prst="rect">
            <a:avLst/>
          </a:prstGeom>
          <a:noFill/>
          <a:ln w="9525">
            <a:noFill/>
          </a:ln>
        </p:spPr>
        <p:txBody>
          <a:bodyPr wrap="square">
            <a:spAutoFit/>
          </a:bodyPr>
          <a:lstStyle/>
          <a:p>
            <a:pPr algn="ctr">
              <a:lnSpc>
                <a:spcPct val="150000"/>
              </a:lnSpc>
            </a:pPr>
            <a:r>
              <a:rPr lang="zh-CN" altLang="en-US" sz="2800" b="1" dirty="0">
                <a:latin typeface="黑体" panose="02010600030101010101" pitchFamily="49" charset="-122"/>
                <a:ea typeface="黑体" panose="02010600030101010101" pitchFamily="49" charset="-122"/>
              </a:rPr>
              <a:t>黄鹤楼送孟浩然之广陵</a:t>
            </a:r>
            <a:endParaRPr lang="zh-CN" altLang="en-US" sz="2800" b="1" dirty="0">
              <a:latin typeface="黑体" panose="02010600030101010101" pitchFamily="49" charset="-122"/>
              <a:ea typeface="黑体" panose="02010600030101010101" pitchFamily="49" charset="-122"/>
            </a:endParaRPr>
          </a:p>
          <a:p>
            <a:pPr algn="ctr">
              <a:lnSpc>
                <a:spcPct val="150000"/>
              </a:lnSpc>
            </a:pPr>
            <a:r>
              <a:rPr lang="zh-CN" altLang="en-US" sz="2400" b="1" dirty="0">
                <a:latin typeface="仿宋" pitchFamily="49" charset="-122"/>
                <a:ea typeface="仿宋" pitchFamily="49" charset="-122"/>
              </a:rPr>
              <a:t>[唐]李白</a:t>
            </a:r>
            <a:endParaRPr lang="zh-CN" altLang="en-US" sz="2400" b="1" dirty="0">
              <a:latin typeface="仿宋" pitchFamily="49" charset="-122"/>
              <a:ea typeface="仿宋" pitchFamily="49" charset="-122"/>
            </a:endParaRPr>
          </a:p>
          <a:p>
            <a:pPr algn="ctr">
              <a:lnSpc>
                <a:spcPct val="150000"/>
              </a:lnSpc>
            </a:pPr>
            <a:r>
              <a:rPr lang="zh-CN" altLang="en-US" sz="2800" b="1" dirty="0">
                <a:latin typeface="楷体" pitchFamily="49" charset="-122"/>
                <a:ea typeface="楷体" pitchFamily="49" charset="-122"/>
              </a:rPr>
              <a:t>故人西辞黄鹤楼，</a:t>
            </a:r>
            <a:endParaRPr lang="zh-CN" altLang="en-US" sz="2800" b="1" dirty="0">
              <a:latin typeface="楷体" pitchFamily="49" charset="-122"/>
              <a:ea typeface="楷体" pitchFamily="49" charset="-122"/>
            </a:endParaRPr>
          </a:p>
          <a:p>
            <a:pPr algn="ctr">
              <a:lnSpc>
                <a:spcPct val="150000"/>
              </a:lnSpc>
            </a:pPr>
            <a:r>
              <a:rPr lang="zh-CN" altLang="en-US" sz="2800" b="1" dirty="0">
                <a:latin typeface="楷体" pitchFamily="49" charset="-122"/>
                <a:ea typeface="楷体" pitchFamily="49" charset="-122"/>
              </a:rPr>
              <a:t>烟花三月下扬州。</a:t>
            </a:r>
            <a:endParaRPr lang="zh-CN" altLang="en-US" sz="2800" b="1" dirty="0">
              <a:latin typeface="楷体" pitchFamily="49" charset="-122"/>
              <a:ea typeface="楷体" pitchFamily="49" charset="-122"/>
            </a:endParaRPr>
          </a:p>
          <a:p>
            <a:pPr algn="ctr">
              <a:lnSpc>
                <a:spcPct val="150000"/>
              </a:lnSpc>
            </a:pPr>
            <a:r>
              <a:rPr lang="zh-CN" altLang="en-US" sz="2800" b="1" dirty="0">
                <a:latin typeface="楷体" pitchFamily="49" charset="-122"/>
                <a:ea typeface="楷体" pitchFamily="49" charset="-122"/>
              </a:rPr>
              <a:t>孤帆远影碧空尽，</a:t>
            </a:r>
            <a:endParaRPr lang="zh-CN" altLang="en-US" sz="2800" b="1" dirty="0">
              <a:latin typeface="楷体" pitchFamily="49" charset="-122"/>
              <a:ea typeface="楷体" pitchFamily="49" charset="-122"/>
            </a:endParaRPr>
          </a:p>
          <a:p>
            <a:pPr algn="ctr">
              <a:lnSpc>
                <a:spcPct val="150000"/>
              </a:lnSpc>
            </a:pPr>
            <a:r>
              <a:rPr lang="zh-CN" altLang="en-US" sz="2800" b="1" dirty="0">
                <a:latin typeface="楷体" pitchFamily="49" charset="-122"/>
                <a:ea typeface="楷体" pitchFamily="49" charset="-122"/>
              </a:rPr>
              <a:t>唯见长江天际流。</a:t>
            </a:r>
            <a:endParaRPr lang="zh-CN" altLang="en-US" sz="2800" b="1" dirty="0">
              <a:latin typeface="楷体" pitchFamily="49" charset="-122"/>
              <a:ea typeface="楷体" pitchFamily="49" charset="-122"/>
            </a:endParaRPr>
          </a:p>
        </p:txBody>
      </p:sp>
      <p:pic>
        <p:nvPicPr>
          <p:cNvPr id="7170" name="Picture 2" descr="C:\Users\Administrator\AppData\Roaming\Tencent\Users\541737432\QQ\WinTemp\RichOle\@K7YRY_MO67`$2Y}Y_EGY5F.png"/>
          <p:cNvPicPr>
            <a:picLocks noChangeAspect="1" noChangeArrowheads="1"/>
          </p:cNvPicPr>
          <p:nvPr/>
        </p:nvPicPr>
        <p:blipFill>
          <a:blip r:embed="rId1" cstate="print"/>
          <a:srcRect/>
          <a:stretch>
            <a:fillRect/>
          </a:stretch>
        </p:blipFill>
        <p:spPr bwMode="auto">
          <a:xfrm>
            <a:off x="5378450" y="1550988"/>
            <a:ext cx="3524250" cy="2816225"/>
          </a:xfrm>
          <a:prstGeom prst="rect">
            <a:avLst/>
          </a:prstGeom>
          <a:ln>
            <a:noFill/>
          </a:ln>
          <a:effectLst>
            <a:softEdge rad="112500"/>
          </a:effectLst>
        </p:spPr>
      </p:pic>
      <p:pic>
        <p:nvPicPr>
          <p:cNvPr id="2" name="日积月累2.m4a">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cstate="print">
            <a:extLst>
              <a:ext uri="{28A0092B-C50C-407E-A947-70E740481C1C}">
                <a14:useLocalDpi xmlns:a14="http://schemas.microsoft.com/office/drawing/2010/main" val="0"/>
              </a:ext>
            </a:extLst>
          </a:blip>
          <a:stretch>
            <a:fillRect/>
          </a:stretch>
        </p:blipFill>
        <p:spPr>
          <a:xfrm>
            <a:off x="576898" y="103505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067"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AutoShape 70"/>
          <p:cNvSpPr>
            <a:spLocks noChangeAspect="1" noTextEdit="1"/>
          </p:cNvSpPr>
          <p:nvPr/>
        </p:nvSpPr>
        <p:spPr>
          <a:xfrm>
            <a:off x="-3943350" y="534988"/>
            <a:ext cx="1895475" cy="1358900"/>
          </a:xfrm>
          <a:prstGeom prst="rect">
            <a:avLst/>
          </a:prstGeom>
          <a:noFill/>
          <a:ln w="9525">
            <a:noFill/>
          </a:ln>
        </p:spPr>
        <p:txBody>
          <a:bodyPr/>
          <a:lstStyle/>
          <a:p>
            <a:endParaRPr lang="zh-CN" altLang="en-US"/>
          </a:p>
        </p:txBody>
      </p:sp>
      <p:pic>
        <p:nvPicPr>
          <p:cNvPr id="17411" name="Picture 72"/>
          <p:cNvPicPr>
            <a:picLocks noChangeAspect="1"/>
          </p:cNvPicPr>
          <p:nvPr/>
        </p:nvPicPr>
        <p:blipFill>
          <a:blip r:embed="rId1" cstate="print"/>
          <a:stretch>
            <a:fillRect/>
          </a:stretch>
        </p:blipFill>
        <p:spPr>
          <a:xfrm>
            <a:off x="-3943350" y="534988"/>
            <a:ext cx="1897063" cy="1358900"/>
          </a:xfrm>
          <a:prstGeom prst="rect">
            <a:avLst/>
          </a:prstGeom>
          <a:noFill/>
          <a:ln w="9525">
            <a:noFill/>
          </a:ln>
        </p:spPr>
      </p:pic>
      <p:grpSp>
        <p:nvGrpSpPr>
          <p:cNvPr id="2" name="组合 6"/>
          <p:cNvGrpSpPr/>
          <p:nvPr/>
        </p:nvGrpSpPr>
        <p:grpSpPr>
          <a:xfrm>
            <a:off x="501650" y="720738"/>
            <a:ext cx="8261350" cy="3964841"/>
            <a:chOff x="3452840" y="488173"/>
            <a:chExt cx="5226698" cy="3965615"/>
          </a:xfrm>
        </p:grpSpPr>
        <p:sp>
          <p:nvSpPr>
            <p:cNvPr id="17414" name="矩形 7"/>
            <p:cNvSpPr/>
            <p:nvPr/>
          </p:nvSpPr>
          <p:spPr>
            <a:xfrm>
              <a:off x="3468910" y="1036800"/>
              <a:ext cx="5210628" cy="3416988"/>
            </a:xfrm>
            <a:prstGeom prst="rect">
              <a:avLst/>
            </a:prstGeom>
            <a:noFill/>
            <a:ln w="9525">
              <a:noFill/>
            </a:ln>
          </p:spPr>
          <p:txBody>
            <a:bodyPr>
              <a:spAutoFit/>
            </a:bodyPr>
            <a:lstStyle/>
            <a:p>
              <a:pPr indent="449580">
                <a:lnSpc>
                  <a:spcPct val="150000"/>
                </a:lnSpc>
              </a:pPr>
              <a:r>
                <a:rPr lang="zh-CN" altLang="en-US" sz="2400" b="1" dirty="0">
                  <a:latin typeface="宋体" panose="02010600030101010101" pitchFamily="2" charset="-122"/>
                </a:rPr>
                <a:t> 李白</a:t>
              </a:r>
              <a:r>
                <a:rPr lang="zh-CN" altLang="en-US" sz="2400" b="1" dirty="0">
                  <a:latin typeface="Times New Roman" panose="02020603050405020304" pitchFamily="18" charset="0"/>
                  <a:cs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701</a:t>
              </a:r>
              <a:r>
                <a:rPr lang="zh-CN" altLang="en-US" sz="2400" b="1" dirty="0">
                  <a:latin typeface="Times New Roman" panose="02020603050405020304" pitchFamily="18" charset="0"/>
                  <a:cs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762</a:t>
              </a:r>
              <a:r>
                <a:rPr lang="zh-CN" altLang="en-US" sz="2400" b="1" dirty="0">
                  <a:latin typeface="Times New Roman" panose="02020603050405020304" pitchFamily="18" charset="0"/>
                  <a:cs typeface="Times New Roman" panose="02020603050405020304" pitchFamily="18" charset="0"/>
                </a:rPr>
                <a:t>） </a:t>
              </a:r>
              <a:r>
                <a:rPr lang="zh-CN" altLang="en-US" sz="2400" b="1" dirty="0">
                  <a:latin typeface="宋体" panose="02010600030101010101" pitchFamily="2" charset="-122"/>
                </a:rPr>
                <a:t>字太白，号青莲居士，又号“谪仙人”，唐代伟大的浪漫主义诗人，被后人誉为“诗仙”，与杜甫并称为“李杜”。李白的乐府、歌行及绝句成就为最高。他的诗雄奇飘逸，艺术成就极高。他讴歌祖国山河与美丽的自然风光，风格雄奇奔放，俊逸清新，富有浪漫主义精神，达到了内容与艺术的统一。</a:t>
              </a:r>
              <a:endParaRPr lang="zh-CN" altLang="en-US" sz="2400" b="1" dirty="0">
                <a:latin typeface="宋体" panose="02010600030101010101" pitchFamily="2" charset="-122"/>
              </a:endParaRPr>
            </a:p>
          </p:txBody>
        </p:sp>
        <p:sp>
          <p:nvSpPr>
            <p:cNvPr id="17415" name="矩形 8"/>
            <p:cNvSpPr/>
            <p:nvPr/>
          </p:nvSpPr>
          <p:spPr>
            <a:xfrm>
              <a:off x="3452840" y="488173"/>
              <a:ext cx="1095506" cy="461755"/>
            </a:xfrm>
            <a:prstGeom prst="rect">
              <a:avLst/>
            </a:prstGeom>
            <a:noFill/>
            <a:ln w="9525">
              <a:noFill/>
            </a:ln>
          </p:spPr>
          <p:txBody>
            <a:bodyPr wrap="none">
              <a:spAutoFit/>
            </a:bodyPr>
            <a:lstStyle/>
            <a:p>
              <a:r>
                <a:rPr lang="zh-CN" altLang="en-US" sz="2400" b="1" dirty="0">
                  <a:solidFill>
                    <a:srgbClr val="0000FF"/>
                  </a:solidFill>
                  <a:latin typeface="黑体" panose="02010600030101010101" pitchFamily="49" charset="-122"/>
                  <a:ea typeface="黑体" panose="02010600030101010101" pitchFamily="49" charset="-122"/>
                </a:rPr>
                <a:t>作者简介：</a:t>
              </a:r>
              <a:endParaRPr lang="zh-CN" altLang="en-US" sz="2400" dirty="0">
                <a:latin typeface="黑体" panose="02010600030101010101" pitchFamily="49" charset="-122"/>
                <a:ea typeface="黑体" panose="0201060003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AutoShape 70"/>
          <p:cNvSpPr>
            <a:spLocks noChangeAspect="1" noTextEdit="1"/>
          </p:cNvSpPr>
          <p:nvPr/>
        </p:nvSpPr>
        <p:spPr>
          <a:xfrm>
            <a:off x="-3943350" y="534988"/>
            <a:ext cx="1895475" cy="1358900"/>
          </a:xfrm>
          <a:prstGeom prst="rect">
            <a:avLst/>
          </a:prstGeom>
          <a:noFill/>
          <a:ln w="9525">
            <a:noFill/>
          </a:ln>
        </p:spPr>
        <p:txBody>
          <a:bodyPr/>
          <a:lstStyle/>
          <a:p>
            <a:endParaRPr lang="zh-CN" altLang="en-US"/>
          </a:p>
        </p:txBody>
      </p:sp>
      <p:pic>
        <p:nvPicPr>
          <p:cNvPr id="7171" name="Picture 72"/>
          <p:cNvPicPr>
            <a:picLocks noChangeAspect="1"/>
          </p:cNvPicPr>
          <p:nvPr/>
        </p:nvPicPr>
        <p:blipFill>
          <a:blip r:embed="rId1" cstate="print"/>
          <a:stretch>
            <a:fillRect/>
          </a:stretch>
        </p:blipFill>
        <p:spPr>
          <a:xfrm>
            <a:off x="-3943350" y="534988"/>
            <a:ext cx="1897063" cy="1358900"/>
          </a:xfrm>
          <a:prstGeom prst="rect">
            <a:avLst/>
          </a:prstGeom>
          <a:noFill/>
          <a:ln w="9525">
            <a:noFill/>
          </a:ln>
        </p:spPr>
      </p:pic>
      <p:pic>
        <p:nvPicPr>
          <p:cNvPr id="7172" name="Picture 19"/>
          <p:cNvPicPr>
            <a:picLocks noChangeAspect="1"/>
          </p:cNvPicPr>
          <p:nvPr/>
        </p:nvPicPr>
        <p:blipFill>
          <a:blip r:embed="rId2" cstate="print"/>
          <a:stretch>
            <a:fillRect/>
          </a:stretch>
        </p:blipFill>
        <p:spPr>
          <a:xfrm>
            <a:off x="3041650" y="-254000"/>
            <a:ext cx="3060700" cy="1292225"/>
          </a:xfrm>
          <a:prstGeom prst="rect">
            <a:avLst/>
          </a:prstGeom>
          <a:noFill/>
          <a:ln w="9525">
            <a:noFill/>
          </a:ln>
        </p:spPr>
      </p:pic>
      <p:grpSp>
        <p:nvGrpSpPr>
          <p:cNvPr id="2" name="组合 16"/>
          <p:cNvGrpSpPr/>
          <p:nvPr/>
        </p:nvGrpSpPr>
        <p:grpSpPr>
          <a:xfrm>
            <a:off x="4355306" y="811609"/>
            <a:ext cx="3538495" cy="660400"/>
            <a:chOff x="935928" y="1082505"/>
            <a:chExt cx="4566275" cy="725920"/>
          </a:xfrm>
        </p:grpSpPr>
        <p:pic>
          <p:nvPicPr>
            <p:cNvPr id="7177" name="Picture 11" descr="C:\Users\Administrator\Desktop\资源 1@4x.png"/>
            <p:cNvPicPr>
              <a:picLocks noChangeAspect="1"/>
            </p:cNvPicPr>
            <p:nvPr/>
          </p:nvPicPr>
          <p:blipFill>
            <a:blip r:embed="rId3" cstate="print"/>
            <a:stretch>
              <a:fillRect/>
            </a:stretch>
          </p:blipFill>
          <p:spPr>
            <a:xfrm flipV="1">
              <a:off x="935928" y="1082505"/>
              <a:ext cx="4443411" cy="725920"/>
            </a:xfrm>
            <a:prstGeom prst="rect">
              <a:avLst/>
            </a:prstGeom>
            <a:noFill/>
            <a:ln w="9525">
              <a:noFill/>
            </a:ln>
          </p:spPr>
        </p:pic>
        <p:sp>
          <p:nvSpPr>
            <p:cNvPr id="7178" name="矩形 19"/>
            <p:cNvSpPr/>
            <p:nvPr/>
          </p:nvSpPr>
          <p:spPr>
            <a:xfrm>
              <a:off x="1168329" y="1126566"/>
              <a:ext cx="4333874" cy="473636"/>
            </a:xfrm>
            <a:prstGeom prst="rect">
              <a:avLst/>
            </a:prstGeom>
            <a:noFill/>
            <a:ln w="9525">
              <a:noFill/>
            </a:ln>
          </p:spPr>
          <p:txBody>
            <a:bodyPr>
              <a:spAutoFit/>
            </a:bodyPr>
            <a:lstStyle/>
            <a:p>
              <a:r>
                <a:rPr lang="zh-CN" altLang="en-US" sz="2200" b="1" dirty="0">
                  <a:latin typeface="微软雅黑" panose="020B0503020204020204" pitchFamily="34" charset="-122"/>
                  <a:ea typeface="微软雅黑" panose="020B0503020204020204" pitchFamily="34" charset="-122"/>
                </a:rPr>
                <a:t>读一读，你收获了什么？</a:t>
              </a:r>
              <a:endParaRPr lang="zh-CN" altLang="en-US" sz="2200" b="1" dirty="0">
                <a:latin typeface="微软雅黑" panose="020B0503020204020204" pitchFamily="34" charset="-122"/>
                <a:ea typeface="微软雅黑" panose="020B0503020204020204" pitchFamily="34" charset="-122"/>
              </a:endParaRPr>
            </a:p>
          </p:txBody>
        </p:sp>
      </p:grpSp>
      <p:sp>
        <p:nvSpPr>
          <p:cNvPr id="7174" name="TextBox 6"/>
          <p:cNvSpPr txBox="1"/>
          <p:nvPr/>
        </p:nvSpPr>
        <p:spPr>
          <a:xfrm>
            <a:off x="454025" y="693738"/>
            <a:ext cx="3279775" cy="460375"/>
          </a:xfrm>
          <a:prstGeom prst="rect">
            <a:avLst/>
          </a:prstGeom>
          <a:noFill/>
          <a:ln w="9525">
            <a:noFill/>
          </a:ln>
        </p:spPr>
        <p:txBody>
          <a:bodyPr wrap="square">
            <a:spAutoFit/>
          </a:bodyPr>
          <a:lstStyle/>
          <a:p>
            <a:pPr marL="342900" indent="-342900">
              <a:buFont typeface="Wingdings" panose="05000000000000000000" pitchFamily="2" charset="2"/>
              <a:buChar char="u"/>
            </a:pPr>
            <a:r>
              <a:rPr lang="zh-CN" altLang="en-US" sz="2400" b="1" dirty="0">
                <a:solidFill>
                  <a:srgbClr val="3333FF"/>
                </a:solidFill>
                <a:latin typeface="微软雅黑" panose="020B0503020204020204" pitchFamily="34" charset="-122"/>
                <a:ea typeface="微软雅黑" panose="020B0503020204020204" pitchFamily="34" charset="-122"/>
              </a:rPr>
              <a:t>读一读，找规律。</a:t>
            </a:r>
            <a:endParaRPr lang="zh-CN" altLang="en-US" sz="2400" b="1" dirty="0">
              <a:solidFill>
                <a:srgbClr val="3333FF"/>
              </a:solidFill>
              <a:latin typeface="微软雅黑" panose="020B0503020204020204" pitchFamily="34" charset="-122"/>
              <a:ea typeface="微软雅黑" panose="020B0503020204020204" pitchFamily="34" charset="-122"/>
            </a:endParaRPr>
          </a:p>
        </p:txBody>
      </p:sp>
      <p:sp>
        <p:nvSpPr>
          <p:cNvPr id="27" name="矩形 26"/>
          <p:cNvSpPr/>
          <p:nvPr/>
        </p:nvSpPr>
        <p:spPr>
          <a:xfrm>
            <a:off x="4194175" y="1339850"/>
            <a:ext cx="4805363" cy="3589252"/>
          </a:xfrm>
          <a:prstGeom prst="rect">
            <a:avLst/>
          </a:prstGeom>
          <a:noFill/>
          <a:ln w="9525">
            <a:noFill/>
          </a:ln>
        </p:spPr>
        <p:txBody>
          <a:bodyPr wrap="square">
            <a:spAutoFit/>
          </a:bodyPr>
          <a:lstStyle/>
          <a:p>
            <a:pPr indent="533400">
              <a:lnSpc>
                <a:spcPct val="150000"/>
              </a:lnSpc>
            </a:pPr>
            <a:r>
              <a:rPr sz="2200" b="1" dirty="0" err="1">
                <a:solidFill>
                  <a:srgbClr val="FF0000"/>
                </a:solidFill>
                <a:latin typeface="Calibri" pitchFamily="34" charset="0"/>
              </a:rPr>
              <a:t>抓住人物的动作、语言、神态，体会人物的内心，可以加深对</a:t>
            </a:r>
            <a:r>
              <a:rPr lang="zh-CN" altLang="en-US" sz="2200" b="1" dirty="0">
                <a:solidFill>
                  <a:srgbClr val="FF0000"/>
                </a:solidFill>
                <a:latin typeface="Calibri" pitchFamily="34" charset="0"/>
              </a:rPr>
              <a:t>课文</a:t>
            </a:r>
            <a:r>
              <a:rPr sz="2200" b="1" dirty="0">
                <a:solidFill>
                  <a:srgbClr val="FF0000"/>
                </a:solidFill>
                <a:latin typeface="Calibri" pitchFamily="34" charset="0"/>
              </a:rPr>
              <a:t>内容的理解，是一种很好的阅读方法。体会人物内心想法时，要细腻揣摩，准确全面地把握人物心理，还要注意人物语言、神态、动作变化所反映出来的人物心理的变化。</a:t>
            </a:r>
            <a:endParaRPr sz="2200" b="1" dirty="0">
              <a:solidFill>
                <a:srgbClr val="FF0000"/>
              </a:solidFill>
              <a:latin typeface="Calibri" pitchFamily="34" charset="0"/>
            </a:endParaRPr>
          </a:p>
        </p:txBody>
      </p:sp>
      <p:pic>
        <p:nvPicPr>
          <p:cNvPr id="21505" name="Picture 1" descr="C:\Users\Administrator\AppData\Roaming\Tencent\Users\541737432\QQ\WinTemp\RichOle\L1SO_DR$%DLCPN4L2W~F~P1.png"/>
          <p:cNvPicPr>
            <a:picLocks noChangeAspect="1" noChangeArrowheads="1"/>
          </p:cNvPicPr>
          <p:nvPr/>
        </p:nvPicPr>
        <p:blipFill>
          <a:blip r:embed="rId4" cstate="print"/>
          <a:srcRect/>
          <a:stretch>
            <a:fillRect/>
          </a:stretch>
        </p:blipFill>
        <p:spPr bwMode="auto">
          <a:xfrm>
            <a:off x="215901" y="1441450"/>
            <a:ext cx="3978274" cy="296068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AutoShape 70"/>
          <p:cNvSpPr>
            <a:spLocks noChangeAspect="1" noTextEdit="1"/>
          </p:cNvSpPr>
          <p:nvPr/>
        </p:nvSpPr>
        <p:spPr>
          <a:xfrm>
            <a:off x="-3943350" y="534988"/>
            <a:ext cx="1895475" cy="1358900"/>
          </a:xfrm>
          <a:prstGeom prst="rect">
            <a:avLst/>
          </a:prstGeom>
          <a:noFill/>
          <a:ln w="9525">
            <a:noFill/>
          </a:ln>
        </p:spPr>
        <p:txBody>
          <a:bodyPr/>
          <a:lstStyle/>
          <a:p>
            <a:endParaRPr lang="zh-CN" altLang="en-US"/>
          </a:p>
        </p:txBody>
      </p:sp>
      <p:pic>
        <p:nvPicPr>
          <p:cNvPr id="18435" name="Picture 72"/>
          <p:cNvPicPr>
            <a:picLocks noChangeAspect="1"/>
          </p:cNvPicPr>
          <p:nvPr/>
        </p:nvPicPr>
        <p:blipFill>
          <a:blip r:embed="rId1" cstate="print"/>
          <a:stretch>
            <a:fillRect/>
          </a:stretch>
        </p:blipFill>
        <p:spPr>
          <a:xfrm>
            <a:off x="-3943350" y="534988"/>
            <a:ext cx="1897063" cy="1358900"/>
          </a:xfrm>
          <a:prstGeom prst="rect">
            <a:avLst/>
          </a:prstGeom>
          <a:noFill/>
          <a:ln w="9525">
            <a:noFill/>
          </a:ln>
        </p:spPr>
      </p:pic>
      <p:sp>
        <p:nvSpPr>
          <p:cNvPr id="12" name="矩形 11"/>
          <p:cNvSpPr/>
          <p:nvPr/>
        </p:nvSpPr>
        <p:spPr>
          <a:xfrm>
            <a:off x="4242435" y="627063"/>
            <a:ext cx="4749165" cy="4233916"/>
          </a:xfrm>
          <a:prstGeom prst="rect">
            <a:avLst/>
          </a:prstGeom>
          <a:noFill/>
          <a:ln w="9525">
            <a:noFill/>
          </a:ln>
        </p:spPr>
        <p:txBody>
          <a:bodyPr wrap="square">
            <a:spAutoFit/>
          </a:bodyPr>
          <a:lstStyle/>
          <a:p>
            <a:pPr marL="262255" indent="-262255">
              <a:lnSpc>
                <a:spcPct val="130000"/>
              </a:lnSpc>
            </a:pPr>
            <a:r>
              <a:rPr lang="zh-CN" altLang="en-US" sz="2100" b="1" dirty="0">
                <a:solidFill>
                  <a:srgbClr val="FF0000"/>
                </a:solidFill>
                <a:latin typeface="宋体" panose="02010600030101010101" pitchFamily="2" charset="-122"/>
              </a:rPr>
              <a:t>①之：往、到达。</a:t>
            </a:r>
            <a:endParaRPr lang="zh-CN" altLang="en-US" sz="2100" b="1" dirty="0">
              <a:solidFill>
                <a:srgbClr val="FF0000"/>
              </a:solidFill>
              <a:latin typeface="宋体" panose="02010600030101010101" pitchFamily="2" charset="-122"/>
            </a:endParaRPr>
          </a:p>
          <a:p>
            <a:pPr marL="262255" indent="-262255">
              <a:lnSpc>
                <a:spcPct val="130000"/>
              </a:lnSpc>
            </a:pPr>
            <a:r>
              <a:rPr lang="zh-CN" altLang="en-US" sz="2100" b="1" dirty="0">
                <a:solidFill>
                  <a:srgbClr val="FF0000"/>
                </a:solidFill>
                <a:latin typeface="宋体" panose="02010600030101010101" pitchFamily="2" charset="-122"/>
              </a:rPr>
              <a:t>②故人：老朋友，这里指孟浩然。</a:t>
            </a:r>
            <a:endParaRPr lang="zh-CN" altLang="en-US" sz="2100" b="1" dirty="0">
              <a:solidFill>
                <a:srgbClr val="FF0000"/>
              </a:solidFill>
              <a:latin typeface="宋体" panose="02010600030101010101" pitchFamily="2" charset="-122"/>
            </a:endParaRPr>
          </a:p>
          <a:p>
            <a:pPr marL="262255" indent="-262255">
              <a:lnSpc>
                <a:spcPct val="130000"/>
              </a:lnSpc>
            </a:pPr>
            <a:r>
              <a:rPr lang="zh-CN" altLang="en-US" sz="2100" b="1" dirty="0">
                <a:solidFill>
                  <a:srgbClr val="FF0000"/>
                </a:solidFill>
                <a:latin typeface="宋体" panose="02010600030101010101" pitchFamily="2" charset="-122"/>
              </a:rPr>
              <a:t>③辞：辞别。</a:t>
            </a:r>
            <a:endParaRPr lang="zh-CN" altLang="en-US" sz="2100" b="1" dirty="0">
              <a:solidFill>
                <a:srgbClr val="FF0000"/>
              </a:solidFill>
              <a:latin typeface="宋体" panose="02010600030101010101" pitchFamily="2" charset="-122"/>
            </a:endParaRPr>
          </a:p>
          <a:p>
            <a:pPr marL="262255" indent="-262255">
              <a:lnSpc>
                <a:spcPct val="130000"/>
              </a:lnSpc>
            </a:pPr>
            <a:r>
              <a:rPr lang="zh-CN" altLang="en-US" sz="2100" b="1" dirty="0">
                <a:solidFill>
                  <a:srgbClr val="FF0000"/>
                </a:solidFill>
                <a:latin typeface="宋体" panose="02010600030101010101" pitchFamily="2" charset="-122"/>
              </a:rPr>
              <a:t>④烟花：形容柳絮如烟、鲜花似锦的春天景物，指艳丽的春景。</a:t>
            </a:r>
            <a:endParaRPr lang="en-US" altLang="zh-CN" sz="2100" b="1" dirty="0">
              <a:solidFill>
                <a:srgbClr val="FF0000"/>
              </a:solidFill>
              <a:latin typeface="宋体" panose="02010600030101010101" pitchFamily="2" charset="-122"/>
            </a:endParaRPr>
          </a:p>
          <a:p>
            <a:pPr marL="262255" indent="-262255">
              <a:lnSpc>
                <a:spcPct val="130000"/>
              </a:lnSpc>
            </a:pPr>
            <a:r>
              <a:rPr lang="zh-CN" altLang="en-US" sz="2100" b="1" dirty="0">
                <a:solidFill>
                  <a:srgbClr val="FF0000"/>
                </a:solidFill>
                <a:latin typeface="宋体" panose="02010600030101010101" pitchFamily="2" charset="-122"/>
              </a:rPr>
              <a:t>⑤下：顺流向下而行。</a:t>
            </a:r>
            <a:endParaRPr lang="zh-CN" altLang="en-US" sz="2100" b="1" dirty="0">
              <a:solidFill>
                <a:srgbClr val="FF0000"/>
              </a:solidFill>
              <a:latin typeface="宋体" panose="02010600030101010101" pitchFamily="2" charset="-122"/>
            </a:endParaRPr>
          </a:p>
          <a:p>
            <a:pPr marL="262255" indent="-262255">
              <a:lnSpc>
                <a:spcPct val="130000"/>
              </a:lnSpc>
            </a:pPr>
            <a:r>
              <a:rPr lang="zh-CN" altLang="en-US" sz="2100" b="1" dirty="0">
                <a:solidFill>
                  <a:srgbClr val="FF0000"/>
                </a:solidFill>
                <a:latin typeface="宋体" panose="02010600030101010101" pitchFamily="2" charset="-122"/>
              </a:rPr>
              <a:t>⑥碧空尽：消失在碧蓝的天际。尽：尽头，消失了。</a:t>
            </a:r>
            <a:endParaRPr lang="zh-CN" altLang="en-US" sz="2100" b="1" dirty="0">
              <a:solidFill>
                <a:srgbClr val="FF0000"/>
              </a:solidFill>
              <a:latin typeface="宋体" panose="02010600030101010101" pitchFamily="2" charset="-122"/>
            </a:endParaRPr>
          </a:p>
          <a:p>
            <a:pPr marL="262255" indent="-262255">
              <a:lnSpc>
                <a:spcPct val="130000"/>
              </a:lnSpc>
            </a:pPr>
            <a:r>
              <a:rPr lang="zh-CN" altLang="en-US" sz="2100" b="1" dirty="0">
                <a:solidFill>
                  <a:srgbClr val="FF0000"/>
                </a:solidFill>
                <a:latin typeface="宋体" panose="02010600030101010101" pitchFamily="2" charset="-122"/>
              </a:rPr>
              <a:t>⑦唯见：只看见。</a:t>
            </a:r>
            <a:endParaRPr lang="zh-CN" altLang="en-US" sz="2100" b="1" dirty="0">
              <a:solidFill>
                <a:srgbClr val="FF0000"/>
              </a:solidFill>
              <a:latin typeface="宋体" panose="02010600030101010101" pitchFamily="2" charset="-122"/>
            </a:endParaRPr>
          </a:p>
          <a:p>
            <a:pPr marL="262255" indent="-262255">
              <a:lnSpc>
                <a:spcPct val="130000"/>
              </a:lnSpc>
            </a:pPr>
            <a:r>
              <a:rPr lang="zh-CN" altLang="en-US" sz="2100" b="1" dirty="0">
                <a:solidFill>
                  <a:srgbClr val="FF0000"/>
                </a:solidFill>
                <a:latin typeface="宋体" panose="02010600030101010101" pitchFamily="2" charset="-122"/>
              </a:rPr>
              <a:t>⑧天际：天边。</a:t>
            </a:r>
            <a:endParaRPr lang="zh-CN" altLang="en-US" sz="2100" b="1" dirty="0">
              <a:solidFill>
                <a:srgbClr val="FF0000"/>
              </a:solidFill>
              <a:latin typeface="宋体" panose="02010600030101010101" pitchFamily="2" charset="-122"/>
            </a:endParaRPr>
          </a:p>
        </p:txBody>
      </p:sp>
      <p:sp>
        <p:nvSpPr>
          <p:cNvPr id="29702" name="矩形 1"/>
          <p:cNvSpPr/>
          <p:nvPr/>
        </p:nvSpPr>
        <p:spPr>
          <a:xfrm>
            <a:off x="3419475" y="671513"/>
            <a:ext cx="947738" cy="430887"/>
          </a:xfrm>
          <a:prstGeom prst="rect">
            <a:avLst/>
          </a:prstGeom>
          <a:noFill/>
          <a:ln w="9525">
            <a:noFill/>
          </a:ln>
        </p:spPr>
        <p:txBody>
          <a:bodyPr>
            <a:spAutoFit/>
          </a:bodyPr>
          <a:lstStyle/>
          <a:p>
            <a:r>
              <a:rPr lang="zh-CN" altLang="en-US" sz="2200" b="1" dirty="0">
                <a:solidFill>
                  <a:srgbClr val="0000FF"/>
                </a:solidFill>
                <a:latin typeface="黑体" panose="02010600030101010101" pitchFamily="49" charset="-122"/>
                <a:ea typeface="黑体" panose="02010600030101010101" pitchFamily="49" charset="-122"/>
              </a:rPr>
              <a:t>注释：</a:t>
            </a:r>
            <a:endParaRPr lang="zh-CN" altLang="en-US" sz="2200" dirty="0">
              <a:latin typeface="黑体" panose="02010600030101010101" pitchFamily="49" charset="-122"/>
              <a:ea typeface="黑体" panose="02010600030101010101" pitchFamily="49" charset="-122"/>
            </a:endParaRPr>
          </a:p>
        </p:txBody>
      </p:sp>
      <p:sp>
        <p:nvSpPr>
          <p:cNvPr id="8" name="矩形 9"/>
          <p:cNvSpPr/>
          <p:nvPr/>
        </p:nvSpPr>
        <p:spPr>
          <a:xfrm>
            <a:off x="38100" y="1087547"/>
            <a:ext cx="4407535" cy="3877985"/>
          </a:xfrm>
          <a:prstGeom prst="rect">
            <a:avLst/>
          </a:prstGeom>
          <a:noFill/>
          <a:ln w="9525">
            <a:noFill/>
          </a:ln>
        </p:spPr>
        <p:txBody>
          <a:bodyPr wrap="square">
            <a:spAutoFit/>
          </a:bodyPr>
          <a:lstStyle/>
          <a:p>
            <a:pPr>
              <a:lnSpc>
                <a:spcPct val="150000"/>
              </a:lnSpc>
            </a:pPr>
            <a:r>
              <a:rPr lang="zh-CN" altLang="en-US" sz="2800" b="1" dirty="0">
                <a:latin typeface="楷体" pitchFamily="49" charset="-122"/>
                <a:ea typeface="楷体" pitchFamily="49" charset="-122"/>
              </a:rPr>
              <a:t> </a:t>
            </a:r>
            <a:r>
              <a:rPr lang="zh-CN" altLang="en-US" sz="2800" b="1" dirty="0">
                <a:latin typeface="黑体" panose="02010600030101010101" pitchFamily="49" charset="-122"/>
                <a:ea typeface="黑体" panose="02010600030101010101" pitchFamily="49" charset="-122"/>
              </a:rPr>
              <a:t>黄鹤楼送孟浩然</a:t>
            </a:r>
            <a:r>
              <a:rPr lang="zh-CN" altLang="en-US" sz="2800" b="1" dirty="0">
                <a:solidFill>
                  <a:srgbClr val="FF6600"/>
                </a:solidFill>
                <a:latin typeface="黑体" panose="02010600030101010101" pitchFamily="49" charset="-122"/>
                <a:ea typeface="黑体" panose="02010600030101010101" pitchFamily="49" charset="-122"/>
              </a:rPr>
              <a:t>之</a:t>
            </a:r>
            <a:r>
              <a:rPr lang="zh-CN" altLang="en-US" sz="2800" b="1" dirty="0">
                <a:latin typeface="黑体" panose="02010600030101010101" pitchFamily="49" charset="-122"/>
                <a:ea typeface="黑体" panose="02010600030101010101" pitchFamily="49" charset="-122"/>
              </a:rPr>
              <a:t>广陵</a:t>
            </a:r>
            <a:endParaRPr lang="zh-CN" altLang="en-US" sz="2800" b="1" dirty="0">
              <a:latin typeface="黑体" panose="02010600030101010101" pitchFamily="49" charset="-122"/>
              <a:ea typeface="黑体" panose="02010600030101010101" pitchFamily="49" charset="-122"/>
            </a:endParaRPr>
          </a:p>
          <a:p>
            <a:pPr>
              <a:lnSpc>
                <a:spcPct val="150000"/>
              </a:lnSpc>
            </a:pPr>
            <a:r>
              <a:rPr lang="zh-CN" altLang="en-US" b="1" dirty="0">
                <a:latin typeface="仿宋" pitchFamily="49" charset="-122"/>
                <a:ea typeface="仿宋" pitchFamily="49" charset="-122"/>
              </a:rPr>
              <a:t>             </a:t>
            </a:r>
            <a:r>
              <a:rPr lang="zh-CN" altLang="en-US" sz="2400" b="1" dirty="0">
                <a:latin typeface="仿宋" pitchFamily="49" charset="-122"/>
                <a:ea typeface="仿宋" pitchFamily="49" charset="-122"/>
              </a:rPr>
              <a:t>[唐]李白</a:t>
            </a:r>
            <a:endParaRPr lang="zh-CN" altLang="en-US" sz="2400" b="1" dirty="0">
              <a:latin typeface="仿宋" pitchFamily="49" charset="-122"/>
              <a:ea typeface="仿宋" pitchFamily="49" charset="-122"/>
            </a:endParaRPr>
          </a:p>
          <a:p>
            <a:pPr algn="ctr">
              <a:lnSpc>
                <a:spcPct val="150000"/>
              </a:lnSpc>
            </a:pPr>
            <a:r>
              <a:rPr lang="zh-CN" altLang="en-US" sz="2800" b="1" dirty="0">
                <a:solidFill>
                  <a:srgbClr val="FF6600"/>
                </a:solidFill>
                <a:latin typeface="楷体" pitchFamily="49" charset="-122"/>
                <a:ea typeface="楷体" pitchFamily="49" charset="-122"/>
              </a:rPr>
              <a:t>故人</a:t>
            </a:r>
            <a:r>
              <a:rPr lang="zh-CN" altLang="en-US" sz="2800" b="1" dirty="0">
                <a:latin typeface="楷体" pitchFamily="49" charset="-122"/>
                <a:ea typeface="楷体" pitchFamily="49" charset="-122"/>
              </a:rPr>
              <a:t>西</a:t>
            </a:r>
            <a:r>
              <a:rPr lang="zh-CN" altLang="en-US" sz="2800" b="1" dirty="0">
                <a:solidFill>
                  <a:srgbClr val="FF6600"/>
                </a:solidFill>
                <a:latin typeface="楷体" pitchFamily="49" charset="-122"/>
                <a:ea typeface="楷体" pitchFamily="49" charset="-122"/>
              </a:rPr>
              <a:t>辞</a:t>
            </a:r>
            <a:r>
              <a:rPr lang="zh-CN" altLang="en-US" sz="2800" b="1" dirty="0">
                <a:latin typeface="楷体" pitchFamily="49" charset="-122"/>
                <a:ea typeface="楷体" pitchFamily="49" charset="-122"/>
              </a:rPr>
              <a:t>黄鹤楼，</a:t>
            </a:r>
            <a:endParaRPr lang="zh-CN" altLang="en-US" sz="2800" b="1" dirty="0">
              <a:latin typeface="楷体" pitchFamily="49" charset="-122"/>
              <a:ea typeface="楷体" pitchFamily="49" charset="-122"/>
            </a:endParaRPr>
          </a:p>
          <a:p>
            <a:pPr algn="ctr">
              <a:lnSpc>
                <a:spcPct val="150000"/>
              </a:lnSpc>
            </a:pPr>
            <a:r>
              <a:rPr lang="zh-CN" altLang="en-US" sz="2800" b="1" dirty="0">
                <a:solidFill>
                  <a:srgbClr val="FF6600"/>
                </a:solidFill>
                <a:latin typeface="楷体" pitchFamily="49" charset="-122"/>
                <a:ea typeface="楷体" pitchFamily="49" charset="-122"/>
              </a:rPr>
              <a:t>烟花</a:t>
            </a:r>
            <a:r>
              <a:rPr lang="zh-CN" altLang="en-US" sz="2800" b="1" dirty="0">
                <a:latin typeface="楷体" pitchFamily="49" charset="-122"/>
                <a:ea typeface="楷体" pitchFamily="49" charset="-122"/>
              </a:rPr>
              <a:t>三月</a:t>
            </a:r>
            <a:r>
              <a:rPr lang="zh-CN" altLang="en-US" sz="2800" b="1" dirty="0">
                <a:solidFill>
                  <a:srgbClr val="FF6600"/>
                </a:solidFill>
                <a:latin typeface="楷体" pitchFamily="49" charset="-122"/>
                <a:ea typeface="楷体" pitchFamily="49" charset="-122"/>
              </a:rPr>
              <a:t>下</a:t>
            </a:r>
            <a:r>
              <a:rPr lang="zh-CN" altLang="en-US" sz="2800" b="1" dirty="0">
                <a:latin typeface="楷体" pitchFamily="49" charset="-122"/>
                <a:ea typeface="楷体" pitchFamily="49" charset="-122"/>
              </a:rPr>
              <a:t>扬州。</a:t>
            </a:r>
            <a:endParaRPr lang="zh-CN" altLang="en-US" sz="2800" b="1" dirty="0">
              <a:latin typeface="楷体" pitchFamily="49" charset="-122"/>
              <a:ea typeface="楷体" pitchFamily="49" charset="-122"/>
            </a:endParaRPr>
          </a:p>
          <a:p>
            <a:pPr algn="ctr">
              <a:lnSpc>
                <a:spcPct val="150000"/>
              </a:lnSpc>
            </a:pPr>
            <a:r>
              <a:rPr lang="zh-CN" altLang="en-US" sz="2800" b="1" dirty="0">
                <a:latin typeface="楷体" pitchFamily="49" charset="-122"/>
                <a:ea typeface="楷体" pitchFamily="49" charset="-122"/>
              </a:rPr>
              <a:t>孤帆远影</a:t>
            </a:r>
            <a:r>
              <a:rPr lang="zh-CN" altLang="en-US" sz="2800" b="1" dirty="0">
                <a:solidFill>
                  <a:srgbClr val="FF6600"/>
                </a:solidFill>
                <a:latin typeface="楷体" pitchFamily="49" charset="-122"/>
                <a:ea typeface="楷体" pitchFamily="49" charset="-122"/>
              </a:rPr>
              <a:t>碧空尽</a:t>
            </a:r>
            <a:r>
              <a:rPr lang="zh-CN" altLang="en-US" sz="2800" b="1" dirty="0">
                <a:latin typeface="楷体" pitchFamily="49" charset="-122"/>
                <a:ea typeface="楷体" pitchFamily="49" charset="-122"/>
              </a:rPr>
              <a:t>，</a:t>
            </a:r>
            <a:endParaRPr lang="zh-CN" altLang="en-US" sz="2800" b="1" dirty="0">
              <a:latin typeface="楷体" pitchFamily="49" charset="-122"/>
              <a:ea typeface="楷体" pitchFamily="49" charset="-122"/>
            </a:endParaRPr>
          </a:p>
          <a:p>
            <a:pPr algn="ctr">
              <a:lnSpc>
                <a:spcPct val="150000"/>
              </a:lnSpc>
            </a:pPr>
            <a:r>
              <a:rPr lang="zh-CN" altLang="en-US" sz="2800" b="1" dirty="0">
                <a:solidFill>
                  <a:srgbClr val="FF6600"/>
                </a:solidFill>
                <a:latin typeface="楷体" pitchFamily="49" charset="-122"/>
                <a:ea typeface="楷体" pitchFamily="49" charset="-122"/>
              </a:rPr>
              <a:t>唯见</a:t>
            </a:r>
            <a:r>
              <a:rPr lang="zh-CN" altLang="en-US" sz="2800" b="1" dirty="0">
                <a:latin typeface="楷体" pitchFamily="49" charset="-122"/>
                <a:ea typeface="楷体" pitchFamily="49" charset="-122"/>
              </a:rPr>
              <a:t>长江</a:t>
            </a:r>
            <a:r>
              <a:rPr lang="zh-CN" altLang="en-US" sz="2800" b="1" dirty="0">
                <a:solidFill>
                  <a:srgbClr val="FF6600"/>
                </a:solidFill>
                <a:latin typeface="楷体" pitchFamily="49" charset="-122"/>
                <a:ea typeface="楷体" pitchFamily="49" charset="-122"/>
              </a:rPr>
              <a:t>天际</a:t>
            </a:r>
            <a:r>
              <a:rPr lang="zh-CN" altLang="en-US" sz="2800" b="1" dirty="0">
                <a:latin typeface="楷体" pitchFamily="49" charset="-122"/>
                <a:ea typeface="楷体" pitchFamily="49" charset="-122"/>
              </a:rPr>
              <a:t>流。</a:t>
            </a:r>
            <a:endParaRPr lang="zh-CN" altLang="en-US" sz="2800" b="1" dirty="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fade">
                                      <p:cBhvr>
                                        <p:cTn id="7" dur="1000"/>
                                        <p:tgtEl>
                                          <p:spTgt spid="29702"/>
                                        </p:tgtEl>
                                      </p:cBhvr>
                                    </p:animEffect>
                                    <p:anim calcmode="lin" valueType="num">
                                      <p:cBhvr>
                                        <p:cTn id="8" dur="1000" fill="hold"/>
                                        <p:tgtEl>
                                          <p:spTgt spid="29702"/>
                                        </p:tgtEl>
                                        <p:attrNameLst>
                                          <p:attrName>ppt_x</p:attrName>
                                        </p:attrNameLst>
                                      </p:cBhvr>
                                      <p:tavLst>
                                        <p:tav tm="0">
                                          <p:val>
                                            <p:strVal val="#ppt_x"/>
                                          </p:val>
                                        </p:tav>
                                        <p:tav tm="100000">
                                          <p:val>
                                            <p:strVal val="#ppt_x"/>
                                          </p:val>
                                        </p:tav>
                                      </p:tavLst>
                                    </p:anim>
                                    <p:anim calcmode="lin" valueType="num">
                                      <p:cBhvr>
                                        <p:cTn id="9" dur="1000" fill="hold"/>
                                        <p:tgtEl>
                                          <p:spTgt spid="297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
                                        </p:tgtEl>
                                        <p:attrNameLst>
                                          <p:attrName>style.visibility</p:attrName>
                                        </p:attrNameLst>
                                      </p:cBhvr>
                                      <p:to>
                                        <p:strVal val="visible"/>
                                      </p:to>
                                    </p:set>
                                    <p:anim calcmode="discrete" valueType="clr">
                                      <p:cBhvr override="childStyle">
                                        <p:cTn id="14"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
                                        </p:tgtEl>
                                        <p:attrNameLst>
                                          <p:attrName>fillcolor</p:attrName>
                                        </p:attrNameLst>
                                      </p:cBhvr>
                                      <p:tavLst>
                                        <p:tav tm="0">
                                          <p:val>
                                            <p:clrVal>
                                              <a:schemeClr val="accent2"/>
                                            </p:clrVal>
                                          </p:val>
                                        </p:tav>
                                        <p:tav tm="50000">
                                          <p:val>
                                            <p:clrVal>
                                              <a:schemeClr val="hlink"/>
                                            </p:clrVal>
                                          </p:val>
                                        </p:tav>
                                      </p:tavLst>
                                    </p:anim>
                                    <p:set>
                                      <p:cBhvr>
                                        <p:cTn id="16"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70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AutoShape 70"/>
          <p:cNvSpPr>
            <a:spLocks noChangeAspect="1" noTextEdit="1"/>
          </p:cNvSpPr>
          <p:nvPr/>
        </p:nvSpPr>
        <p:spPr>
          <a:xfrm>
            <a:off x="-3943350" y="534988"/>
            <a:ext cx="1895475" cy="1358900"/>
          </a:xfrm>
          <a:prstGeom prst="rect">
            <a:avLst/>
          </a:prstGeom>
          <a:noFill/>
          <a:ln w="9525">
            <a:noFill/>
          </a:ln>
        </p:spPr>
        <p:txBody>
          <a:bodyPr/>
          <a:lstStyle/>
          <a:p>
            <a:endParaRPr lang="zh-CN" altLang="en-US"/>
          </a:p>
        </p:txBody>
      </p:sp>
      <p:pic>
        <p:nvPicPr>
          <p:cNvPr id="19459" name="Picture 72"/>
          <p:cNvPicPr>
            <a:picLocks noChangeAspect="1"/>
          </p:cNvPicPr>
          <p:nvPr/>
        </p:nvPicPr>
        <p:blipFill>
          <a:blip r:embed="rId1" cstate="print"/>
          <a:stretch>
            <a:fillRect/>
          </a:stretch>
        </p:blipFill>
        <p:spPr>
          <a:xfrm>
            <a:off x="-3943350" y="534988"/>
            <a:ext cx="1897063" cy="1358900"/>
          </a:xfrm>
          <a:prstGeom prst="rect">
            <a:avLst/>
          </a:prstGeom>
          <a:noFill/>
          <a:ln w="9525">
            <a:noFill/>
          </a:ln>
        </p:spPr>
      </p:pic>
      <p:grpSp>
        <p:nvGrpSpPr>
          <p:cNvPr id="2" name="组合 18"/>
          <p:cNvGrpSpPr/>
          <p:nvPr/>
        </p:nvGrpSpPr>
        <p:grpSpPr>
          <a:xfrm>
            <a:off x="4471035" y="1454150"/>
            <a:ext cx="4538028" cy="2622309"/>
            <a:chOff x="3468910" y="653299"/>
            <a:chExt cx="5846294" cy="2619447"/>
          </a:xfrm>
        </p:grpSpPr>
        <p:sp>
          <p:nvSpPr>
            <p:cNvPr id="19463" name="矩形 19"/>
            <p:cNvSpPr/>
            <p:nvPr/>
          </p:nvSpPr>
          <p:spPr>
            <a:xfrm>
              <a:off x="3468910" y="1053409"/>
              <a:ext cx="5846294" cy="2219337"/>
            </a:xfrm>
            <a:prstGeom prst="rect">
              <a:avLst/>
            </a:prstGeom>
            <a:noFill/>
            <a:ln w="9525">
              <a:noFill/>
            </a:ln>
          </p:spPr>
          <p:txBody>
            <a:bodyPr wrap="square">
              <a:spAutoFit/>
            </a:bodyPr>
            <a:lstStyle/>
            <a:p>
              <a:pPr indent="449580">
                <a:lnSpc>
                  <a:spcPct val="150000"/>
                </a:lnSpc>
              </a:pPr>
              <a:r>
                <a:rPr lang="zh-CN" altLang="en-US" sz="2400" b="1" dirty="0">
                  <a:solidFill>
                    <a:srgbClr val="FF0000"/>
                  </a:solidFill>
                  <a:latin typeface="宋体" panose="02010600030101010101" pitchFamily="2" charset="-122"/>
                </a:rPr>
                <a:t>友人在黄鹤楼向我挥手告别，阳光明媚的三月他要去扬州。他的帆影渐渐消失在碧空中，只看见滚滚长江在天边奔流。</a:t>
              </a:r>
              <a:endParaRPr lang="zh-CN" altLang="en-US" sz="2400" b="1" dirty="0">
                <a:solidFill>
                  <a:srgbClr val="FF0000"/>
                </a:solidFill>
                <a:latin typeface="宋体" panose="02010600030101010101" pitchFamily="2" charset="-122"/>
              </a:endParaRPr>
            </a:p>
          </p:txBody>
        </p:sp>
        <p:sp>
          <p:nvSpPr>
            <p:cNvPr id="19464" name="矩形 20"/>
            <p:cNvSpPr/>
            <p:nvPr/>
          </p:nvSpPr>
          <p:spPr>
            <a:xfrm>
              <a:off x="3468910" y="653299"/>
              <a:ext cx="1279350" cy="461328"/>
            </a:xfrm>
            <a:prstGeom prst="rect">
              <a:avLst/>
            </a:prstGeom>
            <a:noFill/>
            <a:ln w="9525">
              <a:noFill/>
            </a:ln>
          </p:spPr>
          <p:txBody>
            <a:bodyPr wrap="none">
              <a:spAutoFit/>
            </a:bodyPr>
            <a:lstStyle/>
            <a:p>
              <a:r>
                <a:rPr lang="zh-CN" altLang="en-US" sz="2400" b="1" dirty="0">
                  <a:solidFill>
                    <a:srgbClr val="0000FF"/>
                  </a:solidFill>
                  <a:latin typeface="黑体" panose="02010600030101010101" pitchFamily="49" charset="-122"/>
                  <a:ea typeface="黑体" panose="02010600030101010101" pitchFamily="49" charset="-122"/>
                </a:rPr>
                <a:t>诗意：</a:t>
              </a:r>
              <a:endParaRPr lang="zh-CN" altLang="en-US" sz="2000" dirty="0">
                <a:latin typeface="黑体" panose="02010600030101010101" pitchFamily="49" charset="-122"/>
                <a:ea typeface="黑体" panose="02010600030101010101" pitchFamily="49" charset="-122"/>
              </a:endParaRPr>
            </a:p>
          </p:txBody>
        </p:sp>
      </p:grpSp>
      <p:sp>
        <p:nvSpPr>
          <p:cNvPr id="11" name="矩形 9"/>
          <p:cNvSpPr/>
          <p:nvPr/>
        </p:nvSpPr>
        <p:spPr>
          <a:xfrm>
            <a:off x="157798" y="867330"/>
            <a:ext cx="4894580" cy="3877985"/>
          </a:xfrm>
          <a:prstGeom prst="rect">
            <a:avLst/>
          </a:prstGeom>
          <a:noFill/>
          <a:ln w="9525">
            <a:noFill/>
          </a:ln>
        </p:spPr>
        <p:txBody>
          <a:bodyPr wrap="square">
            <a:spAutoFit/>
          </a:bodyPr>
          <a:lstStyle/>
          <a:p>
            <a:pPr algn="ctr">
              <a:lnSpc>
                <a:spcPct val="150000"/>
              </a:lnSpc>
            </a:pPr>
            <a:r>
              <a:rPr lang="zh-CN" altLang="en-US" sz="2800" b="1" dirty="0">
                <a:latin typeface="黑体" panose="02010600030101010101" pitchFamily="49" charset="-122"/>
                <a:ea typeface="黑体" panose="02010600030101010101" pitchFamily="49" charset="-122"/>
              </a:rPr>
              <a:t>黄鹤楼送孟浩然之广陵</a:t>
            </a:r>
            <a:endParaRPr lang="zh-CN" altLang="en-US" sz="2800" b="1" dirty="0">
              <a:latin typeface="黑体" panose="02010600030101010101" pitchFamily="49" charset="-122"/>
              <a:ea typeface="黑体" panose="02010600030101010101" pitchFamily="49" charset="-122"/>
            </a:endParaRPr>
          </a:p>
          <a:p>
            <a:pPr algn="ctr">
              <a:lnSpc>
                <a:spcPct val="150000"/>
              </a:lnSpc>
            </a:pPr>
            <a:r>
              <a:rPr lang="zh-CN" altLang="en-US" sz="2400" b="1" dirty="0">
                <a:latin typeface="仿宋" pitchFamily="49" charset="-122"/>
                <a:ea typeface="仿宋" pitchFamily="49" charset="-122"/>
              </a:rPr>
              <a:t>[唐]李白</a:t>
            </a:r>
            <a:endParaRPr lang="zh-CN" altLang="en-US" sz="2400" b="1" dirty="0">
              <a:latin typeface="仿宋" pitchFamily="49" charset="-122"/>
              <a:ea typeface="仿宋" pitchFamily="49" charset="-122"/>
            </a:endParaRPr>
          </a:p>
          <a:p>
            <a:pPr algn="ctr">
              <a:lnSpc>
                <a:spcPct val="150000"/>
              </a:lnSpc>
            </a:pPr>
            <a:r>
              <a:rPr lang="zh-CN" altLang="en-US" sz="2800" b="1" dirty="0">
                <a:latin typeface="楷体" pitchFamily="49" charset="-122"/>
                <a:ea typeface="楷体" pitchFamily="49" charset="-122"/>
              </a:rPr>
              <a:t>故人西辞黄鹤楼，</a:t>
            </a:r>
            <a:endParaRPr lang="zh-CN" altLang="en-US" sz="2800" b="1" dirty="0">
              <a:latin typeface="楷体" pitchFamily="49" charset="-122"/>
              <a:ea typeface="楷体" pitchFamily="49" charset="-122"/>
            </a:endParaRPr>
          </a:p>
          <a:p>
            <a:pPr algn="ctr">
              <a:lnSpc>
                <a:spcPct val="150000"/>
              </a:lnSpc>
            </a:pPr>
            <a:r>
              <a:rPr lang="zh-CN" altLang="en-US" sz="2800" b="1" dirty="0">
                <a:latin typeface="楷体" pitchFamily="49" charset="-122"/>
                <a:ea typeface="楷体" pitchFamily="49" charset="-122"/>
              </a:rPr>
              <a:t>烟花三月下扬州。</a:t>
            </a:r>
            <a:endParaRPr lang="zh-CN" altLang="en-US" sz="2800" b="1" dirty="0">
              <a:latin typeface="楷体" pitchFamily="49" charset="-122"/>
              <a:ea typeface="楷体" pitchFamily="49" charset="-122"/>
            </a:endParaRPr>
          </a:p>
          <a:p>
            <a:pPr algn="ctr">
              <a:lnSpc>
                <a:spcPct val="150000"/>
              </a:lnSpc>
            </a:pPr>
            <a:r>
              <a:rPr lang="zh-CN" altLang="en-US" sz="2800" b="1" dirty="0">
                <a:latin typeface="楷体" pitchFamily="49" charset="-122"/>
                <a:ea typeface="楷体" pitchFamily="49" charset="-122"/>
              </a:rPr>
              <a:t>孤帆远影碧空尽，</a:t>
            </a:r>
            <a:endParaRPr lang="zh-CN" altLang="en-US" sz="2800" b="1" dirty="0">
              <a:latin typeface="楷体" pitchFamily="49" charset="-122"/>
              <a:ea typeface="楷体" pitchFamily="49" charset="-122"/>
            </a:endParaRPr>
          </a:p>
          <a:p>
            <a:pPr algn="ctr">
              <a:lnSpc>
                <a:spcPct val="150000"/>
              </a:lnSpc>
            </a:pPr>
            <a:r>
              <a:rPr lang="zh-CN" altLang="en-US" sz="2800" b="1" dirty="0">
                <a:latin typeface="楷体" pitchFamily="49" charset="-122"/>
                <a:ea typeface="楷体" pitchFamily="49" charset="-122"/>
              </a:rPr>
              <a:t>唯见长江天际流。</a:t>
            </a:r>
            <a:endParaRPr lang="zh-CN" altLang="en-US" sz="2800" b="1" dirty="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AutoShape 70"/>
          <p:cNvSpPr>
            <a:spLocks noChangeAspect="1" noTextEdit="1"/>
          </p:cNvSpPr>
          <p:nvPr/>
        </p:nvSpPr>
        <p:spPr>
          <a:xfrm>
            <a:off x="-3943350" y="534988"/>
            <a:ext cx="1895475" cy="1358900"/>
          </a:xfrm>
          <a:prstGeom prst="rect">
            <a:avLst/>
          </a:prstGeom>
          <a:noFill/>
          <a:ln w="9525">
            <a:noFill/>
          </a:ln>
        </p:spPr>
        <p:txBody>
          <a:bodyPr/>
          <a:lstStyle/>
          <a:p>
            <a:endParaRPr lang="zh-CN" altLang="en-US"/>
          </a:p>
        </p:txBody>
      </p:sp>
      <p:pic>
        <p:nvPicPr>
          <p:cNvPr id="20483" name="Picture 72"/>
          <p:cNvPicPr>
            <a:picLocks noChangeAspect="1"/>
          </p:cNvPicPr>
          <p:nvPr/>
        </p:nvPicPr>
        <p:blipFill>
          <a:blip r:embed="rId1" cstate="print"/>
          <a:stretch>
            <a:fillRect/>
          </a:stretch>
        </p:blipFill>
        <p:spPr>
          <a:xfrm>
            <a:off x="-3943350" y="534988"/>
            <a:ext cx="1897063" cy="1358900"/>
          </a:xfrm>
          <a:prstGeom prst="rect">
            <a:avLst/>
          </a:prstGeom>
          <a:noFill/>
          <a:ln w="9525">
            <a:noFill/>
          </a:ln>
        </p:spPr>
      </p:pic>
      <p:grpSp>
        <p:nvGrpSpPr>
          <p:cNvPr id="2" name="组合 6"/>
          <p:cNvGrpSpPr/>
          <p:nvPr/>
        </p:nvGrpSpPr>
        <p:grpSpPr>
          <a:xfrm>
            <a:off x="485775" y="635000"/>
            <a:ext cx="8277225" cy="4238740"/>
            <a:chOff x="3388962" y="551723"/>
            <a:chExt cx="5210628" cy="4237782"/>
          </a:xfrm>
        </p:grpSpPr>
        <p:sp>
          <p:nvSpPr>
            <p:cNvPr id="20486" name="矩形 7"/>
            <p:cNvSpPr/>
            <p:nvPr/>
          </p:nvSpPr>
          <p:spPr>
            <a:xfrm>
              <a:off x="3388962" y="1004710"/>
              <a:ext cx="5210628" cy="3784795"/>
            </a:xfrm>
            <a:prstGeom prst="rect">
              <a:avLst/>
            </a:prstGeom>
            <a:noFill/>
            <a:ln w="9525">
              <a:noFill/>
            </a:ln>
          </p:spPr>
          <p:txBody>
            <a:bodyPr>
              <a:spAutoFit/>
            </a:bodyPr>
            <a:lstStyle/>
            <a:p>
              <a:pPr indent="449580">
                <a:lnSpc>
                  <a:spcPct val="150000"/>
                </a:lnSpc>
              </a:pPr>
              <a:r>
                <a:rPr lang="zh-CN" altLang="en-US" sz="2000" b="1" dirty="0">
                  <a:solidFill>
                    <a:srgbClr val="FF0000"/>
                  </a:solidFill>
                  <a:latin typeface="宋体" panose="02010600030101010101" pitchFamily="2" charset="-122"/>
                </a:rPr>
                <a:t> 这首送别诗表现的是一种充满诗意的离别。首句不光是为了点题，黄鹤楼是天下名胜，两位诗人可能常聚于此，因此有了与此处有关的富于诗意的生活内容。“烟花三月下扬州”，不仅再现了暮春时节、繁华之地的迷人景色，而且也透露了时代气氛。此句意境优美，李白渴望去扬州之情溢于言表。后两句诗看起来似乎是写景，但在写景中包含着一个充满诗意的细节。孤帆已去，李白在江边目送远望帆影消失在碧空尽头，可见目送时间之长，友情至深。最后一句不单纯是写眼前景象，也表露出诗人对朋友的一片深情和对未来的向往。</a:t>
              </a:r>
              <a:endParaRPr lang="zh-CN" altLang="en-US" sz="2000" b="1" dirty="0">
                <a:solidFill>
                  <a:srgbClr val="FF0000"/>
                </a:solidFill>
                <a:latin typeface="宋体" panose="02010600030101010101" pitchFamily="2" charset="-122"/>
              </a:endParaRPr>
            </a:p>
          </p:txBody>
        </p:sp>
        <p:sp>
          <p:nvSpPr>
            <p:cNvPr id="20487" name="矩形 8"/>
            <p:cNvSpPr/>
            <p:nvPr/>
          </p:nvSpPr>
          <p:spPr>
            <a:xfrm>
              <a:off x="3468910" y="551723"/>
              <a:ext cx="896294" cy="461561"/>
            </a:xfrm>
            <a:prstGeom prst="rect">
              <a:avLst/>
            </a:prstGeom>
            <a:noFill/>
            <a:ln w="9525">
              <a:noFill/>
            </a:ln>
          </p:spPr>
          <p:txBody>
            <a:bodyPr wrap="none">
              <a:spAutoFit/>
            </a:bodyPr>
            <a:lstStyle/>
            <a:p>
              <a:r>
                <a:rPr lang="zh-CN" altLang="en-US" sz="2400" b="1" dirty="0">
                  <a:solidFill>
                    <a:srgbClr val="0000FF"/>
                  </a:solidFill>
                  <a:latin typeface="黑体" panose="02010600030101010101" pitchFamily="49" charset="-122"/>
                  <a:ea typeface="黑体" panose="02010600030101010101" pitchFamily="49" charset="-122"/>
                </a:rPr>
                <a:t>赏  析：</a:t>
              </a:r>
              <a:endParaRPr lang="zh-CN" altLang="en-US" sz="2400" dirty="0">
                <a:latin typeface="黑体" panose="02010600030101010101" pitchFamily="49" charset="-122"/>
                <a:ea typeface="黑体" panose="0201060003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AutoShape 70"/>
          <p:cNvSpPr>
            <a:spLocks noChangeAspect="1" noTextEdit="1"/>
          </p:cNvSpPr>
          <p:nvPr/>
        </p:nvSpPr>
        <p:spPr>
          <a:xfrm>
            <a:off x="-3943350" y="534988"/>
            <a:ext cx="1895475" cy="1358900"/>
          </a:xfrm>
          <a:prstGeom prst="rect">
            <a:avLst/>
          </a:prstGeom>
          <a:noFill/>
          <a:ln w="9525">
            <a:noFill/>
          </a:ln>
        </p:spPr>
        <p:txBody>
          <a:bodyPr/>
          <a:lstStyle/>
          <a:p>
            <a:endParaRPr lang="zh-CN" altLang="en-US"/>
          </a:p>
        </p:txBody>
      </p:sp>
      <p:pic>
        <p:nvPicPr>
          <p:cNvPr id="21507" name="Picture 72"/>
          <p:cNvPicPr>
            <a:picLocks noChangeAspect="1"/>
          </p:cNvPicPr>
          <p:nvPr/>
        </p:nvPicPr>
        <p:blipFill>
          <a:blip r:embed="rId1" cstate="print"/>
          <a:stretch>
            <a:fillRect/>
          </a:stretch>
        </p:blipFill>
        <p:spPr>
          <a:xfrm>
            <a:off x="-3943350" y="534988"/>
            <a:ext cx="1897063" cy="1358900"/>
          </a:xfrm>
          <a:prstGeom prst="rect">
            <a:avLst/>
          </a:prstGeom>
          <a:noFill/>
          <a:ln w="9525">
            <a:noFill/>
          </a:ln>
        </p:spPr>
      </p:pic>
      <p:sp>
        <p:nvSpPr>
          <p:cNvPr id="21508" name="矩形 7"/>
          <p:cNvSpPr/>
          <p:nvPr/>
        </p:nvSpPr>
        <p:spPr>
          <a:xfrm>
            <a:off x="401638" y="941675"/>
            <a:ext cx="1832553" cy="584775"/>
          </a:xfrm>
          <a:prstGeom prst="rect">
            <a:avLst/>
          </a:prstGeom>
          <a:noFill/>
          <a:ln w="9525">
            <a:noFill/>
          </a:ln>
        </p:spPr>
        <p:txBody>
          <a:bodyPr wrap="none">
            <a:spAutoFit/>
          </a:bodyPr>
          <a:lstStyle/>
          <a:p>
            <a:pPr eaLnBrk="0" hangingPunct="0"/>
            <a:r>
              <a:rPr lang="zh-CN" altLang="en-US" sz="3200" b="1" dirty="0">
                <a:solidFill>
                  <a:srgbClr val="0000FF"/>
                </a:solidFill>
                <a:latin typeface="黑体" panose="02010600030101010101" pitchFamily="49" charset="-122"/>
                <a:ea typeface="黑体" panose="02010600030101010101" pitchFamily="49" charset="-122"/>
              </a:rPr>
              <a:t>延展阅读</a:t>
            </a:r>
            <a:endParaRPr lang="zh-CN" altLang="en-US" sz="3200" b="1" dirty="0">
              <a:solidFill>
                <a:srgbClr val="0000FF"/>
              </a:solidFill>
              <a:latin typeface="黑体" panose="02010600030101010101" pitchFamily="49" charset="-122"/>
              <a:ea typeface="黑体" panose="02010600030101010101" pitchFamily="49" charset="-122"/>
            </a:endParaRPr>
          </a:p>
        </p:txBody>
      </p:sp>
      <p:sp>
        <p:nvSpPr>
          <p:cNvPr id="36871" name="Rectangle 3"/>
          <p:cNvSpPr/>
          <p:nvPr/>
        </p:nvSpPr>
        <p:spPr>
          <a:xfrm>
            <a:off x="1025525" y="1767910"/>
            <a:ext cx="6850062" cy="2677656"/>
          </a:xfrm>
          <a:prstGeom prst="rect">
            <a:avLst/>
          </a:prstGeom>
          <a:noFill/>
          <a:ln w="9525">
            <a:noFill/>
          </a:ln>
        </p:spPr>
        <p:txBody>
          <a:bodyPr wrap="square" anchor="ctr">
            <a:spAutoFit/>
          </a:bodyPr>
          <a:lstStyle/>
          <a:p>
            <a:pPr algn="ctr" eaLnBrk="0" hangingPunct="0">
              <a:lnSpc>
                <a:spcPct val="150000"/>
              </a:lnSpc>
            </a:pPr>
            <a:r>
              <a:rPr lang="zh-CN" altLang="en-US" sz="2800" b="1" dirty="0">
                <a:latin typeface="黑体" panose="02010600030101010101" pitchFamily="49" charset="-122"/>
                <a:ea typeface="黑体" panose="02010600030101010101" pitchFamily="49" charset="-122"/>
              </a:rPr>
              <a:t>送柴侍御</a:t>
            </a:r>
            <a:endParaRPr lang="zh-CN" altLang="en-US" sz="2800" b="1" dirty="0">
              <a:latin typeface="黑体" panose="02010600030101010101" pitchFamily="49" charset="-122"/>
              <a:ea typeface="黑体" panose="02010600030101010101" pitchFamily="49" charset="-122"/>
            </a:endParaRPr>
          </a:p>
          <a:p>
            <a:pPr algn="ctr" eaLnBrk="0" hangingPunct="0">
              <a:lnSpc>
                <a:spcPct val="150000"/>
              </a:lnSpc>
            </a:pPr>
            <a:r>
              <a:rPr lang="en-US" altLang="zh-CN" sz="2000" b="1" dirty="0">
                <a:latin typeface="仿宋" pitchFamily="49" charset="-122"/>
                <a:ea typeface="仿宋" pitchFamily="49" charset="-122"/>
              </a:rPr>
              <a:t>[</a:t>
            </a:r>
            <a:r>
              <a:rPr lang="zh-CN" altLang="en-US" sz="2000" b="1" dirty="0">
                <a:latin typeface="仿宋" pitchFamily="49" charset="-122"/>
                <a:ea typeface="仿宋" pitchFamily="49" charset="-122"/>
              </a:rPr>
              <a:t>唐</a:t>
            </a:r>
            <a:r>
              <a:rPr lang="en-US" altLang="zh-CN" sz="2000" b="1" dirty="0">
                <a:latin typeface="仿宋" pitchFamily="49" charset="-122"/>
                <a:ea typeface="仿宋" pitchFamily="49" charset="-122"/>
              </a:rPr>
              <a:t>]</a:t>
            </a:r>
            <a:r>
              <a:rPr lang="zh-CN" altLang="en-US" sz="2000" b="1" dirty="0">
                <a:latin typeface="仿宋" pitchFamily="49" charset="-122"/>
                <a:ea typeface="仿宋" pitchFamily="49" charset="-122"/>
              </a:rPr>
              <a:t>王昌龄</a:t>
            </a:r>
            <a:endParaRPr lang="zh-CN" altLang="en-US" sz="2000" b="1" dirty="0">
              <a:latin typeface="仿宋" pitchFamily="49" charset="-122"/>
              <a:ea typeface="仿宋" pitchFamily="49" charset="-122"/>
            </a:endParaRPr>
          </a:p>
          <a:p>
            <a:pPr algn="ctr" eaLnBrk="0" hangingPunct="0">
              <a:lnSpc>
                <a:spcPct val="150000"/>
              </a:lnSpc>
            </a:pPr>
            <a:r>
              <a:rPr lang="zh-CN" altLang="en-US" sz="3200" b="1" dirty="0">
                <a:latin typeface="楷体" pitchFamily="49" charset="-122"/>
                <a:ea typeface="楷体" pitchFamily="49" charset="-122"/>
              </a:rPr>
              <a:t>沅水通波接武冈，送君不觉有离伤。</a:t>
            </a:r>
            <a:endParaRPr lang="zh-CN" altLang="en-US" sz="3200" b="1" dirty="0">
              <a:latin typeface="楷体" pitchFamily="49" charset="-122"/>
              <a:ea typeface="楷体" pitchFamily="49" charset="-122"/>
            </a:endParaRPr>
          </a:p>
          <a:p>
            <a:pPr algn="ctr" eaLnBrk="0" hangingPunct="0">
              <a:lnSpc>
                <a:spcPct val="150000"/>
              </a:lnSpc>
            </a:pPr>
            <a:r>
              <a:rPr lang="zh-CN" altLang="en-US" sz="3200" b="1" dirty="0">
                <a:latin typeface="楷体" pitchFamily="49" charset="-122"/>
                <a:ea typeface="楷体" pitchFamily="49" charset="-122"/>
              </a:rPr>
              <a:t>青山一道同云雨，明月何曾是两乡。</a:t>
            </a:r>
            <a:endParaRPr lang="zh-CN" altLang="en-US" sz="3200" b="1" dirty="0">
              <a:latin typeface="楷体" pitchFamily="49" charset="-122"/>
              <a:ea typeface="楷体" pitchFamily="49" charset="-122"/>
            </a:endParaRPr>
          </a:p>
        </p:txBody>
      </p:sp>
      <p:pic>
        <p:nvPicPr>
          <p:cNvPr id="3073" name="Picture 1" descr="C:\Users\Administrator\AppData\Roaming\Tencent\Users\541737432\QQ\WinTemp\RichOle\98R`$N4)TRG`[92([~D{%LG.png"/>
          <p:cNvPicPr>
            <a:picLocks noChangeAspect="1" noChangeArrowheads="1"/>
          </p:cNvPicPr>
          <p:nvPr/>
        </p:nvPicPr>
        <p:blipFill>
          <a:blip r:embed="rId2" cstate="print"/>
          <a:srcRect/>
          <a:stretch>
            <a:fillRect/>
          </a:stretch>
        </p:blipFill>
        <p:spPr bwMode="auto">
          <a:xfrm>
            <a:off x="6486525" y="649288"/>
            <a:ext cx="2657475" cy="245745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wipe(left)">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AutoShape 70"/>
          <p:cNvSpPr>
            <a:spLocks noChangeAspect="1" noTextEdit="1"/>
          </p:cNvSpPr>
          <p:nvPr/>
        </p:nvSpPr>
        <p:spPr>
          <a:xfrm>
            <a:off x="-3943350" y="534988"/>
            <a:ext cx="1895475" cy="1358900"/>
          </a:xfrm>
          <a:prstGeom prst="rect">
            <a:avLst/>
          </a:prstGeom>
          <a:noFill/>
          <a:ln w="9525">
            <a:noFill/>
          </a:ln>
        </p:spPr>
        <p:txBody>
          <a:bodyPr/>
          <a:lstStyle/>
          <a:p>
            <a:endParaRPr lang="zh-CN" altLang="en-US"/>
          </a:p>
        </p:txBody>
      </p:sp>
      <p:pic>
        <p:nvPicPr>
          <p:cNvPr id="11267" name="Picture 72"/>
          <p:cNvPicPr>
            <a:picLocks noChangeAspect="1"/>
          </p:cNvPicPr>
          <p:nvPr/>
        </p:nvPicPr>
        <p:blipFill>
          <a:blip r:embed="rId1" cstate="print"/>
          <a:stretch>
            <a:fillRect/>
          </a:stretch>
        </p:blipFill>
        <p:spPr>
          <a:xfrm>
            <a:off x="-3943350" y="534988"/>
            <a:ext cx="1897063" cy="1358900"/>
          </a:xfrm>
          <a:prstGeom prst="rect">
            <a:avLst/>
          </a:prstGeom>
          <a:noFill/>
          <a:ln w="9525">
            <a:noFill/>
          </a:ln>
        </p:spPr>
      </p:pic>
      <p:sp>
        <p:nvSpPr>
          <p:cNvPr id="23557" name="Rectangle 5"/>
          <p:cNvSpPr>
            <a:spLocks noChangeArrowheads="1"/>
          </p:cNvSpPr>
          <p:nvPr/>
        </p:nvSpPr>
        <p:spPr bwMode="auto">
          <a:xfrm>
            <a:off x="360045" y="1436688"/>
            <a:ext cx="8352155" cy="2492990"/>
          </a:xfrm>
          <a:prstGeom prst="rect">
            <a:avLst/>
          </a:prstGeom>
          <a:noFill/>
          <a:ln w="9525">
            <a:noFill/>
            <a:miter lim="800000"/>
          </a:ln>
          <a:effectLst/>
        </p:spPr>
        <p:txBody>
          <a:bodyPr wrap="square">
            <a:spAutoFit/>
          </a:bodyPr>
          <a:lstStyle/>
          <a:p>
            <a:pPr marL="0" marR="0" lvl="0" indent="0" algn="l" defTabSz="457200" rtl="0" eaLnBrk="1" fontAlgn="base" latinLnBrk="1" hangingPunct="1">
              <a:lnSpc>
                <a:spcPct val="150000"/>
              </a:lnSpc>
              <a:spcBef>
                <a:spcPct val="0"/>
              </a:spcBef>
              <a:spcAft>
                <a:spcPct val="0"/>
              </a:spcAft>
              <a:buClrTx/>
              <a:buSzTx/>
              <a:buFontTx/>
              <a:buNone/>
              <a:defRPr/>
            </a:pPr>
            <a:r>
              <a:rPr kumimoji="0" lang="zh-CN" altLang="en-US" sz="2600" b="1" i="0" u="none" strike="noStrike" kern="1200" cap="none" spc="0" normalizeH="0" noProof="0" dirty="0">
                <a:ln>
                  <a:noFill/>
                </a:ln>
                <a:solidFill>
                  <a:schemeClr val="tx1"/>
                </a:solidFill>
                <a:effectLst/>
                <a:uLnTx/>
                <a:uFillTx/>
                <a:latin typeface="+mj-ea"/>
                <a:ea typeface="+mj-ea"/>
                <a:cs typeface="Times New Roman" panose="02020603050405020304" pitchFamily="18" charset="0"/>
              </a:rPr>
              <a:t>（1）</a:t>
            </a:r>
            <a:r>
              <a:rPr kumimoji="0" lang="zh-CN" altLang="en-US" sz="2600" b="1" i="0" u="none" strike="noStrike" kern="1200" cap="none" spc="0" normalizeH="0" noProof="0" dirty="0">
                <a:ln>
                  <a:noFill/>
                </a:ln>
                <a:solidFill>
                  <a:schemeClr val="tx1"/>
                </a:solidFill>
                <a:effectLst/>
                <a:uLnTx/>
                <a:uFillTx/>
                <a:latin typeface="楷体" pitchFamily="49" charset="-122"/>
                <a:ea typeface="楷体" pitchFamily="49" charset="-122"/>
                <a:cs typeface="Times New Roman" panose="02020603050405020304" pitchFamily="18" charset="0"/>
              </a:rPr>
              <a:t>“我？”桑娜脸色发白，说，“我嘛……缝缝补补……风吼得这么凶，真叫人害怕。我可替你担心呢！”</a:t>
            </a:r>
            <a:endParaRPr kumimoji="0" lang="zh-CN" altLang="en-US" sz="2600" b="1" i="0" u="none" strike="noStrike" kern="1200" cap="none" spc="0" normalizeH="0" noProof="0" dirty="0">
              <a:ln>
                <a:noFill/>
              </a:ln>
              <a:solidFill>
                <a:schemeClr val="tx1"/>
              </a:solidFill>
              <a:effectLst/>
              <a:uLnTx/>
              <a:uFillTx/>
              <a:latin typeface="楷体" pitchFamily="49" charset="-122"/>
              <a:ea typeface="楷体" pitchFamily="49" charset="-122"/>
              <a:cs typeface="Times New Roman" panose="02020603050405020304" pitchFamily="18" charset="0"/>
            </a:endParaRPr>
          </a:p>
          <a:p>
            <a:pPr marL="0" marR="0" lvl="0" indent="0" algn="l" defTabSz="457200" rtl="0" eaLnBrk="1" fontAlgn="base" latinLnBrk="1" hangingPunct="1">
              <a:lnSpc>
                <a:spcPct val="150000"/>
              </a:lnSpc>
              <a:spcBef>
                <a:spcPct val="0"/>
              </a:spcBef>
              <a:spcAft>
                <a:spcPct val="0"/>
              </a:spcAft>
              <a:buClrTx/>
              <a:buSzTx/>
              <a:buFontTx/>
              <a:buNone/>
              <a:defRPr/>
            </a:pPr>
            <a:r>
              <a:rPr kumimoji="0" lang="zh-CN" altLang="en-US" sz="2600" b="1" i="0" u="none" strike="noStrike" kern="1200" cap="none" spc="0" normalizeH="0" noProof="0" dirty="0">
                <a:ln>
                  <a:noFill/>
                </a:ln>
                <a:solidFill>
                  <a:schemeClr val="tx1"/>
                </a:solidFill>
                <a:effectLst/>
                <a:uLnTx/>
                <a:uFillTx/>
                <a:latin typeface="+mj-ea"/>
                <a:ea typeface="+mj-ea"/>
                <a:cs typeface="Times New Roman" panose="02020603050405020304" pitchFamily="18" charset="0"/>
              </a:rPr>
              <a:t>这句话通过对桑娜的_______和_______描写，表现她内心的____________________________。</a:t>
            </a:r>
            <a:endParaRPr kumimoji="0" lang="zh-CN" altLang="en-US" sz="2600" b="1" i="0" u="none" strike="noStrike" kern="1200" cap="none" spc="0" normalizeH="0" noProof="0" dirty="0">
              <a:ln>
                <a:noFill/>
              </a:ln>
              <a:solidFill>
                <a:schemeClr val="tx1"/>
              </a:solidFill>
              <a:effectLst/>
              <a:uLnTx/>
              <a:uFillTx/>
              <a:latin typeface="+mj-ea"/>
              <a:ea typeface="+mj-ea"/>
              <a:cs typeface="Times New Roman" panose="02020603050405020304" pitchFamily="18" charset="0"/>
            </a:endParaRPr>
          </a:p>
        </p:txBody>
      </p:sp>
      <p:sp>
        <p:nvSpPr>
          <p:cNvPr id="11269" name="矩形 4"/>
          <p:cNvSpPr/>
          <p:nvPr/>
        </p:nvSpPr>
        <p:spPr>
          <a:xfrm>
            <a:off x="446088" y="655955"/>
            <a:ext cx="3795712" cy="645160"/>
          </a:xfrm>
          <a:prstGeom prst="rect">
            <a:avLst/>
          </a:prstGeom>
          <a:noFill/>
          <a:ln w="9525">
            <a:noFill/>
          </a:ln>
        </p:spPr>
        <p:txBody>
          <a:bodyPr>
            <a:spAutoFit/>
          </a:bodyPr>
          <a:lstStyle/>
          <a:p>
            <a:pPr marL="342900" indent="-342900" eaLnBrk="0" hangingPunct="0">
              <a:lnSpc>
                <a:spcPct val="150000"/>
              </a:lnSpc>
              <a:buFont typeface="Wingdings" panose="05000000000000000000" pitchFamily="2" charset="2"/>
              <a:buChar char="l"/>
            </a:pPr>
            <a:r>
              <a:rPr lang="zh-CN" altLang="en-US" sz="2400" b="1" dirty="0">
                <a:solidFill>
                  <a:srgbClr val="3333FF"/>
                </a:solidFill>
                <a:latin typeface="黑体" panose="02010600030101010101" pitchFamily="49" charset="-122"/>
                <a:ea typeface="黑体" panose="02010600030101010101" pitchFamily="49" charset="-122"/>
              </a:rPr>
              <a:t>练一练，学运用。</a:t>
            </a:r>
            <a:endParaRPr lang="zh-CN" altLang="en-US" sz="2400" b="1" dirty="0">
              <a:solidFill>
                <a:srgbClr val="3333FF"/>
              </a:solidFill>
              <a:latin typeface="黑体" panose="02010600030101010101" pitchFamily="49" charset="-122"/>
              <a:ea typeface="黑体" panose="02010600030101010101" pitchFamily="49" charset="-122"/>
            </a:endParaRPr>
          </a:p>
        </p:txBody>
      </p:sp>
      <p:sp>
        <p:nvSpPr>
          <p:cNvPr id="7" name="矩形 6"/>
          <p:cNvSpPr/>
          <p:nvPr/>
        </p:nvSpPr>
        <p:spPr>
          <a:xfrm>
            <a:off x="3396465" y="2705458"/>
            <a:ext cx="2444900" cy="523220"/>
          </a:xfrm>
          <a:prstGeom prst="rect">
            <a:avLst/>
          </a:prstGeom>
        </p:spPr>
        <p:txBody>
          <a:bodyPr wrap="none">
            <a:spAutoFit/>
          </a:bodyPr>
          <a:lstStyle/>
          <a:p>
            <a:r>
              <a:rPr lang="zh-CN" altLang="en-US" sz="2800" b="1" dirty="0">
                <a:solidFill>
                  <a:srgbClr val="C00000"/>
                </a:solidFill>
                <a:latin typeface="+mj-ea"/>
                <a:ea typeface="+mj-ea"/>
              </a:rPr>
              <a:t>神态</a:t>
            </a:r>
            <a:r>
              <a:rPr lang="en-US" sz="2800" b="1" dirty="0">
                <a:solidFill>
                  <a:srgbClr val="C00000"/>
                </a:solidFill>
                <a:latin typeface="+mj-ea"/>
                <a:ea typeface="+mj-ea"/>
              </a:rPr>
              <a:t>          </a:t>
            </a:r>
            <a:r>
              <a:rPr lang="zh-CN" altLang="en-US" sz="2800" b="1" dirty="0">
                <a:solidFill>
                  <a:srgbClr val="C00000"/>
                </a:solidFill>
                <a:latin typeface="+mj-ea"/>
                <a:ea typeface="+mj-ea"/>
              </a:rPr>
              <a:t>语言</a:t>
            </a:r>
            <a:endParaRPr lang="zh-CN" altLang="en-US" sz="2800" b="1" dirty="0">
              <a:solidFill>
                <a:srgbClr val="C00000"/>
              </a:solidFill>
              <a:latin typeface="+mj-ea"/>
              <a:ea typeface="+mj-ea"/>
            </a:endParaRPr>
          </a:p>
        </p:txBody>
      </p:sp>
      <p:sp>
        <p:nvSpPr>
          <p:cNvPr id="20481" name="Rectangle 1"/>
          <p:cNvSpPr>
            <a:spLocks noChangeArrowheads="1"/>
          </p:cNvSpPr>
          <p:nvPr/>
        </p:nvSpPr>
        <p:spPr bwMode="auto">
          <a:xfrm>
            <a:off x="1532404" y="3260070"/>
            <a:ext cx="2709396"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a:ln>
                  <a:noFill/>
                </a:ln>
                <a:solidFill>
                  <a:srgbClr val="C00000"/>
                </a:solidFill>
                <a:effectLst/>
                <a:latin typeface="+mj-ea"/>
                <a:ea typeface="+mj-ea"/>
                <a:cs typeface="Times New Roman" panose="02020603050405020304" pitchFamily="18" charset="0"/>
              </a:rPr>
              <a:t>忐忑不安和担心</a:t>
            </a:r>
            <a:endParaRPr kumimoji="0" lang="zh-CN" sz="2800" b="1" i="0" u="none" strike="noStrike" cap="none" normalizeH="0" baseline="0" dirty="0">
              <a:ln>
                <a:noFill/>
              </a:ln>
              <a:solidFill>
                <a:srgbClr val="C00000"/>
              </a:solidFill>
              <a:effectLst/>
              <a:latin typeface="+mj-ea"/>
              <a:ea typeface="+mj-ea"/>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1"/>
                                        </p:tgtEl>
                                        <p:attrNameLst>
                                          <p:attrName>style.visibility</p:attrName>
                                        </p:attrNameLst>
                                      </p:cBhvr>
                                      <p:to>
                                        <p:strVal val="visible"/>
                                      </p:to>
                                    </p:set>
                                    <p:animEffect transition="in" filter="wipe(left)">
                                      <p:cBhvr>
                                        <p:cTn id="12" dur="5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48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AutoShape 70"/>
          <p:cNvSpPr>
            <a:spLocks noChangeAspect="1" noTextEdit="1"/>
          </p:cNvSpPr>
          <p:nvPr/>
        </p:nvSpPr>
        <p:spPr>
          <a:xfrm>
            <a:off x="-3943350" y="534988"/>
            <a:ext cx="1895475" cy="1358900"/>
          </a:xfrm>
          <a:prstGeom prst="rect">
            <a:avLst/>
          </a:prstGeom>
          <a:noFill/>
          <a:ln w="9525">
            <a:noFill/>
          </a:ln>
        </p:spPr>
        <p:txBody>
          <a:bodyPr/>
          <a:lstStyle/>
          <a:p>
            <a:endParaRPr lang="zh-CN" altLang="en-US"/>
          </a:p>
        </p:txBody>
      </p:sp>
      <p:pic>
        <p:nvPicPr>
          <p:cNvPr id="11267" name="Picture 72"/>
          <p:cNvPicPr>
            <a:picLocks noChangeAspect="1"/>
          </p:cNvPicPr>
          <p:nvPr/>
        </p:nvPicPr>
        <p:blipFill>
          <a:blip r:embed="rId1" cstate="print"/>
          <a:stretch>
            <a:fillRect/>
          </a:stretch>
        </p:blipFill>
        <p:spPr>
          <a:xfrm>
            <a:off x="-3943350" y="534988"/>
            <a:ext cx="1897063" cy="1358900"/>
          </a:xfrm>
          <a:prstGeom prst="rect">
            <a:avLst/>
          </a:prstGeom>
          <a:noFill/>
          <a:ln w="9525">
            <a:noFill/>
          </a:ln>
        </p:spPr>
      </p:pic>
      <p:sp>
        <p:nvSpPr>
          <p:cNvPr id="23557" name="Rectangle 5"/>
          <p:cNvSpPr>
            <a:spLocks noChangeArrowheads="1"/>
          </p:cNvSpPr>
          <p:nvPr/>
        </p:nvSpPr>
        <p:spPr bwMode="auto">
          <a:xfrm>
            <a:off x="360045" y="876300"/>
            <a:ext cx="8189913" cy="3329758"/>
          </a:xfrm>
          <a:prstGeom prst="rect">
            <a:avLst/>
          </a:prstGeom>
          <a:noFill/>
          <a:ln w="9525">
            <a:noFill/>
            <a:miter lim="800000"/>
          </a:ln>
          <a:effectLst/>
        </p:spPr>
        <p:txBody>
          <a:bodyPr>
            <a:spAutoFit/>
          </a:bodyPr>
          <a:lstStyle/>
          <a:p>
            <a:pPr marL="0" marR="0" lvl="0" indent="0" algn="l" defTabSz="457200" rtl="0" eaLnBrk="1" fontAlgn="base" latinLnBrk="1"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Times New Roman" panose="02020603050405020304" pitchFamily="18" charset="0"/>
              </a:rPr>
              <a:t>（2）</a:t>
            </a:r>
            <a:r>
              <a:rPr kumimoji="0" lang="zh-CN" altLang="en-US" sz="2400" b="1" i="0" u="none" strike="noStrike" kern="1200" cap="none" spc="0" normalizeH="0" baseline="0" noProof="0" dirty="0">
                <a:ln>
                  <a:noFill/>
                </a:ln>
                <a:solidFill>
                  <a:schemeClr val="tx1"/>
                </a:solidFill>
                <a:effectLst/>
                <a:uLnTx/>
                <a:uFillTx/>
                <a:latin typeface="楷体" pitchFamily="49" charset="-122"/>
                <a:ea typeface="楷体" pitchFamily="49" charset="-122"/>
                <a:cs typeface="Times New Roman" panose="02020603050405020304" pitchFamily="18" charset="0"/>
              </a:rPr>
              <a:t>“我跨进书店，暗喜没人注意。我踮起脚尖，从大人的腋下挤过去，哟，把短发弄乱了，没关系，我总算挤到里边来了。在一排排花花绿绿的书里，我的眼睛急切地寻找，却找不到那本书。”</a:t>
            </a:r>
            <a:endParaRPr kumimoji="0" lang="en-US" altLang="zh-CN" sz="2400" b="1" i="0" u="none" strike="noStrike" kern="1200" cap="none" spc="0" normalizeH="0" baseline="0" noProof="0" dirty="0">
              <a:ln>
                <a:noFill/>
              </a:ln>
              <a:solidFill>
                <a:schemeClr val="tx1"/>
              </a:solidFill>
              <a:effectLst/>
              <a:uLnTx/>
              <a:uFillTx/>
              <a:latin typeface="楷体" pitchFamily="49" charset="-122"/>
              <a:ea typeface="楷体" pitchFamily="49" charset="-122"/>
              <a:cs typeface="Times New Roman" panose="02020603050405020304" pitchFamily="18" charset="0"/>
            </a:endParaRPr>
          </a:p>
          <a:p>
            <a:pPr marL="0" marR="0" lvl="0" indent="0" algn="l" defTabSz="457200" rtl="0" eaLnBrk="1" fontAlgn="base" latinLnBrk="1"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Times New Roman" panose="02020603050405020304" pitchFamily="18" charset="0"/>
              </a:rPr>
              <a:t>这段话中通过对“我”的__________</a:t>
            </a:r>
            <a:r>
              <a:rPr kumimoji="0" lang="en-US" altLang="zh-CN" sz="2400" b="1" i="0" u="none" strike="noStrike" kern="1200" cap="none" spc="0" normalizeH="0" baseline="0" noProof="0" dirty="0">
                <a:ln>
                  <a:noFill/>
                </a:ln>
                <a:solidFill>
                  <a:schemeClr val="tx1"/>
                </a:solidFill>
                <a:effectLst/>
                <a:uLnTx/>
                <a:uFillTx/>
                <a:latin typeface="+mj-ea"/>
                <a:ea typeface="+mj-ea"/>
                <a:cs typeface="Times New Roman" panose="02020603050405020304" pitchFamily="18" charset="0"/>
              </a:rPr>
              <a:t>__</a:t>
            </a:r>
            <a:r>
              <a:rPr kumimoji="0" lang="zh-CN" altLang="en-US" sz="2400" b="1" i="0" u="none" strike="noStrike" kern="1200" cap="none" spc="0" normalizeH="0" baseline="0" noProof="0" dirty="0">
                <a:ln>
                  <a:noFill/>
                </a:ln>
                <a:solidFill>
                  <a:schemeClr val="tx1"/>
                </a:solidFill>
                <a:effectLst/>
                <a:uLnTx/>
                <a:uFillTx/>
                <a:latin typeface="+mj-ea"/>
                <a:ea typeface="+mj-ea"/>
                <a:cs typeface="Times New Roman" panose="02020603050405020304" pitchFamily="18" charset="0"/>
              </a:rPr>
              <a:t>_描写，表现了“我”</a:t>
            </a:r>
            <a:endParaRPr kumimoji="0" lang="en-US" altLang="zh-CN" sz="2400" b="1" i="0" u="none" strike="noStrike" kern="12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0" algn="l" defTabSz="457200" rtl="0" eaLnBrk="1" fontAlgn="base" latinLnBrk="1" hangingPunct="1">
              <a:lnSpc>
                <a:spcPct val="150000"/>
              </a:lnSpc>
              <a:spcBef>
                <a:spcPct val="0"/>
              </a:spcBef>
              <a:spcAft>
                <a:spcPct val="0"/>
              </a:spcAft>
              <a:buClrTx/>
              <a:buSzTx/>
              <a:buFontTx/>
              <a:buNone/>
              <a:defRPr/>
            </a:pPr>
            <a:r>
              <a:rPr lang="en-US" altLang="zh-CN" sz="2400" b="1" dirty="0">
                <a:latin typeface="+mj-ea"/>
                <a:ea typeface="+mj-ea"/>
                <a:cs typeface="Times New Roman" panose="02020603050405020304" pitchFamily="18" charset="0"/>
              </a:rPr>
              <a:t>   </a:t>
            </a:r>
            <a:r>
              <a:rPr kumimoji="0" lang="zh-CN" altLang="en-US" sz="2400" b="1" i="0" u="none" strike="noStrike" kern="1200" cap="none" spc="0" normalizeH="0" baseline="0" noProof="0" dirty="0">
                <a:ln>
                  <a:noFill/>
                </a:ln>
                <a:solidFill>
                  <a:schemeClr val="tx1"/>
                </a:solidFill>
                <a:effectLst/>
                <a:uLnTx/>
                <a:uFillTx/>
                <a:latin typeface="+mj-ea"/>
                <a:ea typeface="+mj-ea"/>
                <a:cs typeface="Times New Roman" panose="02020603050405020304" pitchFamily="18" charset="0"/>
              </a:rPr>
              <a:t>______________________的心情。</a:t>
            </a:r>
            <a:endParaRPr kumimoji="0" lang="zh-CN" altLang="en-US" sz="2400" b="1" i="0" u="none" strike="noStrike" kern="1200" cap="none" spc="0" normalizeH="0" baseline="0" noProof="0" dirty="0">
              <a:ln>
                <a:noFill/>
              </a:ln>
              <a:solidFill>
                <a:schemeClr val="tx1"/>
              </a:solidFill>
              <a:effectLst/>
              <a:uLnTx/>
              <a:uFillTx/>
              <a:latin typeface="+mj-ea"/>
              <a:ea typeface="+mj-ea"/>
              <a:cs typeface="Times New Roman" panose="02020603050405020304" pitchFamily="18" charset="0"/>
            </a:endParaRPr>
          </a:p>
        </p:txBody>
      </p:sp>
      <p:sp>
        <p:nvSpPr>
          <p:cNvPr id="7" name="矩形 6"/>
          <p:cNvSpPr/>
          <p:nvPr/>
        </p:nvSpPr>
        <p:spPr>
          <a:xfrm>
            <a:off x="3648343" y="3138616"/>
            <a:ext cx="1415772" cy="461665"/>
          </a:xfrm>
          <a:prstGeom prst="rect">
            <a:avLst/>
          </a:prstGeom>
        </p:spPr>
        <p:txBody>
          <a:bodyPr wrap="none">
            <a:spAutoFit/>
          </a:bodyPr>
          <a:lstStyle/>
          <a:p>
            <a:r>
              <a:rPr lang="zh-CN" altLang="en-US" sz="2400" b="1" dirty="0">
                <a:solidFill>
                  <a:srgbClr val="C00000"/>
                </a:solidFill>
                <a:latin typeface="+mj-ea"/>
                <a:ea typeface="+mj-ea"/>
              </a:rPr>
              <a:t>动作描写</a:t>
            </a:r>
            <a:endParaRPr lang="zh-CN" altLang="en-US" sz="2400" b="1" dirty="0">
              <a:solidFill>
                <a:srgbClr val="C00000"/>
              </a:solidFill>
              <a:latin typeface="+mj-ea"/>
              <a:ea typeface="+mj-ea"/>
            </a:endParaRPr>
          </a:p>
        </p:txBody>
      </p:sp>
      <p:sp>
        <p:nvSpPr>
          <p:cNvPr id="8" name="矩形 7"/>
          <p:cNvSpPr/>
          <p:nvPr/>
        </p:nvSpPr>
        <p:spPr>
          <a:xfrm>
            <a:off x="679260" y="3693593"/>
            <a:ext cx="2969083" cy="461665"/>
          </a:xfrm>
          <a:prstGeom prst="rect">
            <a:avLst/>
          </a:prstGeom>
        </p:spPr>
        <p:txBody>
          <a:bodyPr wrap="none">
            <a:spAutoFit/>
          </a:bodyPr>
          <a:lstStyle/>
          <a:p>
            <a:r>
              <a:rPr lang="zh-CN" altLang="en-US" sz="2400" b="1" dirty="0">
                <a:solidFill>
                  <a:srgbClr val="C00000"/>
                </a:solidFill>
                <a:latin typeface="+mj-ea"/>
                <a:ea typeface="+mj-ea"/>
              </a:rPr>
              <a:t>迫不及待地想找到书</a:t>
            </a:r>
            <a:endParaRPr lang="zh-CN" altLang="en-US" sz="2400" b="1" dirty="0">
              <a:solidFill>
                <a:srgbClr val="C0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AutoShape 70"/>
          <p:cNvSpPr>
            <a:spLocks noChangeAspect="1" noTextEdit="1"/>
          </p:cNvSpPr>
          <p:nvPr/>
        </p:nvSpPr>
        <p:spPr>
          <a:xfrm>
            <a:off x="-3943350" y="534988"/>
            <a:ext cx="1895475" cy="1358900"/>
          </a:xfrm>
          <a:prstGeom prst="rect">
            <a:avLst/>
          </a:prstGeom>
          <a:noFill/>
          <a:ln w="9525">
            <a:noFill/>
          </a:ln>
        </p:spPr>
        <p:txBody>
          <a:bodyPr/>
          <a:lstStyle/>
          <a:p>
            <a:endParaRPr lang="zh-CN" altLang="en-US"/>
          </a:p>
        </p:txBody>
      </p:sp>
      <p:pic>
        <p:nvPicPr>
          <p:cNvPr id="15363" name="Picture 72"/>
          <p:cNvPicPr>
            <a:picLocks noChangeAspect="1"/>
          </p:cNvPicPr>
          <p:nvPr/>
        </p:nvPicPr>
        <p:blipFill>
          <a:blip r:embed="rId1" cstate="print"/>
          <a:stretch>
            <a:fillRect/>
          </a:stretch>
        </p:blipFill>
        <p:spPr>
          <a:xfrm>
            <a:off x="-3943350" y="534988"/>
            <a:ext cx="1897063" cy="1358900"/>
          </a:xfrm>
          <a:prstGeom prst="rect">
            <a:avLst/>
          </a:prstGeom>
          <a:noFill/>
          <a:ln w="9525">
            <a:noFill/>
          </a:ln>
        </p:spPr>
      </p:pic>
      <p:sp>
        <p:nvSpPr>
          <p:cNvPr id="15364" name="Rectangle 5"/>
          <p:cNvSpPr/>
          <p:nvPr/>
        </p:nvSpPr>
        <p:spPr>
          <a:xfrm>
            <a:off x="557213" y="665163"/>
            <a:ext cx="7924800" cy="461962"/>
          </a:xfrm>
          <a:prstGeom prst="rect">
            <a:avLst/>
          </a:prstGeom>
          <a:noFill/>
          <a:ln w="9525">
            <a:noFill/>
          </a:ln>
        </p:spPr>
        <p:txBody>
          <a:bodyPr>
            <a:spAutoFit/>
          </a:bodyPr>
          <a:lstStyle/>
          <a:p>
            <a:pPr marL="342900" indent="-342900">
              <a:buFont typeface="Wingdings" panose="05000000000000000000" pitchFamily="2" charset="2"/>
              <a:buChar char="u"/>
            </a:pPr>
            <a:r>
              <a:rPr lang="zh-CN" altLang="en-US" sz="2400" b="1" dirty="0">
                <a:solidFill>
                  <a:srgbClr val="3333FF"/>
                </a:solidFill>
                <a:latin typeface="微软雅黑" panose="020B0503020204020204" pitchFamily="34" charset="-122"/>
                <a:ea typeface="微软雅黑" panose="020B0503020204020204" pitchFamily="34" charset="-122"/>
              </a:rPr>
              <a:t>我拓展，我积累。</a:t>
            </a:r>
            <a:endParaRPr lang="zh-CN" altLang="en-US" sz="2400" b="1" dirty="0">
              <a:solidFill>
                <a:srgbClr val="3333FF"/>
              </a:solidFill>
              <a:latin typeface="微软雅黑" panose="020B0503020204020204" pitchFamily="34" charset="-122"/>
              <a:ea typeface="微软雅黑" panose="020B0503020204020204" pitchFamily="34" charset="-122"/>
            </a:endParaRPr>
          </a:p>
        </p:txBody>
      </p:sp>
      <p:pic>
        <p:nvPicPr>
          <p:cNvPr id="15365" name="Picture 12"/>
          <p:cNvPicPr>
            <a:picLocks noChangeAspect="1"/>
          </p:cNvPicPr>
          <p:nvPr/>
        </p:nvPicPr>
        <p:blipFill>
          <a:blip r:embed="rId2" cstate="print">
            <a:clrChange>
              <a:clrFrom>
                <a:srgbClr val="FFFFFF"/>
              </a:clrFrom>
              <a:clrTo>
                <a:srgbClr val="FFFFFF">
                  <a:alpha val="0"/>
                </a:srgbClr>
              </a:clrTo>
            </a:clrChange>
          </a:blip>
          <a:stretch>
            <a:fillRect/>
          </a:stretch>
        </p:blipFill>
        <p:spPr>
          <a:xfrm>
            <a:off x="173038" y="1455420"/>
            <a:ext cx="1274762" cy="1450975"/>
          </a:xfrm>
          <a:prstGeom prst="rect">
            <a:avLst/>
          </a:prstGeom>
          <a:noFill/>
          <a:ln w="9525">
            <a:noFill/>
          </a:ln>
        </p:spPr>
      </p:pic>
      <p:sp>
        <p:nvSpPr>
          <p:cNvPr id="12" name="圆角矩形标注 11"/>
          <p:cNvSpPr/>
          <p:nvPr/>
        </p:nvSpPr>
        <p:spPr>
          <a:xfrm>
            <a:off x="1476375" y="1135380"/>
            <a:ext cx="4702175" cy="513080"/>
          </a:xfrm>
          <a:prstGeom prst="wedgeRoundRectCallout">
            <a:avLst>
              <a:gd name="adj1" fmla="val -37239"/>
              <a:gd name="adj2" fmla="val 77908"/>
              <a:gd name="adj3" fmla="val 16667"/>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mn-lt"/>
                <a:ea typeface="+mn-ea"/>
                <a:cs typeface="+mn-cs"/>
              </a:rPr>
              <a:t> </a:t>
            </a:r>
            <a:r>
              <a:rPr kumimoji="0" lang="zh-CN" altLang="en-US" sz="2400" b="1" i="0" u="none" strike="noStrike" kern="1200" cap="none" spc="0" normalizeH="0" baseline="0" noProof="0" dirty="0">
                <a:ln>
                  <a:noFill/>
                </a:ln>
                <a:solidFill>
                  <a:schemeClr val="tx1"/>
                </a:solidFill>
                <a:effectLst/>
                <a:uLnTx/>
                <a:uFillTx/>
                <a:latin typeface="+mn-lt"/>
                <a:ea typeface="+mn-ea"/>
                <a:cs typeface="+mn-cs"/>
              </a:rPr>
              <a:t>我学会了体会语言描写的作用。</a:t>
            </a:r>
            <a:endParaRPr kumimoji="0" lang="zh-CN"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7416" name="Rectangle 10"/>
          <p:cNvSpPr/>
          <p:nvPr/>
        </p:nvSpPr>
        <p:spPr>
          <a:xfrm>
            <a:off x="1473200" y="1751460"/>
            <a:ext cx="7340600" cy="2862322"/>
          </a:xfrm>
          <a:prstGeom prst="rect">
            <a:avLst/>
          </a:prstGeom>
          <a:noFill/>
          <a:ln w="9525">
            <a:noFill/>
          </a:ln>
        </p:spPr>
        <p:txBody>
          <a:bodyPr wrap="square" anchor="ctr">
            <a:spAutoFit/>
          </a:bodyPr>
          <a:lstStyle/>
          <a:p>
            <a:pPr indent="304800" eaLnBrk="0" hangingPunct="0">
              <a:lnSpc>
                <a:spcPct val="150000"/>
              </a:lnSpc>
            </a:pPr>
            <a:r>
              <a:rPr lang="en-US" sz="2400" b="1" dirty="0">
                <a:latin typeface="楷体" pitchFamily="49" charset="-122"/>
                <a:ea typeface="楷体" pitchFamily="49" charset="-122"/>
                <a:cs typeface="Times New Roman" panose="02020603050405020304" pitchFamily="18" charset="0"/>
              </a:rPr>
              <a:t>    </a:t>
            </a:r>
            <a:r>
              <a:rPr sz="2400" b="1" dirty="0">
                <a:latin typeface="楷体" pitchFamily="49" charset="-122"/>
                <a:ea typeface="楷体" pitchFamily="49" charset="-122"/>
                <a:cs typeface="Times New Roman" panose="02020603050405020304" pitchFamily="18" charset="0"/>
              </a:rPr>
              <a:t>“哼！你不要做出那难看的样子来吧！我确实一个铜板都没有存；想从我这里发洋财，是想错了。”我微笑着，淡淡地说。</a:t>
            </a:r>
            <a:endParaRPr sz="2400" b="1" dirty="0">
              <a:latin typeface="楷体" pitchFamily="49" charset="-122"/>
              <a:ea typeface="楷体" pitchFamily="49" charset="-122"/>
              <a:cs typeface="Times New Roman" panose="02020603050405020304" pitchFamily="18" charset="0"/>
            </a:endParaRPr>
          </a:p>
          <a:p>
            <a:pPr indent="304800" eaLnBrk="0" hangingPunct="0">
              <a:lnSpc>
                <a:spcPct val="150000"/>
              </a:lnSpc>
            </a:pPr>
            <a:r>
              <a:rPr lang="en-US" sz="2400" b="1" dirty="0">
                <a:cs typeface="Times New Roman" panose="02020603050405020304" pitchFamily="18" charset="0"/>
              </a:rPr>
              <a:t>    </a:t>
            </a:r>
            <a:r>
              <a:rPr sz="2400" b="1" dirty="0">
                <a:cs typeface="Times New Roman" panose="02020603050405020304" pitchFamily="18" charset="0"/>
              </a:rPr>
              <a:t>从方志敏的语言描写中，可以体会到他对国方士兵的蔑视以及在敌人面前表现出来的从容镇定。</a:t>
            </a:r>
            <a:endParaRPr sz="2400" b="1" dirty="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416"/>
                                        </p:tgtEl>
                                        <p:attrNameLst>
                                          <p:attrName>style.visibility</p:attrName>
                                        </p:attrNameLst>
                                      </p:cBhvr>
                                      <p:to>
                                        <p:strVal val="visible"/>
                                      </p:to>
                                    </p:set>
                                    <p:animEffect transition="in" filter="randombar(horizontal)">
                                      <p:cBhvr>
                                        <p:cTn id="12"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741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4"/>
          <p:cNvSpPr/>
          <p:nvPr/>
        </p:nvSpPr>
        <p:spPr>
          <a:xfrm>
            <a:off x="716280" y="1359436"/>
            <a:ext cx="8013700" cy="3251852"/>
          </a:xfrm>
          <a:prstGeom prst="rect">
            <a:avLst/>
          </a:prstGeom>
          <a:noFill/>
          <a:ln w="9525">
            <a:noFill/>
          </a:ln>
        </p:spPr>
        <p:txBody>
          <a:bodyPr>
            <a:spAutoFit/>
          </a:bodyPr>
          <a:lstStyle/>
          <a:p>
            <a:pPr>
              <a:lnSpc>
                <a:spcPct val="150000"/>
              </a:lnSpc>
            </a:pPr>
            <a:r>
              <a:rPr lang="zh-CN" altLang="en-US" sz="2000" b="1" dirty="0">
                <a:latin typeface="楷体" pitchFamily="49" charset="-122"/>
                <a:ea typeface="楷体" pitchFamily="49" charset="-122"/>
              </a:rPr>
              <a:t>沃克医生站起身，熟练地打开病人右眼上的绷带。他愣住了，蓝色的眼睛里闪出惊疑的神情。</a:t>
            </a:r>
            <a:br>
              <a:rPr lang="zh-CN" altLang="en-US" sz="2000" b="1" dirty="0">
                <a:latin typeface="楷体" pitchFamily="49" charset="-122"/>
                <a:ea typeface="楷体" pitchFamily="49" charset="-122"/>
              </a:rPr>
            </a:br>
            <a:r>
              <a:rPr lang="zh-CN" altLang="en-US" sz="2000" b="1" dirty="0">
                <a:latin typeface="楷体" pitchFamily="49" charset="-122"/>
                <a:ea typeface="楷体" pitchFamily="49" charset="-122"/>
              </a:rPr>
              <a:t>从见到这封电报起，毛泽东整整一天没说一句话，只是一支接着一支地吸着烟。</a:t>
            </a:r>
            <a:br>
              <a:rPr lang="zh-CN" altLang="en-US" sz="2000" b="1" dirty="0">
                <a:latin typeface="楷体" pitchFamily="49" charset="-122"/>
                <a:ea typeface="楷体" pitchFamily="49" charset="-122"/>
              </a:rPr>
            </a:br>
            <a:r>
              <a:rPr lang="zh-CN" altLang="en-US" sz="2000" b="1" dirty="0">
                <a:latin typeface="楷体" pitchFamily="49" charset="-122"/>
                <a:ea typeface="楷体" pitchFamily="49" charset="-122"/>
              </a:rPr>
              <a:t>他们用怀疑而又惊异的目光，对我自上而下地望了几遍，就同声命令说</a:t>
            </a:r>
            <a:r>
              <a:rPr lang="en-US" altLang="zh-CN" sz="2000" b="1" dirty="0">
                <a:latin typeface="楷体" pitchFamily="49" charset="-122"/>
                <a:ea typeface="楷体" pitchFamily="49" charset="-122"/>
              </a:rPr>
              <a:t>:“</a:t>
            </a:r>
            <a:r>
              <a:rPr lang="zh-CN" altLang="en-US" sz="2000" b="1" dirty="0">
                <a:latin typeface="楷体" pitchFamily="49" charset="-122"/>
                <a:ea typeface="楷体" pitchFamily="49" charset="-122"/>
              </a:rPr>
              <a:t>走吧</a:t>
            </a:r>
            <a:r>
              <a:rPr lang="en-US" altLang="zh-CN" sz="2000" b="1" dirty="0">
                <a:latin typeface="楷体" pitchFamily="49" charset="-122"/>
                <a:ea typeface="楷体" pitchFamily="49" charset="-122"/>
              </a:rPr>
              <a:t>!”</a:t>
            </a:r>
            <a:br>
              <a:rPr lang="zh-CN" altLang="en-US" sz="2000" b="1" dirty="0">
                <a:latin typeface="楷体" pitchFamily="49" charset="-122"/>
                <a:ea typeface="楷体" pitchFamily="49" charset="-122"/>
              </a:rPr>
            </a:br>
            <a:endParaRPr lang="zh-CN" altLang="en-US" sz="2000" b="1" dirty="0">
              <a:latin typeface="楷体" pitchFamily="49" charset="-122"/>
              <a:ea typeface="楷体" pitchFamily="49" charset="-122"/>
            </a:endParaRPr>
          </a:p>
        </p:txBody>
      </p:sp>
      <p:sp>
        <p:nvSpPr>
          <p:cNvPr id="13314" name="AutoShape 70"/>
          <p:cNvSpPr>
            <a:spLocks noChangeAspect="1" noTextEdit="1"/>
          </p:cNvSpPr>
          <p:nvPr/>
        </p:nvSpPr>
        <p:spPr>
          <a:xfrm>
            <a:off x="-3943350" y="534988"/>
            <a:ext cx="1895475" cy="1358900"/>
          </a:xfrm>
          <a:prstGeom prst="rect">
            <a:avLst/>
          </a:prstGeom>
          <a:noFill/>
          <a:ln w="9525">
            <a:noFill/>
          </a:ln>
        </p:spPr>
        <p:txBody>
          <a:bodyPr/>
          <a:lstStyle/>
          <a:p>
            <a:endParaRPr lang="zh-CN" altLang="en-US"/>
          </a:p>
        </p:txBody>
      </p:sp>
      <p:pic>
        <p:nvPicPr>
          <p:cNvPr id="13315" name="Picture 72"/>
          <p:cNvPicPr>
            <a:picLocks noChangeAspect="1"/>
          </p:cNvPicPr>
          <p:nvPr/>
        </p:nvPicPr>
        <p:blipFill>
          <a:blip r:embed="rId1" cstate="print"/>
          <a:stretch>
            <a:fillRect/>
          </a:stretch>
        </p:blipFill>
        <p:spPr>
          <a:xfrm>
            <a:off x="-3943350" y="534988"/>
            <a:ext cx="1897063" cy="1358900"/>
          </a:xfrm>
          <a:prstGeom prst="rect">
            <a:avLst/>
          </a:prstGeom>
          <a:noFill/>
          <a:ln w="9525">
            <a:noFill/>
          </a:ln>
        </p:spPr>
      </p:pic>
      <p:sp>
        <p:nvSpPr>
          <p:cNvPr id="9" name="Rectangle 5"/>
          <p:cNvSpPr>
            <a:spLocks noChangeArrowheads="1"/>
          </p:cNvSpPr>
          <p:nvPr/>
        </p:nvSpPr>
        <p:spPr bwMode="auto">
          <a:xfrm>
            <a:off x="809625" y="702559"/>
            <a:ext cx="7924800" cy="800219"/>
          </a:xfrm>
          <a:prstGeom prst="rect">
            <a:avLst/>
          </a:prstGeom>
          <a:noFill/>
          <a:ln w="9525">
            <a:noFill/>
            <a:miter lim="800000"/>
          </a:ln>
          <a:effectLst/>
        </p:spPr>
        <p:txBody>
          <a:bodyPr>
            <a:spAutoFit/>
          </a:bodyPr>
          <a:lstStyle/>
          <a:p>
            <a:pPr lvl="0" latinLnBrk="1">
              <a:defRPr/>
            </a:pPr>
            <a:r>
              <a:rPr lang="zh-CN" altLang="en-US" sz="2300" b="1" dirty="0">
                <a:latin typeface="+mj-ea"/>
                <a:ea typeface="+mj-ea"/>
                <a:cs typeface="Times New Roman" panose="02020603050405020304" pitchFamily="18" charset="0"/>
              </a:rPr>
              <a:t>读下面的句子，体会人物的内心。再选择一种情景，照样子写一写。</a:t>
            </a:r>
            <a:endParaRPr kumimoji="0" lang="zh-CN" altLang="en-US" sz="2300" b="1" i="0" u="none" strike="noStrike" kern="1200" cap="none" spc="0" normalizeH="0" baseline="0" noProof="0" dirty="0">
              <a:ln>
                <a:noFill/>
              </a:ln>
              <a:solidFill>
                <a:schemeClr val="tx1"/>
              </a:solidFill>
              <a:effectLst/>
              <a:uLnTx/>
              <a:uFillTx/>
              <a:latin typeface="+mj-ea"/>
              <a:ea typeface="+mj-ea"/>
              <a:cs typeface="Times New Roman" panose="02020603050405020304" pitchFamily="18" charset="0"/>
            </a:endParaRPr>
          </a:p>
        </p:txBody>
      </p:sp>
      <p:sp>
        <p:nvSpPr>
          <p:cNvPr id="4" name="椭圆 3"/>
          <p:cNvSpPr/>
          <p:nvPr/>
        </p:nvSpPr>
        <p:spPr>
          <a:xfrm>
            <a:off x="527050" y="803275"/>
            <a:ext cx="295275" cy="309563"/>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320" name="AutoShape 10"/>
          <p:cNvSpPr/>
          <p:nvPr/>
        </p:nvSpPr>
        <p:spPr>
          <a:xfrm>
            <a:off x="527050" y="1529556"/>
            <a:ext cx="260350" cy="268288"/>
          </a:xfrm>
          <a:prstGeom prst="diamond">
            <a:avLst/>
          </a:prstGeom>
          <a:solidFill>
            <a:srgbClr val="FFFFFF"/>
          </a:solidFill>
          <a:ln w="9525" cap="flat" cmpd="sng">
            <a:solidFill>
              <a:srgbClr val="000000"/>
            </a:solidFill>
            <a:prstDash val="solid"/>
            <a:miter/>
            <a:headEnd type="none" w="med" len="med"/>
            <a:tailEnd type="none" w="med" len="med"/>
          </a:ln>
        </p:spPr>
        <p:txBody>
          <a:bodyPr/>
          <a:lstStyle/>
          <a:p>
            <a:endParaRPr lang="zh-CN" altLang="en-US" dirty="0">
              <a:latin typeface="Calibri" pitchFamily="34" charset="0"/>
            </a:endParaRPr>
          </a:p>
        </p:txBody>
      </p:sp>
      <p:sp>
        <p:nvSpPr>
          <p:cNvPr id="14" name="矩形 13"/>
          <p:cNvSpPr/>
          <p:nvPr/>
        </p:nvSpPr>
        <p:spPr>
          <a:xfrm>
            <a:off x="2626042" y="3675063"/>
            <a:ext cx="6103938" cy="1419225"/>
          </a:xfrm>
          <a:prstGeom prst="rect">
            <a:avLst/>
          </a:prstGeom>
          <a:no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a:lstStyle/>
          <a:p>
            <a:pPr lvl="0" indent="536575">
              <a:lnSpc>
                <a:spcPct val="150000"/>
              </a:lnSpc>
              <a:defRPr/>
            </a:pPr>
            <a:r>
              <a:rPr lang="zh-CN" altLang="en-US" sz="2400" b="1" dirty="0">
                <a:solidFill>
                  <a:srgbClr val="C00000"/>
                </a:solidFill>
              </a:rPr>
              <a:t>这些句子通过动作、神态、语言描写，表现人物的心理活动。</a:t>
            </a:r>
            <a:endParaRPr kumimoji="0" lang="zh-CN" altLang="en-US" sz="2400" b="1" i="0" u="none" strike="noStrike" kern="1200" cap="none" spc="0" normalizeH="0" baseline="0" noProof="0" dirty="0">
              <a:ln>
                <a:noFill/>
              </a:ln>
              <a:solidFill>
                <a:srgbClr val="C00000"/>
              </a:solidFill>
              <a:effectLst/>
              <a:uLnTx/>
              <a:uFillTx/>
            </a:endParaRPr>
          </a:p>
        </p:txBody>
      </p:sp>
      <p:sp>
        <p:nvSpPr>
          <p:cNvPr id="13" name="椭圆形标注 12"/>
          <p:cNvSpPr/>
          <p:nvPr/>
        </p:nvSpPr>
        <p:spPr>
          <a:xfrm>
            <a:off x="212725" y="4158456"/>
            <a:ext cx="2187575" cy="655638"/>
          </a:xfrm>
          <a:prstGeom prst="wedgeEllipseCallout">
            <a:avLst>
              <a:gd name="adj1" fmla="val 45809"/>
              <a:gd name="adj2" fmla="val -57689"/>
            </a:avLst>
          </a:prstGeom>
          <a:solidFill>
            <a:schemeClr val="accent1">
              <a:lumMod val="20000"/>
              <a:lumOff val="80000"/>
            </a:schemeClr>
          </a:soli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mn-lt"/>
                <a:ea typeface="+mn-ea"/>
                <a:cs typeface="+mn-cs"/>
              </a:rPr>
              <a:t>读一读，你发现了什么？</a:t>
            </a:r>
            <a:endParaRPr kumimoji="0" lang="zh-CN" altLang="en-US"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2" name="AutoShape 10"/>
          <p:cNvSpPr/>
          <p:nvPr/>
        </p:nvSpPr>
        <p:spPr>
          <a:xfrm>
            <a:off x="527050" y="2404268"/>
            <a:ext cx="260350" cy="268288"/>
          </a:xfrm>
          <a:prstGeom prst="diamond">
            <a:avLst/>
          </a:prstGeom>
          <a:solidFill>
            <a:srgbClr val="FFFFFF"/>
          </a:solidFill>
          <a:ln w="9525" cap="flat" cmpd="sng">
            <a:solidFill>
              <a:srgbClr val="000000"/>
            </a:solidFill>
            <a:prstDash val="solid"/>
            <a:miter/>
            <a:headEnd type="none" w="med" len="med"/>
            <a:tailEnd type="none" w="med" len="med"/>
          </a:ln>
        </p:spPr>
        <p:txBody>
          <a:bodyPr/>
          <a:lstStyle/>
          <a:p>
            <a:endParaRPr lang="zh-CN" altLang="en-US" dirty="0">
              <a:latin typeface="Calibri" pitchFamily="34" charset="0"/>
            </a:endParaRPr>
          </a:p>
        </p:txBody>
      </p:sp>
      <p:pic>
        <p:nvPicPr>
          <p:cNvPr id="15" name="Picture 13"/>
          <p:cNvPicPr>
            <a:picLocks noChangeAspect="1"/>
          </p:cNvPicPr>
          <p:nvPr/>
        </p:nvPicPr>
        <p:blipFill>
          <a:blip r:embed="rId2" cstate="print"/>
          <a:stretch>
            <a:fillRect/>
          </a:stretch>
        </p:blipFill>
        <p:spPr>
          <a:xfrm>
            <a:off x="2755900" y="-296862"/>
            <a:ext cx="3633788" cy="1292225"/>
          </a:xfrm>
          <a:prstGeom prst="rect">
            <a:avLst/>
          </a:prstGeom>
          <a:noFill/>
          <a:ln w="9525">
            <a:noFill/>
          </a:ln>
        </p:spPr>
      </p:pic>
      <p:sp>
        <p:nvSpPr>
          <p:cNvPr id="16" name="AutoShape 10"/>
          <p:cNvSpPr/>
          <p:nvPr/>
        </p:nvSpPr>
        <p:spPr>
          <a:xfrm>
            <a:off x="527050" y="3332956"/>
            <a:ext cx="260350" cy="268288"/>
          </a:xfrm>
          <a:prstGeom prst="diamond">
            <a:avLst/>
          </a:prstGeom>
          <a:solidFill>
            <a:srgbClr val="FFFFFF"/>
          </a:solidFill>
          <a:ln w="9525" cap="flat" cmpd="sng">
            <a:solidFill>
              <a:srgbClr val="000000"/>
            </a:solidFill>
            <a:prstDash val="solid"/>
            <a:miter/>
            <a:headEnd type="none" w="med" len="med"/>
            <a:tailEnd type="none" w="med" len="med"/>
          </a:ln>
        </p:spPr>
        <p:txBody>
          <a:bodyPr/>
          <a:lstStyle/>
          <a:p>
            <a:endParaRPr lang="zh-CN" altLang="en-US"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wipe(left)">
                                      <p:cBhvr>
                                        <p:cTn id="1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1"/>
          <p:cNvSpPr/>
          <p:nvPr/>
        </p:nvSpPr>
        <p:spPr>
          <a:xfrm>
            <a:off x="520700" y="1228364"/>
            <a:ext cx="8293100" cy="3567836"/>
          </a:xfrm>
          <a:prstGeom prst="rect">
            <a:avLst/>
          </a:prstGeom>
          <a:noFill/>
          <a:ln w="9525">
            <a:noFill/>
          </a:ln>
        </p:spPr>
        <p:txBody>
          <a:bodyPr anchor="ctr">
            <a:spAutoFit/>
          </a:bodyPr>
          <a:lstStyle/>
          <a:p>
            <a:pPr indent="304800" eaLnBrk="0" hangingPunct="0">
              <a:lnSpc>
                <a:spcPct val="150000"/>
              </a:lnSpc>
            </a:pPr>
            <a:r>
              <a:rPr lang="zh-CN" altLang="en-US" sz="2200" b="1" dirty="0">
                <a:solidFill>
                  <a:srgbClr val="C00000"/>
                </a:solidFill>
                <a:latin typeface="+mj-ea"/>
                <a:ea typeface="+mj-ea"/>
              </a:rPr>
              <a:t>  第一句主要抓住沃克医生的神态描写体会，由“惊疑”一词可以体会到沃克医生内心的惊讶和怀疑。第二句主要抓住毛泽东的动作描写体会，“整整一天没说一句话”“一支接着一支地吸着烟”表现了毛泽东内心的无比痛苦。第三句通过国民党士兵的神态和动作描写体会，“怀疑而又惊异的目光”“自上而下地望了几遍”表明他们对“我”作为共产党的领导，身上竟然搜不出一个铜板十分怀疑，内心觉得不可思议。</a:t>
            </a:r>
            <a:endParaRPr lang="zh-CN" altLang="en-US" sz="2200" b="1" dirty="0">
              <a:solidFill>
                <a:srgbClr val="C00000"/>
              </a:solidFill>
              <a:latin typeface="+mj-ea"/>
              <a:ea typeface="+mj-ea"/>
            </a:endParaRPr>
          </a:p>
        </p:txBody>
      </p:sp>
      <p:sp>
        <p:nvSpPr>
          <p:cNvPr id="10244" name="Rectangle 2"/>
          <p:cNvSpPr/>
          <p:nvPr/>
        </p:nvSpPr>
        <p:spPr>
          <a:xfrm>
            <a:off x="254000" y="703590"/>
            <a:ext cx="2295821" cy="523220"/>
          </a:xfrm>
          <a:prstGeom prst="rect">
            <a:avLst/>
          </a:prstGeom>
          <a:noFill/>
          <a:ln w="9525">
            <a:noFill/>
          </a:ln>
        </p:spPr>
        <p:txBody>
          <a:bodyPr wrap="none" anchor="ctr">
            <a:spAutoFit/>
          </a:bodyPr>
          <a:lstStyle/>
          <a:p>
            <a:pPr indent="304800" eaLnBrk="0" hangingPunct="0"/>
            <a:r>
              <a:rPr lang="zh-CN" altLang="zh-CN" sz="2800" b="1" dirty="0">
                <a:solidFill>
                  <a:srgbClr val="0000FF"/>
                </a:solidFill>
                <a:latin typeface="Calibri" pitchFamily="34" charset="0"/>
                <a:cs typeface="Times New Roman" panose="02020603050405020304" pitchFamily="18" charset="0"/>
              </a:rPr>
              <a:t>参考答案：</a:t>
            </a:r>
            <a:endParaRPr lang="zh-CN" altLang="zh-CN" sz="2800" b="1" dirty="0">
              <a:solidFill>
                <a:srgbClr val="0000FF"/>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left)">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AutoShape 70"/>
          <p:cNvSpPr>
            <a:spLocks noChangeAspect="1" noTextEdit="1"/>
          </p:cNvSpPr>
          <p:nvPr/>
        </p:nvSpPr>
        <p:spPr>
          <a:xfrm>
            <a:off x="-3943350" y="534988"/>
            <a:ext cx="1895475" cy="1358900"/>
          </a:xfrm>
          <a:prstGeom prst="rect">
            <a:avLst/>
          </a:prstGeom>
          <a:noFill/>
          <a:ln w="9525">
            <a:noFill/>
          </a:ln>
        </p:spPr>
        <p:txBody>
          <a:bodyPr/>
          <a:lstStyle/>
          <a:p>
            <a:endParaRPr lang="zh-CN" altLang="en-US"/>
          </a:p>
        </p:txBody>
      </p:sp>
      <p:pic>
        <p:nvPicPr>
          <p:cNvPr id="11267" name="Picture 72"/>
          <p:cNvPicPr>
            <a:picLocks noChangeAspect="1"/>
          </p:cNvPicPr>
          <p:nvPr/>
        </p:nvPicPr>
        <p:blipFill>
          <a:blip r:embed="rId1" cstate="print"/>
          <a:stretch>
            <a:fillRect/>
          </a:stretch>
        </p:blipFill>
        <p:spPr>
          <a:xfrm>
            <a:off x="-3943350" y="534988"/>
            <a:ext cx="1897063" cy="1358900"/>
          </a:xfrm>
          <a:prstGeom prst="rect">
            <a:avLst/>
          </a:prstGeom>
          <a:noFill/>
          <a:ln w="9525">
            <a:noFill/>
          </a:ln>
        </p:spPr>
      </p:pic>
      <p:sp>
        <p:nvSpPr>
          <p:cNvPr id="23557" name="Rectangle 5"/>
          <p:cNvSpPr>
            <a:spLocks noChangeArrowheads="1"/>
          </p:cNvSpPr>
          <p:nvPr/>
        </p:nvSpPr>
        <p:spPr bwMode="auto">
          <a:xfrm>
            <a:off x="971551" y="1263795"/>
            <a:ext cx="4819650" cy="461665"/>
          </a:xfrm>
          <a:prstGeom prst="rect">
            <a:avLst/>
          </a:prstGeom>
          <a:noFill/>
          <a:ln w="9525">
            <a:noFill/>
            <a:miter lim="800000"/>
          </a:ln>
          <a:effectLst/>
        </p:spPr>
        <p:txBody>
          <a:bodyPr wrap="square">
            <a:spAutoFit/>
          </a:bodyPr>
          <a:lstStyle/>
          <a:p>
            <a:pPr marL="0" marR="0" lvl="0" indent="0" algn="l" defTabSz="4572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Times New Roman" panose="02020603050405020304" pitchFamily="18" charset="0"/>
              </a:rPr>
              <a:t>选择一种情景，照样子写一写。</a:t>
            </a:r>
            <a:endParaRPr kumimoji="0" lang="zh-CN" altLang="en-US" sz="2400" b="1" i="0" u="none" strike="noStrike" kern="1200" cap="none" spc="0" normalizeH="0" baseline="0" noProof="0" dirty="0">
              <a:ln>
                <a:noFill/>
              </a:ln>
              <a:solidFill>
                <a:schemeClr val="tx1"/>
              </a:solidFill>
              <a:effectLst/>
              <a:uLnTx/>
              <a:uFillTx/>
              <a:latin typeface="+mj-ea"/>
              <a:ea typeface="+mj-ea"/>
              <a:cs typeface="Times New Roman" panose="02020603050405020304" pitchFamily="18" charset="0"/>
            </a:endParaRPr>
          </a:p>
        </p:txBody>
      </p:sp>
      <p:sp>
        <p:nvSpPr>
          <p:cNvPr id="11269" name="矩形 4"/>
          <p:cNvSpPr/>
          <p:nvPr/>
        </p:nvSpPr>
        <p:spPr>
          <a:xfrm>
            <a:off x="446088" y="547688"/>
            <a:ext cx="3795712" cy="637675"/>
          </a:xfrm>
          <a:prstGeom prst="rect">
            <a:avLst/>
          </a:prstGeom>
          <a:noFill/>
          <a:ln w="9525">
            <a:noFill/>
          </a:ln>
        </p:spPr>
        <p:txBody>
          <a:bodyPr>
            <a:spAutoFit/>
          </a:bodyPr>
          <a:lstStyle/>
          <a:p>
            <a:pPr marL="342900" indent="-342900" eaLnBrk="0" hangingPunct="0">
              <a:lnSpc>
                <a:spcPct val="150000"/>
              </a:lnSpc>
              <a:buFont typeface="Wingdings" panose="05000000000000000000" pitchFamily="2" charset="2"/>
              <a:buChar char="l"/>
            </a:pPr>
            <a:r>
              <a:rPr lang="zh-CN" altLang="en-US" sz="2800" b="1" dirty="0">
                <a:solidFill>
                  <a:srgbClr val="3333FF"/>
                </a:solidFill>
                <a:latin typeface="黑体" panose="02010600030101010101" pitchFamily="49" charset="-122"/>
                <a:ea typeface="黑体" panose="02010600030101010101" pitchFamily="49" charset="-122"/>
              </a:rPr>
              <a:t>练一练，学运用。</a:t>
            </a:r>
            <a:endParaRPr lang="zh-CN" altLang="en-US" sz="2800" b="1" dirty="0">
              <a:solidFill>
                <a:srgbClr val="3333FF"/>
              </a:solidFill>
              <a:latin typeface="黑体" panose="02010600030101010101" pitchFamily="49" charset="-122"/>
              <a:ea typeface="黑体" panose="02010600030101010101" pitchFamily="49" charset="-122"/>
            </a:endParaRPr>
          </a:p>
        </p:txBody>
      </p:sp>
      <p:sp>
        <p:nvSpPr>
          <p:cNvPr id="14337" name="Rectangle 1"/>
          <p:cNvSpPr>
            <a:spLocks noChangeArrowheads="1"/>
          </p:cNvSpPr>
          <p:nvPr/>
        </p:nvSpPr>
        <p:spPr bwMode="auto">
          <a:xfrm>
            <a:off x="569913" y="1957388"/>
            <a:ext cx="7812087" cy="230832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57200" algn="l" defTabSz="914400" rtl="0" eaLnBrk="1" fontAlgn="base" latinLnBrk="0" hangingPunct="1">
              <a:lnSpc>
                <a:spcPct val="150000"/>
              </a:lnSpc>
              <a:spcBef>
                <a:spcPct val="0"/>
              </a:spcBef>
              <a:spcAft>
                <a:spcPct val="0"/>
              </a:spcAft>
              <a:buClrTx/>
              <a:buSzTx/>
              <a:buFontTx/>
              <a:buNone/>
            </a:pPr>
            <a:r>
              <a:rPr kumimoji="0" lang="en-US" altLang="zh-CN" sz="2400" b="1" i="0" u="none" strike="noStrike" cap="none" normalizeH="0" baseline="0" dirty="0">
                <a:ln>
                  <a:noFill/>
                </a:ln>
                <a:solidFill>
                  <a:srgbClr val="FF0000"/>
                </a:solidFill>
                <a:effectLst/>
                <a:latin typeface="楷体" pitchFamily="49" charset="-122"/>
                <a:ea typeface="楷体" pitchFamily="49" charset="-122"/>
                <a:cs typeface="Times New Roman" panose="02020603050405020304" pitchFamily="18" charset="0"/>
              </a:rPr>
              <a:t>                 </a:t>
            </a:r>
            <a:r>
              <a:rPr kumimoji="0" lang="zh-CN" sz="2400" b="1" i="0" u="none" strike="noStrike" cap="none" normalizeH="0" baseline="0" dirty="0">
                <a:ln>
                  <a:noFill/>
                </a:ln>
                <a:effectLst/>
                <a:latin typeface="楷体" pitchFamily="49" charset="-122"/>
                <a:ea typeface="楷体" pitchFamily="49" charset="-122"/>
                <a:cs typeface="Times New Roman" panose="02020603050405020304" pitchFamily="18" charset="0"/>
              </a:rPr>
              <a:t>焦急地等人</a:t>
            </a:r>
            <a:endParaRPr kumimoji="0" lang="zh-CN" sz="2400" b="1" i="0" u="none" strike="noStrike" cap="none" normalizeH="0" baseline="0" dirty="0">
              <a:ln>
                <a:noFill/>
              </a:ln>
              <a:effectLst/>
              <a:latin typeface="楷体" pitchFamily="49" charset="-122"/>
              <a:ea typeface="楷体" pitchFamily="49" charset="-122"/>
              <a:cs typeface="宋体" panose="02010600030101010101" pitchFamily="2" charset="-122"/>
            </a:endParaRPr>
          </a:p>
          <a:p>
            <a:pPr marL="0" marR="0" lvl="0" indent="457200" algn="l" defTabSz="914400" rtl="0" eaLnBrk="0" fontAlgn="base" latinLnBrk="0" hangingPunct="0">
              <a:lnSpc>
                <a:spcPct val="150000"/>
              </a:lnSpc>
              <a:spcBef>
                <a:spcPct val="0"/>
              </a:spcBef>
              <a:spcAft>
                <a:spcPct val="0"/>
              </a:spcAft>
              <a:buClrTx/>
              <a:buSzTx/>
              <a:buFontTx/>
              <a:buNone/>
            </a:pPr>
            <a:r>
              <a:rPr kumimoji="0" lang="en-US" altLang="zh-CN" sz="2400" b="1" i="0" u="none" strike="noStrike" cap="none" normalizeH="0" dirty="0">
                <a:ln>
                  <a:noFill/>
                </a:ln>
                <a:solidFill>
                  <a:srgbClr val="FF0000"/>
                </a:solidFill>
                <a:effectLst/>
                <a:latin typeface="楷体" pitchFamily="49" charset="-122"/>
                <a:ea typeface="楷体" pitchFamily="49" charset="-122"/>
                <a:cs typeface="Times New Roman" panose="02020603050405020304" pitchFamily="18" charset="0"/>
              </a:rPr>
              <a:t>  </a:t>
            </a:r>
            <a:r>
              <a:rPr kumimoji="0" lang="zh-CN" sz="2400" b="1" i="0" u="none" strike="noStrike" cap="none" normalizeH="0" baseline="0" dirty="0">
                <a:ln>
                  <a:noFill/>
                </a:ln>
                <a:solidFill>
                  <a:srgbClr val="C00000"/>
                </a:solidFill>
                <a:effectLst/>
                <a:latin typeface="楷体" pitchFamily="49" charset="-122"/>
                <a:ea typeface="楷体" pitchFamily="49" charset="-122"/>
                <a:cs typeface="Times New Roman" panose="02020603050405020304" pitchFamily="18" charset="0"/>
              </a:rPr>
              <a:t>妈妈在公交牌下站着，一会儿翘首远望，看看车来了没有，一会儿双手背后，原地转来转去。看得我都有些头晕了。</a:t>
            </a:r>
            <a:endParaRPr kumimoji="0" lang="zh-CN" sz="2400" b="1" i="0" u="none" strike="noStrike" cap="none" normalizeH="0" baseline="0" dirty="0">
              <a:ln>
                <a:noFill/>
              </a:ln>
              <a:solidFill>
                <a:srgbClr val="C00000"/>
              </a:solidFill>
              <a:effectLst/>
              <a:latin typeface="楷体" pitchFamily="49" charset="-122"/>
              <a:ea typeface="楷体" pitchFamily="49"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337">
                                            <p:txEl>
                                              <p:pRg st="1" end="1"/>
                                            </p:txEl>
                                          </p:spTgt>
                                        </p:tgtEl>
                                        <p:attrNameLst>
                                          <p:attrName>style.visibility</p:attrName>
                                        </p:attrNameLst>
                                      </p:cBhvr>
                                      <p:to>
                                        <p:strVal val="visible"/>
                                      </p:to>
                                    </p:set>
                                    <p:animEffect transition="in" filter="wipe(left)">
                                      <p:cBhvr>
                                        <p:cTn id="7" dur="500"/>
                                        <p:tgtEl>
                                          <p:spTgt spid="143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AutoShape 70"/>
          <p:cNvSpPr>
            <a:spLocks noChangeAspect="1" noTextEdit="1"/>
          </p:cNvSpPr>
          <p:nvPr/>
        </p:nvSpPr>
        <p:spPr>
          <a:xfrm>
            <a:off x="-3943350" y="534988"/>
            <a:ext cx="1895475" cy="1358900"/>
          </a:xfrm>
          <a:prstGeom prst="rect">
            <a:avLst/>
          </a:prstGeom>
          <a:noFill/>
          <a:ln w="9525">
            <a:noFill/>
          </a:ln>
        </p:spPr>
        <p:txBody>
          <a:bodyPr/>
          <a:lstStyle/>
          <a:p>
            <a:endParaRPr lang="zh-CN" altLang="en-US"/>
          </a:p>
        </p:txBody>
      </p:sp>
      <p:pic>
        <p:nvPicPr>
          <p:cNvPr id="13315" name="Picture 72"/>
          <p:cNvPicPr>
            <a:picLocks noChangeAspect="1"/>
          </p:cNvPicPr>
          <p:nvPr/>
        </p:nvPicPr>
        <p:blipFill>
          <a:blip r:embed="rId1" cstate="print"/>
          <a:stretch>
            <a:fillRect/>
          </a:stretch>
        </p:blipFill>
        <p:spPr>
          <a:xfrm>
            <a:off x="-3943350" y="534988"/>
            <a:ext cx="1897063" cy="1358900"/>
          </a:xfrm>
          <a:prstGeom prst="rect">
            <a:avLst/>
          </a:prstGeom>
          <a:noFill/>
          <a:ln w="9525">
            <a:noFill/>
          </a:ln>
        </p:spPr>
      </p:pic>
      <p:sp>
        <p:nvSpPr>
          <p:cNvPr id="9" name="Rectangle 5"/>
          <p:cNvSpPr>
            <a:spLocks noChangeArrowheads="1"/>
          </p:cNvSpPr>
          <p:nvPr/>
        </p:nvSpPr>
        <p:spPr bwMode="auto">
          <a:xfrm>
            <a:off x="779780" y="726758"/>
            <a:ext cx="7924800" cy="800219"/>
          </a:xfrm>
          <a:prstGeom prst="rect">
            <a:avLst/>
          </a:prstGeom>
          <a:noFill/>
          <a:ln w="9525">
            <a:noFill/>
            <a:miter lim="800000"/>
          </a:ln>
          <a:effectLst/>
        </p:spPr>
        <p:txBody>
          <a:bodyPr>
            <a:spAutoFit/>
          </a:bodyPr>
          <a:lstStyle/>
          <a:p>
            <a:pPr lvl="0" latinLnBrk="1">
              <a:defRPr/>
            </a:pPr>
            <a:r>
              <a:rPr lang="zh-CN" altLang="en-US" sz="2300" b="1" dirty="0">
                <a:latin typeface="+mj-ea"/>
                <a:ea typeface="+mj-ea"/>
                <a:cs typeface="Times New Roman" panose="02020603050405020304" pitchFamily="18" charset="0"/>
              </a:rPr>
              <a:t>下面的句子写出了人物与平时不同的表现，体会它们的表达效果，照样子说句子。</a:t>
            </a:r>
            <a:endParaRPr kumimoji="0" lang="zh-CN" altLang="en-US" sz="2300" b="1" i="0" u="none" strike="noStrike" kern="1200" cap="none" spc="0" normalizeH="0" baseline="0" noProof="0" dirty="0">
              <a:ln>
                <a:noFill/>
              </a:ln>
              <a:solidFill>
                <a:schemeClr val="tx1"/>
              </a:solidFill>
              <a:effectLst/>
              <a:uLnTx/>
              <a:uFillTx/>
              <a:latin typeface="+mj-ea"/>
              <a:ea typeface="+mj-ea"/>
              <a:cs typeface="Times New Roman" panose="02020603050405020304" pitchFamily="18" charset="0"/>
            </a:endParaRPr>
          </a:p>
        </p:txBody>
      </p:sp>
      <p:sp>
        <p:nvSpPr>
          <p:cNvPr id="4" name="椭圆 3"/>
          <p:cNvSpPr/>
          <p:nvPr/>
        </p:nvSpPr>
        <p:spPr>
          <a:xfrm>
            <a:off x="527050" y="815975"/>
            <a:ext cx="295275" cy="309563"/>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320" name="AutoShape 10"/>
          <p:cNvSpPr/>
          <p:nvPr/>
        </p:nvSpPr>
        <p:spPr>
          <a:xfrm>
            <a:off x="434975" y="1625600"/>
            <a:ext cx="260350" cy="268288"/>
          </a:xfrm>
          <a:prstGeom prst="diamond">
            <a:avLst/>
          </a:prstGeom>
          <a:solidFill>
            <a:srgbClr val="FFFFFF"/>
          </a:solidFill>
          <a:ln w="9525" cap="flat" cmpd="sng">
            <a:solidFill>
              <a:srgbClr val="000000"/>
            </a:solidFill>
            <a:prstDash val="solid"/>
            <a:miter/>
            <a:headEnd type="none" w="med" len="med"/>
            <a:tailEnd type="none" w="med" len="med"/>
          </a:ln>
        </p:spPr>
        <p:txBody>
          <a:bodyPr/>
          <a:lstStyle/>
          <a:p>
            <a:endParaRPr lang="zh-CN" altLang="en-US" dirty="0">
              <a:latin typeface="Calibri" pitchFamily="34" charset="0"/>
            </a:endParaRPr>
          </a:p>
        </p:txBody>
      </p:sp>
      <p:sp>
        <p:nvSpPr>
          <p:cNvPr id="14" name="矩形 13"/>
          <p:cNvSpPr/>
          <p:nvPr/>
        </p:nvSpPr>
        <p:spPr>
          <a:xfrm>
            <a:off x="2908300" y="3317875"/>
            <a:ext cx="5800725" cy="1419225"/>
          </a:xfrm>
          <a:prstGeom prst="rect">
            <a:avLst/>
          </a:prstGeom>
          <a:no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a:lstStyle/>
          <a:p>
            <a:pPr marL="0" marR="0" lvl="0" indent="536575" algn="l" defTabSz="457200" rtl="0" eaLnBrk="1" fontAlgn="base" latinLnBrk="0" hangingPunct="1">
              <a:lnSpc>
                <a:spcPct val="150000"/>
              </a:lnSpc>
              <a:spcBef>
                <a:spcPct val="0"/>
              </a:spcBef>
              <a:spcAft>
                <a:spcPct val="0"/>
              </a:spcAft>
              <a:buClrTx/>
              <a:buSzTx/>
              <a:buFontTx/>
              <a:buNone/>
              <a:defRPr/>
            </a:pPr>
            <a:r>
              <a:rPr kumimoji="0" lang="zh-CN" altLang="en-US" sz="2200" b="1" i="0" u="none" strike="noStrike" kern="1200" cap="none" spc="0" normalizeH="0" baseline="0" noProof="0" dirty="0">
                <a:ln>
                  <a:noFill/>
                </a:ln>
                <a:solidFill>
                  <a:srgbClr val="C00000"/>
                </a:solidFill>
                <a:effectLst/>
                <a:uLnTx/>
                <a:uFillTx/>
                <a:latin typeface="+mn-lt"/>
                <a:ea typeface="+mn-ea"/>
                <a:cs typeface="+mn-cs"/>
              </a:rPr>
              <a:t>这些句子都通过一个人物对一件事情前后不同表现的描写，运用对比来表现出人物的反常，以此更加突出某种情态。</a:t>
            </a:r>
            <a:endParaRPr kumimoji="0" lang="zh-CN" altLang="en-US" sz="2200" b="1" i="0" u="none" strike="noStrike" kern="1200" cap="none" spc="0" normalizeH="0" baseline="0" noProof="0" dirty="0">
              <a:ln>
                <a:noFill/>
              </a:ln>
              <a:solidFill>
                <a:srgbClr val="C00000"/>
              </a:solidFill>
              <a:effectLst/>
              <a:uLnTx/>
              <a:uFillTx/>
              <a:latin typeface="+mn-lt"/>
              <a:ea typeface="+mn-ea"/>
              <a:cs typeface="+mn-cs"/>
            </a:endParaRPr>
          </a:p>
        </p:txBody>
      </p:sp>
      <p:sp>
        <p:nvSpPr>
          <p:cNvPr id="13" name="椭圆形标注 12"/>
          <p:cNvSpPr/>
          <p:nvPr/>
        </p:nvSpPr>
        <p:spPr>
          <a:xfrm>
            <a:off x="288925" y="3598862"/>
            <a:ext cx="2428875" cy="1036638"/>
          </a:xfrm>
          <a:prstGeom prst="wedgeEllipseCallout">
            <a:avLst>
              <a:gd name="adj1" fmla="val 45809"/>
              <a:gd name="adj2" fmla="val -57689"/>
            </a:avLst>
          </a:prstGeom>
          <a:solidFill>
            <a:schemeClr val="accent1">
              <a:lumMod val="20000"/>
              <a:lumOff val="80000"/>
            </a:schemeClr>
          </a:soli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base" latinLnBrk="0" hangingPunct="1">
              <a:lnSpc>
                <a:spcPct val="100000"/>
              </a:lnSpc>
              <a:spcBef>
                <a:spcPct val="0"/>
              </a:spcBef>
              <a:spcAft>
                <a:spcPct val="0"/>
              </a:spcAft>
              <a:buClrTx/>
              <a:buSzTx/>
              <a:buFontTx/>
              <a:buNone/>
              <a:defRPr/>
            </a:pPr>
            <a:r>
              <a:rPr kumimoji="0" lang="zh-CN" altLang="en-US" sz="2300" b="1" i="0" u="none" strike="noStrike" kern="1200" cap="none" spc="0" normalizeH="0" baseline="0" noProof="0" dirty="0">
                <a:ln>
                  <a:noFill/>
                </a:ln>
                <a:solidFill>
                  <a:schemeClr val="tx1"/>
                </a:solidFill>
                <a:effectLst/>
                <a:uLnTx/>
                <a:uFillTx/>
                <a:latin typeface="+mn-lt"/>
                <a:ea typeface="+mn-ea"/>
                <a:cs typeface="+mn-cs"/>
              </a:rPr>
              <a:t>读一读，你发现了什么？</a:t>
            </a:r>
            <a:endParaRPr kumimoji="0" lang="zh-CN" altLang="en-US" sz="2300" b="1" i="0" u="none" strike="noStrike" kern="1200" cap="none" spc="0" normalizeH="0" baseline="0" noProof="0" dirty="0">
              <a:ln>
                <a:noFill/>
              </a:ln>
              <a:solidFill>
                <a:schemeClr val="tx1"/>
              </a:solidFill>
              <a:effectLst/>
              <a:uLnTx/>
              <a:uFillTx/>
              <a:latin typeface="+mn-lt"/>
              <a:ea typeface="+mn-ea"/>
              <a:cs typeface="+mn-cs"/>
            </a:endParaRPr>
          </a:p>
        </p:txBody>
      </p:sp>
      <p:sp>
        <p:nvSpPr>
          <p:cNvPr id="11" name="矩形 14"/>
          <p:cNvSpPr/>
          <p:nvPr/>
        </p:nvSpPr>
        <p:spPr>
          <a:xfrm>
            <a:off x="657224" y="1429841"/>
            <a:ext cx="8364539" cy="2031325"/>
          </a:xfrm>
          <a:prstGeom prst="rect">
            <a:avLst/>
          </a:prstGeom>
          <a:noFill/>
          <a:ln w="9525">
            <a:noFill/>
          </a:ln>
        </p:spPr>
        <p:txBody>
          <a:bodyPr wrap="square">
            <a:spAutoFit/>
          </a:bodyPr>
          <a:lstStyle/>
          <a:p>
            <a:pPr>
              <a:lnSpc>
                <a:spcPct val="150000"/>
              </a:lnSpc>
            </a:pPr>
            <a:r>
              <a:rPr lang="zh-CN" altLang="en-US" sz="2100" b="1" dirty="0">
                <a:latin typeface="楷体" pitchFamily="49" charset="-122"/>
                <a:ea typeface="楷体" pitchFamily="49" charset="-122"/>
              </a:rPr>
              <a:t>手术台上，一向从容镇定的沃克医生，这次双手却有些颤抖，他额上汗珠滚滚，护士帮他擦了一次又一次</a:t>
            </a:r>
            <a:br>
              <a:rPr lang="zh-CN" altLang="en-US" sz="2100" b="1" dirty="0">
                <a:latin typeface="楷体" pitchFamily="49" charset="-122"/>
                <a:ea typeface="楷体" pitchFamily="49" charset="-122"/>
              </a:rPr>
            </a:br>
            <a:r>
              <a:rPr lang="zh-CN" altLang="en-US" sz="2100" b="1" dirty="0">
                <a:latin typeface="楷体" pitchFamily="49" charset="-122"/>
                <a:ea typeface="楷体" pitchFamily="49" charset="-122"/>
              </a:rPr>
              <a:t>平时遇到不顺心的事我都能一笑而过，可是这件事让我实在无法释然，胸口总像是被什么堵住了似的，白天心神不宁，晚上也无法入睡。</a:t>
            </a:r>
            <a:endParaRPr lang="zh-CN" altLang="en-US" sz="2100" b="1" dirty="0">
              <a:latin typeface="楷体" pitchFamily="49" charset="-122"/>
              <a:ea typeface="楷体" pitchFamily="49" charset="-122"/>
            </a:endParaRPr>
          </a:p>
        </p:txBody>
      </p:sp>
      <p:sp>
        <p:nvSpPr>
          <p:cNvPr id="12" name="AutoShape 10"/>
          <p:cNvSpPr/>
          <p:nvPr/>
        </p:nvSpPr>
        <p:spPr>
          <a:xfrm>
            <a:off x="450850" y="2538412"/>
            <a:ext cx="260350" cy="268288"/>
          </a:xfrm>
          <a:prstGeom prst="diamond">
            <a:avLst/>
          </a:prstGeom>
          <a:solidFill>
            <a:srgbClr val="FFFFFF"/>
          </a:solidFill>
          <a:ln w="9525" cap="flat" cmpd="sng">
            <a:solidFill>
              <a:srgbClr val="000000"/>
            </a:solidFill>
            <a:prstDash val="solid"/>
            <a:miter/>
            <a:headEnd type="none" w="med" len="med"/>
            <a:tailEnd type="none" w="med" len="med"/>
          </a:ln>
        </p:spPr>
        <p:txBody>
          <a:bodyPr/>
          <a:lstStyle/>
          <a:p>
            <a:endParaRPr lang="zh-CN" altLang="en-US"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3" grpId="0" animBg="1"/>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3231</Words>
  <Application>WPS 演示</Application>
  <PresentationFormat>全屏显示(16:9)</PresentationFormat>
  <Paragraphs>169</Paragraphs>
  <Slides>23</Slides>
  <Notes>0</Notes>
  <HiddenSlides>0</HiddenSlides>
  <MMClips>2</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Arial</vt:lpstr>
      <vt:lpstr>宋体</vt:lpstr>
      <vt:lpstr>Wingdings</vt:lpstr>
      <vt:lpstr>Calibri</vt:lpstr>
      <vt:lpstr>微软雅黑</vt:lpstr>
      <vt:lpstr>Times New Roman</vt:lpstr>
      <vt:lpstr>楷体</vt:lpstr>
      <vt:lpstr>楷体_GB2312</vt:lpstr>
      <vt:lpstr>黑体</vt:lpstr>
      <vt:lpstr>Lucida Sans</vt:lpstr>
      <vt:lpstr>Arial Unicode MS</vt:lpstr>
      <vt:lpstr>仿宋</vt:lpstr>
      <vt:lpstr>仿宋_GB2312</vt:lpstr>
      <vt:lpstr>等线 Light</vt:lpstr>
      <vt:lpstr>等线</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711</cp:revision>
  <dcterms:created xsi:type="dcterms:W3CDTF">2015-12-30T08:03:00Z</dcterms:created>
  <dcterms:modified xsi:type="dcterms:W3CDTF">2020-03-03T05:44:57Z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