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3"/>
    <p:sldId id="257" r:id="rId4"/>
    <p:sldId id="258" r:id="rId5"/>
    <p:sldId id="268" r:id="rId6"/>
    <p:sldId id="259" r:id="rId7"/>
    <p:sldId id="267" r:id="rId8"/>
    <p:sldId id="260" r:id="rId9"/>
    <p:sldId id="269" r:id="rId10"/>
    <p:sldId id="261" r:id="rId11"/>
    <p:sldId id="270" r:id="rId12"/>
    <p:sldId id="262" r:id="rId13"/>
    <p:sldId id="272" r:id="rId14"/>
    <p:sldId id="271" r:id="rId15"/>
    <p:sldId id="264" r:id="rId16"/>
    <p:sldId id="265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C85"/>
    <a:srgbClr val="5CC3E3"/>
    <a:srgbClr val="B7E0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891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直角三角形 4"/>
          <p:cNvSpPr/>
          <p:nvPr userDrawn="1"/>
        </p:nvSpPr>
        <p:spPr>
          <a:xfrm>
            <a:off x="0" y="0"/>
            <a:ext cx="12192000" cy="6857999"/>
          </a:xfrm>
          <a:prstGeom prst="rtTriangle">
            <a:avLst/>
          </a:prstGeom>
          <a:solidFill>
            <a:srgbClr val="B7E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86450" y="326985"/>
            <a:ext cx="11019100" cy="6204030"/>
          </a:xfrm>
          <a:prstGeom prst="rect">
            <a:avLst/>
          </a:prstGeom>
          <a:solidFill>
            <a:schemeClr val="bg1"/>
          </a:solidFill>
          <a:ln>
            <a:solidFill>
              <a:srgbClr val="B7E0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/>
          <p:cNvSpPr/>
          <p:nvPr/>
        </p:nvSpPr>
        <p:spPr>
          <a:xfrm>
            <a:off x="-635" y="0"/>
            <a:ext cx="12192000" cy="6858000"/>
          </a:xfrm>
          <a:prstGeom prst="rtTriangle">
            <a:avLst/>
          </a:prstGeom>
          <a:solidFill>
            <a:srgbClr val="B7E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6" t="13876"/>
          <a:stretch>
            <a:fillRect/>
          </a:stretch>
        </p:blipFill>
        <p:spPr>
          <a:xfrm>
            <a:off x="4444678" y="590308"/>
            <a:ext cx="7747322" cy="52500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12"/>
          <a:stretch>
            <a:fillRect/>
          </a:stretch>
        </p:blipFill>
        <p:spPr>
          <a:xfrm>
            <a:off x="0" y="762000"/>
            <a:ext cx="6886937" cy="6096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501815" y="1837511"/>
            <a:ext cx="407289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5CC3E3"/>
                </a:solidFill>
                <a:latin typeface="方正水柱简体" panose="03000509000000000000" charset="-122"/>
                <a:ea typeface="方正水柱简体" panose="03000509000000000000" charset="-122"/>
              </a:rPr>
              <a:t>习作</a:t>
            </a:r>
            <a:endParaRPr lang="zh-CN" altLang="en-US" sz="7200" b="1" dirty="0">
              <a:solidFill>
                <a:srgbClr val="5CC3E3"/>
              </a:solidFill>
              <a:latin typeface="方正水柱简体" panose="03000509000000000000" charset="-122"/>
              <a:ea typeface="方正水柱简体" panose="03000509000000000000" charset="-122"/>
            </a:endParaRPr>
          </a:p>
          <a:p>
            <a:pPr algn="ctr"/>
            <a:r>
              <a:rPr lang="zh-CN" altLang="en-US" sz="7200" b="1" dirty="0">
                <a:solidFill>
                  <a:srgbClr val="5CC3E3"/>
                </a:solidFill>
                <a:latin typeface="方正水柱简体" panose="03000509000000000000" charset="-122"/>
                <a:ea typeface="方正水柱简体" panose="03000509000000000000" charset="-122"/>
              </a:rPr>
              <a:t>他</a:t>
            </a:r>
            <a:r>
              <a:rPr lang="zh-CN" altLang="en-US" sz="7200" b="1" u="sng" dirty="0">
                <a:solidFill>
                  <a:srgbClr val="5CC3E3"/>
                </a:solidFill>
                <a:latin typeface="方正水柱简体" panose="03000509000000000000" charset="-122"/>
                <a:ea typeface="方正水柱简体" panose="03000509000000000000" charset="-122"/>
              </a:rPr>
              <a:t>       </a:t>
            </a:r>
            <a:r>
              <a:rPr lang="zh-CN" altLang="en-US" sz="7200" b="1" dirty="0">
                <a:solidFill>
                  <a:srgbClr val="5CC3E3"/>
                </a:solidFill>
                <a:latin typeface="方正水柱简体" panose="03000509000000000000" charset="-122"/>
                <a:ea typeface="方正水柱简体" panose="03000509000000000000" charset="-122"/>
              </a:rPr>
              <a:t>了</a:t>
            </a:r>
            <a:endParaRPr lang="zh-CN" altLang="en-US" sz="7200" b="1" dirty="0">
              <a:solidFill>
                <a:srgbClr val="5CC3E3"/>
              </a:solidFill>
              <a:latin typeface="方正水柱简体" panose="03000509000000000000" charset="-122"/>
              <a:ea typeface="方正水柱简体" panose="03000509000000000000" charset="-122"/>
            </a:endParaRPr>
          </a:p>
        </p:txBody>
      </p:sp>
      <p:sp>
        <p:nvSpPr>
          <p:cNvPr id="8" name="文本框 29"/>
          <p:cNvSpPr txBox="1">
            <a:spLocks noChangeArrowheads="1"/>
          </p:cNvSpPr>
          <p:nvPr/>
        </p:nvSpPr>
        <p:spPr bwMode="auto">
          <a:xfrm>
            <a:off x="5490210" y="6075680"/>
            <a:ext cx="3604260" cy="451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9" tIns="34289" rIns="68579" bIns="3428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语文</a:t>
            </a:r>
            <a:r>
              <a:rPr lang="en-US" altLang="zh-CN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zh-CN" altLang="en-US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人教版</a:t>
            </a:r>
            <a:r>
              <a:rPr lang="en-US" altLang="zh-CN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zh-CN" altLang="zh-CN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</a:t>
            </a:r>
            <a:r>
              <a:rPr lang="zh-CN" altLang="en-US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年级下</a:t>
            </a:r>
            <a:endParaRPr lang="zh-CN" altLang="en-US" sz="25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29"/>
          <p:cNvSpPr txBox="1">
            <a:spLocks noChangeArrowheads="1"/>
          </p:cNvSpPr>
          <p:nvPr/>
        </p:nvSpPr>
        <p:spPr bwMode="auto">
          <a:xfrm>
            <a:off x="10056495" y="5263515"/>
            <a:ext cx="1530350" cy="451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9" tIns="34289" rIns="68579" bIns="3428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5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第二课时</a:t>
            </a:r>
            <a:endParaRPr lang="zh-CN" altLang="en-US" sz="25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CrisscrossEtching trans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1" y="2183699"/>
            <a:ext cx="12192000" cy="6096000"/>
          </a:xfrm>
          <a:prstGeom prst="rect">
            <a:avLst/>
          </a:prstGeom>
        </p:spPr>
      </p:pic>
      <p:sp>
        <p:nvSpPr>
          <p:cNvPr id="5" name="Rectangle 23"/>
          <p:cNvSpPr/>
          <p:nvPr/>
        </p:nvSpPr>
        <p:spPr>
          <a:xfrm>
            <a:off x="815975" y="1085850"/>
            <a:ext cx="10560050" cy="439991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lnSpc>
                <a:spcPct val="160000"/>
              </a:lnSpc>
            </a:pPr>
            <a:r>
              <a:rPr lang="en-US" altLang="en-GB" sz="3500" b="1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en-GB" sz="3500" b="1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引导学生先回顾本次习作的具体要求,根据习作要求同学间互评互改,发现习作中的优点和不足。小组内交流推荐优秀习作。通过欣赏佳作,增强学生的自信心,体验习作的乐趣。同时引导学生从佳作中受到启发,找出自己的不足,再次完善自己的习作。</a:t>
            </a:r>
            <a:endParaRPr lang="en-GB" sz="3500" b="1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8" t="32646" r="30195" b="29142"/>
          <a:stretch>
            <a:fillRect/>
          </a:stretch>
        </p:blipFill>
        <p:spPr>
          <a:xfrm>
            <a:off x="589280" y="3310255"/>
            <a:ext cx="3377565" cy="33172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0880" y="283210"/>
            <a:ext cx="313880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隶书简体" panose="02010601030101010101" charset="-122"/>
                <a:ea typeface="方正隶书简体" panose="02010601030101010101" charset="-122"/>
              </a:rPr>
              <a:t>欣赏佳作</a:t>
            </a:r>
            <a:endParaRPr lang="zh-CN" altLang="en-US" sz="4500" dirty="0">
              <a:solidFill>
                <a:schemeClr val="tx1">
                  <a:lumMod val="85000"/>
                  <a:lumOff val="15000"/>
                </a:schemeClr>
              </a:solidFill>
              <a:latin typeface="方正隶书简体" panose="02010601030101010101" charset="-122"/>
              <a:ea typeface="方正隶书简体" panose="02010601030101010101" charset="-122"/>
            </a:endParaRPr>
          </a:p>
        </p:txBody>
      </p:sp>
      <p:grpSp>
        <p:nvGrpSpPr>
          <p:cNvPr id="3" name="Group 98"/>
          <p:cNvGrpSpPr/>
          <p:nvPr/>
        </p:nvGrpSpPr>
        <p:grpSpPr>
          <a:xfrm>
            <a:off x="690880" y="1547495"/>
            <a:ext cx="9475470" cy="1397000"/>
            <a:chOff x="1208088" y="2171700"/>
            <a:chExt cx="9775826" cy="2517776"/>
          </a:xfrm>
        </p:grpSpPr>
        <p:sp>
          <p:nvSpPr>
            <p:cNvPr id="4" name="Freeform 5"/>
            <p:cNvSpPr/>
            <p:nvPr/>
          </p:nvSpPr>
          <p:spPr bwMode="auto">
            <a:xfrm>
              <a:off x="1208088" y="2376488"/>
              <a:ext cx="9775825" cy="2312988"/>
            </a:xfrm>
            <a:custGeom>
              <a:avLst/>
              <a:gdLst>
                <a:gd name="T0" fmla="*/ 307 w 2604"/>
                <a:gd name="T1" fmla="*/ 0 h 614"/>
                <a:gd name="T2" fmla="*/ 0 w 2604"/>
                <a:gd name="T3" fmla="*/ 307 h 614"/>
                <a:gd name="T4" fmla="*/ 175 w 2604"/>
                <a:gd name="T5" fmla="*/ 584 h 614"/>
                <a:gd name="T6" fmla="*/ 307 w 2604"/>
                <a:gd name="T7" fmla="*/ 614 h 614"/>
                <a:gd name="T8" fmla="*/ 307 w 2604"/>
                <a:gd name="T9" fmla="*/ 614 h 614"/>
                <a:gd name="T10" fmla="*/ 322 w 2604"/>
                <a:gd name="T11" fmla="*/ 613 h 614"/>
                <a:gd name="T12" fmla="*/ 327 w 2604"/>
                <a:gd name="T13" fmla="*/ 613 h 614"/>
                <a:gd name="T14" fmla="*/ 337 w 2604"/>
                <a:gd name="T15" fmla="*/ 612 h 614"/>
                <a:gd name="T16" fmla="*/ 342 w 2604"/>
                <a:gd name="T17" fmla="*/ 611 h 614"/>
                <a:gd name="T18" fmla="*/ 352 w 2604"/>
                <a:gd name="T19" fmla="*/ 610 h 614"/>
                <a:gd name="T20" fmla="*/ 358 w 2604"/>
                <a:gd name="T21" fmla="*/ 609 h 614"/>
                <a:gd name="T22" fmla="*/ 366 w 2604"/>
                <a:gd name="T23" fmla="*/ 608 h 614"/>
                <a:gd name="T24" fmla="*/ 372 w 2604"/>
                <a:gd name="T25" fmla="*/ 607 h 614"/>
                <a:gd name="T26" fmla="*/ 380 w 2604"/>
                <a:gd name="T27" fmla="*/ 605 h 614"/>
                <a:gd name="T28" fmla="*/ 387 w 2604"/>
                <a:gd name="T29" fmla="*/ 603 h 614"/>
                <a:gd name="T30" fmla="*/ 393 w 2604"/>
                <a:gd name="T31" fmla="*/ 601 h 614"/>
                <a:gd name="T32" fmla="*/ 401 w 2604"/>
                <a:gd name="T33" fmla="*/ 599 h 614"/>
                <a:gd name="T34" fmla="*/ 406 w 2604"/>
                <a:gd name="T35" fmla="*/ 597 h 614"/>
                <a:gd name="T36" fmla="*/ 415 w 2604"/>
                <a:gd name="T37" fmla="*/ 594 h 614"/>
                <a:gd name="T38" fmla="*/ 415 w 2604"/>
                <a:gd name="T39" fmla="*/ 594 h 614"/>
                <a:gd name="T40" fmla="*/ 415 w 2604"/>
                <a:gd name="T41" fmla="*/ 594 h 614"/>
                <a:gd name="T42" fmla="*/ 528 w 2604"/>
                <a:gd name="T43" fmla="*/ 519 h 614"/>
                <a:gd name="T44" fmla="*/ 528 w 2604"/>
                <a:gd name="T45" fmla="*/ 519 h 614"/>
                <a:gd name="T46" fmla="*/ 530 w 2604"/>
                <a:gd name="T47" fmla="*/ 517 h 614"/>
                <a:gd name="T48" fmla="*/ 532 w 2604"/>
                <a:gd name="T49" fmla="*/ 515 h 614"/>
                <a:gd name="T50" fmla="*/ 536 w 2604"/>
                <a:gd name="T51" fmla="*/ 511 h 614"/>
                <a:gd name="T52" fmla="*/ 536 w 2604"/>
                <a:gd name="T53" fmla="*/ 511 h 614"/>
                <a:gd name="T54" fmla="*/ 538 w 2604"/>
                <a:gd name="T55" fmla="*/ 508 h 614"/>
                <a:gd name="T56" fmla="*/ 543 w 2604"/>
                <a:gd name="T57" fmla="*/ 503 h 614"/>
                <a:gd name="T58" fmla="*/ 543 w 2604"/>
                <a:gd name="T59" fmla="*/ 503 h 614"/>
                <a:gd name="T60" fmla="*/ 543 w 2604"/>
                <a:gd name="T61" fmla="*/ 502 h 614"/>
                <a:gd name="T62" fmla="*/ 545 w 2604"/>
                <a:gd name="T63" fmla="*/ 501 h 614"/>
                <a:gd name="T64" fmla="*/ 546 w 2604"/>
                <a:gd name="T65" fmla="*/ 499 h 614"/>
                <a:gd name="T66" fmla="*/ 552 w 2604"/>
                <a:gd name="T67" fmla="*/ 492 h 614"/>
                <a:gd name="T68" fmla="*/ 553 w 2604"/>
                <a:gd name="T69" fmla="*/ 490 h 614"/>
                <a:gd name="T70" fmla="*/ 798 w 2604"/>
                <a:gd name="T71" fmla="*/ 614 h 614"/>
                <a:gd name="T72" fmla="*/ 2506 w 2604"/>
                <a:gd name="T73" fmla="*/ 614 h 614"/>
                <a:gd name="T74" fmla="*/ 2544 w 2604"/>
                <a:gd name="T75" fmla="*/ 606 h 614"/>
                <a:gd name="T76" fmla="*/ 2545 w 2604"/>
                <a:gd name="T77" fmla="*/ 606 h 614"/>
                <a:gd name="T78" fmla="*/ 2549 w 2604"/>
                <a:gd name="T79" fmla="*/ 604 h 614"/>
                <a:gd name="T80" fmla="*/ 2575 w 2604"/>
                <a:gd name="T81" fmla="*/ 585 h 614"/>
                <a:gd name="T82" fmla="*/ 2576 w 2604"/>
                <a:gd name="T83" fmla="*/ 585 h 614"/>
                <a:gd name="T84" fmla="*/ 2604 w 2604"/>
                <a:gd name="T85" fmla="*/ 515 h 614"/>
                <a:gd name="T86" fmla="*/ 2604 w 2604"/>
                <a:gd name="T87" fmla="*/ 515 h 614"/>
                <a:gd name="T88" fmla="*/ 2604 w 2604"/>
                <a:gd name="T89" fmla="*/ 491 h 614"/>
                <a:gd name="T90" fmla="*/ 2604 w 2604"/>
                <a:gd name="T91" fmla="*/ 491 h 614"/>
                <a:gd name="T92" fmla="*/ 2562 w 2604"/>
                <a:gd name="T93" fmla="*/ 491 h 614"/>
                <a:gd name="T94" fmla="*/ 2562 w 2604"/>
                <a:gd name="T95" fmla="*/ 148 h 614"/>
                <a:gd name="T96" fmla="*/ 2461 w 2604"/>
                <a:gd name="T97" fmla="*/ 47 h 614"/>
                <a:gd name="T98" fmla="*/ 471 w 2604"/>
                <a:gd name="T99" fmla="*/ 47 h 614"/>
                <a:gd name="T100" fmla="*/ 307 w 2604"/>
                <a:gd name="T101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04" h="614">
                  <a:moveTo>
                    <a:pt x="307" y="0"/>
                  </a:moveTo>
                  <a:cubicBezTo>
                    <a:pt x="137" y="0"/>
                    <a:pt x="0" y="137"/>
                    <a:pt x="0" y="307"/>
                  </a:cubicBezTo>
                  <a:cubicBezTo>
                    <a:pt x="0" y="429"/>
                    <a:pt x="72" y="535"/>
                    <a:pt x="175" y="584"/>
                  </a:cubicBezTo>
                  <a:cubicBezTo>
                    <a:pt x="215" y="603"/>
                    <a:pt x="260" y="614"/>
                    <a:pt x="307" y="614"/>
                  </a:cubicBezTo>
                  <a:cubicBezTo>
                    <a:pt x="307" y="614"/>
                    <a:pt x="307" y="614"/>
                    <a:pt x="307" y="614"/>
                  </a:cubicBezTo>
                  <a:cubicBezTo>
                    <a:pt x="312" y="614"/>
                    <a:pt x="317" y="613"/>
                    <a:pt x="322" y="613"/>
                  </a:cubicBezTo>
                  <a:cubicBezTo>
                    <a:pt x="324" y="613"/>
                    <a:pt x="325" y="613"/>
                    <a:pt x="327" y="613"/>
                  </a:cubicBezTo>
                  <a:cubicBezTo>
                    <a:pt x="330" y="613"/>
                    <a:pt x="334" y="612"/>
                    <a:pt x="337" y="612"/>
                  </a:cubicBezTo>
                  <a:cubicBezTo>
                    <a:pt x="339" y="612"/>
                    <a:pt x="341" y="612"/>
                    <a:pt x="342" y="611"/>
                  </a:cubicBezTo>
                  <a:cubicBezTo>
                    <a:pt x="346" y="611"/>
                    <a:pt x="349" y="611"/>
                    <a:pt x="352" y="610"/>
                  </a:cubicBezTo>
                  <a:cubicBezTo>
                    <a:pt x="354" y="610"/>
                    <a:pt x="356" y="610"/>
                    <a:pt x="358" y="609"/>
                  </a:cubicBezTo>
                  <a:cubicBezTo>
                    <a:pt x="360" y="609"/>
                    <a:pt x="363" y="608"/>
                    <a:pt x="366" y="608"/>
                  </a:cubicBezTo>
                  <a:cubicBezTo>
                    <a:pt x="368" y="607"/>
                    <a:pt x="370" y="607"/>
                    <a:pt x="372" y="607"/>
                  </a:cubicBezTo>
                  <a:cubicBezTo>
                    <a:pt x="375" y="606"/>
                    <a:pt x="377" y="605"/>
                    <a:pt x="380" y="605"/>
                  </a:cubicBezTo>
                  <a:cubicBezTo>
                    <a:pt x="382" y="604"/>
                    <a:pt x="384" y="604"/>
                    <a:pt x="387" y="603"/>
                  </a:cubicBezTo>
                  <a:cubicBezTo>
                    <a:pt x="389" y="602"/>
                    <a:pt x="391" y="602"/>
                    <a:pt x="393" y="601"/>
                  </a:cubicBezTo>
                  <a:cubicBezTo>
                    <a:pt x="396" y="600"/>
                    <a:pt x="398" y="600"/>
                    <a:pt x="401" y="599"/>
                  </a:cubicBezTo>
                  <a:cubicBezTo>
                    <a:pt x="402" y="598"/>
                    <a:pt x="404" y="598"/>
                    <a:pt x="406" y="597"/>
                  </a:cubicBezTo>
                  <a:cubicBezTo>
                    <a:pt x="409" y="596"/>
                    <a:pt x="412" y="595"/>
                    <a:pt x="415" y="594"/>
                  </a:cubicBezTo>
                  <a:cubicBezTo>
                    <a:pt x="415" y="594"/>
                    <a:pt x="415" y="594"/>
                    <a:pt x="415" y="594"/>
                  </a:cubicBezTo>
                  <a:cubicBezTo>
                    <a:pt x="415" y="594"/>
                    <a:pt x="415" y="594"/>
                    <a:pt x="415" y="594"/>
                  </a:cubicBezTo>
                  <a:cubicBezTo>
                    <a:pt x="458" y="578"/>
                    <a:pt x="497" y="552"/>
                    <a:pt x="528" y="519"/>
                  </a:cubicBezTo>
                  <a:cubicBezTo>
                    <a:pt x="528" y="519"/>
                    <a:pt x="528" y="519"/>
                    <a:pt x="528" y="519"/>
                  </a:cubicBezTo>
                  <a:cubicBezTo>
                    <a:pt x="529" y="519"/>
                    <a:pt x="529" y="518"/>
                    <a:pt x="530" y="517"/>
                  </a:cubicBezTo>
                  <a:cubicBezTo>
                    <a:pt x="531" y="517"/>
                    <a:pt x="532" y="516"/>
                    <a:pt x="532" y="515"/>
                  </a:cubicBezTo>
                  <a:cubicBezTo>
                    <a:pt x="534" y="513"/>
                    <a:pt x="535" y="512"/>
                    <a:pt x="536" y="511"/>
                  </a:cubicBezTo>
                  <a:cubicBezTo>
                    <a:pt x="536" y="511"/>
                    <a:pt x="536" y="511"/>
                    <a:pt x="536" y="511"/>
                  </a:cubicBezTo>
                  <a:cubicBezTo>
                    <a:pt x="537" y="510"/>
                    <a:pt x="537" y="509"/>
                    <a:pt x="538" y="508"/>
                  </a:cubicBezTo>
                  <a:cubicBezTo>
                    <a:pt x="540" y="507"/>
                    <a:pt x="541" y="505"/>
                    <a:pt x="543" y="503"/>
                  </a:cubicBezTo>
                  <a:cubicBezTo>
                    <a:pt x="543" y="503"/>
                    <a:pt x="543" y="503"/>
                    <a:pt x="543" y="503"/>
                  </a:cubicBezTo>
                  <a:cubicBezTo>
                    <a:pt x="543" y="502"/>
                    <a:pt x="543" y="502"/>
                    <a:pt x="543" y="502"/>
                  </a:cubicBezTo>
                  <a:cubicBezTo>
                    <a:pt x="544" y="502"/>
                    <a:pt x="544" y="501"/>
                    <a:pt x="545" y="501"/>
                  </a:cubicBezTo>
                  <a:cubicBezTo>
                    <a:pt x="545" y="500"/>
                    <a:pt x="546" y="499"/>
                    <a:pt x="546" y="499"/>
                  </a:cubicBezTo>
                  <a:cubicBezTo>
                    <a:pt x="548" y="496"/>
                    <a:pt x="550" y="494"/>
                    <a:pt x="552" y="492"/>
                  </a:cubicBezTo>
                  <a:cubicBezTo>
                    <a:pt x="552" y="491"/>
                    <a:pt x="552" y="491"/>
                    <a:pt x="553" y="490"/>
                  </a:cubicBezTo>
                  <a:cubicBezTo>
                    <a:pt x="609" y="565"/>
                    <a:pt x="698" y="614"/>
                    <a:pt x="798" y="614"/>
                  </a:cubicBezTo>
                  <a:cubicBezTo>
                    <a:pt x="2506" y="614"/>
                    <a:pt x="2506" y="614"/>
                    <a:pt x="2506" y="614"/>
                  </a:cubicBezTo>
                  <a:cubicBezTo>
                    <a:pt x="2520" y="614"/>
                    <a:pt x="2533" y="611"/>
                    <a:pt x="2544" y="606"/>
                  </a:cubicBezTo>
                  <a:cubicBezTo>
                    <a:pt x="2545" y="606"/>
                    <a:pt x="2545" y="606"/>
                    <a:pt x="2545" y="606"/>
                  </a:cubicBezTo>
                  <a:cubicBezTo>
                    <a:pt x="2546" y="605"/>
                    <a:pt x="2547" y="604"/>
                    <a:pt x="2549" y="604"/>
                  </a:cubicBezTo>
                  <a:cubicBezTo>
                    <a:pt x="2559" y="599"/>
                    <a:pt x="2568" y="593"/>
                    <a:pt x="2575" y="585"/>
                  </a:cubicBezTo>
                  <a:cubicBezTo>
                    <a:pt x="2576" y="585"/>
                    <a:pt x="2576" y="585"/>
                    <a:pt x="2576" y="585"/>
                  </a:cubicBezTo>
                  <a:cubicBezTo>
                    <a:pt x="2593" y="567"/>
                    <a:pt x="2604" y="542"/>
                    <a:pt x="2604" y="515"/>
                  </a:cubicBezTo>
                  <a:cubicBezTo>
                    <a:pt x="2604" y="515"/>
                    <a:pt x="2604" y="515"/>
                    <a:pt x="2604" y="515"/>
                  </a:cubicBezTo>
                  <a:cubicBezTo>
                    <a:pt x="2604" y="491"/>
                    <a:pt x="2604" y="491"/>
                    <a:pt x="2604" y="491"/>
                  </a:cubicBezTo>
                  <a:cubicBezTo>
                    <a:pt x="2604" y="491"/>
                    <a:pt x="2604" y="491"/>
                    <a:pt x="2604" y="491"/>
                  </a:cubicBezTo>
                  <a:cubicBezTo>
                    <a:pt x="2562" y="491"/>
                    <a:pt x="2562" y="491"/>
                    <a:pt x="2562" y="491"/>
                  </a:cubicBezTo>
                  <a:cubicBezTo>
                    <a:pt x="2562" y="148"/>
                    <a:pt x="2562" y="148"/>
                    <a:pt x="2562" y="148"/>
                  </a:cubicBezTo>
                  <a:cubicBezTo>
                    <a:pt x="2562" y="92"/>
                    <a:pt x="2517" y="47"/>
                    <a:pt x="2461" y="47"/>
                  </a:cubicBezTo>
                  <a:cubicBezTo>
                    <a:pt x="471" y="47"/>
                    <a:pt x="471" y="47"/>
                    <a:pt x="471" y="47"/>
                  </a:cubicBezTo>
                  <a:cubicBezTo>
                    <a:pt x="423" y="17"/>
                    <a:pt x="367" y="0"/>
                    <a:pt x="307" y="0"/>
                  </a:cubicBezTo>
                </a:path>
              </a:pathLst>
            </a:custGeom>
            <a:solidFill>
              <a:srgbClr val="EE8C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/>
            </a:p>
          </p:txBody>
        </p:sp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1665288" y="2635250"/>
              <a:ext cx="1389063" cy="13906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5000" b="1" dirty="0">
                  <a:solidFill>
                    <a:schemeClr val="accent3"/>
                  </a:solidFill>
                </a:rPr>
                <a:t>一</a:t>
              </a:r>
              <a:endParaRPr lang="zh-CN" altLang="en-US" sz="5000" b="1" dirty="0">
                <a:solidFill>
                  <a:schemeClr val="accent3"/>
                </a:solidFill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976563" y="2352675"/>
              <a:ext cx="7850188" cy="1816100"/>
            </a:xfrm>
            <a:custGeom>
              <a:avLst/>
              <a:gdLst>
                <a:gd name="T0" fmla="*/ 0 w 2091"/>
                <a:gd name="T1" fmla="*/ 0 h 482"/>
                <a:gd name="T2" fmla="*/ 143 w 2091"/>
                <a:gd name="T3" fmla="*/ 259 h 482"/>
                <a:gd name="T4" fmla="*/ 143 w 2091"/>
                <a:gd name="T5" fmla="*/ 262 h 482"/>
                <a:gd name="T6" fmla="*/ 327 w 2091"/>
                <a:gd name="T7" fmla="*/ 444 h 482"/>
                <a:gd name="T8" fmla="*/ 327 w 2091"/>
                <a:gd name="T9" fmla="*/ 482 h 482"/>
                <a:gd name="T10" fmla="*/ 2091 w 2091"/>
                <a:gd name="T11" fmla="*/ 482 h 482"/>
                <a:gd name="T12" fmla="*/ 2091 w 2091"/>
                <a:gd name="T13" fmla="*/ 100 h 482"/>
                <a:gd name="T14" fmla="*/ 1990 w 2091"/>
                <a:gd name="T15" fmla="*/ 0 h 482"/>
                <a:gd name="T16" fmla="*/ 0 w 2091"/>
                <a:gd name="T1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1" h="482">
                  <a:moveTo>
                    <a:pt x="0" y="0"/>
                  </a:moveTo>
                  <a:cubicBezTo>
                    <a:pt x="86" y="54"/>
                    <a:pt x="143" y="150"/>
                    <a:pt x="143" y="259"/>
                  </a:cubicBezTo>
                  <a:cubicBezTo>
                    <a:pt x="143" y="260"/>
                    <a:pt x="143" y="261"/>
                    <a:pt x="143" y="262"/>
                  </a:cubicBezTo>
                  <a:cubicBezTo>
                    <a:pt x="144" y="363"/>
                    <a:pt x="226" y="444"/>
                    <a:pt x="327" y="444"/>
                  </a:cubicBezTo>
                  <a:cubicBezTo>
                    <a:pt x="327" y="482"/>
                    <a:pt x="327" y="482"/>
                    <a:pt x="327" y="482"/>
                  </a:cubicBezTo>
                  <a:cubicBezTo>
                    <a:pt x="2091" y="482"/>
                    <a:pt x="2091" y="482"/>
                    <a:pt x="2091" y="482"/>
                  </a:cubicBezTo>
                  <a:cubicBezTo>
                    <a:pt x="2091" y="100"/>
                    <a:pt x="2091" y="100"/>
                    <a:pt x="2091" y="100"/>
                  </a:cubicBezTo>
                  <a:cubicBezTo>
                    <a:pt x="2091" y="45"/>
                    <a:pt x="2046" y="0"/>
                    <a:pt x="19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1208088" y="2171700"/>
              <a:ext cx="2305050" cy="2314575"/>
            </a:xfrm>
            <a:custGeom>
              <a:avLst/>
              <a:gdLst>
                <a:gd name="T0" fmla="*/ 307 w 614"/>
                <a:gd name="T1" fmla="*/ 0 h 614"/>
                <a:gd name="T2" fmla="*/ 0 w 614"/>
                <a:gd name="T3" fmla="*/ 307 h 614"/>
                <a:gd name="T4" fmla="*/ 307 w 614"/>
                <a:gd name="T5" fmla="*/ 614 h 614"/>
                <a:gd name="T6" fmla="*/ 614 w 614"/>
                <a:gd name="T7" fmla="*/ 307 h 614"/>
                <a:gd name="T8" fmla="*/ 307 w 614"/>
                <a:gd name="T9" fmla="*/ 0 h 614"/>
                <a:gd name="T10" fmla="*/ 307 w 614"/>
                <a:gd name="T11" fmla="*/ 492 h 614"/>
                <a:gd name="T12" fmla="*/ 122 w 614"/>
                <a:gd name="T13" fmla="*/ 307 h 614"/>
                <a:gd name="T14" fmla="*/ 307 w 614"/>
                <a:gd name="T15" fmla="*/ 123 h 614"/>
                <a:gd name="T16" fmla="*/ 492 w 614"/>
                <a:gd name="T17" fmla="*/ 307 h 614"/>
                <a:gd name="T18" fmla="*/ 307 w 614"/>
                <a:gd name="T19" fmla="*/ 492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4" h="614">
                  <a:moveTo>
                    <a:pt x="307" y="0"/>
                  </a:move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476" y="614"/>
                    <a:pt x="614" y="477"/>
                    <a:pt x="614" y="307"/>
                  </a:cubicBezTo>
                  <a:cubicBezTo>
                    <a:pt x="614" y="138"/>
                    <a:pt x="476" y="0"/>
                    <a:pt x="307" y="0"/>
                  </a:cubicBezTo>
                  <a:close/>
                  <a:moveTo>
                    <a:pt x="307" y="492"/>
                  </a:moveTo>
                  <a:cubicBezTo>
                    <a:pt x="205" y="492"/>
                    <a:pt x="122" y="409"/>
                    <a:pt x="122" y="307"/>
                  </a:cubicBezTo>
                  <a:cubicBezTo>
                    <a:pt x="122" y="205"/>
                    <a:pt x="205" y="123"/>
                    <a:pt x="307" y="123"/>
                  </a:cubicBezTo>
                  <a:cubicBezTo>
                    <a:pt x="409" y="123"/>
                    <a:pt x="492" y="205"/>
                    <a:pt x="492" y="307"/>
                  </a:cubicBezTo>
                  <a:cubicBezTo>
                    <a:pt x="492" y="409"/>
                    <a:pt x="409" y="492"/>
                    <a:pt x="307" y="492"/>
                  </a:cubicBezTo>
                  <a:close/>
                </a:path>
              </a:pathLst>
            </a:custGeom>
            <a:solidFill>
              <a:srgbClr val="5CC3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/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2960688" y="3340099"/>
              <a:ext cx="323850" cy="792164"/>
            </a:xfrm>
            <a:custGeom>
              <a:avLst/>
              <a:gdLst>
                <a:gd name="T0" fmla="*/ 86 w 86"/>
                <a:gd name="T1" fmla="*/ 181 h 210"/>
                <a:gd name="T2" fmla="*/ 85 w 86"/>
                <a:gd name="T3" fmla="*/ 182 h 210"/>
                <a:gd name="T4" fmla="*/ 79 w 86"/>
                <a:gd name="T5" fmla="*/ 189 h 210"/>
                <a:gd name="T6" fmla="*/ 76 w 86"/>
                <a:gd name="T7" fmla="*/ 194 h 210"/>
                <a:gd name="T8" fmla="*/ 76 w 86"/>
                <a:gd name="T9" fmla="*/ 194 h 210"/>
                <a:gd name="T10" fmla="*/ 71 w 86"/>
                <a:gd name="T11" fmla="*/ 199 h 210"/>
                <a:gd name="T12" fmla="*/ 66 w 86"/>
                <a:gd name="T13" fmla="*/ 205 h 210"/>
                <a:gd name="T14" fmla="*/ 61 w 86"/>
                <a:gd name="T15" fmla="*/ 210 h 210"/>
                <a:gd name="T16" fmla="*/ 0 w 86"/>
                <a:gd name="T17" fmla="*/ 89 h 210"/>
                <a:gd name="T18" fmla="*/ 12 w 86"/>
                <a:gd name="T19" fmla="*/ 64 h 210"/>
                <a:gd name="T20" fmla="*/ 13 w 86"/>
                <a:gd name="T21" fmla="*/ 61 h 210"/>
                <a:gd name="T22" fmla="*/ 17 w 86"/>
                <a:gd name="T23" fmla="*/ 50 h 210"/>
                <a:gd name="T24" fmla="*/ 18 w 86"/>
                <a:gd name="T25" fmla="*/ 46 h 210"/>
                <a:gd name="T26" fmla="*/ 19 w 86"/>
                <a:gd name="T27" fmla="*/ 42 h 210"/>
                <a:gd name="T28" fmla="*/ 20 w 86"/>
                <a:gd name="T29" fmla="*/ 39 h 210"/>
                <a:gd name="T30" fmla="*/ 21 w 86"/>
                <a:gd name="T31" fmla="*/ 34 h 210"/>
                <a:gd name="T32" fmla="*/ 21 w 86"/>
                <a:gd name="T33" fmla="*/ 32 h 210"/>
                <a:gd name="T34" fmla="*/ 22 w 86"/>
                <a:gd name="T35" fmla="*/ 28 h 210"/>
                <a:gd name="T36" fmla="*/ 24 w 86"/>
                <a:gd name="T37" fmla="*/ 11 h 210"/>
                <a:gd name="T38" fmla="*/ 24 w 86"/>
                <a:gd name="T39" fmla="*/ 7 h 210"/>
                <a:gd name="T40" fmla="*/ 24 w 86"/>
                <a:gd name="T41" fmla="*/ 6 h 210"/>
                <a:gd name="T42" fmla="*/ 24 w 86"/>
                <a:gd name="T43" fmla="*/ 2 h 210"/>
                <a:gd name="T44" fmla="*/ 25 w 86"/>
                <a:gd name="T45" fmla="*/ 0 h 210"/>
                <a:gd name="T46" fmla="*/ 86 w 86"/>
                <a:gd name="T47" fmla="*/ 1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210">
                  <a:moveTo>
                    <a:pt x="86" y="181"/>
                  </a:moveTo>
                  <a:cubicBezTo>
                    <a:pt x="85" y="182"/>
                    <a:pt x="85" y="182"/>
                    <a:pt x="85" y="182"/>
                  </a:cubicBezTo>
                  <a:cubicBezTo>
                    <a:pt x="83" y="185"/>
                    <a:pt x="81" y="187"/>
                    <a:pt x="79" y="189"/>
                  </a:cubicBezTo>
                  <a:cubicBezTo>
                    <a:pt x="78" y="191"/>
                    <a:pt x="77" y="192"/>
                    <a:pt x="76" y="194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4" y="196"/>
                    <a:pt x="73" y="197"/>
                    <a:pt x="71" y="199"/>
                  </a:cubicBezTo>
                  <a:cubicBezTo>
                    <a:pt x="69" y="201"/>
                    <a:pt x="68" y="203"/>
                    <a:pt x="66" y="205"/>
                  </a:cubicBezTo>
                  <a:cubicBezTo>
                    <a:pt x="64" y="207"/>
                    <a:pt x="63" y="208"/>
                    <a:pt x="61" y="210"/>
                  </a:cubicBezTo>
                  <a:cubicBezTo>
                    <a:pt x="34" y="174"/>
                    <a:pt x="12" y="134"/>
                    <a:pt x="0" y="89"/>
                  </a:cubicBezTo>
                  <a:cubicBezTo>
                    <a:pt x="5" y="81"/>
                    <a:pt x="9" y="73"/>
                    <a:pt x="12" y="64"/>
                  </a:cubicBezTo>
                  <a:cubicBezTo>
                    <a:pt x="12" y="63"/>
                    <a:pt x="13" y="62"/>
                    <a:pt x="13" y="61"/>
                  </a:cubicBezTo>
                  <a:cubicBezTo>
                    <a:pt x="15" y="58"/>
                    <a:pt x="16" y="54"/>
                    <a:pt x="17" y="50"/>
                  </a:cubicBezTo>
                  <a:cubicBezTo>
                    <a:pt x="17" y="49"/>
                    <a:pt x="18" y="48"/>
                    <a:pt x="18" y="46"/>
                  </a:cubicBezTo>
                  <a:cubicBezTo>
                    <a:pt x="18" y="45"/>
                    <a:pt x="19" y="44"/>
                    <a:pt x="19" y="42"/>
                  </a:cubicBezTo>
                  <a:cubicBezTo>
                    <a:pt x="19" y="41"/>
                    <a:pt x="20" y="40"/>
                    <a:pt x="20" y="39"/>
                  </a:cubicBezTo>
                  <a:cubicBezTo>
                    <a:pt x="20" y="37"/>
                    <a:pt x="21" y="36"/>
                    <a:pt x="21" y="34"/>
                  </a:cubicBezTo>
                  <a:cubicBezTo>
                    <a:pt x="21" y="34"/>
                    <a:pt x="21" y="33"/>
                    <a:pt x="21" y="32"/>
                  </a:cubicBezTo>
                  <a:cubicBezTo>
                    <a:pt x="22" y="31"/>
                    <a:pt x="22" y="29"/>
                    <a:pt x="22" y="28"/>
                  </a:cubicBezTo>
                  <a:cubicBezTo>
                    <a:pt x="23" y="22"/>
                    <a:pt x="24" y="17"/>
                    <a:pt x="24" y="11"/>
                  </a:cubicBezTo>
                  <a:cubicBezTo>
                    <a:pt x="24" y="10"/>
                    <a:pt x="24" y="9"/>
                    <a:pt x="24" y="7"/>
                  </a:cubicBezTo>
                  <a:cubicBezTo>
                    <a:pt x="24" y="7"/>
                    <a:pt x="24" y="6"/>
                    <a:pt x="24" y="6"/>
                  </a:cubicBezTo>
                  <a:cubicBezTo>
                    <a:pt x="24" y="5"/>
                    <a:pt x="24" y="4"/>
                    <a:pt x="24" y="2"/>
                  </a:cubicBezTo>
                  <a:cubicBezTo>
                    <a:pt x="24" y="1"/>
                    <a:pt x="25" y="0"/>
                    <a:pt x="25" y="0"/>
                  </a:cubicBezTo>
                  <a:cubicBezTo>
                    <a:pt x="25" y="68"/>
                    <a:pt x="48" y="130"/>
                    <a:pt x="86" y="181"/>
                  </a:cubicBezTo>
                  <a:close/>
                </a:path>
              </a:pathLst>
            </a:custGeom>
            <a:solidFill>
              <a:srgbClr val="5CC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/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3054351" y="3328988"/>
              <a:ext cx="7929563" cy="1157288"/>
            </a:xfrm>
            <a:custGeom>
              <a:avLst/>
              <a:gdLst>
                <a:gd name="T0" fmla="*/ 306 w 2112"/>
                <a:gd name="T1" fmla="*/ 185 h 307"/>
                <a:gd name="T2" fmla="*/ 306 w 2112"/>
                <a:gd name="T3" fmla="*/ 185 h 307"/>
                <a:gd name="T4" fmla="*/ 122 w 2112"/>
                <a:gd name="T5" fmla="*/ 0 h 307"/>
                <a:gd name="T6" fmla="*/ 0 w 2112"/>
                <a:gd name="T7" fmla="*/ 0 h 307"/>
                <a:gd name="T8" fmla="*/ 306 w 2112"/>
                <a:gd name="T9" fmla="*/ 307 h 307"/>
                <a:gd name="T10" fmla="*/ 2014 w 2112"/>
                <a:gd name="T11" fmla="*/ 307 h 307"/>
                <a:gd name="T12" fmla="*/ 2112 w 2112"/>
                <a:gd name="T13" fmla="*/ 209 h 307"/>
                <a:gd name="T14" fmla="*/ 2112 w 2112"/>
                <a:gd name="T15" fmla="*/ 185 h 307"/>
                <a:gd name="T16" fmla="*/ 306 w 2112"/>
                <a:gd name="T17" fmla="*/ 18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2" h="307">
                  <a:moveTo>
                    <a:pt x="306" y="185"/>
                  </a:moveTo>
                  <a:cubicBezTo>
                    <a:pt x="306" y="185"/>
                    <a:pt x="306" y="185"/>
                    <a:pt x="306" y="185"/>
                  </a:cubicBezTo>
                  <a:cubicBezTo>
                    <a:pt x="205" y="185"/>
                    <a:pt x="122" y="102"/>
                    <a:pt x="1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"/>
                    <a:pt x="137" y="307"/>
                    <a:pt x="306" y="307"/>
                  </a:cubicBezTo>
                  <a:cubicBezTo>
                    <a:pt x="2014" y="307"/>
                    <a:pt x="2014" y="307"/>
                    <a:pt x="2014" y="307"/>
                  </a:cubicBezTo>
                  <a:cubicBezTo>
                    <a:pt x="2068" y="307"/>
                    <a:pt x="2112" y="263"/>
                    <a:pt x="2112" y="209"/>
                  </a:cubicBezTo>
                  <a:cubicBezTo>
                    <a:pt x="2112" y="185"/>
                    <a:pt x="2112" y="185"/>
                    <a:pt x="2112" y="185"/>
                  </a:cubicBezTo>
                  <a:lnTo>
                    <a:pt x="306" y="185"/>
                  </a:lnTo>
                  <a:close/>
                </a:path>
              </a:pathLst>
            </a:custGeom>
            <a:solidFill>
              <a:srgbClr val="5CC3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/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3513138" y="3332163"/>
              <a:ext cx="0" cy="34925"/>
            </a:xfrm>
            <a:custGeom>
              <a:avLst/>
              <a:gdLst>
                <a:gd name="T0" fmla="*/ 0 h 9"/>
                <a:gd name="T1" fmla="*/ 9 h 9"/>
                <a:gd name="T2" fmla="*/ 2 h 9"/>
                <a:gd name="T3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8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/>
            </a:p>
          </p:txBody>
        </p:sp>
      </p:grpSp>
      <p:sp>
        <p:nvSpPr>
          <p:cNvPr id="38" name="Rectangle 16"/>
          <p:cNvSpPr/>
          <p:nvPr/>
        </p:nvSpPr>
        <p:spPr>
          <a:xfrm>
            <a:off x="3160395" y="1234440"/>
            <a:ext cx="6853555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4000" dirty="0">
                <a:latin typeface="楷体" panose="02010609060101010101" charset="-122"/>
                <a:ea typeface="楷体" panose="02010609060101010101" charset="-122"/>
              </a:rPr>
              <a:t>全班推荐佳作，</a:t>
            </a:r>
            <a:endParaRPr lang="en-US" sz="4000" dirty="0"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110000"/>
              </a:lnSpc>
            </a:pPr>
            <a:r>
              <a:rPr lang="en-US" sz="4000" dirty="0">
                <a:latin typeface="楷体" panose="02010609060101010101" charset="-122"/>
                <a:ea typeface="楷体" panose="02010609060101010101" charset="-122"/>
              </a:rPr>
              <a:t>引导学生从佳作中受到启发</a:t>
            </a:r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40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160395" y="3150870"/>
            <a:ext cx="8477885" cy="3476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>
              <a:lnSpc>
                <a:spcPct val="110000"/>
              </a:lnSpc>
            </a:pPr>
            <a:r>
              <a:rPr lang="en-US" sz="40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sz="40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、大屏幕展示佳作</a:t>
            </a:r>
            <a:r>
              <a:rPr lang="en-US" sz="40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sz="40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师生共评改。</a:t>
            </a:r>
            <a:endParaRPr lang="en-US" sz="40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sz="40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2</a:t>
            </a:r>
            <a:r>
              <a:rPr lang="zh-CN" sz="40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、引导学生课下继续修改作品。</a:t>
            </a:r>
            <a:endParaRPr lang="en-US" sz="40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sz="40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3</a:t>
            </a:r>
            <a:r>
              <a:rPr lang="zh-CN" sz="40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、让学生谈修改习作的收获体会</a:t>
            </a:r>
            <a:r>
              <a:rPr lang="en-US" sz="40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endParaRPr lang="en-US" sz="40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28600">
              <a:lnSpc>
                <a:spcPct val="110000"/>
              </a:lnSpc>
            </a:pPr>
            <a:r>
              <a:rPr lang="en-US" sz="40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sz="40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誊抄习作</a:t>
            </a:r>
            <a:r>
              <a:rPr lang="en-US" sz="40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sz="40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引导学生把兴趣保持</a:t>
            </a:r>
            <a:endParaRPr lang="zh-CN" sz="40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28600">
              <a:lnSpc>
                <a:spcPct val="110000"/>
              </a:lnSpc>
            </a:pPr>
            <a:r>
              <a:rPr lang="zh-CN" sz="40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下去。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8" t="32646" r="30195" b="29142"/>
          <a:stretch>
            <a:fillRect/>
          </a:stretch>
        </p:blipFill>
        <p:spPr>
          <a:xfrm>
            <a:off x="589280" y="3310255"/>
            <a:ext cx="3377565" cy="33172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0880" y="283210"/>
            <a:ext cx="313880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隶书简体" panose="02010601030101010101" charset="-122"/>
                <a:ea typeface="方正隶书简体" panose="02010601030101010101" charset="-122"/>
              </a:rPr>
              <a:t>欣赏佳作</a:t>
            </a:r>
            <a:endParaRPr lang="zh-CN" altLang="en-US" sz="4500" dirty="0">
              <a:solidFill>
                <a:schemeClr val="tx1">
                  <a:lumMod val="85000"/>
                  <a:lumOff val="15000"/>
                </a:schemeClr>
              </a:solidFill>
              <a:latin typeface="方正隶书简体" panose="02010601030101010101" charset="-122"/>
              <a:ea typeface="方正隶书简体" panose="02010601030101010101" charset="-122"/>
            </a:endParaRPr>
          </a:p>
        </p:txBody>
      </p:sp>
      <p:grpSp>
        <p:nvGrpSpPr>
          <p:cNvPr id="3" name="Group 98"/>
          <p:cNvGrpSpPr/>
          <p:nvPr/>
        </p:nvGrpSpPr>
        <p:grpSpPr>
          <a:xfrm>
            <a:off x="690880" y="1547495"/>
            <a:ext cx="9475470" cy="1397000"/>
            <a:chOff x="1208088" y="2171700"/>
            <a:chExt cx="9775826" cy="2517776"/>
          </a:xfrm>
        </p:grpSpPr>
        <p:sp>
          <p:nvSpPr>
            <p:cNvPr id="4" name="Freeform 5"/>
            <p:cNvSpPr/>
            <p:nvPr/>
          </p:nvSpPr>
          <p:spPr bwMode="auto">
            <a:xfrm>
              <a:off x="1208088" y="2376488"/>
              <a:ext cx="9775825" cy="2312988"/>
            </a:xfrm>
            <a:custGeom>
              <a:avLst/>
              <a:gdLst>
                <a:gd name="T0" fmla="*/ 307 w 2604"/>
                <a:gd name="T1" fmla="*/ 0 h 614"/>
                <a:gd name="T2" fmla="*/ 0 w 2604"/>
                <a:gd name="T3" fmla="*/ 307 h 614"/>
                <a:gd name="T4" fmla="*/ 175 w 2604"/>
                <a:gd name="T5" fmla="*/ 584 h 614"/>
                <a:gd name="T6" fmla="*/ 307 w 2604"/>
                <a:gd name="T7" fmla="*/ 614 h 614"/>
                <a:gd name="T8" fmla="*/ 307 w 2604"/>
                <a:gd name="T9" fmla="*/ 614 h 614"/>
                <a:gd name="T10" fmla="*/ 322 w 2604"/>
                <a:gd name="T11" fmla="*/ 613 h 614"/>
                <a:gd name="T12" fmla="*/ 327 w 2604"/>
                <a:gd name="T13" fmla="*/ 613 h 614"/>
                <a:gd name="T14" fmla="*/ 337 w 2604"/>
                <a:gd name="T15" fmla="*/ 612 h 614"/>
                <a:gd name="T16" fmla="*/ 342 w 2604"/>
                <a:gd name="T17" fmla="*/ 611 h 614"/>
                <a:gd name="T18" fmla="*/ 352 w 2604"/>
                <a:gd name="T19" fmla="*/ 610 h 614"/>
                <a:gd name="T20" fmla="*/ 358 w 2604"/>
                <a:gd name="T21" fmla="*/ 609 h 614"/>
                <a:gd name="T22" fmla="*/ 366 w 2604"/>
                <a:gd name="T23" fmla="*/ 608 h 614"/>
                <a:gd name="T24" fmla="*/ 372 w 2604"/>
                <a:gd name="T25" fmla="*/ 607 h 614"/>
                <a:gd name="T26" fmla="*/ 380 w 2604"/>
                <a:gd name="T27" fmla="*/ 605 h 614"/>
                <a:gd name="T28" fmla="*/ 387 w 2604"/>
                <a:gd name="T29" fmla="*/ 603 h 614"/>
                <a:gd name="T30" fmla="*/ 393 w 2604"/>
                <a:gd name="T31" fmla="*/ 601 h 614"/>
                <a:gd name="T32" fmla="*/ 401 w 2604"/>
                <a:gd name="T33" fmla="*/ 599 h 614"/>
                <a:gd name="T34" fmla="*/ 406 w 2604"/>
                <a:gd name="T35" fmla="*/ 597 h 614"/>
                <a:gd name="T36" fmla="*/ 415 w 2604"/>
                <a:gd name="T37" fmla="*/ 594 h 614"/>
                <a:gd name="T38" fmla="*/ 415 w 2604"/>
                <a:gd name="T39" fmla="*/ 594 h 614"/>
                <a:gd name="T40" fmla="*/ 415 w 2604"/>
                <a:gd name="T41" fmla="*/ 594 h 614"/>
                <a:gd name="T42" fmla="*/ 528 w 2604"/>
                <a:gd name="T43" fmla="*/ 519 h 614"/>
                <a:gd name="T44" fmla="*/ 528 w 2604"/>
                <a:gd name="T45" fmla="*/ 519 h 614"/>
                <a:gd name="T46" fmla="*/ 530 w 2604"/>
                <a:gd name="T47" fmla="*/ 517 h 614"/>
                <a:gd name="T48" fmla="*/ 532 w 2604"/>
                <a:gd name="T49" fmla="*/ 515 h 614"/>
                <a:gd name="T50" fmla="*/ 536 w 2604"/>
                <a:gd name="T51" fmla="*/ 511 h 614"/>
                <a:gd name="T52" fmla="*/ 536 w 2604"/>
                <a:gd name="T53" fmla="*/ 511 h 614"/>
                <a:gd name="T54" fmla="*/ 538 w 2604"/>
                <a:gd name="T55" fmla="*/ 508 h 614"/>
                <a:gd name="T56" fmla="*/ 543 w 2604"/>
                <a:gd name="T57" fmla="*/ 503 h 614"/>
                <a:gd name="T58" fmla="*/ 543 w 2604"/>
                <a:gd name="T59" fmla="*/ 503 h 614"/>
                <a:gd name="T60" fmla="*/ 543 w 2604"/>
                <a:gd name="T61" fmla="*/ 502 h 614"/>
                <a:gd name="T62" fmla="*/ 545 w 2604"/>
                <a:gd name="T63" fmla="*/ 501 h 614"/>
                <a:gd name="T64" fmla="*/ 546 w 2604"/>
                <a:gd name="T65" fmla="*/ 499 h 614"/>
                <a:gd name="T66" fmla="*/ 552 w 2604"/>
                <a:gd name="T67" fmla="*/ 492 h 614"/>
                <a:gd name="T68" fmla="*/ 553 w 2604"/>
                <a:gd name="T69" fmla="*/ 490 h 614"/>
                <a:gd name="T70" fmla="*/ 798 w 2604"/>
                <a:gd name="T71" fmla="*/ 614 h 614"/>
                <a:gd name="T72" fmla="*/ 2506 w 2604"/>
                <a:gd name="T73" fmla="*/ 614 h 614"/>
                <a:gd name="T74" fmla="*/ 2544 w 2604"/>
                <a:gd name="T75" fmla="*/ 606 h 614"/>
                <a:gd name="T76" fmla="*/ 2545 w 2604"/>
                <a:gd name="T77" fmla="*/ 606 h 614"/>
                <a:gd name="T78" fmla="*/ 2549 w 2604"/>
                <a:gd name="T79" fmla="*/ 604 h 614"/>
                <a:gd name="T80" fmla="*/ 2575 w 2604"/>
                <a:gd name="T81" fmla="*/ 585 h 614"/>
                <a:gd name="T82" fmla="*/ 2576 w 2604"/>
                <a:gd name="T83" fmla="*/ 585 h 614"/>
                <a:gd name="T84" fmla="*/ 2604 w 2604"/>
                <a:gd name="T85" fmla="*/ 515 h 614"/>
                <a:gd name="T86" fmla="*/ 2604 w 2604"/>
                <a:gd name="T87" fmla="*/ 515 h 614"/>
                <a:gd name="T88" fmla="*/ 2604 w 2604"/>
                <a:gd name="T89" fmla="*/ 491 h 614"/>
                <a:gd name="T90" fmla="*/ 2604 w 2604"/>
                <a:gd name="T91" fmla="*/ 491 h 614"/>
                <a:gd name="T92" fmla="*/ 2562 w 2604"/>
                <a:gd name="T93" fmla="*/ 491 h 614"/>
                <a:gd name="T94" fmla="*/ 2562 w 2604"/>
                <a:gd name="T95" fmla="*/ 148 h 614"/>
                <a:gd name="T96" fmla="*/ 2461 w 2604"/>
                <a:gd name="T97" fmla="*/ 47 h 614"/>
                <a:gd name="T98" fmla="*/ 471 w 2604"/>
                <a:gd name="T99" fmla="*/ 47 h 614"/>
                <a:gd name="T100" fmla="*/ 307 w 2604"/>
                <a:gd name="T101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04" h="614">
                  <a:moveTo>
                    <a:pt x="307" y="0"/>
                  </a:moveTo>
                  <a:cubicBezTo>
                    <a:pt x="137" y="0"/>
                    <a:pt x="0" y="137"/>
                    <a:pt x="0" y="307"/>
                  </a:cubicBezTo>
                  <a:cubicBezTo>
                    <a:pt x="0" y="429"/>
                    <a:pt x="72" y="535"/>
                    <a:pt x="175" y="584"/>
                  </a:cubicBezTo>
                  <a:cubicBezTo>
                    <a:pt x="215" y="603"/>
                    <a:pt x="260" y="614"/>
                    <a:pt x="307" y="614"/>
                  </a:cubicBezTo>
                  <a:cubicBezTo>
                    <a:pt x="307" y="614"/>
                    <a:pt x="307" y="614"/>
                    <a:pt x="307" y="614"/>
                  </a:cubicBezTo>
                  <a:cubicBezTo>
                    <a:pt x="312" y="614"/>
                    <a:pt x="317" y="613"/>
                    <a:pt x="322" y="613"/>
                  </a:cubicBezTo>
                  <a:cubicBezTo>
                    <a:pt x="324" y="613"/>
                    <a:pt x="325" y="613"/>
                    <a:pt x="327" y="613"/>
                  </a:cubicBezTo>
                  <a:cubicBezTo>
                    <a:pt x="330" y="613"/>
                    <a:pt x="334" y="612"/>
                    <a:pt x="337" y="612"/>
                  </a:cubicBezTo>
                  <a:cubicBezTo>
                    <a:pt x="339" y="612"/>
                    <a:pt x="341" y="612"/>
                    <a:pt x="342" y="611"/>
                  </a:cubicBezTo>
                  <a:cubicBezTo>
                    <a:pt x="346" y="611"/>
                    <a:pt x="349" y="611"/>
                    <a:pt x="352" y="610"/>
                  </a:cubicBezTo>
                  <a:cubicBezTo>
                    <a:pt x="354" y="610"/>
                    <a:pt x="356" y="610"/>
                    <a:pt x="358" y="609"/>
                  </a:cubicBezTo>
                  <a:cubicBezTo>
                    <a:pt x="360" y="609"/>
                    <a:pt x="363" y="608"/>
                    <a:pt x="366" y="608"/>
                  </a:cubicBezTo>
                  <a:cubicBezTo>
                    <a:pt x="368" y="607"/>
                    <a:pt x="370" y="607"/>
                    <a:pt x="372" y="607"/>
                  </a:cubicBezTo>
                  <a:cubicBezTo>
                    <a:pt x="375" y="606"/>
                    <a:pt x="377" y="605"/>
                    <a:pt x="380" y="605"/>
                  </a:cubicBezTo>
                  <a:cubicBezTo>
                    <a:pt x="382" y="604"/>
                    <a:pt x="384" y="604"/>
                    <a:pt x="387" y="603"/>
                  </a:cubicBezTo>
                  <a:cubicBezTo>
                    <a:pt x="389" y="602"/>
                    <a:pt x="391" y="602"/>
                    <a:pt x="393" y="601"/>
                  </a:cubicBezTo>
                  <a:cubicBezTo>
                    <a:pt x="396" y="600"/>
                    <a:pt x="398" y="600"/>
                    <a:pt x="401" y="599"/>
                  </a:cubicBezTo>
                  <a:cubicBezTo>
                    <a:pt x="402" y="598"/>
                    <a:pt x="404" y="598"/>
                    <a:pt x="406" y="597"/>
                  </a:cubicBezTo>
                  <a:cubicBezTo>
                    <a:pt x="409" y="596"/>
                    <a:pt x="412" y="595"/>
                    <a:pt x="415" y="594"/>
                  </a:cubicBezTo>
                  <a:cubicBezTo>
                    <a:pt x="415" y="594"/>
                    <a:pt x="415" y="594"/>
                    <a:pt x="415" y="594"/>
                  </a:cubicBezTo>
                  <a:cubicBezTo>
                    <a:pt x="415" y="594"/>
                    <a:pt x="415" y="594"/>
                    <a:pt x="415" y="594"/>
                  </a:cubicBezTo>
                  <a:cubicBezTo>
                    <a:pt x="458" y="578"/>
                    <a:pt x="497" y="552"/>
                    <a:pt x="528" y="519"/>
                  </a:cubicBezTo>
                  <a:cubicBezTo>
                    <a:pt x="528" y="519"/>
                    <a:pt x="528" y="519"/>
                    <a:pt x="528" y="519"/>
                  </a:cubicBezTo>
                  <a:cubicBezTo>
                    <a:pt x="529" y="519"/>
                    <a:pt x="529" y="518"/>
                    <a:pt x="530" y="517"/>
                  </a:cubicBezTo>
                  <a:cubicBezTo>
                    <a:pt x="531" y="517"/>
                    <a:pt x="532" y="516"/>
                    <a:pt x="532" y="515"/>
                  </a:cubicBezTo>
                  <a:cubicBezTo>
                    <a:pt x="534" y="513"/>
                    <a:pt x="535" y="512"/>
                    <a:pt x="536" y="511"/>
                  </a:cubicBezTo>
                  <a:cubicBezTo>
                    <a:pt x="536" y="511"/>
                    <a:pt x="536" y="511"/>
                    <a:pt x="536" y="511"/>
                  </a:cubicBezTo>
                  <a:cubicBezTo>
                    <a:pt x="537" y="510"/>
                    <a:pt x="537" y="509"/>
                    <a:pt x="538" y="508"/>
                  </a:cubicBezTo>
                  <a:cubicBezTo>
                    <a:pt x="540" y="507"/>
                    <a:pt x="541" y="505"/>
                    <a:pt x="543" y="503"/>
                  </a:cubicBezTo>
                  <a:cubicBezTo>
                    <a:pt x="543" y="503"/>
                    <a:pt x="543" y="503"/>
                    <a:pt x="543" y="503"/>
                  </a:cubicBezTo>
                  <a:cubicBezTo>
                    <a:pt x="543" y="502"/>
                    <a:pt x="543" y="502"/>
                    <a:pt x="543" y="502"/>
                  </a:cubicBezTo>
                  <a:cubicBezTo>
                    <a:pt x="544" y="502"/>
                    <a:pt x="544" y="501"/>
                    <a:pt x="545" y="501"/>
                  </a:cubicBezTo>
                  <a:cubicBezTo>
                    <a:pt x="545" y="500"/>
                    <a:pt x="546" y="499"/>
                    <a:pt x="546" y="499"/>
                  </a:cubicBezTo>
                  <a:cubicBezTo>
                    <a:pt x="548" y="496"/>
                    <a:pt x="550" y="494"/>
                    <a:pt x="552" y="492"/>
                  </a:cubicBezTo>
                  <a:cubicBezTo>
                    <a:pt x="552" y="491"/>
                    <a:pt x="552" y="491"/>
                    <a:pt x="553" y="490"/>
                  </a:cubicBezTo>
                  <a:cubicBezTo>
                    <a:pt x="609" y="565"/>
                    <a:pt x="698" y="614"/>
                    <a:pt x="798" y="614"/>
                  </a:cubicBezTo>
                  <a:cubicBezTo>
                    <a:pt x="2506" y="614"/>
                    <a:pt x="2506" y="614"/>
                    <a:pt x="2506" y="614"/>
                  </a:cubicBezTo>
                  <a:cubicBezTo>
                    <a:pt x="2520" y="614"/>
                    <a:pt x="2533" y="611"/>
                    <a:pt x="2544" y="606"/>
                  </a:cubicBezTo>
                  <a:cubicBezTo>
                    <a:pt x="2545" y="606"/>
                    <a:pt x="2545" y="606"/>
                    <a:pt x="2545" y="606"/>
                  </a:cubicBezTo>
                  <a:cubicBezTo>
                    <a:pt x="2546" y="605"/>
                    <a:pt x="2547" y="604"/>
                    <a:pt x="2549" y="604"/>
                  </a:cubicBezTo>
                  <a:cubicBezTo>
                    <a:pt x="2559" y="599"/>
                    <a:pt x="2568" y="593"/>
                    <a:pt x="2575" y="585"/>
                  </a:cubicBezTo>
                  <a:cubicBezTo>
                    <a:pt x="2576" y="585"/>
                    <a:pt x="2576" y="585"/>
                    <a:pt x="2576" y="585"/>
                  </a:cubicBezTo>
                  <a:cubicBezTo>
                    <a:pt x="2593" y="567"/>
                    <a:pt x="2604" y="542"/>
                    <a:pt x="2604" y="515"/>
                  </a:cubicBezTo>
                  <a:cubicBezTo>
                    <a:pt x="2604" y="515"/>
                    <a:pt x="2604" y="515"/>
                    <a:pt x="2604" y="515"/>
                  </a:cubicBezTo>
                  <a:cubicBezTo>
                    <a:pt x="2604" y="491"/>
                    <a:pt x="2604" y="491"/>
                    <a:pt x="2604" y="491"/>
                  </a:cubicBezTo>
                  <a:cubicBezTo>
                    <a:pt x="2604" y="491"/>
                    <a:pt x="2604" y="491"/>
                    <a:pt x="2604" y="491"/>
                  </a:cubicBezTo>
                  <a:cubicBezTo>
                    <a:pt x="2562" y="491"/>
                    <a:pt x="2562" y="491"/>
                    <a:pt x="2562" y="491"/>
                  </a:cubicBezTo>
                  <a:cubicBezTo>
                    <a:pt x="2562" y="148"/>
                    <a:pt x="2562" y="148"/>
                    <a:pt x="2562" y="148"/>
                  </a:cubicBezTo>
                  <a:cubicBezTo>
                    <a:pt x="2562" y="92"/>
                    <a:pt x="2517" y="47"/>
                    <a:pt x="2461" y="47"/>
                  </a:cubicBezTo>
                  <a:cubicBezTo>
                    <a:pt x="471" y="47"/>
                    <a:pt x="471" y="47"/>
                    <a:pt x="471" y="47"/>
                  </a:cubicBezTo>
                  <a:cubicBezTo>
                    <a:pt x="423" y="17"/>
                    <a:pt x="367" y="0"/>
                    <a:pt x="307" y="0"/>
                  </a:cubicBezTo>
                </a:path>
              </a:pathLst>
            </a:custGeom>
            <a:solidFill>
              <a:srgbClr val="EE8C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/>
            </a:p>
          </p:txBody>
        </p:sp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1665288" y="2635250"/>
              <a:ext cx="1389063" cy="13906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5000" b="1" dirty="0">
                  <a:solidFill>
                    <a:schemeClr val="accent3"/>
                  </a:solidFill>
                </a:rPr>
                <a:t>二</a:t>
              </a:r>
              <a:endParaRPr lang="zh-CN" altLang="en-US" sz="5000" b="1" dirty="0">
                <a:solidFill>
                  <a:schemeClr val="accent3"/>
                </a:solidFill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976563" y="2352675"/>
              <a:ext cx="7850188" cy="1816100"/>
            </a:xfrm>
            <a:custGeom>
              <a:avLst/>
              <a:gdLst>
                <a:gd name="T0" fmla="*/ 0 w 2091"/>
                <a:gd name="T1" fmla="*/ 0 h 482"/>
                <a:gd name="T2" fmla="*/ 143 w 2091"/>
                <a:gd name="T3" fmla="*/ 259 h 482"/>
                <a:gd name="T4" fmla="*/ 143 w 2091"/>
                <a:gd name="T5" fmla="*/ 262 h 482"/>
                <a:gd name="T6" fmla="*/ 327 w 2091"/>
                <a:gd name="T7" fmla="*/ 444 h 482"/>
                <a:gd name="T8" fmla="*/ 327 w 2091"/>
                <a:gd name="T9" fmla="*/ 482 h 482"/>
                <a:gd name="T10" fmla="*/ 2091 w 2091"/>
                <a:gd name="T11" fmla="*/ 482 h 482"/>
                <a:gd name="T12" fmla="*/ 2091 w 2091"/>
                <a:gd name="T13" fmla="*/ 100 h 482"/>
                <a:gd name="T14" fmla="*/ 1990 w 2091"/>
                <a:gd name="T15" fmla="*/ 0 h 482"/>
                <a:gd name="T16" fmla="*/ 0 w 2091"/>
                <a:gd name="T1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1" h="482">
                  <a:moveTo>
                    <a:pt x="0" y="0"/>
                  </a:moveTo>
                  <a:cubicBezTo>
                    <a:pt x="86" y="54"/>
                    <a:pt x="143" y="150"/>
                    <a:pt x="143" y="259"/>
                  </a:cubicBezTo>
                  <a:cubicBezTo>
                    <a:pt x="143" y="260"/>
                    <a:pt x="143" y="261"/>
                    <a:pt x="143" y="262"/>
                  </a:cubicBezTo>
                  <a:cubicBezTo>
                    <a:pt x="144" y="363"/>
                    <a:pt x="226" y="444"/>
                    <a:pt x="327" y="444"/>
                  </a:cubicBezTo>
                  <a:cubicBezTo>
                    <a:pt x="327" y="482"/>
                    <a:pt x="327" y="482"/>
                    <a:pt x="327" y="482"/>
                  </a:cubicBezTo>
                  <a:cubicBezTo>
                    <a:pt x="2091" y="482"/>
                    <a:pt x="2091" y="482"/>
                    <a:pt x="2091" y="482"/>
                  </a:cubicBezTo>
                  <a:cubicBezTo>
                    <a:pt x="2091" y="100"/>
                    <a:pt x="2091" y="100"/>
                    <a:pt x="2091" y="100"/>
                  </a:cubicBezTo>
                  <a:cubicBezTo>
                    <a:pt x="2091" y="45"/>
                    <a:pt x="2046" y="0"/>
                    <a:pt x="19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1208088" y="2171700"/>
              <a:ext cx="2305050" cy="2314575"/>
            </a:xfrm>
            <a:custGeom>
              <a:avLst/>
              <a:gdLst>
                <a:gd name="T0" fmla="*/ 307 w 614"/>
                <a:gd name="T1" fmla="*/ 0 h 614"/>
                <a:gd name="T2" fmla="*/ 0 w 614"/>
                <a:gd name="T3" fmla="*/ 307 h 614"/>
                <a:gd name="T4" fmla="*/ 307 w 614"/>
                <a:gd name="T5" fmla="*/ 614 h 614"/>
                <a:gd name="T6" fmla="*/ 614 w 614"/>
                <a:gd name="T7" fmla="*/ 307 h 614"/>
                <a:gd name="T8" fmla="*/ 307 w 614"/>
                <a:gd name="T9" fmla="*/ 0 h 614"/>
                <a:gd name="T10" fmla="*/ 307 w 614"/>
                <a:gd name="T11" fmla="*/ 492 h 614"/>
                <a:gd name="T12" fmla="*/ 122 w 614"/>
                <a:gd name="T13" fmla="*/ 307 h 614"/>
                <a:gd name="T14" fmla="*/ 307 w 614"/>
                <a:gd name="T15" fmla="*/ 123 h 614"/>
                <a:gd name="T16" fmla="*/ 492 w 614"/>
                <a:gd name="T17" fmla="*/ 307 h 614"/>
                <a:gd name="T18" fmla="*/ 307 w 614"/>
                <a:gd name="T19" fmla="*/ 492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4" h="614">
                  <a:moveTo>
                    <a:pt x="307" y="0"/>
                  </a:move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476" y="614"/>
                    <a:pt x="614" y="477"/>
                    <a:pt x="614" y="307"/>
                  </a:cubicBezTo>
                  <a:cubicBezTo>
                    <a:pt x="614" y="138"/>
                    <a:pt x="476" y="0"/>
                    <a:pt x="307" y="0"/>
                  </a:cubicBezTo>
                  <a:close/>
                  <a:moveTo>
                    <a:pt x="307" y="492"/>
                  </a:moveTo>
                  <a:cubicBezTo>
                    <a:pt x="205" y="492"/>
                    <a:pt x="122" y="409"/>
                    <a:pt x="122" y="307"/>
                  </a:cubicBezTo>
                  <a:cubicBezTo>
                    <a:pt x="122" y="205"/>
                    <a:pt x="205" y="123"/>
                    <a:pt x="307" y="123"/>
                  </a:cubicBezTo>
                  <a:cubicBezTo>
                    <a:pt x="409" y="123"/>
                    <a:pt x="492" y="205"/>
                    <a:pt x="492" y="307"/>
                  </a:cubicBezTo>
                  <a:cubicBezTo>
                    <a:pt x="492" y="409"/>
                    <a:pt x="409" y="492"/>
                    <a:pt x="307" y="492"/>
                  </a:cubicBezTo>
                  <a:close/>
                </a:path>
              </a:pathLst>
            </a:custGeom>
            <a:solidFill>
              <a:srgbClr val="5CC3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/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2960688" y="3340099"/>
              <a:ext cx="323850" cy="792164"/>
            </a:xfrm>
            <a:custGeom>
              <a:avLst/>
              <a:gdLst>
                <a:gd name="T0" fmla="*/ 86 w 86"/>
                <a:gd name="T1" fmla="*/ 181 h 210"/>
                <a:gd name="T2" fmla="*/ 85 w 86"/>
                <a:gd name="T3" fmla="*/ 182 h 210"/>
                <a:gd name="T4" fmla="*/ 79 w 86"/>
                <a:gd name="T5" fmla="*/ 189 h 210"/>
                <a:gd name="T6" fmla="*/ 76 w 86"/>
                <a:gd name="T7" fmla="*/ 194 h 210"/>
                <a:gd name="T8" fmla="*/ 76 w 86"/>
                <a:gd name="T9" fmla="*/ 194 h 210"/>
                <a:gd name="T10" fmla="*/ 71 w 86"/>
                <a:gd name="T11" fmla="*/ 199 h 210"/>
                <a:gd name="T12" fmla="*/ 66 w 86"/>
                <a:gd name="T13" fmla="*/ 205 h 210"/>
                <a:gd name="T14" fmla="*/ 61 w 86"/>
                <a:gd name="T15" fmla="*/ 210 h 210"/>
                <a:gd name="T16" fmla="*/ 0 w 86"/>
                <a:gd name="T17" fmla="*/ 89 h 210"/>
                <a:gd name="T18" fmla="*/ 12 w 86"/>
                <a:gd name="T19" fmla="*/ 64 h 210"/>
                <a:gd name="T20" fmla="*/ 13 w 86"/>
                <a:gd name="T21" fmla="*/ 61 h 210"/>
                <a:gd name="T22" fmla="*/ 17 w 86"/>
                <a:gd name="T23" fmla="*/ 50 h 210"/>
                <a:gd name="T24" fmla="*/ 18 w 86"/>
                <a:gd name="T25" fmla="*/ 46 h 210"/>
                <a:gd name="T26" fmla="*/ 19 w 86"/>
                <a:gd name="T27" fmla="*/ 42 h 210"/>
                <a:gd name="T28" fmla="*/ 20 w 86"/>
                <a:gd name="T29" fmla="*/ 39 h 210"/>
                <a:gd name="T30" fmla="*/ 21 w 86"/>
                <a:gd name="T31" fmla="*/ 34 h 210"/>
                <a:gd name="T32" fmla="*/ 21 w 86"/>
                <a:gd name="T33" fmla="*/ 32 h 210"/>
                <a:gd name="T34" fmla="*/ 22 w 86"/>
                <a:gd name="T35" fmla="*/ 28 h 210"/>
                <a:gd name="T36" fmla="*/ 24 w 86"/>
                <a:gd name="T37" fmla="*/ 11 h 210"/>
                <a:gd name="T38" fmla="*/ 24 w 86"/>
                <a:gd name="T39" fmla="*/ 7 h 210"/>
                <a:gd name="T40" fmla="*/ 24 w 86"/>
                <a:gd name="T41" fmla="*/ 6 h 210"/>
                <a:gd name="T42" fmla="*/ 24 w 86"/>
                <a:gd name="T43" fmla="*/ 2 h 210"/>
                <a:gd name="T44" fmla="*/ 25 w 86"/>
                <a:gd name="T45" fmla="*/ 0 h 210"/>
                <a:gd name="T46" fmla="*/ 86 w 86"/>
                <a:gd name="T47" fmla="*/ 1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210">
                  <a:moveTo>
                    <a:pt x="86" y="181"/>
                  </a:moveTo>
                  <a:cubicBezTo>
                    <a:pt x="85" y="182"/>
                    <a:pt x="85" y="182"/>
                    <a:pt x="85" y="182"/>
                  </a:cubicBezTo>
                  <a:cubicBezTo>
                    <a:pt x="83" y="185"/>
                    <a:pt x="81" y="187"/>
                    <a:pt x="79" y="189"/>
                  </a:cubicBezTo>
                  <a:cubicBezTo>
                    <a:pt x="78" y="191"/>
                    <a:pt x="77" y="192"/>
                    <a:pt x="76" y="194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4" y="196"/>
                    <a:pt x="73" y="197"/>
                    <a:pt x="71" y="199"/>
                  </a:cubicBezTo>
                  <a:cubicBezTo>
                    <a:pt x="69" y="201"/>
                    <a:pt x="68" y="203"/>
                    <a:pt x="66" y="205"/>
                  </a:cubicBezTo>
                  <a:cubicBezTo>
                    <a:pt x="64" y="207"/>
                    <a:pt x="63" y="208"/>
                    <a:pt x="61" y="210"/>
                  </a:cubicBezTo>
                  <a:cubicBezTo>
                    <a:pt x="34" y="174"/>
                    <a:pt x="12" y="134"/>
                    <a:pt x="0" y="89"/>
                  </a:cubicBezTo>
                  <a:cubicBezTo>
                    <a:pt x="5" y="81"/>
                    <a:pt x="9" y="73"/>
                    <a:pt x="12" y="64"/>
                  </a:cubicBezTo>
                  <a:cubicBezTo>
                    <a:pt x="12" y="63"/>
                    <a:pt x="13" y="62"/>
                    <a:pt x="13" y="61"/>
                  </a:cubicBezTo>
                  <a:cubicBezTo>
                    <a:pt x="15" y="58"/>
                    <a:pt x="16" y="54"/>
                    <a:pt x="17" y="50"/>
                  </a:cubicBezTo>
                  <a:cubicBezTo>
                    <a:pt x="17" y="49"/>
                    <a:pt x="18" y="48"/>
                    <a:pt x="18" y="46"/>
                  </a:cubicBezTo>
                  <a:cubicBezTo>
                    <a:pt x="18" y="45"/>
                    <a:pt x="19" y="44"/>
                    <a:pt x="19" y="42"/>
                  </a:cubicBezTo>
                  <a:cubicBezTo>
                    <a:pt x="19" y="41"/>
                    <a:pt x="20" y="40"/>
                    <a:pt x="20" y="39"/>
                  </a:cubicBezTo>
                  <a:cubicBezTo>
                    <a:pt x="20" y="37"/>
                    <a:pt x="21" y="36"/>
                    <a:pt x="21" y="34"/>
                  </a:cubicBezTo>
                  <a:cubicBezTo>
                    <a:pt x="21" y="34"/>
                    <a:pt x="21" y="33"/>
                    <a:pt x="21" y="32"/>
                  </a:cubicBezTo>
                  <a:cubicBezTo>
                    <a:pt x="22" y="31"/>
                    <a:pt x="22" y="29"/>
                    <a:pt x="22" y="28"/>
                  </a:cubicBezTo>
                  <a:cubicBezTo>
                    <a:pt x="23" y="22"/>
                    <a:pt x="24" y="17"/>
                    <a:pt x="24" y="11"/>
                  </a:cubicBezTo>
                  <a:cubicBezTo>
                    <a:pt x="24" y="10"/>
                    <a:pt x="24" y="9"/>
                    <a:pt x="24" y="7"/>
                  </a:cubicBezTo>
                  <a:cubicBezTo>
                    <a:pt x="24" y="7"/>
                    <a:pt x="24" y="6"/>
                    <a:pt x="24" y="6"/>
                  </a:cubicBezTo>
                  <a:cubicBezTo>
                    <a:pt x="24" y="5"/>
                    <a:pt x="24" y="4"/>
                    <a:pt x="24" y="2"/>
                  </a:cubicBezTo>
                  <a:cubicBezTo>
                    <a:pt x="24" y="1"/>
                    <a:pt x="25" y="0"/>
                    <a:pt x="25" y="0"/>
                  </a:cubicBezTo>
                  <a:cubicBezTo>
                    <a:pt x="25" y="68"/>
                    <a:pt x="48" y="130"/>
                    <a:pt x="86" y="181"/>
                  </a:cubicBezTo>
                  <a:close/>
                </a:path>
              </a:pathLst>
            </a:custGeom>
            <a:solidFill>
              <a:srgbClr val="5CC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/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3054351" y="3328988"/>
              <a:ext cx="7929563" cy="1157288"/>
            </a:xfrm>
            <a:custGeom>
              <a:avLst/>
              <a:gdLst>
                <a:gd name="T0" fmla="*/ 306 w 2112"/>
                <a:gd name="T1" fmla="*/ 185 h 307"/>
                <a:gd name="T2" fmla="*/ 306 w 2112"/>
                <a:gd name="T3" fmla="*/ 185 h 307"/>
                <a:gd name="T4" fmla="*/ 122 w 2112"/>
                <a:gd name="T5" fmla="*/ 0 h 307"/>
                <a:gd name="T6" fmla="*/ 0 w 2112"/>
                <a:gd name="T7" fmla="*/ 0 h 307"/>
                <a:gd name="T8" fmla="*/ 306 w 2112"/>
                <a:gd name="T9" fmla="*/ 307 h 307"/>
                <a:gd name="T10" fmla="*/ 2014 w 2112"/>
                <a:gd name="T11" fmla="*/ 307 h 307"/>
                <a:gd name="T12" fmla="*/ 2112 w 2112"/>
                <a:gd name="T13" fmla="*/ 209 h 307"/>
                <a:gd name="T14" fmla="*/ 2112 w 2112"/>
                <a:gd name="T15" fmla="*/ 185 h 307"/>
                <a:gd name="T16" fmla="*/ 306 w 2112"/>
                <a:gd name="T17" fmla="*/ 18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2" h="307">
                  <a:moveTo>
                    <a:pt x="306" y="185"/>
                  </a:moveTo>
                  <a:cubicBezTo>
                    <a:pt x="306" y="185"/>
                    <a:pt x="306" y="185"/>
                    <a:pt x="306" y="185"/>
                  </a:cubicBezTo>
                  <a:cubicBezTo>
                    <a:pt x="205" y="185"/>
                    <a:pt x="122" y="102"/>
                    <a:pt x="1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"/>
                    <a:pt x="137" y="307"/>
                    <a:pt x="306" y="307"/>
                  </a:cubicBezTo>
                  <a:cubicBezTo>
                    <a:pt x="2014" y="307"/>
                    <a:pt x="2014" y="307"/>
                    <a:pt x="2014" y="307"/>
                  </a:cubicBezTo>
                  <a:cubicBezTo>
                    <a:pt x="2068" y="307"/>
                    <a:pt x="2112" y="263"/>
                    <a:pt x="2112" y="209"/>
                  </a:cubicBezTo>
                  <a:cubicBezTo>
                    <a:pt x="2112" y="185"/>
                    <a:pt x="2112" y="185"/>
                    <a:pt x="2112" y="185"/>
                  </a:cubicBezTo>
                  <a:lnTo>
                    <a:pt x="306" y="185"/>
                  </a:lnTo>
                  <a:close/>
                </a:path>
              </a:pathLst>
            </a:custGeom>
            <a:solidFill>
              <a:srgbClr val="5CC3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/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3513138" y="3332163"/>
              <a:ext cx="0" cy="34925"/>
            </a:xfrm>
            <a:custGeom>
              <a:avLst/>
              <a:gdLst>
                <a:gd name="T0" fmla="*/ 0 h 9"/>
                <a:gd name="T1" fmla="*/ 9 h 9"/>
                <a:gd name="T2" fmla="*/ 2 h 9"/>
                <a:gd name="T3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8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/>
            </a:p>
          </p:txBody>
        </p:sp>
      </p:grpSp>
      <p:sp>
        <p:nvSpPr>
          <p:cNvPr id="38" name="Rectangle 16"/>
          <p:cNvSpPr/>
          <p:nvPr/>
        </p:nvSpPr>
        <p:spPr>
          <a:xfrm>
            <a:off x="3312795" y="1638935"/>
            <a:ext cx="6853555" cy="937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5000" dirty="0">
                <a:latin typeface="楷体" panose="02010609060101010101" charset="-122"/>
                <a:ea typeface="楷体" panose="02010609060101010101" charset="-122"/>
              </a:rPr>
              <a:t>习作讲评</a:t>
            </a:r>
            <a:endParaRPr lang="en-US" sz="50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160395" y="3150870"/>
            <a:ext cx="8477885" cy="3291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>
              <a:lnSpc>
                <a:spcPct val="130000"/>
              </a:lnSpc>
            </a:pPr>
            <a:r>
              <a:rPr sz="40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1、肯定长处,培养自信。</a:t>
            </a:r>
            <a:endParaRPr sz="40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28600">
              <a:lnSpc>
                <a:spcPct val="130000"/>
              </a:lnSpc>
            </a:pPr>
            <a:r>
              <a:rPr sz="40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2、生宣读作品,师生共赏,教师予以</a:t>
            </a:r>
            <a:endParaRPr sz="40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28600">
              <a:lnSpc>
                <a:spcPct val="130000"/>
              </a:lnSpc>
            </a:pPr>
            <a:r>
              <a:rPr sz="40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鼓励和肯定,激发写作兴趣,增强</a:t>
            </a:r>
            <a:endParaRPr sz="40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28600">
              <a:lnSpc>
                <a:spcPct val="130000"/>
              </a:lnSpc>
            </a:pPr>
            <a:r>
              <a:rPr sz="40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写作信心。</a:t>
            </a:r>
            <a:endParaRPr sz="40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/>
          <p:cNvSpPr/>
          <p:nvPr/>
        </p:nvSpPr>
        <p:spPr>
          <a:xfrm flipH="1">
            <a:off x="0" y="0"/>
            <a:ext cx="12192000" cy="6858000"/>
          </a:xfrm>
          <a:prstGeom prst="rtTriangle">
            <a:avLst/>
          </a:prstGeom>
          <a:solidFill>
            <a:srgbClr val="B7E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6" t="13876"/>
          <a:stretch>
            <a:fillRect/>
          </a:stretch>
        </p:blipFill>
        <p:spPr>
          <a:xfrm>
            <a:off x="-172627" y="1018572"/>
            <a:ext cx="7747322" cy="525008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612265" y="2581910"/>
            <a:ext cx="4872990" cy="21228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66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方正隶书简体" panose="02010601030101010101" charset="-122"/>
                <a:ea typeface="方正隶书简体" panose="02010601030101010101" charset="-122"/>
                <a:cs typeface="楷体" panose="02010609060101010101" charset="-122"/>
                <a:sym typeface="+mn-ea"/>
              </a:rPr>
              <a:t>总结点评</a:t>
            </a:r>
            <a:endParaRPr lang="zh-CN" altLang="en-US" sz="6600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方正隶书简体" panose="02010601030101010101" charset="-122"/>
              <a:ea typeface="方正隶书简体" panose="02010601030101010101" charset="-122"/>
              <a:cs typeface="楷体" panose="02010609060101010101" charset="-122"/>
              <a:sym typeface="+mn-ea"/>
            </a:endParaRPr>
          </a:p>
          <a:p>
            <a:pPr algn="dist"/>
            <a:r>
              <a:rPr lang="zh-CN" altLang="en-US" sz="66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方正隶书简体" panose="02010601030101010101" charset="-122"/>
                <a:ea typeface="方正隶书简体" panose="02010601030101010101" charset="-122"/>
                <a:cs typeface="楷体" panose="02010609060101010101" charset="-122"/>
                <a:sym typeface="+mn-ea"/>
              </a:rPr>
              <a:t>誊写习作</a:t>
            </a:r>
            <a:endParaRPr lang="zh-CN" altLang="en-US" sz="6600" b="1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方正隶书简体" panose="02010601030101010101" charset="-122"/>
              <a:ea typeface="方正隶书简体" panose="0201060103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170" y="809258"/>
            <a:ext cx="6096012" cy="6096012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9460" y="525780"/>
            <a:ext cx="10687050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指出共同存在的问题，下次</a:t>
            </a:r>
            <a:endParaRPr lang="zh-CN" altLang="en-US" sz="500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习作注意。</a:t>
            </a:r>
            <a:endParaRPr lang="zh-CN" altLang="en-US" sz="500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 表扬表现突出者，习作进步者，</a:t>
            </a:r>
            <a:endParaRPr lang="zh-CN" altLang="en-US" sz="500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       给每个学生鼓励，激发</a:t>
            </a:r>
            <a:endParaRPr lang="zh-CN" altLang="en-US" sz="500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       学生的写作兴趣。</a:t>
            </a:r>
            <a:endParaRPr lang="zh-CN" altLang="en-US" sz="500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CrisscrossEtching trans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608" b="26799"/>
          <a:stretch>
            <a:fillRect/>
          </a:stretch>
        </p:blipFill>
        <p:spPr>
          <a:xfrm>
            <a:off x="414020" y="3356610"/>
            <a:ext cx="11363960" cy="3077845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/>
          <p:cNvSpPr/>
          <p:nvPr/>
        </p:nvSpPr>
        <p:spPr>
          <a:xfrm>
            <a:off x="0" y="0"/>
            <a:ext cx="12192000" cy="6858000"/>
          </a:xfrm>
          <a:prstGeom prst="rtTriangle">
            <a:avLst/>
          </a:prstGeom>
          <a:solidFill>
            <a:srgbClr val="B7E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6" t="13876"/>
          <a:stretch>
            <a:fillRect/>
          </a:stretch>
        </p:blipFill>
        <p:spPr>
          <a:xfrm>
            <a:off x="4444678" y="590308"/>
            <a:ext cx="7747322" cy="52500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12"/>
          <a:stretch>
            <a:fillRect/>
          </a:stretch>
        </p:blipFill>
        <p:spPr>
          <a:xfrm>
            <a:off x="0" y="762000"/>
            <a:ext cx="6886937" cy="6096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04492" y="2241080"/>
            <a:ext cx="5829300" cy="1799590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pPr algn="ctr"/>
            <a:r>
              <a:rPr lang="zh-CN" altLang="en-US" sz="11100" b="1" dirty="0">
                <a:solidFill>
                  <a:srgbClr val="5CC3E3"/>
                </a:solidFill>
                <a:latin typeface="汉仪糯米团W" panose="00020600040101010101" charset="-122"/>
                <a:ea typeface="汉仪糯米团W" panose="00020600040101010101" charset="-122"/>
              </a:rPr>
              <a:t>谢谢观看</a:t>
            </a:r>
            <a:endParaRPr lang="zh-CN" altLang="en-US" sz="11100" b="1" dirty="0">
              <a:solidFill>
                <a:srgbClr val="5CC3E3"/>
              </a:solidFill>
              <a:latin typeface="汉仪糯米团W" panose="00020600040101010101" charset="-122"/>
              <a:ea typeface="汉仪糯米团W" panose="0002060004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/>
          <p:cNvSpPr/>
          <p:nvPr/>
        </p:nvSpPr>
        <p:spPr>
          <a:xfrm>
            <a:off x="0" y="0"/>
            <a:ext cx="12192000" cy="6858000"/>
          </a:xfrm>
          <a:prstGeom prst="rtTriangle">
            <a:avLst/>
          </a:prstGeom>
          <a:solidFill>
            <a:srgbClr val="B7E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6" t="13876"/>
          <a:stretch>
            <a:fillRect/>
          </a:stretch>
        </p:blipFill>
        <p:spPr>
          <a:xfrm rot="299631">
            <a:off x="-971550" y="-191135"/>
            <a:ext cx="13048615" cy="75850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35880" y="1252855"/>
            <a:ext cx="19202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solidFill>
                  <a:srgbClr val="6E8A8D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defRPr>
            </a:lvl1pPr>
          </a:lstStyle>
          <a:p>
            <a:r>
              <a:rPr lang="zh-CN" altLang="en-US" sz="5400" b="1" dirty="0">
                <a:solidFill>
                  <a:srgbClr val="EE8C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 录</a:t>
            </a:r>
            <a:endParaRPr lang="zh-CN" altLang="en-US" sz="5400" b="1" dirty="0">
              <a:solidFill>
                <a:srgbClr val="EE8C8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39593" y="2997735"/>
            <a:ext cx="4405630" cy="6299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佳作引路，章法导引</a:t>
            </a:r>
            <a:endParaRPr lang="zh-CN" altLang="en-US" sz="350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72928" y="2174736"/>
            <a:ext cx="61907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haroni" panose="02010803020104030203" pitchFamily="2" charset="-79"/>
              </a:rPr>
              <a:t>01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haroni" panose="02010803020104030203" pitchFamily="2" charset="-79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66815" y="2997835"/>
            <a:ext cx="4450715" cy="6299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运用方法，尝试习作</a:t>
            </a:r>
            <a:endParaRPr lang="zh-CN" altLang="en-US" sz="350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143692" y="2174736"/>
            <a:ext cx="697627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haroni" panose="02010803020104030203" pitchFamily="2" charset="-79"/>
              </a:rPr>
              <a:t>02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haroni" panose="02010803020104030203" pitchFamily="2" charset="-79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39593" y="4653767"/>
            <a:ext cx="4405630" cy="6299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修改评议，欣赏佳作</a:t>
            </a:r>
            <a:endParaRPr lang="zh-CN" altLang="en-US" sz="350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194284" y="3817433"/>
            <a:ext cx="697627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haroni" panose="02010803020104030203" pitchFamily="2" charset="-79"/>
              </a:rPr>
              <a:t>03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haroni" panose="02010803020104030203" pitchFamily="2" charset="-79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67450" y="4653915"/>
            <a:ext cx="4450080" cy="6299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zh-CN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总结点评，誊写习作</a:t>
            </a:r>
            <a:endParaRPr lang="zh-CN" altLang="en-US" sz="350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144129" y="3817433"/>
            <a:ext cx="705642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haroni" panose="02010803020104030203" pitchFamily="2" charset="-79"/>
              </a:rPr>
              <a:t>04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/>
          <p:cNvSpPr/>
          <p:nvPr/>
        </p:nvSpPr>
        <p:spPr>
          <a:xfrm flipH="1">
            <a:off x="0" y="0"/>
            <a:ext cx="12192000" cy="6858000"/>
          </a:xfrm>
          <a:prstGeom prst="rtTriangle">
            <a:avLst/>
          </a:prstGeom>
          <a:solidFill>
            <a:srgbClr val="B7E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6" t="13876"/>
          <a:stretch>
            <a:fillRect/>
          </a:stretch>
        </p:blipFill>
        <p:spPr>
          <a:xfrm>
            <a:off x="-172627" y="1018572"/>
            <a:ext cx="7747322" cy="525008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627505" y="2379980"/>
            <a:ext cx="4872990" cy="25279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dist">
              <a:lnSpc>
                <a:spcPct val="120000"/>
              </a:lnSpc>
            </a:pPr>
            <a:r>
              <a:rPr lang="zh-CN" altLang="en-US" sz="6600" b="1" dirty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方正隶书简体" panose="02010601030101010101" charset="-122"/>
                <a:ea typeface="方正隶书简体" panose="02010601030101010101" charset="-122"/>
              </a:rPr>
              <a:t>佳作引路</a:t>
            </a:r>
            <a:endParaRPr lang="zh-CN" altLang="en-US" sz="6600" b="1" dirty="0">
              <a:ln>
                <a:solidFill>
                  <a:schemeClr val="bg1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方正隶书简体" panose="02010601030101010101" charset="-122"/>
              <a:ea typeface="方正隶书简体" panose="02010601030101010101" charset="-122"/>
            </a:endParaRPr>
          </a:p>
          <a:p>
            <a:pPr algn="dist">
              <a:lnSpc>
                <a:spcPct val="120000"/>
              </a:lnSpc>
            </a:pPr>
            <a:r>
              <a:rPr lang="zh-CN" altLang="en-US" sz="6600" b="1" dirty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方正隶书简体" panose="02010601030101010101" charset="-122"/>
                <a:ea typeface="方正隶书简体" panose="02010601030101010101" charset="-122"/>
              </a:rPr>
              <a:t>章法导引</a:t>
            </a:r>
            <a:endParaRPr lang="zh-CN" altLang="en-US" sz="6600" b="1" dirty="0">
              <a:ln>
                <a:solidFill>
                  <a:schemeClr val="bg1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方正隶书简体" panose="02010601030101010101" charset="-122"/>
              <a:ea typeface="方正隶书简体" panose="0201060103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170" y="809258"/>
            <a:ext cx="6096012" cy="6096012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3430" y="633730"/>
            <a:ext cx="625602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佳作引路，章法导引</a:t>
            </a:r>
            <a:endParaRPr lang="zh-CN" altLang="en-US" sz="4500" dirty="0">
              <a:solidFill>
                <a:schemeClr val="tx1">
                  <a:lumMod val="85000"/>
                  <a:lumOff val="1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510" y="2353310"/>
            <a:ext cx="4991100" cy="4991100"/>
          </a:xfrm>
          <a:prstGeom prst="rect">
            <a:avLst/>
          </a:prstGeom>
        </p:spPr>
      </p:pic>
      <p:sp>
        <p:nvSpPr>
          <p:cNvPr id="5" name="TextBox 76"/>
          <p:cNvSpPr txBox="1"/>
          <p:nvPr/>
        </p:nvSpPr>
        <p:spPr>
          <a:xfrm>
            <a:off x="1981200" y="1790065"/>
            <a:ext cx="9500235" cy="3917950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>
            <a:defPPr>
              <a:defRPr lang="zh-CN"/>
            </a:defPPr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5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1. 老师这节课先请你们来欣</a:t>
            </a:r>
            <a:endParaRPr lang="en-US" sz="55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sz="55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赏一篇佳作，读一读，谈</a:t>
            </a:r>
            <a:endParaRPr lang="en-US" sz="55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sz="55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一谈你的理解和想法。</a:t>
            </a:r>
            <a:endParaRPr lang="en-US" sz="55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7230" y="633730"/>
            <a:ext cx="625602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佳作引路，章法导引</a:t>
            </a:r>
            <a:endParaRPr lang="zh-CN" altLang="en-US" sz="4500" dirty="0">
              <a:solidFill>
                <a:schemeClr val="tx1">
                  <a:lumMod val="85000"/>
                  <a:lumOff val="1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510" y="2353310"/>
            <a:ext cx="4991100" cy="4991100"/>
          </a:xfrm>
          <a:prstGeom prst="rect">
            <a:avLst/>
          </a:prstGeom>
        </p:spPr>
      </p:pic>
      <p:sp>
        <p:nvSpPr>
          <p:cNvPr id="5" name="TextBox 76"/>
          <p:cNvSpPr txBox="1"/>
          <p:nvPr/>
        </p:nvSpPr>
        <p:spPr>
          <a:xfrm>
            <a:off x="2149475" y="1759585"/>
            <a:ext cx="9317355" cy="4510405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>
            <a:defPPr>
              <a:defRPr lang="zh-CN"/>
            </a:defPPr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55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2. 引导学生从写作的内容和</a:t>
            </a:r>
            <a:endParaRPr lang="en-US" sz="55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sz="55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写作方法两方面来评点。</a:t>
            </a:r>
            <a:endParaRPr lang="en-US" sz="55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sz="55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这篇习作有什么值得你学</a:t>
            </a:r>
            <a:endParaRPr lang="en-US" sz="55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sz="55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习的？</a:t>
            </a:r>
            <a:endParaRPr lang="en-US" sz="55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/>
          <p:cNvSpPr/>
          <p:nvPr/>
        </p:nvSpPr>
        <p:spPr>
          <a:xfrm flipH="1">
            <a:off x="0" y="0"/>
            <a:ext cx="12192000" cy="6858000"/>
          </a:xfrm>
          <a:prstGeom prst="rtTriangle">
            <a:avLst/>
          </a:prstGeom>
          <a:solidFill>
            <a:srgbClr val="B7E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6" t="13876"/>
          <a:stretch>
            <a:fillRect/>
          </a:stretch>
        </p:blipFill>
        <p:spPr>
          <a:xfrm>
            <a:off x="-172627" y="1018572"/>
            <a:ext cx="7747322" cy="525008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627505" y="2379980"/>
            <a:ext cx="4872990" cy="25279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dist">
              <a:lnSpc>
                <a:spcPct val="120000"/>
              </a:lnSpc>
            </a:pPr>
            <a:r>
              <a:rPr lang="zh-CN" altLang="en-US" sz="6600" b="1" dirty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方正隶书简体" panose="02010601030101010101" charset="-122"/>
                <a:ea typeface="方正隶书简体" panose="02010601030101010101" charset="-122"/>
              </a:rPr>
              <a:t>运用方法</a:t>
            </a:r>
            <a:endParaRPr lang="zh-CN" altLang="en-US" sz="6600" b="1" dirty="0">
              <a:ln>
                <a:solidFill>
                  <a:schemeClr val="bg1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方正隶书简体" panose="02010601030101010101" charset="-122"/>
              <a:ea typeface="方正隶书简体" panose="02010601030101010101" charset="-122"/>
            </a:endParaRPr>
          </a:p>
          <a:p>
            <a:pPr algn="dist">
              <a:lnSpc>
                <a:spcPct val="120000"/>
              </a:lnSpc>
            </a:pPr>
            <a:r>
              <a:rPr lang="zh-CN" altLang="en-US" sz="6600" b="1" dirty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方正隶书简体" panose="02010601030101010101" charset="-122"/>
                <a:ea typeface="方正隶书简体" panose="02010601030101010101" charset="-122"/>
              </a:rPr>
              <a:t>尝试习作</a:t>
            </a:r>
            <a:endParaRPr lang="zh-CN" altLang="en-US" sz="6600" b="1" dirty="0">
              <a:ln>
                <a:solidFill>
                  <a:schemeClr val="bg1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方正隶书简体" panose="02010601030101010101" charset="-122"/>
              <a:ea typeface="方正隶书简体" panose="0201060103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170" y="809258"/>
            <a:ext cx="6096012" cy="6096012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CrisscrossEtching trans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1" y="1897949"/>
            <a:ext cx="12192000" cy="6096000"/>
          </a:xfrm>
          <a:prstGeom prst="rect">
            <a:avLst/>
          </a:prstGeom>
        </p:spPr>
      </p:pic>
      <p:sp>
        <p:nvSpPr>
          <p:cNvPr id="4" name="Freeform 5"/>
          <p:cNvSpPr/>
          <p:nvPr/>
        </p:nvSpPr>
        <p:spPr bwMode="auto">
          <a:xfrm>
            <a:off x="746760" y="1296035"/>
            <a:ext cx="5092065" cy="4542155"/>
          </a:xfrm>
          <a:custGeom>
            <a:avLst/>
            <a:gdLst>
              <a:gd name="T0" fmla="*/ 418 w 997"/>
              <a:gd name="T1" fmla="*/ 0 h 1006"/>
              <a:gd name="T2" fmla="*/ 23 w 997"/>
              <a:gd name="T3" fmla="*/ 383 h 1006"/>
              <a:gd name="T4" fmla="*/ 365 w 997"/>
              <a:gd name="T5" fmla="*/ 736 h 1006"/>
              <a:gd name="T6" fmla="*/ 716 w 997"/>
              <a:gd name="T7" fmla="*/ 1006 h 1006"/>
              <a:gd name="T8" fmla="*/ 629 w 997"/>
              <a:gd name="T9" fmla="*/ 741 h 1006"/>
              <a:gd name="T10" fmla="*/ 671 w 997"/>
              <a:gd name="T11" fmla="*/ 745 h 1006"/>
              <a:gd name="T12" fmla="*/ 939 w 997"/>
              <a:gd name="T13" fmla="*/ 453 h 1006"/>
              <a:gd name="T14" fmla="*/ 449 w 997"/>
              <a:gd name="T15" fmla="*/ 1 h 1006"/>
              <a:gd name="T16" fmla="*/ 418 w 997"/>
              <a:gd name="T17" fmla="*/ 0 h 10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7" h="1006">
                <a:moveTo>
                  <a:pt x="418" y="0"/>
                </a:moveTo>
                <a:cubicBezTo>
                  <a:pt x="242" y="0"/>
                  <a:pt x="0" y="96"/>
                  <a:pt x="23" y="383"/>
                </a:cubicBezTo>
                <a:cubicBezTo>
                  <a:pt x="47" y="688"/>
                  <a:pt x="365" y="736"/>
                  <a:pt x="365" y="736"/>
                </a:cubicBezTo>
                <a:cubicBezTo>
                  <a:pt x="451" y="931"/>
                  <a:pt x="716" y="1006"/>
                  <a:pt x="716" y="1006"/>
                </a:cubicBezTo>
                <a:cubicBezTo>
                  <a:pt x="548" y="769"/>
                  <a:pt x="629" y="741"/>
                  <a:pt x="629" y="741"/>
                </a:cubicBezTo>
                <a:cubicBezTo>
                  <a:pt x="629" y="741"/>
                  <a:pt x="646" y="745"/>
                  <a:pt x="671" y="745"/>
                </a:cubicBezTo>
                <a:cubicBezTo>
                  <a:pt x="745" y="745"/>
                  <a:pt x="896" y="712"/>
                  <a:pt x="939" y="453"/>
                </a:cubicBezTo>
                <a:cubicBezTo>
                  <a:pt x="997" y="104"/>
                  <a:pt x="626" y="13"/>
                  <a:pt x="449" y="1"/>
                </a:cubicBezTo>
                <a:cubicBezTo>
                  <a:pt x="439" y="0"/>
                  <a:pt x="429" y="0"/>
                  <a:pt x="418" y="0"/>
                </a:cubicBezTo>
              </a:path>
            </a:pathLst>
          </a:custGeom>
          <a:solidFill>
            <a:srgbClr val="5CC3E3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Rectangle 23"/>
          <p:cNvSpPr/>
          <p:nvPr/>
        </p:nvSpPr>
        <p:spPr>
          <a:xfrm>
            <a:off x="1169670" y="1743710"/>
            <a:ext cx="4669155" cy="2630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5500" b="1">
                <a:solidFill>
                  <a:prstClr val="whit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学生列好提纲，开始作文。</a:t>
            </a:r>
            <a:r>
              <a:rPr lang="en-GB" sz="5500" b="1" dirty="0">
                <a:solidFill>
                  <a:prstClr val="whit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.</a:t>
            </a:r>
            <a:endParaRPr lang="en-IN" sz="5500" b="1" dirty="0">
              <a:solidFill>
                <a:prstClr val="whit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3" name="Freeform 13"/>
          <p:cNvSpPr/>
          <p:nvPr/>
        </p:nvSpPr>
        <p:spPr bwMode="auto">
          <a:xfrm flipH="1">
            <a:off x="4652010" y="1162685"/>
            <a:ext cx="6985635" cy="4503420"/>
          </a:xfrm>
          <a:custGeom>
            <a:avLst/>
            <a:gdLst>
              <a:gd name="T0" fmla="*/ 453 w 1313"/>
              <a:gd name="T1" fmla="*/ 0 h 1063"/>
              <a:gd name="T2" fmla="*/ 32 w 1313"/>
              <a:gd name="T3" fmla="*/ 350 h 1063"/>
              <a:gd name="T4" fmla="*/ 188 w 1313"/>
              <a:gd name="T5" fmla="*/ 753 h 1063"/>
              <a:gd name="T6" fmla="*/ 770 w 1313"/>
              <a:gd name="T7" fmla="*/ 1063 h 1063"/>
              <a:gd name="T8" fmla="*/ 708 w 1313"/>
              <a:gd name="T9" fmla="*/ 913 h 1063"/>
              <a:gd name="T10" fmla="*/ 816 w 1313"/>
              <a:gd name="T11" fmla="*/ 96 h 1063"/>
              <a:gd name="T12" fmla="*/ 453 w 1313"/>
              <a:gd name="T13" fmla="*/ 0 h 1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3" h="1063">
                <a:moveTo>
                  <a:pt x="453" y="0"/>
                </a:moveTo>
                <a:cubicBezTo>
                  <a:pt x="192" y="0"/>
                  <a:pt x="54" y="184"/>
                  <a:pt x="32" y="350"/>
                </a:cubicBezTo>
                <a:cubicBezTo>
                  <a:pt x="0" y="581"/>
                  <a:pt x="188" y="753"/>
                  <a:pt x="188" y="753"/>
                </a:cubicBezTo>
                <a:cubicBezTo>
                  <a:pt x="430" y="1028"/>
                  <a:pt x="770" y="1063"/>
                  <a:pt x="770" y="1063"/>
                </a:cubicBezTo>
                <a:cubicBezTo>
                  <a:pt x="708" y="1018"/>
                  <a:pt x="708" y="913"/>
                  <a:pt x="708" y="913"/>
                </a:cubicBezTo>
                <a:cubicBezTo>
                  <a:pt x="1076" y="875"/>
                  <a:pt x="1313" y="340"/>
                  <a:pt x="816" y="96"/>
                </a:cubicBezTo>
                <a:cubicBezTo>
                  <a:pt x="676" y="28"/>
                  <a:pt x="555" y="0"/>
                  <a:pt x="453" y="0"/>
                </a:cubicBezTo>
              </a:path>
            </a:pathLst>
          </a:custGeom>
          <a:solidFill>
            <a:srgbClr val="EE8C85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Rectangle 23"/>
          <p:cNvSpPr/>
          <p:nvPr/>
        </p:nvSpPr>
        <p:spPr>
          <a:xfrm>
            <a:off x="6508750" y="1417955"/>
            <a:ext cx="4669155" cy="3646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GB" sz="5500" b="1">
                <a:solidFill>
                  <a:prstClr val="whit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巡视指导，并了解学生的习作情况。</a:t>
            </a:r>
            <a:r>
              <a:rPr lang="en-GB" sz="5500" b="1" dirty="0">
                <a:solidFill>
                  <a:prstClr val="whit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.</a:t>
            </a:r>
            <a:endParaRPr lang="en-IN" sz="5500" b="1" dirty="0">
              <a:solidFill>
                <a:prstClr val="whit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/>
          <p:cNvSpPr/>
          <p:nvPr/>
        </p:nvSpPr>
        <p:spPr>
          <a:xfrm flipH="1">
            <a:off x="0" y="0"/>
            <a:ext cx="12192000" cy="6858000"/>
          </a:xfrm>
          <a:prstGeom prst="rtTriangle">
            <a:avLst/>
          </a:prstGeom>
          <a:solidFill>
            <a:srgbClr val="B7E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6" t="13876"/>
          <a:stretch>
            <a:fillRect/>
          </a:stretch>
        </p:blipFill>
        <p:spPr>
          <a:xfrm>
            <a:off x="-172627" y="1018572"/>
            <a:ext cx="7747322" cy="525008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612265" y="2581910"/>
            <a:ext cx="4872990" cy="21228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66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方正隶书简体" panose="02010601030101010101" charset="-122"/>
                <a:ea typeface="方正隶书简体" panose="02010601030101010101" charset="-122"/>
                <a:cs typeface="楷体" panose="02010609060101010101" charset="-122"/>
                <a:sym typeface="+mn-ea"/>
              </a:rPr>
              <a:t>修改评议</a:t>
            </a:r>
            <a:endParaRPr lang="zh-CN" altLang="en-US" sz="6600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方正隶书简体" panose="02010601030101010101" charset="-122"/>
              <a:ea typeface="方正隶书简体" panose="02010601030101010101" charset="-122"/>
              <a:cs typeface="楷体" panose="02010609060101010101" charset="-122"/>
              <a:sym typeface="+mn-ea"/>
            </a:endParaRPr>
          </a:p>
          <a:p>
            <a:pPr algn="dist"/>
            <a:r>
              <a:rPr lang="zh-CN" altLang="en-US" sz="66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方正隶书简体" panose="02010601030101010101" charset="-122"/>
                <a:ea typeface="方正隶书简体" panose="02010601030101010101" charset="-122"/>
                <a:cs typeface="楷体" panose="02010609060101010101" charset="-122"/>
                <a:sym typeface="+mn-ea"/>
              </a:rPr>
              <a:t>欣赏佳作</a:t>
            </a:r>
            <a:endParaRPr lang="zh-CN" altLang="en-US" sz="6600" b="1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方正隶书简体" panose="02010601030101010101" charset="-122"/>
              <a:ea typeface="方正隶书简体" panose="0201060103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170" y="809258"/>
            <a:ext cx="6096012" cy="6096012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20820" y="601980"/>
            <a:ext cx="4149725" cy="9372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5500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方正隶书简体" panose="02010601030101010101" charset="-122"/>
                <a:ea typeface="方正隶书简体" panose="02010601030101010101" charset="-122"/>
              </a:rPr>
              <a:t>修改步骤</a:t>
            </a:r>
            <a:endParaRPr lang="zh-CN" altLang="en-US" sz="5500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方正隶书简体" panose="02010601030101010101" charset="-122"/>
              <a:ea typeface="方正隶书简体" panose="0201060103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570" y="1539240"/>
            <a:ext cx="5471160" cy="52266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990" y="1539240"/>
            <a:ext cx="5471160" cy="52266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80" y="1539240"/>
            <a:ext cx="5471160" cy="52266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700" y="1539240"/>
            <a:ext cx="5471160" cy="522668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323975" y="3629660"/>
            <a:ext cx="813435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500" b="1" dirty="0">
                <a:latin typeface="楷体" panose="02010609060101010101" charset="-122"/>
                <a:ea typeface="楷体" panose="02010609060101010101" charset="-122"/>
              </a:rPr>
              <a:t>错别字</a:t>
            </a:r>
            <a:endParaRPr lang="zh-CN" altLang="en-US" sz="45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23335" y="3629660"/>
            <a:ext cx="172847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500" b="1" dirty="0">
                <a:latin typeface="楷体" panose="02010609060101010101" charset="-122"/>
                <a:ea typeface="楷体" panose="02010609060101010101" charset="-122"/>
              </a:rPr>
              <a:t>不通顺的句子</a:t>
            </a:r>
            <a:endParaRPr lang="zh-CN" altLang="en-US" sz="45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829425" y="3629660"/>
            <a:ext cx="1449705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500" b="1" dirty="0">
                <a:latin typeface="楷体" panose="02010609060101010101" charset="-122"/>
                <a:ea typeface="楷体" panose="02010609060101010101" charset="-122"/>
              </a:rPr>
              <a:t>啰嗦的段落</a:t>
            </a:r>
            <a:endParaRPr lang="zh-CN" altLang="en-US" sz="45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507855" y="3629660"/>
            <a:ext cx="172148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500" b="1" dirty="0">
                <a:latin typeface="楷体" panose="02010609060101010101" charset="-122"/>
                <a:ea typeface="楷体" panose="02010609060101010101" charset="-122"/>
              </a:rPr>
              <a:t>表达不清晰不准确的句子</a:t>
            </a:r>
            <a:endParaRPr lang="zh-CN" altLang="en-US" sz="35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638</Words>
  <Application>WPS 演示</Application>
  <PresentationFormat>自定义</PresentationFormat>
  <Paragraphs>98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6" baseType="lpstr">
      <vt:lpstr>Arial</vt:lpstr>
      <vt:lpstr>宋体</vt:lpstr>
      <vt:lpstr>Wingdings</vt:lpstr>
      <vt:lpstr>方正水柱简体</vt:lpstr>
      <vt:lpstr>微软雅黑</vt:lpstr>
      <vt:lpstr>汉仪铸字木头人W</vt:lpstr>
      <vt:lpstr>楷体</vt:lpstr>
      <vt:lpstr>微软雅黑 Light</vt:lpstr>
      <vt:lpstr>Aharoni</vt:lpstr>
      <vt:lpstr>方正隶书简体</vt:lpstr>
      <vt:lpstr>方正少儿简体</vt:lpstr>
      <vt:lpstr>Lato</vt:lpstr>
      <vt:lpstr>Calibri</vt:lpstr>
      <vt:lpstr>楷体_GB2312</vt:lpstr>
      <vt:lpstr>汉仪糯米团W</vt:lpstr>
      <vt:lpstr>Lucida Sans</vt:lpstr>
      <vt:lpstr>Arial Unicode MS</vt:lpstr>
      <vt:lpstr>黑体</vt:lpstr>
      <vt:lpstr>Tahoma</vt:lpstr>
      <vt:lpstr>Courier New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4</cp:revision>
  <dcterms:created xsi:type="dcterms:W3CDTF">2020-01-26T12:25:00Z</dcterms:created>
  <dcterms:modified xsi:type="dcterms:W3CDTF">2020-03-03T05:41:07Z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