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6" r:id="rId5"/>
    <p:sldId id="259" r:id="rId6"/>
    <p:sldId id="274" r:id="rId7"/>
    <p:sldId id="266" r:id="rId8"/>
    <p:sldId id="297" r:id="rId9"/>
    <p:sldId id="262" r:id="rId10"/>
    <p:sldId id="308" r:id="rId11"/>
    <p:sldId id="261" r:id="rId12"/>
    <p:sldId id="270" r:id="rId13"/>
    <p:sldId id="301" r:id="rId14"/>
    <p:sldId id="265" r:id="rId15"/>
    <p:sldId id="269" r:id="rId16"/>
    <p:sldId id="282" r:id="rId17"/>
    <p:sldId id="302" r:id="rId18"/>
    <p:sldId id="283" r:id="rId19"/>
    <p:sldId id="272" r:id="rId20"/>
    <p:sldId id="305" r:id="rId21"/>
    <p:sldId id="304" r:id="rId22"/>
    <p:sldId id="303" r:id="rId23"/>
    <p:sldId id="306" r:id="rId24"/>
    <p:sldId id="307" r:id="rId25"/>
    <p:sldId id="291" r:id="rId26"/>
    <p:sldId id="295" r:id="rId27"/>
    <p:sldId id="309" r:id="rId28"/>
    <p:sldId id="29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  <a:srgbClr val="F1F1F2"/>
    <a:srgbClr val="F4F4F5"/>
    <a:srgbClr val="F7F7F8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914" y="732"/>
      </p:cViewPr>
      <p:guideLst>
        <p:guide orient="horz" pos="21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6BAF7-1EB9-4608-9A4E-ACEAFBC538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402E4-5481-4930-B6B6-5E6FEBB4B7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4.wdp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microsoft.com/office/2007/relationships/hdphoto" Target="../media/image4.wdp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microsoft.com/office/2007/relationships/hdphoto" Target="../media/image4.wdp"/><Relationship Id="rId3" Type="http://schemas.openxmlformats.org/officeDocument/2006/relationships/image" Target="../media/image6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4.wdp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microsoft.com/office/2007/relationships/hdphoto" Target="../media/image4.wdp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图文框 4"/>
          <p:cNvSpPr/>
          <p:nvPr/>
        </p:nvSpPr>
        <p:spPr>
          <a:xfrm>
            <a:off x="4035425" y="408940"/>
            <a:ext cx="4121785" cy="4964430"/>
          </a:xfrm>
          <a:prstGeom prst="frame">
            <a:avLst>
              <a:gd name="adj1" fmla="val 32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24215" y="1946275"/>
            <a:ext cx="506095" cy="288925"/>
            <a:chOff x="7050301" y="1428065"/>
            <a:chExt cx="336788" cy="217042"/>
          </a:xfrm>
        </p:grpSpPr>
        <p:sp>
          <p:nvSpPr>
            <p:cNvPr id="7" name="等腰三角形 6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等腰三角形 8"/>
          <p:cNvSpPr/>
          <p:nvPr/>
        </p:nvSpPr>
        <p:spPr>
          <a:xfrm>
            <a:off x="7627620" y="3564255"/>
            <a:ext cx="389255" cy="222250"/>
          </a:xfrm>
          <a:prstGeom prst="triangle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3964305" y="3529965"/>
            <a:ext cx="450850" cy="256540"/>
          </a:xfrm>
          <a:prstGeom prst="triangle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3718560" y="3511550"/>
            <a:ext cx="316865" cy="180340"/>
          </a:xfrm>
          <a:prstGeom prst="triangle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4098290" y="3349625"/>
            <a:ext cx="316865" cy="180340"/>
          </a:xfrm>
          <a:prstGeom prst="triangle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6481" r="55827" b="44815"/>
          <a:stretch>
            <a:fillRect/>
          </a:stretch>
        </p:blipFill>
        <p:spPr>
          <a:xfrm flipH="1">
            <a:off x="7249160" y="1946275"/>
            <a:ext cx="2045335" cy="1315720"/>
          </a:xfrm>
          <a:custGeom>
            <a:avLst/>
            <a:gdLst>
              <a:gd name="connsiteX0" fmla="*/ 0 w 2247900"/>
              <a:gd name="connsiteY0" fmla="*/ 0 h 1282700"/>
              <a:gd name="connsiteX1" fmla="*/ 2247900 w 2247900"/>
              <a:gd name="connsiteY1" fmla="*/ 0 h 1282700"/>
              <a:gd name="connsiteX2" fmla="*/ 2247900 w 2247900"/>
              <a:gd name="connsiteY2" fmla="*/ 1282700 h 1282700"/>
              <a:gd name="connsiteX3" fmla="*/ 0 w 2247900"/>
              <a:gd name="connsiteY3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282700">
                <a:moveTo>
                  <a:pt x="0" y="0"/>
                </a:moveTo>
                <a:lnTo>
                  <a:pt x="2247900" y="0"/>
                </a:lnTo>
                <a:lnTo>
                  <a:pt x="2247900" y="1282700"/>
                </a:lnTo>
                <a:lnTo>
                  <a:pt x="0" y="128270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6481" r="55827" b="44815"/>
          <a:stretch>
            <a:fillRect/>
          </a:stretch>
        </p:blipFill>
        <p:spPr>
          <a:xfrm flipH="1">
            <a:off x="2980055" y="3391535"/>
            <a:ext cx="2045335" cy="1315720"/>
          </a:xfrm>
          <a:custGeom>
            <a:avLst/>
            <a:gdLst>
              <a:gd name="connsiteX0" fmla="*/ 0 w 2247900"/>
              <a:gd name="connsiteY0" fmla="*/ 0 h 1282700"/>
              <a:gd name="connsiteX1" fmla="*/ 2247900 w 2247900"/>
              <a:gd name="connsiteY1" fmla="*/ 0 h 1282700"/>
              <a:gd name="connsiteX2" fmla="*/ 2247900 w 2247900"/>
              <a:gd name="connsiteY2" fmla="*/ 1282700 h 1282700"/>
              <a:gd name="connsiteX3" fmla="*/ 0 w 2247900"/>
              <a:gd name="connsiteY3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282700">
                <a:moveTo>
                  <a:pt x="0" y="0"/>
                </a:moveTo>
                <a:lnTo>
                  <a:pt x="2247900" y="0"/>
                </a:lnTo>
                <a:lnTo>
                  <a:pt x="2247900" y="1282700"/>
                </a:lnTo>
                <a:lnTo>
                  <a:pt x="0" y="1282700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/>
        </p:nvSpPr>
        <p:spPr>
          <a:xfrm>
            <a:off x="4888230" y="970915"/>
            <a:ext cx="2416810" cy="403733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600">
                <a:latin typeface="方正康体简体" panose="02010601030101010101" charset="-122"/>
                <a:ea typeface="方正康体简体" panose="02010601030101010101" charset="-122"/>
              </a:rPr>
              <a:t>青山处处</a:t>
            </a:r>
            <a:endParaRPr lang="zh-CN" altLang="en-US" sz="6600">
              <a:latin typeface="方正康体简体" panose="02010601030101010101" charset="-122"/>
              <a:ea typeface="方正康体简体" panose="02010601030101010101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6600">
                <a:latin typeface="方正康体简体" panose="02010601030101010101" charset="-122"/>
                <a:ea typeface="方正康体简体" panose="02010601030101010101" charset="-122"/>
              </a:rPr>
              <a:t>埋忠骨</a:t>
            </a:r>
            <a:endParaRPr lang="zh-CN" altLang="en-US" sz="6600">
              <a:latin typeface="方正康体简体" panose="02010601030101010101" charset="-122"/>
              <a:ea typeface="方正康体简体" panose="02010601030101010101" charset="-122"/>
            </a:endParaRPr>
          </a:p>
        </p:txBody>
      </p:sp>
      <p:sp>
        <p:nvSpPr>
          <p:cNvPr id="3" name="文本框 29"/>
          <p:cNvSpPr txBox="1">
            <a:spLocks noChangeArrowheads="1"/>
          </p:cNvSpPr>
          <p:nvPr/>
        </p:nvSpPr>
        <p:spPr bwMode="auto">
          <a:xfrm>
            <a:off x="4625975" y="5456555"/>
            <a:ext cx="360426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语文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人教版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年级下</a:t>
            </a:r>
            <a:endParaRPr lang="zh-CN" altLang="en-US" sz="25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文本框 29"/>
          <p:cNvSpPr txBox="1">
            <a:spLocks noChangeArrowheads="1"/>
          </p:cNvSpPr>
          <p:nvPr/>
        </p:nvSpPr>
        <p:spPr bwMode="auto">
          <a:xfrm>
            <a:off x="8961755" y="4304030"/>
            <a:ext cx="153035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第一课时</a:t>
            </a:r>
            <a:endParaRPr lang="zh-CN" altLang="en-US" sz="25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07745" y="1508125"/>
            <a:ext cx="10206990" cy="4209415"/>
            <a:chOff x="2095" y="3115"/>
            <a:chExt cx="13686" cy="518"/>
          </a:xfrm>
        </p:grpSpPr>
        <p:sp>
          <p:nvSpPr>
            <p:cNvPr id="10" name="矩形 9"/>
            <p:cNvSpPr/>
            <p:nvPr/>
          </p:nvSpPr>
          <p:spPr>
            <a:xfrm>
              <a:off x="2095" y="3115"/>
              <a:ext cx="72" cy="51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5709" y="3123"/>
              <a:ext cx="72" cy="51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50" y="5310064"/>
            <a:ext cx="5400609" cy="1798171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品读感悟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22705" y="1695450"/>
            <a:ext cx="9545320" cy="39001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55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55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这是刚才我们找出来的表现毛主席心情悲痛的句子，自由读一读。</a:t>
            </a:r>
            <a:endParaRPr lang="zh-CN" altLang="en-US" sz="55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07745" y="1508125"/>
            <a:ext cx="10206990" cy="4209415"/>
            <a:chOff x="2095" y="3115"/>
            <a:chExt cx="13686" cy="518"/>
          </a:xfrm>
        </p:grpSpPr>
        <p:sp>
          <p:nvSpPr>
            <p:cNvPr id="10" name="矩形 9"/>
            <p:cNvSpPr/>
            <p:nvPr/>
          </p:nvSpPr>
          <p:spPr>
            <a:xfrm>
              <a:off x="2095" y="3115"/>
              <a:ext cx="72" cy="51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5709" y="3123"/>
              <a:ext cx="72" cy="51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50" y="5310064"/>
            <a:ext cx="5400609" cy="1798171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品读感悟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77290" y="1252855"/>
            <a:ext cx="9838055" cy="50927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50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50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其中并没有用我们刚才说的那些表示悲痛的词语，可是处处可以让我们体会到他那悲痛欲绝的心情，作者是运用了什么描写，达到了这样的效果呢！ </a:t>
            </a:r>
            <a:endParaRPr lang="zh-CN" altLang="en-US" sz="50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1550" y="1506855"/>
            <a:ext cx="10249535" cy="4679950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408695" y="2789501"/>
            <a:ext cx="1880048" cy="9599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标题数字等都可以通过点击和重新输入进行更改。建议参考此段文本字体大小风格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375788" y="2252761"/>
            <a:ext cx="218420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点击输入标题内容</a:t>
            </a:r>
            <a:endParaRPr lang="zh-CN" altLang="en-US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44306" y="3923686"/>
            <a:ext cx="1809726" cy="15669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更改，菜单开始栏设置中可以对字体、间距、大小、行距等</a:t>
            </a: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修改。建议参考此段文本字体大小风格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94087" y="2252761"/>
            <a:ext cx="218420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点击输入标题内容</a:t>
            </a:r>
            <a:endParaRPr lang="zh-CN" altLang="en-US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812386" y="2252761"/>
            <a:ext cx="218420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点击输入标题内容</a:t>
            </a:r>
            <a:endParaRPr lang="zh-CN" altLang="en-US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92342" y="2789501"/>
            <a:ext cx="1880048" cy="9599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标题数字等都可以通过点击和重新输入进行更改。建议参考此段文本字体大小风格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27953" y="3923686"/>
            <a:ext cx="1809726" cy="15669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更改，菜单开始栏设置中可以对字体、间距、大小、行距等</a:t>
            </a: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修改。建议参考此段文本字体大小风格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775989" y="2789501"/>
            <a:ext cx="1880048" cy="9599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标题数字等都可以通过点击和重新输入进行更改。建议参考此段文本字体大小风格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711600" y="3923686"/>
            <a:ext cx="1809726" cy="15669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更改，菜单开始栏设置中可以对字体、间距、大小、行距等</a:t>
            </a: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修改。建议参考此段文本字体大小风格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品读感悟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98550" y="1633855"/>
            <a:ext cx="10249535" cy="4679950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920240" y="1633855"/>
            <a:ext cx="9300845" cy="4523105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60000"/>
              </a:lnSpc>
            </a:pPr>
            <a:r>
              <a:rPr lang="zh-CN" altLang="en-US" sz="6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动作描写</a:t>
            </a:r>
            <a:endParaRPr lang="zh-CN" altLang="en-US" sz="6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 sz="6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语言描写</a:t>
            </a:r>
            <a:endParaRPr lang="zh-CN" altLang="en-US" sz="6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 sz="6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表情描写</a:t>
            </a:r>
            <a:endParaRPr lang="zh-CN" altLang="en-US" sz="6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534" y="1647302"/>
            <a:ext cx="1034415" cy="769441"/>
            <a:chOff x="900075" y="2072406"/>
            <a:chExt cx="1034415" cy="769441"/>
          </a:xfrm>
        </p:grpSpPr>
        <p:grpSp>
          <p:nvGrpSpPr>
            <p:cNvPr id="8" name="组合 7"/>
            <p:cNvGrpSpPr/>
            <p:nvPr/>
          </p:nvGrpSpPr>
          <p:grpSpPr>
            <a:xfrm>
              <a:off x="900075" y="2124395"/>
              <a:ext cx="740544" cy="717452"/>
              <a:chOff x="7732187" y="1570874"/>
              <a:chExt cx="740544" cy="717452"/>
            </a:xfrm>
          </p:grpSpPr>
          <p:sp>
            <p:nvSpPr>
              <p:cNvPr id="11" name="菱形 10"/>
              <p:cNvSpPr/>
              <p:nvPr/>
            </p:nvSpPr>
            <p:spPr>
              <a:xfrm>
                <a:off x="7732187" y="1570874"/>
                <a:ext cx="717452" cy="717452"/>
              </a:xfrm>
              <a:prstGeom prst="diamond">
                <a:avLst/>
              </a:prstGeom>
              <a:noFill/>
              <a:ln w="3175">
                <a:solidFill>
                  <a:srgbClr val="2739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/>
            </p:nvSpPr>
            <p:spPr>
              <a:xfrm>
                <a:off x="7755279" y="1570874"/>
                <a:ext cx="717452" cy="717452"/>
              </a:xfrm>
              <a:prstGeom prst="diamond">
                <a:avLst/>
              </a:prstGeom>
              <a:noFill/>
              <a:ln w="3175">
                <a:solidFill>
                  <a:srgbClr val="4545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139470" y="2072406"/>
              <a:ext cx="79502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破产仿宋-Regular" panose="00000500000000000000" pitchFamily="2" charset="-122"/>
                  <a:ea typeface="破产仿宋-Regular" panose="00000500000000000000" pitchFamily="2" charset="-122"/>
                </a:rPr>
                <a:t>壹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品读感悟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54480" y="1480185"/>
            <a:ext cx="10212070" cy="424624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“从收到这封电报起，毛泽东整整一天没说一句话，只是一支又一支地吸着烟。桌子上的饭菜已经热 曜啓写了几次，还是原封不动地放在那里。”</a:t>
            </a:r>
            <a:endParaRPr lang="zh-CN" altLang="en-US" sz="45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47635" y="5476240"/>
            <a:ext cx="4178935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动作描写</a:t>
            </a:r>
            <a:endParaRPr lang="zh-CN" altLang="en-US" sz="6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534" y="1647302"/>
            <a:ext cx="1034415" cy="769441"/>
            <a:chOff x="900075" y="2072406"/>
            <a:chExt cx="1034415" cy="769441"/>
          </a:xfrm>
        </p:grpSpPr>
        <p:grpSp>
          <p:nvGrpSpPr>
            <p:cNvPr id="8" name="组合 7"/>
            <p:cNvGrpSpPr/>
            <p:nvPr/>
          </p:nvGrpSpPr>
          <p:grpSpPr>
            <a:xfrm>
              <a:off x="900075" y="2124395"/>
              <a:ext cx="740544" cy="717452"/>
              <a:chOff x="7732187" y="1570874"/>
              <a:chExt cx="740544" cy="717452"/>
            </a:xfrm>
          </p:grpSpPr>
          <p:sp>
            <p:nvSpPr>
              <p:cNvPr id="11" name="菱形 10"/>
              <p:cNvSpPr/>
              <p:nvPr/>
            </p:nvSpPr>
            <p:spPr>
              <a:xfrm>
                <a:off x="7732187" y="1570874"/>
                <a:ext cx="717452" cy="717452"/>
              </a:xfrm>
              <a:prstGeom prst="diamond">
                <a:avLst/>
              </a:prstGeom>
              <a:noFill/>
              <a:ln w="3175">
                <a:solidFill>
                  <a:srgbClr val="2739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/>
            </p:nvSpPr>
            <p:spPr>
              <a:xfrm>
                <a:off x="7755279" y="1570874"/>
                <a:ext cx="717452" cy="717452"/>
              </a:xfrm>
              <a:prstGeom prst="diamond">
                <a:avLst/>
              </a:prstGeom>
              <a:noFill/>
              <a:ln w="3175">
                <a:solidFill>
                  <a:srgbClr val="4545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139470" y="2072406"/>
              <a:ext cx="79502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破产仿宋-Regular" panose="00000500000000000000" pitchFamily="2" charset="-122"/>
                  <a:ea typeface="破产仿宋-Regular" panose="00000500000000000000" pitchFamily="2" charset="-122"/>
                </a:rPr>
                <a:t>貮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品读感悟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54480" y="1647190"/>
            <a:ext cx="10212070" cy="364617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5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altLang="zh-CN" sz="5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5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岸英!岸英！主席用食指按着紧语言描写锁的眉头，情不自禁地喃喃着。</a:t>
            </a:r>
            <a:r>
              <a:rPr lang="en-US" altLang="zh-CN" sz="55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en-US" altLang="zh-CN" sz="55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47635" y="5476240"/>
            <a:ext cx="4178935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语言描写</a:t>
            </a:r>
            <a:endParaRPr lang="zh-CN" altLang="en-US" sz="6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534" y="1647302"/>
            <a:ext cx="1034415" cy="769441"/>
            <a:chOff x="900075" y="2072406"/>
            <a:chExt cx="1034415" cy="769441"/>
          </a:xfrm>
        </p:grpSpPr>
        <p:grpSp>
          <p:nvGrpSpPr>
            <p:cNvPr id="8" name="组合 7"/>
            <p:cNvGrpSpPr/>
            <p:nvPr/>
          </p:nvGrpSpPr>
          <p:grpSpPr>
            <a:xfrm>
              <a:off x="900075" y="2124395"/>
              <a:ext cx="740544" cy="717452"/>
              <a:chOff x="7732187" y="1570874"/>
              <a:chExt cx="740544" cy="717452"/>
            </a:xfrm>
          </p:grpSpPr>
          <p:sp>
            <p:nvSpPr>
              <p:cNvPr id="11" name="菱形 10"/>
              <p:cNvSpPr/>
              <p:nvPr/>
            </p:nvSpPr>
            <p:spPr>
              <a:xfrm>
                <a:off x="7732187" y="1570874"/>
                <a:ext cx="717452" cy="717452"/>
              </a:xfrm>
              <a:prstGeom prst="diamond">
                <a:avLst/>
              </a:prstGeom>
              <a:noFill/>
              <a:ln w="3175">
                <a:solidFill>
                  <a:srgbClr val="2739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/>
            </p:nvSpPr>
            <p:spPr>
              <a:xfrm>
                <a:off x="7755279" y="1570874"/>
                <a:ext cx="717452" cy="717452"/>
              </a:xfrm>
              <a:prstGeom prst="diamond">
                <a:avLst/>
              </a:prstGeom>
              <a:noFill/>
              <a:ln w="3175">
                <a:solidFill>
                  <a:srgbClr val="4545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139470" y="2072406"/>
              <a:ext cx="79502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破产仿宋-Regular" panose="00000500000000000000" pitchFamily="2" charset="-122"/>
                  <a:ea typeface="破产仿宋-Regular" panose="00000500000000000000" pitchFamily="2" charset="-122"/>
                </a:rPr>
                <a:t>叁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品读感悟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54480" y="1647190"/>
            <a:ext cx="10212070" cy="439991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50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altLang="zh-CN" sz="50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50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秘书将电报记录稿交主席签字的一瞬间，主席下意识地踌躇了一会儿，那神情分明在说，难道岸英真的回不来了？</a:t>
            </a:r>
            <a:r>
              <a:rPr lang="en-US" altLang="zh-CN" sz="50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en-US" altLang="zh-CN" sz="50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47635" y="5476240"/>
            <a:ext cx="4178935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表情描写</a:t>
            </a:r>
            <a:endParaRPr lang="zh-CN" altLang="en-US" sz="6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07745" y="1508125"/>
            <a:ext cx="10206990" cy="4209415"/>
            <a:chOff x="2095" y="3115"/>
            <a:chExt cx="13686" cy="518"/>
          </a:xfrm>
        </p:grpSpPr>
        <p:sp>
          <p:nvSpPr>
            <p:cNvPr id="10" name="矩形 9"/>
            <p:cNvSpPr/>
            <p:nvPr/>
          </p:nvSpPr>
          <p:spPr>
            <a:xfrm>
              <a:off x="2095" y="3115"/>
              <a:ext cx="72" cy="51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5709" y="3123"/>
              <a:ext cx="72" cy="51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50" y="5310064"/>
            <a:ext cx="5400609" cy="1798171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品读感悟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77290" y="1918970"/>
            <a:ext cx="9838055" cy="33229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50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50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当毛主席在记录稿上签字的时候，他是什么心情？从哪里看出来的？</a:t>
            </a:r>
            <a:endParaRPr lang="zh-CN" altLang="en-US" sz="50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46845" y="2041694"/>
            <a:ext cx="800219" cy="14968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点击在此输入标题文字</a:t>
            </a:r>
            <a:endParaRPr lang="zh-CN" altLang="en-US" sz="2000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7890" y="1314450"/>
            <a:ext cx="10396855" cy="50158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50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“</a:t>
            </a:r>
            <a:r>
              <a:rPr lang="zh-CN" altLang="en-US" sz="50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第二天早上，秘书来到毛主席的卧室。毛主席已经出去了，记录稿被放在枕头上，下面是被泪水打湿的枕巾。</a:t>
            </a:r>
            <a:r>
              <a:rPr lang="en-US" altLang="zh-CN" sz="50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50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3595" y="1266825"/>
            <a:ext cx="10544810" cy="5015230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38601" y="537742"/>
            <a:ext cx="802457" cy="21725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38455" y="875665"/>
            <a:ext cx="798195" cy="16040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方正古隶简体" panose="03000509000000000000" charset="-122"/>
                <a:ea typeface="方正古隶简体" panose="03000509000000000000" charset="-122"/>
                <a:cs typeface="方正古隶简体" panose="03000509000000000000" charset="-122"/>
              </a:rPr>
              <a:t>品 读</a:t>
            </a:r>
            <a:endParaRPr lang="zh-CN" altLang="en-US" sz="4000" b="1" dirty="0">
              <a:solidFill>
                <a:schemeClr val="bg1"/>
              </a:solidFill>
              <a:latin typeface="方正古隶简体" panose="03000509000000000000" charset="-122"/>
              <a:ea typeface="方正古隶简体" panose="03000509000000000000" charset="-122"/>
              <a:cs typeface="方正古隶简体" panose="03000509000000000000" charset="-122"/>
            </a:endParaRPr>
          </a:p>
        </p:txBody>
      </p:sp>
    </p:spTree>
  </p:cSld>
  <p:clrMapOvr>
    <a:masterClrMapping/>
  </p:clrMapOvr>
  <p:transition>
    <p:pull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0705" y="1508125"/>
            <a:ext cx="10815320" cy="4740910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408695" y="2789501"/>
            <a:ext cx="1880048" cy="9599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标题数字等都可以通过点击和重新输入进行更改。建议参考此段文本字体大小风格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375788" y="2252761"/>
            <a:ext cx="218420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点击输入标题内容</a:t>
            </a:r>
            <a:endParaRPr lang="zh-CN" altLang="en-US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44306" y="3923686"/>
            <a:ext cx="1809726" cy="15669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更改，菜单开始栏设置中可以对字体、间距、大小、行距等</a:t>
            </a: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修改。建议参考此段文本字体大小风格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94087" y="2252761"/>
            <a:ext cx="218420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点击输入标题内容</a:t>
            </a:r>
            <a:endParaRPr lang="zh-CN" altLang="en-US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812386" y="2252761"/>
            <a:ext cx="218420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点击输入标题内容</a:t>
            </a:r>
            <a:endParaRPr lang="zh-CN" altLang="en-US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92342" y="2789501"/>
            <a:ext cx="1880048" cy="9599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标题数字等都可以通过点击和重新输入进行更改。建议参考此段文本字体大小风格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775989" y="2789501"/>
            <a:ext cx="1880048" cy="9599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标题数字等都可以通过点击和重新输入进行更改。建议参考此段文本字体大小风格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711600" y="3923686"/>
            <a:ext cx="1809726" cy="15669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更改，菜单开始栏设置中可以对字体、间距、大小、行距等</a:t>
            </a: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修改。建议参考此段文本字体大小风格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品读感悟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87705" y="1635125"/>
            <a:ext cx="10815320" cy="4740910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87070" y="1633855"/>
            <a:ext cx="10689590" cy="4523105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20000"/>
              </a:lnSpc>
            </a:pPr>
            <a:r>
              <a:rPr lang="en-US" altLang="zh-CN" sz="400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400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过最后被泪水打湿的枕巾，我们仿佛看到了漫漫长夜，一位慈爱的父亲躺在床上辗转反侧，仿佛还可以挺到这位父亲在失声痛哭。老年丧子谁不哀痛！此时此刻，千言万语都变得苍白无力，这句话留给我们的是深深的震撼：</a:t>
            </a:r>
            <a:r>
              <a:rPr lang="zh-CN" sz="4000" b="1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毛泽东是平凡的，更是伟大的！</a:t>
            </a:r>
            <a:endParaRPr lang="zh-CN" sz="4000" b="1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46845" y="2041694"/>
            <a:ext cx="800219" cy="14968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点击在此输入标题文字</a:t>
            </a:r>
            <a:endParaRPr lang="zh-CN" altLang="en-US" sz="2000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7255" y="2251710"/>
            <a:ext cx="10396855" cy="304609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60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青山处处埋忠骨，</a:t>
            </a:r>
            <a:endParaRPr lang="zh-CN" altLang="en-US" sz="60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60000"/>
              </a:lnSpc>
            </a:pPr>
            <a:r>
              <a:rPr lang="zh-CN" alt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何须马革裹尸还。</a:t>
            </a:r>
            <a:r>
              <a:rPr lang="en-US" altLang="zh-CN" sz="60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60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3595" y="1266825"/>
            <a:ext cx="10544810" cy="5015230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38601" y="537742"/>
            <a:ext cx="802457" cy="21725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38455" y="875665"/>
            <a:ext cx="798195" cy="16040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方正古隶简体" panose="03000509000000000000" charset="-122"/>
                <a:ea typeface="方正古隶简体" panose="03000509000000000000" charset="-122"/>
                <a:cs typeface="方正古隶简体" panose="03000509000000000000" charset="-122"/>
              </a:rPr>
              <a:t>品 读</a:t>
            </a:r>
            <a:endParaRPr lang="zh-CN" altLang="en-US" sz="4000" b="1" dirty="0">
              <a:solidFill>
                <a:schemeClr val="bg1"/>
              </a:solidFill>
              <a:latin typeface="方正古隶简体" panose="03000509000000000000" charset="-122"/>
              <a:ea typeface="方正古隶简体" panose="03000509000000000000" charset="-122"/>
              <a:cs typeface="方正古隶简体" panose="03000509000000000000" charset="-122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>
          <a:xfrm>
            <a:off x="-14514" y="0"/>
            <a:ext cx="12206514" cy="68579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52015" y="2272029"/>
            <a:ext cx="10310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破产楷体-Regular" panose="00000500000000000000" pitchFamily="2" charset="-122"/>
                <a:ea typeface="破产楷体-Regular" panose="00000500000000000000" pitchFamily="2" charset="-122"/>
              </a:rPr>
              <a:t>壹</a:t>
            </a:r>
            <a:endParaRPr lang="zh-CN" altLang="en-US" sz="6600">
              <a:solidFill>
                <a:schemeClr val="tx1">
                  <a:lumMod val="75000"/>
                  <a:lumOff val="25000"/>
                </a:schemeClr>
              </a:solidFill>
              <a:latin typeface="破产楷体-Regular" panose="00000500000000000000" pitchFamily="2" charset="-122"/>
              <a:ea typeface="破产楷体-Regular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91615" y="3486150"/>
            <a:ext cx="1951355" cy="17532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复习</a:t>
            </a:r>
            <a:endParaRPr lang="zh-CN" altLang="en-US" sz="4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巩固</a:t>
            </a:r>
            <a:endParaRPr lang="zh-CN" altLang="en-US" sz="4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6481" r="55827" b="44815"/>
          <a:stretch>
            <a:fillRect/>
          </a:stretch>
        </p:blipFill>
        <p:spPr>
          <a:xfrm flipH="1">
            <a:off x="132233" y="4509587"/>
            <a:ext cx="1359671" cy="874693"/>
          </a:xfrm>
          <a:custGeom>
            <a:avLst/>
            <a:gdLst>
              <a:gd name="connsiteX0" fmla="*/ 0 w 2247900"/>
              <a:gd name="connsiteY0" fmla="*/ 0 h 1282700"/>
              <a:gd name="connsiteX1" fmla="*/ 2247900 w 2247900"/>
              <a:gd name="connsiteY1" fmla="*/ 0 h 1282700"/>
              <a:gd name="connsiteX2" fmla="*/ 2247900 w 2247900"/>
              <a:gd name="connsiteY2" fmla="*/ 1282700 h 1282700"/>
              <a:gd name="connsiteX3" fmla="*/ 0 w 2247900"/>
              <a:gd name="connsiteY3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282700">
                <a:moveTo>
                  <a:pt x="0" y="0"/>
                </a:moveTo>
                <a:lnTo>
                  <a:pt x="2247900" y="0"/>
                </a:lnTo>
                <a:lnTo>
                  <a:pt x="2247900" y="1282700"/>
                </a:lnTo>
                <a:lnTo>
                  <a:pt x="0" y="128270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3530496" y="3271504"/>
            <a:ext cx="336788" cy="217042"/>
            <a:chOff x="7050301" y="1428065"/>
            <a:chExt cx="336788" cy="217042"/>
          </a:xfrm>
        </p:grpSpPr>
        <p:sp>
          <p:nvSpPr>
            <p:cNvPr id="13" name="等腰三角形 12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5352569" y="2290444"/>
            <a:ext cx="10310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破产楷体-Regular" panose="00000500000000000000" pitchFamily="2" charset="-122"/>
                <a:ea typeface="破产楷体-Regular" panose="00000500000000000000" pitchFamily="2" charset="-122"/>
              </a:rPr>
              <a:t>贰</a:t>
            </a:r>
            <a:endParaRPr lang="en-US" altLang="zh-CN" sz="6600">
              <a:solidFill>
                <a:schemeClr val="tx1">
                  <a:lumMod val="75000"/>
                  <a:lumOff val="25000"/>
                </a:schemeClr>
              </a:solidFill>
              <a:latin typeface="破产楷体-Regular" panose="00000500000000000000" pitchFamily="2" charset="-122"/>
              <a:ea typeface="破产楷体-Regular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92675" y="3504565"/>
            <a:ext cx="1951355" cy="17532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读中</a:t>
            </a:r>
            <a:endParaRPr lang="zh-CN" altLang="en-US" sz="4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感悟</a:t>
            </a:r>
            <a:endParaRPr lang="zh-CN" altLang="en-US" sz="4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931049" y="3289919"/>
            <a:ext cx="336788" cy="217042"/>
            <a:chOff x="7050301" y="1428065"/>
            <a:chExt cx="336788" cy="217042"/>
          </a:xfrm>
        </p:grpSpPr>
        <p:sp>
          <p:nvSpPr>
            <p:cNvPr id="18" name="等腰三角形 17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8666480" y="2290445"/>
            <a:ext cx="105791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破产楷体-Regular" panose="00000500000000000000" pitchFamily="2" charset="-122"/>
                <a:ea typeface="破产楷体-Regular" panose="00000500000000000000" pitchFamily="2" charset="-122"/>
              </a:rPr>
              <a:t>叁</a:t>
            </a:r>
            <a:endParaRPr lang="zh-CN" altLang="en-US" sz="6600">
              <a:solidFill>
                <a:schemeClr val="tx1">
                  <a:lumMod val="75000"/>
                  <a:lumOff val="25000"/>
                </a:schemeClr>
              </a:solidFill>
              <a:latin typeface="破产楷体-Regular" panose="00000500000000000000" pitchFamily="2" charset="-122"/>
              <a:ea typeface="破产楷体-Regular" panose="000005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06105" y="3504565"/>
            <a:ext cx="2001520" cy="17532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拓展</a:t>
            </a:r>
            <a:endParaRPr lang="zh-CN" altLang="en-US" sz="4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延伸</a:t>
            </a:r>
            <a:endParaRPr lang="zh-CN" altLang="en-US" sz="4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0245090" y="3289935"/>
            <a:ext cx="344805" cy="214630"/>
            <a:chOff x="7050301" y="1428065"/>
            <a:chExt cx="336788" cy="217042"/>
          </a:xfrm>
        </p:grpSpPr>
        <p:sp>
          <p:nvSpPr>
            <p:cNvPr id="23" name="等腰三角形 22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6481" r="55827" b="44815"/>
          <a:stretch>
            <a:fillRect/>
          </a:stretch>
        </p:blipFill>
        <p:spPr>
          <a:xfrm flipH="1">
            <a:off x="10475683" y="2611933"/>
            <a:ext cx="1359671" cy="874693"/>
          </a:xfrm>
          <a:custGeom>
            <a:avLst/>
            <a:gdLst>
              <a:gd name="connsiteX0" fmla="*/ 0 w 2247900"/>
              <a:gd name="connsiteY0" fmla="*/ 0 h 1282700"/>
              <a:gd name="connsiteX1" fmla="*/ 2247900 w 2247900"/>
              <a:gd name="connsiteY1" fmla="*/ 0 h 1282700"/>
              <a:gd name="connsiteX2" fmla="*/ 2247900 w 2247900"/>
              <a:gd name="connsiteY2" fmla="*/ 1282700 h 1282700"/>
              <a:gd name="connsiteX3" fmla="*/ 0 w 2247900"/>
              <a:gd name="connsiteY3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282700">
                <a:moveTo>
                  <a:pt x="0" y="0"/>
                </a:moveTo>
                <a:lnTo>
                  <a:pt x="2247900" y="0"/>
                </a:lnTo>
                <a:lnTo>
                  <a:pt x="2247900" y="1282700"/>
                </a:lnTo>
                <a:lnTo>
                  <a:pt x="0" y="1282700"/>
                </a:lnTo>
                <a:close/>
              </a:path>
            </a:pathLst>
          </a:custGeom>
        </p:spPr>
      </p:pic>
      <p:sp>
        <p:nvSpPr>
          <p:cNvPr id="31" name="图文框 30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0705" y="1508125"/>
            <a:ext cx="10815320" cy="4740910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408695" y="2789501"/>
            <a:ext cx="1880048" cy="9599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标题数字等都可以通过点击和重新输入进行更改。建议参考此段文本字体大小风格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375788" y="2252761"/>
            <a:ext cx="218420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点击输入标题内容</a:t>
            </a:r>
            <a:endParaRPr lang="zh-CN" altLang="en-US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44306" y="3923686"/>
            <a:ext cx="1809726" cy="15669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更改，菜单开始栏设置中可以对字体、间距、大小、行距等</a:t>
            </a: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修改。建议参考此段文本字体大小风格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94087" y="2252761"/>
            <a:ext cx="218420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点击输入标题内容</a:t>
            </a:r>
            <a:endParaRPr lang="zh-CN" altLang="en-US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812386" y="2252761"/>
            <a:ext cx="218420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点击输入标题内容</a:t>
            </a:r>
            <a:endParaRPr lang="zh-CN" altLang="en-US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92342" y="2789501"/>
            <a:ext cx="1880048" cy="9599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标题数字等都可以通过点击和重新输入进行更改。建议参考此段文本字体大小风格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775989" y="2789501"/>
            <a:ext cx="1880048" cy="9599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标题数字等都可以通过点击和重新输入进行更改。建议参考此段文本字体大小风格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711600" y="3923686"/>
            <a:ext cx="1809726" cy="15669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更改，菜单开始栏设置中可以对字体、间距、大小、行距等</a:t>
            </a: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修改。建议参考此段文本字体大小风格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品读感悟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87705" y="1635125"/>
            <a:ext cx="10815320" cy="4740910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87070" y="1511935"/>
            <a:ext cx="10689590" cy="483108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55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“</a:t>
            </a:r>
            <a:r>
              <a:rPr lang="zh-CN" altLang="en-US" sz="55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青山处处埋忠骨，何须马革裹尸还。</a:t>
            </a:r>
            <a:r>
              <a:rPr lang="en-US" altLang="zh-CN" sz="55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5500" b="1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这铮铮的言语下，是毛主席那宽阔的胸怀和那深深的慈父之情。</a:t>
            </a:r>
            <a:endParaRPr lang="zh-CN" altLang="en-US" sz="5500" b="1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0705" y="1508125"/>
            <a:ext cx="10815320" cy="4740910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408695" y="2789501"/>
            <a:ext cx="1880048" cy="9599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标题数字等都可以通过点击和重新输入进行更改。建议参考此段文本字体大小风格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375788" y="2252761"/>
            <a:ext cx="218420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点击输入标题内容</a:t>
            </a:r>
            <a:endParaRPr lang="zh-CN" altLang="en-US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44306" y="3923686"/>
            <a:ext cx="1809726" cy="15669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更改，菜单开始栏设置中可以对字体、间距、大小、行距等</a:t>
            </a: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修改。建议参考此段文本字体大小风格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94087" y="2252761"/>
            <a:ext cx="218420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点击输入标题内容</a:t>
            </a:r>
            <a:endParaRPr lang="zh-CN" altLang="en-US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812386" y="2252761"/>
            <a:ext cx="218420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点击输入标题内容</a:t>
            </a:r>
            <a:endParaRPr lang="zh-CN" altLang="en-US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92342" y="2789501"/>
            <a:ext cx="1880048" cy="9599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标题数字等都可以通过点击和重新输入进行更改。建议参考此段文本字体大小风格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775989" y="2789501"/>
            <a:ext cx="1880048" cy="9599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标题数字等都可以通过点击和重新输入进行更改。建议参考此段文本字体大小风格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711600" y="3923686"/>
            <a:ext cx="1809726" cy="15669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更改，菜单开始栏设置中可以对字体、间距、大小、行距等</a:t>
            </a: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修改。建议参考此段文本字体大小风格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品读感悟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87705" y="1635125"/>
            <a:ext cx="10815320" cy="4740910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87070" y="1635125"/>
            <a:ext cx="10689590" cy="439991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5000" b="1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5000" b="1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这句话的意思是革命者既然把整个身心都献给了祖国，至于死后是否把尸体运回家乡安葬就无需考虑了，长眠异国的土地又有何妨。</a:t>
            </a:r>
            <a:endParaRPr lang="zh-CN" altLang="en-US" sz="5000" b="1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0705" y="1508125"/>
            <a:ext cx="10815320" cy="4740910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408695" y="2789501"/>
            <a:ext cx="1880048" cy="9599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标题数字等都可以通过点击和重新输入进行更改。建议参考此段文本字体大小风格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375788" y="2252761"/>
            <a:ext cx="218420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点击输入标题内容</a:t>
            </a:r>
            <a:endParaRPr lang="zh-CN" altLang="en-US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44306" y="3923686"/>
            <a:ext cx="1809726" cy="15669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更改，菜单开始栏设置中可以对字体、间距、大小、行距等</a:t>
            </a: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修改。建议参考此段文本字体大小风格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94087" y="2252761"/>
            <a:ext cx="218420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点击输入标题内容</a:t>
            </a:r>
            <a:endParaRPr lang="zh-CN" altLang="en-US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812386" y="2252761"/>
            <a:ext cx="218420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点击输入标题内容</a:t>
            </a:r>
            <a:endParaRPr lang="zh-CN" altLang="en-US" dirty="0">
              <a:solidFill>
                <a:schemeClr val="bg1"/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92342" y="2789501"/>
            <a:ext cx="1880048" cy="9599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标题数字等都可以通过点击和重新输入进行更改。建议参考此段文本字体大小风格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775989" y="2789501"/>
            <a:ext cx="1880048" cy="9599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标题数字等都可以通过点击和重新输入进行更改。建议参考此段文本字体大小风格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711600" y="3923686"/>
            <a:ext cx="1809726" cy="15669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更改，菜单开始栏设置中可以对字体、间距、大小、行距等</a:t>
            </a: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进行</a:t>
            </a:r>
            <a:r>
              <a:rPr lang="zh-CN" altLang="en-US" sz="120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</a:rPr>
              <a:t>修改。建议参考此段文本字体大小风格</a:t>
            </a:r>
            <a:endParaRPr lang="zh-CN" altLang="en-US" sz="1200" dirty="0">
              <a:solidFill>
                <a:schemeClr val="bg1"/>
              </a:solidFill>
              <a:latin typeface="思源黑体 ExtraLight" panose="020B0200000000000000" pitchFamily="34" charset="-122"/>
              <a:ea typeface="思源黑体 ExtraLight" panose="020B02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品读感悟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87705" y="1635125"/>
            <a:ext cx="10815320" cy="4740910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793750" y="1635125"/>
            <a:ext cx="10491470" cy="470789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5000" b="1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5000" b="1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这里既是对毛岸英烈士的高度评价，又表明了毛泽东对儿子遗体安葬问题的态度，既尊重朝鲜人民的意愿，充分显示了他无产阶级革命家的博大胸襟。</a:t>
            </a:r>
            <a:endParaRPr lang="zh-CN" altLang="en-US" sz="5000" b="1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3"/>
          <a:stretch>
            <a:fillRect/>
          </a:stretch>
        </p:blipFill>
        <p:spPr>
          <a:xfrm>
            <a:off x="0" y="2402113"/>
            <a:ext cx="12192000" cy="4521201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5585460" y="1106396"/>
            <a:ext cx="1021080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破产楷体-Regular" panose="00000500000000000000" pitchFamily="2" charset="-122"/>
                <a:ea typeface="破产楷体-Regular" panose="00000500000000000000" pitchFamily="2" charset="-122"/>
              </a:rPr>
              <a:t>叁</a:t>
            </a:r>
            <a:endParaRPr lang="zh-CN" altLang="en-US" sz="6600">
              <a:solidFill>
                <a:schemeClr val="tx1">
                  <a:lumMod val="75000"/>
                  <a:lumOff val="25000"/>
                </a:schemeClr>
              </a:solidFill>
              <a:latin typeface="破产楷体-Regular" panose="00000500000000000000" pitchFamily="2" charset="-122"/>
              <a:ea typeface="破产楷体-Regular" panose="00000500000000000000" pitchFamily="2" charset="-122"/>
            </a:endParaRPr>
          </a:p>
        </p:txBody>
      </p:sp>
      <p:sp>
        <p:nvSpPr>
          <p:cNvPr id="39" name="图文框 38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图文框 39"/>
          <p:cNvSpPr/>
          <p:nvPr/>
        </p:nvSpPr>
        <p:spPr>
          <a:xfrm>
            <a:off x="4279232" y="727936"/>
            <a:ext cx="3633536" cy="1864706"/>
          </a:xfrm>
          <a:prstGeom prst="frame">
            <a:avLst>
              <a:gd name="adj1" fmla="val 32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7224843" y="1133737"/>
            <a:ext cx="336788" cy="217042"/>
            <a:chOff x="7050301" y="1428065"/>
            <a:chExt cx="336788" cy="217042"/>
          </a:xfrm>
        </p:grpSpPr>
        <p:sp>
          <p:nvSpPr>
            <p:cNvPr id="42" name="等腰三角形 41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6481" r="55827" b="44815"/>
          <a:stretch>
            <a:fillRect/>
          </a:stretch>
        </p:blipFill>
        <p:spPr>
          <a:xfrm flipH="1">
            <a:off x="3701272" y="1527420"/>
            <a:ext cx="1359671" cy="874693"/>
          </a:xfrm>
          <a:custGeom>
            <a:avLst/>
            <a:gdLst>
              <a:gd name="connsiteX0" fmla="*/ 0 w 2247900"/>
              <a:gd name="connsiteY0" fmla="*/ 0 h 1282700"/>
              <a:gd name="connsiteX1" fmla="*/ 2247900 w 2247900"/>
              <a:gd name="connsiteY1" fmla="*/ 0 h 1282700"/>
              <a:gd name="connsiteX2" fmla="*/ 2247900 w 2247900"/>
              <a:gd name="connsiteY2" fmla="*/ 1282700 h 1282700"/>
              <a:gd name="connsiteX3" fmla="*/ 0 w 2247900"/>
              <a:gd name="connsiteY3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282700">
                <a:moveTo>
                  <a:pt x="0" y="0"/>
                </a:moveTo>
                <a:lnTo>
                  <a:pt x="2247900" y="0"/>
                </a:lnTo>
                <a:lnTo>
                  <a:pt x="2247900" y="1282700"/>
                </a:lnTo>
                <a:lnTo>
                  <a:pt x="0" y="128270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3521075" y="3502025"/>
            <a:ext cx="5149850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b="1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拓 展 延 伸</a:t>
            </a:r>
            <a:endParaRPr lang="zh-CN" altLang="en-US" sz="6000" b="1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50" y="5310064"/>
            <a:ext cx="5400609" cy="1798171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拓展延伸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4590" y="1345565"/>
            <a:ext cx="7321550" cy="487108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50" y="5310064"/>
            <a:ext cx="5400609" cy="1798171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拓展延伸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0570" y="1437640"/>
            <a:ext cx="10689590" cy="49390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4500" b="1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4500" b="1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二十年后，主席走完了人生最后的历程。身边的工作人员在整理遗物时意外发现一叠衣物</a:t>
            </a:r>
            <a:r>
              <a:rPr lang="en-US" altLang="zh-CN" sz="4500" b="1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4500" b="1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两件棉衣，一双袜子，一顶军帽和一条毛巾。原来这是毛岸英的遗物</a:t>
            </a:r>
            <a:r>
              <a:rPr lang="en-US" altLang="zh-CN" sz="4500" b="1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......</a:t>
            </a:r>
            <a:endParaRPr lang="en-US" altLang="zh-CN" sz="4500" b="1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图文框 1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图文框 4"/>
          <p:cNvSpPr/>
          <p:nvPr/>
        </p:nvSpPr>
        <p:spPr>
          <a:xfrm>
            <a:off x="4726392" y="1564294"/>
            <a:ext cx="2739215" cy="3729411"/>
          </a:xfrm>
          <a:prstGeom prst="frame">
            <a:avLst>
              <a:gd name="adj1" fmla="val 32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050301" y="1917327"/>
            <a:ext cx="336788" cy="217042"/>
            <a:chOff x="7050301" y="1428065"/>
            <a:chExt cx="336788" cy="217042"/>
          </a:xfrm>
        </p:grpSpPr>
        <p:sp>
          <p:nvSpPr>
            <p:cNvPr id="7" name="等腰三角形 6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等腰三角形 8"/>
          <p:cNvSpPr/>
          <p:nvPr/>
        </p:nvSpPr>
        <p:spPr>
          <a:xfrm>
            <a:off x="7117589" y="3444882"/>
            <a:ext cx="259192" cy="167035"/>
          </a:xfrm>
          <a:prstGeom prst="triangle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803627" y="3202428"/>
            <a:ext cx="299510" cy="193018"/>
          </a:xfrm>
          <a:prstGeom prst="triangle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4687163" y="3226054"/>
            <a:ext cx="210833" cy="135870"/>
          </a:xfrm>
          <a:prstGeom prst="triangle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5066631" y="3063777"/>
            <a:ext cx="210833" cy="135870"/>
          </a:xfrm>
          <a:prstGeom prst="triangle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6481" r="55827" b="44815"/>
          <a:stretch>
            <a:fillRect/>
          </a:stretch>
        </p:blipFill>
        <p:spPr>
          <a:xfrm flipH="1">
            <a:off x="6755474" y="2221870"/>
            <a:ext cx="1359671" cy="874693"/>
          </a:xfrm>
          <a:custGeom>
            <a:avLst/>
            <a:gdLst>
              <a:gd name="connsiteX0" fmla="*/ 0 w 2247900"/>
              <a:gd name="connsiteY0" fmla="*/ 0 h 1282700"/>
              <a:gd name="connsiteX1" fmla="*/ 2247900 w 2247900"/>
              <a:gd name="connsiteY1" fmla="*/ 0 h 1282700"/>
              <a:gd name="connsiteX2" fmla="*/ 2247900 w 2247900"/>
              <a:gd name="connsiteY2" fmla="*/ 1282700 h 1282700"/>
              <a:gd name="connsiteX3" fmla="*/ 0 w 2247900"/>
              <a:gd name="connsiteY3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282700">
                <a:moveTo>
                  <a:pt x="0" y="0"/>
                </a:moveTo>
                <a:lnTo>
                  <a:pt x="2247900" y="0"/>
                </a:lnTo>
                <a:lnTo>
                  <a:pt x="2247900" y="1282700"/>
                </a:lnTo>
                <a:lnTo>
                  <a:pt x="0" y="128270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6481" r="55827" b="44815"/>
          <a:stretch>
            <a:fillRect/>
          </a:stretch>
        </p:blipFill>
        <p:spPr>
          <a:xfrm flipH="1">
            <a:off x="4357428" y="3301334"/>
            <a:ext cx="1359671" cy="874693"/>
          </a:xfrm>
          <a:custGeom>
            <a:avLst/>
            <a:gdLst>
              <a:gd name="connsiteX0" fmla="*/ 0 w 2247900"/>
              <a:gd name="connsiteY0" fmla="*/ 0 h 1282700"/>
              <a:gd name="connsiteX1" fmla="*/ 2247900 w 2247900"/>
              <a:gd name="connsiteY1" fmla="*/ 0 h 1282700"/>
              <a:gd name="connsiteX2" fmla="*/ 2247900 w 2247900"/>
              <a:gd name="connsiteY2" fmla="*/ 1282700 h 1282700"/>
              <a:gd name="connsiteX3" fmla="*/ 0 w 2247900"/>
              <a:gd name="connsiteY3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282700">
                <a:moveTo>
                  <a:pt x="0" y="0"/>
                </a:moveTo>
                <a:lnTo>
                  <a:pt x="2247900" y="0"/>
                </a:lnTo>
                <a:lnTo>
                  <a:pt x="2247900" y="1282700"/>
                </a:lnTo>
                <a:lnTo>
                  <a:pt x="0" y="1282700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/>
        </p:nvSpPr>
        <p:spPr>
          <a:xfrm>
            <a:off x="5612094" y="1844195"/>
            <a:ext cx="967791" cy="316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000">
                <a:solidFill>
                  <a:srgbClr val="333333"/>
                </a:solidFill>
                <a:latin typeface="破产楷体-Regular" panose="00000500000000000000" pitchFamily="2" charset="-122"/>
                <a:ea typeface="破产楷体-Regular" panose="00000500000000000000" pitchFamily="2" charset="-122"/>
              </a:rPr>
              <a:t>感谢观看</a:t>
            </a:r>
            <a:endParaRPr lang="zh-CN" altLang="en-US" sz="5000" dirty="0">
              <a:solidFill>
                <a:srgbClr val="333333"/>
              </a:solidFill>
              <a:latin typeface="破产楷体-Regular" panose="00000500000000000000" pitchFamily="2" charset="-122"/>
              <a:ea typeface="破产楷体-Regular" panose="00000500000000000000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3"/>
          <a:stretch>
            <a:fillRect/>
          </a:stretch>
        </p:blipFill>
        <p:spPr>
          <a:xfrm>
            <a:off x="0" y="2402113"/>
            <a:ext cx="12192000" cy="4521201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5580474" y="1106396"/>
            <a:ext cx="10310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破产楷体-Regular" panose="00000500000000000000" pitchFamily="2" charset="-122"/>
                <a:ea typeface="破产楷体-Regular" panose="00000500000000000000" pitchFamily="2" charset="-122"/>
              </a:rPr>
              <a:t>壹</a:t>
            </a:r>
            <a:endParaRPr lang="zh-CN" altLang="en-US" sz="6600">
              <a:solidFill>
                <a:schemeClr val="tx1">
                  <a:lumMod val="75000"/>
                  <a:lumOff val="25000"/>
                </a:schemeClr>
              </a:solidFill>
              <a:latin typeface="破产楷体-Regular" panose="00000500000000000000" pitchFamily="2" charset="-122"/>
              <a:ea typeface="破产楷体-Regular" panose="00000500000000000000" pitchFamily="2" charset="-122"/>
            </a:endParaRPr>
          </a:p>
        </p:txBody>
      </p:sp>
      <p:sp>
        <p:nvSpPr>
          <p:cNvPr id="39" name="图文框 38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图文框 39"/>
          <p:cNvSpPr/>
          <p:nvPr/>
        </p:nvSpPr>
        <p:spPr>
          <a:xfrm>
            <a:off x="4279232" y="727936"/>
            <a:ext cx="3633536" cy="1864706"/>
          </a:xfrm>
          <a:prstGeom prst="frame">
            <a:avLst>
              <a:gd name="adj1" fmla="val 32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7224843" y="1133737"/>
            <a:ext cx="336788" cy="217042"/>
            <a:chOff x="7050301" y="1428065"/>
            <a:chExt cx="336788" cy="217042"/>
          </a:xfrm>
        </p:grpSpPr>
        <p:sp>
          <p:nvSpPr>
            <p:cNvPr id="42" name="等腰三角形 41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6481" r="55827" b="44815"/>
          <a:stretch>
            <a:fillRect/>
          </a:stretch>
        </p:blipFill>
        <p:spPr>
          <a:xfrm flipH="1">
            <a:off x="3701272" y="1527420"/>
            <a:ext cx="1359671" cy="874693"/>
          </a:xfrm>
          <a:custGeom>
            <a:avLst/>
            <a:gdLst>
              <a:gd name="connsiteX0" fmla="*/ 0 w 2247900"/>
              <a:gd name="connsiteY0" fmla="*/ 0 h 1282700"/>
              <a:gd name="connsiteX1" fmla="*/ 2247900 w 2247900"/>
              <a:gd name="connsiteY1" fmla="*/ 0 h 1282700"/>
              <a:gd name="connsiteX2" fmla="*/ 2247900 w 2247900"/>
              <a:gd name="connsiteY2" fmla="*/ 1282700 h 1282700"/>
              <a:gd name="connsiteX3" fmla="*/ 0 w 2247900"/>
              <a:gd name="connsiteY3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282700">
                <a:moveTo>
                  <a:pt x="0" y="0"/>
                </a:moveTo>
                <a:lnTo>
                  <a:pt x="2247900" y="0"/>
                </a:lnTo>
                <a:lnTo>
                  <a:pt x="2247900" y="1282700"/>
                </a:lnTo>
                <a:lnTo>
                  <a:pt x="0" y="128270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3521075" y="3502025"/>
            <a:ext cx="5149850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b="1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复 习 巩 固</a:t>
            </a:r>
            <a:endParaRPr lang="zh-CN" altLang="en-US" sz="6000" b="1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Picture 2" descr="http://img.hb.aicdn.com/0a755b29c4f498297986196495d0881105d15a922db5-C6QtOY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630072" y="1697244"/>
            <a:ext cx="1421474" cy="367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椭圆 7"/>
          <p:cNvSpPr/>
          <p:nvPr/>
        </p:nvSpPr>
        <p:spPr>
          <a:xfrm>
            <a:off x="341057" y="1901605"/>
            <a:ext cx="3026422" cy="302642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425018" y="1784070"/>
            <a:ext cx="3261090" cy="3261090"/>
          </a:xfrm>
          <a:prstGeom prst="ellipse">
            <a:avLst/>
          </a:prstGeom>
          <a:noFill/>
          <a:ln w="6350"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173220" y="2259965"/>
            <a:ext cx="7579360" cy="25533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60000"/>
              </a:lnSpc>
            </a:pPr>
            <a:r>
              <a:rPr lang="zh-CN" alt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青山处处埋忠骨</a:t>
            </a:r>
            <a:endParaRPr lang="zh-CN" altLang="en-US" sz="5000" b="1" dirty="0">
              <a:solidFill>
                <a:schemeClr val="tx1">
                  <a:lumMod val="75000"/>
                  <a:lumOff val="25000"/>
                </a:schemeClr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破产仿宋-Regular" panose="00000500000000000000" pitchFamily="2" charset="-122"/>
                <a:ea typeface="破产仿宋-Regular" panose="00000500000000000000" pitchFamily="2" charset="-122"/>
              </a:rPr>
              <a:t>何须马革裹尸还</a:t>
            </a:r>
            <a:endParaRPr lang="zh-CN" altLang="en-US" sz="5000" b="1" dirty="0">
              <a:solidFill>
                <a:schemeClr val="tx1">
                  <a:lumMod val="75000"/>
                  <a:lumOff val="25000"/>
                </a:schemeClr>
              </a:solidFill>
              <a:latin typeface="破产仿宋-Regular" panose="00000500000000000000" pitchFamily="2" charset="-122"/>
              <a:ea typeface="破产仿宋-Regular" panose="00000500000000000000" pitchFamily="2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25584" y="1670064"/>
            <a:ext cx="107518" cy="1491028"/>
            <a:chOff x="4959534" y="1580239"/>
            <a:chExt cx="176761" cy="24512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泪滴形 7"/>
            <p:cNvSpPr/>
            <p:nvPr/>
          </p:nvSpPr>
          <p:spPr>
            <a:xfrm rot="8244992">
              <a:off x="4959534" y="1580239"/>
              <a:ext cx="176761" cy="176761"/>
            </a:xfrm>
            <a:prstGeom prst="teardrop">
              <a:avLst/>
            </a:prstGeom>
            <a:grpFill/>
            <a:ln>
              <a:solidFill>
                <a:srgbClr val="4545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992074" y="2613898"/>
              <a:ext cx="111683" cy="111683"/>
            </a:xfrm>
            <a:prstGeom prst="ellipse">
              <a:avLst/>
            </a:prstGeom>
            <a:grpFill/>
            <a:ln>
              <a:solidFill>
                <a:srgbClr val="4545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992074" y="2905901"/>
              <a:ext cx="111683" cy="111683"/>
            </a:xfrm>
            <a:prstGeom prst="ellipse">
              <a:avLst/>
            </a:prstGeom>
            <a:grpFill/>
            <a:ln>
              <a:solidFill>
                <a:srgbClr val="4545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泪滴形 10"/>
            <p:cNvSpPr/>
            <p:nvPr/>
          </p:nvSpPr>
          <p:spPr>
            <a:xfrm rot="13355008" flipV="1">
              <a:off x="4959534" y="3854741"/>
              <a:ext cx="176761" cy="176761"/>
            </a:xfrm>
            <a:prstGeom prst="teardrop">
              <a:avLst/>
            </a:prstGeom>
            <a:grpFill/>
            <a:ln>
              <a:solidFill>
                <a:srgbClr val="4545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>
              <a:stCxn id="8" idx="7"/>
              <a:endCxn id="11" idx="7"/>
            </p:cNvCxnSpPr>
            <p:nvPr/>
          </p:nvCxnSpPr>
          <p:spPr>
            <a:xfrm>
              <a:off x="5042644" y="1793497"/>
              <a:ext cx="0" cy="2024747"/>
            </a:xfrm>
            <a:prstGeom prst="line">
              <a:avLst/>
            </a:prstGeom>
            <a:grpFill/>
            <a:ln>
              <a:solidFill>
                <a:srgbClr val="45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828728" y="3808415"/>
            <a:ext cx="107518" cy="1491028"/>
            <a:chOff x="4959534" y="1580239"/>
            <a:chExt cx="176761" cy="24512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泪滴形 13"/>
            <p:cNvSpPr/>
            <p:nvPr/>
          </p:nvSpPr>
          <p:spPr>
            <a:xfrm rot="8244992">
              <a:off x="4959534" y="1580239"/>
              <a:ext cx="176761" cy="176761"/>
            </a:xfrm>
            <a:prstGeom prst="teardrop">
              <a:avLst/>
            </a:prstGeom>
            <a:grpFill/>
            <a:ln>
              <a:solidFill>
                <a:srgbClr val="4545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4992074" y="2613898"/>
              <a:ext cx="111683" cy="111683"/>
            </a:xfrm>
            <a:prstGeom prst="ellipse">
              <a:avLst/>
            </a:prstGeom>
            <a:grpFill/>
            <a:ln>
              <a:solidFill>
                <a:srgbClr val="4545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4992074" y="2905901"/>
              <a:ext cx="111683" cy="111683"/>
            </a:xfrm>
            <a:prstGeom prst="ellipse">
              <a:avLst/>
            </a:prstGeom>
            <a:grpFill/>
            <a:ln>
              <a:solidFill>
                <a:srgbClr val="4545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泪滴形 16"/>
            <p:cNvSpPr/>
            <p:nvPr/>
          </p:nvSpPr>
          <p:spPr>
            <a:xfrm rot="13355008" flipV="1">
              <a:off x="4959534" y="3854741"/>
              <a:ext cx="176761" cy="176761"/>
            </a:xfrm>
            <a:prstGeom prst="teardrop">
              <a:avLst/>
            </a:prstGeom>
            <a:grpFill/>
            <a:ln>
              <a:solidFill>
                <a:srgbClr val="4545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>
              <a:stCxn id="14" idx="7"/>
              <a:endCxn id="17" idx="7"/>
            </p:cNvCxnSpPr>
            <p:nvPr/>
          </p:nvCxnSpPr>
          <p:spPr>
            <a:xfrm>
              <a:off x="5042644" y="1793497"/>
              <a:ext cx="0" cy="2024747"/>
            </a:xfrm>
            <a:prstGeom prst="line">
              <a:avLst/>
            </a:prstGeom>
            <a:grpFill/>
            <a:ln>
              <a:solidFill>
                <a:srgbClr val="454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1027430" y="1558925"/>
            <a:ext cx="10137775" cy="491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90000"/>
              </a:lnSpc>
            </a:pP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拟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定   </a:t>
            </a: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锻炼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慰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问   </a:t>
            </a: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眷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恋</a:t>
            </a:r>
            <a:endParaRPr lang="zh-CN" sz="55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90000"/>
              </a:lnSpc>
            </a:pP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奔</a:t>
            </a: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赴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特</a:t>
            </a: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殊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签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字   </a:t>
            </a: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繁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忙</a:t>
            </a:r>
            <a:endParaRPr lang="zh-CN" sz="55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90000"/>
              </a:lnSpc>
            </a:pP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马</a:t>
            </a: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革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毛</a:t>
            </a: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泽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东   </a:t>
            </a:r>
            <a:r>
              <a:rPr lang="zh-CN" sz="55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彭</a:t>
            </a:r>
            <a:r>
              <a:rPr lang="zh-CN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德怀 </a:t>
            </a:r>
            <a:endParaRPr lang="zh-CN" sz="55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生字生词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019363" y="728255"/>
            <a:ext cx="336788" cy="217042"/>
            <a:chOff x="7050301" y="1428065"/>
            <a:chExt cx="336788" cy="217042"/>
          </a:xfrm>
        </p:grpSpPr>
        <p:sp>
          <p:nvSpPr>
            <p:cNvPr id="37" name="等腰三角形 36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2893" name="文本框 122892"/>
          <p:cNvSpPr txBox="1"/>
          <p:nvPr/>
        </p:nvSpPr>
        <p:spPr>
          <a:xfrm>
            <a:off x="1716405" y="1647825"/>
            <a:ext cx="120967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 nǐ</a:t>
            </a:r>
            <a:endParaRPr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66820" y="1647825"/>
            <a:ext cx="238379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duàn  liàn</a:t>
            </a:r>
            <a:endParaRPr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65900" y="1647825"/>
            <a:ext cx="96774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wèi</a:t>
            </a:r>
            <a:endParaRPr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876030" y="1647825"/>
            <a:ext cx="137033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lang="en-US"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ju</a:t>
            </a: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à</a:t>
            </a:r>
            <a:r>
              <a:rPr lang="en-US"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n</a:t>
            </a:r>
            <a:endParaRPr lang="en-US"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451735" y="3235960"/>
            <a:ext cx="92773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lang="en-US"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p</a:t>
            </a: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ù</a:t>
            </a:r>
            <a:endParaRPr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815205" y="3249295"/>
            <a:ext cx="103251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shū</a:t>
            </a:r>
            <a:endParaRPr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28740" y="3249295"/>
            <a:ext cx="124206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lang="en-US"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q</a:t>
            </a: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i</a:t>
            </a:r>
            <a:r>
              <a:rPr sz="3000"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ā</a:t>
            </a: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n</a:t>
            </a:r>
            <a:endParaRPr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095740" y="3249295"/>
            <a:ext cx="12363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fán</a:t>
            </a:r>
            <a:endParaRPr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925445" y="4850765"/>
            <a:ext cx="11474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gé</a:t>
            </a:r>
            <a:endParaRPr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473065" y="4864100"/>
            <a:ext cx="153733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zé</a:t>
            </a:r>
            <a:endParaRPr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670800" y="4864100"/>
            <a:ext cx="128524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sz="3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péng</a:t>
            </a:r>
            <a:endParaRPr sz="30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lt"/>
              <a:sym typeface="+mn-ea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3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07745" y="1508125"/>
            <a:ext cx="10206990" cy="4209415"/>
            <a:chOff x="2095" y="3115"/>
            <a:chExt cx="13686" cy="518"/>
          </a:xfrm>
        </p:grpSpPr>
        <p:sp>
          <p:nvSpPr>
            <p:cNvPr id="10" name="矩形 9"/>
            <p:cNvSpPr/>
            <p:nvPr/>
          </p:nvSpPr>
          <p:spPr>
            <a:xfrm>
              <a:off x="2095" y="3115"/>
              <a:ext cx="72" cy="51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5709" y="3123"/>
              <a:ext cx="72" cy="51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50" y="5310064"/>
            <a:ext cx="5400609" cy="1798171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536440" y="327660"/>
            <a:ext cx="3118485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整体感知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40180" y="1918970"/>
            <a:ext cx="9545320" cy="33229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50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50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当“彭老总请求将遗体运回国”“金日成要求把岸英葬在朝鲜”时，毛主席是什么心情?</a:t>
            </a:r>
            <a:endParaRPr lang="zh-CN" altLang="en-US" sz="5000" b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87245" y="2367915"/>
            <a:ext cx="8957310" cy="2999740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45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500" b="1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毛主席作为一国的领袖、国家的主席，他强忍悲痛，二切从大局出发，理智地处理了自己的情感。</a:t>
            </a:r>
            <a:endParaRPr lang="zh-CN" altLang="en-US" sz="45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180255" y="2111963"/>
            <a:ext cx="10134103" cy="3512322"/>
          </a:xfrm>
          <a:custGeom>
            <a:avLst/>
            <a:gdLst>
              <a:gd name="connsiteX0" fmla="*/ 229528 w 10134103"/>
              <a:gd name="connsiteY0" fmla="*/ 0 h 3512322"/>
              <a:gd name="connsiteX1" fmla="*/ 9905617 w 10134103"/>
              <a:gd name="connsiteY1" fmla="*/ 0 h 3512322"/>
              <a:gd name="connsiteX2" fmla="*/ 9905617 w 10134103"/>
              <a:gd name="connsiteY2" fmla="*/ 249524 h 3512322"/>
              <a:gd name="connsiteX3" fmla="*/ 10134103 w 10134103"/>
              <a:gd name="connsiteY3" fmla="*/ 249524 h 3512322"/>
              <a:gd name="connsiteX4" fmla="*/ 10134103 w 10134103"/>
              <a:gd name="connsiteY4" fmla="*/ 3290131 h 3512322"/>
              <a:gd name="connsiteX5" fmla="*/ 9905617 w 10134103"/>
              <a:gd name="connsiteY5" fmla="*/ 3290131 h 3512322"/>
              <a:gd name="connsiteX6" fmla="*/ 9905617 w 10134103"/>
              <a:gd name="connsiteY6" fmla="*/ 3512322 h 3512322"/>
              <a:gd name="connsiteX7" fmla="*/ 229528 w 10134103"/>
              <a:gd name="connsiteY7" fmla="*/ 3512322 h 3512322"/>
              <a:gd name="connsiteX8" fmla="*/ 229528 w 10134103"/>
              <a:gd name="connsiteY8" fmla="*/ 3290131 h 3512322"/>
              <a:gd name="connsiteX9" fmla="*/ 0 w 10134103"/>
              <a:gd name="connsiteY9" fmla="*/ 3290131 h 3512322"/>
              <a:gd name="connsiteX10" fmla="*/ 0 w 10134103"/>
              <a:gd name="connsiteY10" fmla="*/ 249524 h 3512322"/>
              <a:gd name="connsiteX11" fmla="*/ 229528 w 10134103"/>
              <a:gd name="connsiteY11" fmla="*/ 249524 h 351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34103" h="3512322">
                <a:moveTo>
                  <a:pt x="229528" y="0"/>
                </a:moveTo>
                <a:lnTo>
                  <a:pt x="9905617" y="0"/>
                </a:lnTo>
                <a:lnTo>
                  <a:pt x="9905617" y="249524"/>
                </a:lnTo>
                <a:lnTo>
                  <a:pt x="10134103" y="249524"/>
                </a:lnTo>
                <a:lnTo>
                  <a:pt x="10134103" y="3290131"/>
                </a:lnTo>
                <a:lnTo>
                  <a:pt x="9905617" y="3290131"/>
                </a:lnTo>
                <a:lnTo>
                  <a:pt x="9905617" y="3512322"/>
                </a:lnTo>
                <a:lnTo>
                  <a:pt x="229528" y="3512322"/>
                </a:lnTo>
                <a:lnTo>
                  <a:pt x="229528" y="3290131"/>
                </a:lnTo>
                <a:lnTo>
                  <a:pt x="0" y="3290131"/>
                </a:lnTo>
                <a:lnTo>
                  <a:pt x="0" y="249524"/>
                </a:lnTo>
                <a:lnTo>
                  <a:pt x="229528" y="249524"/>
                </a:lnTo>
                <a:close/>
              </a:path>
            </a:pathLst>
          </a:custGeom>
          <a:noFill/>
          <a:ln w="22225"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>
            <a:off x="1229314" y="2181035"/>
            <a:ext cx="10035983" cy="3443250"/>
          </a:xfrm>
          <a:custGeom>
            <a:avLst/>
            <a:gdLst>
              <a:gd name="connsiteX0" fmla="*/ 229528 w 10134103"/>
              <a:gd name="connsiteY0" fmla="*/ 0 h 3512322"/>
              <a:gd name="connsiteX1" fmla="*/ 9905617 w 10134103"/>
              <a:gd name="connsiteY1" fmla="*/ 0 h 3512322"/>
              <a:gd name="connsiteX2" fmla="*/ 9905617 w 10134103"/>
              <a:gd name="connsiteY2" fmla="*/ 249524 h 3512322"/>
              <a:gd name="connsiteX3" fmla="*/ 10134103 w 10134103"/>
              <a:gd name="connsiteY3" fmla="*/ 249524 h 3512322"/>
              <a:gd name="connsiteX4" fmla="*/ 10134103 w 10134103"/>
              <a:gd name="connsiteY4" fmla="*/ 3290131 h 3512322"/>
              <a:gd name="connsiteX5" fmla="*/ 9905617 w 10134103"/>
              <a:gd name="connsiteY5" fmla="*/ 3290131 h 3512322"/>
              <a:gd name="connsiteX6" fmla="*/ 9905617 w 10134103"/>
              <a:gd name="connsiteY6" fmla="*/ 3512322 h 3512322"/>
              <a:gd name="connsiteX7" fmla="*/ 229528 w 10134103"/>
              <a:gd name="connsiteY7" fmla="*/ 3512322 h 3512322"/>
              <a:gd name="connsiteX8" fmla="*/ 229528 w 10134103"/>
              <a:gd name="connsiteY8" fmla="*/ 3290131 h 3512322"/>
              <a:gd name="connsiteX9" fmla="*/ 0 w 10134103"/>
              <a:gd name="connsiteY9" fmla="*/ 3290131 h 3512322"/>
              <a:gd name="connsiteX10" fmla="*/ 0 w 10134103"/>
              <a:gd name="connsiteY10" fmla="*/ 249524 h 3512322"/>
              <a:gd name="connsiteX11" fmla="*/ 229528 w 10134103"/>
              <a:gd name="connsiteY11" fmla="*/ 249524 h 351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34103" h="3512322">
                <a:moveTo>
                  <a:pt x="229528" y="0"/>
                </a:moveTo>
                <a:lnTo>
                  <a:pt x="9905617" y="0"/>
                </a:lnTo>
                <a:lnTo>
                  <a:pt x="9905617" y="249524"/>
                </a:lnTo>
                <a:lnTo>
                  <a:pt x="10134103" y="249524"/>
                </a:lnTo>
                <a:lnTo>
                  <a:pt x="10134103" y="3290131"/>
                </a:lnTo>
                <a:lnTo>
                  <a:pt x="9905617" y="3290131"/>
                </a:lnTo>
                <a:lnTo>
                  <a:pt x="9905617" y="3512322"/>
                </a:lnTo>
                <a:lnTo>
                  <a:pt x="229528" y="3512322"/>
                </a:lnTo>
                <a:lnTo>
                  <a:pt x="229528" y="3290131"/>
                </a:lnTo>
                <a:lnTo>
                  <a:pt x="0" y="3290131"/>
                </a:lnTo>
                <a:lnTo>
                  <a:pt x="0" y="249524"/>
                </a:lnTo>
                <a:lnTo>
                  <a:pt x="229528" y="249524"/>
                </a:lnTo>
                <a:close/>
              </a:path>
            </a:pathLst>
          </a:custGeom>
          <a:noFill/>
          <a:ln w="6350"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02285" y="533400"/>
            <a:ext cx="1584960" cy="4272915"/>
          </a:xfrm>
          <a:prstGeom prst="rect">
            <a:avLst/>
          </a:prstGeom>
          <a:solidFill>
            <a:srgbClr val="FFFFFF"/>
          </a:solidFill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68960" y="600710"/>
            <a:ext cx="1395730" cy="40817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95985" y="600710"/>
            <a:ext cx="798195" cy="4082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青山处处埋忠骨</a:t>
            </a:r>
            <a:endParaRPr lang="zh-CN" altLang="en-US" sz="40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3"/>
          <a:stretch>
            <a:fillRect/>
          </a:stretch>
        </p:blipFill>
        <p:spPr>
          <a:xfrm>
            <a:off x="0" y="2402113"/>
            <a:ext cx="12192000" cy="4521201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5585460" y="1106396"/>
            <a:ext cx="1021080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破产楷体-Regular" panose="00000500000000000000" pitchFamily="2" charset="-122"/>
                <a:ea typeface="破产楷体-Regular" panose="00000500000000000000" pitchFamily="2" charset="-122"/>
              </a:rPr>
              <a:t>貮</a:t>
            </a:r>
            <a:endParaRPr lang="zh-CN" altLang="en-US" sz="6600">
              <a:solidFill>
                <a:schemeClr val="tx1">
                  <a:lumMod val="75000"/>
                  <a:lumOff val="25000"/>
                </a:schemeClr>
              </a:solidFill>
              <a:latin typeface="破产楷体-Regular" panose="00000500000000000000" pitchFamily="2" charset="-122"/>
              <a:ea typeface="破产楷体-Regular" panose="00000500000000000000" pitchFamily="2" charset="-122"/>
            </a:endParaRPr>
          </a:p>
        </p:txBody>
      </p:sp>
      <p:sp>
        <p:nvSpPr>
          <p:cNvPr id="39" name="图文框 38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图文框 39"/>
          <p:cNvSpPr/>
          <p:nvPr/>
        </p:nvSpPr>
        <p:spPr>
          <a:xfrm>
            <a:off x="4279232" y="727936"/>
            <a:ext cx="3633536" cy="1864706"/>
          </a:xfrm>
          <a:prstGeom prst="frame">
            <a:avLst>
              <a:gd name="adj1" fmla="val 32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7224843" y="1133737"/>
            <a:ext cx="336788" cy="217042"/>
            <a:chOff x="7050301" y="1428065"/>
            <a:chExt cx="336788" cy="217042"/>
          </a:xfrm>
        </p:grpSpPr>
        <p:sp>
          <p:nvSpPr>
            <p:cNvPr id="42" name="等腰三角形 41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6481" r="55827" b="44815"/>
          <a:stretch>
            <a:fillRect/>
          </a:stretch>
        </p:blipFill>
        <p:spPr>
          <a:xfrm flipH="1">
            <a:off x="3701272" y="1527420"/>
            <a:ext cx="1359671" cy="874693"/>
          </a:xfrm>
          <a:custGeom>
            <a:avLst/>
            <a:gdLst>
              <a:gd name="connsiteX0" fmla="*/ 0 w 2247900"/>
              <a:gd name="connsiteY0" fmla="*/ 0 h 1282700"/>
              <a:gd name="connsiteX1" fmla="*/ 2247900 w 2247900"/>
              <a:gd name="connsiteY1" fmla="*/ 0 h 1282700"/>
              <a:gd name="connsiteX2" fmla="*/ 2247900 w 2247900"/>
              <a:gd name="connsiteY2" fmla="*/ 1282700 h 1282700"/>
              <a:gd name="connsiteX3" fmla="*/ 0 w 2247900"/>
              <a:gd name="connsiteY3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282700">
                <a:moveTo>
                  <a:pt x="0" y="0"/>
                </a:moveTo>
                <a:lnTo>
                  <a:pt x="2247900" y="0"/>
                </a:lnTo>
                <a:lnTo>
                  <a:pt x="2247900" y="1282700"/>
                </a:lnTo>
                <a:lnTo>
                  <a:pt x="0" y="128270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3521075" y="3502025"/>
            <a:ext cx="5149850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b="1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品 读 感 悟</a:t>
            </a:r>
            <a:endParaRPr lang="zh-CN" altLang="en-US" sz="6000" b="1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36440" y="327660"/>
            <a:ext cx="3118485" cy="922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45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品读感悟</a:t>
            </a:r>
            <a:endParaRPr lang="zh-CN" altLang="en-US" sz="4500" b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19363" y="728255"/>
            <a:ext cx="336788" cy="217042"/>
            <a:chOff x="7050301" y="1428065"/>
            <a:chExt cx="336788" cy="217042"/>
          </a:xfrm>
        </p:grpSpPr>
        <p:sp>
          <p:nvSpPr>
            <p:cNvPr id="4" name="等腰三角形 3"/>
            <p:cNvSpPr/>
            <p:nvPr/>
          </p:nvSpPr>
          <p:spPr>
            <a:xfrm>
              <a:off x="7050301" y="1478072"/>
              <a:ext cx="259192" cy="167035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7199396" y="1428065"/>
              <a:ext cx="187693" cy="120958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图文框 5"/>
          <p:cNvSpPr/>
          <p:nvPr/>
        </p:nvSpPr>
        <p:spPr>
          <a:xfrm>
            <a:off x="144873" y="182421"/>
            <a:ext cx="11902253" cy="6493157"/>
          </a:xfrm>
          <a:prstGeom prst="frame">
            <a:avLst>
              <a:gd name="adj1" fmla="val 7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51230" y="1477645"/>
            <a:ext cx="11095990" cy="4992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从收到这封电报起，毛泽东整整一天没说一句话，只是一支又一支地吸着烟。桌子上的饭菜已经热了几遍，还是原封不动地放在那里。“岸英！岸英！”主席用食指按着紧锁的眉头，情不自禁地喃喃着。主席仰起头望着天花板，强忍着心中悲痛，目光中流露出无限的眷恋。主席黯然的目光转向窗外，右手指指写字台，示意秘书将电稿放在上面。电文稿下是一片被泪水打湿的枕巾。</a:t>
            </a:r>
            <a:endParaRPr lang="zh-CN" altLang="en-US" sz="35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8" y="4376374"/>
            <a:ext cx="2912651" cy="229887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2701</Words>
  <Application>WPS 演示</Application>
  <PresentationFormat>自定义</PresentationFormat>
  <Paragraphs>238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7" baseType="lpstr">
      <vt:lpstr>Arial</vt:lpstr>
      <vt:lpstr>宋体</vt:lpstr>
      <vt:lpstr>Wingdings</vt:lpstr>
      <vt:lpstr>方正康体简体</vt:lpstr>
      <vt:lpstr>微软雅黑</vt:lpstr>
      <vt:lpstr>破产楷体-Regular</vt:lpstr>
      <vt:lpstr>楷体_GB2312</vt:lpstr>
      <vt:lpstr>破产仿宋-Regular</vt:lpstr>
      <vt:lpstr>仿宋_GB2312</vt:lpstr>
      <vt:lpstr>楷体</vt:lpstr>
      <vt:lpstr>等线</vt:lpstr>
      <vt:lpstr>Arial Unicode MS</vt:lpstr>
      <vt:lpstr>等线 Light</vt:lpstr>
      <vt:lpstr>Calibri</vt:lpstr>
      <vt:lpstr>Lucida Sans</vt:lpstr>
      <vt:lpstr>思源黑体 ExtraLight</vt:lpstr>
      <vt:lpstr>黑体</vt:lpstr>
      <vt:lpstr>方正古隶简体</vt:lpstr>
      <vt:lpstr>新宋体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</cp:revision>
  <dcterms:created xsi:type="dcterms:W3CDTF">2020-01-26T11:16:00Z</dcterms:created>
  <dcterms:modified xsi:type="dcterms:W3CDTF">2020-03-03T05:35:42Z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