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79" r:id="rId7"/>
    <p:sldId id="261" r:id="rId8"/>
    <p:sldId id="280" r:id="rId9"/>
    <p:sldId id="262" r:id="rId10"/>
    <p:sldId id="281" r:id="rId11"/>
    <p:sldId id="263" r:id="rId12"/>
    <p:sldId id="286" r:id="rId13"/>
    <p:sldId id="285" r:id="rId14"/>
    <p:sldId id="287" r:id="rId15"/>
    <p:sldId id="292" r:id="rId16"/>
    <p:sldId id="289" r:id="rId17"/>
    <p:sldId id="291" r:id="rId18"/>
    <p:sldId id="293" r:id="rId19"/>
    <p:sldId id="290" r:id="rId20"/>
    <p:sldId id="288" r:id="rId21"/>
    <p:sldId id="269" r:id="rId22"/>
    <p:sldId id="275" r:id="rId23"/>
    <p:sldId id="295" r:id="rId24"/>
    <p:sldId id="278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AD00"/>
    <a:srgbClr val="F4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60D3E8-2534-495F-85D4-EFFC28B62E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B999FD-7EFA-4A9E-B6E9-0DDD9B53000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2A0579-C0AB-4E48-A781-CBE5209EAA69}" type="slidenum">
              <a:rPr lang="zh-CN" altLang="en-US">
                <a:solidFill>
                  <a:srgbClr val="000000"/>
                </a:solidFill>
                <a:ea typeface="微软雅黑" panose="020B0503020204020204" pitchFamily="34" charset="-122"/>
              </a:rPr>
            </a:fld>
            <a:endParaRPr lang="en-US" altLang="zh-CN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9" Type="http://schemas.openxmlformats.org/officeDocument/2006/relationships/theme" Target="../theme/theme1.xml"/><Relationship Id="rId38" Type="http://schemas.openxmlformats.org/officeDocument/2006/relationships/tags" Target="../tags/tag61.xml"/><Relationship Id="rId37" Type="http://schemas.openxmlformats.org/officeDocument/2006/relationships/tags" Target="../tags/tag60.xml"/><Relationship Id="rId36" Type="http://schemas.openxmlformats.org/officeDocument/2006/relationships/tags" Target="../tags/tag59.xml"/><Relationship Id="rId35" Type="http://schemas.openxmlformats.org/officeDocument/2006/relationships/tags" Target="../tags/tag58.xml"/><Relationship Id="rId34" Type="http://schemas.openxmlformats.org/officeDocument/2006/relationships/tags" Target="../tags/tag57.xml"/><Relationship Id="rId33" Type="http://schemas.openxmlformats.org/officeDocument/2006/relationships/tags" Target="../tags/tag56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8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tags" Target="../tags/tag83.xml"/><Relationship Id="rId4" Type="http://schemas.openxmlformats.org/officeDocument/2006/relationships/image" Target="../media/image13.jpeg"/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87.xml"/><Relationship Id="rId2" Type="http://schemas.openxmlformats.org/officeDocument/2006/relationships/image" Target="../media/image7.jpeg"/><Relationship Id="rId1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89.xml"/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91.xml"/><Relationship Id="rId2" Type="http://schemas.openxmlformats.org/officeDocument/2006/relationships/image" Target="../media/image15.jpeg"/><Relationship Id="rId1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tags" Target="../tags/tag95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99.xml"/><Relationship Id="rId2" Type="http://schemas.openxmlformats.org/officeDocument/2006/relationships/image" Target="../media/image8.jpeg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69.xml"/><Relationship Id="rId2" Type="http://schemas.openxmlformats.org/officeDocument/2006/relationships/image" Target="../media/image4.pn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71.xml"/><Relationship Id="rId2" Type="http://schemas.openxmlformats.org/officeDocument/2006/relationships/image" Target="../media/image5.png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73.xml"/><Relationship Id="rId2" Type="http://schemas.openxmlformats.org/officeDocument/2006/relationships/image" Target="../media/image6.jpeg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77.xml"/><Relationship Id="rId2" Type="http://schemas.openxmlformats.org/officeDocument/2006/relationships/image" Target="../media/image7.jpeg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79.xml"/><Relationship Id="rId2" Type="http://schemas.openxmlformats.org/officeDocument/2006/relationships/image" Target="../media/image8.jpeg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89500" y="1349375"/>
            <a:ext cx="7131050" cy="25622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 </a:t>
            </a: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你是人间的四月天</a:t>
            </a:r>
            <a:endParaRPr lang="zh-CN" altLang="en-US" sz="6000" b="1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170" name="文本框 5"/>
          <p:cNvSpPr txBox="1">
            <a:spLocks noChangeArrowheads="1"/>
          </p:cNvSpPr>
          <p:nvPr/>
        </p:nvSpPr>
        <p:spPr bwMode="auto">
          <a:xfrm>
            <a:off x="1576388" y="760413"/>
            <a:ext cx="38115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九年级语文人教版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文本框 6"/>
          <p:cNvSpPr txBox="1">
            <a:spLocks noChangeArrowheads="1"/>
          </p:cNvSpPr>
          <p:nvPr/>
        </p:nvSpPr>
        <p:spPr bwMode="auto">
          <a:xfrm>
            <a:off x="6327775" y="3911600"/>
            <a:ext cx="44307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林徽因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172" name="文本框 7"/>
          <p:cNvSpPr txBox="1">
            <a:spLocks noChangeArrowheads="1"/>
          </p:cNvSpPr>
          <p:nvPr/>
        </p:nvSpPr>
        <p:spPr bwMode="auto">
          <a:xfrm>
            <a:off x="7324725" y="5751513"/>
            <a:ext cx="20113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授课人：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XXXX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866900" y="1323975"/>
            <a:ext cx="1584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研读诗歌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47713" y="2640013"/>
            <a:ext cx="8113712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5275" y="1865313"/>
            <a:ext cx="11552238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诗人描写了“四月天”的哪些景物来表现心中的“爱”呢？这样写有什么好处？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明确：风，云烟，星子，细雨，百花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一树一树的花开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，月圆，白莲，燕子。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这样写把无形的爱化作有形可感的美好的景物，使表达生动形象传神。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结合诗歌内容，总结这首诗以“四月天”为喻，突出了“你”的哪些特点？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“你”光艳多变、轻柔抚触、娉婷鲜妍却又天真庄严、充满生机、令人期待。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22" name="Picture 2" descr="http://pic19.nipic.com/20120228/7363359_152713569110_2.jpg"/>
          <p:cNvPicPr>
            <a:picLocks noChangeAspect="1" noChangeArrowheads="1"/>
          </p:cNvPicPr>
          <p:nvPr/>
        </p:nvPicPr>
        <p:blipFill>
          <a:blip r:embed="rId2" cstate="print"/>
          <a:srcRect b="5263"/>
          <a:stretch>
            <a:fillRect/>
          </a:stretch>
        </p:blipFill>
        <p:spPr bwMode="auto">
          <a:xfrm>
            <a:off x="976115" y="5092138"/>
            <a:ext cx="1804655" cy="1282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34" name="Picture 14" descr="http://img.hb.aicdn.com/71f11891876ac40e17826c5ba7ab252859c1909a93d5-3Setk7_fw5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022" y="4794870"/>
            <a:ext cx="2740192" cy="205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2" name="Picture 12" descr="http://img5.duitang.com/uploads/item/201111/03/20111103203910_YEJP5.thumb.70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9715" y="4751344"/>
            <a:ext cx="2227736" cy="193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66738" y="2009775"/>
            <a:ext cx="10948987" cy="1282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FFFFFF"/>
              </a:solidFill>
              <a:sym typeface="+mn-ea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FFFFFF"/>
              </a:solidFill>
              <a:sym typeface="+mn-ea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9125" y="1390650"/>
            <a:ext cx="7483475" cy="447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ea typeface="微软雅黑" panose="020B0503020204020204" pitchFamily="34" charset="-122"/>
              </a:rPr>
              <a:t>诗人通过不同的感官来描写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四月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所独有的景物，试结合内容进行分析。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通过视觉描写：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黄昏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星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云烟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花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通过听觉描写：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笑响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四面风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燕子呢喃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通过触觉描写：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风的软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暖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多角度展开描写，表现了诗人的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爱之深，情之切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。能引导读者调动多种感官去感受诗人心中的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爱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，给读者以感染。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81928" name="Picture 8" descr="http://p4.so.qhmsg.com/bdr/_240_/t01f75bc96b597c59e9.jpg"/>
          <p:cNvPicPr>
            <a:picLocks noChangeAspect="1" noChangeArrowheads="1"/>
          </p:cNvPicPr>
          <p:nvPr/>
        </p:nvPicPr>
        <p:blipFill>
          <a:blip r:embed="rId2" cstate="print"/>
          <a:srcRect b="11801"/>
          <a:stretch>
            <a:fillRect/>
          </a:stretch>
        </p:blipFill>
        <p:spPr bwMode="auto">
          <a:xfrm>
            <a:off x="10149496" y="1262448"/>
            <a:ext cx="1646388" cy="136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2" name="Picture 12" descr="http://img5.duitang.com/uploads/item/201111/03/20111103203910_YEJP5.thumb.70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544" y="4819169"/>
            <a:ext cx="1915822" cy="166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4" name="Picture 4" descr="http://p0.so.qhimgs1.com/bdr/_240_/t010329b59375598f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841" y="2929731"/>
            <a:ext cx="2024998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44475" y="1260475"/>
            <a:ext cx="11760200" cy="5021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ea typeface="微软雅黑" panose="020B0503020204020204" pitchFamily="34" charset="-122"/>
              </a:rPr>
              <a:t>4.</a:t>
            </a:r>
            <a:r>
              <a:rPr lang="zh-CN" altLang="en-US" sz="2400">
                <a:ea typeface="微软雅黑" panose="020B0503020204020204" pitchFamily="34" charset="-122"/>
              </a:rPr>
              <a:t>诗人笔下的爱有什么特点呢？试结合内容进行分析。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第一节，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风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是抽象的，是爱的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笑响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点亮了它，从听觉到视觉。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笑响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是对爱的生动描述，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交舞着变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是一种刻骨铭心的爱。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第二节，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云烟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，柔和中带着朦胧，呈现出一种爱的静态美；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吹着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风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，闪动的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星子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洒在花前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细雨点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，呈现出一种爱的动态美。这一节，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抒写爱的无处不在。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第三节，把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爱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比作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四月的花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月圆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表现了爱的美与庄严。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第四节，用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雪化后那片鹅黄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400">
                <a:ea typeface="微软雅黑" panose="020B0503020204020204" pitchFamily="34" charset="-122"/>
              </a:rPr>
              <a:t>初放芽的绿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400">
                <a:ea typeface="微软雅黑" panose="020B0503020204020204" pitchFamily="34" charset="-122"/>
              </a:rPr>
              <a:t>白莲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表现了爱的生命力和纯净。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第五节，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一树一树的花开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400">
                <a:ea typeface="微软雅黑" panose="020B0503020204020204" pitchFamily="34" charset="-122"/>
              </a:rPr>
              <a:t>燕子呢喃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表现爱之深，情之切。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35013" y="1854200"/>
            <a:ext cx="7173912" cy="4246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、本诗出现了十一个“你”字，有什么作用？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十一个“你”既突出了主题，又起到了“衬韵”的作用。“你”字的每次出现就像乐队演奏的节点，以“频率”的方式突出了“我”的指向，这是一种形式与内容美感的深层次结合，也是一种尚未被人们研究和认识的精妙之处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65538" name="Picture 2" descr="http://photos.tuchong.com/360450/f/13376511.jpg"/>
          <p:cNvPicPr>
            <a:picLocks noChangeAspect="1" noChangeArrowheads="1"/>
          </p:cNvPicPr>
          <p:nvPr/>
        </p:nvPicPr>
        <p:blipFill>
          <a:blip r:embed="rId2" cstate="print"/>
          <a:srcRect r="5512"/>
          <a:stretch>
            <a:fillRect/>
          </a:stretch>
        </p:blipFill>
        <p:spPr bwMode="auto">
          <a:xfrm>
            <a:off x="8230607" y="2338931"/>
            <a:ext cx="3509524" cy="31803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23863" y="1739900"/>
            <a:ext cx="8239125" cy="410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ea typeface="微软雅黑" panose="020B0503020204020204" pitchFamily="34" charset="-122"/>
              </a:rPr>
              <a:t>6.</a:t>
            </a:r>
            <a:r>
              <a:rPr lang="zh-CN" altLang="en-US" sz="2400">
                <a:ea typeface="微软雅黑" panose="020B0503020204020204" pitchFamily="34" charset="-122"/>
              </a:rPr>
              <a:t>诗歌为什么运用第二人称来表达自己的感情？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       诗人以第二人称的手法，用美丽的春景来比心中的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你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，通过对春天的点染和描摹，表达了对心中的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你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永不老去的爱。用第二人称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你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，更易直接倾诉内心的情感，把心中的形象置于眼前，面对面地倾诉心中的爱意，亲切感人，从而引起读者的共鸣。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44036" name="Picture 17" descr="https://timgsa.baidu.com/timg?image&amp;quality=80&amp;size=b9999_10000&amp;sec=1524131921734&amp;di=bcb92a13f4824235c1067c07f51be02f&amp;imgtype=0&amp;src=http%3A%2F%2F5b0988e595225.cdn.sohucs.com%2Fimages%2F20171215%2Fe98871e6a0554449b0788431c39ca66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7213" y="4127500"/>
            <a:ext cx="236061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http://img.hb.aicdn.com/71f11891876ac40e17826c5ba7ab252859c1909a93d5-3Setk7_fw5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4484" y="1403970"/>
            <a:ext cx="2740192" cy="205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416050" y="1184275"/>
            <a:ext cx="28463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品析艺术特色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65100" y="1736725"/>
            <a:ext cx="11733213" cy="1735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“新月派”的重要成员之一闻一多先生曾提出了“三美原则”，即“音乐美、绘画美、建筑美”，奠定了新格律诗派的理论基础。本诗是新格律诗的典范，结合诗句具体体会本诗是如何表现的“三美”原则的？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01650" y="3667125"/>
            <a:ext cx="7508875" cy="2695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音韵美：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注重押韵，每一节都是第一行和第三行押韵。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诗人故意用一些“陌生化”的断句，读起来需放慢语速，使这种节奏美得以表现。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十二个“你”字，既突出了主题，又起到了“衬韵”的作用。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6087" name="Picture 11" descr="http://p2.so.qhimgs1.com/bdr/_240_/t01fc883402ccfae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8563" y="3852863"/>
            <a:ext cx="2881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0663" y="1441450"/>
            <a:ext cx="6092825" cy="5021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建筑美：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诗歌中用句奇谲，如“雪化后那片鹅黄，你像；新鲜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初放芽的绿，你是；柔嫩喜悦”的语序本该为“你像雪化后那片鹅黄，新鲜；你是初放芽的绿，柔嫩喜悦”，诗人在此故意打破原有语序，使其满足音韵美需要，同时也令人眼前一亮。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诗共有五节，每节三行，且字数与句式灵活多变，灵动而不呆板。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721475" y="1531938"/>
            <a:ext cx="5153025" cy="452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绘画美：诗人所选的意象鲜艳而美丽，如夕阳无限好的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黄昏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，闪亮的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星子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，色彩缤纷的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百花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雪化后那片鹅黄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初放芽的绿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，梦中的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白莲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等，诗人将春天一系列美好的景物，饱含感情地描绘出来，色彩鲜妍，如画一般美。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三、归纳小结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44855" y="1955800"/>
            <a:ext cx="5640070" cy="3415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1" eaLnBrk="0" hangingPunct="0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诗人借用“四月天”，这一温馨美好洋溢生机的意象，轻灵欢快的节奏，书写着对生命的赞歌，抒发了诗人内心满满的爱意、温暖和对新生事物的希望。</a:t>
            </a:r>
            <a:endParaRPr lang="zh-CN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0" name="Picture 2" descr="http://p1.so.qhmsg.com/bdr/_240_/t01514b8072933c75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1725" y="13319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http://p2.so.qhmsg.com/bdr/_240_/t014c30c4e9390c4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695" y="3710681"/>
            <a:ext cx="4104456" cy="31409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3988" y="1276350"/>
            <a:ext cx="12038012" cy="392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请赏析下列句中划线词语的妙处。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笑响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点亮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了四面风；轻灵在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春的光艳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中交舞着变。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“点亮、春的光艳”，这些词语，不是静态的描摹，而是放在动态的、变化的背景中来挥洒，有点像绘画中的晕染，漫出纯粹色彩的边界，正是在那模糊之处，美感油然而生。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你是四月早天里的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云烟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黄昏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吹着风的软，星子在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无意中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闪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，细雨点洒在花前。”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38150" y="4714875"/>
            <a:ext cx="11333163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云烟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直接是状态的描写，若隐若现渺渺茫茫；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黄昏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看似暗淡实则隐喻了温暖，因为它后面紧跟着的是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风的软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星子在无意中闪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承续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黄昏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这一意象，突出了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闪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的动态感，给我们一种灵动的审美体验。</a:t>
            </a:r>
            <a:br>
              <a:rPr lang="zh-CN" altLang="en-US" sz="2400">
                <a:ea typeface="微软雅黑" panose="020B0503020204020204" pitchFamily="34" charset="-122"/>
                <a:sym typeface="+mn-ea"/>
              </a:rPr>
            </a:br>
            <a:br>
              <a:rPr lang="zh-CN" altLang="en-US">
                <a:sym typeface="+mn-ea"/>
              </a:rPr>
            </a:br>
            <a:endParaRPr lang="zh-CN" altLang="en-US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55625" y="1546225"/>
            <a:ext cx="8694738" cy="5077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找出诗中表示颜色的词，说说它们带给你的阅读感受。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通过那些色彩斑斓、灵动活泼的意象，诗的绘画美表现得一览无余。“春的光艳”“夕阳的黄昏”“艳丽的百花”“雪后鲜艳的鹅黄”“初生的绿芽”“梦中的白莲”，各种鲜、亮、美、静的色彩交汇，加之于“轻灵的风”“柔软的烟”“闪动的星子”“绵绵的细雨”，将四月里轻风拂面、湖面夕阳、云烟笼纱、雨润万物、生命喜悦等一系列美好画面用诗的形式跳跃于字里行间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684" name="Picture 4" descr="http://p2.so.qhimgs1.com/bdr/_240_/t01b07deae40db3f1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3838" y="2432124"/>
            <a:ext cx="3071663" cy="3645024"/>
          </a:xfrm>
          <a:prstGeom prst="rect">
            <a:avLst/>
          </a:prstGeom>
          <a:noFill/>
          <a:effectLst>
            <a:softEdge rad="6350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一、新课引入</a:t>
            </a:r>
            <a:endParaRPr lang="zh-CN" altLang="en-US" sz="27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7838" y="1739900"/>
            <a:ext cx="8474075" cy="447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ea typeface="微软雅黑" panose="020B0503020204020204" pitchFamily="34" charset="-122"/>
              </a:rPr>
              <a:t>       有这样一种美丽，逾越漫长的时空，仿佛定格在回眸的瞬间；有这样一种聪慧，绕过激荡的暗流，徜徉在岁月的长河。她不仅有美丽的外貌，更有幽默机智的谈吐和优雅迷人的气质。她是一位入木三分的评论家，也是一位卓有成就的建筑家，更是一位才华横溢的诗人。她就是中国现代历史上集佳话、传奇、才艺、美貌于一身的林徽因。亲爱的同学们，今天我们来学习林徽因的一首轻灵舞动、清馨唯美的诗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sz="2400"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ea typeface="微软雅黑" panose="020B0503020204020204" pitchFamily="34" charset="-122"/>
              </a:rPr>
              <a:t>你是人间的四月天</a:t>
            </a:r>
            <a:r>
              <a:rPr lang="en-US" altLang="zh-CN" sz="2400"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ea typeface="微软雅黑" panose="020B0503020204020204" pitchFamily="34" charset="-122"/>
              </a:rPr>
              <a:t>。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7" name="图片 1" descr="f11f3a292df5e0fe8919c2e7566034a85fdf72d6"/>
          <p:cNvPicPr>
            <a:picLocks noChangeAspect="1" noChangeArrowheads="1"/>
          </p:cNvPicPr>
          <p:nvPr/>
        </p:nvPicPr>
        <p:blipFill>
          <a:blip r:embed="rId2" cstate="print"/>
          <a:srcRect l="890" b="8817"/>
          <a:stretch>
            <a:fillRect/>
          </a:stretch>
        </p:blipFill>
        <p:spPr bwMode="auto">
          <a:xfrm>
            <a:off x="9311798" y="2318292"/>
            <a:ext cx="2676269" cy="3362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062413" y="1231900"/>
            <a:ext cx="2274887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莲灯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林徽因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23913" y="1814513"/>
            <a:ext cx="3775075" cy="2282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如果我的心是一朵莲花，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正中擎出一支点亮的蜡，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荧荧虽则单是那一剪光，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我也要它骄傲的捧出辉煌。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38200" y="4017963"/>
            <a:ext cx="5035550" cy="3415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不怕它只是我个人的莲灯，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照不见前后崎岖的人生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浮沉它依附着人海的浪涛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明暗自成了它内心的秘奥。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单是那光一闪花一朵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937250" y="1920875"/>
            <a:ext cx="5435600" cy="4338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像一叶轻舸驶出了江河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宛转它漂随命运的波涌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等候那阵阵风向远处推送。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算做一次过客在宇宙里，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认识这玲珑的生从容的死，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这飘忽的途程也就是个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也就是个美丽美丽的梦。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033588" y="2562225"/>
            <a:ext cx="3594100" cy="337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桃花，那一树的嫣红，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像是春说的一句话；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朵朵露凝的娇艳，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是一些玲珑的字眼，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一瓣瓣的光致，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又是些柔的匀的吐息；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696075" y="2241550"/>
            <a:ext cx="3838575" cy="4939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含着笑，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在有意无意间，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生姿的顾盼。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看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en-US" altLang="zh-CN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那一颤动在微风里，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她又留下，淡淡的，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在三月的薄唇边，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一瞥，一瞥多情的痕迹！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416425" y="1262063"/>
            <a:ext cx="2576513" cy="1370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一首桃花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林徽因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六、布置作业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977900" y="2189163"/>
            <a:ext cx="9313863" cy="191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ea typeface="微软雅黑" panose="020B0503020204020204" pitchFamily="34" charset="-122"/>
              </a:rPr>
              <a:t>       </a:t>
            </a:r>
            <a:r>
              <a:rPr lang="en-US" altLang="zh-CN" sz="2400">
                <a:ea typeface="微软雅黑" panose="020B0503020204020204" pitchFamily="34" charset="-122"/>
              </a:rPr>
              <a:t>1.</a:t>
            </a:r>
            <a:r>
              <a:rPr lang="zh-CN" altLang="zh-CN" sz="2400">
                <a:ea typeface="微软雅黑" panose="020B0503020204020204" pitchFamily="34" charset="-122"/>
              </a:rPr>
              <a:t>请模仿诗作中对爱的描写，选择一种或几种景物，仿写一首小诗，表达对母亲的爱。要求运用比喻或拟人的修辞手法。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ea typeface="微软雅黑" panose="020B0503020204020204" pitchFamily="34" charset="-122"/>
              </a:rPr>
              <a:t>        2.</a:t>
            </a:r>
            <a:r>
              <a:rPr lang="zh-CN" altLang="en-US" sz="2400">
                <a:ea typeface="微软雅黑" panose="020B0503020204020204" pitchFamily="34" charset="-122"/>
              </a:rPr>
              <a:t>搜集林徽因的诗歌，进一步体会其写作特色。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95275" y="1519238"/>
            <a:ext cx="8653463" cy="629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林徽因（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1904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—1955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）。原名林徽音，中国著名建筑师、诗人、作家，人民英雄纪念碑和中华人民共和国国徽深化方案的设计者之一。二十世纪三十年代初，同梁思成一起用现代科学方法研究中国古代建筑，成为这个学术领域的开拓者，后来在这方面获得了巨大的学术成就，为中国古代建筑研究奠定了坚实的科学基础。文学上，著有散文、诗歌、小说、剧本、译文和书信等，代表作品有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你是人间四月天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莲灯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九 十九度中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等。其中，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你是人间的四月天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最为大众熟知，广为传诵。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87463" y="1530350"/>
            <a:ext cx="191928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562100" y="1093788"/>
            <a:ext cx="22526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作者简介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4344" y="4375316"/>
            <a:ext cx="2739577" cy="227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print"/>
          <a:srcRect t="6358" r="34076" b="7047"/>
          <a:stretch>
            <a:fillRect/>
          </a:stretch>
        </p:blipFill>
        <p:spPr bwMode="auto">
          <a:xfrm>
            <a:off x="8911942" y="1503009"/>
            <a:ext cx="3099237" cy="256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440113" y="2112963"/>
            <a:ext cx="8397875" cy="410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ea typeface="微软雅黑" panose="020B0503020204020204" pitchFamily="34" charset="-122"/>
              </a:rPr>
              <a:t>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新月派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是中国现代新诗史上的重要流派，提倡新格律诗，主张诗的形式格律化和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ea typeface="微软雅黑" panose="020B0503020204020204" pitchFamily="34" charset="-122"/>
              </a:rPr>
              <a:t>理性节制情感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ea typeface="微软雅黑" panose="020B0503020204020204" pitchFamily="34" charset="-122"/>
              </a:rPr>
              <a:t>的美学原则。林徽因是新月派的重要成员之一，她的诗歌在艺术表现形式上，注重感觉的微妙、比喻的新奇、意象的渲染及情绪的回旋。她以其优雅芬芳、柔美细腻的写作特色显示了诗作独特的审美价值。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400" b="1">
              <a:ea typeface="微软雅黑" panose="020B0503020204020204" pitchFamily="34" charset="-122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287463" y="1530350"/>
            <a:ext cx="191928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136650" y="1274763"/>
            <a:ext cx="22526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作者简介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1269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2260600"/>
            <a:ext cx="2592387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416050" y="1263650"/>
            <a:ext cx="16240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背景介绍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568700" y="1481138"/>
            <a:ext cx="8266113" cy="5077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/>
              <a:t>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这首诗发表在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1934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年的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学文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上，具体的写作时间不详。关于这首诗，有两种说法：一说是为悼念徐志摩而作，借以表示对挚友的怀念；一说是为儿子梁从诫的出生而作，以表达心中对儿子的希望和儿子出生带来的喜悦。不过我们完全可以放下这些争论，因为这首诗确实是一篇极为优秀的作品，它的价值不需要任何外在的东西来支撑。所以在诗人逝世的时候，金岳霖等好友们共同给诗人题了这样的一副挽联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:“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一身诗意千寻瀑，万古人间四月天。”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2073275"/>
            <a:ext cx="27162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849313" y="1790700"/>
            <a:ext cx="8372475" cy="210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轻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   ）                          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娉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）婷 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呢喃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（            ）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鲜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妍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）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冠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）冕                               柔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嫩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938338" y="1965325"/>
            <a:ext cx="1573212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línɡ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434138" y="1917700"/>
            <a:ext cx="901700" cy="489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pīnɡ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932623" y="2474913"/>
            <a:ext cx="2520950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ní nán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696075" y="2492375"/>
            <a:ext cx="1268413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yán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09713" y="2981325"/>
            <a:ext cx="1565275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ɡuān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711950" y="3106738"/>
            <a:ext cx="1344613" cy="485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nèn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471" name="Picture 7" descr="http://bpic.ooopic.com/16/24/54/16245442-b6f97db773cff12540f57bcdefc629d9-0.jpg!/fw/78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588" y="2149750"/>
            <a:ext cx="3816977" cy="32102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3322" name="矩形 1"/>
          <p:cNvSpPr>
            <a:spLocks noChangeArrowheads="1"/>
          </p:cNvSpPr>
          <p:nvPr/>
        </p:nvSpPr>
        <p:spPr bwMode="auto">
          <a:xfrm>
            <a:off x="949325" y="4294188"/>
            <a:ext cx="7505700" cy="1735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娉婷：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鲜妍：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冠冕：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1493838" y="1312863"/>
            <a:ext cx="1327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ea typeface="微软雅黑" panose="020B0503020204020204" pitchFamily="34" charset="-122"/>
              </a:rPr>
              <a:t>读音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1146175" y="3748088"/>
            <a:ext cx="267811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ea typeface="微软雅黑" panose="020B0503020204020204" pitchFamily="34" charset="-122"/>
              </a:rPr>
              <a:t>释义</a:t>
            </a:r>
            <a:endParaRPr lang="zh-CN" altLang="en-US" sz="2000" b="1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44613" y="4265613"/>
            <a:ext cx="10620375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901700" eaLnBrk="0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形容女子的姿态美。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901700" eaLnBrk="0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鲜艳美丽。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901700" eaLnBrk="0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古代帝王、官员戴的帽子。这里是王冠的意思。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/>
      <p:bldP spid="2" grpId="0"/>
      <p:bldP spid="19467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84175" y="1816100"/>
            <a:ext cx="3941763" cy="401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朗读指导：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停顿要得当；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朗读的节奏要缓急适当；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注意朗读的语气、语调；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注意重读的词语；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读准字音，读出情感。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945063" y="1096963"/>
            <a:ext cx="6127750" cy="556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你是人间的四月天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一句爱的赞颂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我说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人间的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四月天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笑响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点亮了四面风；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轻灵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在春的光艳中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交舞着变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你是四月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早天里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的云烟，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黄昏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吹着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风的软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，星子在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无意中闪，细雨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点洒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在花前。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6562725" y="720725"/>
            <a:ext cx="5126038" cy="3195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一树一树的花开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，是燕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梁间呢喃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爱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暖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是希望，你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人间的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四月天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！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790700" y="1274763"/>
            <a:ext cx="20478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朗读指导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73430" y="1905000"/>
            <a:ext cx="4653280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那轻，那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娉婷，你是，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鲜妍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百花的冠冕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你戴着，你是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天真，庄严，你是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夜夜的月圆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雪化后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那片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鹅黄，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你像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；新鲜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初放芽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的绿，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你是；柔嫩喜悦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水光浮动着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你梦期待中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白莲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5538" name="Picture 2" descr="http://photos.tuchong.com/360450/f/13376511.jpg"/>
          <p:cNvPicPr>
            <a:picLocks noChangeAspect="1" noChangeArrowheads="1"/>
          </p:cNvPicPr>
          <p:nvPr/>
        </p:nvPicPr>
        <p:blipFill>
          <a:blip r:embed="rId2" cstate="print"/>
          <a:srcRect r="5512"/>
          <a:stretch>
            <a:fillRect/>
          </a:stretch>
        </p:blipFill>
        <p:spPr bwMode="auto">
          <a:xfrm>
            <a:off x="7078077" y="4250900"/>
            <a:ext cx="3503181" cy="23524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055688" y="1287463"/>
            <a:ext cx="2317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整体感知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46125" y="2073275"/>
            <a:ext cx="10934700" cy="392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朗读诗歌，概括每小节的内容。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第一节：爱如四月天里的光艳轻灵。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第二节：爱如四月天里的柔和恬静。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第三节：爱如四月天里的鲜妍庄严。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第四节：爱如四月天里的新鲜柔嫩。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第五节：爱如四月天里的融暖缠绵。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243638" y="2163763"/>
            <a:ext cx="5692775" cy="327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副标题“一句爱的赞颂”有什么作用？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副标题提示了诗歌的写作缘由，即诗人对生命的 赞颂。整首诗究如笼罩在一轮炽热的爱的光环之中。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71684" name="Picture 4" descr="http://p2.so.qhimgs1.com/bdr/_240_/t01b07deae40db3f1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462" y="4116984"/>
            <a:ext cx="2750743" cy="2450583"/>
          </a:xfrm>
          <a:prstGeom prst="rect">
            <a:avLst/>
          </a:prstGeom>
          <a:noFill/>
          <a:effectLst>
            <a:softEdge rad="6350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3947</Words>
  <Application>WPS 演示</Application>
  <PresentationFormat>自定义</PresentationFormat>
  <Paragraphs>297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Georgia</vt:lpstr>
      <vt:lpstr>自定义设计方案</vt:lpstr>
      <vt:lpstr>4 你是人间的四月天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你是人间四月天</dc:title>
  <dc:creator/>
  <cp:lastModifiedBy>aa</cp:lastModifiedBy>
  <cp:revision>22</cp:revision>
  <dcterms:created xsi:type="dcterms:W3CDTF">2018-03-01T02:03:00Z</dcterms:created>
  <dcterms:modified xsi:type="dcterms:W3CDTF">2019-12-27T12:29:12Z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