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60" r:id="rId3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E564266-845E-46DA-B6E6-FE524A152969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AF31EFA-F0A2-4B6C-8128-EF86A7A9294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5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 eaLnBrk="0" hangingPunct="0">
              <a:defRPr/>
            </a:pPr>
            <a:fld id="{B2418BC8-C724-4453-9339-8BC6AC67D970}" type="slidenum">
              <a:rPr lang="zh-CN" altLang="en-US" sz="1200">
                <a:solidFill>
                  <a:srgbClr val="000000"/>
                </a:solidFill>
                <a:latin typeface="+mn-lt"/>
                <a:ea typeface="微软雅黑" panose="020B0503020204020204" pitchFamily="34" charset="-122"/>
              </a:rPr>
            </a:fld>
            <a:endParaRPr lang="en-US" altLang="zh-CN" sz="1200">
              <a:solidFill>
                <a:srgbClr val="000000"/>
              </a:solidFill>
              <a:latin typeface="+mn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6" Type="http://schemas.openxmlformats.org/officeDocument/2006/relationships/theme" Target="../theme/theme1.xml"/><Relationship Id="rId35" Type="http://schemas.openxmlformats.org/officeDocument/2006/relationships/tags" Target="../tags/tag61.xml"/><Relationship Id="rId34" Type="http://schemas.openxmlformats.org/officeDocument/2006/relationships/tags" Target="../tags/tag60.xml"/><Relationship Id="rId33" Type="http://schemas.openxmlformats.org/officeDocument/2006/relationships/tags" Target="../tags/tag59.xml"/><Relationship Id="rId32" Type="http://schemas.openxmlformats.org/officeDocument/2006/relationships/tags" Target="../tags/tag58.xml"/><Relationship Id="rId31" Type="http://schemas.openxmlformats.org/officeDocument/2006/relationships/tags" Target="../tags/tag57.xml"/><Relationship Id="rId30" Type="http://schemas.openxmlformats.org/officeDocument/2006/relationships/tags" Target="../tags/tag56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0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1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1.xml"/><Relationship Id="rId3" Type="http://schemas.openxmlformats.org/officeDocument/2006/relationships/tags" Target="../tags/tag83.xml"/><Relationship Id="rId2" Type="http://schemas.openxmlformats.org/officeDocument/2006/relationships/image" Target="../media/image6.jpeg"/><Relationship Id="rId1" Type="http://schemas.openxmlformats.org/officeDocument/2006/relationships/tags" Target="../tags/tag8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3.xml"/><Relationship Id="rId4" Type="http://schemas.openxmlformats.org/officeDocument/2006/relationships/tags" Target="../tags/tag87.xml"/><Relationship Id="rId3" Type="http://schemas.openxmlformats.org/officeDocument/2006/relationships/image" Target="../media/image5.jpeg"/><Relationship Id="rId2" Type="http://schemas.openxmlformats.org/officeDocument/2006/relationships/hyperlink" Target="http://pic.sogou.com/d?query=%D3%E0%B9%E2%D6%D0&amp;mood=0&amp;picformat=0&amp;mode=1&amp;di=2&amp;w=05009900&amp;dr=1&amp;_asf=pic.sogou.com&amp;_ast=1444468635&amp;did=8" TargetMode="External"/><Relationship Id="rId1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ags" Target="../tags/tag89.xml"/><Relationship Id="rId1" Type="http://schemas.openxmlformats.org/officeDocument/2006/relationships/tags" Target="../tags/tag8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91.xml"/><Relationship Id="rId1" Type="http://schemas.openxmlformats.org/officeDocument/2006/relationships/tags" Target="../tags/tag9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93.xml"/><Relationship Id="rId1" Type="http://schemas.openxmlformats.org/officeDocument/2006/relationships/tags" Target="../tags/tag9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tags" Target="../tags/tag67.xml"/><Relationship Id="rId2" Type="http://schemas.openxmlformats.org/officeDocument/2006/relationships/image" Target="../media/image1.jpeg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tags" Target="../tags/tag69.xml"/><Relationship Id="rId2" Type="http://schemas.openxmlformats.org/officeDocument/2006/relationships/image" Target="../media/image2.jpeg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71.xml"/><Relationship Id="rId2" Type="http://schemas.openxmlformats.org/officeDocument/2006/relationships/image" Target="../media/image3.jpeg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6.xml"/><Relationship Id="rId3" Type="http://schemas.openxmlformats.org/officeDocument/2006/relationships/tags" Target="../tags/tag73.xml"/><Relationship Id="rId2" Type="http://schemas.openxmlformats.org/officeDocument/2006/relationships/image" Target="../media/image4.jpeg"/><Relationship Id="rId1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7.xml"/><Relationship Id="rId4" Type="http://schemas.openxmlformats.org/officeDocument/2006/relationships/tags" Target="../tags/tag75.xml"/><Relationship Id="rId3" Type="http://schemas.openxmlformats.org/officeDocument/2006/relationships/image" Target="../media/image5.jpeg"/><Relationship Id="rId2" Type="http://schemas.openxmlformats.org/officeDocument/2006/relationships/hyperlink" Target="http://pic.sogou.com/d?query=%D3%E0%B9%E2%D6%D0&amp;mood=0&amp;picformat=0&amp;mode=1&amp;di=2&amp;w=05009900&amp;dr=1&amp;_asf=pic.sogou.com&amp;_ast=1444468635&amp;did=8" TargetMode="External"/><Relationship Id="rId1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ags" Target="../tags/tag77.xml"/><Relationship Id="rId2" Type="http://schemas.openxmlformats.org/officeDocument/2006/relationships/image" Target="../media/image6.jpeg"/><Relationship Id="rId1" Type="http://schemas.openxmlformats.org/officeDocument/2006/relationships/tags" Target="../tags/tag76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9.xml"/><Relationship Id="rId6" Type="http://schemas.openxmlformats.org/officeDocument/2006/relationships/tags" Target="../tags/tag79.xml"/><Relationship Id="rId5" Type="http://schemas.openxmlformats.org/officeDocument/2006/relationships/image" Target="../media/image6.jpeg"/><Relationship Id="rId4" Type="http://schemas.openxmlformats.org/officeDocument/2006/relationships/image" Target="../media/image9.jpeg"/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tags" Target="../tags/tag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4889500" y="1349375"/>
            <a:ext cx="6627813" cy="2562225"/>
          </a:xfrm>
        </p:spPr>
        <p:txBody>
          <a:bodyPr anchor="b">
            <a:noAutofit/>
          </a:bodyPr>
          <a:lstStyle/>
          <a:p>
            <a:pPr algn="ctr" eaLnBrk="1" hangingPunct="1">
              <a:defRPr/>
            </a:pPr>
            <a:r>
              <a:rPr lang="en-US" altLang="zh-CN" sz="6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 </a:t>
            </a:r>
            <a:r>
              <a:rPr lang="zh-CN" altLang="en-US" sz="6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乡愁</a:t>
            </a:r>
            <a:endParaRPr lang="zh-CN" altLang="en-US" sz="6000" b="1" smtClean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170" name="文本框 5"/>
          <p:cNvSpPr txBox="1">
            <a:spLocks noChangeArrowheads="1"/>
          </p:cNvSpPr>
          <p:nvPr/>
        </p:nvSpPr>
        <p:spPr bwMode="auto">
          <a:xfrm>
            <a:off x="1576388" y="760413"/>
            <a:ext cx="38115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九年级语文人教版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·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上册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1" name="文本框 6"/>
          <p:cNvSpPr txBox="1">
            <a:spLocks noChangeArrowheads="1"/>
          </p:cNvSpPr>
          <p:nvPr/>
        </p:nvSpPr>
        <p:spPr bwMode="auto">
          <a:xfrm>
            <a:off x="6327775" y="3911600"/>
            <a:ext cx="44307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   余光中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7172" name="文本框 7"/>
          <p:cNvSpPr txBox="1">
            <a:spLocks noChangeArrowheads="1"/>
          </p:cNvSpPr>
          <p:nvPr/>
        </p:nvSpPr>
        <p:spPr bwMode="auto">
          <a:xfrm>
            <a:off x="7324725" y="5751513"/>
            <a:ext cx="2011363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授课人：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XXXX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03238" y="1379538"/>
            <a:ext cx="11268075" cy="5251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zh-CN" altLang="en-US" sz="240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什么用这些事物寄托乡愁？</a:t>
            </a:r>
            <a:endParaRPr lang="en-US" altLang="zh-CN" sz="2400">
              <a:solidFill>
                <a:srgbClr val="07070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乡愁是一种抽象情感，作者通过具体可感的事物来表达这种欲说还休、难以言尽的情感，让抽象的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乡愁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具体化，增强了作品的艺术感染力。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40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1"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作者将乡愁形象地比喻为邮票、船票、坟墓、海峡，这四个意象能否互换？</a:t>
            </a:r>
            <a:endParaRPr kumimoji="1"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不能。作者以时间为顺序，追忆个人的经历。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前三节总体上抒发的是个人的“乡愁”，而第四节则抒发了对祖国的深情厚意，是海外游子共同的“乡愁”，前三节是第四节的铺垫。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defRPr/>
            </a:pPr>
            <a:endParaRPr kumimoji="1"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defRPr/>
            </a:pPr>
            <a:endParaRPr kumimoji="1" lang="zh-CN" altLang="en-US" b="1">
              <a:solidFill>
                <a:srgbClr val="FFFF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1108075" y="1995488"/>
            <a:ext cx="6529388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98513" y="2576513"/>
            <a:ext cx="6527800" cy="3378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诗歌的第四节对诗意的拓展有怎样的重要作用？能不能去掉？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如果去掉第四节，只是一首普通的思乡诗；有了第四节，前三节就成了铺垫，这一节又画龙点睛，乡愁的诗意升华为国愁和民愁了。</a:t>
            </a:r>
            <a:endParaRPr lang="en-US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436" name="Picture 5" descr="200608151656582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1933" y="2718118"/>
            <a:ext cx="4140200" cy="341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876300" y="1403350"/>
            <a:ext cx="7847965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第一和第三小节是不是有些重复了？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不重复，是递进关系的两节。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节是生离，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节是死别。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1108075" y="1995488"/>
            <a:ext cx="6529388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87363" y="2317750"/>
            <a:ext cx="11410950" cy="30460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都说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这首诗具有结构美和音乐美的特点，说说体现在哪里呢？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、结构上寓变化于统一，节与节，句与句均衡对称，但整齐中又有参差，长句与短句互相变化错落，体现自由诗的特点。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、同一位置上的词的重复与叠词的运用，在音乐上造成一种回环往复 ，一唱三叹的旋律，给全诗营造一种低回怅惘的基调。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274763" y="1571625"/>
            <a:ext cx="23177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体会写作手法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三、归纳小结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41388" y="2111375"/>
            <a:ext cx="6078537" cy="2830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ea typeface="微软雅黑" panose="020B0503020204020204" pitchFamily="34" charset="-122"/>
              </a:rPr>
              <a:t>       诗人选取了邮票、船票、坟墓和海峡四个具有象征性的意象，借助时空的变化来表达对往昔岁月的追忆，抒发了自己无尽的思乡之情，表达了自己以及台湾人民渴望与亲人团聚、渴望祖国早日统一的强烈愿望。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  <p:pic>
        <p:nvPicPr>
          <p:cNvPr id="37899" name="Picture 4" descr="http://t02.pic.sogou.com/b17c8f01e57d5969-d3492e1ab3bea685-e74ee7e92df326a1e1b7c862e658d71e_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3038" y="2322513"/>
            <a:ext cx="3452812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>
                                      <p:cBhvr>
                                        <p:cTn id="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四、强化训练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06375" y="2022475"/>
            <a:ext cx="11771313" cy="3378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“小小的”、“窄窄的”、“矮矮的”、“浅浅的” 分别改成“大大的”、“宽宽的”、“高高的”、“深深的”不是更能表现乡愁的浓重吗？对此，你是怎样理解的？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运用叠词，反衬乡愁之浓郁，增强诗歌表现力。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邮票的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"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、船票的“窄”、坟墓的“矮”、海峡的“浅”，跟母子分别、夫妻分离、生死相隔、同胞相去的凝重的愁思恰好形成了强烈而又鲜明的对比，更突显出“愁”之深之重。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65200" y="3116263"/>
            <a:ext cx="10125075" cy="915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>
              <a:solidFill>
                <a:srgbClr val="FF0000"/>
              </a:solidFill>
            </a:endParaRPr>
          </a:p>
          <a:p>
            <a:endParaRPr lang="zh-CN" altLang="en-US">
              <a:solidFill>
                <a:schemeClr val="accent1"/>
              </a:solidFill>
            </a:endParaRPr>
          </a:p>
          <a:p>
            <a:endParaRPr lang="zh-CN" altLang="en-US" b="1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908425" y="890588"/>
            <a:ext cx="489585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</a:pPr>
            <a:r>
              <a:rPr lang="zh-CN" altLang="en-US" sz="2400">
                <a:solidFill>
                  <a:srgbClr val="000000"/>
                </a:solidFill>
                <a:ea typeface="微软雅黑" panose="020B0503020204020204" pitchFamily="34" charset="-122"/>
              </a:rPr>
              <a:t>乡愁四韵</a:t>
            </a:r>
            <a:br>
              <a:rPr lang="zh-CN" altLang="en-US" sz="2400">
                <a:solidFill>
                  <a:srgbClr val="000000"/>
                </a:solidFill>
                <a:ea typeface="微软雅黑" panose="020B0503020204020204" pitchFamily="34" charset="-122"/>
              </a:rPr>
            </a:br>
            <a:r>
              <a:rPr lang="zh-CN" altLang="en-US" sz="2400">
                <a:solidFill>
                  <a:srgbClr val="000000"/>
                </a:solidFill>
                <a:ea typeface="微软雅黑" panose="020B0503020204020204" pitchFamily="34" charset="-122"/>
              </a:rPr>
              <a:t>                  余光中</a:t>
            </a:r>
            <a:endParaRPr lang="zh-CN" altLang="en-US" sz="240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515938" y="1716088"/>
            <a:ext cx="5954712" cy="5349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给我一瓢长江水啊长江水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酒一样的长江水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醉酒的滋味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是乡愁的滋味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给我一瓢长江水啊长江水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给我一张海棠红啊海棠红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血一样的海棠红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沸血的烧痛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是乡愁的烧痛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给我一张海棠红啊海棠红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6383338" y="1557338"/>
            <a:ext cx="6191250" cy="4911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给我一片雪花白啊雪花白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信一样的雪花白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家信的等待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是乡愁的等待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给我一片雪花白啊雪花白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给我一朵腊梅香啊腊梅香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母亲一样的腊梅香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母亲的芬芳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是乡土的芬芳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楷体_GB2312"/>
              </a:rPr>
              <a:t>给我一朵腊梅香啊腊梅香</a:t>
            </a:r>
            <a:endParaRPr kumimoji="1" lang="zh-CN" altLang="en-US" sz="240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楷体_GB231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2744788" y="1203325"/>
            <a:ext cx="7235825" cy="5921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乡  愁 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席慕蓉 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故乡的歌是一支清远的笛 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总在有月亮的晚上响起 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故乡的面貌却是一种模糊的怅惘 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仿佛雾里的挥手别离 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离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别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后 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乡愁是一棵没有年轮的树 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永不老去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1108075" y="1995488"/>
            <a:ext cx="6529388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598613" y="2187575"/>
            <a:ext cx="9053512" cy="3925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举头望明月，低头思故乡。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但愿人长久，千里共婵娟。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独在异乡为异客，每逢佳节倍思亲。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春风又绿江南岸，明月何时照我还。 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日暮乡关何处是，烟波江上使人愁。 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浊酒一杯家万里，燕然未勒归无计，羌管悠悠霜满地。 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800475" y="1492250"/>
            <a:ext cx="42751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关于思乡的诗词名句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五、拓展延伸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196975" y="2138363"/>
            <a:ext cx="6040438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454150" y="2036763"/>
            <a:ext cx="9040813" cy="3969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问君能有几多愁，恰似一江春水向东流 。李煜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虞美人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b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月落乌啼霜满天，江枫渔火对愁眠。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张继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枫桥夜泊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b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日暮乡关何处是？烟波江上使人愁。 崔颢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黄鹤楼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瀚海阑干百丈冰，愁云惨淡万里凝。  岑参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白雪歌送武判官归京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 》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晓镜但愁云鬓改，夜吟应觉月光寒。  李商隐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无题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薄雾浓云愁永昼，瑞脑销金兽。      李清照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醉花阴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浩荡离愁白日斜，吟鞭东指即天涯。  龚自珍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己亥杂诗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2420938" y="1327150"/>
            <a:ext cx="41608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关于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愁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的诗词名句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六、布置作业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412750" y="1647825"/>
            <a:ext cx="11588750" cy="4656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放飞想象：如果有一天，你离开了温馨挚爱的家园，离开了年迈慈祥的双亲，成为漂泊的游子。这时你会说乡愁是什么？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例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乡愁是一枚小小的邮票。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乡愁是家乡的那扇门。 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乡愁是那盏为你守侯的灯。 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乡愁是 </a:t>
            </a:r>
            <a:r>
              <a:rPr lang="zh-CN" altLang="en-US" sz="2400" u="sng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5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4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23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5285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一、新课引入</a:t>
            </a:r>
            <a:endParaRPr lang="zh-CN" altLang="en-US" sz="27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0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fontAlgn="auto"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22263" y="1247775"/>
            <a:ext cx="11436350" cy="52622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每个日落的黄昏，每个月圆的夜晚，每阵西风里断雁的叫声，都会牵动游子的离愁别绪，都会勾起对故乡的眷恋。诗人们把难以排遣的思乡之愁诉诸于笔端。于是我们便能欣赏到那一首首凄婉哀伤的诗歌，感受着诗人那绵绵的思念，那柔美的哀伤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诗人余光中说过：“烧我成灰，我的唐魂汉魄仍然萦绕那片厚土。”在他离开大陆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余年的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1971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年，那时，正逢海峡两岸交好无望、双方民众都处于极度绝望之中，他在厦门街的旧居里感情所至，一挥而就，仅用了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分钟便写出了一首饱含深情的诗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——《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。今天我们就来欣赏他的这首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69875" y="1289050"/>
            <a:ext cx="8824913" cy="556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余光中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1928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年生于南京，祖籍福建永春，台湾十大现代诗人之一。已出版诗集、散文、评论和译著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余种，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年代起余光中创作了不少怀乡诗，故而被人们称为“乡愁诗人”。代表作有：</a:t>
            </a:r>
            <a:r>
              <a:rPr lang="en-US" altLang="zh-CN" sz="240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》《</a:t>
            </a:r>
            <a:r>
              <a:rPr lang="zh-CN" altLang="en-US" sz="240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乡愁四韵</a:t>
            </a:r>
            <a:r>
              <a:rPr lang="en-US" altLang="zh-CN" sz="240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》《</a:t>
            </a:r>
            <a:r>
              <a:rPr lang="zh-CN" altLang="en-US" sz="240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春天，遂想起</a:t>
            </a:r>
            <a:r>
              <a:rPr lang="en-US" altLang="zh-CN" sz="240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少时异地求学，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1949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年离开大陆前往台湾，从此开始了长达半个多世纪的漂泊生涯。 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年代初创作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时，余光中时而低首沉思，时而抬头远眺。他说：“随着日子的流失愈多，我的怀乡之情便日重，在离开大陆整整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年的时候，我在台北厦门街的旧居内一挥而就，仅用了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分钟便写出了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。”</a:t>
            </a:r>
            <a:endParaRPr lang="zh-CN" alt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315" name="标题 13314" descr="余光中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96388" y="1895475"/>
            <a:ext cx="2836862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108075" y="1995488"/>
            <a:ext cx="6529388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644525" y="2382838"/>
            <a:ext cx="6943725" cy="3925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1937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年抗日战争爆发后，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10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岁的余光中随父母辗转于上海、重庆等地。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由于特殊的政治原因，台湾和大陆长期阻隔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1971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年，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20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多年没有回过大陆的余光中思乡情切，在台北厦门街的旧居内赋诗一首。写完后，诗人热泪盈眶，沉吟良久。这，就是后来被海外游子不断传唱的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《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乡愁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》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222375" y="1262063"/>
            <a:ext cx="2370138" cy="1281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>
                <a:solidFill>
                  <a:srgbClr val="FF0000"/>
                </a:solidFill>
                <a:ea typeface="微软雅黑" panose="020B0503020204020204" pitchFamily="34" charset="-122"/>
              </a:rPr>
              <a:t>写作背景</a:t>
            </a:r>
            <a:endParaRPr lang="zh-CN" altLang="zh-CN" sz="28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pic>
        <p:nvPicPr>
          <p:cNvPr id="11269" name="图片 9226" descr="小时侯与母亲合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00" y="2597150"/>
            <a:ext cx="3694113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1084263" y="1171575"/>
            <a:ext cx="3733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朗读诗歌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927100" y="2781300"/>
            <a:ext cx="382587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2292" name="矩形 21506"/>
          <p:cNvSpPr>
            <a:spLocks noChangeArrowheads="1"/>
          </p:cNvSpPr>
          <p:nvPr/>
        </p:nvSpPr>
        <p:spPr bwMode="auto">
          <a:xfrm>
            <a:off x="296863" y="1558925"/>
            <a:ext cx="5226050" cy="5753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chemeClr val="bg1"/>
                </a:solidFill>
                <a:ea typeface="楷体_GB2312"/>
                <a:cs typeface="楷体_GB2312"/>
              </a:rPr>
              <a:t>小时候</a:t>
            </a:r>
            <a:br>
              <a:rPr lang="zh-CN" altLang="en-US" sz="3200">
                <a:solidFill>
                  <a:schemeClr val="bg1"/>
                </a:solidFill>
                <a:ea typeface="楷体_GB2312"/>
                <a:cs typeface="楷体_GB231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是一枚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小小的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i="1">
                <a:latin typeface="微软雅黑" panose="020B0503020204020204" pitchFamily="34" charset="-122"/>
                <a:ea typeface="微软雅黑" panose="020B0503020204020204" pitchFamily="34" charset="-122"/>
              </a:rPr>
              <a:t>邮票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在这头</a:t>
            </a:r>
            <a:br>
              <a:rPr lang="zh-CN" altLang="en-US" sz="2400" u="sng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母亲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在那头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长大后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是一张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窄窄的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船票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在这头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新娘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在那头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4598988" y="1854200"/>
            <a:ext cx="4752975" cy="5434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solidFill>
                  <a:schemeClr val="bg1"/>
                </a:solidFill>
              </a:rPr>
              <a:t>后来啊</a:t>
            </a:r>
            <a:br>
              <a:rPr lang="zh-CN" altLang="en-US"/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是一方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矮矮的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坟墓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在外头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母亲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在里头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而现在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乡愁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是一湾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浅浅的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海峡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在这头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大陆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在那头</a:t>
            </a:r>
            <a:b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413125" y="1117600"/>
            <a:ext cx="3297238" cy="1552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乡愁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余光中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295" name="Picture 9" descr="b37f3f35901d3f1b5bb5f5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51950" y="2901950"/>
            <a:ext cx="2668588" cy="3105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46113" y="1636713"/>
            <a:ext cx="103790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说说你读这首诗的心理感受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你认为这首诗应该用什么语调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语速来读呢？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760413" y="2525713"/>
            <a:ext cx="7842250" cy="1735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悲伤，凄凉，无奈，惆怅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语调深沉，语速舒缓，感情层层递进。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3316" name="Rectangle 10"/>
          <p:cNvSpPr>
            <a:spLocks noChangeArrowheads="1"/>
          </p:cNvSpPr>
          <p:nvPr/>
        </p:nvSpPr>
        <p:spPr bwMode="auto">
          <a:xfrm>
            <a:off x="1011238" y="4083050"/>
            <a:ext cx="1960562" cy="2282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注意：</a:t>
            </a:r>
            <a:b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读出节奏；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读出重音；</a:t>
            </a:r>
            <a:b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读出感情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8443" name="Picture 2" descr="0W`F1S$62G)346B(42EJ7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6475" y="2584450"/>
            <a:ext cx="3513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146175" y="1352550"/>
            <a:ext cx="2343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ea typeface="微软雅黑" panose="020B0503020204020204" pitchFamily="34" charset="-122"/>
              </a:rPr>
              <a:t>整体感知</a:t>
            </a:r>
            <a:endParaRPr lang="zh-CN" altLang="en-US" sz="24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3913" y="1997075"/>
            <a:ext cx="6737350" cy="1965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请用简洁的语言分别概括四个小节的内容。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母子之别   夫妻之别   母子之别   家国之别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38200" y="3646488"/>
            <a:ext cx="7273925" cy="1004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通过朗读，你觉得这首诗表达了诗人什么感情？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思乡，对祖国的思念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7899" name="Picture 4" descr="http://t02.pic.sogou.com/b17c8f01e57d5969-d3492e1ab3bea685-e74ee7e92df326a1e1b7c862e658d71e_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7825" y="2219325"/>
            <a:ext cx="3452813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>
                                      <p:cBhvr>
                                        <p:cTn id="31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289050" y="1146175"/>
            <a:ext cx="27051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研读诗歌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96975" y="1836738"/>
            <a:ext cx="8294688" cy="5021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从哪几个词语看出来“乡愁”一直萦绕在心头？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小时侯；长大后；后来； 现在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2、这四个人生阶段因什么而愁？</a:t>
            </a:r>
            <a:endParaRPr lang="zh-CN" altLang="en-US" sz="2400">
              <a:solidFill>
                <a:srgbClr val="99FF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小时候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求学在外思念母亲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长大后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新婚离别思念娇妻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   来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生死隔绝哀思难抑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   在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国土分裂忧思绵绵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前三节是家愁 最后一节是国愁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364" name="Picture 5" descr="200608151656582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8325" y="2924175"/>
            <a:ext cx="32734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副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1550988" y="254000"/>
            <a:ext cx="2555875" cy="492125"/>
          </a:xfrm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lang="zh-CN" altLang="en-US" sz="270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二、新课讲解</a:t>
            </a:r>
            <a:endParaRPr lang="zh-CN" altLang="en-US" sz="270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lang="zh-CN" altLang="en-US" sz="27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438150" y="1790700"/>
            <a:ext cx="6389688" cy="3925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在四个人生阶段中，诗人是借用哪些具体事物来解思乡之愁的？ 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一枚小小的邮票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写信可寄乡思 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一张窄窄的船票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乘船可解相思 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一方矮矮的坟墓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生死隔绝哀思谁诉 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一湾浅浅的海峡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海水无尽忧思无尽</a:t>
            </a: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387" name="Picture 4" descr="h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4725" y="2100263"/>
            <a:ext cx="1730375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02750" y="2000250"/>
            <a:ext cx="2693988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TR0027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70763" y="4573588"/>
            <a:ext cx="1855787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2006081516565829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66263" y="4418013"/>
            <a:ext cx="2557462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 Box 3"/>
          <p:cNvSpPr txBox="1">
            <a:spLocks noChangeArrowheads="1"/>
          </p:cNvSpPr>
          <p:nvPr/>
        </p:nvSpPr>
        <p:spPr bwMode="auto">
          <a:xfrm>
            <a:off x="1289050" y="1236663"/>
            <a:ext cx="27051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微软雅黑" panose="020B0503020204020204" pitchFamily="34" charset="-122"/>
              </a:rPr>
              <a:t>研读诗歌</a:t>
            </a:r>
            <a:endParaRPr lang="zh-CN" altLang="en-US" sz="280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3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LIDE_MODEL_TYPE" val="cover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2925</Words>
  <Application>WPS 演示</Application>
  <PresentationFormat>自定义</PresentationFormat>
  <Paragraphs>225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Arial</vt:lpstr>
      <vt:lpstr>宋体</vt:lpstr>
      <vt:lpstr>Wingdings</vt:lpstr>
      <vt:lpstr>黑体</vt:lpstr>
      <vt:lpstr>微软雅黑</vt:lpstr>
      <vt:lpstr>Calibri</vt:lpstr>
      <vt:lpstr>楷体_GB2312</vt:lpstr>
      <vt:lpstr>新宋体</vt:lpstr>
      <vt:lpstr>Arial Unicode MS</vt:lpstr>
      <vt:lpstr>Times New Roman</vt:lpstr>
      <vt:lpstr>自定义设计方案</vt:lpstr>
      <vt:lpstr>3 乡愁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第二十八章 锐角三角函数</dc:title>
  <dc:creator/>
  <cp:lastModifiedBy>aa</cp:lastModifiedBy>
  <cp:revision>16</cp:revision>
  <dcterms:created xsi:type="dcterms:W3CDTF">2018-03-01T02:03:00Z</dcterms:created>
  <dcterms:modified xsi:type="dcterms:W3CDTF">2019-12-27T12:28:51Z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