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60" r:id="rId3"/>
    <p:sldId id="262" r:id="rId5"/>
    <p:sldId id="266" r:id="rId6"/>
    <p:sldId id="263" r:id="rId7"/>
    <p:sldId id="264" r:id="rId8"/>
    <p:sldId id="265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81" r:id="rId18"/>
    <p:sldId id="287" r:id="rId19"/>
    <p:sldId id="283" r:id="rId20"/>
    <p:sldId id="288" r:id="rId21"/>
    <p:sldId id="284" r:id="rId22"/>
    <p:sldId id="289" r:id="rId23"/>
    <p:sldId id="290" r:id="rId24"/>
    <p:sldId id="285" r:id="rId25"/>
    <p:sldId id="279" r:id="rId26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33DB5"/>
    <a:srgbClr val="F4AD00"/>
    <a:srgbClr val="F4A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08" y="72"/>
      </p:cViewPr>
      <p:guideLst>
        <p:guide orient="horz" pos="2141"/>
        <p:guide pos="37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8C3F038-61DD-401B-BBAB-9F333230F3FF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75D27FC-8AD3-448A-BA69-175DEDD4C806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8195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</a:ln>
        </p:spPr>
        <p:txBody>
          <a:bodyPr anchor="b"/>
          <a:lstStyle/>
          <a:p>
            <a:pPr algn="r" eaLnBrk="0" hangingPunct="0">
              <a:defRPr/>
            </a:pPr>
            <a:fld id="{674BBE05-ACA3-4DD1-AE40-EA6699035E12}" type="slidenum">
              <a:rPr lang="zh-CN" altLang="en-US" sz="1200">
                <a:solidFill>
                  <a:srgbClr val="000000"/>
                </a:solidFill>
                <a:latin typeface="+mn-lt"/>
                <a:ea typeface="微软雅黑" panose="020B0503020204020204" pitchFamily="34" charset="-122"/>
              </a:rPr>
            </a:fld>
            <a:endParaRPr lang="en-US" altLang="zh-CN" sz="1200">
              <a:solidFill>
                <a:srgbClr val="000000"/>
              </a:solidFill>
              <a:latin typeface="+mn-lt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9" Type="http://schemas.openxmlformats.org/officeDocument/2006/relationships/tags" Target="../tags/tag61.xml"/><Relationship Id="rId38" Type="http://schemas.openxmlformats.org/officeDocument/2006/relationships/tags" Target="../tags/tag60.xml"/><Relationship Id="rId37" Type="http://schemas.openxmlformats.org/officeDocument/2006/relationships/tags" Target="../tags/tag59.xml"/><Relationship Id="rId36" Type="http://schemas.openxmlformats.org/officeDocument/2006/relationships/tags" Target="../tags/tag58.xml"/><Relationship Id="rId35" Type="http://schemas.openxmlformats.org/officeDocument/2006/relationships/tags" Target="../tags/tag57.xml"/><Relationship Id="rId34" Type="http://schemas.openxmlformats.org/officeDocument/2006/relationships/tags" Target="../tags/tag56.xml"/><Relationship Id="rId33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" Type="http://schemas.openxmlformats.org/officeDocument/2006/relationships/slideLayout" Target="../slideLayouts/slideLayout3.xml"/><Relationship Id="rId29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4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5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6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37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38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3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0.xml"/><Relationship Id="rId3" Type="http://schemas.openxmlformats.org/officeDocument/2006/relationships/tags" Target="../tags/tag78.xml"/><Relationship Id="rId2" Type="http://schemas.openxmlformats.org/officeDocument/2006/relationships/image" Target="../media/image4.jpeg"/><Relationship Id="rId1" Type="http://schemas.openxmlformats.org/officeDocument/2006/relationships/tags" Target="../tags/tag7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tags" Target="../tags/tag7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tags" Target="../tags/tag81.xml"/><Relationship Id="rId1" Type="http://schemas.openxmlformats.org/officeDocument/2006/relationships/tags" Target="../tags/tag80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3.xml"/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tags" Target="../tags/tag8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ags" Target="../tags/tag8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image" Target="../media/image10.jpeg"/><Relationship Id="rId1" Type="http://schemas.openxmlformats.org/officeDocument/2006/relationships/tags" Target="../tags/tag8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8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7.xml"/><Relationship Id="rId1" Type="http://schemas.openxmlformats.org/officeDocument/2006/relationships/tags" Target="../tags/tag8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8.xml"/><Relationship Id="rId1" Type="http://schemas.openxmlformats.org/officeDocument/2006/relationships/tags" Target="../tags/tag8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ags" Target="../tags/tag88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65.xml"/><Relationship Id="rId2" Type="http://schemas.openxmlformats.org/officeDocument/2006/relationships/image" Target="../media/image1.jpeg"/><Relationship Id="rId1" Type="http://schemas.openxmlformats.org/officeDocument/2006/relationships/tags" Target="../tags/tag64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30.xml"/><Relationship Id="rId2" Type="http://schemas.openxmlformats.org/officeDocument/2006/relationships/tags" Target="../tags/tag89.xml"/><Relationship Id="rId1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tags" Target="../tags/tag91.xml"/><Relationship Id="rId1" Type="http://schemas.openxmlformats.org/officeDocument/2006/relationships/tags" Target="../tags/tag9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image" Target="../media/image8.jpeg"/><Relationship Id="rId1" Type="http://schemas.openxmlformats.org/officeDocument/2006/relationships/tags" Target="../tags/tag9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tags" Target="../tags/tag93.xml"/><Relationship Id="rId1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67.xml"/><Relationship Id="rId2" Type="http://schemas.openxmlformats.org/officeDocument/2006/relationships/image" Target="../media/image2.jpeg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tags" Target="../tags/tag69.xml"/><Relationship Id="rId2" Type="http://schemas.openxmlformats.org/officeDocument/2006/relationships/image" Target="../media/image3.jpeg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70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image" Target="../media/image5.jpeg"/><Relationship Id="rId1" Type="http://schemas.openxmlformats.org/officeDocument/2006/relationships/tags" Target="../tags/tag7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image" Target="../media/image5.jpeg"/><Relationship Id="rId1" Type="http://schemas.openxmlformats.org/officeDocument/2006/relationships/tags" Target="../tags/tag7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tags" Target="../tags/tag74.xml"/><Relationship Id="rId2" Type="http://schemas.openxmlformats.org/officeDocument/2006/relationships/image" Target="../media/image6.jpeg"/><Relationship Id="rId1" Type="http://schemas.openxmlformats.org/officeDocument/2006/relationships/tags" Target="../tags/tag73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9.xml"/><Relationship Id="rId3" Type="http://schemas.openxmlformats.org/officeDocument/2006/relationships/tags" Target="../tags/tag76.xml"/><Relationship Id="rId2" Type="http://schemas.openxmlformats.org/officeDocument/2006/relationships/image" Target="../media/image7.jpeg"/><Relationship Id="rId1" Type="http://schemas.openxmlformats.org/officeDocument/2006/relationships/tags" Target="../tags/tag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/>
          <p:cNvSpPr>
            <a:spLocks noGrp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4889500" y="1349375"/>
            <a:ext cx="6627813" cy="2562225"/>
          </a:xfrm>
        </p:spPr>
        <p:txBody>
          <a:bodyPr anchor="b">
            <a:noAutofit/>
          </a:bodyPr>
          <a:lstStyle/>
          <a:p>
            <a:pPr algn="ctr" eaLnBrk="1" hangingPunct="1">
              <a:defRPr/>
            </a:pPr>
            <a:r>
              <a:rPr lang="en-US" altLang="zh-CN" sz="6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16 </a:t>
            </a:r>
            <a:r>
              <a:rPr lang="zh-CN" altLang="en-US" sz="6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孤独之旅</a:t>
            </a:r>
            <a:endParaRPr lang="zh-CN" altLang="en-US" sz="6000" b="1" smtClean="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5363" name="文本框 5"/>
          <p:cNvSpPr txBox="1">
            <a:spLocks noChangeArrowheads="1"/>
          </p:cNvSpPr>
          <p:nvPr/>
        </p:nvSpPr>
        <p:spPr bwMode="auto">
          <a:xfrm>
            <a:off x="1576388" y="760413"/>
            <a:ext cx="3811587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九年级语文人教版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</a:rPr>
              <a:t>·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上册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364" name="文本框 6"/>
          <p:cNvSpPr txBox="1">
            <a:spLocks noChangeArrowheads="1"/>
          </p:cNvSpPr>
          <p:nvPr/>
        </p:nvSpPr>
        <p:spPr bwMode="auto">
          <a:xfrm>
            <a:off x="6327775" y="3911600"/>
            <a:ext cx="4430713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 曹文轩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5365" name="文本框 7"/>
          <p:cNvSpPr txBox="1">
            <a:spLocks noChangeArrowheads="1"/>
          </p:cNvSpPr>
          <p:nvPr/>
        </p:nvSpPr>
        <p:spPr bwMode="auto">
          <a:xfrm>
            <a:off x="7324725" y="5751513"/>
            <a:ext cx="2011363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授课人：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XXXX</a:t>
            </a:r>
            <a:endParaRPr lang="zh-CN" altLang="en-US" sz="2400"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551180" y="1876425"/>
            <a:ext cx="8085455" cy="34150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【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5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】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他哭了起来，但并不是悲哀。他说不明白自己为什么想哭。</a:t>
            </a:r>
            <a:endParaRPr lang="zh-CN" alt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【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6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】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望着异乡的天空，心中不免又想起母亲，想起桑桑和许多油麻地的孩子。但他没有哭。他觉得自己突然地长大了，坚强了。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352550" y="2421255"/>
            <a:ext cx="8147050" cy="11874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ea typeface="微软雅黑" panose="020B0503020204020204" pitchFamily="34" charset="-122"/>
              </a:rPr>
              <a:t>（委屈之泪、喜悦之泪、激动之泪、领悟成长真谛之泪）</a:t>
            </a:r>
            <a:endParaRPr lang="zh-CN" altLang="en-US" sz="2400">
              <a:solidFill>
                <a:srgbClr val="FF0000"/>
              </a:solidFill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219008" y="4607878"/>
            <a:ext cx="4913312" cy="10604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（长大、坚强）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/>
          </a:p>
        </p:txBody>
      </p:sp>
      <p:pic>
        <p:nvPicPr>
          <p:cNvPr id="28678" name="Picture 4" descr="芦荡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5850" y="3630613"/>
            <a:ext cx="3187700" cy="290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矩形 46082"/>
          <p:cNvSpPr>
            <a:spLocks noChangeArrowheads="1"/>
          </p:cNvSpPr>
          <p:nvPr/>
        </p:nvSpPr>
        <p:spPr bwMode="auto">
          <a:xfrm>
            <a:off x="8555038" y="5586413"/>
            <a:ext cx="22352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 熟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084" name="矩形 46083"/>
          <p:cNvSpPr>
            <a:spLocks noChangeArrowheads="1"/>
          </p:cNvSpPr>
          <p:nvPr/>
        </p:nvSpPr>
        <p:spPr bwMode="auto">
          <a:xfrm>
            <a:off x="941388" y="1674813"/>
            <a:ext cx="6227762" cy="466725"/>
          </a:xfrm>
          <a:prstGeom prst="rect">
            <a:avLst/>
          </a:prstGeom>
          <a:noFill/>
          <a:ln w="9525">
            <a:solidFill>
              <a:srgbClr val="993366"/>
            </a:solidFill>
            <a:miter lim="800000"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rPr>
              <a:t>刚刚出发时：</a:t>
            </a: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6085" name="矩形 46084"/>
          <p:cNvSpPr>
            <a:spLocks noChangeArrowheads="1"/>
          </p:cNvSpPr>
          <p:nvPr/>
        </p:nvSpPr>
        <p:spPr bwMode="auto">
          <a:xfrm>
            <a:off x="982663" y="2541588"/>
            <a:ext cx="6172200" cy="711200"/>
          </a:xfrm>
          <a:prstGeom prst="rect">
            <a:avLst/>
          </a:prstGeom>
          <a:noFill/>
          <a:ln w="9525">
            <a:solidFill>
              <a:srgbClr val="993366"/>
            </a:solidFill>
            <a:miter lim="800000"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rPr>
              <a:t>到达芦荡时</a:t>
            </a:r>
            <a:r>
              <a:rPr lang="zh-CN" altLang="en-US" sz="4000">
                <a:latin typeface="Times New Roman" panose="02020603050405020304" pitchFamily="18" charset="0"/>
              </a:rPr>
              <a:t>：</a:t>
            </a:r>
            <a:endParaRPr lang="zh-CN" altLang="en-US" sz="4000">
              <a:latin typeface="Times New Roman" panose="02020603050405020304" pitchFamily="18" charset="0"/>
            </a:endParaRPr>
          </a:p>
        </p:txBody>
      </p:sp>
      <p:sp>
        <p:nvSpPr>
          <p:cNvPr id="46086" name="矩形 46085"/>
          <p:cNvSpPr>
            <a:spLocks noChangeArrowheads="1"/>
          </p:cNvSpPr>
          <p:nvPr/>
        </p:nvSpPr>
        <p:spPr bwMode="auto">
          <a:xfrm>
            <a:off x="9640888" y="3036888"/>
            <a:ext cx="490537" cy="15525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成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长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之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旅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6087" name="矩形 46086"/>
          <p:cNvSpPr>
            <a:spLocks noChangeArrowheads="1"/>
          </p:cNvSpPr>
          <p:nvPr/>
        </p:nvSpPr>
        <p:spPr bwMode="auto">
          <a:xfrm>
            <a:off x="1395413" y="1063625"/>
            <a:ext cx="20129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心理变化过程</a:t>
            </a:r>
            <a:endParaRPr lang="zh-CN" altLang="en-US" sz="2400" b="1">
              <a:solidFill>
                <a:srgbClr val="0000FF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6088" name="矩形 46087"/>
          <p:cNvSpPr>
            <a:spLocks noChangeArrowheads="1"/>
          </p:cNvSpPr>
          <p:nvPr/>
        </p:nvSpPr>
        <p:spPr bwMode="auto">
          <a:xfrm>
            <a:off x="914400" y="3860800"/>
            <a:ext cx="6135688" cy="466725"/>
          </a:xfrm>
          <a:prstGeom prst="rect">
            <a:avLst/>
          </a:prstGeom>
          <a:noFill/>
          <a:ln w="9525">
            <a:solidFill>
              <a:srgbClr val="800080"/>
            </a:solidFill>
            <a:miter lim="800000"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rPr>
              <a:t>芦荡安顿后：</a:t>
            </a: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6089" name="矩形 46088"/>
          <p:cNvSpPr>
            <a:spLocks noChangeArrowheads="1"/>
          </p:cNvSpPr>
          <p:nvPr/>
        </p:nvSpPr>
        <p:spPr bwMode="auto">
          <a:xfrm>
            <a:off x="1046163" y="4941888"/>
            <a:ext cx="5926137" cy="466725"/>
          </a:xfrm>
          <a:prstGeom prst="rect">
            <a:avLst/>
          </a:prstGeom>
          <a:noFill/>
          <a:ln w="9525">
            <a:solidFill>
              <a:srgbClr val="993366"/>
            </a:solidFill>
            <a:miter lim="800000"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rPr>
              <a:t>住段时间后：</a:t>
            </a: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6090" name="矩形 46089"/>
          <p:cNvSpPr>
            <a:spLocks noChangeArrowheads="1"/>
          </p:cNvSpPr>
          <p:nvPr/>
        </p:nvSpPr>
        <p:spPr bwMode="auto">
          <a:xfrm>
            <a:off x="1016000" y="6055360"/>
            <a:ext cx="5956935" cy="460375"/>
          </a:xfrm>
          <a:prstGeom prst="rect">
            <a:avLst/>
          </a:prstGeom>
          <a:noFill/>
          <a:ln w="9525">
            <a:solidFill>
              <a:srgbClr val="993366"/>
            </a:solidFill>
            <a:miter lim="800000"/>
          </a:ln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rPr>
              <a:t>雨后天晴时：</a:t>
            </a: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6091" name="直接连接符 46090"/>
          <p:cNvSpPr>
            <a:spLocks noChangeShapeType="1"/>
          </p:cNvSpPr>
          <p:nvPr/>
        </p:nvSpPr>
        <p:spPr bwMode="auto">
          <a:xfrm>
            <a:off x="3837305" y="2127250"/>
            <a:ext cx="0" cy="449263"/>
          </a:xfrm>
          <a:prstGeom prst="line">
            <a:avLst/>
          </a:prstGeom>
          <a:noFill/>
          <a:ln w="57150">
            <a:solidFill>
              <a:srgbClr val="993366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6092" name="直接连接符 46091"/>
          <p:cNvSpPr>
            <a:spLocks noChangeShapeType="1"/>
          </p:cNvSpPr>
          <p:nvPr/>
        </p:nvSpPr>
        <p:spPr bwMode="auto">
          <a:xfrm>
            <a:off x="3848100" y="3398838"/>
            <a:ext cx="0" cy="449262"/>
          </a:xfrm>
          <a:prstGeom prst="line">
            <a:avLst/>
          </a:prstGeom>
          <a:noFill/>
          <a:ln w="57150">
            <a:solidFill>
              <a:srgbClr val="993366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6093" name="直接连接符 46092"/>
          <p:cNvSpPr>
            <a:spLocks noChangeShapeType="1"/>
          </p:cNvSpPr>
          <p:nvPr/>
        </p:nvSpPr>
        <p:spPr bwMode="auto">
          <a:xfrm>
            <a:off x="3860800" y="4503738"/>
            <a:ext cx="0" cy="449262"/>
          </a:xfrm>
          <a:prstGeom prst="line">
            <a:avLst/>
          </a:prstGeom>
          <a:noFill/>
          <a:ln w="57150">
            <a:solidFill>
              <a:srgbClr val="993366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6094" name="直接连接符 46093"/>
          <p:cNvSpPr>
            <a:spLocks noChangeShapeType="1"/>
          </p:cNvSpPr>
          <p:nvPr/>
        </p:nvSpPr>
        <p:spPr bwMode="auto">
          <a:xfrm>
            <a:off x="3860800" y="5603558"/>
            <a:ext cx="0" cy="449262"/>
          </a:xfrm>
          <a:prstGeom prst="line">
            <a:avLst/>
          </a:prstGeom>
          <a:noFill/>
          <a:ln w="57150">
            <a:solidFill>
              <a:srgbClr val="993366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6095" name="文本框 46094"/>
          <p:cNvSpPr txBox="1">
            <a:spLocks noChangeArrowheads="1"/>
          </p:cNvSpPr>
          <p:nvPr/>
        </p:nvSpPr>
        <p:spPr bwMode="auto">
          <a:xfrm>
            <a:off x="8437563" y="2001838"/>
            <a:ext cx="10985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不成熟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096" name="直接连接符 46095"/>
          <p:cNvSpPr>
            <a:spLocks noChangeShapeType="1"/>
          </p:cNvSpPr>
          <p:nvPr/>
        </p:nvSpPr>
        <p:spPr bwMode="auto">
          <a:xfrm flipH="1">
            <a:off x="8972550" y="2608263"/>
            <a:ext cx="1588" cy="297815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6097" name="矩形 46096"/>
          <p:cNvSpPr>
            <a:spLocks noChangeArrowheads="1"/>
          </p:cNvSpPr>
          <p:nvPr/>
        </p:nvSpPr>
        <p:spPr bwMode="auto">
          <a:xfrm>
            <a:off x="8462963" y="1389063"/>
            <a:ext cx="1103312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 b="1">
                <a:latin typeface="Times New Roman" panose="02020603050405020304" pitchFamily="18" charset="0"/>
                <a:ea typeface="华文新魏"/>
                <a:cs typeface="华文新魏"/>
              </a:rPr>
              <a:t>杜小康</a:t>
            </a:r>
            <a:endParaRPr lang="zh-CN" altLang="en-US" sz="2400" b="1">
              <a:latin typeface="Times New Roman" panose="02020603050405020304" pitchFamily="18" charset="0"/>
              <a:ea typeface="华文新魏"/>
              <a:cs typeface="华文新魏"/>
            </a:endParaRPr>
          </a:p>
        </p:txBody>
      </p:sp>
      <p:sp>
        <p:nvSpPr>
          <p:cNvPr id="46098" name="文本框 46097"/>
          <p:cNvSpPr txBox="1">
            <a:spLocks noChangeArrowheads="1"/>
          </p:cNvSpPr>
          <p:nvPr/>
        </p:nvSpPr>
        <p:spPr bwMode="auto">
          <a:xfrm>
            <a:off x="4491038" y="1690688"/>
            <a:ext cx="41529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茫然恐惧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6099" name="文本框 46098"/>
          <p:cNvSpPr txBox="1">
            <a:spLocks noChangeArrowheads="1"/>
          </p:cNvSpPr>
          <p:nvPr/>
        </p:nvSpPr>
        <p:spPr bwMode="auto">
          <a:xfrm>
            <a:off x="4507230" y="2706688"/>
            <a:ext cx="36464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害怕胆怯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6100" name="文本框 46099"/>
          <p:cNvSpPr txBox="1">
            <a:spLocks noChangeArrowheads="1"/>
          </p:cNvSpPr>
          <p:nvPr/>
        </p:nvSpPr>
        <p:spPr bwMode="auto">
          <a:xfrm>
            <a:off x="4569778" y="3832543"/>
            <a:ext cx="3937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孤独单调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6101" name="文本框 46100"/>
          <p:cNvSpPr txBox="1">
            <a:spLocks noChangeArrowheads="1"/>
          </p:cNvSpPr>
          <p:nvPr/>
        </p:nvSpPr>
        <p:spPr bwMode="auto">
          <a:xfrm>
            <a:off x="4165441" y="4941888"/>
            <a:ext cx="51260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不再忽然地恐慌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6102" name="文本框 46101"/>
          <p:cNvSpPr txBox="1">
            <a:spLocks noChangeArrowheads="1"/>
          </p:cNvSpPr>
          <p:nvPr/>
        </p:nvSpPr>
        <p:spPr bwMode="auto">
          <a:xfrm>
            <a:off x="4907280" y="6060758"/>
            <a:ext cx="224472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坚强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468438" y="268288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 dirty="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7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6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46084" grpId="0" bldLvl="0" animBg="1"/>
      <p:bldP spid="46085" grpId="0" bldLvl="0" animBg="1"/>
      <p:bldP spid="46086" grpId="0"/>
      <p:bldP spid="46087" grpId="0"/>
      <p:bldP spid="46088" grpId="0" bldLvl="0" animBg="1"/>
      <p:bldP spid="46089" grpId="0" bldLvl="0" animBg="1"/>
      <p:bldP spid="46090" grpId="0" bldLvl="0" animBg="1"/>
      <p:bldP spid="46091" grpId="0" bldLvl="0" animBg="1"/>
      <p:bldP spid="46092" grpId="0" animBg="1"/>
      <p:bldP spid="46093" grpId="0" animBg="1"/>
      <p:bldP spid="46094" grpId="0" bldLvl="0" animBg="1"/>
      <p:bldP spid="46095" grpId="0"/>
      <p:bldP spid="46096" grpId="0" animBg="1"/>
      <p:bldP spid="46097" grpId="0"/>
      <p:bldP spid="46098" grpId="0"/>
      <p:bldP spid="46099" grpId="0"/>
      <p:bldP spid="46100" grpId="0"/>
      <p:bldP spid="46101" grpId="0"/>
      <p:bldP spid="461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6386" name="Rectangle 2"/>
          <p:cNvSpPr>
            <a:spLocks noRot="1" noChangeArrowheads="1"/>
          </p:cNvSpPr>
          <p:nvPr/>
        </p:nvSpPr>
        <p:spPr bwMode="auto">
          <a:xfrm>
            <a:off x="1222375" y="1057275"/>
            <a:ext cx="6705600" cy="8080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zh-CN" altLang="en-US" sz="2400">
                <a:solidFill>
                  <a:srgbClr val="FF0000"/>
                </a:solidFill>
                <a:ea typeface="微软雅黑" panose="020B0503020204020204" pitchFamily="34" charset="-122"/>
                <a:cs typeface="隶书"/>
              </a:rPr>
              <a:t>环境描写</a:t>
            </a:r>
            <a:endParaRPr lang="zh-CN" altLang="en-US" sz="2400">
              <a:solidFill>
                <a:srgbClr val="FF0000"/>
              </a:solidFill>
              <a:ea typeface="微软雅黑" panose="020B0503020204020204" pitchFamily="34" charset="-122"/>
              <a:cs typeface="隶书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38138" y="1681163"/>
            <a:ext cx="11579225" cy="50413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　    跳读课文，找出文中描写自然环境的段落，说说这样的环境描写对表现杜小康的成长起</a:t>
            </a:r>
            <a:r>
              <a:rPr kumimoji="1"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什么作用</a:t>
            </a:r>
            <a:r>
              <a:rPr kumimoji="1"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kumimoji="1"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１、以较大的篇幅描写鸭子，以鸭群的变化折射杜小康的成长。</a:t>
            </a:r>
            <a:endParaRPr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２、以芦苇作为人物心理变化的见证。</a:t>
            </a:r>
            <a:endParaRPr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３、暴风雨成了杜小康成长的催生力量。面对芦苇荡中极其可怕的暴风雨，杜小康在暴风雨中搏斗，表现了成人般的勇气与坚强。　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　　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　  文章出色的自然环境描写为人物的成长提供了广阔的背景和舞台。对表现杜小康的成长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起到了烘托、暗示、促进、推动的作用。</a:t>
            </a:r>
            <a:r>
              <a:rPr lang="zh-CN" altLang="en-US" dirty="0"/>
              <a:t>　</a:t>
            </a:r>
            <a:r>
              <a:rPr lang="zh-CN" altLang="en-US" b="1" dirty="0"/>
              <a:t>　　　　　　　　　　　　　</a:t>
            </a:r>
            <a:endParaRPr lang="zh-CN" altLang="en-US" b="1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kumimoji="1" lang="zh-CN" altLang="en-US" sz="24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　</a:t>
            </a:r>
            <a:endParaRPr kumimoji="1" lang="zh-CN" altLang="en-US" sz="24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88950" y="1398588"/>
            <a:ext cx="11068050" cy="17532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鸭群是杜小康最亲密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伙伴。作者以较大的篇幅描写这些鸭子，这与表现杜小康的成长有什么联系？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spcBef>
                <a:spcPct val="50000"/>
              </a:spcBef>
            </a:pP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460375" y="2620963"/>
            <a:ext cx="11309350" cy="28305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>
                <a:solidFill>
                  <a:srgbClr val="FF0000"/>
                </a:solidFill>
                <a:latin typeface="宋体" panose="02010600030101010101" pitchFamily="2" charset="-122"/>
                <a:ea typeface="微软雅黑" panose="020B0503020204020204" pitchFamily="34" charset="-122"/>
              </a:rPr>
              <a:t>    杜小康失学后，去放鸭是他生活的重要内容，他是不能回避的；在孤独中，鸭群是他的伙伴，他也只能从鸭子身上得到心灵的安慰；在风雨中他维护鸭群，感到成长的艰辛和喜悦；最后鸭子下蛋，不仅是牧鸭的结果，也是杜小康人生的一段成果，其中的甘苦都化在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400">
                <a:solidFill>
                  <a:srgbClr val="FF0000"/>
                </a:solidFill>
                <a:latin typeface="宋体" panose="02010600030101010101" pitchFamily="2" charset="-122"/>
                <a:ea typeface="微软雅黑" panose="020B0503020204020204" pitchFamily="34" charset="-122"/>
              </a:rPr>
              <a:t>鸭下蛋了！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400">
                <a:solidFill>
                  <a:srgbClr val="FF0000"/>
                </a:solidFill>
                <a:latin typeface="宋体" panose="02010600030101010101" pitchFamily="2" charset="-122"/>
                <a:ea typeface="微软雅黑" panose="020B0503020204020204" pitchFamily="34" charset="-122"/>
              </a:rPr>
              <a:t>的惊喜中。</a:t>
            </a:r>
            <a:endParaRPr lang="zh-CN" altLang="en-US" sz="2400">
              <a:solidFill>
                <a:srgbClr val="FF0000"/>
              </a:solidFill>
              <a:latin typeface="宋体" panose="02010600030101010101" pitchFamily="2" charset="-122"/>
              <a:ea typeface="微软雅黑" panose="020B0503020204020204" pitchFamily="34" charset="-122"/>
            </a:endParaRPr>
          </a:p>
          <a:p>
            <a:pPr eaLnBrk="0" hangingPunct="0">
              <a:spcBef>
                <a:spcPct val="50000"/>
              </a:spcBef>
            </a:pPr>
            <a:endParaRPr lang="en-US" altLang="zh-CN" sz="240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pic>
        <p:nvPicPr>
          <p:cNvPr id="31749" name="Picture 3" descr="芦荡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7959" y="4491416"/>
            <a:ext cx="3779838" cy="21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3" descr="duc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435" y="4584700"/>
            <a:ext cx="8667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0" descr="duc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659" y="5115081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0" descr="duc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497" y="4434915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0" descr="duc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248" y="5236514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0" descr="duc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946" y="4815983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0" descr="duc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535" y="4621213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0" descr="duc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5083" y="4901976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0" descr="duc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195" y="4383165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0" descr="duc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373" y="5347975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0" descr="duc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3203" y="4959584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0" descr="duc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761" y="5706414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0" descr="duc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078" y="5790026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8790" y="856357"/>
            <a:ext cx="12063210" cy="6000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kumimoji="1"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小说题目是“孤独之旅”，对杜小康这样的孩子来说，“孤独”的含义是</a:t>
            </a:r>
            <a:r>
              <a:rPr kumimoji="1"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什么？结合文章内容体会。</a:t>
            </a:r>
            <a:endParaRPr kumimoji="1"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kumimoji="1"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题目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概括了主人公放鸭生活的全过程，“孤独”渗透于人物放鸭期间的全部生活空间和心灵空间。对杜小康来说，“孤独”含义是：</a:t>
            </a:r>
            <a:b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情感世界的孤独。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杜小康离开学校，没有同学间的情感交流；远离人群；与父亲没有共同语言，缺乏心灵的沟通和交流。　　　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面对自然环境的孤独。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离开村庄，来到一个无比广阔而又神秘莫测的大自然，幼小的心灵感觉到了巨大的孤独。　　</a:t>
            </a:r>
            <a:b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对未来的恐惧。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漫漫放鸭路，何处是尽头？　</a:t>
            </a:r>
            <a:b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　这一切构成了人生的一段“孤独之旅”。　　　</a:t>
            </a:r>
            <a:r>
              <a:rPr lang="zh-CN" altLang="en-US" b="1" dirty="0"/>
              <a:t>　　</a:t>
            </a:r>
            <a:r>
              <a:rPr kumimoji="1" lang="zh-CN" altLang="en-US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endParaRPr kumimoji="1"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三、归纳小结</a:t>
            </a:r>
            <a:endParaRPr lang="zh-CN" altLang="en-US" sz="27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017432" y="2254026"/>
            <a:ext cx="5370490" cy="2861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400" dirty="0" smtClean="0">
                <a:solidFill>
                  <a:srgbClr val="000000"/>
                </a:solidFill>
                <a:latin typeface="+mj-ea"/>
                <a:ea typeface="+mj-ea"/>
              </a:rPr>
              <a:t>       课文</a:t>
            </a:r>
            <a:r>
              <a:rPr lang="zh-CN" altLang="en-US" sz="2400" dirty="0">
                <a:solidFill>
                  <a:srgbClr val="000000"/>
                </a:solidFill>
                <a:latin typeface="+mj-ea"/>
                <a:ea typeface="+mj-ea"/>
              </a:rPr>
              <a:t>告诉我们：</a:t>
            </a:r>
            <a:r>
              <a:rPr lang="zh-CN" altLang="en-US" sz="2400" dirty="0">
                <a:solidFill>
                  <a:srgbClr val="FF0000"/>
                </a:solidFill>
                <a:latin typeface="+mj-ea"/>
                <a:ea typeface="+mj-ea"/>
              </a:rPr>
              <a:t>人除了要战胜大自然外，更重要的是要战胜自我。</a:t>
            </a:r>
            <a:endParaRPr lang="zh-CN" altLang="en-US" sz="2400" dirty="0">
              <a:solidFill>
                <a:srgbClr val="FF0000"/>
              </a:solidFill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 dirty="0" smtClean="0">
                <a:solidFill>
                  <a:srgbClr val="000000"/>
                </a:solidFill>
                <a:latin typeface="+mj-ea"/>
                <a:ea typeface="+mj-ea"/>
              </a:rPr>
              <a:t>      小说</a:t>
            </a:r>
            <a:r>
              <a:rPr lang="zh-CN" altLang="en-US" sz="2400" dirty="0">
                <a:solidFill>
                  <a:srgbClr val="000000"/>
                </a:solidFill>
                <a:latin typeface="+mj-ea"/>
                <a:ea typeface="+mj-ea"/>
              </a:rPr>
              <a:t>启迪我们：</a:t>
            </a:r>
            <a:r>
              <a:rPr lang="zh-CN" altLang="en-US" sz="2400" dirty="0">
                <a:solidFill>
                  <a:srgbClr val="FF0000"/>
                </a:solidFill>
                <a:latin typeface="+mj-ea"/>
                <a:ea typeface="+mj-ea"/>
              </a:rPr>
              <a:t>少年要面对困难，而不是躲避困难。最终赢得了胜利，会有一种自豪感和成长感。</a:t>
            </a:r>
            <a:endParaRPr lang="en-US" altLang="zh-CN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" name="Picture 3" descr="os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1487" y="2561799"/>
            <a:ext cx="3636963" cy="2862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400051" y="1750477"/>
            <a:ext cx="11513712" cy="230832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tx2"/>
                </a:solidFill>
                <a:latin typeface="+mj-ea"/>
                <a:ea typeface="+mj-ea"/>
              </a:rPr>
              <a:t>   </a:t>
            </a:r>
            <a:r>
              <a:rPr lang="en-US" altLang="zh-CN" sz="2400" dirty="0">
                <a:solidFill>
                  <a:schemeClr val="tx2"/>
                </a:solidFill>
                <a:latin typeface="+mj-ea"/>
                <a:ea typeface="+mj-ea"/>
              </a:rPr>
              <a:t>1.</a:t>
            </a:r>
            <a:r>
              <a:rPr lang="zh-CN" altLang="en-US" sz="2400" dirty="0">
                <a:solidFill>
                  <a:schemeClr val="tx2"/>
                </a:solidFill>
                <a:latin typeface="+mj-ea"/>
                <a:ea typeface="+mj-ea"/>
              </a:rPr>
              <a:t>鸭群在船前形成一个倒置的扇面形，奋力向前推进，同时，造成了一个扇面形水流。每只鸭子本身，又有着自己用身体分开的小扇面形水流。它们在大扇面形水流之中，织成了似乎很有规律性的花纹。无论是小扇面形水流，还是大扇面形水流，都很急促有力。船首是一片均匀的、永恒的水声。</a:t>
            </a:r>
            <a:endParaRPr lang="zh-CN" altLang="en-US" sz="240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618186" y="4590082"/>
            <a:ext cx="10315977" cy="6481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>
                <a:solidFill>
                  <a:srgbClr val="FF0066"/>
                </a:solidFill>
                <a:latin typeface="楷体_GB2312"/>
                <a:ea typeface="楷体_GB2312"/>
                <a:cs typeface="楷体_GB2312"/>
              </a:rPr>
              <a:t>    </a:t>
            </a:r>
            <a:r>
              <a:rPr lang="zh-CN" altLang="en-US" sz="2400" dirty="0">
                <a:solidFill>
                  <a:srgbClr val="FF0066"/>
                </a:solidFill>
                <a:latin typeface="+mj-ea"/>
                <a:ea typeface="+mj-ea"/>
                <a:cs typeface="楷体_GB2312"/>
              </a:rPr>
              <a:t>突出划船赶鸭子的速度很快，衬托了父子俩对前途的茫然无助的心情。</a:t>
            </a:r>
            <a:endParaRPr lang="zh-CN" altLang="en-US" sz="2400" dirty="0">
              <a:solidFill>
                <a:srgbClr val="FF0066"/>
              </a:solidFill>
              <a:latin typeface="+mj-ea"/>
              <a:ea typeface="+mj-ea"/>
              <a:cs typeface="楷体_GB2312"/>
            </a:endParaRPr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V="1">
            <a:off x="482847" y="3400021"/>
            <a:ext cx="4769610" cy="14423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 flipV="1">
            <a:off x="9330055" y="2839085"/>
            <a:ext cx="2543810" cy="2032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四、强化训练</a:t>
            </a:r>
            <a:endParaRPr lang="zh-CN" altLang="en-US" sz="27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31830" y="1227257"/>
            <a:ext cx="4765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体会划线句子的作用</a:t>
            </a:r>
            <a:endParaRPr lang="zh-CN" altLang="en-US" sz="2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1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/>
      <p:bldP spid="58373" grpId="0" animBg="1"/>
      <p:bldP spid="58374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四、强化训练</a:t>
            </a:r>
            <a:endParaRPr lang="zh-CN" altLang="en-US" sz="27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25003" y="1331600"/>
            <a:ext cx="11766997" cy="230832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tx2"/>
                </a:solidFill>
                <a:latin typeface="+mj-ea"/>
                <a:ea typeface="+mj-ea"/>
              </a:rPr>
              <a:t>   2.</a:t>
            </a:r>
            <a:r>
              <a:rPr lang="zh-CN" altLang="en-US" sz="2400" dirty="0">
                <a:solidFill>
                  <a:schemeClr val="tx2"/>
                </a:solidFill>
                <a:latin typeface="+mj-ea"/>
                <a:ea typeface="+mj-ea"/>
              </a:rPr>
              <a:t>鸭们十分乖巧。也正是在夜幕下的大水上，它们才忽然觉得自己已成了无家的漂游者了。它们将主人的船团团围住，唯恐自己与这只唯一能使它们感到还有依托的小船分开。它们把嘴插在翅膀里，一副睡觉绝不让主人操心的样子。有时，它们会将头从翅膀里拔出，看一眼船上的主人。知道一老一小都还在船上，才又将头重新放回翅膀里。</a:t>
            </a:r>
            <a:r>
              <a:rPr lang="zh-CN" altLang="en-US" sz="2400" dirty="0">
                <a:latin typeface="+mj-ea"/>
                <a:ea typeface="+mj-ea"/>
              </a:rPr>
              <a:t> </a:t>
            </a:r>
            <a:endParaRPr lang="zh-CN" altLang="en-US" sz="2400" dirty="0">
              <a:latin typeface="+mj-ea"/>
              <a:ea typeface="+mj-ea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6954592" y="1960093"/>
            <a:ext cx="5043935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25003" y="3957434"/>
            <a:ext cx="11573523" cy="125047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zh-CN" sz="2900" b="1" dirty="0">
                <a:solidFill>
                  <a:srgbClr val="FF0066"/>
                </a:solidFill>
                <a:ea typeface="楷体_GB2312" pitchFamily="49" charset="-122"/>
              </a:rPr>
              <a:t>    </a:t>
            </a:r>
            <a:r>
              <a:rPr lang="zh-CN" altLang="en-US" sz="2400" dirty="0">
                <a:solidFill>
                  <a:srgbClr val="FF0066"/>
                </a:solidFill>
                <a:latin typeface="+mj-ea"/>
                <a:ea typeface="+mj-ea"/>
              </a:rPr>
              <a:t>以鸭子“无家”“漂流”及对</a:t>
            </a:r>
            <a:r>
              <a:rPr lang="zh-CN" altLang="en-US" sz="2400" dirty="0">
                <a:solidFill>
                  <a:srgbClr val="FF3399"/>
                </a:solidFill>
                <a:latin typeface="+mj-ea"/>
                <a:ea typeface="+mj-ea"/>
              </a:rPr>
              <a:t>唯</a:t>
            </a:r>
            <a:r>
              <a:rPr lang="zh-CN" altLang="en-US" sz="2400" dirty="0">
                <a:solidFill>
                  <a:srgbClr val="FF0066"/>
                </a:solidFill>
                <a:latin typeface="+mj-ea"/>
                <a:ea typeface="+mj-ea"/>
              </a:rPr>
              <a:t>一的小船的依靠衬托出父子俩此时孤独、恐惧、无依的心理。</a:t>
            </a:r>
            <a:endParaRPr lang="zh-CN" altLang="en-US" sz="2400" dirty="0">
              <a:solidFill>
                <a:srgbClr val="FF0066"/>
              </a:solidFill>
              <a:latin typeface="+mj-ea"/>
              <a:ea typeface="+mj-ea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V="1">
            <a:off x="424815" y="2485390"/>
            <a:ext cx="11701145" cy="635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</a:ln>
        </p:spPr>
        <p:txBody>
          <a:bodyPr/>
          <a:p>
            <a:endParaRPr lang="zh-CN" altLang="en-US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24815" y="3051810"/>
            <a:ext cx="601345" cy="1016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579550" y="1471369"/>
            <a:ext cx="11307649" cy="244682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zh-CN" sz="3000" b="1" dirty="0">
                <a:solidFill>
                  <a:srgbClr val="44546A"/>
                </a:solidFill>
                <a:latin typeface="宋体" panose="02010600030101010101" pitchFamily="2" charset="-122"/>
              </a:rPr>
              <a:t>  </a:t>
            </a:r>
            <a:r>
              <a:rPr lang="en-US" altLang="zh-CN" sz="3000" b="1" dirty="0" smtClean="0">
                <a:solidFill>
                  <a:srgbClr val="44546A"/>
                </a:solidFill>
                <a:latin typeface="宋体" panose="02010600030101010101" pitchFamily="2" charset="-122"/>
              </a:rPr>
              <a:t>3.</a:t>
            </a:r>
            <a:r>
              <a:rPr lang="zh-CN" altLang="en-US" sz="2400" dirty="0" smtClean="0">
                <a:solidFill>
                  <a:srgbClr val="44546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</a:t>
            </a:r>
            <a:r>
              <a:rPr lang="zh-CN" altLang="en-US" sz="2400" dirty="0">
                <a:solidFill>
                  <a:srgbClr val="44546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才是真正的芦荡。是杜小康从未见过的芦荡。到达这里时，已是傍晚。当杜小康一眼望去，看到芦苇如绿色的浪潮直涌到天边时，他害怕了</a:t>
            </a:r>
            <a:r>
              <a:rPr lang="en-US" altLang="zh-CN" sz="2400" dirty="0">
                <a:solidFill>
                  <a:srgbClr val="44546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dirty="0">
                <a:solidFill>
                  <a:srgbClr val="44546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这是他出门以来第一回真正感到害怕。芦荡如万重大山围住了小船。杜小康有一种永远逃不走了的感觉。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785611" y="4221069"/>
            <a:ext cx="10637949" cy="113505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rgbClr val="FF0000"/>
                </a:solidFill>
                <a:latin typeface="+mj-ea"/>
                <a:ea typeface="+mj-ea"/>
              </a:rPr>
              <a:t>   </a:t>
            </a:r>
            <a:r>
              <a:rPr lang="zh-CN" altLang="en-US" sz="2400" dirty="0" smtClean="0">
                <a:solidFill>
                  <a:srgbClr val="FF0000"/>
                </a:solidFill>
                <a:latin typeface="+mj-ea"/>
                <a:ea typeface="+mj-ea"/>
              </a:rPr>
              <a:t>用了比喻的修辞，生动形象地写出了芦荡的无边无际，渲染</a:t>
            </a:r>
            <a:r>
              <a:rPr lang="zh-CN" altLang="en-US" sz="2400" dirty="0">
                <a:solidFill>
                  <a:srgbClr val="FF0000"/>
                </a:solidFill>
                <a:latin typeface="+mj-ea"/>
                <a:ea typeface="+mj-ea"/>
              </a:rPr>
              <a:t>了气氛，更增添了主人公内心的恐惧和害怕。</a:t>
            </a:r>
            <a:endParaRPr lang="zh-CN" altLang="en-US" sz="2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rgbClr val="5B9BD5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四、强化训练</a:t>
            </a:r>
            <a:endParaRPr lang="zh-CN" altLang="en-US" sz="27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rgbClr val="5B9BD5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V="1">
            <a:off x="3127044" y="2771462"/>
            <a:ext cx="5043935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4272280" y="3345815"/>
            <a:ext cx="3898900" cy="127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四、强化训练</a:t>
            </a:r>
            <a:endParaRPr lang="zh-CN" altLang="en-US" sz="27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99245" y="1418957"/>
            <a:ext cx="11603865" cy="23069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tx2"/>
                </a:solidFill>
                <a:latin typeface="+mj-ea"/>
                <a:ea typeface="+mj-ea"/>
              </a:rPr>
              <a:t>  </a:t>
            </a:r>
            <a:r>
              <a:rPr lang="zh-CN" altLang="en-US" sz="2400" dirty="0">
                <a:solidFill>
                  <a:schemeClr val="tx2"/>
                </a:solidFill>
                <a:latin typeface="+mj-ea"/>
                <a:ea typeface="+mj-ea"/>
              </a:rPr>
              <a:t>一大早，天就阴沉下来。天黑，河水也黑，芦苇荡成了一片黑海。杜小康甚至觉得风也是黑的。临近中午时，雷声已如万辆战车从天边滚动过来，不一会儿，暴风雨就歇斯底里地开始了，顿时，天昏地暗，仿佛世纪已到了末日。四下里，一片呼呼的风声和千万枝芦苇被风折断的咔嚓声。 </a:t>
            </a:r>
            <a:endParaRPr lang="zh-CN" altLang="en-US" sz="240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V="1">
            <a:off x="4153535" y="2546350"/>
            <a:ext cx="7679055" cy="3175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V="1">
            <a:off x="457665" y="3103808"/>
            <a:ext cx="7984901" cy="12589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31066" y="3980888"/>
            <a:ext cx="10805374" cy="17543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rgbClr val="FF0066"/>
                </a:solidFill>
                <a:latin typeface="+mj-ea"/>
                <a:ea typeface="+mj-ea"/>
              </a:rPr>
              <a:t>    </a:t>
            </a:r>
            <a:r>
              <a:rPr lang="en-US" altLang="zh-CN" sz="2400" dirty="0" smtClean="0">
                <a:solidFill>
                  <a:srgbClr val="FF0066"/>
                </a:solidFill>
                <a:latin typeface="+mj-ea"/>
                <a:ea typeface="+mj-ea"/>
              </a:rPr>
              <a:t>   </a:t>
            </a:r>
            <a:r>
              <a:rPr lang="zh-CN" altLang="en-US" sz="2400" dirty="0" smtClean="0">
                <a:solidFill>
                  <a:srgbClr val="FF0066"/>
                </a:solidFill>
                <a:latin typeface="+mj-ea"/>
                <a:ea typeface="+mj-ea"/>
              </a:rPr>
              <a:t>环境描写，渲染了暴风雨的可怕，衬托了本来</a:t>
            </a:r>
            <a:r>
              <a:rPr lang="zh-CN" altLang="en-US" sz="2400" dirty="0">
                <a:solidFill>
                  <a:srgbClr val="FF0066"/>
                </a:solidFill>
                <a:latin typeface="+mj-ea"/>
                <a:ea typeface="+mj-ea"/>
              </a:rPr>
              <a:t>孤独恐惧</a:t>
            </a:r>
            <a:r>
              <a:rPr lang="zh-CN" altLang="en-US" sz="2400" dirty="0" smtClean="0">
                <a:solidFill>
                  <a:srgbClr val="FF0066"/>
                </a:solidFill>
                <a:latin typeface="+mj-ea"/>
                <a:ea typeface="+mj-ea"/>
              </a:rPr>
              <a:t>的杜小康更加</a:t>
            </a:r>
            <a:r>
              <a:rPr lang="zh-CN" altLang="en-US" sz="2400" dirty="0">
                <a:solidFill>
                  <a:srgbClr val="FF0066"/>
                </a:solidFill>
                <a:latin typeface="+mj-ea"/>
                <a:ea typeface="+mj-ea"/>
              </a:rPr>
              <a:t>陷入</a:t>
            </a:r>
            <a:r>
              <a:rPr lang="zh-CN" altLang="en-US" sz="2400" dirty="0" smtClean="0">
                <a:solidFill>
                  <a:srgbClr val="FF0066"/>
                </a:solidFill>
                <a:latin typeface="+mj-ea"/>
                <a:ea typeface="+mj-ea"/>
              </a:rPr>
              <a:t>恐慌的心情。但</a:t>
            </a:r>
            <a:r>
              <a:rPr lang="zh-CN" altLang="en-US" sz="2400" dirty="0">
                <a:solidFill>
                  <a:srgbClr val="FF0066"/>
                </a:solidFill>
                <a:latin typeface="+mj-ea"/>
                <a:ea typeface="+mj-ea"/>
              </a:rPr>
              <a:t>也正是有了这暴风雨，让杜小康体验了真正成长的过程，推动了故事情节的发展。</a:t>
            </a:r>
            <a:endParaRPr lang="zh-CN" altLang="en-US" sz="2400" dirty="0">
              <a:solidFill>
                <a:srgbClr val="FF0066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585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85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385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285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一、新课引入</a:t>
            </a:r>
            <a:endParaRPr lang="zh-CN" altLang="en-US" sz="2700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zh-CN" altLang="en-US" sz="27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fontAlgn="auto"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88950" y="1504950"/>
            <a:ext cx="10677525" cy="2282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同学们，人生旅途，并非时时一帆风顺，往往充满辛酸与泪水，其实生命也就是在这样的锻造中成熟丰满的。如果说这是成长需要付出的代价的话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那么“孤独”也应是我们无法回避的人生题目。今天，我们一起走进曹文轩的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孤独之旅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，去体验少年杜小康在牧鸭生活中所经历的一段孤独生活。</a:t>
            </a:r>
            <a:endParaRPr lang="zh-CN" alt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9460" name="Picture 7" descr="E:\素材\课件图片素材\背景素材\BJ_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7538" y="3889375"/>
            <a:ext cx="3629025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759853" y="1858425"/>
            <a:ext cx="7868992" cy="40614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kumimoji="1" lang="zh-CN" altLang="en-US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名言</a:t>
            </a:r>
            <a:r>
              <a:rPr kumimoji="1" lang="zh-CN" altLang="en-US" sz="2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积累</a:t>
            </a:r>
            <a:endParaRPr kumimoji="1" lang="zh-CN" altLang="en-US" sz="28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苦难</a:t>
            </a:r>
            <a:r>
              <a:rPr kumimoji="1"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是人生的老师。  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kumimoji="1"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  </a:t>
            </a:r>
            <a:r>
              <a:rPr kumimoji="1"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巴尔扎克</a:t>
            </a:r>
            <a:endParaRPr kumimoji="1"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好的木材并不在顺境中生长；风越强，树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越壮。</a:t>
            </a:r>
            <a:endParaRPr kumimoji="1" lang="zh-CN" altLang="en-US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kumimoji="1"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           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马里欧特</a:t>
            </a:r>
            <a:endParaRPr kumimoji="1" lang="zh-CN" altLang="en-US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kumimoji="1"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寒冷中颤抖过的人倍觉太阳的温暖，经历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过各种人生烦恼的人，才懂得生命的珍贵。</a:t>
            </a:r>
            <a:endParaRPr kumimoji="1" lang="zh-CN" altLang="en-US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kumimoji="1"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          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怀特曼 </a:t>
            </a:r>
            <a:endParaRPr kumimoji="1"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5843" name="Picture 3" descr="osho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770512" y="2575775"/>
            <a:ext cx="2970727" cy="353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rgbClr val="5B9BD5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五、拓展延伸</a:t>
            </a:r>
            <a:endParaRPr lang="zh-CN" altLang="en-US" sz="27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rgbClr val="5B9BD5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rgbClr val="5B9BD5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五、拓展延伸</a:t>
            </a:r>
            <a:endParaRPr lang="zh-CN" altLang="en-US" sz="27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rgbClr val="5B9BD5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/>
          <p:nvPr/>
        </p:nvSpPr>
        <p:spPr bwMode="auto">
          <a:xfrm>
            <a:off x="825500" y="1487488"/>
            <a:ext cx="10650538" cy="48466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生命</a:t>
            </a:r>
            <a:r>
              <a:rPr kumimoji="1"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是一个旅程，不是一个家，是一条道路，不是一座栖居的城市；人们所有的享受与幸福只不过是生命路旁的旅店，供我们稍事休憩，好让我们增添精力到达终点。</a:t>
            </a:r>
            <a:endParaRPr kumimoji="1"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				</a:t>
            </a:r>
            <a:r>
              <a:rPr kumimoji="1"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kumimoji="1"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爱迪生</a:t>
            </a:r>
            <a:endParaRPr kumimoji="1" lang="en-US" altLang="zh-CN" sz="2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endParaRPr lang="en-US" altLang="zh-CN" sz="2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少年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时，就有一种对痛苦的风度，长大时才可能是一个强者。</a:t>
            </a:r>
            <a:endParaRPr lang="en-US" altLang="zh-CN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/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曹文轩</a:t>
            </a:r>
            <a:endParaRPr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kumimoji="1"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五、拓展延伸</a:t>
            </a: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457199" y="1609725"/>
            <a:ext cx="11378485" cy="4846638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dirty="0" smtClean="0">
                <a:latin typeface="+mj-ea"/>
                <a:ea typeface="+mj-ea"/>
              </a:rPr>
              <a:t>       成长，是一个多么美丽的过程，而这过程绝非永远一帆风顺，它往往充满心酸，饱含痛楚，屈辱和泪水。成长，也是需要付出“代价”的。孤独，就是其中最重要的一笔，是或早或晚都要给予每个人的一道美丽而又残酷的题目。因为孤独，使得成长如此美丽。</a:t>
            </a:r>
            <a:endParaRPr lang="zh-CN" altLang="en-US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zh-CN" altLang="en-US" dirty="0" smtClean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 smtClean="0">
                <a:latin typeface="+mj-ea"/>
                <a:ea typeface="+mj-ea"/>
              </a:rPr>
              <a:t>      面对苦难，我们应抱有感恩之心。</a:t>
            </a:r>
            <a:r>
              <a:rPr lang="en-US" altLang="zh-CN" dirty="0" smtClean="0">
                <a:latin typeface="+mj-ea"/>
                <a:ea typeface="+mj-ea"/>
              </a:rPr>
              <a:t>—</a:t>
            </a:r>
            <a:r>
              <a:rPr lang="zh-CN" altLang="en-US" dirty="0" smtClean="0">
                <a:latin typeface="+mj-ea"/>
                <a:ea typeface="+mj-ea"/>
              </a:rPr>
              <a:t>曹文轩</a:t>
            </a:r>
            <a:endParaRPr lang="zh-CN" altLang="en-US" dirty="0" smtClean="0">
              <a:latin typeface="+mj-ea"/>
              <a:ea typeface="+mj-ea"/>
            </a:endParaRPr>
          </a:p>
        </p:txBody>
      </p:sp>
      <p:pic>
        <p:nvPicPr>
          <p:cNvPr id="5" name="Picture 3" descr="芦荡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01455" y="4029075"/>
            <a:ext cx="3770312" cy="242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3" descr="芦荡5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057512" y="3378289"/>
            <a:ext cx="3770312" cy="242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1049829" y="2047338"/>
            <a:ext cx="9639635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400" dirty="0">
                <a:latin typeface="Times New Roman" panose="02020603050405020304" pitchFamily="18" charset="0"/>
              </a:rPr>
              <a:t>          </a:t>
            </a:r>
            <a:r>
              <a:rPr kumimoji="1" lang="zh-CN" altLang="en-US" sz="2400" dirty="0">
                <a:solidFill>
                  <a:srgbClr val="FF0000"/>
                </a:solidFill>
                <a:latin typeface="+mj-ea"/>
                <a:ea typeface="+mj-ea"/>
              </a:rPr>
              <a:t>每个人在成长的道路上，或多或少地感受过孤独，试以“我的孤独”为题，写一段话。</a:t>
            </a:r>
            <a:endParaRPr kumimoji="1" lang="zh-CN" altLang="en-US" sz="2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六、布置作业</a:t>
            </a:r>
            <a:endParaRPr lang="zh-CN" altLang="en-US" sz="27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405188" y="1495425"/>
            <a:ext cx="8469312" cy="5021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 曹文轩，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1954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年生于江苏盐城，中国儿童文学作家。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1977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年毕业于北京大学中文系并留校任教。任北京作家协会副主席，当代文学教研室主任、中国作家协会儿童文学委员会委员。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1991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年，推出小说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山羊不吃天堂草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1997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年，出版小说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草房子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，并担任改编电影编剧。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1999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年，出版小说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根鸟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2005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年，推出小说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青铜葵花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年获“国际安徒生奖”，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年获得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2016-2017“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影响世界华人大奖”。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月，特殊文体长篇小说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蜻蜓眼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获得首届“吴承恩长篇小说奖”。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556" name="Picture 3" descr="caowenx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2397125"/>
            <a:ext cx="25146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065213" y="1555750"/>
            <a:ext cx="1760537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ea typeface="微软雅黑" panose="020B0503020204020204" pitchFamily="34" charset="-122"/>
              </a:rPr>
              <a:t>作者简介</a:t>
            </a:r>
            <a:endParaRPr lang="zh-CN" altLang="en-US" sz="280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0483" name="标题 21505"/>
          <p:cNvSpPr>
            <a:spLocks noChangeArrowheads="1"/>
          </p:cNvSpPr>
          <p:nvPr/>
        </p:nvSpPr>
        <p:spPr bwMode="auto">
          <a:xfrm>
            <a:off x="1049338" y="1433513"/>
            <a:ext cx="3059112" cy="666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6" tIns="45718" rIns="91436" bIns="45718" anchor="ctr"/>
          <a:lstStyle/>
          <a:p>
            <a:pPr>
              <a:lnSpc>
                <a:spcPct val="9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"/>
              </a:rPr>
              <a:t>文章背景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中宋"/>
            </a:endParaRPr>
          </a:p>
        </p:txBody>
      </p:sp>
      <p:pic>
        <p:nvPicPr>
          <p:cNvPr id="20484" name="Picture 1028" descr="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713" y="2200275"/>
            <a:ext cx="2463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3549650" y="1701800"/>
            <a:ext cx="8020050" cy="45231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草房子》是一部关于少年成长的长篇小说。全书共9章，作者写了男孩桑桑终身难忘的六年小学生活。六年中他亲眼目睹或参与了一连串看似寻常但又催人泪下的事件。本文节选部分写的是不幸少年杜小康与厄运抗争时的悲怆。杜小康原本生活在麻油地家底最厚实的人家，生活的富裕，使他一直有一种优越感，他又是班里成绩最好的学生。一次意外变故，家中破产，他被迫辍学，过早地担负起生活的重担，跟随父亲背井离乡去放鸭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323975" y="1338263"/>
            <a:ext cx="60960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>
                <a:latin typeface="Times New Roman" panose="02020603050405020304" pitchFamily="18" charset="0"/>
                <a:ea typeface="微软雅黑" panose="020B0503020204020204" pitchFamily="34" charset="-122"/>
              </a:rPr>
              <a:t>读准字音</a:t>
            </a:r>
            <a:endParaRPr kumimoji="1" lang="zh-CN" altLang="en-US" sz="28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746375" y="1398588"/>
            <a:ext cx="6119813" cy="12493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en-US" altLang="zh-CN" sz="4000" b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kumimoji="1" lang="zh-CN" altLang="en-US" sz="2400" b="1">
              <a:latin typeface="Times New Roman" panose="02020603050405020304" pitchFamily="18" charset="0"/>
            </a:endParaRPr>
          </a:p>
        </p:txBody>
      </p:sp>
      <p:pic>
        <p:nvPicPr>
          <p:cNvPr id="21508" name="Picture 4" descr="芦荡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786813" y="2590800"/>
            <a:ext cx="3187700" cy="290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867400" y="1676400"/>
            <a:ext cx="12954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>
                <a:solidFill>
                  <a:srgbClr val="1400A4"/>
                </a:solidFill>
                <a:latin typeface="Times New Roman" panose="02020603050405020304" pitchFamily="18" charset="0"/>
              </a:rPr>
              <a:t>  </a:t>
            </a:r>
            <a:endParaRPr kumimoji="1" lang="en-US" altLang="zh-CN" sz="3600">
              <a:solidFill>
                <a:srgbClr val="1400A4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383338" y="3500438"/>
            <a:ext cx="10668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>
                <a:solidFill>
                  <a:srgbClr val="1400A4"/>
                </a:solidFill>
                <a:latin typeface="Times New Roman" panose="02020603050405020304" pitchFamily="18" charset="0"/>
              </a:rPr>
              <a:t> </a:t>
            </a:r>
            <a:endParaRPr kumimoji="1" lang="en-US" altLang="zh-CN" sz="3600">
              <a:solidFill>
                <a:srgbClr val="1400A4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7391400" y="1752600"/>
            <a:ext cx="16002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>
                <a:solidFill>
                  <a:srgbClr val="1400A4"/>
                </a:solidFill>
                <a:latin typeface="Times New Roman" panose="02020603050405020304" pitchFamily="18" charset="0"/>
              </a:rPr>
              <a:t> </a:t>
            </a:r>
            <a:endParaRPr kumimoji="1" lang="en-US" altLang="zh-CN" sz="3600">
              <a:solidFill>
                <a:srgbClr val="1400A4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1949450" y="5318125"/>
            <a:ext cx="115252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1"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搀</a:t>
            </a:r>
            <a:r>
              <a:rPr kumimoji="1" lang="zh-CN" altLang="en-US" sz="2400" b="1">
                <a:latin typeface="Times New Roman" panose="02020603050405020304" pitchFamily="18" charset="0"/>
              </a:rPr>
              <a:t>  杂  </a:t>
            </a:r>
            <a:endParaRPr kumimoji="1"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513" name="Text Box 11"/>
          <p:cNvSpPr txBox="1">
            <a:spLocks noChangeArrowheads="1"/>
          </p:cNvSpPr>
          <p:nvPr/>
        </p:nvSpPr>
        <p:spPr bwMode="auto">
          <a:xfrm>
            <a:off x="1931988" y="3105150"/>
            <a:ext cx="6580187" cy="15525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撅</a:t>
            </a:r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断       </a:t>
            </a:r>
            <a:r>
              <a:rPr kumimoji="1"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旋</a:t>
            </a:r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风       </a:t>
            </a:r>
            <a:r>
              <a:rPr kumimoji="1"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愕 </a:t>
            </a:r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然        </a:t>
            </a:r>
            <a:r>
              <a:rPr kumimoji="1"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恣  睢</a:t>
            </a:r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kumimoji="1"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嗤</a:t>
            </a:r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笑 </a:t>
            </a:r>
            <a:endParaRPr kumimoji="1"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kumimoji="1"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kumimoji="1"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寒 </a:t>
            </a:r>
            <a:r>
              <a:rPr kumimoji="1"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噤 </a:t>
            </a:r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五 </a:t>
            </a:r>
            <a:r>
              <a:rPr kumimoji="1"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</a:t>
            </a:r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kumimoji="1"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惘</a:t>
            </a:r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然         </a:t>
            </a:r>
            <a:r>
              <a:rPr kumimoji="1"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折</a:t>
            </a:r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本 </a:t>
            </a:r>
            <a:endParaRPr kumimoji="1"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1817688" y="4871403"/>
            <a:ext cx="1039812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chān  </a:t>
            </a:r>
            <a:r>
              <a:rPr kumimoji="1"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endParaRPr kumimoji="1" lang="en-US" altLang="zh-CN" sz="24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5" name="Text Box 13"/>
          <p:cNvSpPr txBox="1">
            <a:spLocks noChangeArrowheads="1"/>
          </p:cNvSpPr>
          <p:nvPr/>
        </p:nvSpPr>
        <p:spPr bwMode="auto">
          <a:xfrm>
            <a:off x="7721600" y="4194175"/>
            <a:ext cx="79692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撩</a:t>
            </a:r>
            <a:r>
              <a:rPr kumimoji="1" lang="zh-CN" altLang="en-US" sz="2400" b="1">
                <a:latin typeface="Times New Roman" panose="02020603050405020304" pitchFamily="18" charset="0"/>
              </a:rPr>
              <a:t>逗</a:t>
            </a:r>
            <a:endParaRPr kumimoji="1"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7652703" y="3788093"/>
            <a:ext cx="65722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liáo</a:t>
            </a:r>
            <a:endParaRPr kumimoji="1"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1954213" y="2535238"/>
            <a:ext cx="7397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1"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juē</a:t>
            </a:r>
            <a:endParaRPr kumimoji="1"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2338388" y="3759200"/>
            <a:ext cx="5397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jìn</a:t>
            </a:r>
            <a:endParaRPr kumimoji="1"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3089275" y="2527300"/>
            <a:ext cx="8286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xuàn</a:t>
            </a:r>
            <a:endParaRPr kumimoji="1"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4680585" y="2547620"/>
            <a:ext cx="3000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1"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è</a:t>
            </a:r>
            <a:endParaRPr kumimoji="1"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6043930" y="2570163"/>
            <a:ext cx="12954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1"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zì  suī</a:t>
            </a:r>
            <a:endParaRPr kumimoji="1"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6320790" y="3777933"/>
            <a:ext cx="6080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shé</a:t>
            </a:r>
            <a:endParaRPr kumimoji="1"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3546475" y="3750310"/>
            <a:ext cx="98552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kumimoji="1"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xíng</a:t>
            </a:r>
            <a:endParaRPr kumimoji="1"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4609465" y="3744913"/>
            <a:ext cx="8794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wǎng</a:t>
            </a:r>
            <a:endParaRPr kumimoji="1"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7518400" y="2554288"/>
            <a:ext cx="6429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chī</a:t>
            </a:r>
            <a:endParaRPr kumimoji="1" lang="en-US" altLang="zh-CN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" grpId="0"/>
      <p:bldP spid="1038" grpId="0"/>
      <p:bldP spid="1039" grpId="0"/>
      <p:bldP spid="1040" grpId="0"/>
      <p:bldP spid="1041" grpId="0"/>
      <p:bldP spid="1042" grpId="0"/>
      <p:bldP spid="1043" grpId="0"/>
      <p:bldP spid="1044" grpId="0"/>
      <p:bldP spid="1045" grpId="0"/>
      <p:bldP spid="1046" grpId="0"/>
      <p:bldP spid="10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34817"/>
          <p:cNvSpPr>
            <a:spLocks noGrp="1" noChangeArrowheads="1"/>
          </p:cNvSpPr>
          <p:nvPr>
            <p:ph type="title" idx="4294967295"/>
          </p:nvPr>
        </p:nvSpPr>
        <p:spPr>
          <a:xfrm>
            <a:off x="5260327" y="1446466"/>
            <a:ext cx="3527425" cy="763587"/>
          </a:xfrm>
        </p:spPr>
        <p:txBody>
          <a:bodyPr lIns="121912" tIns="60956" rIns="121912" bIns="60956"/>
          <a:lstStyle/>
          <a:p>
            <a:pPr eaLnBrk="1" hangingPunct="1"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FF0000"/>
                </a:solidFill>
                <a:latin typeface="+mj-ea"/>
                <a:cs typeface="华文中宋"/>
              </a:rPr>
              <a:t>概括故事情节</a:t>
            </a:r>
            <a:endParaRPr lang="zh-CN" altLang="en-US" sz="2800" dirty="0" smtClean="0">
              <a:solidFill>
                <a:srgbClr val="FF0000"/>
              </a:solidFill>
              <a:latin typeface="+mj-ea"/>
              <a:cs typeface="华文中宋"/>
            </a:endParaRPr>
          </a:p>
        </p:txBody>
      </p:sp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3449638" y="2409825"/>
            <a:ext cx="7927975" cy="3009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917" tIns="60958" rIns="121917" bIns="60958">
            <a:spAutoFit/>
          </a:bodyPr>
          <a:lstStyle/>
          <a:p>
            <a:pPr marL="0" lvl="4" defTabSz="1219200">
              <a:lnSpc>
                <a:spcPts val="5865"/>
              </a:lnSpc>
              <a:buFont typeface="Arial" panose="020B0604020202020204" pitchFamily="34" charset="0"/>
              <a:buNone/>
            </a:pPr>
            <a:r>
              <a:rPr lang="zh-CN" altLang="en-US" sz="4300" b="1" dirty="0">
                <a:latin typeface="华文中宋"/>
                <a:ea typeface="华文中宋"/>
                <a:cs typeface="华文中宋"/>
              </a:rPr>
              <a:t>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华文中宋"/>
              </a:rPr>
              <a:t>杜小康因家道中落不得不辍学跟着父亲去偏远芦荡放鸭的经历，描写了一个性格倔强、胆小懦弱的小男孩成长为一个性格刚强、能吃苦耐劳的男子汉的过程。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华文中宋"/>
            </a:endParaRPr>
          </a:p>
          <a:p>
            <a:pPr defTabSz="1219200">
              <a:buFont typeface="Arial" panose="020B0604020202020204" pitchFamily="34" charset="0"/>
              <a:buNone/>
            </a:pPr>
            <a:endParaRPr lang="zh-CN" altLang="en-US" sz="4300" dirty="0">
              <a:latin typeface="华文中宋"/>
              <a:ea typeface="华文中宋"/>
              <a:cs typeface="华文中宋"/>
            </a:endParaRPr>
          </a:p>
        </p:txBody>
      </p:sp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pic>
        <p:nvPicPr>
          <p:cNvPr id="22533" name="Picture 2" descr="20054302314285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3" y="2448059"/>
            <a:ext cx="2100262" cy="282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文本框 1"/>
          <p:cNvSpPr txBox="1"/>
          <p:nvPr/>
        </p:nvSpPr>
        <p:spPr>
          <a:xfrm>
            <a:off x="1094704" y="1416676"/>
            <a:ext cx="3012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整体感知</a:t>
            </a:r>
            <a:endParaRPr lang="zh-CN" altLang="en-US" sz="2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6"/>
          <p:cNvSpPr txBox="1">
            <a:spLocks noChangeArrowheads="1"/>
          </p:cNvSpPr>
          <p:nvPr/>
        </p:nvSpPr>
        <p:spPr bwMode="auto">
          <a:xfrm>
            <a:off x="2582863" y="2360613"/>
            <a:ext cx="1355725" cy="26776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1"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开端</a:t>
            </a:r>
            <a:r>
              <a:rPr kumimoji="1"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kumimoji="1" lang="en-US" altLang="zh-CN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kumimoji="1" lang="en-US" altLang="zh-CN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kumimoji="1"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发展</a:t>
            </a:r>
            <a:r>
              <a:rPr kumimoji="1"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kumimoji="1" lang="en-US" altLang="zh-CN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kumimoji="1" lang="en-US" altLang="zh-CN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kumimoji="1"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高潮</a:t>
            </a:r>
            <a:r>
              <a:rPr kumimoji="1"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kumimoji="1" lang="en-US" altLang="zh-CN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kumimoji="1" lang="en-US" altLang="zh-CN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kumimoji="1"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结局</a:t>
            </a:r>
            <a:r>
              <a:rPr kumimoji="1"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kumimoji="1" lang="en-US" altLang="zh-CN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3663950" y="2362200"/>
            <a:ext cx="6840538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1" lang="zh-CN" altLang="en-US" sz="2400">
                <a:solidFill>
                  <a:srgbClr val="0708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写杜小康因家道破落不得不辍学跟父亲去放鸭。</a:t>
            </a:r>
            <a:endParaRPr kumimoji="1" lang="en-US" altLang="zh-CN" sz="2400">
              <a:solidFill>
                <a:srgbClr val="07080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700463" y="3159125"/>
            <a:ext cx="59753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zh-CN" altLang="en-US" sz="2400">
                <a:solidFill>
                  <a:srgbClr val="07080F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写杜小康与父亲撑船赶鸭去芦苇荡的感受。</a:t>
            </a:r>
            <a:endParaRPr kumimoji="1" lang="zh-CN" altLang="en-US" sz="2400">
              <a:solidFill>
                <a:srgbClr val="07080F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765550" y="3921125"/>
            <a:ext cx="53657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zh-CN" altLang="en-US" sz="2400">
                <a:solidFill>
                  <a:srgbClr val="07080F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写杜小康在芦苇荡遇到暴风雨的情景。</a:t>
            </a:r>
            <a:endParaRPr kumimoji="1" lang="en-US" altLang="zh-CN" sz="2400">
              <a:solidFill>
                <a:srgbClr val="07080F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3784600" y="4637088"/>
            <a:ext cx="53657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zh-CN" altLang="en-US" sz="2400">
                <a:solidFill>
                  <a:srgbClr val="07080F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鸭子们长大了，杜小康也</a:t>
            </a:r>
            <a:r>
              <a:rPr kumimoji="1" lang="zh-CN" altLang="en-US" sz="2400">
                <a:solidFill>
                  <a:srgbClr val="0708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kumimoji="1" lang="zh-CN" altLang="en-US" sz="2400">
                <a:solidFill>
                  <a:srgbClr val="07080F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长大</a:t>
            </a:r>
            <a:r>
              <a:rPr kumimoji="1" lang="zh-CN" altLang="en-US" sz="2400">
                <a:solidFill>
                  <a:srgbClr val="0708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kumimoji="1" lang="zh-CN" altLang="en-US" sz="2400">
                <a:solidFill>
                  <a:srgbClr val="07080F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了。</a:t>
            </a:r>
            <a:endParaRPr kumimoji="1" lang="zh-CN" altLang="en-US" sz="2400">
              <a:solidFill>
                <a:srgbClr val="07080F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4583" name="Text Box 11"/>
          <p:cNvSpPr txBox="1">
            <a:spLocks noChangeArrowheads="1"/>
          </p:cNvSpPr>
          <p:nvPr/>
        </p:nvSpPr>
        <p:spPr bwMode="auto">
          <a:xfrm>
            <a:off x="2063750" y="3213100"/>
            <a:ext cx="1841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kumimoji="1"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4586" name="Text Box 12"/>
          <p:cNvSpPr txBox="1">
            <a:spLocks noChangeArrowheads="1"/>
          </p:cNvSpPr>
          <p:nvPr/>
        </p:nvSpPr>
        <p:spPr bwMode="auto">
          <a:xfrm>
            <a:off x="999331" y="1430337"/>
            <a:ext cx="2128837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梳理结构</a:t>
            </a:r>
            <a:endParaRPr lang="zh-CN" altLang="en-US" sz="2400" dirty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pic>
        <p:nvPicPr>
          <p:cNvPr id="24587" name="Picture 2" descr="20054302314285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5" y="2571750"/>
            <a:ext cx="2100263" cy="282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6627" name="Rectangle 27"/>
          <p:cNvSpPr>
            <a:spLocks noChangeArrowheads="1"/>
          </p:cNvSpPr>
          <p:nvPr/>
        </p:nvSpPr>
        <p:spPr bwMode="auto">
          <a:xfrm>
            <a:off x="223838" y="1471613"/>
            <a:ext cx="11799887" cy="4338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结合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文章分析下列句子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，体会杜小康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心理。</a:t>
            </a:r>
            <a:endParaRPr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【1】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杜小康已不可能再去想他的油麻地了。现在，占据他心灵的全部是前方：还要走多远？前方是什么样子？前方是未知的。未知的东西，似乎更能撩逗一个少年的心思。他盘腿坐在船头上，望着一片茫茫的水。</a:t>
            </a:r>
            <a:endParaRPr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【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2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】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当杜小康一眼望去，看到芦苇如绿色的浪潮直涌到天边时，他害怕了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这是他出门以来第一回真正感到害怕。芦苇荡如万重大山围住了小船。杜小康有一种永远逃不走了的感觉。</a:t>
            </a:r>
            <a:endParaRPr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844675" y="1119188"/>
            <a:ext cx="20066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ea typeface="微软雅黑" panose="020B0503020204020204" pitchFamily="34" charset="-122"/>
              </a:rPr>
              <a:t>合作探究</a:t>
            </a:r>
            <a:endParaRPr lang="zh-CN" altLang="en-US" sz="280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708650" y="3114993"/>
            <a:ext cx="2455863" cy="10525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感到茫然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害怕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en-US" altLang="zh-CN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072640" y="4757738"/>
            <a:ext cx="2333625" cy="10525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ea typeface="微软雅黑" panose="020B0503020204020204" pitchFamily="34" charset="-122"/>
              </a:rPr>
              <a:t>（感到胆怯）</a:t>
            </a:r>
            <a:endParaRPr lang="zh-CN" altLang="en-US" sz="2400">
              <a:solidFill>
                <a:srgbClr val="FF0000"/>
              </a:solidFill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endParaRPr lang="zh-CN" altLang="en-US"/>
          </a:p>
        </p:txBody>
      </p:sp>
      <p:pic>
        <p:nvPicPr>
          <p:cNvPr id="8" name="Picture 3" descr="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248" y="4901119"/>
            <a:ext cx="3166675" cy="182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ldLvl="0" animBg="1"/>
      <p:bldP spid="26630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9458" name="文本占位符 38914"/>
          <p:cNvSpPr>
            <a:spLocks noChangeArrowheads="1"/>
          </p:cNvSpPr>
          <p:nvPr/>
        </p:nvSpPr>
        <p:spPr bwMode="auto">
          <a:xfrm>
            <a:off x="295910" y="3066415"/>
            <a:ext cx="7629525" cy="32880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228600" indent="-228600" eaLnBrk="0" hangingPunct="0">
              <a:lnSpc>
                <a:spcPct val="150000"/>
              </a:lnSpc>
              <a:spcBef>
                <a:spcPct val="50000"/>
              </a:spcBef>
              <a:buClr>
                <a:schemeClr val="bg1"/>
              </a:buClr>
              <a:buFont typeface="Arial" panose="020B0604020202020204" pitchFamily="34" charset="0"/>
              <a:buNone/>
            </a:pP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     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【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4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】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后来，父子俩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都在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心里清楚了这一点：他们已根本不可能回避孤独了。这样反而好了。时间一久，再面对天空的一片浮云，再面对这浩浩荡荡的芦苇，再面对这一缕炊烟，就不会再忽然地恐慌起来。</a:t>
            </a:r>
            <a:endParaRPr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215622" y="5443100"/>
            <a:ext cx="4927600" cy="10525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  <a:buClr>
                <a:schemeClr val="bg1"/>
              </a:buClr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FF0000"/>
                </a:solidFill>
                <a:ea typeface="微软雅黑" panose="020B0503020204020204" pitchFamily="34" charset="-122"/>
              </a:rPr>
              <a:t>（面对孤独习惯孤独不再恐慌）</a:t>
            </a:r>
            <a:endParaRPr lang="zh-CN" altLang="en-US" sz="2400" dirty="0">
              <a:solidFill>
                <a:srgbClr val="FF0000"/>
              </a:solidFill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endParaRPr lang="zh-CN" altLang="en-US" dirty="0"/>
          </a:p>
        </p:txBody>
      </p:sp>
      <p:pic>
        <p:nvPicPr>
          <p:cNvPr id="27653" name="图片 46081" descr="9926_20047261253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359" y="3377763"/>
            <a:ext cx="3251200" cy="311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矩形 1"/>
          <p:cNvSpPr/>
          <p:nvPr/>
        </p:nvSpPr>
        <p:spPr>
          <a:xfrm>
            <a:off x="476518" y="1758497"/>
            <a:ext cx="113334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+mj-ea"/>
                <a:ea typeface="+mj-ea"/>
              </a:rPr>
              <a:t>【3】</a:t>
            </a:r>
            <a:r>
              <a:rPr lang="zh-CN" altLang="en-US" sz="2400" dirty="0">
                <a:latin typeface="+mj-ea"/>
                <a:ea typeface="+mj-ea"/>
              </a:rPr>
              <a:t>日子一天一天地过去了，父子俩也一天一天地感觉到，他们最大的敌人，也正在一步一步地向他们逼近：它就是孤独。</a:t>
            </a:r>
            <a:endParaRPr lang="zh-CN" altLang="en-US" sz="2400" dirty="0">
              <a:latin typeface="+mj-ea"/>
              <a:ea typeface="+mj-ea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402208" y="2447651"/>
            <a:ext cx="2060575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FF0000"/>
                </a:solidFill>
                <a:ea typeface="微软雅黑" panose="020B0503020204020204" pitchFamily="34" charset="-122"/>
              </a:rPr>
              <a:t>（感到孤独）</a:t>
            </a:r>
            <a:endParaRPr lang="zh-CN" altLang="en-US" sz="2400" dirty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27652" grpId="0"/>
      <p:bldP spid="2" grpId="0"/>
      <p:bldP spid="7" grpId="0" bldLvl="0" animBg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a"/>
  <p:tag name="KSO_WM_UNIT_INDEX" val="1"/>
  <p:tag name="KSO_WM_UNIT_ID" val="custom596_12*a*1"/>
  <p:tag name="KSO_WM_UNIT_CLEAR" val="1"/>
  <p:tag name="KSO_WM_UNIT_LAYERLEVEL" val="1"/>
  <p:tag name="KSO_WM_UNIT_VALUE" val="13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63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6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6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6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7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7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7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8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9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9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3664</Words>
  <Application>WPS 演示</Application>
  <PresentationFormat>宽屏</PresentationFormat>
  <Paragraphs>289</Paragraphs>
  <Slides>23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9" baseType="lpstr">
      <vt:lpstr>Arial</vt:lpstr>
      <vt:lpstr>宋体</vt:lpstr>
      <vt:lpstr>Wingdings</vt:lpstr>
      <vt:lpstr>黑体</vt:lpstr>
      <vt:lpstr>微软雅黑</vt:lpstr>
      <vt:lpstr>Calibri</vt:lpstr>
      <vt:lpstr>华文中宋</vt:lpstr>
      <vt:lpstr>Times New Roman</vt:lpstr>
      <vt:lpstr>Arial Unicode MS</vt:lpstr>
      <vt:lpstr>华文新魏</vt:lpstr>
      <vt:lpstr>Segoe Print</vt:lpstr>
      <vt:lpstr>隶书</vt:lpstr>
      <vt:lpstr>楷体_GB2312</vt:lpstr>
      <vt:lpstr>新宋体</vt:lpstr>
      <vt:lpstr>楷体_GB2312</vt:lpstr>
      <vt:lpstr>自定义设计方案</vt:lpstr>
      <vt:lpstr>16 孤独之旅</vt:lpstr>
      <vt:lpstr>PowerPoint 演示文稿</vt:lpstr>
      <vt:lpstr>PowerPoint 演示文稿</vt:lpstr>
      <vt:lpstr>PowerPoint 演示文稿</vt:lpstr>
      <vt:lpstr>PowerPoint 演示文稿</vt:lpstr>
      <vt:lpstr>概括故事情节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你是人间四月天</dc:title>
  <dc:creator/>
  <cp:lastModifiedBy>aa</cp:lastModifiedBy>
  <cp:revision>11</cp:revision>
  <dcterms:created xsi:type="dcterms:W3CDTF">2018-03-01T02:03:00Z</dcterms:created>
  <dcterms:modified xsi:type="dcterms:W3CDTF">2019-12-27T12:25:21Z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