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0" r:id="rId6"/>
    <p:sldId id="261" r:id="rId7"/>
    <p:sldId id="262" r:id="rId8"/>
    <p:sldId id="263" r:id="rId9"/>
    <p:sldId id="264" r:id="rId10"/>
    <p:sldId id="278" r:id="rId11"/>
    <p:sldId id="265" r:id="rId12"/>
    <p:sldId id="267" r:id="rId13"/>
    <p:sldId id="268" r:id="rId14"/>
    <p:sldId id="269" r:id="rId15"/>
    <p:sldId id="270" r:id="rId16"/>
    <p:sldId id="279" r:id="rId17"/>
    <p:sldId id="271" r:id="rId18"/>
    <p:sldId id="272" r:id="rId19"/>
    <p:sldId id="273" r:id="rId20"/>
    <p:sldId id="274" r:id="rId21"/>
    <p:sldId id="298" r:id="rId22"/>
    <p:sldId id="275" r:id="rId23"/>
    <p:sldId id="276" r:id="rId24"/>
    <p:sldId id="281" r:id="rId25"/>
    <p:sldId id="282" r:id="rId26"/>
    <p:sldId id="283" r:id="rId27"/>
    <p:sldId id="284" r:id="rId28"/>
    <p:sldId id="292" r:id="rId29"/>
    <p:sldId id="293" r:id="rId30"/>
    <p:sldId id="294" r:id="rId31"/>
    <p:sldId id="296" r:id="rId32"/>
    <p:sldId id="297" r:id="rId33"/>
    <p:sldId id="285" r:id="rId34"/>
    <p:sldId id="286" r:id="rId35"/>
    <p:sldId id="287" r:id="rId36"/>
    <p:sldId id="277" r:id="rId3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234" y="-96"/>
      </p:cViewPr>
      <p:guideLst>
        <p:guide orient="horz" pos="2079"/>
        <p:guide pos="3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A604C16-84B7-4D59-A8F7-14A91A573C0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1EF12BC-D253-4719-A1D4-D3966249310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59AE3C-160E-4C43-B9E2-B49C2B512243}" type="slidenum">
              <a:rPr lang="zh-CN" altLang="en-US">
                <a:solidFill>
                  <a:srgbClr val="000000"/>
                </a:solidFill>
                <a:ea typeface="微软雅黑" panose="020B0503020204020204" pitchFamily="34" charset="-122"/>
              </a:rPr>
            </a:fld>
            <a:endParaRPr lang="en-US" altLang="zh-CN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1" Type="http://schemas.openxmlformats.org/officeDocument/2006/relationships/theme" Target="../theme/theme1.xml"/><Relationship Id="rId50" Type="http://schemas.openxmlformats.org/officeDocument/2006/relationships/tags" Target="../tags/tag61.xml"/><Relationship Id="rId5" Type="http://schemas.openxmlformats.org/officeDocument/2006/relationships/slideLayout" Target="../slideLayouts/slideLayout5.xml"/><Relationship Id="rId49" Type="http://schemas.openxmlformats.org/officeDocument/2006/relationships/tags" Target="../tags/tag60.xml"/><Relationship Id="rId48" Type="http://schemas.openxmlformats.org/officeDocument/2006/relationships/tags" Target="../tags/tag59.xml"/><Relationship Id="rId47" Type="http://schemas.openxmlformats.org/officeDocument/2006/relationships/tags" Target="../tags/tag58.xml"/><Relationship Id="rId46" Type="http://schemas.openxmlformats.org/officeDocument/2006/relationships/tags" Target="../tags/tag57.xml"/><Relationship Id="rId45" Type="http://schemas.openxmlformats.org/officeDocument/2006/relationships/tags" Target="../tags/tag56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5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6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7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8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9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5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1.xml"/><Relationship Id="rId4" Type="http://schemas.openxmlformats.org/officeDocument/2006/relationships/tags" Target="../tags/tag83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87.xml"/><Relationship Id="rId1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6.xml"/><Relationship Id="rId4" Type="http://schemas.openxmlformats.org/officeDocument/2006/relationships/tags" Target="../tags/tag91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tags" Target="../tags/tag90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7.xml"/><Relationship Id="rId4" Type="http://schemas.openxmlformats.org/officeDocument/2006/relationships/tags" Target="../tags/tag93.xml"/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tags" Target="../tags/tag92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8.xml"/><Relationship Id="rId4" Type="http://schemas.openxmlformats.org/officeDocument/2006/relationships/tags" Target="../tags/tag95.xml"/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tags" Target="../tags/tag9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35.xml"/><Relationship Id="rId5" Type="http://schemas.openxmlformats.org/officeDocument/2006/relationships/tags" Target="../tags/tag109.xml"/><Relationship Id="rId4" Type="http://schemas.openxmlformats.org/officeDocument/2006/relationships/image" Target="../media/image11.png"/><Relationship Id="rId3" Type="http://schemas.openxmlformats.org/officeDocument/2006/relationships/oleObject" Target="../embeddings/oleObject1.bin"/><Relationship Id="rId2" Type="http://schemas.openxmlformats.org/officeDocument/2006/relationships/tags" Target="../tags/tag108.xml"/><Relationship Id="rId1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tags" Target="../tags/tag113.xml"/><Relationship Id="rId1" Type="http://schemas.openxmlformats.org/officeDocument/2006/relationships/tags" Target="../tags/tag1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tags" Target="../tags/tag115.xml"/><Relationship Id="rId1" Type="http://schemas.openxmlformats.org/officeDocument/2006/relationships/tags" Target="../tags/tag1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67.xml"/><Relationship Id="rId2" Type="http://schemas.openxmlformats.org/officeDocument/2006/relationships/image" Target="../media/image1.jpeg"/><Relationship Id="rId1" Type="http://schemas.openxmlformats.org/officeDocument/2006/relationships/tags" Target="../tags/tag6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tags" Target="../tags/tag121.xml"/><Relationship Id="rId1" Type="http://schemas.openxmlformats.org/officeDocument/2006/relationships/tags" Target="../tags/tag1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tags" Target="../tags/tag123.xml"/><Relationship Id="rId1" Type="http://schemas.openxmlformats.org/officeDocument/2006/relationships/tags" Target="../tags/tag1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tags" Target="../tags/tag125.xml"/><Relationship Id="rId1" Type="http://schemas.openxmlformats.org/officeDocument/2006/relationships/tags" Target="../tags/tag1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tags" Target="../tags/tag127.xml"/><Relationship Id="rId1" Type="http://schemas.openxmlformats.org/officeDocument/2006/relationships/tags" Target="../tags/tag12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69.xml"/><Relationship Id="rId2" Type="http://schemas.openxmlformats.org/officeDocument/2006/relationships/image" Target="../media/image2.jpeg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77.xml"/><Relationship Id="rId2" Type="http://schemas.openxmlformats.org/officeDocument/2006/relationships/image" Target="../media/image2.jpeg"/><Relationship Id="rId1" Type="http://schemas.openxmlformats.org/officeDocument/2006/relationships/tags" Target="../tags/tag76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79.xml"/><Relationship Id="rId2" Type="http://schemas.openxmlformats.org/officeDocument/2006/relationships/image" Target="../media/image3.jpeg"/><Relationship Id="rId1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902200" y="1843088"/>
            <a:ext cx="6627813" cy="25606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14 </a:t>
            </a:r>
            <a:r>
              <a:rPr lang="zh-CN" altLang="en-US" sz="60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故乡</a:t>
            </a:r>
            <a:br>
              <a:rPr lang="zh-CN" altLang="en-US" sz="60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</a:br>
            <a:endParaRPr lang="zh-CN" altLang="en-US" sz="6000" b="1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0" name="文本框 5"/>
          <p:cNvSpPr txBox="1">
            <a:spLocks noChangeArrowheads="1"/>
          </p:cNvSpPr>
          <p:nvPr/>
        </p:nvSpPr>
        <p:spPr bwMode="auto">
          <a:xfrm>
            <a:off x="1576388" y="760413"/>
            <a:ext cx="38115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九年级语文人教版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上册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1" name="文本框 6"/>
          <p:cNvSpPr txBox="1">
            <a:spLocks noChangeArrowheads="1"/>
          </p:cNvSpPr>
          <p:nvPr/>
        </p:nvSpPr>
        <p:spPr bwMode="auto">
          <a:xfrm>
            <a:off x="6327775" y="3911600"/>
            <a:ext cx="4430713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  鲁迅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2" name="文本框 7"/>
          <p:cNvSpPr txBox="1">
            <a:spLocks noChangeArrowheads="1"/>
          </p:cNvSpPr>
          <p:nvPr/>
        </p:nvSpPr>
        <p:spPr bwMode="auto">
          <a:xfrm>
            <a:off x="7324725" y="5751513"/>
            <a:ext cx="20113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授课人：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XXXX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801688" y="1347470"/>
            <a:ext cx="11012487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>
                <a:latin typeface="微软雅黑" panose="020B0503020204020204" pitchFamily="34" charset="-122"/>
              </a:rPr>
              <a:t>1.</a:t>
            </a:r>
            <a:r>
              <a:rPr lang="zh-CN" altLang="en-US">
                <a:latin typeface="微软雅黑" panose="020B0503020204020204" pitchFamily="34" charset="-122"/>
              </a:rPr>
              <a:t>细读课文，看看闰土二十多年来发生了哪些变化？</a:t>
            </a:r>
            <a:endParaRPr lang="zh-CN" altLang="en-US">
              <a:latin typeface="微软雅黑" panose="020B0503020204020204" pitchFamily="34" charset="-122"/>
            </a:endParaRPr>
          </a:p>
        </p:txBody>
      </p:sp>
      <p:sp>
        <p:nvSpPr>
          <p:cNvPr id="17411" name="文本框 2"/>
          <p:cNvSpPr txBox="1">
            <a:spLocks noChangeArrowheads="1"/>
          </p:cNvSpPr>
          <p:nvPr/>
        </p:nvSpPr>
        <p:spPr bwMode="auto">
          <a:xfrm>
            <a:off x="74613" y="993458"/>
            <a:ext cx="3813175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分析人物</a:t>
            </a:r>
            <a:endParaRPr lang="zh-CN" altLang="en-US" sz="2800">
              <a:solidFill>
                <a:srgbClr val="FF0000"/>
              </a:solidFill>
            </a:endParaRPr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63818" y="1899920"/>
          <a:ext cx="12117387" cy="4914900"/>
        </p:xfrm>
        <a:graphic>
          <a:graphicData uri="http://schemas.openxmlformats.org/drawingml/2006/table">
            <a:tbl>
              <a:tblPr/>
              <a:tblGrid>
                <a:gridCol w="1021715"/>
                <a:gridCol w="5684520"/>
                <a:gridCol w="5411152"/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0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6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926080" y="1981200"/>
            <a:ext cx="1422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dirty="0">
                <a:latin typeface="+mj-ea"/>
                <a:ea typeface="+mj-ea"/>
              </a:rPr>
              <a:t>少年闰土</a:t>
            </a:r>
            <a:endParaRPr kumimoji="1" lang="zh-CN" altLang="en-US" dirty="0">
              <a:latin typeface="+mj-ea"/>
              <a:ea typeface="+mj-ea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631555" y="1981200"/>
            <a:ext cx="1422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dirty="0">
                <a:solidFill>
                  <a:srgbClr val="FF0000"/>
                </a:solidFill>
                <a:latin typeface="+mj-ea"/>
                <a:ea typeface="+mj-ea"/>
              </a:rPr>
              <a:t>中年闰土</a:t>
            </a:r>
            <a:endParaRPr kumimoji="1" lang="zh-CN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3995" y="2892425"/>
            <a:ext cx="968375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>
                <a:latin typeface="Times New Roman" panose="02020603050405020304" pitchFamily="18" charset="0"/>
              </a:rPr>
              <a:t>外貌</a:t>
            </a:r>
            <a:endParaRPr kumimoji="1" lang="zh-CN" altLang="en-US" sz="2000">
              <a:latin typeface="Times New Roman" panose="02020603050405020304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13995" y="3846195"/>
            <a:ext cx="861695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kumimoji="1" lang="zh-CN" altLang="en-US" sz="2000">
                <a:latin typeface="Times New Roman" panose="02020603050405020304" pitchFamily="18" charset="0"/>
              </a:rPr>
              <a:t>动作</a:t>
            </a:r>
            <a:endParaRPr kumimoji="1" lang="zh-CN" altLang="en-US" sz="2000">
              <a:latin typeface="Times New Roman" panose="02020603050405020304" pitchFamily="18" charset="0"/>
            </a:endParaRPr>
          </a:p>
          <a:p>
            <a:r>
              <a:rPr kumimoji="1" lang="zh-CN" altLang="en-US" sz="2000">
                <a:latin typeface="Times New Roman" panose="02020603050405020304" pitchFamily="18" charset="0"/>
              </a:rPr>
              <a:t>语态</a:t>
            </a:r>
            <a:endParaRPr kumimoji="1" lang="zh-CN" altLang="en-US" sz="2000">
              <a:latin typeface="Times New Roman" panose="02020603050405020304" pitchFamily="18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10808" y="4966335"/>
            <a:ext cx="1152525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000">
                <a:latin typeface="Times New Roman" panose="02020603050405020304" pitchFamily="18" charset="0"/>
              </a:rPr>
              <a:t>对“我”的态度</a:t>
            </a:r>
            <a:endParaRPr kumimoji="1" lang="zh-CN" altLang="en-US" sz="2000">
              <a:latin typeface="Times New Roman" panose="02020603050405020304" pitchFamily="18" charset="0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113030" y="5883275"/>
            <a:ext cx="117094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>
                <a:latin typeface="Times New Roman" panose="02020603050405020304" pitchFamily="18" charset="0"/>
              </a:rPr>
              <a:t>对生活的态度</a:t>
            </a:r>
            <a:endParaRPr kumimoji="1" lang="zh-CN" altLang="en-US" sz="2000">
              <a:latin typeface="Times New Roman" panose="02020603050405020304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387158" y="2675573"/>
            <a:ext cx="4773612" cy="8318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latin typeface="+mj-ea"/>
                <a:ea typeface="+mj-ea"/>
              </a:rPr>
              <a:t>十一二岁，紫色圆脸，头戴小毡帽，颈套银项圈，红活圆实的手</a:t>
            </a:r>
            <a:r>
              <a:rPr kumimoji="1" lang="en-US" altLang="zh-CN" sz="2000" dirty="0"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latin typeface="+mj-ea"/>
                <a:ea typeface="+mj-ea"/>
              </a:rPr>
              <a:t>健康、壮实</a:t>
            </a:r>
            <a:endParaRPr kumimoji="1" lang="zh-CN" altLang="en-US" sz="2000" dirty="0">
              <a:latin typeface="+mj-ea"/>
              <a:ea typeface="+mj-ea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550988" y="3722688"/>
            <a:ext cx="4773612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latin typeface="+mj-ea"/>
                <a:ea typeface="+mj-ea"/>
              </a:rPr>
              <a:t>手捏钢叉  向猹尽力刺去  很高兴  说话脱口而出  滔滔不绝</a:t>
            </a:r>
            <a:r>
              <a:rPr kumimoji="1" lang="en-US" altLang="zh-CN" sz="2000" dirty="0"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latin typeface="+mj-ea"/>
                <a:ea typeface="+mj-ea"/>
              </a:rPr>
              <a:t>活泼机智</a:t>
            </a:r>
            <a:endParaRPr kumimoji="1" lang="zh-CN" altLang="en-US" sz="2000" dirty="0">
              <a:latin typeface="+mj-ea"/>
              <a:ea typeface="+mj-ea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016000" y="4766310"/>
            <a:ext cx="5814060" cy="1106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latin typeface="+mj-ea"/>
                <a:ea typeface="+mj-ea"/>
              </a:rPr>
              <a:t>只是不怕“我” 不到半日，便熟识了  告诉我许多稀奇事    分别时躲到厨房哭着不肯出门   送“我”贝壳和很好看的羽毛</a:t>
            </a:r>
            <a:r>
              <a:rPr kumimoji="1" lang="en-US" altLang="zh-CN" sz="2000" dirty="0"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latin typeface="+mj-ea"/>
                <a:ea typeface="+mj-ea"/>
              </a:rPr>
              <a:t>建立了淳朴的友谊  </a:t>
            </a:r>
            <a:endParaRPr kumimoji="1" lang="zh-CN" altLang="en-US" sz="2000" dirty="0">
              <a:latin typeface="+mj-ea"/>
              <a:ea typeface="+mj-ea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460818" y="5945505"/>
            <a:ext cx="477361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latin typeface="+mj-ea"/>
                <a:ea typeface="+mj-ea"/>
              </a:rPr>
              <a:t>热爱生活，农村生活知识丰富</a:t>
            </a:r>
            <a:r>
              <a:rPr kumimoji="1" lang="en-US" altLang="zh-CN" sz="2000" dirty="0"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latin typeface="+mj-ea"/>
                <a:ea typeface="+mj-ea"/>
              </a:rPr>
              <a:t>无忧无虑，快乐纯真</a:t>
            </a:r>
            <a:endParaRPr kumimoji="1" lang="zh-CN" altLang="en-US" sz="2000" dirty="0">
              <a:latin typeface="+mj-ea"/>
              <a:ea typeface="+mj-ea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829743" y="2685098"/>
            <a:ext cx="5497512" cy="822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脸色灰黄，很深的皱纹，头戴破毡帽，身穿极薄的棉衣，手又粗又笨而且开裂</a:t>
            </a:r>
            <a:r>
              <a:rPr kumimoji="1" lang="en-US" altLang="zh-CN" sz="2000" dirty="0">
                <a:solidFill>
                  <a:srgbClr val="FF0000"/>
                </a:solidFill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饱经风霜</a:t>
            </a:r>
            <a:endParaRPr kumimoji="1"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829743" y="3512503"/>
            <a:ext cx="5035550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现出欢喜和凄凉的神情  只是摇头  默默地吸烟  说话吞吞吐吐  断断续续</a:t>
            </a:r>
            <a:r>
              <a:rPr kumimoji="1" lang="en-US" altLang="zh-CN" sz="2000" dirty="0">
                <a:solidFill>
                  <a:srgbClr val="FF0000"/>
                </a:solidFill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苦不堪言、麻木迟钝</a:t>
            </a:r>
            <a:endParaRPr kumimoji="1"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878638" y="4786630"/>
            <a:ext cx="531336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auto">
              <a:lnSpc>
                <a:spcPct val="16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态度恭敬，称“我”为“老爷”</a:t>
            </a:r>
            <a:r>
              <a:rPr kumimoji="1" lang="en-US" altLang="zh-CN" sz="2000" dirty="0">
                <a:solidFill>
                  <a:srgbClr val="FF0000"/>
                </a:solidFill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隔了一层可悲的厚障壁</a:t>
            </a:r>
            <a:endParaRPr kumimoji="1"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830060" y="5853430"/>
            <a:ext cx="5206365" cy="8915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要一副香炉和烛台</a:t>
            </a:r>
            <a:r>
              <a:rPr kumimoji="1" lang="en-US" altLang="zh-CN" sz="2000" dirty="0">
                <a:solidFill>
                  <a:srgbClr val="FF0000"/>
                </a:solidFill>
                <a:latin typeface="+mj-ea"/>
                <a:ea typeface="+mj-ea"/>
              </a:rPr>
              <a:t>——</a:t>
            </a:r>
            <a:r>
              <a:rPr kumimoji="1"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悲苦无奈，寄希望于神灵</a:t>
            </a:r>
            <a:endParaRPr kumimoji="1"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452" name="文本框 3"/>
          <p:cNvSpPr txBox="1">
            <a:spLocks noChangeArrowheads="1"/>
          </p:cNvSpPr>
          <p:nvPr/>
        </p:nvSpPr>
        <p:spPr bwMode="auto">
          <a:xfrm>
            <a:off x="1881823" y="993775"/>
            <a:ext cx="1196975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闰土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75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75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1" grpId="0" autoUpdateAnimBg="0"/>
      <p:bldP spid="13" grpId="0" autoUpdateAnimBg="0"/>
      <p:bldP spid="14" grpId="0" autoUpdateAnimBg="0"/>
      <p:bldP spid="15" grpId="0" autoUpdateAnimBg="0" build="p"/>
      <p:bldP spid="16" grpId="0" autoUpdateAnimBg="0" build="p"/>
      <p:bldP spid="17" grpId="0" autoUpdateAnimBg="0" build="p"/>
      <p:bldP spid="18" grpId="0" autoUpdateAnimBg="0" build="p"/>
      <p:bldP spid="19" grpId="0" autoUpdateAnimBg="0" build="p"/>
      <p:bldP spid="20" grpId="0" autoUpdateAnimBg="0" build="p"/>
      <p:bldP spid="21" grpId="0" autoUpdateAnimBg="0" build="p"/>
      <p:bldP spid="22" grpId="0" autoUpdateAnimBg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450850" y="1676400"/>
            <a:ext cx="11393488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latin typeface="+mj-ea"/>
                <a:ea typeface="+mj-ea"/>
              </a:rPr>
              <a:t>     小说通过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外貌、动作、语言、神态等多角度对比的手法</a:t>
            </a:r>
            <a:r>
              <a:rPr lang="zh-CN" altLang="en-US" dirty="0">
                <a:latin typeface="+mj-ea"/>
                <a:ea typeface="+mj-ea"/>
              </a:rPr>
              <a:t>成功地塑造了闰土这个典型农民形象。少年闰土，天真活泼、无忧无虑，懂得很多生产知识，简直是个小英雄；中年闰土，变得满脸愁苦、麻木迟钝，但善良忠厚、勤劳朴实。</a:t>
            </a:r>
            <a:endParaRPr lang="zh-CN" altLang="en-US" dirty="0">
              <a:latin typeface="+mj-ea"/>
              <a:ea typeface="+mj-ea"/>
              <a:cs typeface="Courier New" panose="02070309020205020404" pitchFamily="49" charset="0"/>
            </a:endParaRPr>
          </a:p>
        </p:txBody>
      </p:sp>
      <p:grpSp>
        <p:nvGrpSpPr>
          <p:cNvPr id="4" name="Group 8"/>
          <p:cNvGrpSpPr/>
          <p:nvPr/>
        </p:nvGrpSpPr>
        <p:grpSpPr bwMode="auto">
          <a:xfrm>
            <a:off x="2474913" y="3675063"/>
            <a:ext cx="7416800" cy="2417762"/>
            <a:chOff x="528" y="672"/>
            <a:chExt cx="4848" cy="2112"/>
          </a:xfrm>
        </p:grpSpPr>
        <p:pic>
          <p:nvPicPr>
            <p:cNvPr id="18440" name="Picture 9" descr="hxx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679"/>
              <a:ext cx="2160" cy="2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10" descr="hxx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6" y="672"/>
              <a:ext cx="2160" cy="2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6575" y="3760788"/>
            <a:ext cx="1765300" cy="22463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纯真活泼</a:t>
            </a:r>
            <a:endParaRPr kumimoji="1" lang="zh-CN" altLang="en-US" sz="28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懂得很多生产知识</a:t>
            </a:r>
            <a:endParaRPr kumimoji="1" lang="zh-CN" altLang="en-US" sz="28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kumimoji="1"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简直是个小英雄</a:t>
            </a:r>
            <a:endParaRPr kumimoji="1" lang="zh-CN" altLang="en-US" sz="28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0064750" y="3998913"/>
            <a:ext cx="2247900" cy="1384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麻木迟钝、善良忠厚</a:t>
            </a:r>
            <a:endParaRPr kumimoji="1" lang="zh-CN" altLang="en-US" sz="2800" b="1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kumimoji="1" lang="zh-CN" altLang="en-US" sz="2800" b="1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勤劳朴实</a:t>
            </a:r>
            <a:endParaRPr kumimoji="1" lang="zh-CN" altLang="en-US" sz="2800" b="1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338513" y="6115050"/>
            <a:ext cx="15763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/>
              <a:t>少年闰土</a:t>
            </a:r>
            <a:endParaRPr lang="zh-CN" alt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399338" y="6118225"/>
            <a:ext cx="20161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¡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dirty="0">
                <a:latin typeface="+mj-ea"/>
                <a:ea typeface="+mj-ea"/>
              </a:rPr>
              <a:t>中年闰土</a:t>
            </a:r>
            <a:endParaRPr lang="zh-CN" altLang="en-US" sz="2400" dirty="0">
              <a:latin typeface="+mj-ea"/>
              <a:ea typeface="+mj-ea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100138" y="1479550"/>
            <a:ext cx="96250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微软雅黑" panose="020B0503020204020204" pitchFamily="34" charset="-122"/>
              </a:rPr>
              <a:t>2.</a:t>
            </a:r>
            <a:r>
              <a:rPr lang="zh-CN" altLang="en-US">
                <a:latin typeface="微软雅黑" panose="020B0503020204020204" pitchFamily="34" charset="-122"/>
              </a:rPr>
              <a:t>闰土二十多年来为什么发生这么大的变化？（用文中的句子回答）</a:t>
            </a:r>
            <a:endParaRPr lang="en-US" altLang="zh-CN">
              <a:latin typeface="微软雅黑" panose="020B0503020204020204" pitchFamily="34" charset="-122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730375" y="2043113"/>
            <a:ext cx="8974138" cy="603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kumimoji="1"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“</a:t>
            </a:r>
            <a:r>
              <a:rPr kumimoji="1" lang="zh-CN" altLang="en-US" u="sng">
                <a:solidFill>
                  <a:srgbClr val="FF3300"/>
                </a:solidFill>
                <a:latin typeface="Times New Roman" panose="02020603050405020304" pitchFamily="18" charset="0"/>
              </a:rPr>
              <a:t>多子</a:t>
            </a:r>
            <a:r>
              <a:rPr kumimoji="1" lang="zh-CN" altLang="en-US">
                <a:solidFill>
                  <a:srgbClr val="FF33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u="sng">
                <a:solidFill>
                  <a:srgbClr val="FF3300"/>
                </a:solidFill>
                <a:latin typeface="Times New Roman" panose="02020603050405020304" pitchFamily="18" charset="0"/>
              </a:rPr>
              <a:t>饥荒</a:t>
            </a:r>
            <a:r>
              <a:rPr kumimoji="1" lang="zh-CN" altLang="en-US">
                <a:solidFill>
                  <a:srgbClr val="FF33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u="sng">
                <a:solidFill>
                  <a:srgbClr val="FF3300"/>
                </a:solidFill>
                <a:latin typeface="Times New Roman" panose="02020603050405020304" pitchFamily="18" charset="0"/>
              </a:rPr>
              <a:t>苛税、兵、匪、官、绅</a:t>
            </a:r>
            <a:r>
              <a:rPr kumimoji="1" lang="zh-CN" altLang="en-US">
                <a:solidFill>
                  <a:srgbClr val="FF3300"/>
                </a:solidFill>
                <a:latin typeface="Times New Roman" panose="02020603050405020304" pitchFamily="18" charset="0"/>
              </a:rPr>
              <a:t>”</a:t>
            </a:r>
            <a:endParaRPr kumimoji="1" lang="zh-CN" altLang="en-US">
              <a:latin typeface="Times New Roman" panose="02020603050405020304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08025" y="3871913"/>
            <a:ext cx="2962275" cy="968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zh-CN" altLang="en-US"/>
              <a:t>多子多福的封建意识</a:t>
            </a:r>
            <a:endParaRPr kumimoji="1" lang="zh-CN" altLang="en-US"/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921000" y="3371850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/>
              <a:t>天灾</a:t>
            </a:r>
            <a:endParaRPr kumimoji="1" lang="zh-CN" alt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900613" y="3765550"/>
            <a:ext cx="4764087" cy="869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/>
              <a:t>人祸（帝、封双重压迫的具体体现）</a:t>
            </a:r>
            <a:endParaRPr kumimoji="1" lang="zh-CN" altLang="en-US"/>
          </a:p>
          <a:p>
            <a:pPr>
              <a:spcBef>
                <a:spcPct val="50000"/>
              </a:spcBef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2295525" y="2590800"/>
            <a:ext cx="142875" cy="1220788"/>
          </a:xfrm>
          <a:prstGeom prst="downArrow">
            <a:avLst>
              <a:gd name="adj1" fmla="val 50000"/>
              <a:gd name="adj2" fmla="val 213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3233738" y="2603500"/>
            <a:ext cx="128587" cy="728663"/>
          </a:xfrm>
          <a:prstGeom prst="down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5894388" y="2547938"/>
            <a:ext cx="142875" cy="1220787"/>
          </a:xfrm>
          <a:prstGeom prst="downArrow">
            <a:avLst>
              <a:gd name="adj1" fmla="val 50000"/>
              <a:gd name="adj2" fmla="val 213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546100" y="5062538"/>
            <a:ext cx="1005840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82563" y="4379913"/>
            <a:ext cx="12009437" cy="29225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>
                <a:latin typeface="微软雅黑" panose="020B0503020204020204" pitchFamily="34" charset="-122"/>
              </a:rPr>
              <a:t>表层原因：</a:t>
            </a:r>
            <a:r>
              <a:rPr kumimoji="1"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多子饥荒苛税兵匪官绅</a:t>
            </a:r>
            <a:r>
              <a:rPr kumimoji="1" lang="zh-CN" altLang="en-US">
                <a:solidFill>
                  <a:srgbClr val="990033"/>
                </a:solidFill>
                <a:latin typeface="微软雅黑" panose="020B0503020204020204" pitchFamily="34" charset="-122"/>
              </a:rPr>
              <a:t> </a:t>
            </a:r>
            <a:endParaRPr kumimoji="1" lang="zh-CN" altLang="en-US">
              <a:solidFill>
                <a:srgbClr val="990033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>
                <a:latin typeface="微软雅黑" panose="020B0503020204020204" pitchFamily="34" charset="-122"/>
              </a:rPr>
              <a:t>深层原因：</a:t>
            </a:r>
            <a:r>
              <a:rPr kumimoji="1"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封建礼教封建等级观念</a:t>
            </a:r>
            <a:endParaRPr kumimoji="1"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农村经济衰败，农民生活的贫困，封建传统观念（即礼教、等级观念）毒害，使闰土发生了巨变。</a:t>
            </a:r>
            <a:endParaRPr kumimoji="1"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endParaRPr lang="en-US" altLang="zh-CN" sz="180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endParaRPr kumimoji="1" lang="zh-CN" altLang="en-US">
              <a:solidFill>
                <a:srgbClr val="990033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03427" grpId="0" autoUpdateAnimBg="0" build="p"/>
      <p:bldP spid="19462" grpId="0"/>
      <p:bldP spid="19463" grpId="0"/>
      <p:bldP spid="19464" grpId="0"/>
      <p:bldP spid="19469" grpId="0" animBg="1"/>
      <p:bldP spid="19470" grpId="0" animBg="1"/>
      <p:bldP spid="194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0482" name="文本框 2"/>
          <p:cNvSpPr txBox="1">
            <a:spLocks noChangeArrowheads="1"/>
          </p:cNvSpPr>
          <p:nvPr/>
        </p:nvSpPr>
        <p:spPr bwMode="auto">
          <a:xfrm>
            <a:off x="922338" y="1401763"/>
            <a:ext cx="38131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分析人物</a:t>
            </a:r>
            <a:r>
              <a:rPr lang="en-US" altLang="zh-CN" sz="2800">
                <a:solidFill>
                  <a:srgbClr val="FF0000"/>
                </a:solidFill>
              </a:rPr>
              <a:t>——</a:t>
            </a:r>
            <a:r>
              <a:rPr lang="zh-CN" altLang="en-US" sz="2800">
                <a:solidFill>
                  <a:srgbClr val="FF0000"/>
                </a:solidFill>
              </a:rPr>
              <a:t>杨二嫂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22338" y="2576513"/>
            <a:ext cx="10552112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j-ea"/>
                <a:ea typeface="+mj-ea"/>
              </a:rPr>
              <a:t>       </a:t>
            </a:r>
            <a:r>
              <a:rPr lang="en-US" altLang="zh-CN" dirty="0">
                <a:latin typeface="+mj-ea"/>
                <a:ea typeface="+mj-ea"/>
              </a:rPr>
              <a:t>1.</a:t>
            </a:r>
            <a:r>
              <a:rPr lang="zh-CN" altLang="en-US" dirty="0">
                <a:latin typeface="+mj-ea"/>
                <a:ea typeface="+mj-ea"/>
              </a:rPr>
              <a:t>杨二嫂也是作者着力刻画的一个小市民的典型形象，作者也是通过对比，写出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杨二嫂</a:t>
            </a:r>
            <a:r>
              <a:rPr lang="zh-CN" altLang="en-US" dirty="0">
                <a:latin typeface="+mj-ea"/>
                <a:ea typeface="+mj-ea"/>
              </a:rPr>
              <a:t>的变化。</a:t>
            </a:r>
            <a:endParaRPr lang="en-US" altLang="zh-CN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+mj-ea"/>
                <a:ea typeface="+mj-ea"/>
              </a:rPr>
              <a:t>      </a:t>
            </a:r>
            <a:r>
              <a:rPr lang="zh-CN" altLang="en-US" dirty="0">
                <a:latin typeface="+mj-ea"/>
                <a:ea typeface="+mj-ea"/>
              </a:rPr>
              <a:t>细读课文，找出杨二嫂的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肖像、语言、神态、动作</a:t>
            </a:r>
            <a:r>
              <a:rPr lang="zh-CN" altLang="en-US" dirty="0">
                <a:latin typeface="+mj-ea"/>
                <a:ea typeface="+mj-ea"/>
              </a:rPr>
              <a:t>的描写的关键词语，填写表格，分析一下杨二嫂变成一个什么样的人。</a:t>
            </a:r>
            <a:endParaRPr lang="zh-CN" altLang="en-US" dirty="0"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46" name="Group 42"/>
          <p:cNvGraphicFramePr>
            <a:graphicFrameLocks noGrp="1"/>
          </p:cNvGraphicFramePr>
          <p:nvPr/>
        </p:nvGraphicFramePr>
        <p:xfrm>
          <a:off x="0" y="1235075"/>
          <a:ext cx="12192000" cy="5622927"/>
        </p:xfrm>
        <a:graphic>
          <a:graphicData uri="http://schemas.openxmlformats.org/drawingml/2006/table">
            <a:tbl>
              <a:tblPr/>
              <a:tblGrid>
                <a:gridCol w="1019175"/>
                <a:gridCol w="809625"/>
                <a:gridCol w="8386763"/>
                <a:gridCol w="1976437"/>
              </a:tblGrid>
              <a:tr h="995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二十年前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71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二十年后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外貌描写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 vMerge="1"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语言描写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66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150336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1886585" y="1370965"/>
            <a:ext cx="7488238" cy="69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>
                <a:latin typeface="微软雅黑" panose="020B0503020204020204" pitchFamily="34" charset="-122"/>
              </a:rPr>
              <a:t>“</a:t>
            </a:r>
            <a:r>
              <a:rPr lang="zh-CN" altLang="en-US" sz="2000">
                <a:latin typeface="Verdana" panose="020B0604030504040204" pitchFamily="34" charset="0"/>
              </a:rPr>
              <a:t>终日坐着</a:t>
            </a:r>
            <a:r>
              <a:rPr lang="zh-CN" altLang="en-US" sz="2000">
                <a:latin typeface="微软雅黑" panose="020B0503020204020204" pitchFamily="34" charset="-122"/>
              </a:rPr>
              <a:t>”</a:t>
            </a:r>
            <a:r>
              <a:rPr lang="zh-CN" altLang="en-US" sz="2000">
                <a:latin typeface="Verdana" panose="020B0604030504040204" pitchFamily="34" charset="0"/>
              </a:rPr>
              <a:t>人称</a:t>
            </a:r>
            <a:r>
              <a:rPr lang="zh-CN" altLang="en-US" sz="2000">
                <a:latin typeface="微软雅黑" panose="020B0503020204020204" pitchFamily="34" charset="-122"/>
              </a:rPr>
              <a:t>“</a:t>
            </a:r>
            <a:r>
              <a:rPr lang="zh-CN" altLang="en-US" sz="2000">
                <a:latin typeface="Verdana" panose="020B0604030504040204" pitchFamily="34" charset="0"/>
              </a:rPr>
              <a:t>豆腐西施</a:t>
            </a:r>
            <a:r>
              <a:rPr lang="zh-CN" altLang="en-US" sz="2000">
                <a:latin typeface="微软雅黑" panose="020B0503020204020204" pitchFamily="34" charset="-122"/>
              </a:rPr>
              <a:t>”“</a:t>
            </a:r>
            <a:r>
              <a:rPr lang="zh-CN" altLang="en-US" sz="2000">
                <a:latin typeface="Verdana" panose="020B0604030504040204" pitchFamily="34" charset="0"/>
              </a:rPr>
              <a:t>擦着白粉，颧骨没有这么高，嘴唇也没有这么薄</a:t>
            </a:r>
            <a:r>
              <a:rPr lang="zh-CN" altLang="en-US" sz="2000">
                <a:latin typeface="微软雅黑" panose="020B0503020204020204" pitchFamily="34" charset="-122"/>
              </a:rPr>
              <a:t>”“</a:t>
            </a:r>
            <a:r>
              <a:rPr lang="zh-CN" altLang="en-US" sz="2000">
                <a:latin typeface="Verdana" panose="020B0604030504040204" pitchFamily="34" charset="0"/>
              </a:rPr>
              <a:t>因为伊，这豆腐店的买卖非常好</a:t>
            </a:r>
            <a:r>
              <a:rPr lang="zh-CN" altLang="en-US" sz="2000">
                <a:latin typeface="微软雅黑" panose="020B0503020204020204" pitchFamily="34" charset="-122"/>
              </a:rPr>
              <a:t>”</a:t>
            </a:r>
            <a:endParaRPr lang="zh-CN" altLang="en-US" sz="2000">
              <a:latin typeface="Verdana" panose="020B0604030504040204" pitchFamily="34" charset="0"/>
            </a:endParaRP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2106613" y="2482850"/>
            <a:ext cx="7445375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>
                <a:latin typeface="微软雅黑" panose="020B0503020204020204" pitchFamily="34" charset="-122"/>
              </a:rPr>
              <a:t>凸颧骨，薄嘴唇，五十岁上下的女人站在我面前，两手搭在髀间，没有系裙，张着两脚，正像一个画图仪器里细脚伶仃的圆规。</a:t>
            </a:r>
            <a:endParaRPr lang="zh-CN" altLang="en-US" sz="2000">
              <a:latin typeface="微软雅黑" panose="020B0503020204020204" pitchFamily="34" charset="-122"/>
            </a:endParaRPr>
          </a:p>
        </p:txBody>
      </p: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2257425" y="3505200"/>
            <a:ext cx="71437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000">
                <a:latin typeface="微软雅黑" panose="020B0503020204020204" pitchFamily="34" charset="-122"/>
              </a:rPr>
              <a:t>“</a:t>
            </a:r>
            <a:r>
              <a:rPr lang="zh-CN" altLang="en-US" sz="2000">
                <a:latin typeface="Verdana" panose="020B0604030504040204" pitchFamily="34" charset="0"/>
              </a:rPr>
              <a:t>不认识了么？我还抱过你咧！</a:t>
            </a:r>
            <a:r>
              <a:rPr lang="zh-CN" altLang="en-US" sz="2000">
                <a:latin typeface="微软雅黑" panose="020B0503020204020204" pitchFamily="34" charset="-122"/>
              </a:rPr>
              <a:t>”</a:t>
            </a:r>
            <a:endParaRPr lang="zh-CN" altLang="en-US" sz="200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zh-CN" altLang="en-US" sz="2000">
                <a:latin typeface="微软雅黑" panose="020B0503020204020204" pitchFamily="34" charset="-122"/>
              </a:rPr>
              <a:t>“</a:t>
            </a:r>
            <a:r>
              <a:rPr lang="zh-CN" altLang="en-US" sz="2000">
                <a:latin typeface="Verdana" panose="020B0604030504040204" pitchFamily="34" charset="0"/>
              </a:rPr>
              <a:t>忘了？这真是贵人眼高</a:t>
            </a:r>
            <a:r>
              <a:rPr lang="en-US" altLang="zh-CN" sz="2000">
                <a:latin typeface="微软雅黑" panose="020B0503020204020204" pitchFamily="34" charset="-122"/>
              </a:rPr>
              <a:t>……”</a:t>
            </a:r>
            <a:endParaRPr lang="en-US" altLang="zh-CN" sz="2000">
              <a:latin typeface="Verdana" panose="020B0604030504040204" pitchFamily="34" charset="0"/>
            </a:endParaRPr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2201863" y="4387850"/>
            <a:ext cx="75803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>
                <a:latin typeface="微软雅黑" panose="020B0503020204020204" pitchFamily="34" charset="-122"/>
              </a:rPr>
              <a:t>“</a:t>
            </a:r>
            <a:r>
              <a:rPr lang="zh-CN" altLang="en-US" sz="2000">
                <a:latin typeface="Verdana" panose="020B0604030504040204" pitchFamily="34" charset="0"/>
              </a:rPr>
              <a:t>阿呀呀，你放了道台了，还说不阔？你现在有三房姨太太；出门便是八抬的大轿，还说不阔？吓，什么都瞒不过我。</a:t>
            </a:r>
            <a:r>
              <a:rPr lang="zh-CN" altLang="en-US" sz="2000">
                <a:latin typeface="微软雅黑" panose="020B0503020204020204" pitchFamily="34" charset="-122"/>
              </a:rPr>
              <a:t>”</a:t>
            </a:r>
            <a:endParaRPr lang="zh-CN" altLang="en-US" sz="2000">
              <a:latin typeface="Verdana" panose="020B0604030504040204" pitchFamily="34" charset="0"/>
            </a:endParaRPr>
          </a:p>
        </p:txBody>
      </p:sp>
      <p:sp>
        <p:nvSpPr>
          <p:cNvPr id="102430" name="Text Box 30"/>
          <p:cNvSpPr txBox="1">
            <a:spLocks noChangeArrowheads="1"/>
          </p:cNvSpPr>
          <p:nvPr/>
        </p:nvSpPr>
        <p:spPr bwMode="auto">
          <a:xfrm>
            <a:off x="2257425" y="5651500"/>
            <a:ext cx="6978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000">
                <a:latin typeface="微软雅黑" panose="020B0503020204020204" pitchFamily="34" charset="-122"/>
              </a:rPr>
              <a:t>“</a:t>
            </a:r>
            <a:r>
              <a:rPr lang="zh-CN" altLang="en-US" sz="2000">
                <a:latin typeface="Verdana" panose="020B0604030504040204" pitchFamily="34" charset="0"/>
              </a:rPr>
              <a:t>阿呀阿呀，真是愈有钱，便愈是一毫不肯放松，愈是一毫不肯放松，便愈有钱</a:t>
            </a:r>
            <a:r>
              <a:rPr lang="en-US" altLang="zh-CN" sz="2000">
                <a:latin typeface="微软雅黑" panose="020B0503020204020204" pitchFamily="34" charset="-122"/>
              </a:rPr>
              <a:t>……”</a:t>
            </a:r>
            <a:endParaRPr lang="en-US" altLang="zh-CN" sz="2000">
              <a:latin typeface="Verdana" panose="020B0604030504040204" pitchFamily="34" charset="0"/>
            </a:endParaRPr>
          </a:p>
        </p:txBody>
      </p:sp>
      <p:sp>
        <p:nvSpPr>
          <p:cNvPr id="102431" name="Text Box 31"/>
          <p:cNvSpPr txBox="1">
            <a:spLocks noChangeArrowheads="1"/>
          </p:cNvSpPr>
          <p:nvPr/>
        </p:nvSpPr>
        <p:spPr bwMode="auto">
          <a:xfrm>
            <a:off x="10217150" y="1263650"/>
            <a:ext cx="1701800" cy="915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>
                <a:solidFill>
                  <a:srgbClr val="FF3300"/>
                </a:solidFill>
                <a:latin typeface="Verdana" panose="020B0604030504040204" pitchFamily="34" charset="0"/>
              </a:rPr>
              <a:t>说明杨二嫂年轻漂亮，安分守己</a:t>
            </a:r>
            <a:r>
              <a:rPr lang="zh-CN" altLang="en-US" sz="2000" b="1">
                <a:solidFill>
                  <a:srgbClr val="FF3300"/>
                </a:solidFill>
                <a:latin typeface="Verdana" panose="020B0604030504040204" pitchFamily="34" charset="0"/>
              </a:rPr>
              <a:t>。</a:t>
            </a:r>
            <a:endParaRPr lang="zh-CN" altLang="en-US" sz="2000" b="1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sp>
        <p:nvSpPr>
          <p:cNvPr id="102432" name="Text Box 32"/>
          <p:cNvSpPr txBox="1">
            <a:spLocks noChangeArrowheads="1"/>
          </p:cNvSpPr>
          <p:nvPr/>
        </p:nvSpPr>
        <p:spPr bwMode="auto">
          <a:xfrm>
            <a:off x="10285413" y="2482850"/>
            <a:ext cx="15351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000">
                <a:solidFill>
                  <a:srgbClr val="FF3300"/>
                </a:solidFill>
                <a:latin typeface="Verdana" panose="020B0604030504040204" pitchFamily="34" charset="0"/>
              </a:rPr>
              <a:t>说明杨二嫂老丑而瘦</a:t>
            </a:r>
            <a:endParaRPr lang="zh-CN" altLang="en-US" sz="2000">
              <a:latin typeface="Verdana" panose="020B0604030504040204" pitchFamily="34" charset="0"/>
            </a:endParaRPr>
          </a:p>
        </p:txBody>
      </p:sp>
      <p:sp>
        <p:nvSpPr>
          <p:cNvPr id="102433" name="Text Box 33"/>
          <p:cNvSpPr txBox="1">
            <a:spLocks noChangeArrowheads="1"/>
          </p:cNvSpPr>
          <p:nvPr/>
        </p:nvSpPr>
        <p:spPr bwMode="auto">
          <a:xfrm>
            <a:off x="10217150" y="3729038"/>
            <a:ext cx="15208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000">
                <a:solidFill>
                  <a:srgbClr val="FF3300"/>
                </a:solidFill>
                <a:latin typeface="Verdana" panose="020B0604030504040204" pitchFamily="34" charset="0"/>
              </a:rPr>
              <a:t>表现杨二嫂势利、尖刻</a:t>
            </a:r>
            <a:endParaRPr lang="zh-CN" altLang="en-US" sz="2000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6" grpId="0" autoUpdateAnimBg="0"/>
      <p:bldP spid="102427" grpId="0" autoUpdateAnimBg="0"/>
      <p:bldP spid="102428" grpId="0" autoUpdateAnimBg="0"/>
      <p:bldP spid="102429" grpId="0" autoUpdateAnimBg="0"/>
      <p:bldP spid="102430" grpId="0" autoUpdateAnimBg="0"/>
      <p:bldP spid="102431" grpId="0" autoUpdateAnimBg="0"/>
      <p:bldP spid="102432" grpId="0" autoUpdateAnimBg="0"/>
      <p:bldP spid="1024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graphicFrame>
        <p:nvGraphicFramePr>
          <p:cNvPr id="3" name="Group 128"/>
          <p:cNvGraphicFramePr>
            <a:graphicFrameLocks noGrp="1"/>
          </p:cNvGraphicFramePr>
          <p:nvPr/>
        </p:nvGraphicFramePr>
        <p:xfrm>
          <a:off x="138113" y="1211263"/>
          <a:ext cx="11878033" cy="5622267"/>
        </p:xfrm>
        <a:graphic>
          <a:graphicData uri="http://schemas.openxmlformats.org/drawingml/2006/table">
            <a:tbl>
              <a:tblPr/>
              <a:tblGrid>
                <a:gridCol w="776275"/>
                <a:gridCol w="1326693"/>
                <a:gridCol w="7206115"/>
                <a:gridCol w="2568950"/>
              </a:tblGrid>
              <a:tr h="1396437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二十年后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语言描写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430">
                <a:tc vMerge="1"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动作描写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337">
                <a:tc vMerge="1">
                  <a:tcPr/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8293">
                <a:tc vMerge="1">
                  <a:tcPr/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1155770">
                <a:tc vMerge="1">
                  <a:tcPr/>
                </a:tc>
                <a:tc vMerge="1"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4" name="Text Box 99"/>
          <p:cNvSpPr txBox="1">
            <a:spLocks noChangeArrowheads="1"/>
          </p:cNvSpPr>
          <p:nvPr/>
        </p:nvSpPr>
        <p:spPr bwMode="auto">
          <a:xfrm>
            <a:off x="2376488" y="1565275"/>
            <a:ext cx="7205662" cy="70675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altLang="zh-CN" sz="2000" dirty="0">
                <a:latin typeface="+mj-ea"/>
                <a:ea typeface="+mj-ea"/>
              </a:rPr>
              <a:t>“</a:t>
            </a:r>
            <a:r>
              <a:rPr lang="zh-CN" altLang="en-US" sz="2000" dirty="0">
                <a:latin typeface="+mj-ea"/>
                <a:ea typeface="+mj-ea"/>
              </a:rPr>
              <a:t>你阔了，搬动又笨重，你还要什么这些破烂木器，让我拿去罢。我们小户人家，用得着。” 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2220913" y="2592388"/>
            <a:ext cx="7205662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altLang="zh-CN" sz="2000" dirty="0">
                <a:latin typeface="+mj-ea"/>
                <a:ea typeface="+mj-ea"/>
              </a:rPr>
              <a:t>“</a:t>
            </a:r>
            <a:r>
              <a:rPr lang="zh-CN" altLang="en-US" sz="2000" dirty="0">
                <a:latin typeface="+mj-ea"/>
                <a:ea typeface="+mj-ea"/>
              </a:rPr>
              <a:t>圆规一面愤愤的回转身，一面絮絮的说，慢慢向外走，顺便将我母亲的一副手套塞在裤腰里，出去了。”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6" name="Text Box 109"/>
          <p:cNvSpPr txBox="1">
            <a:spLocks noChangeArrowheads="1"/>
          </p:cNvSpPr>
          <p:nvPr/>
        </p:nvSpPr>
        <p:spPr bwMode="auto">
          <a:xfrm>
            <a:off x="2251075" y="3525838"/>
            <a:ext cx="7305675" cy="7699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ea typeface="楷体_GB2312" pitchFamily="49" charset="-122"/>
              </a:rPr>
              <a:t>“</a:t>
            </a:r>
            <a:r>
              <a:rPr lang="zh-CN" altLang="en-US" sz="2000" dirty="0">
                <a:latin typeface="+mj-ea"/>
                <a:ea typeface="+mj-ea"/>
              </a:rPr>
              <a:t>那豆腐西施的杨二嫂，自从我家收拾行李以来，本是每日必到的，”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7" name="Text Box 111"/>
          <p:cNvSpPr txBox="1">
            <a:spLocks noChangeArrowheads="1"/>
          </p:cNvSpPr>
          <p:nvPr/>
        </p:nvSpPr>
        <p:spPr bwMode="auto">
          <a:xfrm>
            <a:off x="2203133" y="4574540"/>
            <a:ext cx="7304087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altLang="zh-CN" sz="2000" dirty="0">
                <a:latin typeface="+mj-ea"/>
                <a:ea typeface="+mj-ea"/>
              </a:rPr>
              <a:t>“</a:t>
            </a:r>
            <a:r>
              <a:rPr lang="zh-CN" altLang="en-US" sz="2000" dirty="0">
                <a:latin typeface="+mj-ea"/>
                <a:ea typeface="+mj-ea"/>
              </a:rPr>
              <a:t>前天伊在灰堆里，掏出十多个碗碟来，议论之后，使定说是闰土埋着的，他可以在运灰的时候，一齐搬回家里去”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8" name="Text Box 114"/>
          <p:cNvSpPr txBox="1">
            <a:spLocks noChangeArrowheads="1"/>
          </p:cNvSpPr>
          <p:nvPr/>
        </p:nvSpPr>
        <p:spPr bwMode="auto">
          <a:xfrm>
            <a:off x="2184718" y="5865495"/>
            <a:ext cx="7307262" cy="70675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2000" dirty="0">
                <a:latin typeface="+mj-ea"/>
                <a:ea typeface="+mj-ea"/>
              </a:rPr>
              <a:t>杨二嫂发见了这件事，自己很以为功，便拿了那狗气杀，飞也似的跑了，亏伊装着这么高底的小脚，竟跑得这样快。” </a:t>
            </a:r>
            <a:endParaRPr lang="zh-CN" altLang="en-US" sz="2000" dirty="0">
              <a:latin typeface="+mj-ea"/>
              <a:ea typeface="+mj-ea"/>
            </a:endParaRPr>
          </a:p>
        </p:txBody>
      </p:sp>
      <p:sp>
        <p:nvSpPr>
          <p:cNvPr id="9" name="Text Box 101"/>
          <p:cNvSpPr txBox="1">
            <a:spLocks noChangeArrowheads="1"/>
          </p:cNvSpPr>
          <p:nvPr/>
        </p:nvSpPr>
        <p:spPr bwMode="auto">
          <a:xfrm>
            <a:off x="9810750" y="1576388"/>
            <a:ext cx="1728788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表现杨二嫂的贪婪</a:t>
            </a:r>
            <a:endParaRPr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0" name="Text Box 106"/>
          <p:cNvSpPr txBox="1">
            <a:spLocks noChangeArrowheads="1"/>
          </p:cNvSpPr>
          <p:nvPr/>
        </p:nvSpPr>
        <p:spPr bwMode="auto">
          <a:xfrm>
            <a:off x="9426575" y="2679700"/>
            <a:ext cx="2589213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表现杨二嫂的自私、尖刻、贪婪。</a:t>
            </a:r>
            <a:endParaRPr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1" name="Text Box 115"/>
          <p:cNvSpPr txBox="1">
            <a:spLocks noChangeArrowheads="1"/>
          </p:cNvSpPr>
          <p:nvPr/>
        </p:nvSpPr>
        <p:spPr bwMode="auto">
          <a:xfrm>
            <a:off x="9736138" y="4464050"/>
            <a:ext cx="1970087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表现杨二嫂自私、贪婪 </a:t>
            </a:r>
            <a:endParaRPr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 bldLvl="0" animBg="1"/>
      <p:bldP spid="7" grpId="0" bldLvl="0" animBg="1"/>
      <p:bldP spid="8" grpId="0" bldLvl="0" animBg="1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grpSp>
        <p:nvGrpSpPr>
          <p:cNvPr id="3" name="Group 3"/>
          <p:cNvGrpSpPr/>
          <p:nvPr/>
        </p:nvGrpSpPr>
        <p:grpSpPr bwMode="auto">
          <a:xfrm>
            <a:off x="2146300" y="3946525"/>
            <a:ext cx="7056438" cy="2820988"/>
            <a:chOff x="768" y="576"/>
            <a:chExt cx="3876" cy="2352"/>
          </a:xfrm>
        </p:grpSpPr>
        <p:pic>
          <p:nvPicPr>
            <p:cNvPr id="23559" name="Picture 4" descr="hxx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720"/>
              <a:ext cx="1916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5" descr="hxx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32" y="576"/>
              <a:ext cx="912" cy="2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38125" y="4454525"/>
            <a:ext cx="1681163" cy="1385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年轻漂亮端庄文静</a:t>
            </a:r>
            <a:endParaRPr kumimoji="1" lang="zh-CN" altLang="en-US" sz="28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豆腐西施</a:t>
            </a:r>
            <a:endParaRPr kumimoji="1" lang="zh-CN" altLang="en-US" sz="28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488488" y="4240213"/>
            <a:ext cx="1825625" cy="1814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泼辣刻薄自私势利贪婪的</a:t>
            </a:r>
            <a:r>
              <a:rPr kumimoji="1" lang="zh-CN" altLang="en-US" sz="28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圆规</a:t>
            </a:r>
            <a:endParaRPr kumimoji="1" lang="zh-CN" altLang="en-US" sz="2800" b="1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5763" y="1020763"/>
            <a:ext cx="11526837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j-ea"/>
                <a:ea typeface="+mj-ea"/>
              </a:rPr>
              <a:t>杨二嫂：</a:t>
            </a:r>
            <a:endParaRPr lang="zh-CN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j-ea"/>
                <a:ea typeface="+mj-ea"/>
              </a:rPr>
              <a:t>         </a:t>
            </a:r>
            <a:r>
              <a:rPr lang="en-US" altLang="zh-CN" dirty="0">
                <a:latin typeface="+mj-ea"/>
                <a:ea typeface="+mj-ea"/>
              </a:rPr>
              <a:t>20</a:t>
            </a:r>
            <a:r>
              <a:rPr lang="zh-CN" altLang="en-US" dirty="0">
                <a:latin typeface="+mj-ea"/>
                <a:ea typeface="+mj-ea"/>
              </a:rPr>
              <a:t>年前：年轻美丽，因此她的豆腐店的买卖非常好，人称“豆腐西施”</a:t>
            </a:r>
            <a:endParaRPr lang="zh-CN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j-ea"/>
                <a:ea typeface="+mj-ea"/>
              </a:rPr>
              <a:t>         </a:t>
            </a:r>
            <a:r>
              <a:rPr lang="en-US" altLang="zh-CN" dirty="0">
                <a:latin typeface="+mj-ea"/>
                <a:ea typeface="+mj-ea"/>
              </a:rPr>
              <a:t>20</a:t>
            </a:r>
            <a:r>
              <a:rPr lang="zh-CN" altLang="en-US" dirty="0">
                <a:latin typeface="+mj-ea"/>
                <a:ea typeface="+mj-ea"/>
              </a:rPr>
              <a:t>年后：她成了“凸颧骨，薄嘴唇”的“细脚伶仃的圆规”，自私，尖刻，贪婪、势利，爱搬弄是，爱唠叨，想方设法从“我”的搬家中捞点东西。</a:t>
            </a:r>
            <a:endParaRPr lang="zh-CN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+mj-ea"/>
                <a:ea typeface="+mj-ea"/>
              </a:rPr>
              <a:t>　　   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杨二嫂是一个庸俗的小市民的典型形象。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左右箭头 8"/>
          <p:cNvSpPr>
            <a:spLocks noChangeArrowheads="1"/>
          </p:cNvSpPr>
          <p:nvPr/>
        </p:nvSpPr>
        <p:spPr bwMode="auto">
          <a:xfrm>
            <a:off x="5861050" y="5091113"/>
            <a:ext cx="1524000" cy="533400"/>
          </a:xfrm>
          <a:prstGeom prst="leftRightArrow">
            <a:avLst>
              <a:gd name="adj1" fmla="val 50000"/>
              <a:gd name="adj2" fmla="val 57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endParaRPr lang="zh-CN" altLang="en-US" sz="1800">
              <a:ea typeface="宋体" panose="02010600030101010101" pitchFamily="2" charset="-122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11213" y="1520825"/>
            <a:ext cx="10315575" cy="1827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dirty="0">
                <a:solidFill>
                  <a:srgbClr val="000000"/>
                </a:solidFill>
                <a:latin typeface="+mj-ea"/>
                <a:ea typeface="+mj-ea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+mj-ea"/>
                <a:ea typeface="+mj-ea"/>
              </a:rPr>
              <a:t>杨二嫂为什么会发生这么大的变化？</a:t>
            </a:r>
            <a:endParaRPr lang="zh-CN" altLang="en-US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000000"/>
                </a:solidFill>
                <a:latin typeface="+mj-ea"/>
                <a:ea typeface="+mj-ea"/>
              </a:rPr>
              <a:t>      农村经济衰败、生活的贫困、小市民势利贪婪（或：市侩）的恶习使她发生了这么大的变化。 </a:t>
            </a:r>
            <a:endParaRPr lang="zh-CN" altLang="en-US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pic>
        <p:nvPicPr>
          <p:cNvPr id="5" name="Picture 3" descr="JS16"/>
          <p:cNvPicPr>
            <a:picLocks noChangeAspect="1" noChangeArrowheads="1"/>
          </p:cNvPicPr>
          <p:nvPr/>
        </p:nvPicPr>
        <p:blipFill>
          <a:blip r:embed="rId2">
            <a:lum bright="-42000" contrast="72000"/>
          </a:blip>
          <a:srcRect l="68211" r="17528" b="21111"/>
          <a:stretch>
            <a:fillRect/>
          </a:stretch>
        </p:blipFill>
        <p:spPr bwMode="auto">
          <a:xfrm>
            <a:off x="2622550" y="3490913"/>
            <a:ext cx="20193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故乡4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 l="12071" t="50000" b="3796"/>
          <a:stretch>
            <a:fillRect/>
          </a:stretch>
        </p:blipFill>
        <p:spPr bwMode="auto">
          <a:xfrm>
            <a:off x="6534150" y="3198813"/>
            <a:ext cx="2700338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grpSp>
        <p:nvGrpSpPr>
          <p:cNvPr id="3" name="Group 7"/>
          <p:cNvGrpSpPr/>
          <p:nvPr/>
        </p:nvGrpSpPr>
        <p:grpSpPr bwMode="auto">
          <a:xfrm>
            <a:off x="2692400" y="3735388"/>
            <a:ext cx="6724650" cy="2490787"/>
            <a:chOff x="768" y="528"/>
            <a:chExt cx="3766" cy="2301"/>
          </a:xfrm>
        </p:grpSpPr>
        <p:pic>
          <p:nvPicPr>
            <p:cNvPr id="25606" name="Picture 8" descr="hxx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8" y="720"/>
              <a:ext cx="192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9" descr="hxx2"/>
            <p:cNvPicPr>
              <a:picLocks noChangeAspect="1" noChangeArrowheads="1"/>
            </p:cNvPicPr>
            <p:nvPr/>
          </p:nvPicPr>
          <p:blipFill>
            <a:blip r:embed="rId3"/>
            <a:srcRect t="2168"/>
            <a:stretch>
              <a:fillRect/>
            </a:stretch>
          </p:blipFill>
          <p:spPr bwMode="auto">
            <a:xfrm>
              <a:off x="3622" y="528"/>
              <a:ext cx="912" cy="2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2105" y="3735705"/>
            <a:ext cx="2360295" cy="17532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zh-CN" sz="2400" dirty="0">
                <a:latin typeface="+mj-ea"/>
                <a:ea typeface="+mj-ea"/>
              </a:rPr>
              <a:t>闰土：淳朴善良麻木迟钝的</a:t>
            </a:r>
            <a:r>
              <a:rPr kumimoji="1" lang="zh-CN" altLang="zh-CN" sz="2400" dirty="0">
                <a:solidFill>
                  <a:srgbClr val="FF3300"/>
                </a:solidFill>
                <a:latin typeface="+mj-ea"/>
                <a:ea typeface="+mj-ea"/>
              </a:rPr>
              <a:t>贫苦农民</a:t>
            </a:r>
            <a:r>
              <a:rPr kumimoji="1" lang="zh-CN" altLang="en-US" sz="2400" dirty="0">
                <a:solidFill>
                  <a:srgbClr val="FF3300"/>
                </a:solidFill>
                <a:latin typeface="+mj-ea"/>
                <a:ea typeface="+mj-ea"/>
              </a:rPr>
              <a:t>的代表</a:t>
            </a:r>
            <a:endParaRPr kumimoji="1" lang="zh-CN" altLang="en-US" sz="2400" dirty="0">
              <a:solidFill>
                <a:srgbClr val="FF3300"/>
              </a:solidFill>
              <a:latin typeface="+mj-ea"/>
              <a:ea typeface="+mj-ea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594850" y="3735388"/>
            <a:ext cx="2060575" cy="2308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2400" dirty="0">
                <a:latin typeface="+mj-ea"/>
                <a:ea typeface="+mj-ea"/>
              </a:rPr>
              <a:t>杨二嫂：尖酸刻薄自私势利贪婪的</a:t>
            </a:r>
            <a:r>
              <a:rPr kumimoji="1" lang="zh-CN" altLang="en-US" sz="2400" dirty="0">
                <a:solidFill>
                  <a:srgbClr val="FF3300"/>
                </a:solidFill>
                <a:latin typeface="+mj-ea"/>
                <a:ea typeface="+mj-ea"/>
              </a:rPr>
              <a:t>小市民的代表</a:t>
            </a:r>
            <a:endParaRPr kumimoji="1" lang="zh-CN" altLang="en-US" sz="2400" dirty="0">
              <a:solidFill>
                <a:srgbClr val="FF3300"/>
              </a:solidFill>
              <a:latin typeface="+mj-ea"/>
              <a:ea typeface="+mj-ea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15988" y="1544638"/>
            <a:ext cx="10829925" cy="19383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kumimoji="1"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二人发生变化的根本原因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endParaRPr kumimoji="1" lang="en-US" altLang="zh-CN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kumimoji="1" lang="en-US" altLang="zh-CN" sz="2400" dirty="0" smtClean="0">
                <a:solidFill>
                  <a:srgbClr val="FF0000"/>
                </a:solidFill>
                <a:latin typeface="+mj-ea"/>
                <a:ea typeface="+mj-ea"/>
              </a:rPr>
              <a:t>      </a:t>
            </a:r>
            <a:r>
              <a:rPr kumimoji="1" lang="zh-CN" altLang="en-US" sz="2400" dirty="0" smtClean="0">
                <a:latin typeface="+mj-ea"/>
                <a:ea typeface="+mj-ea"/>
              </a:rPr>
              <a:t>农村</a:t>
            </a:r>
            <a:r>
              <a:rPr kumimoji="1" lang="zh-CN" altLang="en-US" sz="2400" dirty="0">
                <a:latin typeface="+mj-ea"/>
                <a:ea typeface="+mj-ea"/>
              </a:rPr>
              <a:t>经济衰败、农民和小市民生活的贫困、封建传统观念对人们精神的毒害，造成人们纯真人性的扭曲。</a:t>
            </a:r>
            <a:endParaRPr kumimoji="1" lang="zh-CN" altLang="en-US" sz="2400" dirty="0">
              <a:latin typeface="+mj-ea"/>
              <a:ea typeface="+mj-ea"/>
            </a:endParaRPr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autoUpdateAnimBg="0"/>
      <p:bldP spid="7" grpId="0" autoUpdateAnimBg="0"/>
      <p:bldP spid="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952500" y="1138238"/>
            <a:ext cx="94789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latin typeface="+mj-ea"/>
                <a:ea typeface="+mj-ea"/>
              </a:rPr>
              <a:t>作者对闰土和杨二嫂的态度是怎样的？塑造这两个人物的目的何在？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96863" y="1600200"/>
            <a:ext cx="11615737" cy="4892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闰土：</a:t>
            </a:r>
            <a:r>
              <a:rPr lang="zh-CN" altLang="en-US" dirty="0">
                <a:latin typeface="+mj-ea"/>
                <a:ea typeface="+mj-ea"/>
              </a:rPr>
              <a:t>是一个勤劳善良，质朴老实，痛苦麻木，但不觉悟的农民形象。</a:t>
            </a:r>
            <a:endParaRPr lang="en-US" altLang="zh-CN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作者对其态度：</a:t>
            </a:r>
            <a:r>
              <a:rPr lang="zh-CN" altLang="en-US" dirty="0">
                <a:latin typeface="+mj-ea"/>
                <a:ea typeface="+mj-ea"/>
              </a:rPr>
              <a:t>哀其不幸，怒其不争。</a:t>
            </a:r>
            <a:endParaRPr lang="zh-CN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塑造其目的：</a:t>
            </a:r>
            <a:r>
              <a:rPr lang="zh-CN" altLang="en-US" dirty="0">
                <a:latin typeface="+mj-ea"/>
                <a:ea typeface="+mj-ea"/>
              </a:rPr>
              <a:t>揭示帝国主义、封建社会给中国人民带来的灾害。</a:t>
            </a:r>
            <a:endParaRPr lang="zh-CN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杨二嫂：</a:t>
            </a:r>
            <a:r>
              <a:rPr lang="zh-CN" altLang="en-US" dirty="0">
                <a:latin typeface="+mj-ea"/>
                <a:ea typeface="+mj-ea"/>
              </a:rPr>
              <a:t>是一个贪婪、尖刻、鄙俗，自私庸俗的小市民典型。</a:t>
            </a:r>
            <a:endParaRPr lang="zh-CN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作者对其态度：</a:t>
            </a:r>
            <a:r>
              <a:rPr lang="zh-CN" altLang="en-US" dirty="0">
                <a:latin typeface="+mj-ea"/>
                <a:ea typeface="+mj-ea"/>
              </a:rPr>
              <a:t>既可恨、可鄙又可怜。</a:t>
            </a:r>
            <a:endParaRPr lang="zh-CN" altLang="en-US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塑造其目的：</a:t>
            </a:r>
            <a:r>
              <a:rPr lang="en-US" altLang="zh-CN" dirty="0">
                <a:latin typeface="+mj-ea"/>
                <a:ea typeface="+mj-ea"/>
              </a:rPr>
              <a:t>1.</a:t>
            </a:r>
            <a:r>
              <a:rPr lang="zh-CN" altLang="en-US" dirty="0">
                <a:latin typeface="+mj-ea"/>
                <a:ea typeface="+mj-ea"/>
              </a:rPr>
              <a:t>用她的自私刻薄来衬托闰土的纯朴善良；</a:t>
            </a:r>
            <a:r>
              <a:rPr lang="en-US" altLang="zh-CN" dirty="0">
                <a:latin typeface="+mj-ea"/>
                <a:ea typeface="+mj-ea"/>
              </a:rPr>
              <a:t>2.</a:t>
            </a:r>
            <a:r>
              <a:rPr lang="zh-CN" altLang="en-US" dirty="0">
                <a:latin typeface="+mj-ea"/>
                <a:ea typeface="+mj-ea"/>
              </a:rPr>
              <a:t>用她的变化来说明城镇小市民的贫困化，从另一侧面反映了农村经济的破败，反映了当时社会的弊病。</a:t>
            </a:r>
            <a:endParaRPr lang="zh-CN" altLang="en-US" dirty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一、新课引入</a:t>
            </a:r>
            <a:endParaRPr lang="zh-CN" altLang="en-US" sz="2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218" name="矩形 1"/>
          <p:cNvSpPr>
            <a:spLocks noChangeArrowheads="1"/>
          </p:cNvSpPr>
          <p:nvPr/>
        </p:nvSpPr>
        <p:spPr bwMode="auto">
          <a:xfrm>
            <a:off x="682625" y="2301875"/>
            <a:ext cx="10418763" cy="2861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609600" algn="just" eaLnBrk="1" latinLnBrk="0" hangingPunct="1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“月是故乡明</a:t>
            </a: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，乡情已积淀为生命中的血肉、精魂。饱经沧桑的鲁迅先生对故乡的体验又何尝不是如此？透过生意盎然、趣味无穷的百草园，严肃古朴又不乏乐趣的三味书屋，景色优美、人情淳厚的平桥乐土，我们能触摸到的是先生流露其间的对故乡的喜爱、思念。</a:t>
            </a: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1919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年先生返回故里，卖掉老屋，举家北上。这次永别故乡给了他怎样的体验呢？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16038" y="1203325"/>
            <a:ext cx="3568700" cy="53498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第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三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部分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9875" y="1811338"/>
            <a:ext cx="11745913" cy="11064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1" lang="en-US" altLang="zh-CN" dirty="0">
                <a:latin typeface="+mj-ea"/>
                <a:ea typeface="+mj-ea"/>
              </a:rPr>
              <a:t>1.</a:t>
            </a:r>
            <a:r>
              <a:rPr kumimoji="1" lang="zh-CN" altLang="en-US" dirty="0">
                <a:latin typeface="+mj-ea"/>
                <a:ea typeface="+mj-ea"/>
              </a:rPr>
              <a:t>“故乡的山水也都渐渐远离了我，但我却并不感到怎样的留恋”这是为什么？ </a:t>
            </a:r>
            <a:endParaRPr kumimoji="1" lang="en-US" altLang="zh-CN" dirty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dirty="0">
                <a:solidFill>
                  <a:srgbClr val="FF3300"/>
                </a:solidFill>
                <a:latin typeface="+mj-ea"/>
                <a:ea typeface="+mj-ea"/>
              </a:rPr>
              <a:t> 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因为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我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对故乡的现实（即人与事）感到失望，故乡没有给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我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留下好印象。 </a:t>
            </a:r>
            <a:endParaRPr lang="en-US" altLang="zh-CN" dirty="0">
              <a:solidFill>
                <a:srgbClr val="FF3300"/>
              </a:solidFill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+mj-ea"/>
                <a:ea typeface="+mj-ea"/>
              </a:rPr>
              <a:t>2.</a:t>
            </a:r>
            <a:r>
              <a:rPr lang="zh-CN" altLang="en-US" dirty="0">
                <a:latin typeface="+mj-ea"/>
                <a:ea typeface="+mj-ea"/>
              </a:rPr>
              <a:t>“我只觉得我四面有着看不见的高墙，将我隔成孤身，使我非常气闷”中的“高墙”指什么？</a:t>
            </a:r>
            <a:endParaRPr lang="en-US" altLang="zh-CN" dirty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指封建思想，等级观念毒害下造成人与人之间的冷淡隔膜。</a:t>
            </a:r>
            <a:r>
              <a:rPr lang="zh-CN" altLang="en-US" dirty="0">
                <a:latin typeface="+mj-ea"/>
                <a:ea typeface="+mj-ea"/>
              </a:rPr>
              <a:t> </a:t>
            </a:r>
            <a:endParaRPr lang="zh-CN" altLang="en-US" dirty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dirty="0">
                <a:latin typeface="+mj-ea"/>
                <a:ea typeface="+mj-ea"/>
              </a:rPr>
              <a:t>3.</a:t>
            </a:r>
            <a:r>
              <a:rPr lang="zh-CN" altLang="en-US" dirty="0">
                <a:latin typeface="+mj-ea"/>
                <a:ea typeface="+mj-ea"/>
              </a:rPr>
              <a:t>“他们应该有新的生活，为我们所未经生活过的”中的“新的生活”是指什么样的生活？</a:t>
            </a:r>
            <a:endParaRPr lang="zh-CN" altLang="en-US" dirty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新生活指的是：自由、平等、幸福的生活。 </a:t>
            </a:r>
            <a:endParaRPr kumimoji="1"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73463" y="1276350"/>
            <a:ext cx="6426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latin typeface="+mj-ea"/>
                <a:ea typeface="+mj-ea"/>
              </a:rPr>
              <a:t>细读第三部分，回答以下问题</a:t>
            </a:r>
            <a:endParaRPr lang="zh-CN" altLang="en-US" dirty="0"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27063" y="1571625"/>
            <a:ext cx="10706100" cy="4523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+mj-ea"/>
                <a:ea typeface="+mj-ea"/>
              </a:rPr>
              <a:t>4.</a:t>
            </a:r>
            <a:r>
              <a:rPr lang="zh-CN" altLang="en-US" dirty="0">
                <a:latin typeface="+mj-ea"/>
                <a:ea typeface="+mj-ea"/>
              </a:rPr>
              <a:t> “我想到希望，忽然害怕起来了”为什么“害怕”？为什么说“他的愿望切近，我的愿望茫远罢了”？</a:t>
            </a:r>
            <a:endParaRPr lang="zh-CN" altLang="en-US" dirty="0">
              <a:latin typeface="+mj-ea"/>
              <a:ea typeface="+mj-ea"/>
            </a:endParaRPr>
          </a:p>
          <a:p>
            <a:pPr algn="l"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（1）因为“我”的愿望是普天下的人都过上自由、平等、幸福的新生活，但愿望能否实现是未知数，“我”不知道，所以想到希望的能否实现，自然便害怕起来。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）闰土的愿望只是希望眼前能过上幸福生活，所以说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切近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，我的愿望是普天下的人都过上自由、平等、幸福的生活，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我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的愿望能否实现还是未知数，所以茫远。 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20725" y="1743075"/>
            <a:ext cx="10934700" cy="337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5.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“希望是本无所谓有，无所谓无的。这正如地上的路：其实地上本没有路，走的人多了，也便成了路。”这句话有什么深刻含义？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     “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走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是行动的象征。我通过回乡的经历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认识到要追求新的生活，仅仅具有美好的意愿、崇高的理想是不够的，需要创造新的社会现实，需要无所畏惧的行动。“”走的人多了”，更表明作者认识到，要打破旧社会、创造新社会，仅靠个别的少数人也是不够的，需要许许多多的人共同的努力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809625" y="1147763"/>
            <a:ext cx="36830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分析人物</a:t>
            </a:r>
            <a:r>
              <a:rPr lang="en-US" altLang="zh-CN" sz="2800" dirty="0">
                <a:solidFill>
                  <a:srgbClr val="FF0000"/>
                </a:solidFill>
                <a:latin typeface="+mj-ea"/>
                <a:ea typeface="+mj-ea"/>
              </a:rPr>
              <a:t>——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“我”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288" y="1673225"/>
            <a:ext cx="11166475" cy="5021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     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结合文章分析“我”是一个什么样的人？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      </a:t>
            </a:r>
            <a:r>
              <a:rPr lang="en-US" altLang="zh-CN"/>
              <a:t>故乡中的</a:t>
            </a:r>
            <a:r>
              <a:rPr lang="en-US" altLang="zh-CN">
                <a:latin typeface="微软雅黑" panose="020B0503020204020204" pitchFamily="34" charset="-122"/>
              </a:rPr>
              <a:t>“</a:t>
            </a:r>
            <a:r>
              <a:rPr lang="en-US" altLang="zh-CN"/>
              <a:t>我</a:t>
            </a:r>
            <a:r>
              <a:rPr lang="en-US" altLang="zh-CN">
                <a:latin typeface="微软雅黑" panose="020B0503020204020204" pitchFamily="34" charset="-122"/>
              </a:rPr>
              <a:t>”</a:t>
            </a:r>
            <a:r>
              <a:rPr lang="en-US" altLang="zh-CN"/>
              <a:t> </a:t>
            </a:r>
            <a:r>
              <a:rPr lang="zh-CN" altLang="en-US"/>
              <a:t>，一方面是启蒙者，是故乡的批判者，另一方面，小说也写出了这个人物的弱点，他面对故乡，只看到一片死寂，看到普通人精神的麻木，但无法从这个社会内部找到变革的因素，从而提出解决问题的办法，这是一个孤立的状态。他自己也在精神上承受着这种孤立带来的巨大痛苦，时时产生失落、动摇、幻灭的情绪。小说对于启蒙者的这种困境也进行了深刻的反思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</a:t>
            </a:r>
            <a:r>
              <a:rPr lang="zh-CN" altLang="en-US">
                <a:solidFill>
                  <a:srgbClr val="FF0000"/>
                </a:solidFill>
              </a:rPr>
              <a:t>故乡中的我不能完全等同于鲁迅，但在鲁迅塑造的众多新式的知识分子形象中，又属于比较接近鲁迅的一个。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三、归纳小结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42988" y="2074863"/>
            <a:ext cx="10045700" cy="28613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609600" eaLnBrk="1" latinLnBrk="0" hangingPunct="1">
              <a:lnSpc>
                <a:spcPct val="150000"/>
              </a:lnSpc>
              <a:spcBef>
                <a:spcPts val="0"/>
              </a:spcBef>
              <a:defRPr/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 dirty="0">
                <a:latin typeface="+mj-ea"/>
                <a:ea typeface="+mj-ea"/>
              </a:rPr>
              <a:t>小说通过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对比手法</a:t>
            </a:r>
            <a:r>
              <a:rPr lang="zh-CN" altLang="en-US" dirty="0">
                <a:latin typeface="+mj-ea"/>
                <a:ea typeface="+mj-ea"/>
              </a:rPr>
              <a:t>的运用，表现闰土和杨二嫂在二十多年里发生的巨大变化，说明辛亥革命前后农村经济衰败，农民和小市民生活的贫困，封建社会传统观念对人们的精神毒害，造成人们纯真的人性被扭曲。作者塑造这两个人物形象，真切地抒发了对现实社会的不满，希望有新的生活的炽热感情。</a:t>
            </a:r>
            <a:endParaRPr lang="zh-CN" altLang="en-US" dirty="0"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3" descr="JS16"/>
          <p:cNvPicPr>
            <a:picLocks noChangeAspect="1" noChangeArrowheads="1"/>
          </p:cNvPicPr>
          <p:nvPr/>
        </p:nvPicPr>
        <p:blipFill>
          <a:blip r:embed="rId1">
            <a:lum bright="-42000" contrast="72000"/>
          </a:blip>
          <a:srcRect l="68211" r="17528" b="21111"/>
          <a:stretch>
            <a:fillRect/>
          </a:stretch>
        </p:blipFill>
        <p:spPr bwMode="auto">
          <a:xfrm>
            <a:off x="495300" y="3941763"/>
            <a:ext cx="16002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85900" y="1497013"/>
            <a:ext cx="10688638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¡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en-US" altLang="zh-CN" sz="2400" dirty="0" smtClean="0">
                <a:solidFill>
                  <a:srgbClr val="FF0000"/>
                </a:solidFill>
                <a:latin typeface="+mj-ea"/>
                <a:ea typeface="+mj-ea"/>
              </a:rPr>
              <a:t>1.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小说</a:t>
            </a:r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描写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杨二嫂</a:t>
            </a:r>
            <a:r>
              <a:rPr kumimoji="1"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和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闰</a:t>
            </a:r>
            <a:r>
              <a:rPr kumimoji="1"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土的方法有何异同？</a:t>
            </a:r>
            <a:endParaRPr kumimoji="1" lang="zh-CN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0700" y="2774950"/>
            <a:ext cx="1219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¡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同：</a:t>
            </a:r>
            <a:endParaRPr kumimoji="1" lang="zh-CN" altLang="en-US" sz="2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05100" y="2360613"/>
            <a:ext cx="6799263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dirty="0">
                <a:latin typeface="+mj-ea"/>
                <a:ea typeface="+mj-ea"/>
              </a:rPr>
              <a:t>都通过人物外貌、语言、动作的描写来表现人物；</a:t>
            </a:r>
            <a:endParaRPr kumimoji="1" lang="en-US" altLang="zh-CN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dirty="0">
                <a:latin typeface="+mj-ea"/>
                <a:ea typeface="+mj-ea"/>
              </a:rPr>
              <a:t>都写出了人物的前后变化。</a:t>
            </a:r>
            <a:endParaRPr kumimoji="1" lang="zh-CN" altLang="en-US" dirty="0">
              <a:latin typeface="+mj-ea"/>
              <a:ea typeface="+mj-ea"/>
            </a:endParaRPr>
          </a:p>
          <a:p>
            <a:pPr>
              <a:defRPr/>
            </a:pPr>
            <a:endParaRPr kumimoji="1" lang="zh-CN" altLang="en-US" sz="1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defRPr/>
            </a:pPr>
            <a:endParaRPr lang="zh-CN" altLang="en-US" sz="1800" dirty="0">
              <a:ea typeface="宋体" panose="02010600030101010101" pitchFamily="2" charset="-122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95500" y="4516438"/>
            <a:ext cx="803275" cy="460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¡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+mj-ea"/>
                <a:ea typeface="+mj-ea"/>
              </a:rPr>
              <a:t>异：</a:t>
            </a:r>
            <a:endParaRPr kumimoji="1" lang="zh-CN" altLang="en-US" sz="24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705100" y="3624263"/>
            <a:ext cx="8829675" cy="2427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Char char="¡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 2" panose="05020102010507070707" pitchFamily="18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400" dirty="0">
                <a:latin typeface="+mj-ea"/>
                <a:ea typeface="+mj-ea"/>
              </a:rPr>
              <a:t>写闰土是先回忆，再眼前，因为少年闰土的美好形象已经在“我”头脑中留下了深刻的印象。</a:t>
            </a:r>
            <a:endParaRPr kumimoji="1" lang="zh-CN" altLang="en-US" sz="24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400" dirty="0">
                <a:latin typeface="+mj-ea"/>
                <a:ea typeface="+mj-ea"/>
              </a:rPr>
              <a:t>写杨二嫂则是先闻其声，再见其人。这更符合杨二嫂尖利、泼辣的性格。</a:t>
            </a:r>
            <a:endParaRPr kumimoji="1" lang="zh-CN" altLang="en-US" sz="2400" dirty="0">
              <a:latin typeface="+mj-ea"/>
              <a:ea typeface="+mj-ea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847263" y="1298575"/>
          <a:ext cx="1752600" cy="232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BMP 图象" r:id="rId3" imgW="2957195" imgH="3891280" progId="PBrush">
                  <p:embed/>
                </p:oleObj>
              </mc:Choice>
              <mc:Fallback>
                <p:oleObj name="BMP 图象" r:id="rId3" imgW="2957195" imgH="3891280" progId="PBrush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lum bright="-6000"/>
                      </a:blip>
                      <a:srcRect r="40836" b="7617"/>
                      <a:stretch>
                        <a:fillRect/>
                      </a:stretch>
                    </p:blipFill>
                    <p:spPr>
                      <a:xfrm>
                        <a:off x="9847263" y="1298575"/>
                        <a:ext cx="1752600" cy="23256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 build="p"/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511175" y="1503363"/>
            <a:ext cx="11260138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</a:rPr>
              <a:t>1</a:t>
            </a:r>
            <a:r>
              <a:rPr lang="zh-CN" altLang="en-US">
                <a:latin typeface="微软雅黑" panose="020B0503020204020204" pitchFamily="34" charset="-122"/>
              </a:rPr>
              <a:t>、他站住了，脸上现出欢喜和凄凉的神情；动着嘴唇，却没有做声。他的态度终于恭敬起来了，分明的叫道：“老爷！</a:t>
            </a:r>
            <a:r>
              <a:rPr lang="en-US" altLang="zh-CN">
                <a:latin typeface="微软雅黑" panose="020B0503020204020204" pitchFamily="34" charset="-122"/>
              </a:rPr>
              <a:t>……”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 理解句子的含义。</a:t>
            </a:r>
            <a:r>
              <a:rPr lang="en-US" altLang="zh-CN" sz="3600">
                <a:latin typeface="Times New Roman" panose="02020603050405020304" pitchFamily="18" charset="0"/>
                <a:ea typeface="隶书"/>
                <a:cs typeface="隶书"/>
              </a:rPr>
              <a:t> </a:t>
            </a:r>
            <a:endParaRPr lang="en-US" altLang="zh-CN" sz="3600">
              <a:latin typeface="Times New Roman" panose="02020603050405020304" pitchFamily="18" charset="0"/>
              <a:ea typeface="隶书"/>
              <a:cs typeface="隶书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1175" y="3242628"/>
            <a:ext cx="10848975" cy="2306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609600" eaLnBrk="1" latinLnBrk="0" hangingPunct="1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4158780845"/>
                </a:ext>
              </a:extLst>
            </a:pPr>
            <a:r>
              <a:rPr lang="zh-CN" altLang="en-US">
                <a:solidFill>
                  <a:srgbClr val="FF0000"/>
                </a:solidFill>
              </a:rPr>
              <a:t>这一段是对闰土的外貌和语言描写，突出地展现了闰土始得欢喜，继而犹豫，终究与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“</a:t>
            </a:r>
            <a:r>
              <a:rPr lang="zh-CN" altLang="en-US">
                <a:solidFill>
                  <a:srgbClr val="FF0000"/>
                </a:solidFill>
              </a:rPr>
              <a:t>我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FF0000"/>
                </a:solidFill>
              </a:rPr>
              <a:t> 隔膜而称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“</a:t>
            </a:r>
            <a:r>
              <a:rPr lang="zh-CN" altLang="en-US">
                <a:solidFill>
                  <a:srgbClr val="FF0000"/>
                </a:solidFill>
              </a:rPr>
              <a:t>老爷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FF0000"/>
                </a:solidFill>
              </a:rPr>
              <a:t> 的过程。这里的描写充满感情，既展现了闰土的心理活动，也间接写出了我的情感波动，令读者深受震动。从而和作者一样，痛彻的思索：这种隔膜是如何造成的？怎样才能打破这种隔膜。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501650" y="1779588"/>
            <a:ext cx="11166475" cy="313817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+mj-ea"/>
                <a:ea typeface="+mj-ea"/>
              </a:rPr>
              <a:t>2</a:t>
            </a:r>
            <a:r>
              <a:rPr lang="zh-CN" altLang="en-US" dirty="0">
                <a:latin typeface="+mj-ea"/>
                <a:ea typeface="+mj-ea"/>
              </a:rPr>
              <a:t>、“我似乎打了一个寒噤；我就知道，我们之间已经隔了一层可悲的厚障壁了。”一句话中，我为什么</a:t>
            </a:r>
            <a:r>
              <a:rPr lang="zh-CN" altLang="en-US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打了一个寒噤？“厚障壁”指什么？</a:t>
            </a:r>
            <a:endParaRPr lang="en-US" altLang="zh-CN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打了一个寒噤： 闰土居然叫我“老爷”使“我”感到惊异，少年时的纯真友情，完全被封建等级制度观念所代替。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厚障壁：比喻因等级观念而产生的深深的思想隔阂。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defRPr/>
            </a:pPr>
            <a:endParaRPr lang="zh-CN" altLang="en-US" sz="1800" dirty="0">
              <a:latin typeface="Times New Roman" panose="02020603050405020304" pitchFamily="18" charset="0"/>
              <a:ea typeface="隶书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592138" y="1754188"/>
            <a:ext cx="11063287" cy="39693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latin typeface="+mj-ea"/>
                <a:ea typeface="+mj-ea"/>
              </a:rPr>
              <a:t>3 </a:t>
            </a:r>
            <a:r>
              <a:rPr lang="zh-CN" altLang="en-US" dirty="0">
                <a:latin typeface="+mj-ea"/>
                <a:ea typeface="+mj-ea"/>
              </a:rPr>
              <a:t>、“那西瓜地上的银项圈的小英雄的影像，我本来十分清楚，现在却忽地模糊了”中“模糊”与“清楚”是否矛盾？为什么？</a:t>
            </a:r>
            <a:endParaRPr lang="en-US" altLang="zh-CN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</a:rPr>
              <a:t>     “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西瓜地上小英雄的影像”中寄托了对美丽故乡的回忆，对理想生活的憧憬和追求。</a:t>
            </a:r>
            <a:endParaRPr lang="en-US" altLang="zh-CN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</a:rPr>
              <a:t>     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“清楚”是说追求的目标是清楚的，“模糊”是因为故乡的现实使“我”感到美好未来的渺茫。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dirty="0"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180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538413" y="1646873"/>
            <a:ext cx="7104062" cy="56311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路曼曼其修远兮，吾将上下而求索。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屈原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山重水复疑无路，柳暗花明又一村。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陆游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故园东望路漫漫，双袖龙钟泪不干。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岑参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清明时节雨纷纷，路上行人欲断魂。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杜牧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莫愁前路无知己，天下谁人不识君。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高适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山回路转不见君，雪上空留马行处。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岑参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四十三年，望中犹记，烽火扬州路。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辛弃疾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蓬山此去无多路，青鸟殷勤为探看。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李商隐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三十功名尘与土，八千里路云和月。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----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岳飞</a:t>
            </a:r>
            <a:b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</a:b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356100" y="1117600"/>
            <a:ext cx="3657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与</a:t>
            </a:r>
            <a:r>
              <a:rPr lang="zh-CN" altLang="en-US">
                <a:latin typeface="微软雅黑" panose="020B0503020204020204" pitchFamily="34" charset="-122"/>
              </a:rPr>
              <a:t>“</a:t>
            </a:r>
            <a:r>
              <a:rPr lang="zh-CN" altLang="en-US"/>
              <a:t>路</a:t>
            </a:r>
            <a:r>
              <a:rPr lang="zh-CN" altLang="en-US">
                <a:latin typeface="微软雅黑" panose="020B0503020204020204" pitchFamily="34" charset="-122"/>
              </a:rPr>
              <a:t>”</a:t>
            </a:r>
            <a:r>
              <a:rPr lang="zh-CN" altLang="en-US"/>
              <a:t>有关的诗句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106863" y="2047558"/>
            <a:ext cx="7102475" cy="396938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latin typeface="+mj-ea"/>
                <a:ea typeface="+mj-ea"/>
              </a:rPr>
              <a:t>    鲁迅</a:t>
            </a:r>
            <a:r>
              <a:rPr lang="zh-CN" altLang="en-US" dirty="0">
                <a:latin typeface="+mj-ea"/>
                <a:ea typeface="+mj-ea"/>
              </a:rPr>
              <a:t>（</a:t>
            </a:r>
            <a:r>
              <a:rPr lang="en-US" altLang="zh-CN" dirty="0">
                <a:latin typeface="+mj-ea"/>
                <a:ea typeface="+mj-ea"/>
              </a:rPr>
              <a:t>1881-1936)</a:t>
            </a:r>
            <a:r>
              <a:rPr lang="zh-CN" altLang="en-US" dirty="0">
                <a:latin typeface="+mj-ea"/>
                <a:ea typeface="+mj-ea"/>
              </a:rPr>
              <a:t>，</a:t>
            </a:r>
            <a:r>
              <a:rPr lang="zh-CN" altLang="en-US" dirty="0">
                <a:latin typeface="+mj-ea"/>
                <a:ea typeface="+mj-ea"/>
                <a:sym typeface="+mn-ea"/>
              </a:rPr>
              <a:t>本名周树人，字豫才，浙江绍兴人。</a:t>
            </a:r>
            <a:r>
              <a:rPr lang="zh-CN" altLang="en-US" dirty="0">
                <a:latin typeface="+mj-ea"/>
                <a:ea typeface="+mj-ea"/>
              </a:rPr>
              <a:t>我国伟大的文学家、思想家和革命家</a:t>
            </a:r>
            <a:r>
              <a:rPr lang="en-US" altLang="zh-CN" dirty="0">
                <a:latin typeface="+mj-ea"/>
                <a:ea typeface="+mj-ea"/>
              </a:rPr>
              <a:t>,</a:t>
            </a:r>
            <a:r>
              <a:rPr lang="zh-CN" altLang="en-US" dirty="0">
                <a:latin typeface="+mj-ea"/>
                <a:ea typeface="+mj-ea"/>
              </a:rPr>
              <a:t>中国新文化运动的旗手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r>
              <a:rPr lang="en-US" altLang="zh-CN" dirty="0" smtClean="0">
                <a:latin typeface="+mj-ea"/>
                <a:ea typeface="+mj-ea"/>
              </a:rPr>
              <a:t>1918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en-US" altLang="zh-CN" dirty="0">
                <a:latin typeface="+mj-ea"/>
                <a:ea typeface="+mj-ea"/>
              </a:rPr>
              <a:t>5</a:t>
            </a:r>
            <a:r>
              <a:rPr lang="zh-CN" altLang="en-US" dirty="0">
                <a:latin typeface="+mj-ea"/>
                <a:ea typeface="+mj-ea"/>
              </a:rPr>
              <a:t>月开始用“鲁迅”笔名创作，发表了中国现代文学史上第一篇白话小说</a:t>
            </a:r>
            <a:r>
              <a:rPr lang="en-US" altLang="zh-CN" dirty="0">
                <a:latin typeface="+mj-ea"/>
                <a:ea typeface="+mj-ea"/>
              </a:rPr>
              <a:t>《</a:t>
            </a:r>
            <a:r>
              <a:rPr lang="zh-CN" altLang="en-US" dirty="0">
                <a:latin typeface="+mj-ea"/>
                <a:ea typeface="+mj-ea"/>
              </a:rPr>
              <a:t>狂人日记</a:t>
            </a:r>
            <a:r>
              <a:rPr lang="en-US" altLang="zh-CN" dirty="0">
                <a:latin typeface="+mj-ea"/>
                <a:ea typeface="+mj-ea"/>
              </a:rPr>
              <a:t>》</a:t>
            </a:r>
            <a:r>
              <a:rPr lang="zh-CN" altLang="en-US" dirty="0">
                <a:latin typeface="+mj-ea"/>
                <a:ea typeface="+mj-ea"/>
              </a:rPr>
              <a:t>。 </a:t>
            </a:r>
            <a:r>
              <a:rPr lang="en-US" altLang="zh-CN" dirty="0" smtClean="0">
                <a:latin typeface="+mj-ea"/>
                <a:ea typeface="+mj-ea"/>
              </a:rPr>
              <a:t>1936</a:t>
            </a:r>
            <a:r>
              <a:rPr lang="zh-CN" altLang="en-US" dirty="0">
                <a:latin typeface="+mj-ea"/>
                <a:ea typeface="+mj-ea"/>
              </a:rPr>
              <a:t>年病逝于上海。 </a:t>
            </a:r>
            <a:endParaRPr lang="en-US" altLang="zh-CN" dirty="0" smtClean="0">
              <a:latin typeface="+mj-ea"/>
              <a:ea typeface="+mj-ea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dirty="0">
                <a:latin typeface="+mj-ea"/>
                <a:ea typeface="+mj-ea"/>
              </a:rPr>
              <a:t> </a:t>
            </a:r>
            <a:r>
              <a:rPr kumimoji="1" lang="en-US" altLang="zh-CN" dirty="0" smtClean="0">
                <a:latin typeface="+mj-ea"/>
                <a:ea typeface="+mj-ea"/>
              </a:rPr>
              <a:t>    </a:t>
            </a:r>
            <a:r>
              <a:rPr kumimoji="1" lang="zh-CN" altLang="en-US" dirty="0">
                <a:latin typeface="+mj-ea"/>
                <a:ea typeface="+mj-ea"/>
              </a:rPr>
              <a:t>著名作品集有</a:t>
            </a:r>
            <a:r>
              <a:rPr kumimoji="1" lang="en-US" altLang="zh-CN" dirty="0">
                <a:latin typeface="+mj-ea"/>
                <a:ea typeface="+mj-ea"/>
              </a:rPr>
              <a:t>《</a:t>
            </a:r>
            <a:r>
              <a:rPr kumimoji="1" lang="zh-CN" altLang="en-US" dirty="0">
                <a:latin typeface="+mj-ea"/>
                <a:ea typeface="+mj-ea"/>
              </a:rPr>
              <a:t>野草</a:t>
            </a:r>
            <a:r>
              <a:rPr kumimoji="1" lang="en-US" altLang="zh-CN" dirty="0">
                <a:latin typeface="+mj-ea"/>
                <a:ea typeface="+mj-ea"/>
              </a:rPr>
              <a:t>》《</a:t>
            </a:r>
            <a:r>
              <a:rPr kumimoji="1" lang="zh-CN" altLang="en-US" dirty="0">
                <a:latin typeface="+mj-ea"/>
                <a:ea typeface="+mj-ea"/>
              </a:rPr>
              <a:t>朝花</a:t>
            </a:r>
            <a:r>
              <a:rPr kumimoji="1" lang="zh-CN" altLang="en-US" dirty="0" smtClean="0">
                <a:latin typeface="+mj-ea"/>
                <a:ea typeface="+mj-ea"/>
              </a:rPr>
              <a:t>夕拾</a:t>
            </a:r>
            <a:r>
              <a:rPr kumimoji="1" lang="en-US" altLang="zh-CN" dirty="0">
                <a:latin typeface="+mj-ea"/>
                <a:ea typeface="+mj-ea"/>
              </a:rPr>
              <a:t>》《</a:t>
            </a:r>
            <a:r>
              <a:rPr kumimoji="1" lang="zh-CN" altLang="en-US" dirty="0">
                <a:latin typeface="+mj-ea"/>
                <a:ea typeface="+mj-ea"/>
              </a:rPr>
              <a:t>呐喊</a:t>
            </a:r>
            <a:r>
              <a:rPr kumimoji="1" lang="en-US" altLang="zh-CN" dirty="0">
                <a:latin typeface="+mj-ea"/>
                <a:ea typeface="+mj-ea"/>
              </a:rPr>
              <a:t>》《</a:t>
            </a:r>
            <a:r>
              <a:rPr kumimoji="1" lang="zh-CN" altLang="en-US" dirty="0">
                <a:latin typeface="+mj-ea"/>
                <a:ea typeface="+mj-ea"/>
              </a:rPr>
              <a:t>彷徨</a:t>
            </a:r>
            <a:r>
              <a:rPr kumimoji="1" lang="en-US" altLang="zh-CN" dirty="0">
                <a:latin typeface="+mj-ea"/>
                <a:ea typeface="+mj-ea"/>
              </a:rPr>
              <a:t>》《</a:t>
            </a:r>
            <a:r>
              <a:rPr kumimoji="1" lang="zh-CN" altLang="en-US" dirty="0">
                <a:latin typeface="+mj-ea"/>
                <a:ea typeface="+mj-ea"/>
              </a:rPr>
              <a:t>华盖集</a:t>
            </a:r>
            <a:r>
              <a:rPr kumimoji="1" lang="en-US" altLang="zh-CN" dirty="0">
                <a:latin typeface="+mj-ea"/>
                <a:ea typeface="+mj-ea"/>
              </a:rPr>
              <a:t>》</a:t>
            </a:r>
            <a:r>
              <a:rPr kumimoji="1" lang="en-US" altLang="zh-CN" dirty="0" smtClean="0">
                <a:latin typeface="+mj-ea"/>
                <a:ea typeface="+mj-ea"/>
              </a:rPr>
              <a:t>《</a:t>
            </a:r>
            <a:r>
              <a:rPr kumimoji="1" lang="zh-CN" altLang="en-US" dirty="0">
                <a:latin typeface="+mj-ea"/>
                <a:ea typeface="+mj-ea"/>
              </a:rPr>
              <a:t>坟</a:t>
            </a:r>
            <a:r>
              <a:rPr kumimoji="1" lang="en-US" altLang="zh-CN" dirty="0">
                <a:latin typeface="+mj-ea"/>
                <a:ea typeface="+mj-ea"/>
              </a:rPr>
              <a:t>》</a:t>
            </a:r>
            <a:r>
              <a:rPr kumimoji="1" lang="zh-CN" altLang="en-US" dirty="0">
                <a:latin typeface="+mj-ea"/>
                <a:ea typeface="+mj-ea"/>
              </a:rPr>
              <a:t>等。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74750" y="1544638"/>
            <a:ext cx="2195513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作者简介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  <a:cs typeface="Courier New" panose="02070309020205020404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>
              <a:latin typeface="+mn-lt"/>
              <a:ea typeface="+mn-ea"/>
            </a:endParaRPr>
          </a:p>
        </p:txBody>
      </p:sp>
      <p:pic>
        <p:nvPicPr>
          <p:cNvPr id="5" name="Picture 2" descr="鲁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925" y="2344738"/>
            <a:ext cx="26543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18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1103313"/>
            <a:ext cx="12192000" cy="556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                                              鲁迅散文：秋夜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在我的后园，可以看见墙外有两株树，一株是枣树，还有一株也是枣树。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这上面的夜的天空，奇怪而高，我生平没有见过这样奇怪而高的天空。他仿佛要离开人间而去，使人们仰面不再看见。然而现在却非常之蓝，闪闪地眨着几十个星星的眼，冷眼。他的口角上现出微笑，似乎自以为大有深意，而将繁霜洒在我的园里的野花草上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我不知道那些花草真叫什么名字，人们叫他们什么名字。我记得有一种开过极细小的粉红花，现在还开着，但是更极细小了，她在冷的夜气中，瑟缩地做梦，梦见春的到来，梦见秋的到来，梦见瘦的诗人将眼泪擦在她最末的花瓣上，告诉她秋虽然来，冬虽然来，而此后接着还是春，蝴蝶乱飞，蜜蜂都唱起春词来了。她于是一笑，虽然颜色冻得红惨惨地，仍然瑟缩着。 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 sz="18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69888" y="1084263"/>
            <a:ext cx="11560175" cy="556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        枣树，他们简直落尽了叶子。先前，还有一两个孩子来打他们别人打剩的枣子，现在是一个也不剩了，连叶子也落尽了。他知道小粉红花的梦，秋后要有春；他也知道落叶的梦，春后还是秋。他简直落尽叶子，单剩干子，然而脱了当初满树是果实和叶子时候的弧形，欠伸得很舒服。但是，有几枝还低亚着，护定他从打枣的竿梢所得的皮伤，而最直最长的几枝，却已默默地铁似的直刺着奇怪而高的天空，使天空闪闪地鬼眨眼；直刺着天空中圆满的月亮，使月亮窘得发白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 鬼眨眼的天空越加非常之蓝，不安了，仿佛想离去人间，避开枣树，只将月亮剩下。然而月亮也暗暗地躲到东边去了。而一无所有的干子，却仍然默默地铁似的直刺着奇怪而高的天空，一意要制他的死命，不管他各式各样地眨着许多蛊惑的眼睛。哇的一声，夜游的恶鸟飞过了。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 sz="180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73063" y="1514475"/>
            <a:ext cx="11596687" cy="4473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       我忽而听到夜半的笑声，吃吃地，似乎不愿意惊动睡着的人，然而四围的空气都应和着笑。夜半，没有别的人，我即刻听出这声音就在我嘴里，我也即刻被这笑声所驱逐，回进自己的房。灯火的带子也即刻被我旋高了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后窗的玻璃上丁丁地响，还有许多小飞虫乱撞。不多久，几个进来了，许是从窗纸的破孔进来的。他们一进来，又在玻璃的灯罩上撞得丁丁地响。一个从上面撞进去了，他于是遇到火，而且我以为这火是真的。两三个却休息在灯的纸罩上喘气。那罩是昨晚新换的罩，雪白的纸，折出波浪纹的叠痕，一角还画出一枝猩红色的栀子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 sz="180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1133475"/>
            <a:ext cx="12192000" cy="556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       猩红的栀子开花时，枣树又要做小粉红花的梦，青葱地弯成弧形了</a:t>
            </a:r>
            <a:r>
              <a:rPr lang="en-US" altLang="zh-CN">
                <a:latin typeface="微软雅黑" panose="020B0503020204020204" pitchFamily="34" charset="-122"/>
              </a:rPr>
              <a:t>……</a:t>
            </a:r>
            <a:r>
              <a:rPr lang="zh-CN" altLang="en-US"/>
              <a:t>我又听到夜半的笑声；我赶紧砍断我的心绪，看那老去白纸罩上的小青虫，头大尾小，向日葵子似的，只有半粒小麦那么大，遍身的颜色苍翠得可爱，可怜。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我打一个呵欠，点起一支纸烟，喷出烟来，对着灯默默地敬奠这些苍翠精致的英雄们。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                                                                              一九二四年九月十五日。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</a:rPr>
              <a:t>《</a:t>
            </a:r>
            <a:r>
              <a:rPr lang="zh-CN" altLang="en-US">
                <a:solidFill>
                  <a:srgbClr val="FF0000"/>
                </a:solidFill>
              </a:rPr>
              <a:t>秋夜</a:t>
            </a:r>
            <a:r>
              <a:rPr lang="en-US" altLang="zh-CN">
                <a:solidFill>
                  <a:srgbClr val="FF0000"/>
                </a:solidFill>
              </a:rPr>
              <a:t>》</a:t>
            </a:r>
            <a:r>
              <a:rPr lang="zh-CN" altLang="en-US">
                <a:solidFill>
                  <a:srgbClr val="FF0000"/>
                </a:solidFill>
              </a:rPr>
              <a:t>是鲁迅散文集</a:t>
            </a:r>
            <a:r>
              <a:rPr lang="en-US" altLang="zh-CN">
                <a:solidFill>
                  <a:srgbClr val="FF0000"/>
                </a:solidFill>
              </a:rPr>
              <a:t>《</a:t>
            </a:r>
            <a:r>
              <a:rPr lang="zh-CN" altLang="en-US">
                <a:solidFill>
                  <a:srgbClr val="FF0000"/>
                </a:solidFill>
              </a:rPr>
              <a:t>野草</a:t>
            </a:r>
            <a:r>
              <a:rPr lang="en-US" altLang="zh-CN">
                <a:solidFill>
                  <a:srgbClr val="FF0000"/>
                </a:solidFill>
              </a:rPr>
              <a:t>》</a:t>
            </a:r>
            <a:r>
              <a:rPr lang="zh-CN" altLang="en-US">
                <a:solidFill>
                  <a:srgbClr val="FF0000"/>
                </a:solidFill>
              </a:rPr>
              <a:t>的第一篇，发表于</a:t>
            </a:r>
            <a:r>
              <a:rPr lang="en-US" altLang="zh-CN">
                <a:solidFill>
                  <a:srgbClr val="FF0000"/>
                </a:solidFill>
              </a:rPr>
              <a:t>1924</a:t>
            </a:r>
            <a:r>
              <a:rPr lang="zh-CN" altLang="en-US">
                <a:solidFill>
                  <a:srgbClr val="FF0000"/>
                </a:solidFill>
              </a:rPr>
              <a:t>年</a:t>
            </a:r>
            <a:r>
              <a:rPr lang="en-US" altLang="zh-CN">
                <a:solidFill>
                  <a:srgbClr val="FF0000"/>
                </a:solidFill>
              </a:rPr>
              <a:t>12</a:t>
            </a:r>
            <a:r>
              <a:rPr lang="zh-CN" altLang="en-US">
                <a:solidFill>
                  <a:srgbClr val="FF0000"/>
                </a:solidFill>
              </a:rPr>
              <a:t>月。当时北京的政治环境正如鲁迅所说：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“</a:t>
            </a:r>
            <a:r>
              <a:rPr lang="zh-CN" altLang="en-US">
                <a:solidFill>
                  <a:srgbClr val="FF0000"/>
                </a:solidFill>
              </a:rPr>
              <a:t>实在黑暗的可以！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FF0000"/>
                </a:solidFill>
              </a:rPr>
              <a:t>鲁迅在北京与北洋军阀的黑暗统治及封建势力进行着韧性的战斗。他的内心是矛盾、痛苦又压抑的，但是他具有顽强不倦的战斗精神，决不向黑暗势力低头。</a:t>
            </a:r>
            <a:r>
              <a:rPr lang="en-US" altLang="zh-CN">
                <a:solidFill>
                  <a:srgbClr val="FF0000"/>
                </a:solidFill>
              </a:rPr>
              <a:t>《</a:t>
            </a:r>
            <a:r>
              <a:rPr lang="zh-CN" altLang="en-US">
                <a:solidFill>
                  <a:srgbClr val="FF0000"/>
                </a:solidFill>
              </a:rPr>
              <a:t>秋夜</a:t>
            </a:r>
            <a:r>
              <a:rPr lang="en-US" altLang="zh-CN">
                <a:solidFill>
                  <a:srgbClr val="FF0000"/>
                </a:solidFill>
              </a:rPr>
              <a:t>》</a:t>
            </a:r>
            <a:r>
              <a:rPr lang="zh-CN" altLang="en-US">
                <a:solidFill>
                  <a:srgbClr val="FF0000"/>
                </a:solidFill>
              </a:rPr>
              <a:t>正是作者与旧社会抗争到底的誓言。但受制于当时恶劣的环境，鲁迅只能采用一种隐晦的象征主义的表现方法，把自己强烈的思想感情藏匿在景物描写之中。 </a:t>
            </a:r>
            <a:endParaRPr lang="zh-CN" altLang="en-US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六、布置作业</a:t>
            </a: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</a:pPr>
            <a:endParaRPr lang="zh-CN" altLang="en-US" sz="1800"/>
          </a:p>
        </p:txBody>
      </p:sp>
      <p:sp>
        <p:nvSpPr>
          <p:cNvPr id="48130" name="矩形 1"/>
          <p:cNvSpPr>
            <a:spLocks noChangeArrowheads="1"/>
          </p:cNvSpPr>
          <p:nvPr/>
        </p:nvSpPr>
        <p:spPr bwMode="auto">
          <a:xfrm>
            <a:off x="1012825" y="1909763"/>
            <a:ext cx="10136188" cy="1753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      文中说：“我竟与闰土隔绝到这地步了，但我们的后辈还是一气，宏儿不是正在想念水生么。我希望他们不再像我，又大家隔膜起来</a:t>
            </a:r>
            <a:r>
              <a:rPr lang="zh-CN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……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endParaRPr lang="zh-CN" altLang="en-US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发挥想象，续写宏儿和水生长大后见面的情景。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300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字左右。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309938" y="1225550"/>
            <a:ext cx="8551862" cy="5632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        鲁迅于</a:t>
            </a: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1919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月回故乡绍兴接母亲到北京，目睹了在现实社会生活的重压下失去了精神生命力的故乡的人和事，十分悲愤，</a:t>
            </a: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1921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月便以这次回故乡的经历为题材写了这篇小说。小说描绘了辛亥革命后十年间中国农村衰败、萧条、日趋破产的悲惨景象。各地军阀独霸一方，在帝国主义国家的操纵下混战不已。他们自设关卡，自立税局，自订税额，对老百姓横征暴敛，层层盘剥。正如闰土所遭遇的“什么地方都要钱，没有定规……总要捐几回钱，折了本……”，在这样的社会背景中生活的广大中国人民，身受压迫，在饥寒交迫中挣扎，出路何在？这正是作者通过这篇小说所提出的深刻问题。</a:t>
            </a:r>
            <a:endParaRPr lang="zh-CN" altLang="en-US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267" name="文本框 2"/>
          <p:cNvSpPr txBox="1">
            <a:spLocks noChangeArrowheads="1"/>
          </p:cNvSpPr>
          <p:nvPr/>
        </p:nvSpPr>
        <p:spPr bwMode="auto">
          <a:xfrm>
            <a:off x="922338" y="1687513"/>
            <a:ext cx="1906587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写作背景</a:t>
            </a:r>
            <a:endParaRPr lang="zh-CN" altLang="en-US" sz="2800">
              <a:solidFill>
                <a:srgbClr val="FF0000"/>
              </a:solidFill>
            </a:endParaRPr>
          </a:p>
        </p:txBody>
      </p:sp>
      <p:pic>
        <p:nvPicPr>
          <p:cNvPr id="5" name="Picture 4" descr="看戏河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51113"/>
            <a:ext cx="26971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66838" y="2233613"/>
            <a:ext cx="9117012" cy="2862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dirty="0">
                <a:latin typeface="+mj-ea"/>
                <a:ea typeface="+mj-ea"/>
              </a:rPr>
              <a:t>阴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晦</a:t>
            </a:r>
            <a:r>
              <a:rPr lang="zh-CN" altLang="en-US" sz="2400" dirty="0">
                <a:solidFill>
                  <a:srgbClr val="0000FF"/>
                </a:solidFill>
                <a:latin typeface="+mj-ea"/>
                <a:ea typeface="+mj-ea"/>
              </a:rPr>
              <a:t>       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</a:t>
            </a:r>
            <a:r>
              <a:rPr lang="zh-CN" altLang="en-US" sz="2400" dirty="0" smtClean="0">
                <a:latin typeface="+mj-ea"/>
                <a:ea typeface="+mj-ea"/>
              </a:rPr>
              <a:t>脚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踝 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 </a:t>
            </a:r>
            <a:r>
              <a:rPr lang="zh-CN" altLang="en-US" sz="2400" dirty="0" smtClean="0">
                <a:latin typeface="+mj-ea"/>
                <a:ea typeface="+mj-ea"/>
              </a:rPr>
              <a:t>潮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汛 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髀</a:t>
            </a:r>
            <a:r>
              <a:rPr lang="zh-CN" altLang="en-US" sz="2400" dirty="0">
                <a:latin typeface="+mj-ea"/>
                <a:ea typeface="+mj-ea"/>
              </a:rPr>
              <a:t>骨</a:t>
            </a:r>
            <a:r>
              <a:rPr lang="zh-CN" altLang="en-US" sz="2400" dirty="0">
                <a:solidFill>
                  <a:srgbClr val="0000FF"/>
                </a:solidFill>
                <a:latin typeface="+mj-ea"/>
                <a:ea typeface="+mj-ea"/>
              </a:rPr>
              <a:t>       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嗤</a:t>
            </a:r>
            <a:r>
              <a:rPr lang="zh-CN" altLang="en-US" sz="2400" dirty="0" smtClean="0">
                <a:latin typeface="+mj-ea"/>
                <a:ea typeface="+mj-ea"/>
              </a:rPr>
              <a:t>笑 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瑟</a:t>
            </a:r>
            <a:r>
              <a:rPr lang="zh-CN" altLang="en-US" sz="2400" dirty="0">
                <a:latin typeface="+mj-ea"/>
                <a:ea typeface="+mj-ea"/>
              </a:rPr>
              <a:t>索</a:t>
            </a:r>
            <a:r>
              <a:rPr lang="zh-CN" altLang="en-US" sz="2400" dirty="0">
                <a:solidFill>
                  <a:srgbClr val="0000FF"/>
                </a:solidFill>
                <a:latin typeface="+mj-ea"/>
                <a:ea typeface="+mj-ea"/>
              </a:rPr>
              <a:t>     </a:t>
            </a:r>
            <a:endParaRPr lang="en-US" altLang="zh-CN" sz="2400" dirty="0" smtClean="0">
              <a:solidFill>
                <a:srgbClr val="0000FF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zh-CN" sz="2400" dirty="0">
              <a:solidFill>
                <a:srgbClr val="0000FF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惘</a:t>
            </a:r>
            <a:r>
              <a:rPr lang="zh-CN" altLang="en-US" sz="2400" dirty="0" smtClean="0">
                <a:latin typeface="+mj-ea"/>
                <a:ea typeface="+mj-ea"/>
              </a:rPr>
              <a:t>然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</a:t>
            </a:r>
            <a:r>
              <a:rPr lang="en-US" altLang="zh-CN" sz="2400" dirty="0">
                <a:solidFill>
                  <a:srgbClr val="0000FF"/>
                </a:solidFill>
                <a:latin typeface="+mj-ea"/>
                <a:ea typeface="+mj-ea"/>
              </a:rPr>
              <a:t> </a:t>
            </a:r>
            <a:r>
              <a:rPr lang="en-US" altLang="zh-CN" sz="2400" dirty="0" smtClean="0">
                <a:solidFill>
                  <a:srgbClr val="0000FF"/>
                </a:solidFill>
                <a:latin typeface="+mj-ea"/>
                <a:ea typeface="+mj-ea"/>
              </a:rPr>
              <a:t>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愕</a:t>
            </a:r>
            <a:r>
              <a:rPr lang="zh-CN" altLang="en-US" sz="2400" dirty="0" smtClean="0">
                <a:latin typeface="+mj-ea"/>
                <a:ea typeface="+mj-ea"/>
              </a:rPr>
              <a:t>然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秕</a:t>
            </a:r>
            <a:r>
              <a:rPr lang="zh-CN" altLang="en-US" sz="2400" dirty="0" smtClean="0">
                <a:latin typeface="+mj-ea"/>
                <a:ea typeface="+mj-ea"/>
              </a:rPr>
              <a:t>谷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颧</a:t>
            </a:r>
            <a:r>
              <a:rPr lang="zh-CN" altLang="en-US" sz="2400" dirty="0" smtClean="0">
                <a:latin typeface="+mj-ea"/>
                <a:ea typeface="+mj-ea"/>
              </a:rPr>
              <a:t>骨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折</a:t>
            </a:r>
            <a:r>
              <a:rPr lang="zh-CN" altLang="en-US" sz="2400" dirty="0" smtClean="0">
                <a:latin typeface="+mj-ea"/>
                <a:ea typeface="+mj-ea"/>
              </a:rPr>
              <a:t>本 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潺</a:t>
            </a:r>
            <a:r>
              <a:rPr lang="zh-CN" altLang="en-US" sz="2400" dirty="0">
                <a:latin typeface="+mj-ea"/>
                <a:ea typeface="+mj-ea"/>
              </a:rPr>
              <a:t>潺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CN" altLang="en-US" sz="2400" dirty="0">
                <a:solidFill>
                  <a:srgbClr val="0000FF"/>
                </a:solidFill>
                <a:latin typeface="+mj-ea"/>
                <a:ea typeface="+mj-ea"/>
              </a:rPr>
              <a:t>       </a:t>
            </a:r>
            <a:endParaRPr lang="en-US" altLang="zh-CN" sz="2400" dirty="0" smtClean="0">
              <a:solidFill>
                <a:srgbClr val="0000FF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zh-CN" sz="2400" dirty="0">
              <a:solidFill>
                <a:srgbClr val="0000FF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伶仃</a:t>
            </a:r>
            <a:r>
              <a:rPr lang="zh-CN" altLang="en-US" sz="2400" dirty="0" smtClean="0">
                <a:solidFill>
                  <a:srgbClr val="0000FF"/>
                </a:solidFill>
                <a:latin typeface="+mj-ea"/>
                <a:ea typeface="+mj-ea"/>
              </a:rPr>
              <a:t>         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恣</a:t>
            </a:r>
            <a:r>
              <a:rPr lang="zh-CN" altLang="en-US" sz="2400" dirty="0">
                <a:solidFill>
                  <a:srgbClr val="FF0000"/>
                </a:solidFill>
                <a:latin typeface="+mj-ea"/>
                <a:ea typeface="+mj-ea"/>
              </a:rPr>
              <a:t>睢       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鹁鸪</a:t>
            </a:r>
            <a:r>
              <a:rPr lang="zh-CN" altLang="en-US" sz="2400" dirty="0" smtClean="0">
                <a:latin typeface="+mj-ea"/>
                <a:ea typeface="+mj-ea"/>
              </a:rPr>
              <a:t> </a:t>
            </a:r>
            <a:endParaRPr lang="zh-CN" altLang="en-US" sz="2400" dirty="0">
              <a:latin typeface="+mj-ea"/>
              <a:ea typeface="+mj-ea"/>
            </a:endParaRPr>
          </a:p>
        </p:txBody>
      </p:sp>
      <p:sp>
        <p:nvSpPr>
          <p:cNvPr id="12291" name="文本框 1"/>
          <p:cNvSpPr txBox="1">
            <a:spLocks noChangeArrowheads="1"/>
          </p:cNvSpPr>
          <p:nvPr/>
        </p:nvSpPr>
        <p:spPr bwMode="auto">
          <a:xfrm>
            <a:off x="1366838" y="1262063"/>
            <a:ext cx="274002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/>
              <a:t>读准字音</a:t>
            </a:r>
            <a:endParaRPr lang="zh-CN" altLang="en-US" sz="280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550988" y="1790700"/>
            <a:ext cx="80645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huì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968625" y="1766888"/>
            <a:ext cx="1439863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huái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476750" y="1785938"/>
            <a:ext cx="1368425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xùn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708650" y="1785938"/>
            <a:ext cx="820738" cy="4603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bì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7007225" y="1784350"/>
            <a:ext cx="115093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ch</a:t>
            </a: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ī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8378825" y="1746250"/>
            <a:ext cx="1223963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s</a:t>
            </a: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è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1352550" y="2946400"/>
            <a:ext cx="172720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w</a:t>
            </a: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ǎ</a:t>
            </a: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ng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936875" y="2976563"/>
            <a:ext cx="460375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  <a:cs typeface="Arial" panose="020B0604020202020204" pitchFamily="34" charset="0"/>
              </a:rPr>
              <a:t>è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297363" y="2919413"/>
            <a:ext cx="468312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bǐ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597525" y="2946400"/>
            <a:ext cx="9540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quán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50088" y="2946400"/>
            <a:ext cx="709612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shé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8396288" y="2919413"/>
            <a:ext cx="885825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chán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890588" y="3929063"/>
            <a:ext cx="1492250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líng</a:t>
            </a: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dīng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922588" y="3976688"/>
            <a:ext cx="922337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zì</a:t>
            </a: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suī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252913" y="4003675"/>
            <a:ext cx="105568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bó</a:t>
            </a:r>
            <a:r>
              <a:rPr lang="en-US" altLang="zh-CN" sz="2400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CN" sz="2400" dirty="0" err="1">
                <a:solidFill>
                  <a:srgbClr val="FF0000"/>
                </a:solidFill>
                <a:latin typeface="+mj-ea"/>
                <a:ea typeface="+mj-ea"/>
              </a:rPr>
              <a:t>gū</a:t>
            </a:r>
            <a:endParaRPr lang="en-US" altLang="zh-CN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1098550" y="1301750"/>
            <a:ext cx="1620838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整体感知</a:t>
            </a:r>
            <a:endParaRPr kumimoji="1"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4000" y="1952625"/>
            <a:ext cx="11595100" cy="5040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altLang="zh-CN">
                <a:latin typeface="微软雅黑" panose="020B0503020204020204" pitchFamily="34" charset="-122"/>
                <a:cs typeface="Courier New" panose="02070309020205020404" pitchFamily="49" charset="0"/>
              </a:rPr>
              <a:t>1.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快速阅读课文，用简洁的语言复述小说的内容，并找出本文的线索。</a:t>
            </a:r>
            <a:endParaRPr lang="en-US" altLang="zh-CN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       小说以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我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回故乡的活动为线索，按照“回故乡——在故乡——离故乡”的情节安排，写了“我”回故乡的见闻与感受。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altLang="zh-CN">
                <a:latin typeface="微软雅黑" panose="020B0503020204020204" pitchFamily="34" charset="-122"/>
              </a:rPr>
              <a:t>2.</a:t>
            </a:r>
            <a:r>
              <a:rPr lang="zh-CN" altLang="en-US">
                <a:latin typeface="微软雅黑" panose="020B0503020204020204" pitchFamily="34" charset="-122"/>
              </a:rPr>
              <a:t>梳理文章的结构。</a:t>
            </a:r>
            <a:endParaRPr lang="en-US" altLang="zh-CN">
              <a:latin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第一部分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段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：写故乡萧条的景象，“我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回故乡的目的、原因以及复杂的心情。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第二部分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(6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77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段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：写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我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在故乡的所见、所闻、所忆、所感，重点写了故乡人的变化。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第三部分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(78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88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段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：写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我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离开故乡时的感受和心情。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endParaRPr lang="zh-CN" alt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endParaRPr lang="zh-CN" altLang="en-US">
              <a:latin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1130300" y="1117600"/>
            <a:ext cx="23495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/>
              <a:t>合作探究</a:t>
            </a:r>
            <a:endParaRPr lang="zh-CN" altLang="en-US" sz="280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79800" y="1125538"/>
            <a:ext cx="3568700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第一部分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28600" y="1641475"/>
            <a:ext cx="11696700" cy="5354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j-ea"/>
                <a:ea typeface="+mj-ea"/>
              </a:rPr>
              <a:t>1</a:t>
            </a:r>
            <a:r>
              <a:rPr lang="zh-CN" altLang="en-US" dirty="0">
                <a:latin typeface="+mj-ea"/>
                <a:ea typeface="+mj-ea"/>
              </a:rPr>
              <a:t>、第一段中的“冒着严寒”说明什么？</a:t>
            </a:r>
            <a:endParaRPr lang="zh-CN" altLang="en-US" dirty="0"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冒着严寒”写回故乡的季节，写出我回故乡急切心情 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j-ea"/>
                <a:ea typeface="+mj-ea"/>
              </a:rPr>
              <a:t>2</a:t>
            </a:r>
            <a:r>
              <a:rPr lang="zh-CN" altLang="en-US" dirty="0">
                <a:latin typeface="+mj-ea"/>
                <a:ea typeface="+mj-ea"/>
              </a:rPr>
              <a:t>、第</a:t>
            </a:r>
            <a:r>
              <a:rPr lang="en-US" altLang="zh-CN" dirty="0">
                <a:latin typeface="+mj-ea"/>
                <a:ea typeface="+mj-ea"/>
              </a:rPr>
              <a:t>2</a:t>
            </a:r>
            <a:r>
              <a:rPr lang="zh-CN" altLang="en-US" dirty="0">
                <a:latin typeface="+mj-ea"/>
                <a:ea typeface="+mj-ea"/>
              </a:rPr>
              <a:t>段描写了哪些景物，起什么作用？</a:t>
            </a:r>
            <a:endParaRPr lang="zh-CN" altLang="en-US" dirty="0"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天气阴晦、冷风呜呜的响、苍黄的天、萧索的荒村。 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写出衰败荒凉的农村景象，衬托“我”悲凉的心情。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j-ea"/>
                <a:ea typeface="+mj-ea"/>
              </a:rPr>
              <a:t>3</a:t>
            </a:r>
            <a:r>
              <a:rPr lang="zh-CN" altLang="en-US" dirty="0">
                <a:latin typeface="+mj-ea"/>
                <a:ea typeface="+mj-ea"/>
              </a:rPr>
              <a:t>、如何理解第</a:t>
            </a:r>
            <a:r>
              <a:rPr lang="en-US" altLang="zh-CN" dirty="0">
                <a:latin typeface="+mj-ea"/>
                <a:ea typeface="+mj-ea"/>
              </a:rPr>
              <a:t>3</a:t>
            </a:r>
            <a:r>
              <a:rPr lang="zh-CN" altLang="en-US" dirty="0">
                <a:latin typeface="+mj-ea"/>
                <a:ea typeface="+mj-ea"/>
              </a:rPr>
              <a:t>段的含义？本段在文中起什么作用？</a:t>
            </a:r>
            <a:endParaRPr lang="zh-CN" altLang="en-US" dirty="0"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先用一个感叹句“阿！”再用一个否定的疑问句。这样写是因为故乡的景象出乎“我”的意料，因而产生怀疑，但又的确是“我”的故乡。对怀疑加以否定，反映“我”的复杂思绪，沉重的心情，为下文作铺垫。在文章结构上起承上启下的作用。</a:t>
            </a:r>
            <a:endParaRPr lang="zh-CN" altLang="en-US" dirty="0">
              <a:solidFill>
                <a:srgbClr val="FF0000"/>
              </a:solidFill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dirty="0">
              <a:latin typeface="+mn-lt"/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74688" y="1906588"/>
            <a:ext cx="6640512" cy="30464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latin typeface="+mj-ea"/>
                <a:ea typeface="+mj-ea"/>
              </a:rPr>
              <a:t>4</a:t>
            </a:r>
            <a:r>
              <a:rPr lang="zh-CN" altLang="en-US" dirty="0">
                <a:latin typeface="+mj-ea"/>
                <a:ea typeface="+mj-ea"/>
              </a:rPr>
              <a:t>、怎样理解“故乡本也如此，</a:t>
            </a:r>
            <a:r>
              <a:rPr lang="en-US" altLang="zh-CN" dirty="0">
                <a:latin typeface="+mj-ea"/>
                <a:ea typeface="+mj-ea"/>
              </a:rPr>
              <a:t>——</a:t>
            </a:r>
            <a:r>
              <a:rPr lang="zh-CN" altLang="en-US" dirty="0">
                <a:latin typeface="+mj-ea"/>
                <a:ea typeface="+mj-ea"/>
              </a:rPr>
              <a:t>虽然没有进步，也未必有我所感的悲凉”？</a:t>
            </a:r>
            <a:endParaRPr lang="zh-CN" altLang="en-US" dirty="0"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rgbClr val="FF3300"/>
                </a:solidFill>
                <a:latin typeface="+mj-ea"/>
                <a:ea typeface="+mj-ea"/>
              </a:rPr>
              <a:t>      </a:t>
            </a:r>
            <a:r>
              <a:rPr lang="zh-CN" altLang="en-US" dirty="0">
                <a:solidFill>
                  <a:srgbClr val="FF3300"/>
                </a:solidFill>
                <a:latin typeface="+mj-ea"/>
                <a:ea typeface="+mj-ea"/>
              </a:rPr>
              <a:t>眼前萧索的景象与“我”记忆中的故乡造成很大的反差，心中疑惑既而感到悲凉，只得自我安慰，实则流露出一种忧愤之情。</a:t>
            </a:r>
            <a:endParaRPr kumimoji="1" lang="en-US" altLang="zh-CN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pic>
        <p:nvPicPr>
          <p:cNvPr id="4" name="Picture 4" descr="看戏河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4288" y="2855913"/>
            <a:ext cx="3995737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</a:t>
            </a:r>
            <a:r>
              <a:rPr lang="zh-CN" altLang="en-US" sz="27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</a:t>
            </a:r>
            <a:r>
              <a:rPr lang="zh-CN" altLang="en-US" sz="27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课讲解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12750" y="1809750"/>
            <a:ext cx="8512175" cy="4618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   1.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作者千里迢迢回到阔别二十余年的故乡，体会到的不是激动、喜悦，而是悲哀，不仅是因为故乡的景的变化，还有故乡的人，作者在文中主要塑造了哪些人物形象？</a:t>
            </a:r>
            <a:endParaRPr lang="en-US" altLang="zh-CN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闰土、杨二嫂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>
                <a:latin typeface="微软雅黑" panose="020B0503020204020204" pitchFamily="34" charset="-122"/>
                <a:cs typeface="Times New Roman" panose="02020603050405020304" pitchFamily="18" charset="0"/>
              </a:rPr>
              <a:t>作者在文中是怎样塑造这两个人物形象？</a:t>
            </a:r>
            <a:endParaRPr lang="zh-CN" altLang="en-US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对比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en-US" altLang="zh-CN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endParaRPr lang="zh-CN" altLang="en-US" sz="2800" b="1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79800" y="1125538"/>
            <a:ext cx="3568700" cy="534987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第二部分</a:t>
            </a:r>
            <a:endParaRPr lang="zh-CN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16388" name="Picture 5" descr="hxx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8563" y="3133725"/>
            <a:ext cx="28067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1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2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2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2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3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7030</Words>
  <Application>WPS 演示</Application>
  <PresentationFormat>自定义</PresentationFormat>
  <Paragraphs>479</Paragraphs>
  <Slides>34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52" baseType="lpstr">
      <vt:lpstr>Arial</vt:lpstr>
      <vt:lpstr>宋体</vt:lpstr>
      <vt:lpstr>Wingdings</vt:lpstr>
      <vt:lpstr>微软雅黑</vt:lpstr>
      <vt:lpstr>黑体</vt:lpstr>
      <vt:lpstr>Calibri</vt:lpstr>
      <vt:lpstr>Times New Roman</vt:lpstr>
      <vt:lpstr>Courier New</vt:lpstr>
      <vt:lpstr>Arial Unicode MS</vt:lpstr>
      <vt:lpstr>Wingdings 2</vt:lpstr>
      <vt:lpstr>Verdana</vt:lpstr>
      <vt:lpstr>楷体_GB2312</vt:lpstr>
      <vt:lpstr>新宋体</vt:lpstr>
      <vt:lpstr>隶书</vt:lpstr>
      <vt:lpstr>隶书</vt:lpstr>
      <vt:lpstr>Wingdings</vt:lpstr>
      <vt:lpstr>自定义设计方案</vt:lpstr>
      <vt:lpstr>PBrush</vt:lpstr>
      <vt:lpstr>14 故乡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故乡 </dc:title>
  <dc:creator/>
  <cp:lastModifiedBy>aa</cp:lastModifiedBy>
  <cp:revision>24</cp:revision>
  <dcterms:created xsi:type="dcterms:W3CDTF">2018-03-01T02:03:00Z</dcterms:created>
  <dcterms:modified xsi:type="dcterms:W3CDTF">2019-12-27T12:24:34Z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