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289" r:id="rId7"/>
    <p:sldId id="291" r:id="rId8"/>
    <p:sldId id="263" r:id="rId9"/>
    <p:sldId id="293" r:id="rId10"/>
    <p:sldId id="292" r:id="rId11"/>
    <p:sldId id="266" r:id="rId12"/>
    <p:sldId id="294" r:id="rId13"/>
    <p:sldId id="295" r:id="rId14"/>
    <p:sldId id="296" r:id="rId15"/>
    <p:sldId id="267" r:id="rId16"/>
    <p:sldId id="297" r:id="rId17"/>
    <p:sldId id="269" r:id="rId18"/>
    <p:sldId id="303" r:id="rId19"/>
    <p:sldId id="298" r:id="rId20"/>
    <p:sldId id="299" r:id="rId21"/>
    <p:sldId id="273" r:id="rId22"/>
    <p:sldId id="274" r:id="rId23"/>
    <p:sldId id="275" r:id="rId24"/>
    <p:sldId id="278" r:id="rId25"/>
    <p:sldId id="302" r:id="rId26"/>
    <p:sldId id="284" r:id="rId27"/>
    <p:sldId id="304" r:id="rId28"/>
    <p:sldId id="285" r:id="rId29"/>
    <p:sldId id="305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4AD00"/>
    <a:srgbClr val="F4A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4" Type="http://schemas.openxmlformats.org/officeDocument/2006/relationships/theme" Target="../theme/theme1.xml"/><Relationship Id="rId43" Type="http://schemas.openxmlformats.org/officeDocument/2006/relationships/tags" Target="../tags/tag61.xml"/><Relationship Id="rId42" Type="http://schemas.openxmlformats.org/officeDocument/2006/relationships/tags" Target="../tags/tag60.xml"/><Relationship Id="rId41" Type="http://schemas.openxmlformats.org/officeDocument/2006/relationships/tags" Target="../tags/tag59.xml"/><Relationship Id="rId40" Type="http://schemas.openxmlformats.org/officeDocument/2006/relationships/tags" Target="../tags/tag58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57.xml"/><Relationship Id="rId38" Type="http://schemas.openxmlformats.org/officeDocument/2006/relationships/tags" Target="../tags/tag56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8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9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0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1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2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4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85.xml"/><Relationship Id="rId2" Type="http://schemas.openxmlformats.org/officeDocument/2006/relationships/image" Target="../media/image6.jpeg"/><Relationship Id="rId1" Type="http://schemas.openxmlformats.org/officeDocument/2006/relationships/tags" Target="../tags/tag8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87.xml"/><Relationship Id="rId2" Type="http://schemas.openxmlformats.org/officeDocument/2006/relationships/image" Target="../media/image7.png"/><Relationship Id="rId1" Type="http://schemas.openxmlformats.org/officeDocument/2006/relationships/tags" Target="../tags/tag8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3" Type="http://schemas.openxmlformats.org/officeDocument/2006/relationships/tags" Target="../tags/tag93.xml"/><Relationship Id="rId2" Type="http://schemas.openxmlformats.org/officeDocument/2006/relationships/image" Target="../media/image8.GIF"/><Relationship Id="rId1" Type="http://schemas.openxmlformats.org/officeDocument/2006/relationships/tags" Target="../tags/tag9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tags" Target="../tags/tag95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tags" Target="../tags/tag9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5.xml"/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105.xml"/><Relationship Id="rId2" Type="http://schemas.openxmlformats.org/officeDocument/2006/relationships/image" Target="../media/image11.jpeg"/><Relationship Id="rId1" Type="http://schemas.openxmlformats.org/officeDocument/2006/relationships/tags" Target="../tags/tag10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7.xml"/><Relationship Id="rId3" Type="http://schemas.openxmlformats.org/officeDocument/2006/relationships/image" Target="../media/image2.jpeg"/><Relationship Id="rId2" Type="http://schemas.openxmlformats.org/officeDocument/2006/relationships/hyperlink" Target="http://image.baidu.com/search/detail?ct=503316480&amp;z=undefined&amp;tn=baiduimagedetail&amp;ipn=d&amp;word=%E5%BC%A0%E5%B2%B1&amp;step_word=&amp;ie=utf-8&amp;in=&amp;cl=2&amp;lm=-1&amp;st=undefined&amp;cs=1031137628,1264937700&amp;os=3225588997,3828026157&amp;pn=12&amp;rn=1&amp;di=66873417930&amp;ln=1962&amp;fr=&amp;fmq=1459901061092_R&amp;fm=&amp;ic=undefined&amp;s=undefined&amp;se=&amp;sme=&amp;tab=0&amp;width=&amp;height=&amp;face=undefined&amp;is=&amp;istype=0&amp;ist=&amp;jit=&amp;bdtype=0&amp;gsm=0&amp;objurl=http://qjwb.zjol.com.cn/images/2014-02/16/qjwb20140216b0002v01b004.jpg" TargetMode="Externa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69.xml"/><Relationship Id="rId2" Type="http://schemas.openxmlformats.org/officeDocument/2006/relationships/image" Target="../media/image3.jpeg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71.xml"/><Relationship Id="rId2" Type="http://schemas.openxmlformats.org/officeDocument/2006/relationships/image" Target="../media/image4.jpeg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79.xml"/><Relationship Id="rId2" Type="http://schemas.openxmlformats.org/officeDocument/2006/relationships/image" Target="../media/image5.jpeg"/><Relationship Id="rId1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89500" y="1350010"/>
            <a:ext cx="6627495" cy="2561590"/>
          </a:xfrm>
        </p:spPr>
        <p:txBody>
          <a:bodyPr>
            <a:noAutofit/>
          </a:bodyPr>
          <a:lstStyle/>
          <a:p>
            <a:r>
              <a:rPr lang="en-US" altLang="zh-CN" sz="6000" b="1" kern="120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12 </a:t>
            </a:r>
            <a:r>
              <a:rPr lang="zh-CN" altLang="en-US" sz="6000" b="1" kern="1200" baseline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湖心亭看雪</a:t>
            </a:r>
            <a:endParaRPr lang="zh-CN" altLang="en-US" sz="60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76070" y="760730"/>
            <a:ext cx="3812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九年级语文人教版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上册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27775" y="3911600"/>
            <a:ext cx="4431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张岱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24090" y="575183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授课人：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XXXX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864890" y="1161235"/>
            <a:ext cx="3928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疏通文意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4584878" y="1161235"/>
            <a:ext cx="471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第二段</a:t>
            </a:r>
            <a:endParaRPr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710344" y="2317735"/>
            <a:ext cx="10932158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ym typeface="+mn-ea"/>
              </a:rPr>
              <a:t>       到</a:t>
            </a:r>
            <a:r>
              <a:rPr lang="zh-CN" altLang="en-US" sz="2400" dirty="0">
                <a:sym typeface="+mn-ea"/>
              </a:rPr>
              <a:t>亭上，有两人铺毡对坐，一童子烧酒炉正沸</a:t>
            </a:r>
            <a:r>
              <a:rPr lang="zh-CN" altLang="en-US" sz="2400" dirty="0" smtClean="0">
                <a:sym typeface="+mn-ea"/>
              </a:rPr>
              <a:t>。见</a:t>
            </a:r>
            <a:r>
              <a:rPr lang="zh-CN" altLang="en-US" sz="2400" dirty="0">
                <a:sym typeface="+mn-ea"/>
              </a:rPr>
              <a:t>余大喜曰：“湖中</a:t>
            </a: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焉得</a:t>
            </a:r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更</a:t>
            </a:r>
            <a:endParaRPr lang="en-US" altLang="zh-CN" sz="2400" dirty="0" smtClean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有</a:t>
            </a: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此人</a:t>
            </a:r>
            <a:r>
              <a:rPr lang="zh-CN" altLang="en-US" sz="2400" dirty="0">
                <a:sym typeface="+mn-ea"/>
              </a:rPr>
              <a:t>！</a:t>
            </a:r>
            <a:r>
              <a:rPr lang="zh-CN" altLang="en-US" sz="2400" dirty="0" smtClean="0">
                <a:sym typeface="+mn-ea"/>
              </a:rPr>
              <a:t>”拉</a:t>
            </a:r>
            <a:r>
              <a:rPr lang="zh-CN" altLang="en-US" sz="2400" dirty="0">
                <a:sym typeface="+mn-ea"/>
              </a:rPr>
              <a:t>余同饮。余强饮</a:t>
            </a: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三大白</a:t>
            </a:r>
            <a:r>
              <a:rPr lang="zh-CN" altLang="en-US" sz="2400" dirty="0">
                <a:sym typeface="+mn-ea"/>
              </a:rPr>
              <a:t>而别</a:t>
            </a:r>
            <a:r>
              <a:rPr lang="zh-CN" altLang="en-US" sz="2400" dirty="0" smtClean="0">
                <a:sym typeface="+mn-ea"/>
              </a:rPr>
              <a:t>。问</a:t>
            </a:r>
            <a:r>
              <a:rPr lang="zh-CN" altLang="en-US" sz="2400" dirty="0">
                <a:sym typeface="+mn-ea"/>
              </a:rPr>
              <a:t>其姓氏，是金陵人，</a:t>
            </a: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客此</a:t>
            </a:r>
            <a:r>
              <a:rPr lang="zh-CN" altLang="en-US" sz="2400" dirty="0" smtClean="0">
                <a:sym typeface="+mn-ea"/>
              </a:rPr>
              <a:t>。及</a:t>
            </a:r>
            <a:r>
              <a:rPr lang="zh-CN" altLang="en-US" sz="2400" dirty="0">
                <a:sym typeface="+mn-ea"/>
              </a:rPr>
              <a:t>下船</a:t>
            </a:r>
            <a:r>
              <a:rPr lang="zh-CN" altLang="en-US" sz="2400" dirty="0" smtClean="0">
                <a:sym typeface="+mn-ea"/>
              </a:rPr>
              <a:t>，</a:t>
            </a:r>
            <a:endParaRPr lang="en-US" altLang="zh-CN" sz="2400" dirty="0" smtClean="0"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舟</a:t>
            </a: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子</a:t>
            </a:r>
            <a:r>
              <a:rPr lang="zh-CN" altLang="en-US" sz="2400" dirty="0">
                <a:sym typeface="+mn-ea"/>
              </a:rPr>
              <a:t>喃喃曰：“莫说</a:t>
            </a: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相公</a:t>
            </a:r>
            <a:r>
              <a:rPr lang="zh-CN" altLang="en-US" sz="2400" dirty="0">
                <a:sym typeface="+mn-ea"/>
              </a:rPr>
              <a:t>痴，更有痴似相公者。”</a:t>
            </a:r>
            <a:endParaRPr lang="zh-CN" altLang="en-US" sz="2400" dirty="0">
              <a:sym typeface="+mn-ea"/>
            </a:endParaRPr>
          </a:p>
          <a:p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8422784" y="1425183"/>
            <a:ext cx="321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哪能还有这样的人呢？</a:t>
            </a: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焉</a:t>
            </a:r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得，哪能。更，还。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7137" y="2804918"/>
            <a:ext cx="409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三大杯酒。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白，古时罚酒时用的酒杯。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50818" y="2989583"/>
            <a:ext cx="157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客居此地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0744" y="4171757"/>
            <a:ext cx="141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船夫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40169" y="4171757"/>
            <a:ext cx="2640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旧时对士人的尊称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360607" y="2037240"/>
            <a:ext cx="11191741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</a:rPr>
              <a:t>译文：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</a:rPr>
              <a:t>       到</a:t>
            </a:r>
            <a:r>
              <a:rPr lang="zh-CN" altLang="en-US" sz="2400" dirty="0">
                <a:solidFill>
                  <a:srgbClr val="FF0000"/>
                </a:solidFill>
              </a:rPr>
              <a:t>了湖心亭上，有两个人铺着毡对坐，一个童子烧的酒滚沸，炉上的酒正在沸腾。那两个人看见我，非常高兴，说：“（这样的大雪天）哪里能想到在西湖中还能遇见你。”（他们）拉着我一同喝酒。我尽力地喝三大杯后告辞</a:t>
            </a:r>
            <a:r>
              <a:rPr lang="zh-CN" altLang="en-US" sz="2400" dirty="0" smtClean="0">
                <a:solidFill>
                  <a:srgbClr val="FF0000"/>
                </a:solidFill>
              </a:rPr>
              <a:t>。</a:t>
            </a:r>
            <a:r>
              <a:rPr lang="zh-CN" altLang="en-US" sz="2400" dirty="0">
                <a:solidFill>
                  <a:srgbClr val="FF0000"/>
                </a:solidFill>
              </a:rPr>
              <a:t>（我）问他们姓氏，（他们回答我）是金陵人，在此地客居。等到下船的时候，船夫喃喃自语地说：“不要说相公您痴，还有像您一样痴的人呢。”</a:t>
            </a:r>
            <a:endParaRPr lang="zh-CN" altLang="en-US" sz="2400" dirty="0">
              <a:solidFill>
                <a:srgbClr val="FF0000"/>
              </a:solidFill>
            </a:endParaRPr>
          </a:p>
          <a:p>
            <a:endParaRPr lang="zh-CN" altLang="en-US" b="1" dirty="0"/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335627" y="1161235"/>
            <a:ext cx="471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第二段</a:t>
            </a:r>
            <a:endParaRPr lang="zh-CN" altLang="en-US" sz="24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903526" y="1249250"/>
            <a:ext cx="359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整体感知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4442" y="2030049"/>
            <a:ext cx="11033865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375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1.</a:t>
            </a:r>
            <a:r>
              <a:rPr lang="zh-CN" altLang="zh-CN" sz="2400" dirty="0" smtClean="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这</a:t>
            </a:r>
            <a:r>
              <a:rPr lang="zh-CN" altLang="zh-CN" sz="2400" dirty="0">
                <a:solidFill>
                  <a:srgbClr val="000000"/>
                </a:solidFill>
                <a:latin typeface="+mj-ea"/>
                <a:ea typeface="+mj-ea"/>
                <a:cs typeface="宋体" panose="02010600030101010101" pitchFamily="2" charset="-122"/>
              </a:rPr>
              <a:t>篇课文主要写了哪两件事情？</a:t>
            </a:r>
            <a:endParaRPr lang="zh-CN" altLang="zh-CN" sz="2400" dirty="0">
              <a:latin typeface="+mj-ea"/>
              <a:ea typeface="+mj-ea"/>
              <a:cs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  <a:spcAft>
                <a:spcPts val="375"/>
              </a:spcAft>
            </a:pP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  <a:cs typeface="宋体" panose="02010600030101010101" pitchFamily="2" charset="-122"/>
              </a:rPr>
              <a:t>独往湖心亭看雪；湖心亭偶遇佳客</a:t>
            </a: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  <a:cs typeface="宋体" panose="02010600030101010101" pitchFamily="2" charset="-122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  <a:cs typeface="宋体" panose="02010600030101010101" pitchFamily="2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+mj-ea"/>
                <a:ea typeface="+mj-ea"/>
              </a:rPr>
              <a:t>2</a:t>
            </a:r>
            <a:r>
              <a:rPr lang="zh-CN" altLang="zh-CN" sz="2400" kern="100" dirty="0" smtClean="0">
                <a:latin typeface="+mj-ea"/>
                <a:ea typeface="+mj-ea"/>
              </a:rPr>
              <a:t>．</a:t>
            </a:r>
            <a:r>
              <a:rPr lang="zh-CN" altLang="zh-CN" sz="2400" kern="100" dirty="0">
                <a:latin typeface="+mj-ea"/>
                <a:ea typeface="+mj-ea"/>
              </a:rPr>
              <a:t>读文章第一段，作者交待了哪些要素？把它们都找出来。</a:t>
            </a:r>
            <a:endParaRPr lang="zh-CN" altLang="zh-CN" sz="2400" kern="100" dirty="0">
              <a:latin typeface="+mj-ea"/>
              <a:ea typeface="+mj-ea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solidFill>
                  <a:srgbClr val="FF0000"/>
                </a:solidFill>
                <a:latin typeface="+mj-ea"/>
                <a:ea typeface="+mj-ea"/>
              </a:rPr>
              <a:t>时间</a:t>
            </a:r>
            <a:r>
              <a:rPr lang="zh-CN" altLang="zh-CN" sz="2400" kern="100" dirty="0">
                <a:solidFill>
                  <a:srgbClr val="FF0000"/>
                </a:solidFill>
                <a:latin typeface="+mj-ea"/>
                <a:ea typeface="+mj-ea"/>
              </a:rPr>
              <a:t>：崇祯</a:t>
            </a:r>
            <a:r>
              <a:rPr lang="zh-CN" altLang="zh-CN" sz="2400" kern="100" dirty="0" smtClean="0">
                <a:solidFill>
                  <a:srgbClr val="FF0000"/>
                </a:solidFill>
                <a:latin typeface="+mj-ea"/>
                <a:ea typeface="+mj-ea"/>
              </a:rPr>
              <a:t>五年十二月</a:t>
            </a:r>
            <a:endParaRPr lang="en-US" altLang="zh-CN" sz="2400" kern="1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solidFill>
                  <a:srgbClr val="FF0000"/>
                </a:solidFill>
                <a:latin typeface="+mj-ea"/>
                <a:ea typeface="+mj-ea"/>
              </a:rPr>
              <a:t>人物</a:t>
            </a:r>
            <a:r>
              <a:rPr lang="zh-CN" altLang="zh-CN" sz="2400" kern="100" dirty="0">
                <a:solidFill>
                  <a:srgbClr val="FF0000"/>
                </a:solidFill>
                <a:latin typeface="+mj-ea"/>
                <a:ea typeface="+mj-ea"/>
              </a:rPr>
              <a:t>地点：余住西湖</a:t>
            </a:r>
            <a:endParaRPr lang="zh-CN" altLang="zh-CN" sz="2400" kern="100" dirty="0">
              <a:solidFill>
                <a:srgbClr val="FF0000"/>
              </a:solidFill>
              <a:latin typeface="+mj-ea"/>
              <a:ea typeface="+mj-ea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FF0000"/>
                </a:solidFill>
                <a:latin typeface="+mj-ea"/>
                <a:ea typeface="+mj-ea"/>
              </a:rPr>
              <a:t>起因：大雪三日，湖中人鸟声俱绝</a:t>
            </a:r>
            <a:r>
              <a:rPr lang="zh-CN" altLang="zh-CN" sz="2400" kern="1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kern="1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6" name="图片 44033" descr="西湖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881" y="3931172"/>
            <a:ext cx="4936516" cy="2771301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56069" y="2017260"/>
            <a:ext cx="9839458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3</a:t>
            </a:r>
            <a:r>
              <a:rPr lang="zh-CN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．</a:t>
            </a:r>
            <a:r>
              <a:rPr lang="zh-CN" altLang="zh-CN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作者是怎样描写湖心亭的雪夜景色的？</a:t>
            </a:r>
            <a:endParaRPr lang="zh-CN" altLang="zh-CN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雾凇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沆砀，天与云与山与水，上下一白。湖上影子，惟长堤一痕、湖心亭一点、与余舟一芥、舟中人两三粒而已。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3" y="4248562"/>
            <a:ext cx="10715223" cy="212768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1970" y="1686014"/>
            <a:ext cx="11642503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</a:pPr>
            <a:r>
              <a:rPr lang="en-US" altLang="zh-CN" sz="2400" kern="100" dirty="0" smtClean="0">
                <a:solidFill>
                  <a:srgbClr val="000000"/>
                </a:solidFill>
                <a:latin typeface="+mj-ea"/>
                <a:ea typeface="+mj-ea"/>
              </a:rPr>
              <a:t>1.</a:t>
            </a:r>
            <a:r>
              <a:rPr lang="zh-CN" altLang="zh-CN" sz="2400" kern="100" dirty="0" smtClean="0">
                <a:solidFill>
                  <a:srgbClr val="000000"/>
                </a:solidFill>
                <a:latin typeface="+mj-ea"/>
                <a:ea typeface="+mj-ea"/>
              </a:rPr>
              <a:t>本文</a:t>
            </a:r>
            <a:r>
              <a:rPr lang="zh-CN" altLang="zh-CN" sz="2400" kern="100" dirty="0">
                <a:solidFill>
                  <a:srgbClr val="000000"/>
                </a:solidFill>
                <a:latin typeface="+mj-ea"/>
                <a:ea typeface="+mj-ea"/>
              </a:rPr>
              <a:t>最能概括作者的一个词</a:t>
            </a:r>
            <a:r>
              <a:rPr lang="zh-CN" altLang="zh-CN" sz="2400" kern="100" dirty="0" smtClean="0">
                <a:solidFill>
                  <a:srgbClr val="000000"/>
                </a:solidFill>
                <a:latin typeface="+mj-ea"/>
                <a:ea typeface="+mj-ea"/>
              </a:rPr>
              <a:t>是</a:t>
            </a:r>
            <a:r>
              <a:rPr lang="zh-CN" altLang="en-US" sz="2400" kern="100" dirty="0" smtClean="0">
                <a:solidFill>
                  <a:srgbClr val="000000"/>
                </a:solidFill>
                <a:latin typeface="+mj-ea"/>
                <a:ea typeface="+mj-ea"/>
              </a:rPr>
              <a:t>什么</a:t>
            </a:r>
            <a:r>
              <a:rPr lang="zh-CN" altLang="zh-CN" sz="2400" kern="100" dirty="0" smtClean="0">
                <a:solidFill>
                  <a:srgbClr val="000000"/>
                </a:solidFill>
                <a:latin typeface="+mj-ea"/>
                <a:ea typeface="+mj-ea"/>
              </a:rPr>
              <a:t>？ </a:t>
            </a:r>
            <a:r>
              <a:rPr lang="zh-CN" altLang="zh-CN" sz="2400" kern="100" dirty="0">
                <a:solidFill>
                  <a:srgbClr val="000000"/>
                </a:solidFill>
                <a:latin typeface="+mj-ea"/>
                <a:ea typeface="+mj-ea"/>
              </a:rPr>
              <a:t>从哪里体现出来的？</a:t>
            </a:r>
            <a:endParaRPr lang="zh-CN" altLang="zh-CN" sz="2400" kern="100" dirty="0">
              <a:solidFill>
                <a:srgbClr val="000000"/>
              </a:solidFill>
              <a:latin typeface="+mj-ea"/>
              <a:ea typeface="+mj-ea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zh-CN" sz="2400" kern="100" dirty="0" smtClean="0">
                <a:solidFill>
                  <a:srgbClr val="FF0000"/>
                </a:solidFill>
                <a:latin typeface="+mj-ea"/>
                <a:ea typeface="+mj-ea"/>
              </a:rPr>
              <a:t>“痴”。</a:t>
            </a:r>
            <a:endParaRPr lang="zh-CN" altLang="zh-CN" sz="2400" kern="1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zh-CN" sz="2400" kern="100" dirty="0" smtClean="0">
                <a:solidFill>
                  <a:schemeClr val="tx1"/>
                </a:solidFill>
                <a:latin typeface="+mj-ea"/>
                <a:ea typeface="+mj-ea"/>
              </a:rPr>
              <a:t>（</a:t>
            </a:r>
            <a:r>
              <a:rPr lang="en-US" altLang="zh-CN" sz="2400" kern="100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zh-CN" altLang="zh-CN" sz="2400" kern="100" dirty="0" smtClean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r>
              <a:rPr lang="zh-CN" altLang="zh-CN" sz="2400" kern="100" dirty="0" smtClean="0">
                <a:solidFill>
                  <a:srgbClr val="FF0000"/>
                </a:solidFill>
                <a:latin typeface="+mj-ea"/>
                <a:ea typeface="+mj-ea"/>
              </a:rPr>
              <a:t>“痴”</a:t>
            </a:r>
            <a:r>
              <a:rPr lang="zh-CN" altLang="en-US" sz="2400" kern="100" dirty="0" smtClean="0">
                <a:solidFill>
                  <a:srgbClr val="FF0000"/>
                </a:solidFill>
                <a:latin typeface="+mj-ea"/>
                <a:ea typeface="+mj-ea"/>
              </a:rPr>
              <a:t>于行</a:t>
            </a:r>
            <a:r>
              <a:rPr lang="zh-CN" altLang="en-US" sz="2400" kern="100" dirty="0" smtClean="0">
                <a:solidFill>
                  <a:schemeClr val="tx1"/>
                </a:solidFill>
                <a:latin typeface="+mj-ea"/>
                <a:ea typeface="+mj-ea"/>
              </a:rPr>
              <a:t>：</a:t>
            </a:r>
            <a:r>
              <a:rPr lang="zh-CN" altLang="zh-CN" sz="2400" dirty="0" smtClean="0">
                <a:solidFill>
                  <a:srgbClr val="000000"/>
                </a:solidFill>
                <a:latin typeface="+mj-ea"/>
                <a:ea typeface="+mj-ea"/>
              </a:rPr>
              <a:t>不</a:t>
            </a:r>
            <a:r>
              <a:rPr lang="zh-CN" altLang="zh-CN" sz="2400" dirty="0">
                <a:solidFill>
                  <a:srgbClr val="000000"/>
                </a:solidFill>
                <a:latin typeface="+mj-ea"/>
                <a:ea typeface="+mj-ea"/>
              </a:rPr>
              <a:t>寻常的天气，不寻常的时间，不寻常的行踪。是日更定矣，余拏一小舟，独往湖心亭看雪——与众不同、不随流俗。</a:t>
            </a:r>
            <a:endParaRPr lang="zh-CN" altLang="zh-CN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zh-CN" sz="2400" kern="100" dirty="0" smtClean="0">
                <a:latin typeface="+mj-ea"/>
                <a:ea typeface="+mj-ea"/>
              </a:rPr>
              <a:t>（2）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“痴”于景</a:t>
            </a:r>
            <a:r>
              <a:rPr lang="zh-CN" altLang="zh-CN" sz="2400" dirty="0">
                <a:solidFill>
                  <a:srgbClr val="000000"/>
                </a:solidFill>
                <a:latin typeface="+mj-ea"/>
                <a:ea typeface="+mj-ea"/>
              </a:rPr>
              <a:t>：雾凇沆砀，天与云与山与水，上下一白。湖上影子，惟长堤一痕、湖心亭一点、与余舟一芥、舟中人两三粒而已。——混沌一片的冰雪世界，人生天地间如“沧海一粟”，既痴迷，又备感孤寂落寞。</a:t>
            </a:r>
            <a:endParaRPr lang="zh-CN" altLang="zh-CN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indent="304800" algn="just">
              <a:lnSpc>
                <a:spcPct val="150000"/>
              </a:lnSpc>
            </a:pPr>
            <a:r>
              <a:rPr lang="zh-CN" altLang="zh-CN" sz="2400" kern="100" dirty="0" smtClean="0">
                <a:latin typeface="+mj-ea"/>
                <a:ea typeface="+mj-ea"/>
              </a:rPr>
              <a:t>（3）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“痴”于</a:t>
            </a: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情</a:t>
            </a:r>
            <a:r>
              <a:rPr lang="zh-CN" altLang="zh-CN" sz="2400" dirty="0">
                <a:solidFill>
                  <a:srgbClr val="000000"/>
                </a:solidFill>
                <a:latin typeface="+mj-ea"/>
              </a:rPr>
              <a:t>：湖中焉得更有此人——他乡遇知己，天涯遇知音。</a:t>
            </a:r>
            <a:endParaRPr lang="zh-CN" altLang="zh-CN" sz="2400" dirty="0">
              <a:solidFill>
                <a:srgbClr val="000000"/>
              </a:solidFill>
              <a:latin typeface="+mj-ea"/>
            </a:endParaRPr>
          </a:p>
          <a:p>
            <a:pPr indent="304800" algn="just">
              <a:lnSpc>
                <a:spcPct val="150000"/>
              </a:lnSpc>
            </a:pPr>
            <a:endParaRPr lang="zh-CN" altLang="zh-CN" sz="2400" kern="1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6887" y="1201990"/>
            <a:ext cx="346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合作探究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515154" y="2041124"/>
            <a:ext cx="11011437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+mj-ea"/>
                <a:ea typeface="+mj-ea"/>
              </a:rPr>
              <a:t>2</a:t>
            </a:r>
            <a:r>
              <a:rPr lang="zh-CN" altLang="zh-CN" sz="2400" kern="100" dirty="0" smtClean="0">
                <a:latin typeface="+mj-ea"/>
                <a:ea typeface="+mj-ea"/>
              </a:rPr>
              <a:t>．</a:t>
            </a:r>
            <a:r>
              <a:rPr lang="zh-CN" altLang="zh-CN" sz="2400" kern="100" dirty="0">
                <a:latin typeface="+mj-ea"/>
                <a:ea typeface="+mj-ea"/>
              </a:rPr>
              <a:t>本文开头说“独往湖心亭看雪”，后来又写到“舟中人两三粒”，况且文章末尾还出现了舟子，显然不止一人，这与“独”是不是相矛盾？</a:t>
            </a:r>
            <a:endParaRPr lang="zh-CN" altLang="zh-CN" sz="2400" kern="100" dirty="0">
              <a:latin typeface="+mj-ea"/>
              <a:ea typeface="+mj-ea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+mj-ea"/>
                <a:ea typeface="+mj-ea"/>
              </a:rPr>
              <a:t>   </a:t>
            </a:r>
            <a:r>
              <a:rPr lang="zh-CN" altLang="zh-CN" sz="2400" kern="100" dirty="0" smtClean="0">
                <a:solidFill>
                  <a:srgbClr val="FF0000"/>
                </a:solidFill>
                <a:latin typeface="+mj-ea"/>
                <a:ea typeface="+mj-ea"/>
              </a:rPr>
              <a:t>作者</a:t>
            </a:r>
            <a:r>
              <a:rPr lang="zh-CN" altLang="zh-CN" sz="2400" kern="100" dirty="0">
                <a:solidFill>
                  <a:srgbClr val="FF0000"/>
                </a:solidFill>
                <a:latin typeface="+mj-ea"/>
                <a:ea typeface="+mj-ea"/>
              </a:rPr>
              <a:t>去赏雪，带着闲情雅致去了，在作者心里，这里只有他自己，他忘记一切俗念，只想着赏雪，这是一种脱俗的想法，所以“独”字表现他的超凡脱俗。</a:t>
            </a:r>
            <a:endParaRPr lang="zh-CN" altLang="zh-CN" sz="2400" kern="100" dirty="0">
              <a:solidFill>
                <a:srgbClr val="FF0000"/>
              </a:solidFill>
              <a:latin typeface="+mj-ea"/>
              <a:ea typeface="+mj-ea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solidFill>
                  <a:srgbClr val="FF0000"/>
                </a:solidFill>
                <a:latin typeface="+mj-ea"/>
                <a:ea typeface="+mj-ea"/>
              </a:rPr>
              <a:t>    </a:t>
            </a:r>
            <a:r>
              <a:rPr lang="zh-CN" altLang="zh-CN" sz="2400" kern="100" dirty="0" smtClean="0">
                <a:solidFill>
                  <a:srgbClr val="FF0000"/>
                </a:solidFill>
                <a:latin typeface="+mj-ea"/>
                <a:ea typeface="+mj-ea"/>
              </a:rPr>
              <a:t>他</a:t>
            </a:r>
            <a:r>
              <a:rPr lang="zh-CN" altLang="zh-CN" sz="2400" kern="100" dirty="0">
                <a:solidFill>
                  <a:srgbClr val="FF0000"/>
                </a:solidFill>
                <a:latin typeface="+mj-ea"/>
                <a:ea typeface="+mj-ea"/>
              </a:rPr>
              <a:t>认为舟子不可能跟他志趣相投，也进不了他的内心，舟子对“相公”的行为和心中所想是不理解的，也是不可能理解的，“独”字表现他的孤傲清高</a:t>
            </a:r>
            <a:r>
              <a:rPr lang="zh-CN" altLang="zh-CN" sz="2400" kern="1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kern="1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zh-CN" sz="1400" dirty="0" smtClean="0"/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endParaRPr lang="zh-CN" altLang="zh-CN" sz="1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4" name="图片 19480" descr="t018f2ae7620376c67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0654" y="4133698"/>
            <a:ext cx="3481880" cy="221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21216" y="1677761"/>
            <a:ext cx="9569004" cy="249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 smtClean="0"/>
              <a:t>3.</a:t>
            </a:r>
            <a:r>
              <a:rPr lang="zh-CN" altLang="en-US" sz="2400" dirty="0" smtClean="0"/>
              <a:t>如何</a:t>
            </a:r>
            <a:r>
              <a:rPr lang="zh-CN" altLang="en-US" sz="2400" dirty="0"/>
              <a:t>理解“莫说相公痴，更有痴似相公者。”这句话？</a:t>
            </a:r>
            <a:endParaRPr lang="zh-CN" altLang="en-US" sz="2400" dirty="0"/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</a:rPr>
              <a:t>        </a:t>
            </a:r>
            <a:r>
              <a:rPr lang="zh-CN" altLang="en-US" sz="2400" dirty="0" smtClean="0">
                <a:solidFill>
                  <a:srgbClr val="FF0000"/>
                </a:solidFill>
              </a:rPr>
              <a:t>作者</a:t>
            </a:r>
            <a:r>
              <a:rPr lang="zh-CN" altLang="en-US" sz="2400" dirty="0">
                <a:solidFill>
                  <a:srgbClr val="FF0000"/>
                </a:solidFill>
              </a:rPr>
              <a:t>痴迷于天人合一的山水之乐，痴迷于世俗之外的雅情雅致，作者引用舟子的话包含了对“痴”字的称赞，同时以天涯遇知音的愉悦化解了心中的淡淡愁绪。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矩形 65538"/>
          <p:cNvSpPr>
            <a:spLocks noChangeArrowheads="1"/>
          </p:cNvSpPr>
          <p:nvPr/>
        </p:nvSpPr>
        <p:spPr bwMode="auto">
          <a:xfrm>
            <a:off x="0" y="1425309"/>
            <a:ext cx="6109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描写手法</a:t>
            </a:r>
            <a:r>
              <a:rPr lang="en-US" altLang="zh-CN" sz="2800" dirty="0" smtClean="0">
                <a:solidFill>
                  <a:srgbClr val="FF0000"/>
                </a:solidFill>
                <a:latin typeface="+mj-ea"/>
                <a:ea typeface="+mj-ea"/>
              </a:rPr>
              <a:t>----</a:t>
            </a:r>
            <a:r>
              <a:rPr lang="zh-CN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白描</a:t>
            </a:r>
            <a:endParaRPr lang="zh-CN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17522" y="2265985"/>
            <a:ext cx="585217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rgbClr val="44546A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白描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是一种描写方法。原是中国画的一种技法，是指一种不加色彩或很少用色彩，而只用墨线在白底上勾勒物像的画法。为一种描写方法，是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指抓住事物特征，以简练朴质、不加渲染的文字，寥寥几笔勾勒出事物形象的描写方法。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5" name="图片 91137" descr="作者的画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25" y="1283641"/>
            <a:ext cx="3473450" cy="263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1140" descr="20061221411344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25" y="4198513"/>
            <a:ext cx="3473450" cy="24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529237" y="2247883"/>
            <a:ext cx="615553" cy="16742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白描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42858" y="4864845"/>
            <a:ext cx="615553" cy="16098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渲染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21973" y="2139622"/>
            <a:ext cx="11655380" cy="3669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1630"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 smtClean="0">
                <a:latin typeface="+mj-ea"/>
                <a:ea typeface="+mj-ea"/>
                <a:cs typeface="Times New Roman" panose="02020603050405020304" pitchFamily="18" charset="0"/>
              </a:rPr>
              <a:t>找出文中运用</a:t>
            </a:r>
            <a:r>
              <a:rPr lang="zh-CN" altLang="zh-CN" sz="2400" dirty="0">
                <a:latin typeface="+mj-ea"/>
                <a:cs typeface="Times New Roman" panose="02020603050405020304" pitchFamily="18" charset="0"/>
              </a:rPr>
              <a:t>白描</a:t>
            </a:r>
            <a:r>
              <a:rPr lang="zh-CN" altLang="zh-CN" sz="2400" dirty="0" smtClean="0">
                <a:latin typeface="+mj-ea"/>
                <a:cs typeface="Times New Roman" panose="02020603050405020304" pitchFamily="18" charset="0"/>
              </a:rPr>
              <a:t>手法</a:t>
            </a:r>
            <a:r>
              <a:rPr lang="zh-CN" altLang="zh-CN" sz="2400" dirty="0" smtClean="0">
                <a:latin typeface="+mj-ea"/>
                <a:ea typeface="+mj-ea"/>
                <a:cs typeface="Times New Roman" panose="02020603050405020304" pitchFamily="18" charset="0"/>
              </a:rPr>
              <a:t>的句子</a:t>
            </a:r>
            <a:r>
              <a:rPr lang="zh-CN" altLang="en-US" sz="2400" dirty="0" smtClean="0">
                <a:latin typeface="+mj-ea"/>
                <a:ea typeface="+mj-ea"/>
                <a:cs typeface="Times New Roman" panose="02020603050405020304" pitchFamily="18" charset="0"/>
              </a:rPr>
              <a:t>，</a:t>
            </a:r>
            <a:r>
              <a:rPr lang="zh-CN" altLang="zh-CN" sz="2400" dirty="0" smtClean="0">
                <a:latin typeface="+mj-ea"/>
                <a:ea typeface="+mj-ea"/>
                <a:cs typeface="Times New Roman" panose="02020603050405020304" pitchFamily="18" charset="0"/>
              </a:rPr>
              <a:t>分别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说说它们美在</a:t>
            </a:r>
            <a:r>
              <a:rPr lang="zh-CN" altLang="zh-CN" sz="2400" dirty="0" smtClean="0">
                <a:latin typeface="+mj-ea"/>
                <a:ea typeface="+mj-ea"/>
                <a:cs typeface="Times New Roman" panose="02020603050405020304" pitchFamily="18" charset="0"/>
              </a:rPr>
              <a:t>哪儿</a:t>
            </a:r>
            <a:r>
              <a:rPr lang="zh-CN" altLang="en-US" sz="2400" dirty="0" smtClean="0">
                <a:latin typeface="+mj-ea"/>
                <a:ea typeface="+mj-ea"/>
                <a:cs typeface="Times New Roman" panose="02020603050405020304" pitchFamily="18" charset="0"/>
              </a:rPr>
              <a:t>？</a:t>
            </a:r>
            <a:endParaRPr lang="zh-CN" altLang="en-US" sz="24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indent="341630"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运用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白描手法的</a:t>
            </a:r>
            <a:r>
              <a:rPr lang="zh-CN" altLang="zh-CN" sz="24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句子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：</a:t>
            </a:r>
            <a:r>
              <a:rPr lang="zh-CN" altLang="zh-CN" sz="2400" dirty="0">
                <a:solidFill>
                  <a:srgbClr val="FF0000"/>
                </a:solidFill>
                <a:latin typeface="+mj-ea"/>
              </a:rPr>
              <a:t>“</a:t>
            </a:r>
            <a:r>
              <a:rPr lang="en-US" altLang="zh-CN" sz="2400" dirty="0">
                <a:solidFill>
                  <a:srgbClr val="FF0000"/>
                </a:solidFill>
                <a:latin typeface="+mj-ea"/>
              </a:rPr>
              <a:t> </a:t>
            </a:r>
            <a:r>
              <a:rPr lang="zh-CN" altLang="zh-CN" sz="2400" dirty="0">
                <a:solidFill>
                  <a:srgbClr val="FF0000"/>
                </a:solidFill>
                <a:latin typeface="+mj-ea"/>
              </a:rPr>
              <a:t>雾凇沆砀……上下一白。</a:t>
            </a:r>
            <a:r>
              <a:rPr lang="zh-CN" altLang="zh-CN" sz="2400" dirty="0" smtClean="0">
                <a:solidFill>
                  <a:srgbClr val="FF0000"/>
                </a:solidFill>
                <a:latin typeface="+mj-ea"/>
              </a:rPr>
              <a:t>”</a:t>
            </a:r>
            <a:r>
              <a:rPr lang="zh-CN" altLang="zh-CN" sz="2400" dirty="0">
                <a:solidFill>
                  <a:srgbClr val="FF0000"/>
                </a:solidFill>
                <a:latin typeface="+mj-ea"/>
              </a:rPr>
              <a:t>“湖上影子……而已。”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     </a:t>
            </a: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雾凇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沆砀……上下一白。</a:t>
            </a: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”作者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连用三个</a:t>
            </a: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“与”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，</a:t>
            </a: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生动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地写出了天空、云层、山峦、湖水之间白茫茫浑然难辨的</a:t>
            </a: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景象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，</a:t>
            </a: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写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的是由上到下的</a:t>
            </a: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全景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，</a:t>
            </a:r>
            <a:r>
              <a:rPr lang="zh-CN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突出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天地茫茫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,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阔大辽远之势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,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即着眼于“大”字。 </a:t>
            </a:r>
            <a:endParaRPr lang="zh-CN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     </a:t>
            </a:r>
            <a:endParaRPr lang="zh-CN" altLang="zh-CN" sz="2400" dirty="0">
              <a:latin typeface="+mj-ea"/>
              <a:ea typeface="+mj-ea"/>
            </a:endParaRPr>
          </a:p>
          <a:p>
            <a:pPr indent="341630">
              <a:lnSpc>
                <a:spcPct val="150000"/>
              </a:lnSpc>
              <a:spcAft>
                <a:spcPts val="0"/>
              </a:spcAft>
            </a:pPr>
            <a:endParaRPr lang="zh-CN" altLang="zh-CN" sz="1100" dirty="0">
              <a:solidFill>
                <a:srgbClr val="000000"/>
              </a:solidFill>
              <a:latin typeface="NEU-BZ-S92"/>
              <a:ea typeface="方正书宋_GBK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03042" y="1339403"/>
            <a:ext cx="31939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品析</a:t>
            </a:r>
            <a:r>
              <a:rPr lang="zh-CN" altLang="zh-CN" sz="2800" dirty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白描手法</a:t>
            </a:r>
            <a:endParaRPr lang="zh-CN" altLang="zh-CN" sz="2800" dirty="0">
              <a:solidFill>
                <a:srgbClr val="FF0000"/>
              </a:solidFill>
              <a:latin typeface="+mj-ea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708338" y="2016642"/>
            <a:ext cx="10882648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      </a:t>
            </a: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“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湖上影子……而已。”作者变换角度，连用“一痕”“一点”“一芥”</a:t>
            </a: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“两三粒”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，</a:t>
            </a: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由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大到</a:t>
            </a: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小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，</a:t>
            </a: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由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远及近，不仅表现了视线的移动、景色的</a:t>
            </a: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变化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，</a:t>
            </a: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而且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暗示了小船在夜色中缓缓</a:t>
            </a: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行进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，</a:t>
            </a: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展现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了一个微妙而变幻的意境，给人一种似有若无、依稀恍惚之感。突出“小”的意境。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00"/>
                </a:solidFill>
              </a:rPr>
              <a:t>      </a:t>
            </a:r>
            <a:r>
              <a:rPr lang="zh-CN" altLang="zh-CN" sz="2400" dirty="0" smtClean="0">
                <a:solidFill>
                  <a:srgbClr val="FF0000"/>
                </a:solidFill>
              </a:rPr>
              <a:t>“一白”</a:t>
            </a:r>
            <a:r>
              <a:rPr lang="zh-CN" altLang="zh-CN" sz="2400" dirty="0">
                <a:solidFill>
                  <a:srgbClr val="FF0000"/>
                </a:solidFill>
              </a:rPr>
              <a:t>“一痕”“一点”“一芥”“两三粒”这些语言简练</a:t>
            </a:r>
            <a:r>
              <a:rPr lang="zh-CN" altLang="zh-CN" sz="2400" dirty="0" smtClean="0">
                <a:solidFill>
                  <a:srgbClr val="FF0000"/>
                </a:solidFill>
              </a:rPr>
              <a:t>朴素</a:t>
            </a:r>
            <a:r>
              <a:rPr lang="zh-CN" altLang="en-US" sz="2400" dirty="0" smtClean="0">
                <a:solidFill>
                  <a:srgbClr val="FF0000"/>
                </a:solidFill>
              </a:rPr>
              <a:t>，</a:t>
            </a:r>
            <a:r>
              <a:rPr lang="zh-CN" altLang="zh-CN" sz="2400" dirty="0" smtClean="0">
                <a:solidFill>
                  <a:srgbClr val="FF0000"/>
                </a:solidFill>
              </a:rPr>
              <a:t>不</a:t>
            </a:r>
            <a:r>
              <a:rPr lang="zh-CN" altLang="zh-CN" sz="2400" dirty="0">
                <a:solidFill>
                  <a:srgbClr val="FF0000"/>
                </a:solidFill>
              </a:rPr>
              <a:t>加</a:t>
            </a:r>
            <a:r>
              <a:rPr lang="zh-CN" altLang="zh-CN" sz="2400" dirty="0" smtClean="0">
                <a:solidFill>
                  <a:srgbClr val="FF0000"/>
                </a:solidFill>
              </a:rPr>
              <a:t>渲染</a:t>
            </a:r>
            <a:r>
              <a:rPr lang="zh-CN" altLang="en-US" sz="2400" dirty="0" smtClean="0">
                <a:solidFill>
                  <a:srgbClr val="FF0000"/>
                </a:solidFill>
              </a:rPr>
              <a:t>，</a:t>
            </a:r>
            <a:r>
              <a:rPr lang="zh-CN" altLang="zh-CN" sz="2400" dirty="0" smtClean="0">
                <a:solidFill>
                  <a:srgbClr val="FF0000"/>
                </a:solidFill>
              </a:rPr>
              <a:t>寥寥</a:t>
            </a:r>
            <a:r>
              <a:rPr lang="zh-CN" altLang="zh-CN" sz="2400" dirty="0">
                <a:solidFill>
                  <a:srgbClr val="FF0000"/>
                </a:solidFill>
              </a:rPr>
              <a:t>几笔就勾勒出湖中雪景之</a:t>
            </a:r>
            <a:r>
              <a:rPr lang="zh-CN" altLang="zh-CN" sz="2400" dirty="0" smtClean="0">
                <a:solidFill>
                  <a:srgbClr val="FF0000"/>
                </a:solidFill>
              </a:rPr>
              <a:t>美</a:t>
            </a:r>
            <a:r>
              <a:rPr lang="zh-CN" altLang="en-US" sz="2400" dirty="0" smtClean="0">
                <a:solidFill>
                  <a:srgbClr val="FF0000"/>
                </a:solidFill>
              </a:rPr>
              <a:t>，</a:t>
            </a:r>
            <a:r>
              <a:rPr lang="zh-CN" altLang="zh-CN" sz="2400" dirty="0" smtClean="0">
                <a:solidFill>
                  <a:srgbClr val="FF0000"/>
                </a:solidFill>
              </a:rPr>
              <a:t>这种</a:t>
            </a:r>
            <a:r>
              <a:rPr lang="zh-CN" altLang="zh-CN" sz="2400" dirty="0">
                <a:solidFill>
                  <a:srgbClr val="FF0000"/>
                </a:solidFill>
              </a:rPr>
              <a:t>写作方法称之为白描。</a:t>
            </a:r>
            <a:endParaRPr lang="zh-CN" altLang="zh-CN" sz="24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一、新课引入</a:t>
            </a:r>
            <a:endParaRPr lang="zh-CN" altLang="en-US" sz="27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indent="0">
              <a:buNone/>
            </a:pP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734096" y="1751527"/>
            <a:ext cx="104061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+mj-ea"/>
                <a:ea typeface="+mj-ea"/>
              </a:rPr>
              <a:t>  </a:t>
            </a:r>
            <a:r>
              <a:rPr lang="zh-CN" altLang="zh-CN" sz="2400" kern="100" dirty="0" smtClean="0">
                <a:latin typeface="+mj-ea"/>
                <a:ea typeface="+mj-ea"/>
              </a:rPr>
              <a:t>“</a:t>
            </a:r>
            <a:r>
              <a:rPr lang="zh-CN" altLang="zh-CN" sz="2400" kern="100" dirty="0">
                <a:latin typeface="+mj-ea"/>
                <a:ea typeface="+mj-ea"/>
              </a:rPr>
              <a:t>千山鸟飞绝，万径人踪灭。孤舟蓑笠翁，独钓寒江雪。”这是唐代诗人柳宗元的诗，诗中“寒江独钓”的清奇意境令人神往，孤高情怀叫人赞叹。而明末清初的文学家张岱的《湖心亭看雪》则营造了另一番意境，抒发了别 样的情怀。今天让我们 随着张岱，走向西湖，去湖心亭看看雪</a:t>
            </a:r>
            <a:r>
              <a:rPr lang="zh-CN" altLang="zh-CN" sz="2400" kern="100" dirty="0" smtClean="0">
                <a:latin typeface="+mj-ea"/>
                <a:ea typeface="+mj-ea"/>
              </a:rPr>
              <a:t>。</a:t>
            </a:r>
            <a:endParaRPr lang="en-US" altLang="zh-CN" sz="2400" kern="100" dirty="0" smtClean="0">
              <a:latin typeface="+mj-ea"/>
              <a:ea typeface="+mj-ea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endParaRPr lang="zh-CN" altLang="zh-CN" sz="2400" kern="100" dirty="0">
              <a:effectLst/>
              <a:latin typeface="+mj-ea"/>
              <a:ea typeface="+mj-ea"/>
            </a:endParaRPr>
          </a:p>
        </p:txBody>
      </p:sp>
      <p:graphicFrame>
        <p:nvGraphicFramePr>
          <p:cNvPr id="4" name="Object 4"/>
          <p:cNvGraphicFramePr/>
          <p:nvPr/>
        </p:nvGraphicFramePr>
        <p:xfrm>
          <a:off x="2601643" y="4159876"/>
          <a:ext cx="6310427" cy="2601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" r:id="rId2" imgW="9189720" imgH="6896100" progId="Paint.Picture">
                  <p:embed/>
                </p:oleObj>
              </mc:Choice>
              <mc:Fallback>
                <p:oleObj name="" r:id="rId2" imgW="9189720" imgH="6896100" progId="Paint.Picture">
                  <p:embed/>
                  <p:pic>
                    <p:nvPicPr>
                      <p:cNvPr id="0" name="图片 1029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643" y="4159876"/>
                        <a:ext cx="6310427" cy="2601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3" name="文本框 68610"/>
          <p:cNvSpPr txBox="1">
            <a:spLocks noChangeArrowheads="1"/>
          </p:cNvSpPr>
          <p:nvPr/>
        </p:nvSpPr>
        <p:spPr bwMode="auto">
          <a:xfrm>
            <a:off x="1107582" y="1476555"/>
            <a:ext cx="10959920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白描写景，只需几笔就可勾勒出一幅</a:t>
            </a:r>
            <a:r>
              <a:rPr lang="zh-CN" altLang="en-US" sz="2400" dirty="0" smtClean="0">
                <a:latin typeface="+mj-ea"/>
                <a:ea typeface="+mj-ea"/>
              </a:rPr>
              <a:t>鲜明的</a:t>
            </a:r>
            <a:r>
              <a:rPr lang="zh-CN" altLang="en-US" sz="2400" dirty="0">
                <a:latin typeface="+mj-ea"/>
                <a:ea typeface="+mj-ea"/>
              </a:rPr>
              <a:t>图画，使人如身临其境。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803043" y="2352362"/>
            <a:ext cx="343769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天净沙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·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秋思</a:t>
            </a:r>
            <a:b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    马致远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枯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藤老树昏鸦， </a:t>
            </a:r>
            <a:b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小桥流水人家， </a:t>
            </a:r>
            <a:b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古道西风瘦马。 </a:t>
            </a:r>
            <a:b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夕阳西下， </a:t>
            </a:r>
            <a:b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断肠人在天涯。 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456555" y="3035300"/>
            <a:ext cx="403225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作者只是利用白描手法对景物进行了排列，就勾勒出一幅”天涯游子图”，成就一首千古绝唱。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50387" y="1015547"/>
            <a:ext cx="11728360" cy="563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白描手法写人范例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: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accent2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    </a:t>
            </a:r>
            <a:r>
              <a:rPr lang="en-US" altLang="zh-CN" sz="2400" dirty="0" smtClean="0">
                <a:latin typeface="+mj-ea"/>
                <a:ea typeface="+mj-ea"/>
              </a:rPr>
              <a:t> “</a:t>
            </a:r>
            <a:r>
              <a:rPr lang="zh-CN" altLang="en-US" sz="2400" dirty="0">
                <a:latin typeface="+mj-ea"/>
                <a:ea typeface="+mj-ea"/>
              </a:rPr>
              <a:t>一个凸颧骨</a:t>
            </a:r>
            <a:r>
              <a:rPr lang="en-US" altLang="zh-CN" sz="2400" dirty="0">
                <a:latin typeface="+mj-ea"/>
                <a:ea typeface="+mj-ea"/>
              </a:rPr>
              <a:t>,</a:t>
            </a:r>
            <a:r>
              <a:rPr lang="zh-CN" altLang="en-US" sz="2400" dirty="0">
                <a:latin typeface="+mj-ea"/>
                <a:ea typeface="+mj-ea"/>
              </a:rPr>
              <a:t>薄嘴唇</a:t>
            </a:r>
            <a:r>
              <a:rPr lang="en-US" altLang="zh-CN" sz="2400" dirty="0">
                <a:latin typeface="+mj-ea"/>
                <a:ea typeface="+mj-ea"/>
              </a:rPr>
              <a:t>,</a:t>
            </a:r>
            <a:r>
              <a:rPr lang="zh-CN" altLang="en-US" sz="2400" dirty="0">
                <a:latin typeface="+mj-ea"/>
                <a:ea typeface="+mj-ea"/>
              </a:rPr>
              <a:t>五十岁上下的女人站在我面前</a:t>
            </a:r>
            <a:r>
              <a:rPr lang="en-US" altLang="zh-CN" sz="2400" dirty="0">
                <a:latin typeface="+mj-ea"/>
                <a:ea typeface="+mj-ea"/>
              </a:rPr>
              <a:t>,</a:t>
            </a:r>
            <a:r>
              <a:rPr lang="zh-CN" altLang="en-US" sz="2400" dirty="0">
                <a:latin typeface="+mj-ea"/>
                <a:ea typeface="+mj-ea"/>
              </a:rPr>
              <a:t>两手搭在髀</a:t>
            </a:r>
            <a:r>
              <a:rPr lang="zh-CN" altLang="en-US" sz="2400" dirty="0" smtClean="0">
                <a:latin typeface="+mj-ea"/>
                <a:ea typeface="+mj-ea"/>
              </a:rPr>
              <a:t>间，没有</a:t>
            </a:r>
            <a:r>
              <a:rPr lang="zh-CN" altLang="en-US" sz="2400" dirty="0">
                <a:latin typeface="+mj-ea"/>
                <a:ea typeface="+mj-ea"/>
              </a:rPr>
              <a:t>系裙</a:t>
            </a:r>
            <a:r>
              <a:rPr lang="en-US" altLang="zh-CN" sz="2400" dirty="0">
                <a:latin typeface="+mj-ea"/>
                <a:ea typeface="+mj-ea"/>
              </a:rPr>
              <a:t>,</a:t>
            </a:r>
            <a:r>
              <a:rPr lang="zh-CN" altLang="en-US" sz="2400" dirty="0">
                <a:latin typeface="+mj-ea"/>
                <a:ea typeface="+mj-ea"/>
              </a:rPr>
              <a:t>张着</a:t>
            </a:r>
            <a:r>
              <a:rPr lang="zh-CN" altLang="en-US" sz="2400" dirty="0" smtClean="0">
                <a:latin typeface="+mj-ea"/>
                <a:ea typeface="+mj-ea"/>
              </a:rPr>
              <a:t>两脚，正像</a:t>
            </a:r>
            <a:r>
              <a:rPr lang="zh-CN" altLang="en-US" sz="2400" dirty="0">
                <a:latin typeface="+mj-ea"/>
                <a:ea typeface="+mj-ea"/>
              </a:rPr>
              <a:t>一个画图仪器里细脚伶仃的圆规。”    </a:t>
            </a:r>
            <a:endParaRPr lang="zh-CN" altLang="en-US" sz="2400" dirty="0"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en-US" altLang="zh-CN" sz="2400" dirty="0">
                <a:latin typeface="+mj-ea"/>
                <a:ea typeface="+mj-ea"/>
              </a:rPr>
              <a:t>——</a:t>
            </a:r>
            <a:r>
              <a:rPr lang="zh-CN" altLang="en-US" sz="2400" dirty="0">
                <a:latin typeface="+mj-ea"/>
                <a:ea typeface="+mj-ea"/>
              </a:rPr>
              <a:t>鲁迅</a:t>
            </a:r>
            <a:r>
              <a:rPr lang="en-US" altLang="zh-CN" sz="2400" dirty="0">
                <a:latin typeface="+mj-ea"/>
                <a:ea typeface="+mj-ea"/>
              </a:rPr>
              <a:t>《</a:t>
            </a:r>
            <a:r>
              <a:rPr lang="zh-CN" altLang="en-US" sz="2400" dirty="0">
                <a:latin typeface="+mj-ea"/>
                <a:ea typeface="+mj-ea"/>
              </a:rPr>
              <a:t>故乡</a:t>
            </a:r>
            <a:r>
              <a:rPr lang="en-US" altLang="zh-CN" sz="2400" dirty="0">
                <a:latin typeface="+mj-ea"/>
                <a:ea typeface="+mj-ea"/>
              </a:rPr>
              <a:t>》</a:t>
            </a:r>
            <a:r>
              <a:rPr lang="zh-CN" altLang="en-US" sz="2400" dirty="0">
                <a:latin typeface="+mj-ea"/>
                <a:ea typeface="+mj-ea"/>
              </a:rPr>
              <a:t>中的杨二嫂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        最</a:t>
            </a:r>
            <a:r>
              <a:rPr lang="zh-CN" altLang="en-US" sz="2400" dirty="0">
                <a:latin typeface="+mj-ea"/>
                <a:ea typeface="+mj-ea"/>
              </a:rPr>
              <a:t>讨厌的是常喜欢切切察</a:t>
            </a:r>
            <a:r>
              <a:rPr lang="zh-CN" altLang="en-US" sz="2400" dirty="0" smtClean="0">
                <a:latin typeface="+mj-ea"/>
                <a:ea typeface="+mj-ea"/>
              </a:rPr>
              <a:t>察，向</a:t>
            </a:r>
            <a:r>
              <a:rPr lang="zh-CN" altLang="en-US" sz="2400" dirty="0">
                <a:latin typeface="+mj-ea"/>
                <a:ea typeface="+mj-ea"/>
              </a:rPr>
              <a:t>人们低声絮说些什么</a:t>
            </a:r>
            <a:r>
              <a:rPr lang="zh-CN" altLang="en-US" sz="2400" dirty="0" smtClean="0">
                <a:latin typeface="+mj-ea"/>
                <a:ea typeface="+mj-ea"/>
              </a:rPr>
              <a:t>事，还</a:t>
            </a:r>
            <a:r>
              <a:rPr lang="zh-CN" altLang="en-US" sz="2400" dirty="0">
                <a:latin typeface="+mj-ea"/>
                <a:ea typeface="+mj-ea"/>
              </a:rPr>
              <a:t>竖起第二个手指</a:t>
            </a:r>
            <a:r>
              <a:rPr lang="en-US" altLang="zh-CN" sz="2400" dirty="0">
                <a:latin typeface="+mj-ea"/>
                <a:ea typeface="+mj-ea"/>
              </a:rPr>
              <a:t>,</a:t>
            </a:r>
            <a:r>
              <a:rPr lang="zh-CN" altLang="en-US" sz="2400" dirty="0">
                <a:latin typeface="+mj-ea"/>
                <a:ea typeface="+mj-ea"/>
              </a:rPr>
              <a:t>在空中上下</a:t>
            </a:r>
            <a:r>
              <a:rPr lang="zh-CN" altLang="en-US" sz="2400" dirty="0" smtClean="0">
                <a:latin typeface="+mj-ea"/>
                <a:ea typeface="+mj-ea"/>
              </a:rPr>
              <a:t>摇动，或者</a:t>
            </a:r>
            <a:r>
              <a:rPr lang="zh-CN" altLang="en-US" sz="2400" dirty="0">
                <a:latin typeface="+mj-ea"/>
                <a:ea typeface="+mj-ea"/>
              </a:rPr>
              <a:t>点着对手或自己的</a:t>
            </a:r>
            <a:r>
              <a:rPr lang="zh-CN" altLang="en-US" sz="2400" dirty="0" smtClean="0">
                <a:latin typeface="+mj-ea"/>
                <a:ea typeface="+mj-ea"/>
              </a:rPr>
              <a:t>笔尖。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       一</a:t>
            </a:r>
            <a:r>
              <a:rPr lang="zh-CN" altLang="en-US" sz="2400" dirty="0">
                <a:latin typeface="+mj-ea"/>
                <a:ea typeface="+mj-ea"/>
              </a:rPr>
              <a:t>到夏天</a:t>
            </a:r>
            <a:r>
              <a:rPr lang="en-US" altLang="zh-CN" sz="2400" dirty="0">
                <a:latin typeface="+mj-ea"/>
                <a:ea typeface="+mj-ea"/>
              </a:rPr>
              <a:t>,</a:t>
            </a:r>
            <a:r>
              <a:rPr lang="zh-CN" altLang="en-US" sz="2400" dirty="0">
                <a:latin typeface="+mj-ea"/>
                <a:ea typeface="+mj-ea"/>
              </a:rPr>
              <a:t>睡觉时她又伸开两脚</a:t>
            </a:r>
            <a:r>
              <a:rPr lang="zh-CN" altLang="en-US" sz="2400" dirty="0" smtClean="0">
                <a:latin typeface="+mj-ea"/>
                <a:ea typeface="+mj-ea"/>
              </a:rPr>
              <a:t>两手，在</a:t>
            </a:r>
            <a:r>
              <a:rPr lang="zh-CN" altLang="en-US" sz="2400" dirty="0">
                <a:latin typeface="+mj-ea"/>
                <a:ea typeface="+mj-ea"/>
              </a:rPr>
              <a:t>床中间摆成一个”大”</a:t>
            </a:r>
            <a:r>
              <a:rPr lang="zh-CN" altLang="en-US" sz="2400" dirty="0" smtClean="0">
                <a:latin typeface="+mj-ea"/>
                <a:ea typeface="+mj-ea"/>
              </a:rPr>
              <a:t>字。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 </a:t>
            </a:r>
            <a:r>
              <a:rPr lang="en-US" altLang="zh-CN" sz="2400" dirty="0" smtClean="0">
                <a:latin typeface="+mj-ea"/>
                <a:ea typeface="+mj-ea"/>
              </a:rPr>
              <a:t>                                                                 ——</a:t>
            </a:r>
            <a:r>
              <a:rPr lang="zh-CN" altLang="en-US" sz="2400" dirty="0">
                <a:latin typeface="+mj-ea"/>
                <a:ea typeface="+mj-ea"/>
              </a:rPr>
              <a:t>鲁迅</a:t>
            </a:r>
            <a:r>
              <a:rPr lang="en-US" altLang="zh-CN" sz="2400" dirty="0">
                <a:latin typeface="+mj-ea"/>
                <a:ea typeface="+mj-ea"/>
              </a:rPr>
              <a:t>《</a:t>
            </a:r>
            <a:r>
              <a:rPr lang="zh-CN" altLang="en-US" sz="2400" dirty="0">
                <a:latin typeface="+mj-ea"/>
                <a:ea typeface="+mj-ea"/>
              </a:rPr>
              <a:t>阿长与山海经</a:t>
            </a:r>
            <a:r>
              <a:rPr lang="en-US" altLang="zh-CN" sz="2400" dirty="0">
                <a:latin typeface="+mj-ea"/>
                <a:ea typeface="+mj-ea"/>
              </a:rPr>
              <a:t>》</a:t>
            </a:r>
            <a:r>
              <a:rPr lang="zh-CN" altLang="en-US" sz="2400" dirty="0">
                <a:latin typeface="+mj-ea"/>
                <a:ea typeface="+mj-ea"/>
              </a:rPr>
              <a:t>中的长妈妈</a:t>
            </a:r>
            <a:endParaRPr lang="zh-CN" altLang="en-US" sz="24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三、归纳小结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13647" y="1493824"/>
            <a:ext cx="108682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       本文以回忆的方式，淡雅的语言，记叙了一次湖心亭看的往事，表现了西湖雪后的洁净之美，以及遇人之乐，隐含着作为明代遗民沉痛的亡国之恨和挥之不去的家国情思。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      本文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文字浅近，淡雅，形象直观、鲜明</a:t>
            </a:r>
            <a:r>
              <a:rPr lang="zh-CN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，像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一首秀美隽永的山水诗，又像一幅淡墨</a:t>
            </a:r>
            <a:r>
              <a:rPr lang="zh-CN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描绘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的山水画，使人身临其境，目睹其形而</a:t>
            </a:r>
            <a:r>
              <a:rPr lang="zh-CN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拍案叫绝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/>
          </a:p>
        </p:txBody>
      </p:sp>
      <p:pic>
        <p:nvPicPr>
          <p:cNvPr id="4" name="Picture 3" descr="042冰天雪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05" y="4330162"/>
            <a:ext cx="3604263" cy="24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四、强化训练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37488" y="1519294"/>
            <a:ext cx="11279254" cy="6277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latin typeface="+mj-ea"/>
                <a:ea typeface="+mj-ea"/>
              </a:rPr>
              <a:t> </a:t>
            </a:r>
            <a:r>
              <a:rPr lang="zh-CN" altLang="en-US" sz="2400" dirty="0" smtClean="0">
                <a:latin typeface="+mj-ea"/>
                <a:ea typeface="+mj-ea"/>
              </a:rPr>
              <a:t>“</a:t>
            </a:r>
            <a:r>
              <a:rPr lang="zh-CN" altLang="en-US" sz="2400" dirty="0">
                <a:latin typeface="+mj-ea"/>
                <a:ea typeface="+mj-ea"/>
              </a:rPr>
              <a:t>长堤一痕、湖心亭一点、与余舟一芥、舟中人两三粒” 改成“长堤一条、湖心亭一座、与余舟一艘、舟中人两三个而已”好不好？为什么？</a:t>
            </a:r>
            <a:endParaRPr lang="zh-CN" altLang="en-US" sz="2400" dirty="0">
              <a:latin typeface="+mj-ea"/>
              <a:ea typeface="+mj-ea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     不好。“一痕”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写出了作者视野的开阔；“一点”显得亭子在湖中小巧玲珑；“一芥”让人耳目一新；“粒”字更让人眼前一亮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。借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这缩小的量词来表现人、物的渺小，与苍茫浩大的天地形成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对比，寄托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了作者对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人生渺小的感叹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。 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     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作者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的视角好像在高处在远处。由“痕”到“点”到“芥”到“粒”，量词一个小似一个，给人一种天地之大，人物之小，人生天地间茫茫如沧海一粟的深沉感慨。这是其他词语无法达到的表达效果。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0" hangingPunct="0">
              <a:spcBef>
                <a:spcPct val="50000"/>
              </a:spcBef>
            </a:pPr>
            <a:b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36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dirty="0"/>
          </a:p>
        </p:txBody>
      </p:sp>
      <p:sp>
        <p:nvSpPr>
          <p:cNvPr id="3" name="标题 109569"/>
          <p:cNvSpPr txBox="1">
            <a:spLocks noChangeArrowheads="1"/>
          </p:cNvSpPr>
          <p:nvPr/>
        </p:nvSpPr>
        <p:spPr>
          <a:xfrm>
            <a:off x="656822" y="1503519"/>
            <a:ext cx="1094704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</a:rPr>
              <a:t>时辰，古代人把一天划分为十二个时辰，每个时辰相等于现在的两小时。相传是根据十二生肖中的动物的出没时间来命名各个时辰。</a:t>
            </a:r>
            <a:br>
              <a:rPr lang="zh-CN" altLang="en-US" sz="2400" dirty="0" smtClean="0">
                <a:solidFill>
                  <a:srgbClr val="FF0000"/>
                </a:solidFill>
                <a:latin typeface="+mj-ea"/>
              </a:rPr>
            </a:br>
            <a:endParaRPr lang="zh-CN" altLang="en-US" sz="2400" dirty="0" smtClean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" name="文本占位符 109570"/>
          <p:cNvSpPr txBox="1">
            <a:spLocks noChangeArrowheads="1"/>
          </p:cNvSpPr>
          <p:nvPr/>
        </p:nvSpPr>
        <p:spPr>
          <a:xfrm>
            <a:off x="1704986" y="2791876"/>
            <a:ext cx="3961718" cy="4525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>
                <a:latin typeface="+mj-ea"/>
                <a:ea typeface="+mj-ea"/>
              </a:rPr>
              <a:t>子时 二十三点到一点 </a:t>
            </a:r>
            <a:br>
              <a:rPr lang="zh-CN" altLang="en-US" dirty="0" smtClean="0">
                <a:latin typeface="+mj-ea"/>
                <a:ea typeface="+mj-ea"/>
              </a:rPr>
            </a:br>
            <a:r>
              <a:rPr lang="zh-CN" altLang="en-US" dirty="0" smtClean="0">
                <a:latin typeface="+mj-ea"/>
                <a:ea typeface="+mj-ea"/>
              </a:rPr>
              <a:t>丑时 一点到三点 </a:t>
            </a:r>
            <a:br>
              <a:rPr lang="zh-CN" altLang="en-US" dirty="0" smtClean="0">
                <a:latin typeface="+mj-ea"/>
                <a:ea typeface="+mj-ea"/>
              </a:rPr>
            </a:br>
            <a:r>
              <a:rPr lang="zh-CN" altLang="en-US" dirty="0" smtClean="0">
                <a:latin typeface="+mj-ea"/>
                <a:ea typeface="+mj-ea"/>
              </a:rPr>
              <a:t>寅时 三点到五点 </a:t>
            </a:r>
            <a:br>
              <a:rPr lang="zh-CN" altLang="en-US" dirty="0" smtClean="0">
                <a:latin typeface="+mj-ea"/>
                <a:ea typeface="+mj-ea"/>
              </a:rPr>
            </a:br>
            <a:r>
              <a:rPr lang="zh-CN" altLang="en-US" dirty="0" smtClean="0">
                <a:latin typeface="+mj-ea"/>
                <a:ea typeface="+mj-ea"/>
              </a:rPr>
              <a:t>卯时 五点到七点 </a:t>
            </a:r>
            <a:br>
              <a:rPr lang="zh-CN" altLang="en-US" dirty="0" smtClean="0">
                <a:latin typeface="+mj-ea"/>
                <a:ea typeface="+mj-ea"/>
              </a:rPr>
            </a:br>
            <a:r>
              <a:rPr lang="zh-CN" altLang="en-US" dirty="0" smtClean="0">
                <a:latin typeface="+mj-ea"/>
                <a:ea typeface="+mj-ea"/>
              </a:rPr>
              <a:t>辰时 七点到九点 </a:t>
            </a:r>
            <a:br>
              <a:rPr lang="zh-CN" altLang="en-US" dirty="0" smtClean="0">
                <a:latin typeface="+mj-ea"/>
                <a:ea typeface="+mj-ea"/>
              </a:rPr>
            </a:br>
            <a:r>
              <a:rPr lang="zh-CN" altLang="en-US" dirty="0" smtClean="0">
                <a:latin typeface="+mj-ea"/>
                <a:ea typeface="+mj-ea"/>
              </a:rPr>
              <a:t>巳时 九点到十一点 </a:t>
            </a:r>
            <a:br>
              <a:rPr lang="zh-CN" altLang="en-US" dirty="0" smtClean="0">
                <a:latin typeface="+mj-ea"/>
                <a:ea typeface="+mj-ea"/>
              </a:rPr>
            </a:br>
            <a:endParaRPr lang="zh-CN" altLang="en-US" dirty="0" smtClean="0"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29589" y="2791876"/>
            <a:ext cx="3837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</a:rPr>
              <a:t>午时 十一点到十三点 </a:t>
            </a:r>
            <a:br>
              <a:rPr lang="zh-CN" altLang="en-US" sz="2400" dirty="0">
                <a:latin typeface="+mj-ea"/>
              </a:rPr>
            </a:br>
            <a:r>
              <a:rPr lang="zh-CN" altLang="en-US" sz="2400" dirty="0">
                <a:latin typeface="+mj-ea"/>
              </a:rPr>
              <a:t>未时 十三点到十五点 </a:t>
            </a:r>
            <a:br>
              <a:rPr lang="zh-CN" altLang="en-US" sz="2400" dirty="0">
                <a:latin typeface="+mj-ea"/>
              </a:rPr>
            </a:br>
            <a:r>
              <a:rPr lang="zh-CN" altLang="en-US" sz="2400" dirty="0">
                <a:latin typeface="+mj-ea"/>
              </a:rPr>
              <a:t>申时 十五点到十七点 </a:t>
            </a:r>
            <a:br>
              <a:rPr lang="zh-CN" altLang="en-US" sz="2400" dirty="0">
                <a:latin typeface="+mj-ea"/>
              </a:rPr>
            </a:br>
            <a:r>
              <a:rPr lang="zh-CN" altLang="en-US" sz="2400" dirty="0">
                <a:latin typeface="+mj-ea"/>
              </a:rPr>
              <a:t>酉时 十七点到十九点 </a:t>
            </a:r>
            <a:br>
              <a:rPr lang="zh-CN" altLang="en-US" sz="2400" dirty="0">
                <a:latin typeface="+mj-ea"/>
              </a:rPr>
            </a:br>
            <a:r>
              <a:rPr lang="zh-CN" altLang="en-US" sz="2400" dirty="0">
                <a:latin typeface="+mj-ea"/>
              </a:rPr>
              <a:t>戌时 十九点</a:t>
            </a:r>
            <a:r>
              <a:rPr lang="zh-CN" altLang="en-US" sz="2400" dirty="0" smtClean="0">
                <a:latin typeface="+mj-ea"/>
              </a:rPr>
              <a:t>到二十一点</a:t>
            </a:r>
            <a:br>
              <a:rPr lang="zh-CN" altLang="en-US" sz="2400" dirty="0">
                <a:latin typeface="+mj-ea"/>
              </a:rPr>
            </a:br>
            <a:r>
              <a:rPr lang="zh-CN" altLang="en-US" sz="2400" dirty="0" smtClean="0">
                <a:latin typeface="+mj-ea"/>
              </a:rPr>
              <a:t>亥时</a:t>
            </a:r>
            <a:r>
              <a:rPr lang="zh-CN" altLang="en-US" sz="2400" dirty="0">
                <a:latin typeface="+mj-ea"/>
              </a:rPr>
              <a:t>二十一点</a:t>
            </a:r>
            <a:r>
              <a:rPr lang="zh-CN" altLang="en-US" sz="2400" dirty="0" smtClean="0">
                <a:latin typeface="+mj-ea"/>
              </a:rPr>
              <a:t>到</a:t>
            </a:r>
            <a:r>
              <a:rPr lang="zh-CN" altLang="en-US" sz="2400" dirty="0">
                <a:latin typeface="+mj-ea"/>
              </a:rPr>
              <a:t>二十三点</a:t>
            </a:r>
            <a:endParaRPr lang="zh-CN" altLang="en-US" sz="2400" dirty="0">
              <a:latin typeface="+mj-ea"/>
            </a:endParaRPr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331335" y="1940417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张岱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的 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自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题小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像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》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83465" y="2723882"/>
            <a:ext cx="5410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功名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耶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落空，富贵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耶如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梦。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忠臣耶怕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痛，锄头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耶怕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重。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著书二十年耶而仅堪覆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瓮。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之人耶有用没用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?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五、拓展延伸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8942" y="789202"/>
            <a:ext cx="11732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b="1" dirty="0">
                <a:solidFill>
                  <a:srgbClr val="666699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2400" dirty="0" smtClean="0">
                <a:latin typeface="+mj-ea"/>
                <a:ea typeface="+mj-ea"/>
              </a:rPr>
              <a:t>中国</a:t>
            </a:r>
            <a:r>
              <a:rPr lang="zh-CN" altLang="en-US" sz="2400" dirty="0">
                <a:latin typeface="+mj-ea"/>
                <a:ea typeface="+mj-ea"/>
              </a:rPr>
              <a:t>历史上，有多少</a:t>
            </a:r>
            <a:r>
              <a:rPr lang="zh-CN" altLang="en-US" sz="2400" dirty="0" smtClean="0">
                <a:latin typeface="+mj-ea"/>
                <a:ea typeface="+mj-ea"/>
              </a:rPr>
              <a:t>这样的</a:t>
            </a:r>
            <a:r>
              <a:rPr lang="zh-CN" altLang="en-US" sz="2400" dirty="0">
                <a:latin typeface="+mj-ea"/>
                <a:ea typeface="+mj-ea"/>
              </a:rPr>
              <a:t>古代文人，他们在现实中</a:t>
            </a:r>
            <a:r>
              <a:rPr lang="zh-CN" altLang="en-US" sz="2400" dirty="0" smtClean="0">
                <a:latin typeface="+mj-ea"/>
                <a:ea typeface="+mj-ea"/>
              </a:rPr>
              <a:t>被压弯</a:t>
            </a:r>
            <a:r>
              <a:rPr lang="zh-CN" altLang="en-US" sz="2400" dirty="0">
                <a:latin typeface="+mj-ea"/>
                <a:ea typeface="+mj-ea"/>
              </a:rPr>
              <a:t>了腰，透不过气来，于是</a:t>
            </a:r>
            <a:r>
              <a:rPr lang="zh-CN" altLang="en-US" sz="2400" dirty="0" smtClean="0">
                <a:latin typeface="+mj-ea"/>
                <a:ea typeface="+mj-ea"/>
              </a:rPr>
              <a:t>，只有</a:t>
            </a:r>
            <a:r>
              <a:rPr lang="zh-CN" altLang="en-US" sz="2400" dirty="0">
                <a:latin typeface="+mj-ea"/>
                <a:ea typeface="+mj-ea"/>
              </a:rPr>
              <a:t>在大自然中来舒展自己</a:t>
            </a:r>
            <a:r>
              <a:rPr lang="zh-CN" altLang="en-US" sz="2400" dirty="0" smtClean="0">
                <a:latin typeface="+mj-ea"/>
                <a:ea typeface="+mj-ea"/>
              </a:rPr>
              <a:t>。他们</a:t>
            </a:r>
            <a:r>
              <a:rPr lang="zh-CN" altLang="en-US" sz="2400" dirty="0">
                <a:latin typeface="+mj-ea"/>
                <a:ea typeface="+mj-ea"/>
              </a:rPr>
              <a:t>宁愿自己是山是水是树</a:t>
            </a:r>
            <a:r>
              <a:rPr lang="zh-CN" altLang="en-US" sz="2400" dirty="0" smtClean="0">
                <a:latin typeface="+mj-ea"/>
                <a:ea typeface="+mj-ea"/>
              </a:rPr>
              <a:t>是花</a:t>
            </a:r>
            <a:r>
              <a:rPr lang="zh-CN" altLang="en-US" sz="2400" dirty="0">
                <a:latin typeface="+mj-ea"/>
                <a:ea typeface="+mj-ea"/>
              </a:rPr>
              <a:t>是草是一朵云是一片冰。</a:t>
            </a:r>
            <a:r>
              <a:rPr lang="zh-CN" altLang="en-US" sz="2400" dirty="0" smtClean="0">
                <a:latin typeface="+mj-ea"/>
                <a:ea typeface="+mj-ea"/>
              </a:rPr>
              <a:t>他们</a:t>
            </a:r>
            <a:r>
              <a:rPr lang="zh-CN" altLang="en-US" sz="2400" dirty="0">
                <a:latin typeface="+mj-ea"/>
                <a:ea typeface="+mj-ea"/>
              </a:rPr>
              <a:t>寄情于山水，在山水中来</a:t>
            </a:r>
            <a:r>
              <a:rPr lang="zh-CN" altLang="en-US" sz="2400" dirty="0" smtClean="0">
                <a:latin typeface="+mj-ea"/>
                <a:ea typeface="+mj-ea"/>
              </a:rPr>
              <a:t>寻找</a:t>
            </a:r>
            <a:r>
              <a:rPr lang="zh-CN" altLang="en-US" sz="2400" dirty="0">
                <a:latin typeface="+mj-ea"/>
                <a:ea typeface="+mj-ea"/>
              </a:rPr>
              <a:t>心灵的依托。雪是其节，</a:t>
            </a:r>
            <a:r>
              <a:rPr lang="zh-CN" altLang="en-US" sz="2400" dirty="0" smtClean="0">
                <a:latin typeface="+mj-ea"/>
                <a:ea typeface="+mj-ea"/>
              </a:rPr>
              <a:t>冰是</a:t>
            </a:r>
            <a:r>
              <a:rPr lang="zh-CN" altLang="en-US" sz="2400" dirty="0">
                <a:latin typeface="+mj-ea"/>
                <a:ea typeface="+mj-ea"/>
              </a:rPr>
              <a:t>其志，苍茫天地是其归宿</a:t>
            </a:r>
            <a:r>
              <a:rPr lang="zh-CN" altLang="en-US" sz="2400" dirty="0" smtClean="0">
                <a:latin typeface="+mj-ea"/>
                <a:ea typeface="+mj-ea"/>
              </a:rPr>
              <a:t>，凌</a:t>
            </a:r>
            <a:r>
              <a:rPr lang="zh-CN" altLang="en-US" sz="2400" dirty="0">
                <a:latin typeface="+mj-ea"/>
                <a:ea typeface="+mj-ea"/>
              </a:rPr>
              <a:t>寒独立是其人格。 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5002" y="3255515"/>
            <a:ext cx="10625071" cy="359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一个人，登台长吟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:  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念天地之悠悠，独怆然而涕下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一个人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，登高作啸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万里悲秋常作客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百年多病独登台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一个人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，夜上西楼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无言独上西楼，月如钩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，寂寞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梧桐深院锁清秋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一个人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，寒江钓雪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: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孤舟蓑笠翁，独钓寒江雪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一个人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，持有一份情怀，坚守一种节操，直到天荒地老！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六、布置作业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97735" y="2327388"/>
            <a:ext cx="9453093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1.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请运用白描手法描写一下自己的一位同学。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2.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请就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“我看古人之痴”为话题写一篇不少于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300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字的课后练笔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3" name="内容占位符 41985"/>
          <p:cNvSpPr txBox="1">
            <a:spLocks noChangeArrowheads="1"/>
          </p:cNvSpPr>
          <p:nvPr/>
        </p:nvSpPr>
        <p:spPr>
          <a:xfrm>
            <a:off x="3284114" y="1987834"/>
            <a:ext cx="8319751" cy="568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  <a:sym typeface="黑体" panose="02010609060101010101" pitchFamily="49" charset="-122"/>
              </a:rPr>
              <a:t>      张岱</a:t>
            </a:r>
            <a:r>
              <a:rPr lang="zh-CN" altLang="en-US" dirty="0">
                <a:latin typeface="+mj-ea"/>
                <a:ea typeface="+mj-ea"/>
                <a:sym typeface="隶书" panose="02010509060101010101" pitchFamily="49" charset="-122"/>
              </a:rPr>
              <a:t>，字</a:t>
            </a: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  <a:sym typeface="隶书" panose="02010509060101010101" pitchFamily="49" charset="-122"/>
              </a:rPr>
              <a:t>宗子</a:t>
            </a:r>
            <a:r>
              <a:rPr lang="zh-CN" altLang="en-US" dirty="0">
                <a:latin typeface="+mj-ea"/>
                <a:ea typeface="+mj-ea"/>
                <a:sym typeface="隶书" panose="02010509060101010101" pitchFamily="49" charset="-122"/>
              </a:rPr>
              <a:t>，又字</a:t>
            </a: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  <a:sym typeface="隶书" panose="02010509060101010101" pitchFamily="49" charset="-122"/>
              </a:rPr>
              <a:t>石公</a:t>
            </a:r>
            <a:r>
              <a:rPr lang="zh-CN" altLang="en-US" dirty="0">
                <a:latin typeface="+mj-ea"/>
                <a:ea typeface="+mj-ea"/>
                <a:sym typeface="隶书" panose="02010509060101010101" pitchFamily="49" charset="-122"/>
              </a:rPr>
              <a:t>，号陶庵，又号</a:t>
            </a: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  <a:sym typeface="隶书" panose="02010509060101010101" pitchFamily="49" charset="-122"/>
              </a:rPr>
              <a:t>蝶庵居士</a:t>
            </a:r>
            <a:r>
              <a:rPr lang="zh-CN" altLang="en-US" dirty="0">
                <a:latin typeface="+mj-ea"/>
                <a:ea typeface="+mj-ea"/>
                <a:sym typeface="隶书" panose="02010509060101010101" pitchFamily="49" charset="-122"/>
              </a:rPr>
              <a:t>，</a:t>
            </a: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  <a:sym typeface="隶书" panose="02010509060101010101" pitchFamily="49" charset="-122"/>
              </a:rPr>
              <a:t>明末清初</a:t>
            </a: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  <a:sym typeface="隶书" panose="02010509060101010101" pitchFamily="49" charset="-122"/>
              </a:rPr>
              <a:t>山阴（今浙江绍兴）人。寓居杭州，出身仕宦世家，少为富贵公子，爱繁华，好山水，晓音乐、戏曲，明亡后不仕，入山著书以终。</a:t>
            </a:r>
            <a:endParaRPr lang="zh-CN" altLang="en-US" dirty="0">
              <a:solidFill>
                <a:schemeClr val="tx2"/>
              </a:solidFill>
              <a:latin typeface="+mj-ea"/>
              <a:ea typeface="+mj-ea"/>
              <a:sym typeface="隶书" panose="020105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  代表作</a:t>
            </a:r>
            <a:r>
              <a:rPr lang="en-US" altLang="zh-CN" dirty="0">
                <a:solidFill>
                  <a:srgbClr val="FF0000"/>
                </a:solidFill>
                <a:latin typeface="+mj-ea"/>
                <a:ea typeface="+mj-ea"/>
              </a:rPr>
              <a:t>:《</a:t>
            </a: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陶庵梦忆</a:t>
            </a:r>
            <a:r>
              <a:rPr lang="en-US" altLang="zh-CN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和</a:t>
            </a:r>
            <a:r>
              <a:rPr lang="en-US" altLang="zh-CN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西湖梦寻</a:t>
            </a:r>
            <a:r>
              <a:rPr lang="en-US" altLang="zh-CN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  <a:r>
              <a:rPr lang="zh-CN" altLang="en-US" dirty="0">
                <a:latin typeface="+mj-ea"/>
                <a:ea typeface="+mj-ea"/>
              </a:rPr>
              <a:t>即写于</a:t>
            </a: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明朝灭亡</a:t>
            </a:r>
            <a:r>
              <a:rPr lang="zh-CN" altLang="en-US" dirty="0">
                <a:latin typeface="+mj-ea"/>
                <a:ea typeface="+mj-ea"/>
              </a:rPr>
              <a:t>以后，书中缅怀往昔风月繁华，追忆前尘往事，字里行间流露出</a:t>
            </a: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深沉的故国之思</a:t>
            </a:r>
            <a:r>
              <a:rPr lang="zh-CN" altLang="en-US" dirty="0">
                <a:latin typeface="+mj-ea"/>
                <a:ea typeface="+mj-ea"/>
              </a:rPr>
              <a:t>和</a:t>
            </a: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沧桑之感</a:t>
            </a:r>
            <a:r>
              <a:rPr lang="zh-CN" altLang="en-US" dirty="0">
                <a:latin typeface="+mj-ea"/>
                <a:ea typeface="+mj-ea"/>
              </a:rPr>
              <a:t>。总带有</a:t>
            </a:r>
            <a:r>
              <a:rPr lang="zh-CN" altLang="en-US" dirty="0">
                <a:solidFill>
                  <a:srgbClr val="FF0000"/>
                </a:solidFill>
                <a:latin typeface="+mj-ea"/>
                <a:ea typeface="+mj-ea"/>
              </a:rPr>
              <a:t>淡淡的哀愁</a:t>
            </a:r>
            <a:r>
              <a:rPr lang="zh-CN" altLang="en-US" dirty="0">
                <a:latin typeface="+mj-ea"/>
                <a:ea typeface="+mj-ea"/>
              </a:rPr>
              <a:t>。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4" name="图片 4" descr="http://img2.imgtn.bdimg.com/it/u=1031137628,1264937700&amp;fm=21&amp;gp=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0" y="2351534"/>
            <a:ext cx="239395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965870" y="1464614"/>
            <a:ext cx="1712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作者简介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79801" y="2127758"/>
            <a:ext cx="68376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       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背景一：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CN" altLang="en-US" sz="2400" dirty="0">
                <a:latin typeface="+mj-ea"/>
                <a:ea typeface="+mj-ea"/>
              </a:rPr>
              <a:t>湖心亭看雪事件发生于崇祯五年（</a:t>
            </a:r>
            <a:r>
              <a:rPr lang="en-US" altLang="zh-CN" sz="2400" dirty="0">
                <a:latin typeface="+mj-ea"/>
                <a:ea typeface="+mj-ea"/>
              </a:rPr>
              <a:t>1632</a:t>
            </a:r>
            <a:r>
              <a:rPr lang="zh-CN" altLang="en-US" sz="2400" dirty="0">
                <a:latin typeface="+mj-ea"/>
                <a:ea typeface="+mj-ea"/>
              </a:rPr>
              <a:t>年），崇祯</a:t>
            </a:r>
            <a:r>
              <a:rPr lang="en-US" altLang="zh-CN" sz="2400" dirty="0">
                <a:latin typeface="+mj-ea"/>
                <a:ea typeface="+mj-ea"/>
              </a:rPr>
              <a:t>17</a:t>
            </a:r>
            <a:r>
              <a:rPr lang="zh-CN" altLang="en-US" sz="2400" dirty="0">
                <a:latin typeface="+mj-ea"/>
                <a:ea typeface="+mj-ea"/>
              </a:rPr>
              <a:t>年（</a:t>
            </a:r>
            <a:r>
              <a:rPr lang="en-US" altLang="zh-CN" sz="2400" dirty="0">
                <a:latin typeface="+mj-ea"/>
                <a:ea typeface="+mj-ea"/>
              </a:rPr>
              <a:t>1644</a:t>
            </a:r>
            <a:r>
              <a:rPr lang="zh-CN" altLang="en-US" sz="2400" dirty="0">
                <a:latin typeface="+mj-ea"/>
                <a:ea typeface="+mj-ea"/>
                <a:sym typeface="+mn-ea"/>
              </a:rPr>
              <a:t>年</a:t>
            </a:r>
            <a:r>
              <a:rPr lang="zh-CN" altLang="en-US" sz="2400" dirty="0">
                <a:latin typeface="+mj-ea"/>
                <a:ea typeface="+mj-ea"/>
              </a:rPr>
              <a:t>）明朝灭亡，顺治登基，清朝建立；顺治元年（</a:t>
            </a:r>
            <a:r>
              <a:rPr lang="en-US" altLang="zh-CN" sz="2400" dirty="0">
                <a:latin typeface="+mj-ea"/>
                <a:ea typeface="+mj-ea"/>
              </a:rPr>
              <a:t>1644</a:t>
            </a:r>
            <a:r>
              <a:rPr lang="zh-CN" altLang="en-US" sz="2400" dirty="0">
                <a:latin typeface="+mj-ea"/>
                <a:ea typeface="+mj-ea"/>
              </a:rPr>
              <a:t>年）张岱反清复明失败，逃入山中著书；</a:t>
            </a:r>
            <a:r>
              <a:rPr lang="en-US" altLang="zh-CN" sz="2400" dirty="0">
                <a:latin typeface="+mj-ea"/>
                <a:ea typeface="+mj-ea"/>
              </a:rPr>
              <a:t>1647</a:t>
            </a:r>
            <a:r>
              <a:rPr lang="zh-CN" altLang="en-US" sz="2400" dirty="0">
                <a:latin typeface="+mj-ea"/>
                <a:ea typeface="+mj-ea"/>
              </a:rPr>
              <a:t>年左右，张岱写《湖心亭看雪》</a:t>
            </a:r>
            <a:r>
              <a:rPr lang="zh-CN" altLang="en-US" sz="2400" dirty="0" smtClean="0">
                <a:latin typeface="+mj-ea"/>
                <a:ea typeface="+mj-ea"/>
              </a:rPr>
              <a:t>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      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背景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二：</a:t>
            </a:r>
            <a:r>
              <a:rPr lang="zh-CN" altLang="en-US" sz="2400" dirty="0">
                <a:latin typeface="+mj-ea"/>
                <a:ea typeface="+mj-ea"/>
              </a:rPr>
              <a:t>金陵即南京，明太祖朱元璋定位国都，后</a:t>
            </a:r>
            <a:r>
              <a:rPr lang="zh-CN" altLang="en-US" sz="2400" dirty="0" smtClean="0">
                <a:latin typeface="+mj-ea"/>
                <a:ea typeface="+mj-ea"/>
              </a:rPr>
              <a:t>明成祖</a:t>
            </a:r>
            <a:r>
              <a:rPr lang="zh-CN" altLang="en-US" sz="2400" dirty="0">
                <a:latin typeface="+mj-ea"/>
                <a:ea typeface="+mj-ea"/>
              </a:rPr>
              <a:t>朱棣迁都北京。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8287" y="1604538"/>
            <a:ext cx="285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写作背景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7" name="图片 41986" descr="B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5" y="2497626"/>
            <a:ext cx="259763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267458" y="2463964"/>
            <a:ext cx="6349286" cy="279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湖心亭位于杭州西湖中间，据说是宋代整修西湖时，以湖泥堆成小山，成为一岛，是西湖三岛之一，后于山边建成亭阁，叫湖心亭。这是观赏西湖风景的好地方，因此常有文人墨客到此赏景。　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2004512141316256"/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40" y="2287626"/>
            <a:ext cx="4012755" cy="314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102225" y="1764406"/>
            <a:ext cx="245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</a:rPr>
              <a:t>湖心亭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76375" y="2301553"/>
            <a:ext cx="2454275" cy="4824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崇祯</a:t>
            </a:r>
            <a:endParaRPr lang="zh-CN" altLang="en-US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更</a:t>
            </a:r>
            <a:r>
              <a:rPr lang="zh-CN" altLang="en-US" dirty="0" smtClean="0">
                <a:latin typeface="+mj-ea"/>
                <a:ea typeface="+mj-ea"/>
              </a:rPr>
              <a:t>定</a:t>
            </a:r>
            <a:endParaRPr lang="zh-CN" altLang="en-US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dirty="0" smtClean="0">
                <a:solidFill>
                  <a:srgbClr val="FF0000"/>
                </a:solidFill>
                <a:latin typeface="+mj-ea"/>
                <a:ea typeface="+mj-ea"/>
              </a:rPr>
              <a:t>更</a:t>
            </a:r>
            <a:r>
              <a:rPr lang="zh-CN" altLang="zh-CN" dirty="0" smtClean="0">
                <a:latin typeface="+mj-ea"/>
                <a:ea typeface="+mj-ea"/>
              </a:rPr>
              <a:t>有此人</a:t>
            </a:r>
            <a:endParaRPr lang="zh-CN" altLang="zh-CN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dirty="0" smtClean="0">
                <a:solidFill>
                  <a:srgbClr val="FF0000"/>
                </a:solidFill>
                <a:latin typeface="+mj-ea"/>
                <a:ea typeface="+mj-ea"/>
              </a:rPr>
              <a:t>强</a:t>
            </a:r>
            <a:r>
              <a:rPr lang="zh-CN" altLang="en-US" dirty="0" smtClean="0">
                <a:latin typeface="+mj-ea"/>
                <a:ea typeface="+mj-ea"/>
              </a:rPr>
              <a:t>饮</a:t>
            </a:r>
            <a:endParaRPr lang="en-US" altLang="zh-CN" dirty="0" smtClean="0">
              <a:latin typeface="+mj-ea"/>
              <a:ea typeface="+mj-ea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28918" y="2484553"/>
            <a:ext cx="295116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chóng zhēn</a:t>
            </a:r>
            <a:endParaRPr lang="zh-CN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02671" y="2997024"/>
            <a:ext cx="194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gēng</a:t>
            </a:r>
            <a:endParaRPr lang="zh-CN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55492" y="3707246"/>
            <a:ext cx="1506537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g</a:t>
            </a:r>
            <a:r>
              <a:rPr lang="zh-CN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èn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g</a:t>
            </a:r>
            <a:endParaRPr lang="zh-CN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2955376" y="4482371"/>
            <a:ext cx="2090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qiǎn</a:t>
            </a: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g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805144" y="2547987"/>
            <a:ext cx="1728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cuì</a:t>
            </a:r>
            <a:endParaRPr lang="zh-CN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805144" y="3124921"/>
            <a:ext cx="4641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sōng    hàng    dàng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863745" y="3701855"/>
            <a:ext cx="1243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zhān</a:t>
            </a:r>
            <a:endParaRPr lang="zh-CN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863745" y="4278789"/>
            <a:ext cx="266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zh-CN" sz="2400" dirty="0">
                <a:solidFill>
                  <a:srgbClr val="FF0000"/>
                </a:solidFill>
                <a:latin typeface="+mj-ea"/>
                <a:ea typeface="+mj-ea"/>
              </a:rPr>
              <a:t>ná  </a:t>
            </a:r>
            <a:endParaRPr lang="zh-CN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95544" y="2485217"/>
            <a:ext cx="18169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毳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衣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雾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凇沆砀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</a:rPr>
              <a:t>铺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毡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</a:rPr>
              <a:t>拏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92316" y="1481070"/>
            <a:ext cx="2724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读准字音</a:t>
            </a:r>
            <a:endParaRPr lang="zh-CN" altLang="en-US" sz="28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/>
      <p:bldP spid="7" grpId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内容占位符 2"/>
          <p:cNvSpPr txBox="1">
            <a:spLocks noChangeArrowheads="1"/>
          </p:cNvSpPr>
          <p:nvPr/>
        </p:nvSpPr>
        <p:spPr>
          <a:xfrm>
            <a:off x="892810" y="1891030"/>
            <a:ext cx="10144125" cy="46520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       崇祯五年十二月，余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住西湖。大雪三日，湖中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人鸟声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俱绝。   是日更定矣，余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拏一小舟，拥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毳衣炉火，独往湖心亭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看雪。雾凇沆砀，天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与云与山与水，上下一白。湖上影子，惟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长堤一痕、湖心亭一点、与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余舟一芥、舟中人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两三粒而已。  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      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到亭上，有两人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铺毡对坐，一童子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烧酒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炉正沸。见余大喜曰：“湖中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焉得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更有此人！”拉余同饮。余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强饮三大白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而别。问其姓氏，是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金陵人，客此。 及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下船，舟子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喃喃曰：“莫说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相公痴，更有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痴似相公者。”</a:t>
            </a:r>
            <a:endParaRPr lang="zh-CN" altLang="en-US" dirty="0" smtClean="0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19643" y="1244939"/>
            <a:ext cx="3900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湖心亭看雪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                                张岱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5611" y="1223493"/>
            <a:ext cx="1790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朗读课文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9BD5"/>
              </a:buClr>
              <a:buFont typeface="Wingdings" panose="05000000000000000000" pitchFamily="2" charset="2"/>
              <a:buNone/>
            </a:pP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buClr>
                <a:srgbClr val="5B9BD5"/>
              </a:buClr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4890" y="1161235"/>
            <a:ext cx="3928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疏通文意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4649273" y="1073591"/>
            <a:ext cx="471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第一段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180304" y="2240924"/>
            <a:ext cx="12011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dirty="0">
                <a:latin typeface="+mj-ea"/>
                <a:ea typeface="+mj-ea"/>
              </a:rPr>
              <a:t> </a:t>
            </a:r>
            <a:r>
              <a:rPr lang="zh-CN" altLang="en-US" sz="2400" dirty="0" smtClean="0">
                <a:latin typeface="+mj-ea"/>
                <a:ea typeface="+mj-ea"/>
              </a:rPr>
              <a:t>      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崇祯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五年</a:t>
            </a:r>
            <a:r>
              <a:rPr lang="zh-CN" altLang="en-US" sz="2400" dirty="0">
                <a:latin typeface="+mj-ea"/>
                <a:ea typeface="+mj-ea"/>
              </a:rPr>
              <a:t>十二月，余住西湖。大雪三日，湖中人鸟声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俱绝</a:t>
            </a:r>
            <a:r>
              <a:rPr lang="zh-CN" altLang="en-US" sz="2400" dirty="0" smtClean="0">
                <a:latin typeface="+mj-ea"/>
                <a:ea typeface="+mj-ea"/>
              </a:rPr>
              <a:t>。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是</a:t>
            </a:r>
            <a:r>
              <a:rPr lang="zh-CN" altLang="en-US" sz="2400" dirty="0">
                <a:latin typeface="+mj-ea"/>
                <a:ea typeface="+mj-ea"/>
              </a:rPr>
              <a:t>日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更定</a:t>
            </a:r>
            <a:r>
              <a:rPr lang="zh-CN" altLang="en-US" sz="2400" dirty="0">
                <a:latin typeface="+mj-ea"/>
                <a:ea typeface="+mj-ea"/>
              </a:rPr>
              <a:t>矣，</a:t>
            </a:r>
            <a:r>
              <a:rPr lang="zh-CN" altLang="en-US" sz="2400" dirty="0" smtClean="0">
                <a:latin typeface="+mj-ea"/>
                <a:ea typeface="+mj-ea"/>
              </a:rPr>
              <a:t>余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拏 </a:t>
            </a:r>
            <a:r>
              <a:rPr lang="en-US" altLang="zh-CN" sz="2400" dirty="0" err="1">
                <a:latin typeface="+mj-ea"/>
                <a:ea typeface="+mj-ea"/>
              </a:rPr>
              <a:t>一小舟，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拥毳衣炉火</a:t>
            </a:r>
            <a:r>
              <a:rPr lang="en-US" altLang="zh-CN" sz="2400" dirty="0" err="1">
                <a:latin typeface="+mj-ea"/>
                <a:ea typeface="+mj-ea"/>
              </a:rPr>
              <a:t>，独往湖心亭看雪。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雾凇沆砀</a:t>
            </a:r>
            <a:r>
              <a:rPr lang="en-US" altLang="zh-CN" sz="2400" dirty="0" err="1">
                <a:latin typeface="+mj-ea"/>
                <a:ea typeface="+mj-ea"/>
              </a:rPr>
              <a:t>，天与云与山与水，</a:t>
            </a:r>
            <a:r>
              <a:rPr lang="en-US" altLang="zh-CN" sz="2400" dirty="0" err="1" smtClean="0">
                <a:latin typeface="+mj-ea"/>
                <a:ea typeface="+mj-ea"/>
              </a:rPr>
              <a:t>上下</a:t>
            </a:r>
            <a:r>
              <a:rPr lang="en-US" altLang="zh-CN" sz="2400" dirty="0" err="1" smtClean="0">
                <a:solidFill>
                  <a:srgbClr val="FF0000"/>
                </a:solidFill>
                <a:latin typeface="+mj-ea"/>
                <a:ea typeface="+mj-ea"/>
              </a:rPr>
              <a:t>一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 err="1" smtClean="0">
                <a:latin typeface="+mj-ea"/>
                <a:ea typeface="+mj-ea"/>
              </a:rPr>
              <a:t>白</a:t>
            </a:r>
            <a:r>
              <a:rPr lang="en-US" altLang="zh-CN" sz="2400" dirty="0" err="1">
                <a:latin typeface="+mj-ea"/>
                <a:ea typeface="+mj-ea"/>
              </a:rPr>
              <a:t>。湖上影子，惟</a:t>
            </a:r>
            <a:r>
              <a:rPr lang="en-US" altLang="zh-CN" sz="2400" dirty="0" err="1">
                <a:solidFill>
                  <a:srgbClr val="FF0000"/>
                </a:solidFill>
                <a:latin typeface="+mj-ea"/>
                <a:ea typeface="+mj-ea"/>
              </a:rPr>
              <a:t>长堤一痕</a:t>
            </a:r>
            <a:r>
              <a:rPr lang="zh-CN" altLang="en-US" sz="2400" dirty="0">
                <a:latin typeface="+mj-ea"/>
                <a:ea typeface="+mj-ea"/>
              </a:rPr>
              <a:t>、湖心亭一点、与余舟一芥、舟中人两三粒而已。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0304" y="1681778"/>
            <a:ext cx="3232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公元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1632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年。崇祯，明思宗朱由检的年号。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669367" y="1829742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都</a:t>
            </a:r>
            <a:r>
              <a:rPr lang="zh-CN" altLang="en-US" sz="3200" dirty="0"/>
              <a:t>  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8067541" y="1947515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消失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868895" y="1947515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这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矩形标注 9"/>
          <p:cNvSpPr>
            <a:spLocks noChangeArrowheads="1"/>
          </p:cNvSpPr>
          <p:nvPr/>
        </p:nvSpPr>
        <p:spPr bwMode="auto">
          <a:xfrm>
            <a:off x="9362941" y="1946438"/>
            <a:ext cx="2203695" cy="460374"/>
          </a:xfrm>
          <a:prstGeom prst="wedgeRectCallout">
            <a:avLst>
              <a:gd name="adj1" fmla="val -27613"/>
              <a:gd name="adj2" fmla="val 16783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晚上八时左右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08006" y="3565700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撑（船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）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48116" y="3127197"/>
            <a:ext cx="225765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裹着裘皮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衣服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，围着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火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炉。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99546" y="2827036"/>
            <a:ext cx="3230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雾凇，天气寒冷时，雾冻在树木的枝叶上形成的白色松散冰晶。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17822" y="4478476"/>
            <a:ext cx="2051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  <a:latin typeface="+mj-ea"/>
                <a:ea typeface="+mj-ea"/>
              </a:rPr>
              <a:t>沆砀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白气弥漫的样子 。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135453" y="3565699"/>
            <a:ext cx="133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一，全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83365" y="4844466"/>
            <a:ext cx="2816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西湖长堤在雪中隐隐露出一道痕迹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1" grpId="0"/>
      <p:bldP spid="6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1550440" y="253890"/>
            <a:ext cx="2556957" cy="493005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7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</a:t>
            </a:r>
            <a:r>
              <a:rPr lang="zh-CN" altLang="en-US" sz="27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课讲解</a:t>
            </a:r>
            <a:endParaRPr lang="zh-CN" altLang="en-US" sz="2700" b="1" kern="1200" baseline="0" dirty="0"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80876" y="1331168"/>
            <a:ext cx="11655380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译文：</a:t>
            </a:r>
            <a:endParaRPr lang="en-US" altLang="zh-CN" sz="2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+mj-ea"/>
                <a:ea typeface="+mj-ea"/>
              </a:rPr>
              <a:t>      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崇祯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五年十二月，我住在西湖。接连下了三天的大雪，湖中行人、飞鸟的声音都消失了。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这一天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，初更以后，我撑着一只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小船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</a:rPr>
              <a:t>裹</a:t>
            </a:r>
            <a:r>
              <a:rPr lang="zh-CN" altLang="en-US" sz="2400" dirty="0">
                <a:solidFill>
                  <a:srgbClr val="FF0000"/>
                </a:solidFill>
                <a:latin typeface="+mj-ea"/>
              </a:rPr>
              <a:t>着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裘皮衣服，围着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火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炉，独自前往湖心亭看雪。湖上冰花周围弥漫着白汽，天空、白云、远山和湖水，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从上到下都是白茫茫一片，湖面上（比较清晰）的影子，只有一道长堤的痕迹，一点湖心亭的轮廓，我的一叶小舟，船中的二三个人影罢了。 </a:t>
            </a:r>
            <a:endParaRPr lang="zh-CN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92253" y="1100335"/>
            <a:ext cx="471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第一段</a:t>
            </a:r>
            <a:endParaRPr lang="zh-CN" altLang="en-US" sz="2400" dirty="0"/>
          </a:p>
        </p:txBody>
      </p:sp>
      <p:pic>
        <p:nvPicPr>
          <p:cNvPr id="6" name="Picture 4" descr="http://resource.ku.com.cn/EditerPictureFile/201303040348407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26" y="4533363"/>
            <a:ext cx="4417453" cy="212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4383</Words>
  <Application>WPS 演示</Application>
  <PresentationFormat>宽屏</PresentationFormat>
  <Paragraphs>302</Paragraphs>
  <Slides>27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宋体</vt:lpstr>
      <vt:lpstr>Wingdings</vt:lpstr>
      <vt:lpstr>黑体</vt:lpstr>
      <vt:lpstr>微软雅黑</vt:lpstr>
      <vt:lpstr>Calibri</vt:lpstr>
      <vt:lpstr>隶书</vt:lpstr>
      <vt:lpstr>Arial Unicode MS</vt:lpstr>
      <vt:lpstr>Times New Roman</vt:lpstr>
      <vt:lpstr>NEU-BZ-S92</vt:lpstr>
      <vt:lpstr>方正书宋_GBK</vt:lpstr>
      <vt:lpstr>Segoe Print</vt:lpstr>
      <vt:lpstr>自定义设计方案</vt:lpstr>
      <vt:lpstr>Paint.Picture</vt:lpstr>
      <vt:lpstr>12 湖心亭看雪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aa</cp:lastModifiedBy>
  <cp:revision>10</cp:revision>
  <dcterms:created xsi:type="dcterms:W3CDTF">2018-03-01T02:03:00Z</dcterms:created>
  <dcterms:modified xsi:type="dcterms:W3CDTF">2019-12-27T12:19:26Z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