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86" r:id="rId7"/>
    <p:sldId id="285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5" r:id="rId25"/>
    <p:sldId id="279" r:id="rId26"/>
    <p:sldId id="280" r:id="rId27"/>
    <p:sldId id="281" r:id="rId28"/>
    <p:sldId id="296" r:id="rId29"/>
    <p:sldId id="297" r:id="rId30"/>
    <p:sldId id="287" r:id="rId31"/>
    <p:sldId id="288" r:id="rId32"/>
    <p:sldId id="289" r:id="rId33"/>
    <p:sldId id="290" r:id="rId34"/>
    <p:sldId id="291" r:id="rId35"/>
    <p:sldId id="298" r:id="rId36"/>
    <p:sldId id="299" r:id="rId37"/>
    <p:sldId id="300" r:id="rId38"/>
    <p:sldId id="292" r:id="rId39"/>
    <p:sldId id="294" r:id="rId40"/>
    <p:sldId id="301" r:id="rId41"/>
    <p:sldId id="302" r:id="rId4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>
        <p:guide orient="horz" pos="2028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BC4281A-830B-44E5-B3FB-BBA81E331F7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302FC7-4C81-4742-9B58-20BA972A129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DC792D-DECF-4C40-8154-4D20A99163AC}" type="slidenum">
              <a:rPr lang="zh-CN" altLang="en-US">
                <a:solidFill>
                  <a:srgbClr val="000000"/>
                </a:solidFill>
                <a:ea typeface="微软雅黑" panose="020B0503020204020204" pitchFamily="34" charset="-122"/>
              </a:rPr>
            </a:fld>
            <a:endParaRPr lang="en-US" altLang="zh-CN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7" Type="http://schemas.openxmlformats.org/officeDocument/2006/relationships/theme" Target="../theme/theme1.xml"/><Relationship Id="rId56" Type="http://schemas.openxmlformats.org/officeDocument/2006/relationships/tags" Target="../tags/tag61.xml"/><Relationship Id="rId55" Type="http://schemas.openxmlformats.org/officeDocument/2006/relationships/tags" Target="../tags/tag60.xml"/><Relationship Id="rId54" Type="http://schemas.openxmlformats.org/officeDocument/2006/relationships/tags" Target="../tags/tag59.xml"/><Relationship Id="rId53" Type="http://schemas.openxmlformats.org/officeDocument/2006/relationships/tags" Target="../tags/tag58.xml"/><Relationship Id="rId52" Type="http://schemas.openxmlformats.org/officeDocument/2006/relationships/tags" Target="../tags/tag57.xml"/><Relationship Id="rId51" Type="http://schemas.openxmlformats.org/officeDocument/2006/relationships/tags" Target="../tags/tag56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1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2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81.xml"/><Relationship Id="rId2" Type="http://schemas.openxmlformats.org/officeDocument/2006/relationships/image" Target="../media/image1.jpe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image" Target="../media/image6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89.xml"/><Relationship Id="rId2" Type="http://schemas.openxmlformats.org/officeDocument/2006/relationships/image" Target="../media/image7.GIF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1.xml"/><Relationship Id="rId2" Type="http://schemas.openxmlformats.org/officeDocument/2006/relationships/image" Target="../media/image8.jpeg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103.xml"/><Relationship Id="rId2" Type="http://schemas.openxmlformats.org/officeDocument/2006/relationships/image" Target="../media/image9.jpeg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107.xml"/><Relationship Id="rId2" Type="http://schemas.openxmlformats.org/officeDocument/2006/relationships/image" Target="../media/image10.jpeg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09.xml"/><Relationship Id="rId2" Type="http://schemas.openxmlformats.org/officeDocument/2006/relationships/image" Target="../media/image11.jpeg"/><Relationship Id="rId1" Type="http://schemas.openxmlformats.org/officeDocument/2006/relationships/tags" Target="../tags/tag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9.xml"/><Relationship Id="rId4" Type="http://schemas.openxmlformats.org/officeDocument/2006/relationships/tags" Target="../tags/tag118.xml"/><Relationship Id="rId3" Type="http://schemas.openxmlformats.org/officeDocument/2006/relationships/image" Target="NULL" TargetMode="External"/><Relationship Id="rId2" Type="http://schemas.openxmlformats.org/officeDocument/2006/relationships/image" Target="../media/image12.jpeg"/><Relationship Id="rId1" Type="http://schemas.openxmlformats.org/officeDocument/2006/relationships/tags" Target="../tags/tag11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7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ags" Target="../tags/tag122.xml"/><Relationship Id="rId2" Type="http://schemas.openxmlformats.org/officeDocument/2006/relationships/image" Target="../media/image13.jpeg"/><Relationship Id="rId1" Type="http://schemas.openxmlformats.org/officeDocument/2006/relationships/tags" Target="../tags/tag12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24.xml"/><Relationship Id="rId2" Type="http://schemas.openxmlformats.org/officeDocument/2006/relationships/image" Target="../media/image14.png"/><Relationship Id="rId1" Type="http://schemas.openxmlformats.org/officeDocument/2006/relationships/tags" Target="../tags/tag12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tags" Target="../tags/tag128.xml"/><Relationship Id="rId2" Type="http://schemas.openxmlformats.org/officeDocument/2006/relationships/image" Target="../media/image15.jpeg"/><Relationship Id="rId1" Type="http://schemas.openxmlformats.org/officeDocument/2006/relationships/tags" Target="../tags/tag1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" Type="http://schemas.openxmlformats.org/officeDocument/2006/relationships/image" Target="../media/image1.jpe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49375"/>
            <a:ext cx="6627813" cy="2562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10 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岳阳楼记</a:t>
            </a:r>
            <a:endParaRPr lang="zh-CN" altLang="en-US" sz="6000" b="1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0" name="文本框 5"/>
          <p:cNvSpPr txBox="1">
            <a:spLocks noChangeArrowheads="1"/>
          </p:cNvSpPr>
          <p:nvPr/>
        </p:nvSpPr>
        <p:spPr bwMode="auto">
          <a:xfrm>
            <a:off x="1576388" y="760413"/>
            <a:ext cx="38115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6327775" y="3911600"/>
            <a:ext cx="4430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范仲淹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2" name="文本框 7"/>
          <p:cNvSpPr txBox="1">
            <a:spLocks noChangeArrowheads="1"/>
          </p:cNvSpPr>
          <p:nvPr/>
        </p:nvSpPr>
        <p:spPr bwMode="auto">
          <a:xfrm>
            <a:off x="7324725" y="5751513"/>
            <a:ext cx="20113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69702" y="1544280"/>
            <a:ext cx="10522039" cy="2723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r>
              <a:rPr lang="zh-CN" altLang="zh-CN" sz="2400" dirty="0">
                <a:latin typeface="+mj-ea"/>
                <a:ea typeface="+mj-ea"/>
              </a:rPr>
              <a:t>庆历四年（公元1044年）的春天，滕子京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被贬官到岳州做知州</a:t>
            </a:r>
            <a:r>
              <a:rPr lang="zh-CN" altLang="zh-CN" sz="2400" dirty="0">
                <a:latin typeface="+mj-ea"/>
                <a:ea typeface="+mj-ea"/>
              </a:rPr>
              <a:t>。到了第二年，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政事顺利，百姓和乐</a:t>
            </a:r>
            <a:r>
              <a:rPr lang="zh-CN" altLang="zh-CN" sz="2400" dirty="0">
                <a:latin typeface="+mj-ea"/>
                <a:ea typeface="+mj-ea"/>
              </a:rPr>
              <a:t>，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各种该办而未办的事都兴办起来，</a:t>
            </a:r>
            <a:r>
              <a:rPr lang="zh-CN" altLang="zh-CN" sz="2400" dirty="0">
                <a:latin typeface="+mj-ea"/>
                <a:ea typeface="+mj-ea"/>
              </a:rPr>
              <a:t>于是重新修建了岳阳楼，扩大它原有的规模，还在上面刻上唐代贤人和当代人的诗赋，（滕子京）嘱咐（我）写一篇文章用来记述这件事。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pic>
        <p:nvPicPr>
          <p:cNvPr id="4" name="Picture 13" descr="岳阳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0963" y="3694403"/>
            <a:ext cx="2767818" cy="316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04900" y="1336675"/>
            <a:ext cx="3862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ea typeface="微软雅黑" panose="020B0503020204020204" pitchFamily="34" charset="-122"/>
              </a:rPr>
              <a:t>第二段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  <p:sp>
        <p:nvSpPr>
          <p:cNvPr id="18435" name="文本框 3"/>
          <p:cNvSpPr txBox="1">
            <a:spLocks noChangeArrowheads="1"/>
          </p:cNvSpPr>
          <p:nvPr/>
        </p:nvSpPr>
        <p:spPr bwMode="auto">
          <a:xfrm>
            <a:off x="73660" y="2126615"/>
            <a:ext cx="12118340" cy="4849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予观夫巴陵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胜状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，在洞庭一湖。衔远山，吞长江，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浩浩汤汤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横无际涯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zh-CN" sz="2400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朝晖夕阴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，气象万千，此则岳阳楼之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大观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也，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前人之述备矣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然则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北通巫峡，南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潇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湘，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迁客骚人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，多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于此，</a:t>
            </a:r>
            <a:r>
              <a:rPr lang="zh-CN" altLang="zh-CN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览物之情，得无异乎？ 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2400" b="1" dirty="0"/>
          </a:p>
          <a:p>
            <a:pPr>
              <a:lnSpc>
                <a:spcPct val="80000"/>
              </a:lnSpc>
            </a:pPr>
            <a:endParaRPr lang="zh-CN" altLang="en-US" sz="2400" b="1" dirty="0"/>
          </a:p>
          <a:p>
            <a:pPr eaLnBrk="1" hangingPunct="1">
              <a:lnSpc>
                <a:spcPct val="80000"/>
              </a:lnSpc>
            </a:pPr>
            <a:endParaRPr lang="zh-CN" altLang="en-US" sz="2400" b="1" dirty="0"/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755775" y="1930400"/>
            <a:ext cx="33972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胜景，美景。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胜：美好。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6364288" y="1878013"/>
            <a:ext cx="2803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水势浩大的样子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8731250" y="1909763"/>
            <a:ext cx="3460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宽阔无边。际涯：边际。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288925" y="3017838"/>
            <a:ext cx="3536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早晚阴晴多变。晖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: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日光。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7"/>
          <p:cNvSpPr txBox="1">
            <a:spLocks noChangeArrowheads="1"/>
          </p:cNvSpPr>
          <p:nvPr/>
        </p:nvSpPr>
        <p:spPr bwMode="auto">
          <a:xfrm>
            <a:off x="4683760" y="3198178"/>
            <a:ext cx="16811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壮丽景象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141436" y="4027488"/>
            <a:ext cx="37544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前人的记述很详尽了。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26755" y="3198495"/>
            <a:ext cx="3210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如此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那么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18725" y="4061684"/>
            <a:ext cx="178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至，到达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835" y="4523105"/>
            <a:ext cx="6755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迁客，被降职到外地的官员。迁，贬谪，降职。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8925" y="5794943"/>
            <a:ext cx="255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骚人，泛指文人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26995" y="5518150"/>
            <a:ext cx="826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聚集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25875" y="5518374"/>
            <a:ext cx="6657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看了自然景物而触发的感情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，恐怕有所不同吧？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2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89420" y="1666428"/>
            <a:ext cx="6968790" cy="43858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r>
              <a:rPr lang="zh-CN" altLang="zh-CN" sz="2400" dirty="0">
                <a:latin typeface="+mj-ea"/>
                <a:ea typeface="+mj-ea"/>
              </a:rPr>
              <a:t>我看那巴陵郡的美景，集中在洞庭湖上。洞庭湖连接着远处的群山，吞吐长江的江水，水势浩大，宽阔无边，早晚阴晴多变，景象千变万化，这就是岳阳楼的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壮丽景象，</a:t>
            </a:r>
            <a:r>
              <a:rPr lang="zh-CN" altLang="zh-CN" sz="2400" dirty="0">
                <a:latin typeface="+mj-ea"/>
                <a:ea typeface="+mj-ea"/>
              </a:rPr>
              <a:t>前人的记述很详尽了</a:t>
            </a:r>
            <a:r>
              <a:rPr lang="zh-CN" altLang="zh-CN" sz="2400" dirty="0" smtClean="0">
                <a:latin typeface="+mj-ea"/>
                <a:ea typeface="+mj-ea"/>
              </a:rPr>
              <a:t>。</a:t>
            </a:r>
            <a:r>
              <a:rPr lang="zh-CN" altLang="en-US" sz="2400" dirty="0">
                <a:latin typeface="+mj-ea"/>
                <a:ea typeface="+mj-ea"/>
              </a:rPr>
              <a:t>虽然这样，那么北面通向巫峡，南面直到潇湘，迁谪之人和诗人们，大多在这里会集，看了自然景物而触发的感情</a:t>
            </a:r>
            <a:r>
              <a:rPr lang="zh-CN" altLang="en-US" sz="2400" dirty="0" smtClean="0">
                <a:latin typeface="+mj-ea"/>
                <a:ea typeface="+mj-ea"/>
              </a:rPr>
              <a:t>，恐怕有所不同吧？ 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zh-CN" altLang="en-US" b="1" dirty="0"/>
          </a:p>
        </p:txBody>
      </p:sp>
      <p:pic>
        <p:nvPicPr>
          <p:cNvPr id="4" name="图片 70660" descr="风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859" y="2727929"/>
            <a:ext cx="2771800" cy="17732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04900" y="1336675"/>
            <a:ext cx="3862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ea typeface="微软雅黑" panose="020B0503020204020204" pitchFamily="34" charset="-122"/>
              </a:rPr>
              <a:t>第三段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1123" y="2782476"/>
            <a:ext cx="10959919" cy="4591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若夫淫雨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霏霏</a:t>
            </a:r>
            <a:r>
              <a:rPr lang="zh-CN" altLang="en-US" sz="2400" dirty="0">
                <a:latin typeface="+mj-ea"/>
                <a:ea typeface="+mj-ea"/>
              </a:rPr>
              <a:t>，连月不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开</a:t>
            </a:r>
            <a:r>
              <a:rPr lang="zh-CN" altLang="en-US" sz="2400" dirty="0">
                <a:latin typeface="+mj-ea"/>
                <a:ea typeface="+mj-ea"/>
              </a:rPr>
              <a:t>，阴风怒号</a:t>
            </a:r>
            <a:r>
              <a:rPr lang="zh-CN" altLang="en-US" sz="2400" dirty="0" smtClean="0">
                <a:latin typeface="+mj-ea"/>
                <a:ea typeface="+mj-ea"/>
              </a:rPr>
              <a:t>，浊浪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排空</a:t>
            </a:r>
            <a:r>
              <a:rPr lang="zh-CN" altLang="en-US" sz="2400" dirty="0">
                <a:latin typeface="+mj-ea"/>
                <a:ea typeface="+mj-ea"/>
              </a:rPr>
              <a:t>，日星隐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曜</a:t>
            </a:r>
            <a:r>
              <a:rPr lang="zh-CN" altLang="en-US" sz="2400" dirty="0">
                <a:latin typeface="+mj-ea"/>
                <a:ea typeface="+mj-ea"/>
              </a:rPr>
              <a:t>，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山岳潜形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endParaRPr lang="en-US" altLang="zh-CN" sz="2400" dirty="0">
              <a:latin typeface="+mj-ea"/>
              <a:ea typeface="+mj-ea"/>
            </a:endParaRPr>
          </a:p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dirty="0" smtClean="0">
                <a:latin typeface="+mj-ea"/>
                <a:ea typeface="+mj-ea"/>
              </a:rPr>
              <a:t>商旅</a:t>
            </a:r>
            <a:r>
              <a:rPr lang="zh-CN" altLang="en-US" sz="2400" dirty="0">
                <a:latin typeface="+mj-ea"/>
                <a:ea typeface="+mj-ea"/>
              </a:rPr>
              <a:t>不行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樯倾楫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摧</a:t>
            </a:r>
            <a:r>
              <a:rPr lang="zh-CN" altLang="en-US" sz="2400" dirty="0">
                <a:latin typeface="+mj-ea"/>
                <a:ea typeface="+mj-ea"/>
              </a:rPr>
              <a:t>，       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薄</a:t>
            </a:r>
            <a:r>
              <a:rPr lang="zh-CN" altLang="en-US" sz="2400" dirty="0">
                <a:latin typeface="+mj-ea"/>
                <a:ea typeface="+mj-ea"/>
              </a:rPr>
              <a:t>暮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冥冥</a:t>
            </a:r>
            <a:r>
              <a:rPr lang="zh-CN" altLang="en-US" sz="2400" dirty="0">
                <a:latin typeface="+mj-ea"/>
                <a:ea typeface="+mj-ea"/>
              </a:rPr>
              <a:t>，虎啸猿啼。</a:t>
            </a:r>
            <a:r>
              <a:rPr lang="zh-CN" altLang="en-US" sz="2400" dirty="0" smtClean="0">
                <a:latin typeface="+mj-ea"/>
                <a:ea typeface="+mj-ea"/>
              </a:rPr>
              <a:t>登斯</a:t>
            </a:r>
            <a:r>
              <a:rPr lang="zh-CN" altLang="en-US" sz="2400" dirty="0">
                <a:latin typeface="+mj-ea"/>
                <a:ea typeface="+mj-ea"/>
              </a:rPr>
              <a:t>楼也，则有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去国</a:t>
            </a:r>
            <a:r>
              <a:rPr lang="zh-CN" altLang="en-US" sz="2400" dirty="0">
                <a:latin typeface="+mj-ea"/>
                <a:ea typeface="+mj-ea"/>
              </a:rPr>
              <a:t>怀乡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endParaRPr lang="en-US" altLang="zh-CN" sz="2400" dirty="0">
              <a:latin typeface="+mj-ea"/>
              <a:ea typeface="+mj-ea"/>
            </a:endParaRPr>
          </a:p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忧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谗畏讥</a:t>
            </a:r>
            <a:r>
              <a:rPr lang="zh-CN" altLang="en-US" sz="2400" dirty="0">
                <a:latin typeface="+mj-ea"/>
                <a:ea typeface="+mj-ea"/>
              </a:rPr>
              <a:t>，满目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萧然</a:t>
            </a:r>
            <a:r>
              <a:rPr lang="zh-CN" altLang="en-US" sz="2400" dirty="0">
                <a:latin typeface="+mj-ea"/>
                <a:ea typeface="+mj-ea"/>
              </a:rPr>
              <a:t>，感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极</a:t>
            </a:r>
            <a:r>
              <a:rPr lang="zh-CN" altLang="en-US" sz="2400" dirty="0">
                <a:latin typeface="+mj-ea"/>
                <a:ea typeface="+mj-ea"/>
              </a:rPr>
              <a:t>而悲者矣。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746071"/>
            <a:ext cx="28075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若夫，用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在一段话开头，以引起下文。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1365" y="3199130"/>
            <a:ext cx="3171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淫雨：连绵不断的雨。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1090" y="1840789"/>
            <a:ext cx="243410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霏霏： 雨雪纷纷而下的样子。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504690" y="2264410"/>
            <a:ext cx="18630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指天气放晴</a:t>
            </a:r>
            <a:r>
              <a:rPr lang="zh-CN" altLang="en-US" b="1" dirty="0">
                <a:solidFill>
                  <a:srgbClr val="FF0000"/>
                </a:solidFill>
              </a:rPr>
              <a:t>。 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33891" y="2300629"/>
            <a:ext cx="16202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冲向天空。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5880" y="2300605"/>
            <a:ext cx="894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光芒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39275" y="3127375"/>
            <a:ext cx="2648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山岳隐没在阴云中。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0230" y="4261485"/>
            <a:ext cx="62496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桅杆倒下，船桨断折。倾，倒下。摧，折断。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352388" y="3098403"/>
            <a:ext cx="257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薄，迫近。冥冥，昏暗的样子。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24470" y="4363720"/>
            <a:ext cx="35960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去，离开。国，指国都。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-159" y="5531659"/>
            <a:ext cx="3933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忧，担忧。谗，谗言。畏，害怕，惧怕。讥，嘲讽。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042795" y="4708822"/>
            <a:ext cx="333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凄凉冷落的样子。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40225" y="5531485"/>
            <a:ext cx="1007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极点。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460" y="1476555"/>
            <a:ext cx="10702344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r>
              <a:rPr lang="zh-CN" altLang="en-US" sz="2400" dirty="0" smtClean="0">
                <a:latin typeface="+mj-ea"/>
                <a:ea typeface="+mj-ea"/>
              </a:rPr>
              <a:t>像</a:t>
            </a:r>
            <a:r>
              <a:rPr lang="zh-CN" altLang="en-US" sz="2400" dirty="0">
                <a:latin typeface="+mj-ea"/>
                <a:ea typeface="+mj-ea"/>
              </a:rPr>
              <a:t>那阴雨连绵，接连几个月不放晴，寒风怒吼，浑浊的浪冲向天空；太阳和星星隐藏起光辉，山岳隐没在阴云中；商人和旅客不能通行，船桅倒下，船桨折断；傍晚天色昏暗，虎在长啸，猿在悲啼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r>
              <a:rPr lang="zh-CN" altLang="en-US" sz="2400" dirty="0">
                <a:latin typeface="+mj-ea"/>
                <a:ea typeface="+mj-ea"/>
              </a:rPr>
              <a:t>（这时候）登上这座楼啊，就会有一种离开国都、怀念家乡，担心人家说坏话、惧怕人家批评指责，满眼都是萧条的景象，感慨到了极点而悲伤的心情。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buNone/>
            </a:pPr>
            <a:endParaRPr lang="zh-CN" altLang="en-US" b="1" dirty="0"/>
          </a:p>
        </p:txBody>
      </p:sp>
      <p:pic>
        <p:nvPicPr>
          <p:cNvPr id="4" name="图片 27651" descr="t01d988f947afc8afa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60" y="3992138"/>
            <a:ext cx="3131840" cy="24923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76063" y="1174088"/>
            <a:ext cx="3862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ea typeface="微软雅黑" panose="020B0503020204020204" pitchFamily="34" charset="-122"/>
              </a:rPr>
              <a:t>第四段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>
          <a:xfrm>
            <a:off x="360608" y="2263664"/>
            <a:ext cx="11475076" cy="4929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          </a:t>
            </a:r>
            <a:r>
              <a:rPr lang="zh-CN" altLang="en-US" dirty="0" smtClean="0"/>
              <a:t>至若</a:t>
            </a:r>
            <a:r>
              <a:rPr lang="zh-CN" altLang="en-US" u="sng" dirty="0" smtClean="0">
                <a:solidFill>
                  <a:srgbClr val="FF0000"/>
                </a:solidFill>
              </a:rPr>
              <a:t>春</a:t>
            </a:r>
            <a:r>
              <a:rPr lang="zh-CN" altLang="en-US" dirty="0" smtClean="0"/>
              <a:t>和</a:t>
            </a:r>
            <a:r>
              <a:rPr lang="zh-CN" altLang="en-US" u="sng" dirty="0" smtClean="0">
                <a:solidFill>
                  <a:srgbClr val="FF0000"/>
                </a:solidFill>
              </a:rPr>
              <a:t>景</a:t>
            </a:r>
            <a:r>
              <a:rPr lang="zh-CN" altLang="en-US" dirty="0" smtClean="0">
                <a:solidFill>
                  <a:srgbClr val="000000"/>
                </a:solidFill>
              </a:rPr>
              <a:t>明，波澜不</a:t>
            </a:r>
            <a:r>
              <a:rPr lang="zh-CN" altLang="en-US" dirty="0" smtClean="0"/>
              <a:t>惊</a:t>
            </a:r>
            <a:r>
              <a:rPr lang="zh-CN" altLang="en-US" dirty="0" smtClean="0">
                <a:solidFill>
                  <a:srgbClr val="000000"/>
                </a:solidFill>
              </a:rPr>
              <a:t>，上下天光，</a:t>
            </a:r>
            <a:r>
              <a:rPr lang="zh-CN" altLang="en-US" dirty="0" smtClean="0"/>
              <a:t>一</a:t>
            </a:r>
            <a:r>
              <a:rPr lang="zh-CN" altLang="en-US" dirty="0" smtClean="0">
                <a:solidFill>
                  <a:srgbClr val="000000"/>
                </a:solidFill>
              </a:rPr>
              <a:t>碧</a:t>
            </a:r>
            <a:r>
              <a:rPr lang="zh-CN" altLang="en-US" u="sng" dirty="0" smtClean="0">
                <a:solidFill>
                  <a:srgbClr val="FF0000"/>
                </a:solidFill>
              </a:rPr>
              <a:t>万顷</a:t>
            </a:r>
            <a:r>
              <a:rPr lang="zh-CN" altLang="en-US" dirty="0" smtClean="0">
                <a:solidFill>
                  <a:srgbClr val="000000"/>
                </a:solidFill>
              </a:rPr>
              <a:t>，沙鸥</a:t>
            </a:r>
            <a:r>
              <a:rPr lang="zh-CN" altLang="en-US" u="sng" dirty="0" smtClean="0">
                <a:solidFill>
                  <a:srgbClr val="FF0000"/>
                </a:solidFill>
              </a:rPr>
              <a:t>翔集</a:t>
            </a:r>
            <a:r>
              <a:rPr lang="zh-CN" altLang="en-US" dirty="0" smtClean="0">
                <a:solidFill>
                  <a:srgbClr val="000000"/>
                </a:solidFill>
              </a:rPr>
              <a:t>，</a:t>
            </a:r>
            <a:r>
              <a:rPr lang="zh-CN" altLang="en-US" dirty="0" smtClean="0"/>
              <a:t>锦</a:t>
            </a:r>
            <a:r>
              <a:rPr lang="zh-CN" altLang="en-US" u="sng" dirty="0" smtClean="0">
                <a:solidFill>
                  <a:srgbClr val="FF0000"/>
                </a:solidFill>
              </a:rPr>
              <a:t>鳞</a:t>
            </a:r>
            <a:r>
              <a:rPr lang="zh-CN" altLang="en-US" dirty="0" smtClean="0">
                <a:solidFill>
                  <a:srgbClr val="000000"/>
                </a:solidFill>
              </a:rPr>
              <a:t>游泳，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岸</a:t>
            </a:r>
            <a:r>
              <a:rPr lang="zh-CN" altLang="en-US" u="sng" dirty="0" smtClean="0">
                <a:solidFill>
                  <a:srgbClr val="FF0000"/>
                </a:solidFill>
              </a:rPr>
              <a:t>芷汀</a:t>
            </a:r>
            <a:r>
              <a:rPr lang="zh-CN" altLang="en-US" dirty="0" smtClean="0">
                <a:solidFill>
                  <a:srgbClr val="000000"/>
                </a:solidFill>
              </a:rPr>
              <a:t>兰，</a:t>
            </a:r>
            <a:r>
              <a:rPr lang="zh-CN" altLang="en-US" u="sng" dirty="0" smtClean="0">
                <a:solidFill>
                  <a:srgbClr val="FF0000"/>
                </a:solidFill>
              </a:rPr>
              <a:t>郁郁</a:t>
            </a:r>
            <a:r>
              <a:rPr lang="zh-CN" altLang="en-US" dirty="0" smtClean="0">
                <a:solidFill>
                  <a:srgbClr val="000000"/>
                </a:solidFill>
              </a:rPr>
              <a:t>青青。而</a:t>
            </a:r>
            <a:r>
              <a:rPr lang="zh-CN" altLang="en-US" u="sng" dirty="0" smtClean="0">
                <a:solidFill>
                  <a:srgbClr val="FF0000"/>
                </a:solidFill>
              </a:rPr>
              <a:t>或</a:t>
            </a:r>
            <a:r>
              <a:rPr lang="zh-CN" altLang="en-US" dirty="0" smtClean="0">
                <a:solidFill>
                  <a:srgbClr val="000000"/>
                </a:solidFill>
              </a:rPr>
              <a:t>长烟</a:t>
            </a:r>
            <a:r>
              <a:rPr lang="zh-CN" altLang="en-US" u="sng" dirty="0" smtClean="0">
                <a:solidFill>
                  <a:srgbClr val="FF0000"/>
                </a:solidFill>
              </a:rPr>
              <a:t>一</a:t>
            </a:r>
            <a:r>
              <a:rPr lang="zh-CN" altLang="en-US" dirty="0" smtClean="0"/>
              <a:t>空</a:t>
            </a:r>
            <a:r>
              <a:rPr lang="zh-CN" altLang="en-US" dirty="0" smtClean="0">
                <a:solidFill>
                  <a:srgbClr val="000000"/>
                </a:solidFill>
              </a:rPr>
              <a:t>，</a:t>
            </a:r>
            <a:r>
              <a:rPr lang="zh-CN" altLang="en-US" dirty="0" smtClean="0"/>
              <a:t>皓月</a:t>
            </a:r>
            <a:r>
              <a:rPr lang="zh-CN" altLang="en-US" dirty="0" smtClean="0">
                <a:solidFill>
                  <a:srgbClr val="000000"/>
                </a:solidFill>
              </a:rPr>
              <a:t>千里，浮光跃金，静影沉</a:t>
            </a:r>
            <a:r>
              <a:rPr lang="zh-CN" altLang="en-US" u="sng" dirty="0" smtClean="0">
                <a:solidFill>
                  <a:srgbClr val="FF0000"/>
                </a:solidFill>
              </a:rPr>
              <a:t>璧</a:t>
            </a:r>
            <a:r>
              <a:rPr lang="zh-CN" altLang="en-US" dirty="0" smtClean="0">
                <a:solidFill>
                  <a:srgbClr val="000000"/>
                </a:solidFill>
              </a:rPr>
              <a:t>，渔歌互答，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zh-CN" dirty="0">
              <a:solidFill>
                <a:srgbClr val="000000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此乐</a:t>
            </a:r>
            <a:r>
              <a:rPr lang="zh-CN" altLang="en-US" u="sng" dirty="0" smtClean="0">
                <a:solidFill>
                  <a:srgbClr val="FF0000"/>
                </a:solidFill>
              </a:rPr>
              <a:t>何极</a:t>
            </a:r>
            <a:r>
              <a:rPr lang="zh-CN" altLang="en-US" dirty="0" smtClean="0">
                <a:solidFill>
                  <a:srgbClr val="000000"/>
                </a:solidFill>
              </a:rPr>
              <a:t>！登斯楼也，</a:t>
            </a:r>
            <a:r>
              <a:rPr lang="zh-CN" altLang="en-US" dirty="0" smtClean="0"/>
              <a:t>则有心旷神怡</a:t>
            </a:r>
            <a:r>
              <a:rPr lang="zh-CN" altLang="en-US" dirty="0" smtClean="0">
                <a:solidFill>
                  <a:srgbClr val="000000"/>
                </a:solidFill>
              </a:rPr>
              <a:t>，宠辱</a:t>
            </a:r>
            <a:r>
              <a:rPr lang="zh-CN" altLang="en-US" u="sng" dirty="0" smtClean="0">
                <a:solidFill>
                  <a:srgbClr val="FF0000"/>
                </a:solidFill>
              </a:rPr>
              <a:t>偕</a:t>
            </a:r>
            <a:r>
              <a:rPr lang="zh-CN" altLang="en-US" dirty="0" smtClean="0">
                <a:solidFill>
                  <a:srgbClr val="000000"/>
                </a:solidFill>
              </a:rPr>
              <a:t>忘，</a:t>
            </a:r>
            <a:r>
              <a:rPr lang="zh-CN" altLang="en-US" u="sng" dirty="0" smtClean="0">
                <a:solidFill>
                  <a:srgbClr val="FF0000"/>
                </a:solidFill>
              </a:rPr>
              <a:t>把酒临风</a:t>
            </a:r>
            <a:r>
              <a:rPr lang="zh-CN" altLang="en-US" dirty="0" smtClean="0">
                <a:solidFill>
                  <a:srgbClr val="000000"/>
                </a:solidFill>
              </a:rPr>
              <a:t>，其喜洋洋者矣。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7556" y="1736511"/>
            <a:ext cx="16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景，日光。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2932" y="1758557"/>
            <a:ext cx="149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春，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春风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9256" y="1769255"/>
            <a:ext cx="23607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万顷，极言广阔。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20048" y="1136346"/>
            <a:ext cx="2376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翔集，时而飞翔，时而停歇。集，停息。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06609" y="1793875"/>
            <a:ext cx="183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鳞，代指鱼。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742" y="2793542"/>
            <a:ext cx="1792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芷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，白芷。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汀，小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洲。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701825" y="2801666"/>
            <a:ext cx="1822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郁郁：形容草木茂盛。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307257" y="3325494"/>
            <a:ext cx="155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或，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有时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3115" y="3333618"/>
            <a:ext cx="13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一，全。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19750" y="3152025"/>
            <a:ext cx="230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璧，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圆形的玉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056" y="5028856"/>
            <a:ext cx="250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何极：哪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有尽头。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83409" y="5259688"/>
            <a:ext cx="146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偕，一起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47774" y="4926383"/>
            <a:ext cx="316186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把酒临风：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端着酒，迎着风。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把，持、执。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76063" y="1277119"/>
            <a:ext cx="3862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ea typeface="微软雅黑" panose="020B0503020204020204" pitchFamily="34" charset="-122"/>
              </a:rPr>
              <a:t>第四段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6975" y="2059251"/>
            <a:ext cx="10869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r>
              <a:rPr lang="zh-CN" altLang="en-US" sz="2400" dirty="0" smtClean="0">
                <a:latin typeface="+mj-ea"/>
                <a:ea typeface="+mj-ea"/>
              </a:rPr>
              <a:t>到</a:t>
            </a:r>
            <a:r>
              <a:rPr lang="zh-CN" altLang="en-US" sz="2400" dirty="0">
                <a:latin typeface="+mj-ea"/>
                <a:ea typeface="+mj-ea"/>
              </a:rPr>
              <a:t>了春风和煦、阳光明媚的时候。湖面平静，没有惊涛骇浪，天光和水色交相辉映，一片碧绿，广阔无边，沙鸥时而展翅高飞，时而落下停歇，美丽的鱼儿游来游去，岸上、小洲上的芷草兰花，茂盛青绿，有时湖上烟雾全都消散，皎洁的月光一泻千里，波动的光闪烁着金色，静静的月影像沉在水底的碧玉，渔夫的歌声一唱一和，这样的乐趣，哪里会有穷尽呢！这时人们登上这座楼来，就会感到心胸开阔，精神愉快，荣耀和屈辱一起都被忘掉，（于是）在清风吹拂中举杯痛饮，那真是高兴到极点了啊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639" y="2230631"/>
            <a:ext cx="11204620" cy="407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2400" dirty="0" smtClean="0">
                <a:latin typeface="+mj-ea"/>
                <a:ea typeface="+mj-ea"/>
              </a:rPr>
              <a:t>       嗟</a:t>
            </a:r>
            <a:r>
              <a:rPr lang="zh-CN" altLang="en-US" sz="2400" dirty="0">
                <a:latin typeface="+mj-ea"/>
                <a:ea typeface="+mj-ea"/>
              </a:rPr>
              <a:t>夫！予尝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求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古仁人</a:t>
            </a:r>
            <a:r>
              <a:rPr lang="zh-CN" altLang="en-US" sz="2400" dirty="0">
                <a:latin typeface="+mj-ea"/>
                <a:ea typeface="+mj-ea"/>
              </a:rPr>
              <a:t>之心，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或异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二者之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为</a:t>
            </a:r>
            <a:r>
              <a:rPr lang="zh-CN" altLang="en-US" sz="2400" dirty="0">
                <a:latin typeface="+mj-ea"/>
                <a:ea typeface="+mj-ea"/>
              </a:rPr>
              <a:t>，何哉？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不以物喜，不以己悲</a:t>
            </a:r>
            <a:r>
              <a:rPr lang="zh-CN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zh-CN" altLang="en-US" sz="2400" dirty="0" smtClean="0">
                <a:latin typeface="+mj-ea"/>
                <a:ea typeface="+mj-ea"/>
              </a:rPr>
              <a:t>居</a:t>
            </a:r>
            <a:endParaRPr lang="en-US" altLang="zh-CN" sz="2400" dirty="0" smtClean="0"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>
              <a:solidFill>
                <a:srgbClr val="FF3300"/>
              </a:solidFill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>
              <a:solidFill>
                <a:srgbClr val="FF3300"/>
              </a:solidFill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庙堂</a:t>
            </a:r>
            <a:r>
              <a:rPr lang="zh-CN" altLang="en-US" sz="2400" dirty="0" smtClean="0">
                <a:latin typeface="+mj-ea"/>
                <a:ea typeface="+mj-ea"/>
              </a:rPr>
              <a:t>之高</a:t>
            </a:r>
            <a:r>
              <a:rPr lang="zh-CN" altLang="en-US" sz="2400" dirty="0">
                <a:latin typeface="+mj-ea"/>
                <a:ea typeface="+mj-ea"/>
              </a:rPr>
              <a:t>则忧其民；处江湖之远则忧</a:t>
            </a:r>
            <a:r>
              <a:rPr lang="zh-CN" altLang="en-US" sz="2400" dirty="0" smtClean="0">
                <a:latin typeface="+mj-ea"/>
                <a:ea typeface="+mj-ea"/>
              </a:rPr>
              <a:t>其君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  <a:r>
              <a:rPr lang="zh-CN" altLang="en-US" sz="2400" dirty="0" smtClean="0">
                <a:latin typeface="+mj-ea"/>
                <a:ea typeface="+mj-ea"/>
              </a:rPr>
              <a:t>是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进</a:t>
            </a:r>
            <a:r>
              <a:rPr lang="zh-CN" altLang="en-US" sz="2400" dirty="0" smtClean="0">
                <a:latin typeface="+mj-ea"/>
                <a:ea typeface="+mj-ea"/>
              </a:rPr>
              <a:t>亦</a:t>
            </a:r>
            <a:r>
              <a:rPr lang="zh-CN" altLang="en-US" sz="2400" dirty="0">
                <a:latin typeface="+mj-ea"/>
                <a:ea typeface="+mj-ea"/>
              </a:rPr>
              <a:t>忧，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退</a:t>
            </a:r>
            <a:r>
              <a:rPr lang="zh-CN" altLang="en-US" sz="2400" dirty="0">
                <a:latin typeface="+mj-ea"/>
                <a:ea typeface="+mj-ea"/>
              </a:rPr>
              <a:t>亦忧。</a:t>
            </a:r>
            <a:r>
              <a:rPr lang="zh-CN" altLang="en-US" sz="2400" dirty="0" smtClean="0">
                <a:latin typeface="+mj-ea"/>
                <a:ea typeface="+mj-ea"/>
              </a:rPr>
              <a:t>然则何时而乐</a:t>
            </a:r>
            <a:endParaRPr lang="en-US" altLang="zh-CN" sz="2400" dirty="0" smtClean="0"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 smtClean="0"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 smtClean="0"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zh-CN" sz="2400" dirty="0">
              <a:latin typeface="+mj-ea"/>
              <a:ea typeface="+mj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2400" dirty="0" smtClean="0">
                <a:latin typeface="+mj-ea"/>
                <a:ea typeface="+mj-ea"/>
              </a:rPr>
              <a:t>耶？其</a:t>
            </a:r>
            <a:r>
              <a:rPr lang="zh-CN" altLang="en-US" sz="2400" dirty="0">
                <a:latin typeface="+mj-ea"/>
                <a:ea typeface="+mj-ea"/>
              </a:rPr>
              <a:t>必曰</a:t>
            </a:r>
            <a:r>
              <a:rPr lang="zh-CN" altLang="en-US" sz="2400" dirty="0" smtClean="0">
                <a:latin typeface="+mj-ea"/>
                <a:ea typeface="+mj-ea"/>
              </a:rPr>
              <a:t>“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先</a:t>
            </a:r>
            <a:r>
              <a:rPr lang="zh-CN" altLang="en-US" sz="2400" dirty="0" smtClean="0">
                <a:latin typeface="+mj-ea"/>
                <a:ea typeface="+mj-ea"/>
              </a:rPr>
              <a:t>天下之忧而忧，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后</a:t>
            </a:r>
            <a:r>
              <a:rPr lang="zh-CN" altLang="en-US" sz="2400" dirty="0" smtClean="0">
                <a:latin typeface="+mj-ea"/>
                <a:ea typeface="+mj-ea"/>
              </a:rPr>
              <a:t>天下之乐而乐” </a:t>
            </a:r>
            <a:r>
              <a:rPr lang="zh-CN" altLang="en-US" sz="2400" dirty="0">
                <a:latin typeface="+mj-ea"/>
                <a:ea typeface="+mj-ea"/>
              </a:rPr>
              <a:t>乎！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</a:rPr>
              <a:t>噫！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微斯人</a:t>
            </a:r>
            <a:r>
              <a:rPr lang="zh-CN" altLang="en-US" sz="2400" u="sng" dirty="0" smtClean="0">
                <a:solidFill>
                  <a:srgbClr val="FF0000"/>
                </a:solidFill>
                <a:latin typeface="+mj-ea"/>
                <a:ea typeface="+mj-ea"/>
              </a:rPr>
              <a:t>，吾谁与</a:t>
            </a:r>
            <a:r>
              <a:rPr lang="zh-CN" altLang="en-US" sz="2400" u="sng" dirty="0">
                <a:solidFill>
                  <a:srgbClr val="FF0000"/>
                </a:solidFill>
                <a:latin typeface="+mj-ea"/>
                <a:ea typeface="+mj-ea"/>
              </a:rPr>
              <a:t>归？</a:t>
            </a:r>
            <a:endParaRPr lang="zh-CN" altLang="en-US" sz="2400" u="sng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latin typeface="+mj-ea"/>
                <a:ea typeface="+mj-ea"/>
              </a:rPr>
              <a:t>时六年九月十五日。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68644" y="1119922"/>
            <a:ext cx="3862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ea typeface="微软雅黑" panose="020B0503020204020204" pitchFamily="34" charset="-122"/>
              </a:rPr>
              <a:t>第五段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8504" y="1768198"/>
            <a:ext cx="14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求：探求。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86965" y="2618105"/>
            <a:ext cx="4114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古仁人：古代品德高尚的人。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30420" y="1400810"/>
            <a:ext cx="4745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或许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不同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于以上两种表现。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或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，或许、也许，表示委婉的语气。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82940" y="2658508"/>
            <a:ext cx="285365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不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因外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物和自己处境的变化而喜悲。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734" y="3368718"/>
            <a:ext cx="23053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指朝廷。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7210" y="3488690"/>
            <a:ext cx="3026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即指“居庙堂之高”。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52030" y="4258310"/>
            <a:ext cx="431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即指“处江湖之远”。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84331" y="5088322"/>
            <a:ext cx="481669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先，在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之前。后，在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……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之后。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414898" y="4771742"/>
            <a:ext cx="34823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如果没有这种人，我同谁一道呢？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75552" y="5940010"/>
            <a:ext cx="261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微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，如果没有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81523" y="1300226"/>
            <a:ext cx="3862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smtClean="0">
                <a:ea typeface="微软雅黑" panose="020B0503020204020204" pitchFamily="34" charset="-122"/>
              </a:rPr>
              <a:t>第五段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5611" y="2215166"/>
            <a:ext cx="10895224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r>
              <a:rPr lang="zh-CN" altLang="en-US" sz="2400" dirty="0" smtClean="0">
                <a:latin typeface="+mj-ea"/>
                <a:ea typeface="+mj-ea"/>
              </a:rPr>
              <a:t>唉</a:t>
            </a:r>
            <a:r>
              <a:rPr lang="zh-CN" altLang="en-US" sz="2400" dirty="0">
                <a:latin typeface="+mj-ea"/>
                <a:ea typeface="+mj-ea"/>
              </a:rPr>
              <a:t>！我曾经探求过古时品德高尚的人的思想感情 ，或许不同于（以上）两种人的心情，这是为什么呢？（是因为）不因外物的好坏和自己得失或喜或悲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r>
              <a:rPr lang="zh-CN" altLang="en-US" sz="2400" dirty="0">
                <a:latin typeface="+mj-ea"/>
                <a:ea typeface="+mj-ea"/>
              </a:rPr>
              <a:t>他们在朝廷上做官时，就为百姓担忧；在江湖上不做官时，就为国君担忧。这样来说在朝廷做官也担忧，在僻远的江湖也担忧。既然这样，那么他们什么时候才会感到快乐呢？他们一定会说：“在天下人忧之前先忧，在天下人乐之后才乐”。唉！如果没有这种人，我同谁一道呢 ？</a:t>
            </a:r>
            <a:endParaRPr lang="zh-CN" altLang="en-US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254774" y="1403798"/>
            <a:ext cx="2415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smtClean="0">
                <a:latin typeface="+mj-ea"/>
                <a:ea typeface="+mj-ea"/>
              </a:rPr>
              <a:t>理清文章思路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1119299" y="2198824"/>
            <a:ext cx="79486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第一部分：</a:t>
            </a: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1</a:t>
            </a: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段）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交代写作背景和作记缘由。</a:t>
            </a:r>
            <a:endParaRPr lang="zh-CN" altLang="en-US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1093787" y="3200949"/>
            <a:ext cx="17351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第二部分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482291" y="2974144"/>
            <a:ext cx="372146" cy="91527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8364" y="2986726"/>
            <a:ext cx="8736549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40000"/>
              </a:lnSpc>
            </a:pP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2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段）由岳阳楼的大观过渡到登楼览物的心情；</a:t>
            </a:r>
            <a:endParaRPr lang="zh-CN" altLang="en-US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3-4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段）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迁人骚客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的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览物之情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，一明一暗，一喜一悲。</a:t>
            </a:r>
            <a:endParaRPr lang="zh-CN" altLang="en-US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1119299" y="4339993"/>
            <a:ext cx="10336212" cy="5810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第三部分：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5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）抒发作者的阔大胸襟和政治抱负，这是全文的核心。</a:t>
            </a:r>
            <a:endParaRPr lang="zh-CN" altLang="en-US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33425" y="1230313"/>
            <a:ext cx="10787063" cy="483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名楼导入</a:t>
            </a:r>
            <a:endParaRPr kumimoji="1" lang="zh-CN" altLang="en-US" sz="24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同学们，我国的很多名胜古迹，都留下了文人骚客的诗词歌赋。比如我国古代</a:t>
            </a:r>
            <a:r>
              <a:rPr kumimoji="1"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江南三大名楼滕王阁、黄鹤楼、岳阳楼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上面就铭刻了很多美文妙句。王勃</a:t>
            </a:r>
            <a:r>
              <a:rPr kumimoji="1"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滕王阁序</a:t>
            </a:r>
            <a:r>
              <a:rPr kumimoji="1"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》“</a:t>
            </a:r>
            <a:r>
              <a:rPr kumimoji="1" lang="zh-CN" altLang="en-US" sz="2400" dirty="0">
                <a:solidFill>
                  <a:srgbClr val="FF3300"/>
                </a:solidFill>
                <a:latin typeface="+mj-ea"/>
                <a:ea typeface="+mj-ea"/>
              </a:rPr>
              <a:t>落霞与孤鹭齐飞，秋水共长天一色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”令人神往之至；崔灏</a:t>
            </a:r>
            <a:r>
              <a:rPr kumimoji="1"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黄鹤楼</a:t>
            </a:r>
            <a:r>
              <a:rPr kumimoji="1"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》“</a:t>
            </a:r>
            <a:r>
              <a:rPr kumimoji="1" lang="zh-CN" altLang="en-US" sz="2400" dirty="0">
                <a:solidFill>
                  <a:srgbClr val="FF3300"/>
                </a:solidFill>
                <a:latin typeface="+mj-ea"/>
                <a:ea typeface="+mj-ea"/>
              </a:rPr>
              <a:t>晴川历历汉阳树，芳草萋萋鹦鹉洲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”让人回味无穷；而岳阳楼上，范仲淹的“</a:t>
            </a:r>
            <a:r>
              <a:rPr kumimoji="1" lang="zh-CN" altLang="en-US" sz="2400" dirty="0">
                <a:solidFill>
                  <a:srgbClr val="FF3300"/>
                </a:solidFill>
                <a:latin typeface="+mj-ea"/>
                <a:ea typeface="+mj-ea"/>
              </a:rPr>
              <a:t>先天下之忧而忧，后天下之乐而乐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”传唱不衰，</a:t>
            </a:r>
            <a:r>
              <a:rPr kumimoji="1"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岳阳楼记</a:t>
            </a:r>
            <a:r>
              <a:rPr kumimoji="1"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kumimoji="1"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成为写景状物抒发真情的名篇。今天，我们就来阅读这一名篇，看看它描写了什么样的景色，抒发了什么样的感情。</a:t>
            </a:r>
            <a:endParaRPr kumimoji="1" lang="zh-CN" altLang="en-US" sz="2400" dirty="0">
              <a:latin typeface="+mj-ea"/>
              <a:ea typeface="+mj-ea"/>
            </a:endParaRPr>
          </a:p>
          <a:p>
            <a:r>
              <a:rPr kumimoji="1"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5160" y="1182882"/>
            <a:ext cx="383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合作探究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78773" y="1437704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朗读第一段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1217" y="2142859"/>
            <a:ext cx="10972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找出表现</a:t>
            </a:r>
            <a:r>
              <a:rPr lang="zh-CN" altLang="en-US" sz="2400" dirty="0">
                <a:latin typeface="+mj-ea"/>
                <a:ea typeface="+mj-ea"/>
              </a:rPr>
              <a:t>滕子京政绩的</a:t>
            </a:r>
            <a:r>
              <a:rPr lang="zh-CN" altLang="en-US" sz="2400" dirty="0" smtClean="0">
                <a:latin typeface="+mj-ea"/>
                <a:ea typeface="+mj-ea"/>
              </a:rPr>
              <a:t>句子。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政通人和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百废具兴。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 作者作</a:t>
            </a:r>
            <a:r>
              <a:rPr lang="zh-CN" altLang="en-US" sz="2400" dirty="0">
                <a:latin typeface="+mj-ea"/>
                <a:ea typeface="+mj-ea"/>
              </a:rPr>
              <a:t>记缘由的</a:t>
            </a:r>
            <a:r>
              <a:rPr lang="zh-CN" altLang="en-US" sz="2400" dirty="0" smtClean="0">
                <a:latin typeface="+mj-ea"/>
                <a:ea typeface="+mj-ea"/>
              </a:rPr>
              <a:t>句子是什么？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属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予作文以记之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4.</a:t>
            </a:r>
            <a:r>
              <a:rPr lang="zh-CN" altLang="en-US" sz="2400" dirty="0" smtClean="0">
                <a:latin typeface="+mj-ea"/>
                <a:ea typeface="+mj-ea"/>
              </a:rPr>
              <a:t>作者交代滕子京的政绩和重修</a:t>
            </a:r>
            <a:r>
              <a:rPr lang="zh-CN" altLang="en-US" sz="2400" dirty="0">
                <a:latin typeface="+mj-ea"/>
                <a:ea typeface="+mj-ea"/>
              </a:rPr>
              <a:t>岳阳楼</a:t>
            </a:r>
            <a:r>
              <a:rPr lang="zh-CN" altLang="en-US" sz="2400" dirty="0" smtClean="0">
                <a:latin typeface="+mj-ea"/>
                <a:ea typeface="+mj-ea"/>
              </a:rPr>
              <a:t>的情况有何用意？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说明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滕子京在谪守的逆境中，仍不以己悲，把政事治理得井井有条。由此可见作者欣赏他的阔大胸襟，与一般的“迁客”不同。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10" name="Picture 13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39" y="1182882"/>
            <a:ext cx="4038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357" y="125740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smtClean="0">
                <a:latin typeface="+mj-ea"/>
                <a:ea typeface="+mj-ea"/>
              </a:rPr>
              <a:t>朗读第二段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72" y="1843974"/>
            <a:ext cx="11668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表现</a:t>
            </a:r>
            <a:r>
              <a:rPr lang="zh-CN" altLang="en-US" sz="2400" dirty="0">
                <a:latin typeface="+mj-ea"/>
                <a:ea typeface="+mj-ea"/>
              </a:rPr>
              <a:t>岳阳楼大观（洞庭湖美景）的句子是哪些</a:t>
            </a:r>
            <a:r>
              <a:rPr lang="zh-CN" altLang="en-US" sz="2400" dirty="0" smtClean="0">
                <a:latin typeface="+mj-ea"/>
                <a:ea typeface="+mj-ea"/>
              </a:rPr>
              <a:t>？体现了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洞庭湖之景有哪些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特征？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衔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远山，吞长江，浩浩汤汤，横无际涯；朝晖夕阴，气象万千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气势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宏大；气象变化多端；南北流向之长。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2</a:t>
            </a:r>
            <a:r>
              <a:rPr lang="en-US" altLang="zh-CN" sz="2400" dirty="0">
                <a:latin typeface="+mj-ea"/>
                <a:ea typeface="+mj-ea"/>
              </a:rPr>
              <a:t>.</a:t>
            </a:r>
            <a:r>
              <a:rPr lang="zh-CN" altLang="en-US" sz="2400" dirty="0" smtClean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前人之述备矣 </a:t>
            </a:r>
            <a:r>
              <a:rPr lang="zh-CN" altLang="en-US" sz="2400" dirty="0" smtClean="0">
                <a:latin typeface="+mj-ea"/>
                <a:ea typeface="+mj-ea"/>
              </a:rPr>
              <a:t>”在文中有什么作用？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照应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上一段中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的“刻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唐贤今人诗赋于其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上” 一句话，同时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引出并总领三、四两段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内容。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       </a:t>
            </a:r>
            <a:endParaRPr lang="zh-CN" altLang="en-US" dirty="0"/>
          </a:p>
        </p:txBody>
      </p:sp>
      <p:pic>
        <p:nvPicPr>
          <p:cNvPr id="7" name="图片 6" descr="u=1731136064,4076288199&amp;gp=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265" y="4608490"/>
            <a:ext cx="4067175" cy="2133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357" y="125740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朗读第三段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9549" y="1940621"/>
            <a:ext cx="1161245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0" dirty="0"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、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这一段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写了哪些景物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？描绘了一幅什么样的图画？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这些景物体现出洞庭湖的什么特征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？</a:t>
            </a:r>
            <a:endParaRPr lang="en-US" altLang="zh-CN" sz="2400" b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景物：淫雨、阴风、浊浪、日、星、山岳、商旅、樯、楫、虎、猿。</a:t>
            </a:r>
            <a:endParaRPr lang="zh-CN" altLang="en-US" sz="2400" b="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描绘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了一幅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淫雨霏霏图。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体现出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洞庭湖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的阴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惨。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0" dirty="0" smtClean="0">
                <a:solidFill>
                  <a:srgbClr val="000000"/>
                </a:solidFill>
                <a:latin typeface="+mj-ea"/>
                <a:ea typeface="+mj-ea"/>
              </a:rPr>
              <a:t>2.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表明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“迁客骚人”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在登楼感受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的句子是哪些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？</a:t>
            </a:r>
            <a:endParaRPr lang="en-US" altLang="zh-CN" sz="2400" b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去国怀乡，忧谗畏讥，满目萧然，感极而悲者矣。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357" y="125740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朗读第四段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9245" y="1815407"/>
            <a:ext cx="10805375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0" dirty="0"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、这段写了哪些景物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？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描绘了一幅什么样的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图画？这些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景物体现出洞庭湖的什么特征？</a:t>
            </a:r>
            <a:endParaRPr lang="zh-CN" altLang="en-US" sz="2400" b="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景物：春风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、日光、波澜、湖光、天色、沙鸥、美丽的鱼、芷、兰、月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影。</a:t>
            </a:r>
            <a:endParaRPr lang="en-US" altLang="zh-CN" sz="2400" b="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描绘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了一幅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春和景明图。体现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出洞庭湖景观的明媚艳丽。</a:t>
            </a:r>
            <a:endParaRPr lang="en-US" altLang="zh-CN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0" dirty="0">
                <a:solidFill>
                  <a:srgbClr val="000000"/>
                </a:solidFill>
                <a:latin typeface="+mj-ea"/>
                <a:ea typeface="+mj-ea"/>
              </a:rPr>
              <a:t>2.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表明“迁客骚人”在登楼感受的句子是哪些？</a:t>
            </a:r>
            <a:endParaRPr lang="en-US" altLang="zh-CN" sz="2400" b="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心旷神怡，宠辱偕忘，把酒临风，其喜洋洋者矣。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Picture 3" descr="洞庭湖图片：星海花树旅游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66" y="4065840"/>
            <a:ext cx="3328987" cy="24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357" y="1257399"/>
            <a:ext cx="2901063" cy="53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总结三四段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3639" y="1983345"/>
            <a:ext cx="1139780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作者</a:t>
            </a:r>
            <a:r>
              <a:rPr lang="zh-CN" altLang="en-US" sz="2400" b="0" dirty="0">
                <a:solidFill>
                  <a:srgbClr val="000000"/>
                </a:solidFill>
                <a:latin typeface="+mj-ea"/>
                <a:ea typeface="+mj-ea"/>
              </a:rPr>
              <a:t>用哪些话概括说明了“迁客骚人”的“悲”与“喜”？这样写的目的是什么</a:t>
            </a:r>
            <a:r>
              <a:rPr lang="zh-CN" altLang="en-US" sz="2400" b="0" dirty="0" smtClean="0">
                <a:solidFill>
                  <a:srgbClr val="000000"/>
                </a:solidFill>
                <a:latin typeface="+mj-ea"/>
                <a:ea typeface="+mj-ea"/>
              </a:rPr>
              <a:t>？</a:t>
            </a:r>
            <a:endParaRPr lang="en-US" altLang="zh-CN" sz="2400" b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去国怀乡，忧谗畏讥“概括了“迁客骚人”的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“悲”。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“心旷神怡，宠辱皆忘”概括了“迁客骚人”的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“喜”。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        这样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写是为了将这类人的悲喜感情跟“古仁人之心”做对比，引出下文，由写景转入议论，突出主旨。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3200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3" descr="洞庭湖图片：星海花树旅游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50" y="4382578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357" y="125740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朗读第五段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3506" y="1815921"/>
            <a:ext cx="112980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什么</a:t>
            </a:r>
            <a:r>
              <a:rPr lang="zh-CN" altLang="en-US" sz="2400" dirty="0">
                <a:latin typeface="+mj-ea"/>
                <a:ea typeface="+mj-ea"/>
              </a:rPr>
              <a:t>是“古仁人之心</a:t>
            </a:r>
            <a:r>
              <a:rPr lang="zh-CN" altLang="en-US" sz="2400" dirty="0" smtClean="0">
                <a:latin typeface="+mj-ea"/>
                <a:ea typeface="+mj-ea"/>
              </a:rPr>
              <a:t>”？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不以物喜，不以己悲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古仁人”的忧乐观是怎样的？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“忧”：“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居庙堂之高则忧其民，处江湖之远则忧其君”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，“先天下之忧而忧”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“乐”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：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“后天下之乐而乐”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3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进”指什么？“退”指什么？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进”指“居庙堂之高”，在朝廷上做官；“退”指“处江湖之远”，不在朝廷上做官。</a:t>
            </a:r>
            <a:endParaRPr lang="en-US" altLang="zh-CN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2631" y="1599944"/>
            <a:ext cx="108525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4.</a:t>
            </a:r>
            <a:r>
              <a:rPr lang="zh-CN" altLang="en-US" sz="2400" dirty="0" smtClean="0">
                <a:latin typeface="+mj-ea"/>
                <a:ea typeface="+mj-ea"/>
              </a:rPr>
              <a:t>怎样</a:t>
            </a:r>
            <a:r>
              <a:rPr lang="zh-CN" altLang="en-US" sz="2400" dirty="0">
                <a:latin typeface="+mj-ea"/>
                <a:ea typeface="+mj-ea"/>
              </a:rPr>
              <a:t>理解“先天下之忧而忧，后天下之乐而乐”这句话</a:t>
            </a:r>
            <a:r>
              <a:rPr lang="zh-CN" altLang="en-US" sz="2400" dirty="0" smtClean="0">
                <a:latin typeface="+mj-ea"/>
                <a:ea typeface="+mj-ea"/>
              </a:rPr>
              <a:t>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 我国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古代早有“与民同乐”的思想。孟子之：“乐民之乐者，民亦乐其乐；忧民之忧者，民亦忧其忧。乐以天下，忧以天下，然而不王者，未之有也。”这里说的“乐以天下，忧以天下”来源于民本思想。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范仲淹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在本文中把它发展成为“先天下之忧而忧，后天下之乐而乐”的观点，并以此作为对待仕途进退的原则，表现他旷达的胸襟和伟大的抱负。他提倡的吃苦在前，享受在后的精神，在今天仍有着借鉴和教育的意义。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456" y="1479486"/>
            <a:ext cx="11475075" cy="58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5.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微斯人，吾谁与归”表达了作者怎样的情感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？</a:t>
            </a:r>
            <a:endParaRPr lang="en-US" altLang="zh-CN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表达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了作者对“古仁人”的敬佩之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情；与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滕子京共勉，希望滕子京能有古仁人之心，心存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高远；如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“古仁人”之人越来越少，没有知己因而感到落寞，同时含蓄表达作者的阔达胸襟和远大抱负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</a:rPr>
              <a:t>6.</a:t>
            </a:r>
            <a:r>
              <a:rPr lang="zh-CN" altLang="en-US" sz="2400" dirty="0" smtClean="0">
                <a:latin typeface="+mn-ea"/>
                <a:ea typeface="+mn-ea"/>
              </a:rPr>
              <a:t>本</a:t>
            </a:r>
            <a:r>
              <a:rPr lang="zh-CN" altLang="en-US" sz="2400" dirty="0">
                <a:latin typeface="+mn-ea"/>
                <a:ea typeface="+mn-ea"/>
              </a:rPr>
              <a:t>段表现作者怎样的胸襟和抱负</a:t>
            </a:r>
            <a:r>
              <a:rPr lang="zh-CN" altLang="en-US" sz="2400" dirty="0" smtClean="0">
                <a:latin typeface="+mn-ea"/>
                <a:ea typeface="+mn-ea"/>
              </a:rPr>
              <a:t>？</a:t>
            </a:r>
            <a:r>
              <a:rPr lang="zh-CN" altLang="en-US" sz="2400" dirty="0">
                <a:latin typeface="+mn-ea"/>
                <a:ea typeface="+mn-ea"/>
              </a:rPr>
              <a:t>从这理想的寻求中，我们可以看出作者有怎样的人品</a:t>
            </a:r>
            <a:r>
              <a:rPr lang="zh-CN" altLang="en-US" sz="2400" dirty="0" smtClean="0">
                <a:latin typeface="+mn-ea"/>
                <a:ea typeface="+mn-ea"/>
              </a:rPr>
              <a:t>？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不以物喜，不以己悲”表现旷达的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胸襟；“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先天下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… …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乐而乐”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表达了作者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政治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抱负；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可以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看出作者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不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贪图名利和富贵，清廉正直，忧国忧民。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2732" y="1257400"/>
            <a:ext cx="1627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zh-CN" sz="2800" dirty="0">
                <a:solidFill>
                  <a:srgbClr val="FF0000"/>
                </a:solidFill>
                <a:latin typeface="+mj-ea"/>
                <a:ea typeface="+mj-ea"/>
              </a:rPr>
              <a:t>写法探究</a:t>
            </a:r>
            <a:endParaRPr lang="zh-CN" altLang="zh-CN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964851" y="2061062"/>
            <a:ext cx="10407194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多种表达方式的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运用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1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）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重修岳阳楼的背景和作记的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原因</a:t>
            </a: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。</a:t>
            </a:r>
            <a:endParaRPr lang="en-US" altLang="zh-CN" sz="2400" dirty="0" smtClean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2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）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洞庭湖的全景与其特殊的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地理位置</a:t>
            </a:r>
            <a:endParaRPr lang="en-US" altLang="zh-CN" sz="2400" dirty="0" smtClean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3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）描写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“阴冷”的画面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4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）描写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“晴明”的画面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5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）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作者“先天下之忧而忧，后天下之乐而乐”的政治抱负和“不以物喜，不以己悲”的阔大胸襟。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5261567" y="3861554"/>
            <a:ext cx="803425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描写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eaLnBrk="1" hangingPunct="1"/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抒情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4739425" y="3902868"/>
            <a:ext cx="267976" cy="73739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4458142" y="5474320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议论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6359479" y="2721092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记叙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6539783" y="3232366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描写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5" name="图片 73731" descr="登岳阳楼诗画欣赏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1345842" y="4242426"/>
            <a:ext cx="9144000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6"/>
          <p:cNvSpPr txBox="1"/>
          <p:nvPr/>
        </p:nvSpPr>
        <p:spPr>
          <a:xfrm>
            <a:off x="1017431" y="1677338"/>
            <a:ext cx="9800823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繁简得宜，层层蓄势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      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文章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略写“巴陵胜状”，详写“览物之情”；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从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en-US" altLang="zh-CN" sz="2400" dirty="0" err="1">
                <a:latin typeface="+mj-ea"/>
                <a:ea typeface="+mj-ea"/>
                <a:sym typeface="宋体" panose="02010600030101010101" pitchFamily="2" charset="-122"/>
              </a:rPr>
              <a:t>岳阳楼之大观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转而描写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迁客骚人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的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览物之情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，最后发表议论，提出文章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先天下之忧而忧，后天下之乐而乐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的思想。</a:t>
            </a:r>
            <a:endParaRPr lang="zh-CN" altLang="en-US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lvl="0" eaLnBrk="1" hangingPunct="1"/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pic>
        <p:nvPicPr>
          <p:cNvPr id="10242" name="Picture 13" descr="岳阳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406525"/>
            <a:ext cx="4024312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黄鹤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00150"/>
            <a:ext cx="36290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滕王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0" y="4194175"/>
            <a:ext cx="3521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8"/>
          <p:cNvSpPr txBox="1">
            <a:spLocks noChangeArrowheads="1"/>
          </p:cNvSpPr>
          <p:nvPr/>
        </p:nvSpPr>
        <p:spPr bwMode="auto">
          <a:xfrm>
            <a:off x="1182688" y="5729288"/>
            <a:ext cx="2303462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ea typeface="隶书"/>
                <a:cs typeface="隶书"/>
              </a:rPr>
              <a:t>  岳阳楼</a:t>
            </a:r>
            <a:endParaRPr lang="zh-CN" altLang="en-US" sz="4000" b="1">
              <a:solidFill>
                <a:srgbClr val="FF0066"/>
              </a:solidFill>
              <a:ea typeface="隶书"/>
              <a:cs typeface="隶书"/>
            </a:endParaRP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9007475" y="2252663"/>
            <a:ext cx="2627313" cy="7016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ea typeface="隶书"/>
                <a:cs typeface="隶书"/>
              </a:rPr>
              <a:t>   </a:t>
            </a:r>
            <a:r>
              <a:rPr lang="zh-CN" altLang="en-US" sz="4000" b="1">
                <a:solidFill>
                  <a:srgbClr val="6600CC"/>
                </a:solidFill>
                <a:ea typeface="隶书"/>
                <a:cs typeface="隶书"/>
              </a:rPr>
              <a:t>黄鹤楼</a:t>
            </a:r>
            <a:endParaRPr lang="zh-CN" altLang="en-US" sz="4000" b="1">
              <a:solidFill>
                <a:srgbClr val="6600CC"/>
              </a:solidFill>
              <a:ea typeface="隶书"/>
              <a:cs typeface="隶书"/>
            </a:endParaRPr>
          </a:p>
        </p:txBody>
      </p:sp>
      <p:sp>
        <p:nvSpPr>
          <p:cNvPr id="10247" name="Text Box 21"/>
          <p:cNvSpPr txBox="1">
            <a:spLocks noChangeArrowheads="1"/>
          </p:cNvSpPr>
          <p:nvPr/>
        </p:nvSpPr>
        <p:spPr bwMode="auto">
          <a:xfrm>
            <a:off x="9020175" y="5037138"/>
            <a:ext cx="2555875" cy="7016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4000" b="1">
                <a:solidFill>
                  <a:srgbClr val="FF0066"/>
                </a:solidFill>
                <a:ea typeface="隶书"/>
                <a:cs typeface="隶书"/>
              </a:rPr>
              <a:t>   </a:t>
            </a:r>
            <a:r>
              <a:rPr kumimoji="1" lang="zh-CN" altLang="en-US" sz="4000" b="1">
                <a:solidFill>
                  <a:srgbClr val="FF33CC"/>
                </a:solidFill>
                <a:ea typeface="隶书"/>
                <a:cs typeface="隶书"/>
              </a:rPr>
              <a:t>滕王阁</a:t>
            </a:r>
            <a:endParaRPr kumimoji="1" lang="zh-CN" altLang="en-US" sz="4000" b="1">
              <a:solidFill>
                <a:srgbClr val="FF33CC"/>
              </a:solidFill>
              <a:ea typeface="隶书"/>
              <a:cs typeface="隶书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675481" y="1336898"/>
            <a:ext cx="43068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生动的景物描写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093" y="2070006"/>
            <a:ext cx="109212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1</a:t>
            </a:r>
            <a:r>
              <a:rPr lang="zh-CN" altLang="en-US" sz="2400" dirty="0">
                <a:latin typeface="+mj-ea"/>
                <a:ea typeface="+mj-ea"/>
              </a:rPr>
              <a:t>）用词准确、炼字</a:t>
            </a:r>
            <a:r>
              <a:rPr lang="zh-CN" altLang="en-US" sz="2400" dirty="0" smtClean="0">
                <a:latin typeface="+mj-ea"/>
                <a:ea typeface="+mj-ea"/>
              </a:rPr>
              <a:t>艺术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赏析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“淫雨霏霏</a:t>
            </a:r>
            <a:r>
              <a:rPr lang="en-US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阴风怒号，浊浪排空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，”</a:t>
            </a: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一句中“排”一字的妙处。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sym typeface="宋体" panose="02010600030101010101" pitchFamily="2" charset="-122"/>
              </a:rPr>
              <a:t>“排空”的“排”形象地写出了混浊的波浪借助怒吼的风势直向天空冲去的奔腾之势，使人有身临其境之感。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）动静</a:t>
            </a:r>
            <a:r>
              <a:rPr lang="zh-CN" altLang="en-US" sz="2400" dirty="0" smtClean="0">
                <a:latin typeface="+mj-ea"/>
                <a:ea typeface="+mj-ea"/>
              </a:rPr>
              <a:t>结合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找出第四段中</a:t>
            </a:r>
            <a:r>
              <a:rPr lang="zh-CN" altLang="en-US" sz="2400" dirty="0">
                <a:latin typeface="+mj-ea"/>
                <a:ea typeface="+mj-ea"/>
              </a:rPr>
              <a:t>动静</a:t>
            </a:r>
            <a:r>
              <a:rPr lang="zh-CN" altLang="en-US" sz="2400" dirty="0" smtClean="0">
                <a:latin typeface="+mj-ea"/>
                <a:ea typeface="+mj-ea"/>
              </a:rPr>
              <a:t>结合的句子。</a:t>
            </a:r>
            <a:endParaRPr lang="en-US" altLang="zh-CN" sz="2400" dirty="0" smtClean="0">
              <a:latin typeface="+mj-ea"/>
              <a:ea typeface="+mj-ea"/>
            </a:endParaRPr>
          </a:p>
          <a:p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09093" y="5293366"/>
            <a:ext cx="8242479" cy="525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“阴风怒号，浊浪排空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”“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沙鸥翔集，锦鳞游泳”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48311" y="5325361"/>
            <a:ext cx="63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动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309093" y="5855658"/>
            <a:ext cx="8834584" cy="525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“日星隐耀，山岳潜形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”“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岸芷汀兰，郁郁青青”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8311" y="5851018"/>
            <a:ext cx="98662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静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948531" y="1559685"/>
            <a:ext cx="37607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latin typeface="+mj-ea"/>
                <a:ea typeface="+mj-ea"/>
              </a:rPr>
              <a:t>（</a:t>
            </a:r>
            <a:r>
              <a:rPr lang="en-US" altLang="zh-CN" sz="2400" dirty="0">
                <a:latin typeface="+mj-ea"/>
                <a:ea typeface="+mj-ea"/>
              </a:rPr>
              <a:t>3</a:t>
            </a:r>
            <a:r>
              <a:rPr lang="zh-CN" altLang="en-US" sz="2400" dirty="0">
                <a:latin typeface="+mj-ea"/>
                <a:ea typeface="+mj-ea"/>
              </a:rPr>
              <a:t>）多种感官描写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881063" y="2192338"/>
            <a:ext cx="4278312" cy="21968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200000"/>
              </a:lnSpc>
            </a:pP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“上下天光，一碧万顷”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岸芷汀兰，郁郁青青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>
                <a:latin typeface="+mj-ea"/>
                <a:ea typeface="+mj-ea"/>
                <a:sym typeface="宋体" panose="02010600030101010101" pitchFamily="2" charset="-122"/>
              </a:rPr>
              <a:t>渔歌互答，此乐何极</a:t>
            </a:r>
            <a:r>
              <a:rPr lang="en-US" altLang="zh-CN" sz="2400" dirty="0">
                <a:latin typeface="+mj-ea"/>
                <a:ea typeface="+mj-ea"/>
                <a:sym typeface="宋体" panose="02010600030101010101" pitchFamily="2" charset="-122"/>
              </a:rPr>
              <a:t>”</a:t>
            </a:r>
            <a:endParaRPr lang="en-US" altLang="zh-CN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61914" y="2446014"/>
            <a:ext cx="9747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视觉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1914" y="3104547"/>
            <a:ext cx="9747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嗅觉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1914" y="3870751"/>
            <a:ext cx="9747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听觉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40958" y="1559685"/>
            <a:ext cx="321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</a:rPr>
              <a:t>（</a:t>
            </a:r>
            <a:r>
              <a:rPr lang="en-US" altLang="zh-CN" sz="2400" dirty="0" smtClean="0">
                <a:latin typeface="+mj-ea"/>
              </a:rPr>
              <a:t>4</a:t>
            </a:r>
            <a:r>
              <a:rPr lang="zh-CN" altLang="en-US" sz="2400" dirty="0" smtClean="0">
                <a:latin typeface="+mj-ea"/>
              </a:rPr>
              <a:t>）</a:t>
            </a:r>
            <a:r>
              <a:rPr lang="zh-CN" altLang="en-US" sz="2400" dirty="0" smtClean="0">
                <a:latin typeface="+mj-ea"/>
                <a:ea typeface="+mj-ea"/>
              </a:rPr>
              <a:t>多种修辞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774288" y="2446012"/>
            <a:ext cx="378638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“浮光跃金”</a:t>
            </a:r>
            <a:r>
              <a:rPr lang="zh-CN" altLang="en-US" sz="2400" dirty="0" smtClean="0">
                <a:latin typeface="+mj-ea"/>
                <a:ea typeface="+mj-ea"/>
                <a:sym typeface="宋体" panose="02010600030101010101" pitchFamily="2" charset="-122"/>
              </a:rPr>
              <a:t>“</a:t>
            </a:r>
            <a:r>
              <a:rPr lang="zh-CN" altLang="en-US" sz="2400" dirty="0" smtClean="0">
                <a:latin typeface="+mj-ea"/>
                <a:ea typeface="+mj-ea"/>
              </a:rPr>
              <a:t>静</a:t>
            </a:r>
            <a:r>
              <a:rPr lang="zh-CN" altLang="en-US" sz="2400" dirty="0">
                <a:latin typeface="+mj-ea"/>
                <a:ea typeface="+mj-ea"/>
              </a:rPr>
              <a:t>影沉</a:t>
            </a:r>
            <a:r>
              <a:rPr lang="zh-CN" altLang="en-US" sz="2400" dirty="0" smtClean="0">
                <a:latin typeface="+mj-ea"/>
                <a:ea typeface="+mj-ea"/>
              </a:rPr>
              <a:t>璧”</a:t>
            </a:r>
            <a:endParaRPr lang="en-US" altLang="zh-CN" sz="2400" dirty="0" smtClean="0">
              <a:latin typeface="+mj-ea"/>
              <a:ea typeface="+mj-ea"/>
            </a:endParaRPr>
          </a:p>
          <a:p>
            <a:pPr lvl="0" eaLnBrk="1" hangingPunct="1"/>
            <a:endParaRPr lang="en-US" altLang="zh-CN" sz="2400" dirty="0" smtClean="0">
              <a:latin typeface="+mj-ea"/>
              <a:ea typeface="+mj-ea"/>
            </a:endParaRPr>
          </a:p>
          <a:p>
            <a:pPr lvl="0" eaLnBrk="1" hangingPunct="1"/>
            <a:r>
              <a:rPr lang="zh-CN" altLang="en-US" sz="2400" dirty="0" smtClean="0">
                <a:latin typeface="+mj-ea"/>
                <a:ea typeface="+mj-ea"/>
              </a:rPr>
              <a:t>“沙鸥</a:t>
            </a:r>
            <a:r>
              <a:rPr lang="zh-CN" altLang="en-US" sz="2400" u="sng" dirty="0">
                <a:latin typeface="+mj-ea"/>
                <a:ea typeface="+mj-ea"/>
              </a:rPr>
              <a:t>翔</a:t>
            </a:r>
            <a:r>
              <a:rPr lang="zh-CN" altLang="en-US" sz="2400" dirty="0">
                <a:latin typeface="+mj-ea"/>
                <a:ea typeface="+mj-ea"/>
              </a:rPr>
              <a:t>集，</a:t>
            </a:r>
            <a:r>
              <a:rPr lang="zh-CN" altLang="en-US" sz="2400" u="sng" dirty="0">
                <a:latin typeface="+mj-ea"/>
                <a:ea typeface="+mj-ea"/>
              </a:rPr>
              <a:t>锦鳞</a:t>
            </a:r>
            <a:r>
              <a:rPr lang="zh-CN" altLang="en-US" sz="2400" dirty="0" smtClean="0">
                <a:latin typeface="+mj-ea"/>
                <a:ea typeface="+mj-ea"/>
              </a:rPr>
              <a:t>游泳”</a:t>
            </a:r>
            <a:endParaRPr lang="en-US" altLang="zh-CN" sz="2400" dirty="0" smtClean="0">
              <a:latin typeface="+mj-ea"/>
              <a:ea typeface="+mj-ea"/>
            </a:endParaRPr>
          </a:p>
          <a:p>
            <a:pPr lvl="0" eaLnBrk="1" hangingPunct="1"/>
            <a:endParaRPr lang="en-US" altLang="zh-CN" sz="2400" dirty="0" smtClean="0">
              <a:latin typeface="+mj-ea"/>
              <a:ea typeface="+mj-ea"/>
            </a:endParaRPr>
          </a:p>
          <a:p>
            <a:pPr lvl="0" eaLnBrk="1" hangingPunct="1"/>
            <a:r>
              <a:rPr lang="zh-CN" altLang="en-US" sz="2400" dirty="0" smtClean="0">
                <a:latin typeface="+mj-ea"/>
                <a:ea typeface="+mj-ea"/>
              </a:rPr>
              <a:t>“不</a:t>
            </a:r>
            <a:r>
              <a:rPr lang="zh-CN" altLang="en-US" sz="2400" u="sng" dirty="0">
                <a:latin typeface="+mj-ea"/>
                <a:ea typeface="+mj-ea"/>
              </a:rPr>
              <a:t>以</a:t>
            </a:r>
            <a:r>
              <a:rPr lang="zh-CN" altLang="en-US" sz="2400" dirty="0">
                <a:latin typeface="+mj-ea"/>
                <a:ea typeface="+mj-ea"/>
              </a:rPr>
              <a:t>物喜，不</a:t>
            </a:r>
            <a:r>
              <a:rPr lang="zh-CN" altLang="en-US" sz="2400" u="sng" dirty="0">
                <a:latin typeface="+mj-ea"/>
                <a:ea typeface="+mj-ea"/>
              </a:rPr>
              <a:t>以</a:t>
            </a:r>
            <a:r>
              <a:rPr lang="zh-CN" altLang="en-US" sz="2400" dirty="0">
                <a:latin typeface="+mj-ea"/>
                <a:ea typeface="+mj-ea"/>
              </a:rPr>
              <a:t>己</a:t>
            </a:r>
            <a:r>
              <a:rPr lang="zh-CN" altLang="en-US" sz="2400" dirty="0" smtClean="0">
                <a:latin typeface="+mj-ea"/>
                <a:ea typeface="+mj-ea"/>
              </a:rPr>
              <a:t>悲”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60676" y="2430187"/>
            <a:ext cx="118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比喻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90220" y="3184675"/>
            <a:ext cx="205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借代、对偶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18775" y="3870751"/>
            <a:ext cx="115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互文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4" name="图片 13" descr="image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5511" y="4809666"/>
            <a:ext cx="3251896" cy="179660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9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sz="2700" b="1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6930" y="1758315"/>
            <a:ext cx="10519410" cy="1974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7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   </a:t>
            </a:r>
            <a:r>
              <a:rPr lang="zh-CN" altLang="zh-CN" sz="2400" dirty="0" smtClean="0">
                <a:latin typeface="+mj-ea"/>
                <a:ea typeface="+mj-ea"/>
              </a:rPr>
              <a:t>本文</a:t>
            </a:r>
            <a:r>
              <a:rPr lang="zh-CN" altLang="zh-CN" sz="2400" dirty="0">
                <a:latin typeface="+mj-ea"/>
                <a:ea typeface="+mj-ea"/>
              </a:rPr>
              <a:t>通过对岳阳楼周围景物的描写，以及对“迁客骚人”“览物之情”的分析，表达了作者“不以物喜，不以己悲”的旷达胸襟和“先天下之忧而忧，后天下之乐而乐”的政治抱负，也表示了对好友滕子京的慰勉和规箴之意。</a:t>
            </a:r>
            <a:endParaRPr lang="zh-CN" altLang="zh-CN" sz="2400" dirty="0">
              <a:latin typeface="+mj-ea"/>
              <a:ea typeface="+mj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611" y="4154498"/>
            <a:ext cx="4001363" cy="2388646"/>
          </a:xfrm>
          <a:prstGeom prst="ellipse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洞庭湖图片：星海花树旅游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58" y="4532305"/>
            <a:ext cx="505424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5003" y="1566952"/>
            <a:ext cx="11127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400" dirty="0" smtClean="0">
                <a:latin typeface="+mj-ea"/>
                <a:ea typeface="+mj-ea"/>
              </a:rPr>
              <a:t>第</a:t>
            </a:r>
            <a:r>
              <a:rPr lang="en-US" altLang="zh-CN" sz="2400" dirty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段写洞庭湖的全景，用“衔远山，吞长江”，如果把“衔”改为“连”，把“吞”改为“接”好不好？为什么</a:t>
            </a:r>
            <a:r>
              <a:rPr lang="zh-CN" altLang="en-US" sz="2400" dirty="0" smtClean="0">
                <a:latin typeface="+mj-ea"/>
                <a:ea typeface="+mj-ea"/>
              </a:rPr>
              <a:t>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   不好。洞庭湖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是无生命之物，同“衔”“吞”则使人产生有生命之感，把“远山”“长江”跟洞庭湖的关系写得活灵活现，成了一幅气势磅礴的动人画面。如果用“连”“接”来替换，只是客观地说明三者的相对位置，画面是静止的，效果没有这样好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5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5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5" name="图片 4" descr="u=3814851273,983856457&amp;gp=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8524" y="4726546"/>
            <a:ext cx="5254579" cy="18609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6948" y="1618467"/>
            <a:ext cx="1050448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+mj-ea"/>
                <a:ea typeface="+mj-ea"/>
              </a:rPr>
              <a:t>2.</a:t>
            </a:r>
            <a:r>
              <a:rPr lang="zh-CN" altLang="en-US" sz="2400" b="0" dirty="0" smtClean="0">
                <a:solidFill>
                  <a:schemeClr val="tx1"/>
                </a:solidFill>
                <a:latin typeface="+mj-ea"/>
                <a:ea typeface="+mj-ea"/>
              </a:rPr>
              <a:t>赏析</a:t>
            </a:r>
            <a:r>
              <a:rPr lang="en-US" altLang="zh-CN" sz="2400" b="0" dirty="0">
                <a:solidFill>
                  <a:schemeClr val="tx1"/>
                </a:solidFill>
                <a:latin typeface="+mj-ea"/>
                <a:ea typeface="+mj-ea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latin typeface="+mj-ea"/>
                <a:ea typeface="+mj-ea"/>
              </a:rPr>
              <a:t>沙鸥翔集，锦鳞游泳</a:t>
            </a:r>
            <a:r>
              <a:rPr lang="zh-CN" altLang="en-US" sz="2400" b="0" dirty="0" smtClean="0">
                <a:solidFill>
                  <a:schemeClr val="tx1"/>
                </a:solidFill>
                <a:latin typeface="+mj-ea"/>
                <a:ea typeface="+mj-ea"/>
              </a:rPr>
              <a:t>”一句的妙处。</a:t>
            </a:r>
            <a:endParaRPr lang="en-US" altLang="zh-CN" sz="2400" b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0" dirty="0" smtClean="0">
                <a:solidFill>
                  <a:schemeClr val="tx1"/>
                </a:solidFill>
                <a:latin typeface="+mj-ea"/>
                <a:ea typeface="+mj-ea"/>
              </a:rPr>
              <a:t>      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用了比喻的修辞手法。“浮光跃金”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把湖面上“浮动的月光”比喻成“跃动着的碎金”，展现了景物的动态美。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400" b="0" dirty="0">
                <a:solidFill>
                  <a:srgbClr val="FF0000"/>
                </a:solidFill>
                <a:latin typeface="+mj-ea"/>
                <a:ea typeface="+mj-ea"/>
              </a:rPr>
              <a:t>静影沉璧”的语法结构、修辞方法跟上句相同，写的是景物的静态美：静静的月影宛如沉在水底的白璧。两句一动一静，</a:t>
            </a:r>
            <a:r>
              <a:rPr lang="zh-CN" altLang="en-US" sz="2400" b="0" dirty="0" smtClean="0">
                <a:solidFill>
                  <a:srgbClr val="FF0000"/>
                </a:solidFill>
                <a:latin typeface="+mj-ea"/>
                <a:ea typeface="+mj-ea"/>
              </a:rPr>
              <a:t>相映成趣。</a:t>
            </a:r>
            <a:endParaRPr lang="zh-CN" altLang="en-US" sz="2400" b="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/>
            <a:endParaRPr lang="zh-CN" altLang="en-US" sz="3200" b="0" dirty="0">
              <a:solidFill>
                <a:srgbClr val="3A30FA"/>
              </a:solidFill>
              <a:latin typeface="Calibri" panose="020F0502020204030204" pitchFamily="34" charset="0"/>
            </a:endParaRPr>
          </a:p>
          <a:p>
            <a:pPr eaLnBrk="1" hangingPunct="1"/>
            <a:endParaRPr lang="zh-CN" altLang="en-US" sz="3200" b="0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34755" y="1056124"/>
            <a:ext cx="1633471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断齑划粥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820" y="1605399"/>
            <a:ext cx="11719773" cy="3621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范仲淹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二岁而孤，母贫无依，在适长山朱氏。既长，知其世家，感泣辞母，去之南都入学舍。昼夜苦学，五年未尝解衣就寝。若夜昏怠，辙以水沃面。往往饘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zhān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粥不继，日昃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固始食。遂大通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六经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之旨，概然有志于天下。常自诵曰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:"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士当先天下之忧而忧，后天下之乐而乐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译文：范仲淹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岁时就失去父亲，家中贫困没有依靠，母亲改嫁长山朱氏。长大后，知道出身家世，感动哭着辞别母亲，离开到南都进入学堂。不分日夜刻苦学习，五年不曾解开衣服好好睡觉，有时发昏疲倦，就用冷水冲头洗脸，经常连顿稀粥都吃不饱，每天要到太阳过午才开始吃饭。终于博通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六经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的要领，对天下有慷慨抱负，他经常对自己说：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读书人应当在天下人忧之前先忧，在天下人乐之后才乐。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2221" y="2435927"/>
            <a:ext cx="3713408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33333"/>
                </a:solidFill>
                <a:latin typeface="+mj-ea"/>
                <a:ea typeface="+mj-ea"/>
              </a:rPr>
              <a:t>      与</a:t>
            </a:r>
            <a:r>
              <a:rPr lang="zh-CN" altLang="en-US" sz="2400" dirty="0">
                <a:solidFill>
                  <a:srgbClr val="333333"/>
                </a:solidFill>
                <a:latin typeface="+mj-ea"/>
                <a:ea typeface="+mj-ea"/>
              </a:rPr>
              <a:t>夏十二登岳阳楼</a:t>
            </a:r>
            <a:endParaRPr lang="zh-CN" altLang="en-US" sz="2400" dirty="0">
              <a:solidFill>
                <a:srgbClr val="333333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33333"/>
                </a:solidFill>
                <a:latin typeface="+mj-ea"/>
                <a:ea typeface="+mj-ea"/>
              </a:rPr>
              <a:t>                李白</a:t>
            </a:r>
            <a:endParaRPr lang="zh-CN" altLang="en-US" sz="2400" dirty="0">
              <a:solidFill>
                <a:srgbClr val="333333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33"/>
                </a:solidFill>
                <a:latin typeface="+mj-ea"/>
                <a:ea typeface="+mj-ea"/>
              </a:rPr>
              <a:t>楼观岳阳尽，川迥洞庭开。</a:t>
            </a:r>
            <a:endParaRPr lang="zh-CN" altLang="en-US" sz="2400" dirty="0">
              <a:solidFill>
                <a:srgbClr val="333333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33"/>
                </a:solidFill>
                <a:latin typeface="+mj-ea"/>
                <a:ea typeface="+mj-ea"/>
              </a:rPr>
              <a:t>雁引愁心去，山衔好月来。</a:t>
            </a:r>
            <a:endParaRPr lang="zh-CN" altLang="en-US" sz="2400" dirty="0">
              <a:solidFill>
                <a:srgbClr val="333333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33"/>
                </a:solidFill>
                <a:latin typeface="+mj-ea"/>
                <a:ea typeface="+mj-ea"/>
              </a:rPr>
              <a:t>云间连下榻，天上接行杯。</a:t>
            </a:r>
            <a:endParaRPr lang="zh-CN" altLang="en-US" sz="2400" dirty="0">
              <a:solidFill>
                <a:srgbClr val="333333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33333"/>
                </a:solidFill>
                <a:latin typeface="+mj-ea"/>
                <a:ea typeface="+mj-ea"/>
              </a:rPr>
              <a:t>醉后凉风起，吹人舞袖回。</a:t>
            </a:r>
            <a:endParaRPr lang="zh-CN" altLang="en-US" sz="2400" b="0" i="0" dirty="0">
              <a:solidFill>
                <a:srgbClr val="333333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50794" y="2345775"/>
            <a:ext cx="601443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 登岳阳楼</a:t>
            </a:r>
            <a:r>
              <a:rPr lang="en-US" altLang="zh-CN" sz="2400" dirty="0" smtClean="0">
                <a:latin typeface="+mj-ea"/>
                <a:ea typeface="+mj-ea"/>
              </a:rPr>
              <a:t> 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en-US" altLang="zh-CN" sz="2400" dirty="0" smtClean="0">
                <a:latin typeface="+mj-ea"/>
                <a:ea typeface="+mj-ea"/>
              </a:rPr>
              <a:t>                       [</a:t>
            </a:r>
            <a:r>
              <a:rPr lang="zh-CN" altLang="en-US" sz="2400" dirty="0" smtClean="0">
                <a:latin typeface="+mj-ea"/>
                <a:ea typeface="+mj-ea"/>
              </a:rPr>
              <a:t>南宋</a:t>
            </a:r>
            <a:r>
              <a:rPr lang="en-US" altLang="zh-CN" sz="2400" dirty="0" smtClean="0">
                <a:latin typeface="+mj-ea"/>
                <a:ea typeface="+mj-ea"/>
              </a:rPr>
              <a:t>]</a:t>
            </a:r>
            <a:r>
              <a:rPr lang="zh-CN" altLang="en-US" sz="2400" dirty="0" smtClean="0">
                <a:latin typeface="+mj-ea"/>
                <a:ea typeface="+mj-ea"/>
              </a:rPr>
              <a:t>陈</a:t>
            </a:r>
            <a:r>
              <a:rPr lang="zh-CN" altLang="en-US" sz="2400" dirty="0">
                <a:latin typeface="+mj-ea"/>
                <a:ea typeface="+mj-ea"/>
              </a:rPr>
              <a:t>与</a:t>
            </a:r>
            <a:r>
              <a:rPr lang="zh-CN" altLang="en-US" sz="2400" dirty="0" smtClean="0">
                <a:latin typeface="+mj-ea"/>
                <a:ea typeface="+mj-ea"/>
              </a:rPr>
              <a:t>义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　　洞庭</a:t>
            </a:r>
            <a:r>
              <a:rPr lang="zh-CN" altLang="en-US" sz="2400" dirty="0" smtClean="0">
                <a:latin typeface="+mj-ea"/>
                <a:ea typeface="+mj-ea"/>
              </a:rPr>
              <a:t>之东江水西，帘旌不动夕阳迟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　　登临吴蜀横分地，徙</a:t>
            </a:r>
            <a:r>
              <a:rPr lang="zh-CN" altLang="en-US" sz="2400" dirty="0" smtClean="0">
                <a:latin typeface="+mj-ea"/>
                <a:ea typeface="+mj-ea"/>
              </a:rPr>
              <a:t>倚湖山欲</a:t>
            </a:r>
            <a:r>
              <a:rPr lang="zh-CN" altLang="en-US" sz="2400" dirty="0">
                <a:latin typeface="+mj-ea"/>
                <a:ea typeface="+mj-ea"/>
              </a:rPr>
              <a:t>暮时。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　　万里来游还望远，三年多难更凭危。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zh-CN" altLang="en-US" sz="2400" dirty="0">
                <a:latin typeface="+mj-ea"/>
                <a:ea typeface="+mj-ea"/>
              </a:rPr>
              <a:t>　　白头</a:t>
            </a:r>
            <a:r>
              <a:rPr lang="zh-CN" altLang="en-US" sz="2400" dirty="0" smtClean="0">
                <a:latin typeface="+mj-ea"/>
                <a:ea typeface="+mj-ea"/>
              </a:rPr>
              <a:t>吊古风霜里</a:t>
            </a:r>
            <a:r>
              <a:rPr lang="zh-CN" altLang="en-US" sz="2400" dirty="0">
                <a:latin typeface="+mj-ea"/>
                <a:ea typeface="+mj-ea"/>
              </a:rPr>
              <a:t>，老</a:t>
            </a:r>
            <a:r>
              <a:rPr lang="zh-CN" altLang="en-US" sz="2400" dirty="0" smtClean="0">
                <a:latin typeface="+mj-ea"/>
                <a:ea typeface="+mj-ea"/>
              </a:rPr>
              <a:t>木沧波无限</a:t>
            </a:r>
            <a:r>
              <a:rPr lang="zh-CN" altLang="en-US" sz="2400" dirty="0">
                <a:latin typeface="+mj-ea"/>
                <a:ea typeface="+mj-ea"/>
              </a:rPr>
              <a:t>悲。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63662" y="1493949"/>
            <a:ext cx="454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与岳阳楼有关的诗词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1166" y="1953073"/>
            <a:ext cx="1043618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999999"/>
                </a:solidFill>
                <a:latin typeface="+mj-ea"/>
                <a:ea typeface="+mj-ea"/>
              </a:rPr>
              <a:t>                  </a:t>
            </a:r>
            <a:r>
              <a:rPr lang="zh-CN" altLang="en-US" sz="2400" dirty="0" smtClean="0">
                <a:latin typeface="+mj-ea"/>
                <a:ea typeface="+mj-ea"/>
              </a:rPr>
              <a:t>                             苏幕遮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                      范仲淹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      碧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云天，黄叶地，秋色连波，波上寒烟翠。山映斜阳天接水，芳草无情，更在斜阳外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      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黯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乡魂，追旅思。夜夜除非，好梦留人睡。明月楼高休独倚，酒入愁肠，化作相思泪。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7126" y="1891846"/>
            <a:ext cx="10187189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                                          </a:t>
            </a:r>
            <a:r>
              <a:rPr lang="zh-CN" altLang="en-US" sz="2400" dirty="0" smtClean="0">
                <a:latin typeface="+mj-ea"/>
                <a:ea typeface="+mj-ea"/>
              </a:rPr>
              <a:t>御</a:t>
            </a:r>
            <a:r>
              <a:rPr lang="zh-CN" altLang="en-US" sz="2400" dirty="0">
                <a:latin typeface="+mj-ea"/>
                <a:ea typeface="+mj-ea"/>
              </a:rPr>
              <a:t>街</a:t>
            </a:r>
            <a:r>
              <a:rPr lang="zh-CN" altLang="en-US" sz="2400" dirty="0" smtClean="0">
                <a:latin typeface="+mj-ea"/>
                <a:ea typeface="+mj-ea"/>
              </a:rPr>
              <a:t>行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                                  范仲淹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纷纷</a:t>
            </a:r>
            <a:r>
              <a:rPr lang="zh-CN" altLang="en-US" sz="2400" dirty="0">
                <a:latin typeface="+mj-ea"/>
                <a:ea typeface="+mj-ea"/>
              </a:rPr>
              <a:t>坠叶飘香砌。夜寂静，寒声碎。真珠帘卷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玉楼空，天淡银河垂地。年年今夜，月华如练，长是人千里。</a:t>
            </a: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</a:rPr>
              <a:t>       愁肠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</a:rPr>
              <a:t>已断无由醉。酒未到，先成泪。残灯明灭枕头攲，谙尽孤眠滋味。都来此事，眉间心上，无计相回避。</a:t>
            </a: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8801" y="2395471"/>
            <a:ext cx="802353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背诵这篇课文。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搜集关于江南三大名楼的古诗词并背诵。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219575" y="2033588"/>
            <a:ext cx="7667625" cy="39258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岳阳楼位于今湖南岳阳市西北古城西门城墙之上，下瞰洞庭，前望君山，建筑雄伟，气势磅礴，自古有“洞庭天下水，岳阳天下楼”之美誉，与湖北黄鹤楼、江西南昌滕王阁并称为“江南三大名楼”。许多文人学士都曾在这里留下脍炙人口的诗文。自范仲淹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岳阳楼记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后，岳阳楼声名益著，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1988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月被国务院确定为全国重点文物保护单位。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50988" y="1514476"/>
            <a:ext cx="24828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岳阳楼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pic>
        <p:nvPicPr>
          <p:cNvPr id="11270" name="Picture 13" descr="岳阳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103438"/>
            <a:ext cx="3519488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3580326" y="1760694"/>
            <a:ext cx="8075054" cy="43999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范仲淹，字希文，谥号文正。北宋政治家、军事家、文学家。</a:t>
            </a:r>
            <a:r>
              <a:rPr kumimoji="1" lang="zh-CN" altLang="en-US" sz="2400" dirty="0">
                <a:latin typeface="+mj-ea"/>
                <a:ea typeface="+mj-ea"/>
              </a:rPr>
              <a:t>范仲淹二岁而孤，家贫无依，而少有大志，以天下为己任。</a:t>
            </a:r>
            <a:r>
              <a:rPr lang="zh-CN" altLang="en-US" sz="2400" dirty="0">
                <a:latin typeface="+mj-ea"/>
                <a:ea typeface="+mj-ea"/>
              </a:rPr>
              <a:t>在母亲教育下</a:t>
            </a:r>
            <a:r>
              <a:rPr kumimoji="1" lang="zh-CN" altLang="en-US" sz="2400" dirty="0">
                <a:latin typeface="+mj-ea"/>
                <a:ea typeface="+mj-ea"/>
              </a:rPr>
              <a:t>发愤苦读，惫甚，辄以凉水沃面；食不给，啖粥而读。</a:t>
            </a:r>
            <a:r>
              <a:rPr lang="zh-CN" altLang="en-US" sz="2400" dirty="0">
                <a:latin typeface="+mj-ea"/>
                <a:ea typeface="+mj-ea"/>
              </a:rPr>
              <a:t>考取进士，镇守西北边疆，抵抗西夏，使西夏不敢进犯北宋。</a:t>
            </a:r>
            <a:r>
              <a:rPr lang="en-US" altLang="zh-CN" sz="2400" dirty="0">
                <a:latin typeface="+mj-ea"/>
                <a:ea typeface="+mj-ea"/>
              </a:rPr>
              <a:t>1043</a:t>
            </a:r>
            <a:r>
              <a:rPr lang="zh-CN" altLang="en-US" sz="2400" dirty="0">
                <a:latin typeface="+mj-ea"/>
                <a:ea typeface="+mj-ea"/>
              </a:rPr>
              <a:t>年任参知政事</a:t>
            </a:r>
            <a:r>
              <a:rPr kumimoji="1" lang="zh-CN" altLang="en-US" sz="2400" dirty="0">
                <a:latin typeface="+mj-ea"/>
                <a:ea typeface="+mj-ea"/>
              </a:rPr>
              <a:t>（副宰相）</a:t>
            </a:r>
            <a:r>
              <a:rPr lang="zh-CN" altLang="en-US" sz="2400" dirty="0">
                <a:latin typeface="+mj-ea"/>
                <a:ea typeface="+mj-ea"/>
              </a:rPr>
              <a:t> ，实行政治改革，失败。范仲淹、欧阳修、滕子京等改革官员先后被贬谪偏远之地。范仲淹被贬到邓州任太守。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defRPr/>
            </a:pPr>
            <a:endParaRPr lang="zh-CN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Picture 8" descr="范仲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3" y="2022304"/>
            <a:ext cx="2806679" cy="39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68946" y="1499084"/>
            <a:ext cx="245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作者简介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417453" y="1712890"/>
            <a:ext cx="7276564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       1046</a:t>
            </a:r>
            <a:r>
              <a:rPr lang="zh-CN" altLang="en-US" sz="2400" dirty="0">
                <a:latin typeface="+mj-ea"/>
                <a:ea typeface="+mj-ea"/>
              </a:rPr>
              <a:t>年，范仲淹的挚友滕子京谪守巴陵郡，重修岳阳楼。当时，范仲淹亦被贬在邓州作官。滕子京请范仲淹为重修岳阳楼写记，并送去一本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洞庭晚秋图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。范仲淹依据此图，凭着丰富的想象，写下了千古名篇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岳阳楼记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，表达了他“不以物喜，不以己悲”的旷达胸襟和“‘先天下之忧而忧，后天下之乐而乐”的政治抱负。激励我们要以天下为己任，树立崇高的理想，要有宽阔的胸怀。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13316" name="Picture 2" descr="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270" y="2458191"/>
            <a:ext cx="313531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476699" y="1482057"/>
            <a:ext cx="212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写作背景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991673" y="2868025"/>
            <a:ext cx="10547798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记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古代的一种文体，主要通过记事、记景、记人来抒发作者的情感或发表作者见解，即景抒情、托物言志，在写法上大多以记述为主而兼有议论、抒情。例如《小石潭记》《桃花源记》</a:t>
            </a:r>
            <a:r>
              <a:rPr lang="zh-CN" altLang="zh-CN" sz="2400" dirty="0" smtClean="0">
                <a:latin typeface="+mj-ea"/>
                <a:ea typeface="+mj-ea"/>
                <a:sym typeface="宋体" panose="02010600030101010101" pitchFamily="2" charset="-122"/>
              </a:rPr>
              <a:t>《醉翁亭记》等</a:t>
            </a:r>
            <a:r>
              <a:rPr lang="zh-CN" altLang="zh-CN" sz="2400" dirty="0">
                <a:latin typeface="+mj-ea"/>
                <a:ea typeface="+mj-ea"/>
                <a:sym typeface="宋体" panose="02010600030101010101" pitchFamily="2" charset="-122"/>
              </a:rPr>
              <a:t>。</a:t>
            </a:r>
            <a:endParaRPr lang="zh-CN" altLang="zh-CN" sz="2400" dirty="0">
              <a:latin typeface="+mj-ea"/>
              <a:ea typeface="+mj-ea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  <a:defRPr/>
            </a:pPr>
            <a:endParaRPr kumimoji="1"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7501" y="1545465"/>
            <a:ext cx="214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题目解析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25550" y="2006600"/>
            <a:ext cx="8742363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谪</a:t>
            </a:r>
            <a:r>
              <a:rPr lang="zh-CN" altLang="en-US" sz="2400" dirty="0">
                <a:latin typeface="+mj-ea"/>
                <a:ea typeface="+mj-ea"/>
              </a:rPr>
              <a:t>守       </a:t>
            </a:r>
            <a:r>
              <a:rPr lang="zh-CN" altLang="en-US" sz="2400" dirty="0" smtClean="0">
                <a:latin typeface="+mj-ea"/>
                <a:ea typeface="+mj-ea"/>
              </a:rPr>
              <a:t>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属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</a:rPr>
              <a:t>予</a:t>
            </a:r>
            <a:r>
              <a:rPr lang="zh-CN" altLang="en-US" sz="2400" dirty="0">
                <a:latin typeface="+mj-ea"/>
                <a:ea typeface="+mj-ea"/>
              </a:rPr>
              <a:t>      </a:t>
            </a:r>
            <a:r>
              <a:rPr lang="zh-CN" altLang="en-US" sz="2400" dirty="0" smtClean="0">
                <a:latin typeface="+mj-ea"/>
                <a:ea typeface="+mj-ea"/>
              </a:rPr>
              <a:t>                       浩浩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汤汤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+mj-ea"/>
                <a:ea typeface="+mj-ea"/>
              </a:rPr>
              <a:t>淫雨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霏霏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     </a:t>
            </a:r>
            <a:r>
              <a:rPr lang="zh-CN" altLang="en-US" sz="2400" dirty="0" smtClean="0">
                <a:latin typeface="+mj-ea"/>
                <a:ea typeface="+mj-ea"/>
              </a:rPr>
              <a:t>隐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曜</a:t>
            </a:r>
            <a:r>
              <a:rPr lang="zh-CN" altLang="en-US" sz="2400" dirty="0">
                <a:latin typeface="+mj-ea"/>
                <a:ea typeface="+mj-ea"/>
              </a:rPr>
              <a:t>     </a:t>
            </a:r>
            <a:r>
              <a:rPr lang="zh-CN" altLang="en-US" sz="2400" dirty="0" smtClean="0">
                <a:latin typeface="+mj-ea"/>
                <a:ea typeface="+mj-ea"/>
              </a:rPr>
              <a:t>                     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樯</a:t>
            </a:r>
            <a:r>
              <a:rPr lang="zh-CN" altLang="en-US" sz="2400" dirty="0">
                <a:latin typeface="+mj-ea"/>
                <a:ea typeface="+mj-ea"/>
              </a:rPr>
              <a:t>倾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楫</a:t>
            </a:r>
            <a:r>
              <a:rPr lang="zh-CN" altLang="en-US" sz="2400" dirty="0">
                <a:latin typeface="+mj-ea"/>
                <a:ea typeface="+mj-ea"/>
              </a:rPr>
              <a:t>摧 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+mj-ea"/>
                <a:ea typeface="+mj-ea"/>
              </a:rPr>
              <a:t> </a:t>
            </a:r>
            <a:endParaRPr lang="zh-CN" altLang="en-US" sz="2400" i="1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+mj-ea"/>
                <a:ea typeface="+mj-ea"/>
              </a:rPr>
              <a:t>忧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谗</a:t>
            </a:r>
            <a:r>
              <a:rPr lang="zh-CN" altLang="en-US" sz="2400" dirty="0">
                <a:latin typeface="+mj-ea"/>
                <a:ea typeface="+mj-ea"/>
              </a:rPr>
              <a:t>畏讥   </a:t>
            </a:r>
            <a:r>
              <a:rPr lang="zh-CN" altLang="en-US" sz="2400" dirty="0" smtClean="0">
                <a:latin typeface="+mj-ea"/>
                <a:ea typeface="+mj-ea"/>
              </a:rPr>
              <a:t>          岸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芷  汀</a:t>
            </a:r>
            <a:r>
              <a:rPr lang="zh-CN" altLang="en-US" sz="2400" dirty="0">
                <a:latin typeface="+mj-ea"/>
                <a:ea typeface="+mj-ea"/>
              </a:rPr>
              <a:t>兰      </a:t>
            </a:r>
            <a:r>
              <a:rPr lang="zh-CN" altLang="en-US" sz="2400" dirty="0" smtClean="0">
                <a:latin typeface="+mj-ea"/>
                <a:ea typeface="+mj-ea"/>
              </a:rPr>
              <a:t>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偕</a:t>
            </a:r>
            <a:r>
              <a:rPr lang="zh-CN" altLang="en-US" sz="2400" dirty="0">
                <a:latin typeface="+mj-ea"/>
                <a:ea typeface="+mj-ea"/>
              </a:rPr>
              <a:t>忘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14437" y="1441598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zhé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3391694" y="1512395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zhǔ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7509089" y="1490303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shāng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1828800" y="2586583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fēi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108484" y="2506281"/>
            <a:ext cx="990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</a:rPr>
              <a:t>y</a:t>
            </a:r>
            <a:r>
              <a:rPr lang="en-US" altLang="zh-CN" sz="2400" dirty="0" err="1" smtClean="0">
                <a:solidFill>
                  <a:srgbClr val="FF0000"/>
                </a:solidFill>
                <a:latin typeface="+mj-ea"/>
                <a:ea typeface="+mj-ea"/>
              </a:rPr>
              <a:t>ào</a:t>
            </a:r>
            <a:r>
              <a:rPr lang="en-US" altLang="zh-CN" sz="4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 </a:t>
            </a:r>
            <a:endParaRPr lang="en-US" altLang="zh-CN" sz="40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501808" y="2586583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n-ea"/>
                <a:ea typeface="+mn-ea"/>
              </a:rPr>
              <a:t>qiáng</a:t>
            </a:r>
            <a:endParaRPr lang="en-US" altLang="zh-CN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7475423" y="2614024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jí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382841" y="3681585"/>
            <a:ext cx="1800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chán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886994" y="3622427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zhǐ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593229" y="3593534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tīng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861240" y="3619999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xié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78851" y="1441598"/>
            <a:ext cx="184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读准字音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14" grpId="0" autoUpdateAnimBg="0"/>
      <p:bldP spid="102416" grpId="0" autoUpdateAnimBg="0"/>
      <p:bldP spid="102412" grpId="0" autoUpdateAnimBg="0"/>
      <p:bldP spid="102406" grpId="0" autoUpdateAnimBg="0"/>
      <p:bldP spid="102407" grpId="0" autoUpdateAnimBg="0"/>
      <p:bldP spid="102408" grpId="0" autoUpdateAnimBg="0"/>
      <p:bldP spid="102413" grpId="0" autoUpdateAnimBg="0"/>
      <p:bldP spid="102409" grpId="0" autoUpdateAnimBg="0"/>
      <p:bldP spid="102410" grpId="0" autoUpdateAnimBg="0"/>
      <p:bldP spid="1024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873125" y="1827213"/>
            <a:ext cx="1760538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44488" y="1084263"/>
            <a:ext cx="43195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libri" panose="020F0502020204030204" pitchFamily="34" charset="0"/>
                <a:ea typeface="微软雅黑" panose="020B0503020204020204" pitchFamily="34" charset="-122"/>
              </a:rPr>
              <a:t>疏通文意</a:t>
            </a:r>
            <a:endParaRPr lang="zh-CN" altLang="en-US" sz="2800" b="1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0700" y="2218386"/>
            <a:ext cx="11148096" cy="4611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庆历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四年春，滕子京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谪守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巴陵郡。         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越明年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政通人和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400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zh-CN" altLang="en-US" sz="2400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百废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兴，    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乃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重修岳阳楼，   增其旧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，刻唐贤今人诗赋于其上，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予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作文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记之。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520700" y="1651000"/>
            <a:ext cx="1708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宋仁宗年号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811463" y="1582738"/>
            <a:ext cx="37258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因罪贬谪流放，出任外官。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6715125" y="1343819"/>
            <a:ext cx="14899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越，到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7111206" y="1781969"/>
            <a:ext cx="14271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第二年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8255854" y="1781969"/>
            <a:ext cx="3028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政事顺利，百姓和乐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184150" y="2870200"/>
            <a:ext cx="30146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俱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，全、皆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946400" y="2909888"/>
            <a:ext cx="8334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于是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6076950" y="2909888"/>
            <a:ext cx="966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规模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9380538" y="2849563"/>
            <a:ext cx="28114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同“嘱”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嘱托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1314450" y="4389438"/>
            <a:ext cx="1728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写文章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5584" name="Text Box 48"/>
          <p:cNvSpPr txBox="1">
            <a:spLocks noChangeArrowheads="1"/>
          </p:cNvSpPr>
          <p:nvPr/>
        </p:nvSpPr>
        <p:spPr bwMode="auto">
          <a:xfrm>
            <a:off x="2592388" y="4416425"/>
            <a:ext cx="7207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来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2275" y="1085474"/>
            <a:ext cx="177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第一段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3" grpId="0"/>
      <p:bldP spid="16390" grpId="0"/>
      <p:bldP spid="65568" grpId="0"/>
      <p:bldP spid="65569" grpId="0"/>
      <p:bldP spid="65570" grpId="0"/>
      <p:bldP spid="65574" grpId="0"/>
      <p:bldP spid="65579" grpId="0"/>
      <p:bldP spid="65583" grpId="0"/>
      <p:bldP spid="6558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6655</Words>
  <Application>WPS 演示</Application>
  <PresentationFormat>宽屏</PresentationFormat>
  <Paragraphs>614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Arial</vt:lpstr>
      <vt:lpstr>宋体</vt:lpstr>
      <vt:lpstr>Wingdings</vt:lpstr>
      <vt:lpstr>黑体</vt:lpstr>
      <vt:lpstr>微软雅黑</vt:lpstr>
      <vt:lpstr>Calibri</vt:lpstr>
      <vt:lpstr>隶书</vt:lpstr>
      <vt:lpstr>楷体_GB2312</vt:lpstr>
      <vt:lpstr>新宋体</vt:lpstr>
      <vt:lpstr>楷体_GB2312</vt:lpstr>
      <vt:lpstr>Arial Unicode MS</vt:lpstr>
      <vt:lpstr>自定义设计方案</vt:lpstr>
      <vt:lpstr>10 岳阳楼记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你是人间四月天</dc:title>
  <dc:creator/>
  <cp:lastModifiedBy>aa</cp:lastModifiedBy>
  <cp:revision>16</cp:revision>
  <dcterms:created xsi:type="dcterms:W3CDTF">2018-03-01T02:03:00Z</dcterms:created>
  <dcterms:modified xsi:type="dcterms:W3CDTF">2019-12-27T12:18:31Z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