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6" r:id="rId3"/>
    <p:sldId id="257" r:id="rId5"/>
    <p:sldId id="288" r:id="rId6"/>
    <p:sldId id="262" r:id="rId7"/>
    <p:sldId id="287" r:id="rId8"/>
    <p:sldId id="264" r:id="rId9"/>
    <p:sldId id="267" r:id="rId10"/>
    <p:sldId id="289" r:id="rId11"/>
    <p:sldId id="290" r:id="rId12"/>
    <p:sldId id="295" r:id="rId13"/>
    <p:sldId id="268" r:id="rId14"/>
    <p:sldId id="293" r:id="rId15"/>
    <p:sldId id="269" r:id="rId16"/>
    <p:sldId id="291" r:id="rId17"/>
    <p:sldId id="296" r:id="rId18"/>
    <p:sldId id="299" r:id="rId19"/>
    <p:sldId id="294" r:id="rId20"/>
    <p:sldId id="270" r:id="rId21"/>
    <p:sldId id="297" r:id="rId22"/>
    <p:sldId id="300" r:id="rId23"/>
    <p:sldId id="278" r:id="rId24"/>
    <p:sldId id="302" r:id="rId25"/>
    <p:sldId id="303" r:id="rId26"/>
    <p:sldId id="304" r:id="rId27"/>
    <p:sldId id="305" r:id="rId28"/>
    <p:sldId id="281" r:id="rId29"/>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AD00"/>
    <a:srgbClr val="F4A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0" autoAdjust="0"/>
    <p:restoredTop sz="94660"/>
  </p:normalViewPr>
  <p:slideViewPr>
    <p:cSldViewPr snapToGrid="0">
      <p:cViewPr varScale="1">
        <p:scale>
          <a:sx n="74" d="100"/>
          <a:sy n="74" d="100"/>
        </p:scale>
        <p:origin x="708" y="72"/>
      </p:cViewPr>
      <p:guideLst>
        <p:guide orient="horz" pos="218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C0B904F-7EC3-4ADF-8038-62A01E61446E}"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1D9834B-45D7-4F91-AB6A-0BDCBA898706}"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p:cNvSpPr>
          <p:nvPr>
            <p:ph type="sldImg"/>
          </p:nvPr>
        </p:nvSpPr>
        <p:spPr bwMode="auto">
          <a:noFill/>
          <a:ln>
            <a:solidFill>
              <a:srgbClr val="000000"/>
            </a:solidFill>
            <a:miter lim="800000"/>
          </a:ln>
        </p:spPr>
      </p:sp>
      <p:sp>
        <p:nvSpPr>
          <p:cNvPr id="819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8195" name="灯片编号占位符 3"/>
          <p:cNvSpPr>
            <a:spLocks noGrp="1"/>
          </p:cNvSpPr>
          <p:nvPr>
            <p:ph type="sldNum" sz="quarter" idx="5"/>
          </p:nvPr>
        </p:nvSpPr>
        <p:spPr bwMode="auto">
          <a:ln>
            <a:miter lim="800000"/>
          </a:ln>
        </p:spPr>
        <p:txBody>
          <a:bodyPr wrap="square" numCol="1" anchorCtr="0" compatLnSpc="1"/>
          <a:lstStyle/>
          <a:p>
            <a:pPr eaLnBrk="0" fontAlgn="base" hangingPunct="0">
              <a:spcBef>
                <a:spcPct val="0"/>
              </a:spcBef>
              <a:spcAft>
                <a:spcPct val="0"/>
              </a:spcAft>
              <a:defRPr/>
            </a:pPr>
            <a:fld id="{9DF09C92-0E9B-41B3-923F-051447DA7126}" type="slidenum">
              <a:rPr lang="zh-CN" altLang="en-US">
                <a:solidFill>
                  <a:srgbClr val="000000"/>
                </a:solidFill>
                <a:ea typeface="微软雅黑" panose="020B0503020204020204" pitchFamily="34" charset="-122"/>
              </a:rPr>
            </a:fld>
            <a:endParaRPr lang="en-US" altLang="zh-CN">
              <a:solidFill>
                <a:srgbClr val="000000"/>
              </a:solidFill>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3" Type="http://schemas.openxmlformats.org/officeDocument/2006/relationships/theme" Target="../theme/theme1.xml"/><Relationship Id="rId42" Type="http://schemas.openxmlformats.org/officeDocument/2006/relationships/tags" Target="../tags/tag61.xml"/><Relationship Id="rId41" Type="http://schemas.openxmlformats.org/officeDocument/2006/relationships/tags" Target="../tags/tag60.xml"/><Relationship Id="rId40" Type="http://schemas.openxmlformats.org/officeDocument/2006/relationships/tags" Target="../tags/tag59.xml"/><Relationship Id="rId4" Type="http://schemas.openxmlformats.org/officeDocument/2006/relationships/slideLayout" Target="../slideLayouts/slideLayout4.xml"/><Relationship Id="rId39" Type="http://schemas.openxmlformats.org/officeDocument/2006/relationships/tags" Target="../tags/tag58.xml"/><Relationship Id="rId38" Type="http://schemas.openxmlformats.org/officeDocument/2006/relationships/tags" Target="../tags/tag57.xml"/><Relationship Id="rId37" Type="http://schemas.openxmlformats.org/officeDocument/2006/relationships/tags" Target="../tags/tag56.xml"/><Relationship Id="rId36" Type="http://schemas.openxmlformats.org/officeDocument/2006/relationships/slideLayout" Target="../slideLayouts/slideLayout36.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37"/>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8"/>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39"/>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0"/>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41"/>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4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0.xml"/><Relationship Id="rId3" Type="http://schemas.openxmlformats.org/officeDocument/2006/relationships/tags" Target="../tags/tag81.xml"/><Relationship Id="rId2" Type="http://schemas.openxmlformats.org/officeDocument/2006/relationships/image" Target="../media/image5.jpeg"/><Relationship Id="rId1" Type="http://schemas.openxmlformats.org/officeDocument/2006/relationships/tags" Target="../tags/tag80.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1.xml"/><Relationship Id="rId3" Type="http://schemas.openxmlformats.org/officeDocument/2006/relationships/tags" Target="../tags/tag83.xml"/><Relationship Id="rId2" Type="http://schemas.openxmlformats.org/officeDocument/2006/relationships/image" Target="../media/image6.jpeg"/><Relationship Id="rId1" Type="http://schemas.openxmlformats.org/officeDocument/2006/relationships/tags" Target="../tags/tag8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85.xml"/><Relationship Id="rId1" Type="http://schemas.openxmlformats.org/officeDocument/2006/relationships/tags" Target="../tags/tag84.xml"/></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23.xml"/><Relationship Id="rId8" Type="http://schemas.openxmlformats.org/officeDocument/2006/relationships/tags" Target="../tags/tag87.xml"/><Relationship Id="rId7"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tags" Target="../tags/tag86.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4.xml"/><Relationship Id="rId7" Type="http://schemas.openxmlformats.org/officeDocument/2006/relationships/tags" Target="../tags/tag89.xml"/><Relationship Id="rId6" Type="http://schemas.openxmlformats.org/officeDocument/2006/relationships/image" Target="../media/image3.jpeg"/><Relationship Id="rId5" Type="http://schemas.openxmlformats.org/officeDocument/2006/relationships/image" Target="../media/image15.jpeg"/><Relationship Id="rId4" Type="http://schemas.openxmlformats.org/officeDocument/2006/relationships/image" Target="../media/image14.jpeg"/><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tags" Target="../tags/tag8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91.xml"/><Relationship Id="rId1" Type="http://schemas.openxmlformats.org/officeDocument/2006/relationships/tags" Target="../tags/tag9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93.xml"/><Relationship Id="rId1" Type="http://schemas.openxmlformats.org/officeDocument/2006/relationships/tags" Target="../tags/tag9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95.xml"/><Relationship Id="rId1" Type="http://schemas.openxmlformats.org/officeDocument/2006/relationships/tags" Target="../tags/tag94.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8.xml"/><Relationship Id="rId3" Type="http://schemas.openxmlformats.org/officeDocument/2006/relationships/tags" Target="../tags/tag97.xml"/><Relationship Id="rId2" Type="http://schemas.openxmlformats.org/officeDocument/2006/relationships/image" Target="../media/image16.png"/><Relationship Id="rId1" Type="http://schemas.openxmlformats.org/officeDocument/2006/relationships/tags" Target="../tags/tag96.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9.xml"/><Relationship Id="rId4" Type="http://schemas.openxmlformats.org/officeDocument/2006/relationships/tags" Target="../tags/tag99.xml"/><Relationship Id="rId3" Type="http://schemas.openxmlformats.org/officeDocument/2006/relationships/image" Target="../media/image11.jpeg"/><Relationship Id="rId2" Type="http://schemas.openxmlformats.org/officeDocument/2006/relationships/image" Target="../media/image17.jpeg"/><Relationship Id="rId1" Type="http://schemas.openxmlformats.org/officeDocument/2006/relationships/tags" Target="../tags/tag9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5.xml"/><Relationship Id="rId1" Type="http://schemas.openxmlformats.org/officeDocument/2006/relationships/tags" Target="../tags/tag6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tags" Target="../tags/tag101.xml"/><Relationship Id="rId1" Type="http://schemas.openxmlformats.org/officeDocument/2006/relationships/tags" Target="../tags/tag10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103.xml"/><Relationship Id="rId1" Type="http://schemas.openxmlformats.org/officeDocument/2006/relationships/tags" Target="../tags/tag10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tags" Target="../tags/tag105.xml"/><Relationship Id="rId1" Type="http://schemas.openxmlformats.org/officeDocument/2006/relationships/tags" Target="../tags/tag10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tags" Target="../tags/tag107.xml"/><Relationship Id="rId1" Type="http://schemas.openxmlformats.org/officeDocument/2006/relationships/tags" Target="../tags/tag10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tags" Target="../tags/tag109.xml"/><Relationship Id="rId1" Type="http://schemas.openxmlformats.org/officeDocument/2006/relationships/tags" Target="../tags/tag108.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tags" Target="../tags/tag111.xml"/><Relationship Id="rId1" Type="http://schemas.openxmlformats.org/officeDocument/2006/relationships/tags" Target="../tags/tag11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113.xml"/><Relationship Id="rId1" Type="http://schemas.openxmlformats.org/officeDocument/2006/relationships/tags" Target="../tags/tag11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67.xml"/><Relationship Id="rId2" Type="http://schemas.openxmlformats.org/officeDocument/2006/relationships/image" Target="../media/image1.jpeg"/><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69.xml"/><Relationship Id="rId2" Type="http://schemas.openxmlformats.org/officeDocument/2006/relationships/image" Target="../media/image2.jpeg"/><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5.xml"/><Relationship Id="rId3" Type="http://schemas.openxmlformats.org/officeDocument/2006/relationships/tags" Target="../tags/tag71.xml"/><Relationship Id="rId2" Type="http://schemas.openxmlformats.org/officeDocument/2006/relationships/image" Target="../media/image3.jpeg"/><Relationship Id="rId1" Type="http://schemas.openxmlformats.org/officeDocument/2006/relationships/tags" Target="../tags/tag70.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6.xml"/><Relationship Id="rId3" Type="http://schemas.openxmlformats.org/officeDocument/2006/relationships/tags" Target="../tags/tag73.xml"/><Relationship Id="rId2" Type="http://schemas.openxmlformats.org/officeDocument/2006/relationships/image" Target="../media/image4.jpeg"/><Relationship Id="rId1" Type="http://schemas.openxmlformats.org/officeDocument/2006/relationships/tags" Target="../tags/tag7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75.xml"/><Relationship Id="rId1" Type="http://schemas.openxmlformats.org/officeDocument/2006/relationships/tags" Target="../tags/tag7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77.xml"/><Relationship Id="rId1" Type="http://schemas.openxmlformats.org/officeDocument/2006/relationships/tags" Target="../tags/tag7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79.xml"/><Relationship Id="rId1" Type="http://schemas.openxmlformats.org/officeDocument/2006/relationships/tags" Target="../tags/tag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custDataLst>
              <p:tags r:id="rId1"/>
            </p:custDataLst>
          </p:nvPr>
        </p:nvSpPr>
        <p:spPr>
          <a:xfrm>
            <a:off x="4889500" y="1349375"/>
            <a:ext cx="6627813" cy="2562225"/>
          </a:xfrm>
        </p:spPr>
        <p:txBody>
          <a:bodyPr>
            <a:noAutofit/>
          </a:bodyPr>
          <a:lstStyle/>
          <a:p>
            <a:pPr eaLnBrk="1" hangingPunct="1">
              <a:defRPr/>
            </a:pPr>
            <a:r>
              <a:rPr lang="en-US" altLang="zh-CN" sz="6000" b="1" smtClean="0">
                <a:effectLst>
                  <a:outerShdw blurRad="38100" dist="38100" dir="2700000" algn="tl">
                    <a:srgbClr val="C0C0C0"/>
                  </a:outerShdw>
                </a:effectLst>
                <a:latin typeface="黑体" panose="02010609060101010101" pitchFamily="49" charset="-122"/>
                <a:ea typeface="黑体" panose="02010609060101010101" pitchFamily="49" charset="-122"/>
                <a:sym typeface="+mn-ea"/>
              </a:rPr>
              <a:t>7 </a:t>
            </a:r>
            <a:r>
              <a:rPr lang="zh-CN" altLang="en-US" sz="6000" b="1" smtClean="0">
                <a:effectLst>
                  <a:outerShdw blurRad="38100" dist="38100" dir="2700000" algn="tl">
                    <a:srgbClr val="C0C0C0"/>
                  </a:outerShdw>
                </a:effectLst>
                <a:latin typeface="黑体" panose="02010609060101010101" pitchFamily="49" charset="-122"/>
                <a:ea typeface="黑体" panose="02010609060101010101" pitchFamily="49" charset="-122"/>
                <a:sym typeface="+mn-ea"/>
              </a:rPr>
              <a:t>就英法联军远征中国致巴特勒上尉的信</a:t>
            </a:r>
            <a:endParaRPr lang="zh-CN" altLang="en-US" sz="6000" b="1" smtClean="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p:txBody>
      </p:sp>
      <p:sp>
        <p:nvSpPr>
          <p:cNvPr id="7170" name="文本框 5"/>
          <p:cNvSpPr txBox="1">
            <a:spLocks noChangeArrowheads="1"/>
          </p:cNvSpPr>
          <p:nvPr/>
        </p:nvSpPr>
        <p:spPr bwMode="auto">
          <a:xfrm>
            <a:off x="1576388" y="760413"/>
            <a:ext cx="3811587" cy="460375"/>
          </a:xfrm>
          <a:prstGeom prst="rect">
            <a:avLst/>
          </a:prstGeom>
          <a:noFill/>
          <a:ln w="9525">
            <a:noFill/>
            <a:miter lim="800000"/>
          </a:ln>
        </p:spPr>
        <p:txBody>
          <a:bodyPr>
            <a:spAutoFit/>
          </a:bodyPr>
          <a:lstStyle/>
          <a:p>
            <a:r>
              <a:rPr lang="zh-CN" altLang="en-US" sz="2400">
                <a:latin typeface="黑体" panose="02010609060101010101" pitchFamily="49" charset="-122"/>
                <a:ea typeface="黑体" panose="02010609060101010101" pitchFamily="49" charset="-122"/>
              </a:rPr>
              <a:t>九年级语文人教版</a:t>
            </a:r>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上册</a:t>
            </a:r>
            <a:endParaRPr lang="zh-CN" altLang="en-US" sz="2400">
              <a:latin typeface="黑体" panose="02010609060101010101" pitchFamily="49" charset="-122"/>
              <a:ea typeface="黑体" panose="02010609060101010101" pitchFamily="49" charset="-122"/>
            </a:endParaRPr>
          </a:p>
        </p:txBody>
      </p:sp>
      <p:sp>
        <p:nvSpPr>
          <p:cNvPr id="7171" name="文本框 6"/>
          <p:cNvSpPr txBox="1">
            <a:spLocks noChangeArrowheads="1"/>
          </p:cNvSpPr>
          <p:nvPr/>
        </p:nvSpPr>
        <p:spPr bwMode="auto">
          <a:xfrm>
            <a:off x="6327775" y="3911600"/>
            <a:ext cx="4430713" cy="519113"/>
          </a:xfrm>
          <a:prstGeom prst="rect">
            <a:avLst/>
          </a:prstGeom>
          <a:noFill/>
          <a:ln w="9525">
            <a:noFill/>
            <a:miter lim="800000"/>
          </a:ln>
        </p:spPr>
        <p:txBody>
          <a:bodyPr>
            <a:spAutoFit/>
          </a:bodyPr>
          <a:lstStyle/>
          <a:p>
            <a:r>
              <a:rPr lang="zh-CN" altLang="en-US" sz="2800" b="1">
                <a:latin typeface="黑体" panose="02010609060101010101" pitchFamily="49" charset="-122"/>
                <a:ea typeface="黑体" panose="02010609060101010101" pitchFamily="49" charset="-122"/>
                <a:sym typeface="+mn-ea"/>
              </a:rPr>
              <a:t>      雨果</a:t>
            </a:r>
            <a:endParaRPr lang="zh-CN" altLang="en-US" sz="2800" b="1">
              <a:latin typeface="黑体" panose="02010609060101010101" pitchFamily="49" charset="-122"/>
              <a:ea typeface="黑体" panose="02010609060101010101" pitchFamily="49" charset="-122"/>
              <a:sym typeface="+mn-ea"/>
            </a:endParaRPr>
          </a:p>
        </p:txBody>
      </p:sp>
      <p:sp>
        <p:nvSpPr>
          <p:cNvPr id="7172" name="文本框 7"/>
          <p:cNvSpPr txBox="1">
            <a:spLocks noChangeArrowheads="1"/>
          </p:cNvSpPr>
          <p:nvPr/>
        </p:nvSpPr>
        <p:spPr bwMode="auto">
          <a:xfrm>
            <a:off x="7324725" y="5751513"/>
            <a:ext cx="2011363" cy="460375"/>
          </a:xfrm>
          <a:prstGeom prst="rect">
            <a:avLst/>
          </a:prstGeom>
          <a:noFill/>
          <a:ln w="9525">
            <a:noFill/>
            <a:miter lim="800000"/>
          </a:ln>
        </p:spPr>
        <p:txBody>
          <a:bodyPr wrap="none">
            <a:spAutoFit/>
          </a:bodyPr>
          <a:lstStyle/>
          <a:p>
            <a:r>
              <a:rPr lang="zh-CN" altLang="en-US" sz="2400">
                <a:latin typeface="黑体" panose="02010609060101010101" pitchFamily="49" charset="-122"/>
                <a:ea typeface="黑体" panose="02010609060101010101" pitchFamily="49" charset="-122"/>
                <a:sym typeface="+mn-ea"/>
              </a:rPr>
              <a:t>授课人：</a:t>
            </a:r>
            <a:r>
              <a:rPr lang="en-US" altLang="zh-CN" sz="2400">
                <a:latin typeface="黑体" panose="02010609060101010101" pitchFamily="49" charset="-122"/>
                <a:ea typeface="黑体" panose="02010609060101010101" pitchFamily="49" charset="-122"/>
                <a:sym typeface="+mn-ea"/>
              </a:rPr>
              <a:t>XXXX</a:t>
            </a:r>
            <a:endParaRPr lang="zh-CN" altLang="en-US" sz="2400">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18434" name="Text Box 3"/>
          <p:cNvSpPr txBox="1">
            <a:spLocks noChangeArrowheads="1"/>
          </p:cNvSpPr>
          <p:nvPr/>
        </p:nvSpPr>
        <p:spPr bwMode="auto">
          <a:xfrm>
            <a:off x="545966" y="2418389"/>
            <a:ext cx="7121793" cy="3969385"/>
          </a:xfrm>
          <a:prstGeom prst="rect">
            <a:avLst/>
          </a:prstGeom>
          <a:noFill/>
          <a:ln w="9525">
            <a:noFill/>
            <a:miter lim="800000"/>
          </a:ln>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1</a:t>
            </a:r>
            <a:r>
              <a:rPr lang="en-US" altLang="zh-CN" sz="2400" dirty="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圆明园</a:t>
            </a:r>
            <a:r>
              <a:rPr lang="zh-CN" altLang="en-US" sz="2400" dirty="0">
                <a:latin typeface="微软雅黑" panose="020B0503020204020204" pitchFamily="34" charset="-122"/>
                <a:ea typeface="微软雅黑" panose="020B0503020204020204" pitchFamily="34" charset="-122"/>
              </a:rPr>
              <a:t>在幻想艺术中的地位就如同巴特农神庙在理想艺术中的地位。</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这里为什么要谈到“巴特农神庙”？</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       </a:t>
            </a:r>
            <a:r>
              <a:rPr lang="zh-CN" altLang="en-US" sz="2400" dirty="0">
                <a:solidFill>
                  <a:srgbClr val="FF0000"/>
                </a:solidFill>
                <a:latin typeface="微软雅黑" panose="020B0503020204020204" pitchFamily="34" charset="-122"/>
                <a:ea typeface="微软雅黑" panose="020B0503020204020204" pitchFamily="34" charset="-122"/>
              </a:rPr>
              <a:t>作者把圆明园同巴特农神庙作比较，突出了圆明园的艺术价值和成就。</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pPr>
            <a:endParaRPr lang="zh-CN" altLang="en-US" sz="2400" dirty="0">
              <a:solidFill>
                <a:srgbClr val="FF0000"/>
              </a:solidFill>
              <a:latin typeface="微软雅黑" panose="020B0503020204020204" pitchFamily="34" charset="-122"/>
              <a:ea typeface="微软雅黑" panose="020B0503020204020204" pitchFamily="34" charset="-122"/>
            </a:endParaRPr>
          </a:p>
          <a:p>
            <a:pPr>
              <a:spcBef>
                <a:spcPct val="50000"/>
              </a:spcBef>
            </a:pPr>
            <a:endParaRPr lang="zh-CN" altLang="en-US" sz="2400" dirty="0">
              <a:latin typeface="微软雅黑" panose="020B0503020204020204" pitchFamily="34" charset="-122"/>
              <a:ea typeface="微软雅黑" panose="020B0503020204020204" pitchFamily="34" charset="-122"/>
            </a:endParaRPr>
          </a:p>
        </p:txBody>
      </p:sp>
      <p:sp>
        <p:nvSpPr>
          <p:cNvPr id="18435" name="Text Box 5"/>
          <p:cNvSpPr txBox="1">
            <a:spLocks noChangeArrowheads="1"/>
          </p:cNvSpPr>
          <p:nvPr/>
        </p:nvSpPr>
        <p:spPr bwMode="auto">
          <a:xfrm>
            <a:off x="1035050" y="1239838"/>
            <a:ext cx="2730500" cy="457200"/>
          </a:xfrm>
          <a:prstGeom prst="rect">
            <a:avLst/>
          </a:prstGeom>
          <a:noFill/>
          <a:ln w="9525">
            <a:noFill/>
            <a:miter lim="800000"/>
          </a:ln>
        </p:spPr>
        <p:txBody>
          <a:bodyPr>
            <a:spAutoFit/>
          </a:bodyPr>
          <a:lstStyle/>
          <a:p>
            <a:pPr>
              <a:spcBef>
                <a:spcPct val="50000"/>
              </a:spcBef>
            </a:pPr>
            <a:r>
              <a:rPr lang="zh-CN" altLang="en-US" sz="2400">
                <a:solidFill>
                  <a:srgbClr val="FF0000"/>
                </a:solidFill>
                <a:ea typeface="微软雅黑" panose="020B0503020204020204" pitchFamily="34" charset="-122"/>
              </a:rPr>
              <a:t>研读文本</a:t>
            </a:r>
            <a:endParaRPr lang="zh-CN" altLang="en-US" sz="2400">
              <a:solidFill>
                <a:srgbClr val="FF0000"/>
              </a:solidFill>
              <a:ea typeface="微软雅黑" panose="020B0503020204020204" pitchFamily="34" charset="-122"/>
            </a:endParaRPr>
          </a:p>
        </p:txBody>
      </p:sp>
      <p:pic>
        <p:nvPicPr>
          <p:cNvPr id="5" name="Picture 2" descr="{C239A96D-EC94-481C-BF0C-806E282409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9144" y="1835131"/>
            <a:ext cx="3567448" cy="40513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434">
                                            <p:txEl>
                                              <p:pRg st="0" end="0"/>
                                            </p:txEl>
                                          </p:spTgt>
                                        </p:tgtEl>
                                        <p:attrNameLst>
                                          <p:attrName>style.visibility</p:attrName>
                                        </p:attrNameLst>
                                      </p:cBhvr>
                                      <p:to>
                                        <p:strVal val="visible"/>
                                      </p:to>
                                    </p:set>
                                    <p:anim calcmode="lin" valueType="num">
                                      <p:cBhvr additive="base">
                                        <p:cTn id="12"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18434" name="Text Box 3"/>
          <p:cNvSpPr txBox="1">
            <a:spLocks noChangeArrowheads="1"/>
          </p:cNvSpPr>
          <p:nvPr/>
        </p:nvSpPr>
        <p:spPr bwMode="auto">
          <a:xfrm>
            <a:off x="260350" y="1774825"/>
            <a:ext cx="10960100" cy="4413516"/>
          </a:xfrm>
          <a:prstGeom prst="rect">
            <a:avLst/>
          </a:prstGeom>
          <a:noFill/>
          <a:ln w="9525">
            <a:noFill/>
            <a:miter lim="800000"/>
          </a:ln>
        </p:spPr>
        <p:txBody>
          <a:bodyPr>
            <a:spAutoFit/>
          </a:bodyPr>
          <a:lstStyle/>
          <a:p>
            <a:pPr>
              <a:lnSpc>
                <a:spcPct val="150000"/>
              </a:lnSpc>
              <a:spcBef>
                <a:spcPct val="20000"/>
              </a:spcBef>
            </a:pPr>
            <a:r>
              <a:rPr lang="en-US" altLang="zh-CN" sz="2400" dirty="0" smtClean="0">
                <a:latin typeface="微软雅黑" panose="020B0503020204020204" pitchFamily="34" charset="-122"/>
                <a:ea typeface="微软雅黑" panose="020B0503020204020204" pitchFamily="34" charset="-122"/>
              </a:rPr>
              <a:t>2.</a:t>
            </a:r>
            <a:r>
              <a:rPr lang="zh-CN" altLang="en-US" sz="2400" dirty="0" smtClean="0">
                <a:latin typeface="微软雅黑" panose="020B0503020204020204" pitchFamily="34" charset="-122"/>
                <a:ea typeface="微软雅黑" panose="020B0503020204020204" pitchFamily="34" charset="-122"/>
              </a:rPr>
              <a:t>朗读</a:t>
            </a:r>
            <a:r>
              <a:rPr lang="zh-CN" altLang="en-US" sz="2400" dirty="0">
                <a:latin typeface="微软雅黑" panose="020B0503020204020204" pitchFamily="34" charset="-122"/>
                <a:ea typeface="微软雅黑" panose="020B0503020204020204" pitchFamily="34" charset="-122"/>
              </a:rPr>
              <a:t>第</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段，根据作者的描述，想象并描述一下圆明园的美。</a:t>
            </a:r>
            <a:endParaRPr lang="zh-CN" altLang="en-US" sz="2400" dirty="0">
              <a:latin typeface="微软雅黑" panose="020B0503020204020204" pitchFamily="34" charset="-122"/>
              <a:ea typeface="微软雅黑" panose="020B0503020204020204" pitchFamily="34" charset="-122"/>
            </a:endParaRPr>
          </a:p>
          <a:p>
            <a:pPr>
              <a:lnSpc>
                <a:spcPct val="150000"/>
              </a:lnSpc>
              <a:spcBef>
                <a:spcPct val="20000"/>
              </a:spcBef>
            </a:pPr>
            <a:r>
              <a:rPr lang="zh-CN" altLang="en-US" sz="2400" dirty="0">
                <a:solidFill>
                  <a:srgbClr val="FF0000"/>
                </a:solidFill>
                <a:latin typeface="微软雅黑" panose="020B0503020204020204" pitchFamily="34" charset="-122"/>
                <a:ea typeface="微软雅黑" panose="020B0503020204020204" pitchFamily="34" charset="-122"/>
              </a:rPr>
              <a:t>圆明园的美：</a:t>
            </a:r>
            <a:r>
              <a:rPr lang="zh-CN" altLang="en-US" sz="2400" dirty="0">
                <a:latin typeface="微软雅黑" panose="020B0503020204020204" pitchFamily="34" charset="-122"/>
                <a:ea typeface="微软雅黑" panose="020B0503020204020204" pitchFamily="34" charset="-122"/>
              </a:rPr>
              <a:t>恍若月宫，用雪松做屋架，屋子上上</a:t>
            </a:r>
            <a:endParaRPr lang="zh-CN" altLang="en-US" sz="2400" dirty="0">
              <a:latin typeface="微软雅黑" panose="020B0503020204020204" pitchFamily="34" charset="-122"/>
              <a:ea typeface="微软雅黑" panose="020B0503020204020204" pitchFamily="34" charset="-122"/>
            </a:endParaRPr>
          </a:p>
          <a:p>
            <a:pPr>
              <a:lnSpc>
                <a:spcPct val="150000"/>
              </a:lnSpc>
              <a:spcBef>
                <a:spcPct val="20000"/>
              </a:spcBef>
            </a:pPr>
            <a:r>
              <a:rPr lang="zh-CN" altLang="en-US" sz="2400" dirty="0">
                <a:latin typeface="微软雅黑" panose="020B0503020204020204" pitchFamily="34" charset="-122"/>
                <a:ea typeface="微软雅黑" panose="020B0503020204020204" pitchFamily="34" charset="-122"/>
              </a:rPr>
              <a:t>下下缀满宝石，披上绸缎，神殿、后宫、城楼栉次鳞比，里</a:t>
            </a:r>
            <a:endParaRPr lang="zh-CN" altLang="en-US" sz="2400" dirty="0">
              <a:latin typeface="微软雅黑" panose="020B0503020204020204" pitchFamily="34" charset="-122"/>
              <a:ea typeface="微软雅黑" panose="020B0503020204020204" pitchFamily="34" charset="-122"/>
            </a:endParaRPr>
          </a:p>
          <a:p>
            <a:pPr>
              <a:lnSpc>
                <a:spcPct val="150000"/>
              </a:lnSpc>
              <a:spcBef>
                <a:spcPct val="20000"/>
              </a:spcBef>
            </a:pPr>
            <a:r>
              <a:rPr lang="zh-CN" altLang="en-US" sz="2400" dirty="0">
                <a:latin typeface="微软雅黑" panose="020B0503020204020204" pitchFamily="34" charset="-122"/>
                <a:ea typeface="微软雅黑" panose="020B0503020204020204" pitchFamily="34" charset="-122"/>
              </a:rPr>
              <a:t>面放上神像，放上异兽，饰以琉璃、珐琅、黄金、金碧辉煌。</a:t>
            </a:r>
            <a:endParaRPr lang="zh-CN" altLang="en-US" sz="2400" dirty="0">
              <a:latin typeface="微软雅黑" panose="020B0503020204020204" pitchFamily="34" charset="-122"/>
              <a:ea typeface="微软雅黑" panose="020B0503020204020204" pitchFamily="34" charset="-122"/>
            </a:endParaRPr>
          </a:p>
          <a:p>
            <a:pPr>
              <a:lnSpc>
                <a:spcPct val="150000"/>
              </a:lnSpc>
              <a:spcBef>
                <a:spcPct val="20000"/>
              </a:spcBef>
            </a:pPr>
            <a:r>
              <a:rPr lang="zh-CN" altLang="en-US" sz="2400" dirty="0">
                <a:latin typeface="微软雅黑" panose="020B0503020204020204" pitchFamily="34" charset="-122"/>
                <a:ea typeface="微软雅黑" panose="020B0503020204020204" pitchFamily="34" charset="-122"/>
              </a:rPr>
              <a:t>园子里还有一座座花园、一方方水池、一眼眼喷泉，加上成</a:t>
            </a:r>
            <a:endParaRPr lang="zh-CN" altLang="en-US" sz="2400" dirty="0">
              <a:latin typeface="微软雅黑" panose="020B0503020204020204" pitchFamily="34" charset="-122"/>
              <a:ea typeface="微软雅黑" panose="020B0503020204020204" pitchFamily="34" charset="-122"/>
            </a:endParaRPr>
          </a:p>
          <a:p>
            <a:pPr>
              <a:lnSpc>
                <a:spcPct val="150000"/>
              </a:lnSpc>
              <a:spcBef>
                <a:spcPct val="20000"/>
              </a:spcBef>
            </a:pPr>
            <a:r>
              <a:rPr lang="zh-CN" altLang="en-US" sz="2400" dirty="0">
                <a:latin typeface="微软雅黑" panose="020B0503020204020204" pitchFamily="34" charset="-122"/>
                <a:ea typeface="微软雅黑" panose="020B0503020204020204" pitchFamily="34" charset="-122"/>
              </a:rPr>
              <a:t>群的天鹅、朱鹭和孔雀，令人眼花缭乱。</a:t>
            </a:r>
            <a:r>
              <a:rPr lang="zh-CN" altLang="en-US" sz="2400" dirty="0">
                <a:solidFill>
                  <a:srgbClr val="FF0000"/>
                </a:solidFill>
                <a:latin typeface="微软雅黑" panose="020B0503020204020204" pitchFamily="34" charset="-122"/>
                <a:ea typeface="微软雅黑" panose="020B0503020204020204" pitchFamily="34" charset="-122"/>
              </a:rPr>
              <a:t>真是一座富丽堂皇</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spcBef>
                <a:spcPct val="20000"/>
              </a:spcBef>
            </a:pPr>
            <a:r>
              <a:rPr lang="zh-CN" altLang="en-US" sz="2400" dirty="0">
                <a:solidFill>
                  <a:srgbClr val="FF0000"/>
                </a:solidFill>
                <a:latin typeface="微软雅黑" panose="020B0503020204020204" pitchFamily="34" charset="-122"/>
                <a:ea typeface="微软雅黑" panose="020B0503020204020204" pitchFamily="34" charset="-122"/>
              </a:rPr>
              <a:t>的宫殿、美丽的花园。</a:t>
            </a:r>
            <a:endParaRPr lang="zh-CN" altLang="en-US" sz="2400" dirty="0">
              <a:solidFill>
                <a:srgbClr val="FF0000"/>
              </a:solidFill>
              <a:latin typeface="微软雅黑" panose="020B0503020204020204" pitchFamily="34" charset="-122"/>
              <a:ea typeface="微软雅黑" panose="020B0503020204020204" pitchFamily="34" charset="-122"/>
            </a:endParaRPr>
          </a:p>
        </p:txBody>
      </p:sp>
      <p:pic>
        <p:nvPicPr>
          <p:cNvPr id="19459" name="图片 99329" descr="U50P1T1D5015043F23DT20041124084556"/>
          <p:cNvPicPr>
            <a:picLocks noChangeAspect="1" noChangeArrowheads="1"/>
          </p:cNvPicPr>
          <p:nvPr/>
        </p:nvPicPr>
        <p:blipFill>
          <a:blip r:embed="rId2"/>
          <a:srcRect/>
          <a:stretch>
            <a:fillRect/>
          </a:stretch>
        </p:blipFill>
        <p:spPr bwMode="auto">
          <a:xfrm>
            <a:off x="8836025" y="2551113"/>
            <a:ext cx="3055938" cy="3363912"/>
          </a:xfrm>
          <a:prstGeom prst="rect">
            <a:avLst/>
          </a:prstGeom>
          <a:noFill/>
          <a:ln w="9525">
            <a:noFill/>
            <a:miter lim="800000"/>
            <a:headEnd/>
            <a:tailEnd/>
          </a:ln>
        </p:spPr>
      </p:pic>
      <p:sp>
        <p:nvSpPr>
          <p:cNvPr id="19460" name="Text Box 5"/>
          <p:cNvSpPr txBox="1">
            <a:spLocks noChangeArrowheads="1"/>
          </p:cNvSpPr>
          <p:nvPr/>
        </p:nvSpPr>
        <p:spPr bwMode="auto">
          <a:xfrm>
            <a:off x="1035050" y="1239838"/>
            <a:ext cx="2730500" cy="457200"/>
          </a:xfrm>
          <a:prstGeom prst="rect">
            <a:avLst/>
          </a:prstGeom>
          <a:noFill/>
          <a:ln w="9525">
            <a:noFill/>
            <a:miter lim="800000"/>
          </a:ln>
        </p:spPr>
        <p:txBody>
          <a:bodyPr>
            <a:spAutoFit/>
          </a:bodyPr>
          <a:lstStyle/>
          <a:p>
            <a:pPr>
              <a:spcBef>
                <a:spcPct val="50000"/>
              </a:spcBef>
            </a:pPr>
            <a:r>
              <a:rPr lang="zh-CN" altLang="en-US" sz="2400">
                <a:solidFill>
                  <a:srgbClr val="FF0000"/>
                </a:solidFill>
                <a:ea typeface="微软雅黑" panose="020B0503020204020204" pitchFamily="34" charset="-122"/>
              </a:rPr>
              <a:t>研读文本</a:t>
            </a:r>
            <a:endParaRPr lang="zh-CN" altLang="en-US" sz="2400">
              <a:solidFill>
                <a:srgbClr val="FF0000"/>
              </a:solidFill>
              <a:ea typeface="微软雅黑" panose="020B0503020204020204" pitchFamily="34" charset="-122"/>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anim calcmode="lin" valueType="num">
                                      <p:cBhvr additive="base">
                                        <p:cTn id="7" dur="5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anim calcmode="lin" valueType="num">
                                      <p:cBhvr additive="base">
                                        <p:cTn id="11"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anim calcmode="lin" valueType="num">
                                      <p:cBhvr additive="base">
                                        <p:cTn id="15"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anim calcmode="lin" valueType="num">
                                      <p:cBhvr additive="base">
                                        <p:cTn id="19" dur="5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4">
                                            <p:txEl>
                                              <p:pRg st="5" end="5"/>
                                            </p:txEl>
                                          </p:spTgt>
                                        </p:tgtEl>
                                        <p:attrNameLst>
                                          <p:attrName>style.visibility</p:attrName>
                                        </p:attrNameLst>
                                      </p:cBhvr>
                                      <p:to>
                                        <p:strVal val="visible"/>
                                      </p:to>
                                    </p:set>
                                    <p:anim calcmode="lin" valueType="num">
                                      <p:cBhvr additive="base">
                                        <p:cTn id="23" dur="5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434">
                                            <p:txEl>
                                              <p:pRg st="6" end="6"/>
                                            </p:txEl>
                                          </p:spTgt>
                                        </p:tgtEl>
                                        <p:attrNameLst>
                                          <p:attrName>style.visibility</p:attrName>
                                        </p:attrNameLst>
                                      </p:cBhvr>
                                      <p:to>
                                        <p:strVal val="visible"/>
                                      </p:to>
                                    </p:set>
                                    <p:anim calcmode="lin" valueType="num">
                                      <p:cBhvr additive="base">
                                        <p:cTn id="27" dur="500" fill="hold"/>
                                        <p:tgtEl>
                                          <p:spTgt spid="1843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45059" name="Text Box 3"/>
          <p:cNvSpPr txBox="1">
            <a:spLocks noChangeArrowheads="1"/>
          </p:cNvSpPr>
          <p:nvPr/>
        </p:nvSpPr>
        <p:spPr bwMode="auto">
          <a:xfrm>
            <a:off x="385763" y="1792288"/>
            <a:ext cx="11204575" cy="4523105"/>
          </a:xfrm>
          <a:prstGeom prst="rect">
            <a:avLst/>
          </a:prstGeom>
          <a:noFill/>
          <a:ln w="9525">
            <a:noFill/>
            <a:miter lim="800000"/>
          </a:ln>
          <a:effectLst/>
        </p:spPr>
        <p:txBody>
          <a:bodyPr>
            <a:spAutoFit/>
          </a:bodyPr>
          <a:lstStyle/>
          <a:p>
            <a:pPr>
              <a:lnSpc>
                <a:spcPct val="150000"/>
              </a:lnSpc>
              <a:defRPr/>
            </a:pPr>
            <a:r>
              <a:rPr lang="zh-CN" altLang="en-US" sz="2400" dirty="0">
                <a:latin typeface="+mj-ea"/>
                <a:ea typeface="+mj-ea"/>
              </a:rPr>
              <a:t>        圆明园是圆明、万春、长春三园的总称。圆明园坐落在北京西郊海淀区北部。始建于</a:t>
            </a:r>
            <a:r>
              <a:rPr lang="en-US" altLang="zh-CN" sz="2400" dirty="0">
                <a:latin typeface="+mj-ea"/>
                <a:ea typeface="+mj-ea"/>
              </a:rPr>
              <a:t>1709</a:t>
            </a:r>
            <a:r>
              <a:rPr lang="zh-CN" altLang="en-US" sz="2400" dirty="0">
                <a:latin typeface="+mj-ea"/>
                <a:ea typeface="+mj-ea"/>
              </a:rPr>
              <a:t>年，历时</a:t>
            </a:r>
            <a:r>
              <a:rPr lang="en-US" altLang="zh-CN" sz="2400" dirty="0">
                <a:latin typeface="+mj-ea"/>
                <a:ea typeface="+mj-ea"/>
              </a:rPr>
              <a:t>150</a:t>
            </a:r>
            <a:r>
              <a:rPr lang="zh-CN" altLang="en-US" sz="2400" dirty="0">
                <a:latin typeface="+mj-ea"/>
                <a:ea typeface="+mj-ea"/>
              </a:rPr>
              <a:t>年陆续建成。它是清朝五代皇帝倾心营造的皇家营苑，清王朝倾全国物力，集无数精工匠填湖堆山，种植奇花异木，集国内外名胜</a:t>
            </a:r>
            <a:r>
              <a:rPr lang="en-US" altLang="zh-CN" sz="2400" dirty="0">
                <a:latin typeface="+mj-ea"/>
                <a:ea typeface="+mj-ea"/>
              </a:rPr>
              <a:t>40</a:t>
            </a:r>
            <a:r>
              <a:rPr lang="zh-CN" altLang="en-US" sz="2400" dirty="0">
                <a:latin typeface="+mj-ea"/>
                <a:ea typeface="+mj-ea"/>
              </a:rPr>
              <a:t>景建成大型建筑物</a:t>
            </a:r>
            <a:r>
              <a:rPr lang="en-US" altLang="zh-CN" sz="2400" dirty="0">
                <a:latin typeface="+mj-ea"/>
                <a:ea typeface="+mj-ea"/>
              </a:rPr>
              <a:t>145</a:t>
            </a:r>
            <a:r>
              <a:rPr lang="zh-CN" altLang="en-US" sz="2400" dirty="0">
                <a:latin typeface="+mj-ea"/>
                <a:ea typeface="+mj-ea"/>
              </a:rPr>
              <a:t>处，内收难以计数的艺术珍品和图书文物。除具有中国风格的庭院外，长春园内还有海晏堂、远瀛观等西洋风格的建筑群，被世人冠以“万园之园”“世界园林的典范”“东方凡尔赛宫”等诸多美名。</a:t>
            </a:r>
            <a:endParaRPr lang="zh-CN" altLang="en-US" sz="2400" dirty="0">
              <a:latin typeface="+mj-ea"/>
              <a:ea typeface="+mj-ea"/>
            </a:endParaRPr>
          </a:p>
          <a:p>
            <a:pPr>
              <a:lnSpc>
                <a:spcPct val="150000"/>
              </a:lnSpc>
              <a:defRPr/>
            </a:pPr>
            <a:r>
              <a:rPr lang="zh-CN" altLang="en-US" sz="2400" dirty="0">
                <a:latin typeface="+mj-ea"/>
                <a:ea typeface="+mj-ea"/>
              </a:rPr>
              <a:t>       清咸丰十年（</a:t>
            </a:r>
            <a:r>
              <a:rPr lang="en-US" altLang="zh-CN" sz="2400" dirty="0">
                <a:latin typeface="+mj-ea"/>
                <a:ea typeface="+mj-ea"/>
              </a:rPr>
              <a:t>1860</a:t>
            </a:r>
            <a:r>
              <a:rPr lang="zh-CN" altLang="en-US" sz="2400" dirty="0">
                <a:latin typeface="+mj-ea"/>
                <a:ea typeface="+mj-ea"/>
              </a:rPr>
              <a:t>年）英法联军劫掠园中珍物，并纵火焚毁。 </a:t>
            </a:r>
            <a:endParaRPr lang="zh-CN" altLang="en-US" sz="2400" dirty="0">
              <a:latin typeface="+mj-ea"/>
              <a:ea typeface="+mj-ea"/>
            </a:endParaRPr>
          </a:p>
          <a:p>
            <a:pPr>
              <a:spcBef>
                <a:spcPct val="50000"/>
              </a:spcBef>
              <a:defRPr/>
            </a:pPr>
            <a:endParaRPr lang="zh-CN" altLang="en-US" sz="2400" dirty="0">
              <a:latin typeface="微软雅黑" panose="020B0503020204020204" pitchFamily="34" charset="-122"/>
              <a:ea typeface="微软雅黑" panose="020B0503020204020204" pitchFamily="34" charset="-122"/>
            </a:endParaRPr>
          </a:p>
        </p:txBody>
      </p:sp>
      <p:sp>
        <p:nvSpPr>
          <p:cNvPr id="20483" name="Text Box 4"/>
          <p:cNvSpPr txBox="1">
            <a:spLocks noChangeArrowheads="1"/>
          </p:cNvSpPr>
          <p:nvPr/>
        </p:nvSpPr>
        <p:spPr bwMode="auto">
          <a:xfrm>
            <a:off x="2674938" y="1609725"/>
            <a:ext cx="2265362" cy="366713"/>
          </a:xfrm>
          <a:prstGeom prst="rect">
            <a:avLst/>
          </a:prstGeom>
          <a:noFill/>
          <a:ln w="9525">
            <a:noFill/>
            <a:miter lim="800000"/>
          </a:ln>
        </p:spPr>
        <p:txBody>
          <a:bodyPr>
            <a:spAutoFit/>
          </a:bodyPr>
          <a:lstStyle/>
          <a:p>
            <a:pPr>
              <a:spcBef>
                <a:spcPct val="50000"/>
              </a:spcBef>
            </a:pPr>
            <a:endParaRPr lang="zh-CN" altLang="en-US"/>
          </a:p>
        </p:txBody>
      </p:sp>
      <p:sp>
        <p:nvSpPr>
          <p:cNvPr id="20484" name="Text Box 5"/>
          <p:cNvSpPr txBox="1">
            <a:spLocks noChangeArrowheads="1"/>
          </p:cNvSpPr>
          <p:nvPr/>
        </p:nvSpPr>
        <p:spPr bwMode="auto">
          <a:xfrm>
            <a:off x="4846638" y="1319213"/>
            <a:ext cx="2033587" cy="457200"/>
          </a:xfrm>
          <a:prstGeom prst="rect">
            <a:avLst/>
          </a:prstGeom>
          <a:noFill/>
          <a:ln w="9525">
            <a:noFill/>
            <a:miter lim="800000"/>
          </a:ln>
        </p:spPr>
        <p:txBody>
          <a:bodyPr>
            <a:spAutoFit/>
          </a:bodyPr>
          <a:lstStyle/>
          <a:p>
            <a:pPr>
              <a:spcBef>
                <a:spcPct val="50000"/>
              </a:spcBef>
            </a:pPr>
            <a:r>
              <a:rPr lang="zh-CN" altLang="en-US" sz="2400">
                <a:solidFill>
                  <a:srgbClr val="FF0000"/>
                </a:solidFill>
                <a:ea typeface="微软雅黑" panose="020B0503020204020204" pitchFamily="34" charset="-122"/>
              </a:rPr>
              <a:t>圆明园简介</a:t>
            </a:r>
            <a:endParaRPr lang="zh-CN" altLang="en-US" sz="2400">
              <a:solidFill>
                <a:srgbClr val="FF0000"/>
              </a:solidFill>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pic>
        <p:nvPicPr>
          <p:cNvPr id="19459" name="Picture 2" descr="0b42203298dc4a9ba2cc2b6d"/>
          <p:cNvPicPr>
            <a:picLocks noChangeAspect="1" noChangeArrowheads="1"/>
          </p:cNvPicPr>
          <p:nvPr/>
        </p:nvPicPr>
        <p:blipFill>
          <a:blip r:embed="rId2"/>
          <a:srcRect/>
          <a:stretch>
            <a:fillRect/>
          </a:stretch>
        </p:blipFill>
        <p:spPr bwMode="auto">
          <a:xfrm>
            <a:off x="500063" y="1231900"/>
            <a:ext cx="3910012" cy="2473325"/>
          </a:xfrm>
          <a:prstGeom prst="rect">
            <a:avLst/>
          </a:prstGeom>
          <a:noFill/>
          <a:ln w="9525">
            <a:noFill/>
            <a:miter lim="800000"/>
            <a:headEnd/>
            <a:tailEnd/>
          </a:ln>
        </p:spPr>
      </p:pic>
      <p:pic>
        <p:nvPicPr>
          <p:cNvPr id="19460" name="Picture 2" descr="8f983c28f75ecdaa8b13997c"/>
          <p:cNvPicPr>
            <a:picLocks noChangeAspect="1" noChangeArrowheads="1"/>
          </p:cNvPicPr>
          <p:nvPr/>
        </p:nvPicPr>
        <p:blipFill>
          <a:blip r:embed="rId3"/>
          <a:srcRect/>
          <a:stretch>
            <a:fillRect/>
          </a:stretch>
        </p:blipFill>
        <p:spPr bwMode="auto">
          <a:xfrm>
            <a:off x="528638" y="4038600"/>
            <a:ext cx="3857625" cy="2571750"/>
          </a:xfrm>
          <a:prstGeom prst="rect">
            <a:avLst/>
          </a:prstGeom>
          <a:noFill/>
          <a:ln w="9525">
            <a:noFill/>
            <a:miter lim="800000"/>
            <a:headEnd/>
            <a:tailEnd/>
          </a:ln>
        </p:spPr>
      </p:pic>
      <p:pic>
        <p:nvPicPr>
          <p:cNvPr id="19461" name="Picture 11" descr="图片13"/>
          <p:cNvPicPr>
            <a:picLocks noChangeAspect="1" noChangeArrowheads="1"/>
          </p:cNvPicPr>
          <p:nvPr/>
        </p:nvPicPr>
        <p:blipFill>
          <a:blip r:embed="rId4"/>
          <a:srcRect/>
          <a:stretch>
            <a:fillRect/>
          </a:stretch>
        </p:blipFill>
        <p:spPr bwMode="auto">
          <a:xfrm>
            <a:off x="4941888" y="1166813"/>
            <a:ext cx="3305175" cy="2632075"/>
          </a:xfrm>
          <a:prstGeom prst="rect">
            <a:avLst/>
          </a:prstGeom>
          <a:noFill/>
          <a:ln w="9525">
            <a:noFill/>
            <a:miter lim="800000"/>
            <a:headEnd/>
            <a:tailEnd/>
          </a:ln>
        </p:spPr>
      </p:pic>
      <p:pic>
        <p:nvPicPr>
          <p:cNvPr id="19462" name="Picture 6" descr="U50P1T1D5015043F21DT20041124084556"/>
          <p:cNvPicPr>
            <a:picLocks noChangeAspect="1" noChangeArrowheads="1"/>
          </p:cNvPicPr>
          <p:nvPr/>
        </p:nvPicPr>
        <p:blipFill>
          <a:blip r:embed="rId5"/>
          <a:srcRect/>
          <a:stretch>
            <a:fillRect/>
          </a:stretch>
        </p:blipFill>
        <p:spPr bwMode="auto">
          <a:xfrm>
            <a:off x="4973638" y="4103688"/>
            <a:ext cx="3227387" cy="2522537"/>
          </a:xfrm>
          <a:prstGeom prst="rect">
            <a:avLst/>
          </a:prstGeom>
          <a:noFill/>
          <a:ln w="9525">
            <a:noFill/>
            <a:miter lim="800000"/>
            <a:headEnd/>
            <a:tailEnd/>
          </a:ln>
        </p:spPr>
      </p:pic>
      <p:pic>
        <p:nvPicPr>
          <p:cNvPr id="19463" name="Picture 2" descr="b80"/>
          <p:cNvPicPr>
            <a:picLocks noChangeAspect="1" noChangeArrowheads="1"/>
          </p:cNvPicPr>
          <p:nvPr/>
        </p:nvPicPr>
        <p:blipFill>
          <a:blip r:embed="rId6"/>
          <a:srcRect/>
          <a:stretch>
            <a:fillRect/>
          </a:stretch>
        </p:blipFill>
        <p:spPr bwMode="auto">
          <a:xfrm>
            <a:off x="8502650" y="1158875"/>
            <a:ext cx="3467100" cy="2589213"/>
          </a:xfrm>
          <a:prstGeom prst="rect">
            <a:avLst/>
          </a:prstGeom>
          <a:noFill/>
          <a:ln w="9525">
            <a:noFill/>
            <a:miter lim="800000"/>
            <a:headEnd/>
            <a:tailEnd/>
          </a:ln>
        </p:spPr>
      </p:pic>
      <p:pic>
        <p:nvPicPr>
          <p:cNvPr id="19464" name="Picture 2" descr="U50P1T1D5015043F23DT20041124084556"/>
          <p:cNvPicPr>
            <a:picLocks noChangeAspect="1" noChangeArrowheads="1"/>
          </p:cNvPicPr>
          <p:nvPr/>
        </p:nvPicPr>
        <p:blipFill>
          <a:blip r:embed="rId7"/>
          <a:srcRect/>
          <a:stretch>
            <a:fillRect/>
          </a:stretch>
        </p:blipFill>
        <p:spPr bwMode="auto">
          <a:xfrm>
            <a:off x="8453438" y="4095750"/>
            <a:ext cx="3529012" cy="2446338"/>
          </a:xfrm>
          <a:prstGeom prst="rect">
            <a:avLst/>
          </a:prstGeom>
          <a:noFill/>
          <a:ln w="9525">
            <a:noFill/>
            <a:miter lim="800000"/>
            <a:headEnd/>
            <a:tailEnd/>
          </a:ln>
        </p:spPr>
      </p:pic>
      <p:sp>
        <p:nvSpPr>
          <p:cNvPr id="19465" name="Text Box 9"/>
          <p:cNvSpPr txBox="1">
            <a:spLocks noChangeArrowheads="1"/>
          </p:cNvSpPr>
          <p:nvPr/>
        </p:nvSpPr>
        <p:spPr bwMode="auto">
          <a:xfrm>
            <a:off x="5157788" y="4079875"/>
            <a:ext cx="5976937" cy="519113"/>
          </a:xfrm>
          <a:prstGeom prst="rect">
            <a:avLst/>
          </a:prstGeom>
          <a:noFill/>
          <a:ln w="9525">
            <a:noFill/>
            <a:miter lim="800000"/>
          </a:ln>
        </p:spPr>
        <p:txBody>
          <a:bodyPr>
            <a:spAutoFit/>
          </a:bodyPr>
          <a:lstStyle/>
          <a:p>
            <a:pPr>
              <a:spcBef>
                <a:spcPct val="50000"/>
              </a:spcBef>
            </a:pPr>
            <a:r>
              <a:rPr lang="zh-CN" altLang="en-US" sz="2800">
                <a:solidFill>
                  <a:srgbClr val="FF0000"/>
                </a:solidFill>
                <a:ea typeface="微软雅黑" panose="020B0503020204020204" pitchFamily="34" charset="-122"/>
              </a:rPr>
              <a:t>圆明园复原图</a:t>
            </a:r>
            <a:endParaRPr lang="zh-CN" altLang="en-US" sz="2800">
              <a:solidFill>
                <a:srgbClr val="FF0000"/>
              </a:solidFill>
              <a:ea typeface="微软雅黑" panose="020B0503020204020204" pitchFamily="34" charset="-122"/>
            </a:endParaRPr>
          </a:p>
        </p:txBody>
      </p:sp>
    </p:spTree>
    <p:custDataLst>
      <p:tags r:id="rId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ppt_x"/>
                                          </p:val>
                                        </p:tav>
                                        <p:tav tm="100000">
                                          <p:val>
                                            <p:strVal val="#ppt_x"/>
                                          </p:val>
                                        </p:tav>
                                      </p:tavLst>
                                    </p:anim>
                                    <p:anim calcmode="lin" valueType="num">
                                      <p:cBhvr additive="base">
                                        <p:cTn id="8" dur="500" fill="hold"/>
                                        <p:tgtEl>
                                          <p:spTgt spid="194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additive="base">
                                        <p:cTn id="13" dur="500" fill="hold"/>
                                        <p:tgtEl>
                                          <p:spTgt spid="19461"/>
                                        </p:tgtEl>
                                        <p:attrNameLst>
                                          <p:attrName>ppt_x</p:attrName>
                                        </p:attrNameLst>
                                      </p:cBhvr>
                                      <p:tavLst>
                                        <p:tav tm="0">
                                          <p:val>
                                            <p:strVal val="#ppt_x"/>
                                          </p:val>
                                        </p:tav>
                                        <p:tav tm="100000">
                                          <p:val>
                                            <p:strVal val="#ppt_x"/>
                                          </p:val>
                                        </p:tav>
                                      </p:tavLst>
                                    </p:anim>
                                    <p:anim calcmode="lin" valueType="num">
                                      <p:cBhvr additive="base">
                                        <p:cTn id="14"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ppt_x"/>
                                          </p:val>
                                        </p:tav>
                                        <p:tav tm="100000">
                                          <p:val>
                                            <p:strVal val="#ppt_x"/>
                                          </p:val>
                                        </p:tav>
                                      </p:tavLst>
                                    </p:anim>
                                    <p:anim calcmode="lin" valueType="num">
                                      <p:cBhvr additive="base">
                                        <p:cTn id="20"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60"/>
                                        </p:tgtEl>
                                        <p:attrNameLst>
                                          <p:attrName>style.visibility</p:attrName>
                                        </p:attrNameLst>
                                      </p:cBhvr>
                                      <p:to>
                                        <p:strVal val="visible"/>
                                      </p:to>
                                    </p:set>
                                    <p:anim calcmode="lin" valueType="num">
                                      <p:cBhvr additive="base">
                                        <p:cTn id="25" dur="500" fill="hold"/>
                                        <p:tgtEl>
                                          <p:spTgt spid="19460"/>
                                        </p:tgtEl>
                                        <p:attrNameLst>
                                          <p:attrName>ppt_x</p:attrName>
                                        </p:attrNameLst>
                                      </p:cBhvr>
                                      <p:tavLst>
                                        <p:tav tm="0">
                                          <p:val>
                                            <p:strVal val="#ppt_x"/>
                                          </p:val>
                                        </p:tav>
                                        <p:tav tm="100000">
                                          <p:val>
                                            <p:strVal val="#ppt_x"/>
                                          </p:val>
                                        </p:tav>
                                      </p:tavLst>
                                    </p:anim>
                                    <p:anim calcmode="lin" valueType="num">
                                      <p:cBhvr additive="base">
                                        <p:cTn id="26"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62"/>
                                        </p:tgtEl>
                                        <p:attrNameLst>
                                          <p:attrName>style.visibility</p:attrName>
                                        </p:attrNameLst>
                                      </p:cBhvr>
                                      <p:to>
                                        <p:strVal val="visible"/>
                                      </p:to>
                                    </p:set>
                                    <p:anim calcmode="lin" valueType="num">
                                      <p:cBhvr additive="base">
                                        <p:cTn id="31" dur="500" fill="hold"/>
                                        <p:tgtEl>
                                          <p:spTgt spid="19462"/>
                                        </p:tgtEl>
                                        <p:attrNameLst>
                                          <p:attrName>ppt_x</p:attrName>
                                        </p:attrNameLst>
                                      </p:cBhvr>
                                      <p:tavLst>
                                        <p:tav tm="0">
                                          <p:val>
                                            <p:strVal val="#ppt_x"/>
                                          </p:val>
                                        </p:tav>
                                        <p:tav tm="100000">
                                          <p:val>
                                            <p:strVal val="#ppt_x"/>
                                          </p:val>
                                        </p:tav>
                                      </p:tavLst>
                                    </p:anim>
                                    <p:anim calcmode="lin" valueType="num">
                                      <p:cBhvr additive="base">
                                        <p:cTn id="32"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464"/>
                                        </p:tgtEl>
                                        <p:attrNameLst>
                                          <p:attrName>style.visibility</p:attrName>
                                        </p:attrNameLst>
                                      </p:cBhvr>
                                      <p:to>
                                        <p:strVal val="visible"/>
                                      </p:to>
                                    </p:set>
                                    <p:anim calcmode="lin" valueType="num">
                                      <p:cBhvr additive="base">
                                        <p:cTn id="37" dur="500" fill="hold"/>
                                        <p:tgtEl>
                                          <p:spTgt spid="19464"/>
                                        </p:tgtEl>
                                        <p:attrNameLst>
                                          <p:attrName>ppt_x</p:attrName>
                                        </p:attrNameLst>
                                      </p:cBhvr>
                                      <p:tavLst>
                                        <p:tav tm="0">
                                          <p:val>
                                            <p:strVal val="#ppt_x"/>
                                          </p:val>
                                        </p:tav>
                                        <p:tav tm="100000">
                                          <p:val>
                                            <p:strVal val="#ppt_x"/>
                                          </p:val>
                                        </p:tav>
                                      </p:tavLst>
                                    </p:anim>
                                    <p:anim calcmode="lin" valueType="num">
                                      <p:cBhvr additive="base">
                                        <p:cTn id="38"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65"/>
                                        </p:tgtEl>
                                        <p:attrNameLst>
                                          <p:attrName>style.visibility</p:attrName>
                                        </p:attrNameLst>
                                      </p:cBhvr>
                                      <p:to>
                                        <p:strVal val="visible"/>
                                      </p:to>
                                    </p:set>
                                    <p:anim calcmode="lin" valueType="num">
                                      <p:cBhvr additive="base">
                                        <p:cTn id="43" dur="500" fill="hold"/>
                                        <p:tgtEl>
                                          <p:spTgt spid="19465"/>
                                        </p:tgtEl>
                                        <p:attrNameLst>
                                          <p:attrName>ppt_x</p:attrName>
                                        </p:attrNameLst>
                                      </p:cBhvr>
                                      <p:tavLst>
                                        <p:tav tm="0">
                                          <p:val>
                                            <p:strVal val="#ppt_x"/>
                                          </p:val>
                                        </p:tav>
                                        <p:tav tm="100000">
                                          <p:val>
                                            <p:strVal val="#ppt_x"/>
                                          </p:val>
                                        </p:tav>
                                      </p:tavLst>
                                    </p:anim>
                                    <p:anim calcmode="lin" valueType="num">
                                      <p:cBhvr additive="base">
                                        <p:cTn id="44"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pic>
        <p:nvPicPr>
          <p:cNvPr id="43011" name="Picture 2" descr="b480"/>
          <p:cNvPicPr>
            <a:picLocks noChangeAspect="1" noChangeArrowheads="1"/>
          </p:cNvPicPr>
          <p:nvPr/>
        </p:nvPicPr>
        <p:blipFill>
          <a:blip r:embed="rId2"/>
          <a:srcRect/>
          <a:stretch>
            <a:fillRect/>
          </a:stretch>
        </p:blipFill>
        <p:spPr bwMode="auto">
          <a:xfrm>
            <a:off x="390525" y="1073150"/>
            <a:ext cx="3470275" cy="2794000"/>
          </a:xfrm>
          <a:prstGeom prst="rect">
            <a:avLst/>
          </a:prstGeom>
          <a:noFill/>
          <a:ln w="9525">
            <a:noFill/>
            <a:miter lim="800000"/>
            <a:headEnd/>
            <a:tailEnd/>
          </a:ln>
        </p:spPr>
      </p:pic>
      <p:pic>
        <p:nvPicPr>
          <p:cNvPr id="43012" name="Picture 2" descr="b81"/>
          <p:cNvPicPr>
            <a:picLocks noChangeAspect="1" noChangeArrowheads="1"/>
          </p:cNvPicPr>
          <p:nvPr/>
        </p:nvPicPr>
        <p:blipFill>
          <a:blip r:embed="rId3"/>
          <a:srcRect/>
          <a:stretch>
            <a:fillRect/>
          </a:stretch>
        </p:blipFill>
        <p:spPr bwMode="auto">
          <a:xfrm>
            <a:off x="4152900" y="1120775"/>
            <a:ext cx="3803650" cy="2708275"/>
          </a:xfrm>
          <a:prstGeom prst="rect">
            <a:avLst/>
          </a:prstGeom>
          <a:noFill/>
          <a:ln w="9525">
            <a:noFill/>
            <a:miter lim="800000"/>
            <a:headEnd/>
            <a:tailEnd/>
          </a:ln>
        </p:spPr>
      </p:pic>
      <p:pic>
        <p:nvPicPr>
          <p:cNvPr id="43013" name="Picture 2" descr="b478"/>
          <p:cNvPicPr>
            <a:picLocks noChangeAspect="1" noChangeArrowheads="1"/>
          </p:cNvPicPr>
          <p:nvPr/>
        </p:nvPicPr>
        <p:blipFill>
          <a:blip r:embed="rId4"/>
          <a:srcRect/>
          <a:stretch>
            <a:fillRect/>
          </a:stretch>
        </p:blipFill>
        <p:spPr bwMode="auto">
          <a:xfrm>
            <a:off x="8340725" y="1090613"/>
            <a:ext cx="3683000" cy="2889250"/>
          </a:xfrm>
          <a:prstGeom prst="rect">
            <a:avLst/>
          </a:prstGeom>
          <a:noFill/>
          <a:ln w="9525">
            <a:noFill/>
            <a:miter lim="800000"/>
            <a:headEnd/>
            <a:tailEnd/>
          </a:ln>
        </p:spPr>
      </p:pic>
      <p:pic>
        <p:nvPicPr>
          <p:cNvPr id="43015" name="Picture 2" descr="bw014071"/>
          <p:cNvPicPr>
            <a:picLocks noChangeAspect="1" noChangeArrowheads="1"/>
          </p:cNvPicPr>
          <p:nvPr/>
        </p:nvPicPr>
        <p:blipFill>
          <a:blip r:embed="rId5"/>
          <a:srcRect/>
          <a:stretch>
            <a:fillRect/>
          </a:stretch>
        </p:blipFill>
        <p:spPr bwMode="auto">
          <a:xfrm>
            <a:off x="358775" y="4008438"/>
            <a:ext cx="3457575" cy="2686050"/>
          </a:xfrm>
          <a:prstGeom prst="rect">
            <a:avLst/>
          </a:prstGeom>
          <a:noFill/>
          <a:ln w="9525">
            <a:noFill/>
            <a:miter lim="800000"/>
            <a:headEnd/>
            <a:tailEnd/>
          </a:ln>
        </p:spPr>
      </p:pic>
      <p:pic>
        <p:nvPicPr>
          <p:cNvPr id="43017" name="图片 1"/>
          <p:cNvPicPr>
            <a:picLocks noChangeAspect="1"/>
          </p:cNvPicPr>
          <p:nvPr/>
        </p:nvPicPr>
        <p:blipFill>
          <a:blip r:embed="rId6"/>
          <a:srcRect/>
          <a:stretch>
            <a:fillRect/>
          </a:stretch>
        </p:blipFill>
        <p:spPr bwMode="auto">
          <a:xfrm>
            <a:off x="4259263" y="4135438"/>
            <a:ext cx="7650162" cy="2543175"/>
          </a:xfrm>
          <a:prstGeom prst="rect">
            <a:avLst/>
          </a:prstGeom>
          <a:noFill/>
          <a:ln w="9525">
            <a:noFill/>
            <a:miter lim="800000"/>
            <a:headEnd/>
            <a:tailEnd/>
          </a:ln>
        </p:spPr>
      </p:pic>
      <p:sp>
        <p:nvSpPr>
          <p:cNvPr id="43018" name="Text Box 10"/>
          <p:cNvSpPr txBox="1">
            <a:spLocks noChangeArrowheads="1"/>
          </p:cNvSpPr>
          <p:nvPr/>
        </p:nvSpPr>
        <p:spPr bwMode="auto">
          <a:xfrm>
            <a:off x="4681538" y="3821113"/>
            <a:ext cx="4462462" cy="519112"/>
          </a:xfrm>
          <a:prstGeom prst="rect">
            <a:avLst/>
          </a:prstGeom>
          <a:noFill/>
          <a:ln w="9525">
            <a:noFill/>
            <a:miter lim="800000"/>
          </a:ln>
        </p:spPr>
        <p:txBody>
          <a:bodyPr>
            <a:spAutoFit/>
          </a:bodyPr>
          <a:lstStyle/>
          <a:p>
            <a:pPr>
              <a:spcBef>
                <a:spcPct val="50000"/>
              </a:spcBef>
            </a:pPr>
            <a:r>
              <a:rPr lang="zh-CN" altLang="en-US" sz="2800">
                <a:solidFill>
                  <a:srgbClr val="FF0000"/>
                </a:solidFill>
                <a:ea typeface="微软雅黑" panose="020B0503020204020204" pitchFamily="34" charset="-122"/>
              </a:rPr>
              <a:t>如今的圆明园</a:t>
            </a:r>
            <a:endParaRPr lang="zh-CN" altLang="en-US" sz="2800">
              <a:solidFill>
                <a:srgbClr val="FF0000"/>
              </a:solidFill>
              <a:ea typeface="微软雅黑" panose="020B0503020204020204" pitchFamily="34" charset="-122"/>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ppt_x"/>
                                          </p:val>
                                        </p:tav>
                                        <p:tav tm="100000">
                                          <p:val>
                                            <p:strVal val="#ppt_x"/>
                                          </p:val>
                                        </p:tav>
                                      </p:tavLst>
                                    </p:anim>
                                    <p:anim calcmode="lin" valueType="num">
                                      <p:cBhvr additive="base">
                                        <p:cTn id="8" dur="500" fill="hold"/>
                                        <p:tgtEl>
                                          <p:spTgt spid="430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012"/>
                                        </p:tgtEl>
                                        <p:attrNameLst>
                                          <p:attrName>style.visibility</p:attrName>
                                        </p:attrNameLst>
                                      </p:cBhvr>
                                      <p:to>
                                        <p:strVal val="visible"/>
                                      </p:to>
                                    </p:set>
                                    <p:anim calcmode="lin" valueType="num">
                                      <p:cBhvr additive="base">
                                        <p:cTn id="13" dur="500" fill="hold"/>
                                        <p:tgtEl>
                                          <p:spTgt spid="43012"/>
                                        </p:tgtEl>
                                        <p:attrNameLst>
                                          <p:attrName>ppt_x</p:attrName>
                                        </p:attrNameLst>
                                      </p:cBhvr>
                                      <p:tavLst>
                                        <p:tav tm="0">
                                          <p:val>
                                            <p:strVal val="#ppt_x"/>
                                          </p:val>
                                        </p:tav>
                                        <p:tav tm="100000">
                                          <p:val>
                                            <p:strVal val="#ppt_x"/>
                                          </p:val>
                                        </p:tav>
                                      </p:tavLst>
                                    </p:anim>
                                    <p:anim calcmode="lin" valueType="num">
                                      <p:cBhvr additive="base">
                                        <p:cTn id="14" dur="500" fill="hold"/>
                                        <p:tgtEl>
                                          <p:spTgt spid="430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013"/>
                                        </p:tgtEl>
                                        <p:attrNameLst>
                                          <p:attrName>style.visibility</p:attrName>
                                        </p:attrNameLst>
                                      </p:cBhvr>
                                      <p:to>
                                        <p:strVal val="visible"/>
                                      </p:to>
                                    </p:set>
                                    <p:anim calcmode="lin" valueType="num">
                                      <p:cBhvr additive="base">
                                        <p:cTn id="19" dur="500" fill="hold"/>
                                        <p:tgtEl>
                                          <p:spTgt spid="43013"/>
                                        </p:tgtEl>
                                        <p:attrNameLst>
                                          <p:attrName>ppt_x</p:attrName>
                                        </p:attrNameLst>
                                      </p:cBhvr>
                                      <p:tavLst>
                                        <p:tav tm="0">
                                          <p:val>
                                            <p:strVal val="#ppt_x"/>
                                          </p:val>
                                        </p:tav>
                                        <p:tav tm="100000">
                                          <p:val>
                                            <p:strVal val="#ppt_x"/>
                                          </p:val>
                                        </p:tav>
                                      </p:tavLst>
                                    </p:anim>
                                    <p:anim calcmode="lin" valueType="num">
                                      <p:cBhvr additive="base">
                                        <p:cTn id="20"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3015"/>
                                        </p:tgtEl>
                                        <p:attrNameLst>
                                          <p:attrName>style.visibility</p:attrName>
                                        </p:attrNameLst>
                                      </p:cBhvr>
                                      <p:to>
                                        <p:strVal val="visible"/>
                                      </p:to>
                                    </p:set>
                                    <p:anim calcmode="lin" valueType="num">
                                      <p:cBhvr additive="base">
                                        <p:cTn id="25" dur="500" fill="hold"/>
                                        <p:tgtEl>
                                          <p:spTgt spid="43015"/>
                                        </p:tgtEl>
                                        <p:attrNameLst>
                                          <p:attrName>ppt_x</p:attrName>
                                        </p:attrNameLst>
                                      </p:cBhvr>
                                      <p:tavLst>
                                        <p:tav tm="0">
                                          <p:val>
                                            <p:strVal val="#ppt_x"/>
                                          </p:val>
                                        </p:tav>
                                        <p:tav tm="100000">
                                          <p:val>
                                            <p:strVal val="#ppt_x"/>
                                          </p:val>
                                        </p:tav>
                                      </p:tavLst>
                                    </p:anim>
                                    <p:anim calcmode="lin" valueType="num">
                                      <p:cBhvr additive="base">
                                        <p:cTn id="26"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3017"/>
                                        </p:tgtEl>
                                        <p:attrNameLst>
                                          <p:attrName>style.visibility</p:attrName>
                                        </p:attrNameLst>
                                      </p:cBhvr>
                                      <p:to>
                                        <p:strVal val="visible"/>
                                      </p:to>
                                    </p:set>
                                    <p:anim calcmode="lin" valueType="num">
                                      <p:cBhvr additive="base">
                                        <p:cTn id="31" dur="500" fill="hold"/>
                                        <p:tgtEl>
                                          <p:spTgt spid="43017"/>
                                        </p:tgtEl>
                                        <p:attrNameLst>
                                          <p:attrName>ppt_x</p:attrName>
                                        </p:attrNameLst>
                                      </p:cBhvr>
                                      <p:tavLst>
                                        <p:tav tm="0">
                                          <p:val>
                                            <p:strVal val="#ppt_x"/>
                                          </p:val>
                                        </p:tav>
                                        <p:tav tm="100000">
                                          <p:val>
                                            <p:strVal val="#ppt_x"/>
                                          </p:val>
                                        </p:tav>
                                      </p:tavLst>
                                    </p:anim>
                                    <p:anim calcmode="lin" valueType="num">
                                      <p:cBhvr additive="base">
                                        <p:cTn id="32" dur="500" fill="hold"/>
                                        <p:tgtEl>
                                          <p:spTgt spid="430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018"/>
                                        </p:tgtEl>
                                        <p:attrNameLst>
                                          <p:attrName>style.visibility</p:attrName>
                                        </p:attrNameLst>
                                      </p:cBhvr>
                                      <p:to>
                                        <p:strVal val="visible"/>
                                      </p:to>
                                    </p:set>
                                    <p:anim calcmode="lin" valueType="num">
                                      <p:cBhvr additive="base">
                                        <p:cTn id="37" dur="500" fill="hold"/>
                                        <p:tgtEl>
                                          <p:spTgt spid="43018"/>
                                        </p:tgtEl>
                                        <p:attrNameLst>
                                          <p:attrName>ppt_x</p:attrName>
                                        </p:attrNameLst>
                                      </p:cBhvr>
                                      <p:tavLst>
                                        <p:tav tm="0">
                                          <p:val>
                                            <p:strVal val="#ppt_x"/>
                                          </p:val>
                                        </p:tav>
                                        <p:tav tm="100000">
                                          <p:val>
                                            <p:strVal val="#ppt_x"/>
                                          </p:val>
                                        </p:tav>
                                      </p:tavLst>
                                    </p:anim>
                                    <p:anim calcmode="lin" valueType="num">
                                      <p:cBhvr additive="base">
                                        <p:cTn id="38"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rgbClr val="5B9BD5"/>
              </a:buClr>
              <a:buSzPct val="80000"/>
              <a:buFont typeface="Wingdings" panose="05000000000000000000" pitchFamily="2" charset="2"/>
              <a:buNone/>
              <a:defRPr/>
            </a:pPr>
            <a:r>
              <a:rPr lang="zh-CN" altLang="en-US" sz="270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rgbClr val="5B9BD5"/>
              </a:buClr>
              <a:buSzPct val="80000"/>
              <a:buFont typeface="Wingdings" panose="05000000000000000000" pitchFamily="2" charset="2"/>
              <a:buNone/>
              <a:defRPr/>
            </a:pPr>
            <a:endParaRPr lang="zh-CN" altLang="en-US" sz="2700" b="1">
              <a:solidFill>
                <a:srgbClr val="000000"/>
              </a:solidFill>
              <a:latin typeface="黑体" panose="02010609060101010101" pitchFamily="49" charset="-122"/>
              <a:ea typeface="黑体" panose="02010609060101010101" pitchFamily="49" charset="-122"/>
              <a:sym typeface="+mn-ea"/>
            </a:endParaRPr>
          </a:p>
          <a:p>
            <a:pPr defTabSz="685800">
              <a:lnSpc>
                <a:spcPct val="90000"/>
              </a:lnSpc>
              <a:spcBef>
                <a:spcPts val="750"/>
              </a:spcBef>
              <a:buClr>
                <a:srgbClr val="5B9BD5"/>
              </a:buClr>
              <a:buSzPct val="80000"/>
              <a:buFont typeface="Wingdings" panose="05000000000000000000" pitchFamily="2" charset="2"/>
              <a:buChar char=""/>
              <a:defRPr/>
            </a:pPr>
            <a:endParaRPr lang="zh-CN" altLang="en-US">
              <a:solidFill>
                <a:srgbClr val="000000"/>
              </a:solidFill>
              <a:ea typeface="微软雅黑" panose="020B0503020204020204" pitchFamily="34" charset="-122"/>
            </a:endParaRPr>
          </a:p>
        </p:txBody>
      </p:sp>
      <p:sp>
        <p:nvSpPr>
          <p:cNvPr id="2" name="矩形 1"/>
          <p:cNvSpPr>
            <a:spLocks noChangeArrowheads="1"/>
          </p:cNvSpPr>
          <p:nvPr/>
        </p:nvSpPr>
        <p:spPr bwMode="auto">
          <a:xfrm>
            <a:off x="219075" y="1255713"/>
            <a:ext cx="11577638" cy="5607689"/>
          </a:xfrm>
          <a:prstGeom prst="rect">
            <a:avLst/>
          </a:prstGeom>
          <a:noFill/>
          <a:ln w="9525">
            <a:noFill/>
            <a:miter lim="800000"/>
          </a:ln>
        </p:spPr>
        <p:txBody>
          <a:bodyPr>
            <a:spAutoFit/>
          </a:bodyPr>
          <a:lstStyle/>
          <a:p>
            <a:pPr>
              <a:lnSpc>
                <a:spcPct val="150000"/>
              </a:lnSpc>
            </a:pPr>
            <a:r>
              <a:rPr lang="en-US" altLang="zh-CN" sz="2400" dirty="0" smtClean="0">
                <a:latin typeface="微软雅黑" panose="020B0503020204020204" pitchFamily="34" charset="-122"/>
                <a:ea typeface="微软雅黑" panose="020B0503020204020204" pitchFamily="34" charset="-122"/>
              </a:rPr>
              <a:t>3.</a:t>
            </a:r>
            <a:r>
              <a:rPr lang="zh-CN" altLang="en-US" sz="2400" dirty="0" smtClean="0">
                <a:latin typeface="微软雅黑" panose="020B0503020204020204" pitchFamily="34" charset="-122"/>
                <a:ea typeface="微软雅黑" panose="020B0503020204020204" pitchFamily="34" charset="-122"/>
              </a:rPr>
              <a:t>文章</a:t>
            </a:r>
            <a:r>
              <a:rPr lang="zh-CN" altLang="en-US" sz="2400" dirty="0">
                <a:latin typeface="微软雅黑" panose="020B0503020204020204" pitchFamily="34" charset="-122"/>
                <a:ea typeface="微软雅黑" panose="020B0503020204020204" pitchFamily="34" charset="-122"/>
              </a:rPr>
              <a:t>的后部分围绕着</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两个强盗</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的比喻展开，这样写具有怎样的表达效果？</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        作者用了一系列的反语，用近乎漫画的形式再现了</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两个强盗</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互相勾结，破坏圆明园，毁坏人类文化成果所犯下的滔天罪行，讽刺力极强，</a:t>
            </a:r>
            <a:r>
              <a:rPr lang="zh-CN" altLang="en-US" sz="2400" dirty="0">
                <a:solidFill>
                  <a:srgbClr val="FF0000"/>
                </a:solidFill>
                <a:latin typeface="微软雅黑" panose="020B0503020204020204" pitchFamily="34" charset="-122"/>
                <a:ea typeface="微软雅黑" panose="020B0503020204020204" pitchFamily="34" charset="-122"/>
              </a:rPr>
              <a:t>不仅鲜明地表达了作者的立场和观点，而且深刻地表达了作者的批判和讽刺之情，也包含着作者对中国人民的同情和敬重。</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spcBef>
                <a:spcPct val="20000"/>
              </a:spcBef>
            </a:pPr>
            <a:r>
              <a:rPr kumimoji="1" lang="en-US" altLang="zh-CN" sz="2400" dirty="0" smtClean="0">
                <a:solidFill>
                  <a:srgbClr val="003300"/>
                </a:solidFill>
                <a:latin typeface="微软雅黑" panose="020B0503020204020204" pitchFamily="34" charset="-122"/>
                <a:ea typeface="微软雅黑" panose="020B0503020204020204" pitchFamily="34" charset="-122"/>
              </a:rPr>
              <a:t>4.</a:t>
            </a:r>
            <a:r>
              <a:rPr kumimoji="1" lang="zh-CN" altLang="en-US" sz="2400" dirty="0" smtClean="0">
                <a:solidFill>
                  <a:srgbClr val="003300"/>
                </a:solidFill>
                <a:latin typeface="微软雅黑" panose="020B0503020204020204" pitchFamily="34" charset="-122"/>
                <a:ea typeface="微软雅黑" panose="020B0503020204020204" pitchFamily="34" charset="-122"/>
              </a:rPr>
              <a:t>中国</a:t>
            </a:r>
            <a:r>
              <a:rPr kumimoji="1" lang="zh-CN" altLang="en-US" sz="2400" dirty="0">
                <a:solidFill>
                  <a:srgbClr val="003300"/>
                </a:solidFill>
                <a:latin typeface="微软雅黑" panose="020B0503020204020204" pitchFamily="34" charset="-122"/>
                <a:ea typeface="微软雅黑" panose="020B0503020204020204" pitchFamily="34" charset="-122"/>
              </a:rPr>
              <a:t>被掠夺，中国人谴责强盗、控诉掠夺是很自然的，而雨果一个外国人这样说，表现了他怎样的胸怀和品格</a:t>
            </a:r>
            <a:r>
              <a:rPr kumimoji="1" lang="en-US" altLang="zh-CN" sz="2400" dirty="0">
                <a:solidFill>
                  <a:srgbClr val="003300"/>
                </a:solidFill>
                <a:latin typeface="微软雅黑" panose="020B0503020204020204" pitchFamily="34" charset="-122"/>
                <a:ea typeface="微软雅黑" panose="020B0503020204020204" pitchFamily="34" charset="-122"/>
              </a:rPr>
              <a:t>?</a:t>
            </a:r>
            <a:endParaRPr kumimoji="1" lang="en-US" altLang="zh-CN" sz="2400" dirty="0">
              <a:solidFill>
                <a:srgbClr val="003300"/>
              </a:solidFill>
              <a:latin typeface="微软雅黑" panose="020B0503020204020204" pitchFamily="34" charset="-122"/>
              <a:ea typeface="微软雅黑" panose="020B0503020204020204" pitchFamily="34" charset="-122"/>
            </a:endParaRPr>
          </a:p>
          <a:p>
            <a:pPr>
              <a:lnSpc>
                <a:spcPct val="150000"/>
              </a:lnSpc>
              <a:spcBef>
                <a:spcPct val="5000"/>
              </a:spcBef>
              <a:buClr>
                <a:srgbClr val="A50021"/>
              </a:buClr>
              <a:buSzPct val="75000"/>
            </a:pPr>
            <a:r>
              <a:rPr kumimoji="1" lang="zh-CN" altLang="en-US" sz="2400" dirty="0">
                <a:solidFill>
                  <a:srgbClr val="FF0000"/>
                </a:solidFill>
                <a:latin typeface="微软雅黑" panose="020B0503020204020204" pitchFamily="34" charset="-122"/>
                <a:ea typeface="微软雅黑" panose="020B0503020204020204" pitchFamily="34" charset="-122"/>
              </a:rPr>
              <a:t>正直、公正、人道，是非分明，没有狭隘的民族主义情结，胸怀博大。</a:t>
            </a:r>
            <a:endParaRPr kumimoji="1"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spcBef>
                <a:spcPct val="5000"/>
              </a:spcBef>
              <a:buClr>
                <a:srgbClr val="A50021"/>
              </a:buClr>
              <a:buSzPct val="75000"/>
            </a:pPr>
            <a:endParaRPr kumimoji="1" lang="zh-CN" altLang="en-US" sz="2400" dirty="0">
              <a:solidFill>
                <a:srgbClr val="FF0000"/>
              </a:solidFill>
              <a:latin typeface="微软雅黑" panose="020B0503020204020204" pitchFamily="34" charset="-122"/>
              <a:ea typeface="微软雅黑" panose="020B0503020204020204" pitchFamily="34" charset="-122"/>
            </a:endParaRPr>
          </a:p>
          <a:p>
            <a:pPr>
              <a:lnSpc>
                <a:spcPct val="80000"/>
              </a:lnSpc>
              <a:spcBef>
                <a:spcPct val="5000"/>
              </a:spcBef>
              <a:buClr>
                <a:srgbClr val="A50021"/>
              </a:buClr>
              <a:buSzPct val="75000"/>
            </a:pPr>
            <a:endParaRPr kumimoji="1" lang="en-US" altLang="zh-CN" sz="3200" b="1" dirty="0">
              <a:solidFill>
                <a:srgbClr val="003300"/>
              </a:solidFill>
              <a:latin typeface="Times New Roman" panose="02020603050405020304" pitchFamily="18"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47107" name="Text Box 3"/>
          <p:cNvSpPr txBox="1">
            <a:spLocks noChangeArrowheads="1"/>
          </p:cNvSpPr>
          <p:nvPr/>
        </p:nvSpPr>
        <p:spPr bwMode="auto">
          <a:xfrm>
            <a:off x="409575" y="2170113"/>
            <a:ext cx="11231563" cy="3560762"/>
          </a:xfrm>
          <a:prstGeom prst="rect">
            <a:avLst/>
          </a:prstGeom>
          <a:noFill/>
          <a:ln w="9525">
            <a:noFill/>
            <a:miter lim="800000"/>
          </a:ln>
          <a:effectLst/>
        </p:spPr>
        <p:txBody>
          <a:bodyPr>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为谁而建，为了各国人民。因为岁月创造的一切都是属于人类的。这一句话有什么特殊含义？ </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圆明园是人类文明和智慧的结晶，它不仅属于中国，也属于全世界、全人类。作者的这种见解是非常深刻的，它表现了自己对人类文明成果的珍视，对人类文明创造者的尊重，更表现了自己博大的胸怀。</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spcBef>
                <a:spcPct val="50000"/>
              </a:spcBef>
            </a:pP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211263" y="1365250"/>
            <a:ext cx="2678112" cy="523875"/>
          </a:xfrm>
          <a:prstGeom prst="rect">
            <a:avLst/>
          </a:prstGeom>
          <a:noFill/>
        </p:spPr>
        <p:txBody>
          <a:bodyPr>
            <a:spAutoFit/>
          </a:bodyPr>
          <a:lstStyle/>
          <a:p>
            <a:pPr>
              <a:defRPr/>
            </a:pPr>
            <a:r>
              <a:rPr lang="zh-CN" altLang="en-US" sz="2800" dirty="0">
                <a:solidFill>
                  <a:srgbClr val="FF0000"/>
                </a:solidFill>
                <a:latin typeface="+mj-ea"/>
                <a:ea typeface="+mj-ea"/>
              </a:rPr>
              <a:t>品味语言</a:t>
            </a:r>
            <a:endParaRPr lang="zh-CN" altLang="en-US" sz="2800" dirty="0">
              <a:solidFill>
                <a:srgbClr val="FF0000"/>
              </a:solidFill>
              <a:latin typeface="+mj-ea"/>
              <a:ea typeface="+mj-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additive="base">
                                        <p:cTn id="7"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46083" name="Text Box 4"/>
          <p:cNvSpPr txBox="1">
            <a:spLocks noChangeArrowheads="1"/>
          </p:cNvSpPr>
          <p:nvPr/>
        </p:nvSpPr>
        <p:spPr bwMode="auto">
          <a:xfrm>
            <a:off x="336550" y="2066925"/>
            <a:ext cx="10971213" cy="4524315"/>
          </a:xfrm>
          <a:prstGeom prst="rect">
            <a:avLst/>
          </a:prstGeom>
          <a:noFill/>
          <a:ln w="9525">
            <a:noFill/>
            <a:miter lim="800000"/>
          </a:ln>
        </p:spPr>
        <p:txBody>
          <a:bodyPr>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雨果谴责英法联军的强盗行为为什么用了不少反语</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使用反语有什么作用</a:t>
            </a:r>
            <a:r>
              <a:rPr lang="en-US"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pPr>
              <a:lnSpc>
                <a:spcPct val="150000"/>
              </a:lnSpc>
            </a:pP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巴特勒上尉恬不知耻地认为，这次远征是体面的，出色的，光荣的，他们期待的是雨果对此次胜利的赞誉。雨果在愤激之下，用反语活画出强盗的丑态，讽刺侵略者的卑劣行径</a:t>
            </a:r>
            <a:r>
              <a:rPr lang="zh-CN" altLang="zh-CN"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 </a:t>
            </a:r>
            <a:r>
              <a:rPr lang="en-US" altLang="zh-CN" sz="2400" dirty="0" smtClean="0">
                <a:solidFill>
                  <a:srgbClr val="FF0000"/>
                </a:solidFill>
                <a:latin typeface="微软雅黑" panose="020B0503020204020204" pitchFamily="34" charset="-122"/>
                <a:ea typeface="微软雅黑" panose="020B0503020204020204" pitchFamily="34" charset="-122"/>
              </a:rPr>
              <a:t>        </a:t>
            </a:r>
            <a:r>
              <a:rPr lang="zh-CN" altLang="zh-CN" sz="2400" dirty="0" smtClean="0">
                <a:solidFill>
                  <a:srgbClr val="FF0000"/>
                </a:solidFill>
                <a:latin typeface="微软雅黑" panose="020B0503020204020204" pitchFamily="34" charset="-122"/>
                <a:ea typeface="微软雅黑" panose="020B0503020204020204" pitchFamily="34" charset="-122"/>
              </a:rPr>
              <a:t>如</a:t>
            </a:r>
            <a:r>
              <a:rPr lang="zh-CN" altLang="zh-CN" sz="2400" dirty="0">
                <a:solidFill>
                  <a:srgbClr val="FF0000"/>
                </a:solidFill>
                <a:latin typeface="微软雅黑" panose="020B0503020204020204" pitchFamily="34" charset="-122"/>
                <a:ea typeface="微软雅黑" panose="020B0503020204020204" pitchFamily="34" charset="-122"/>
              </a:rPr>
              <a:t>“漂亮”“丰功伟绩”“收获巨大”“文明”“野蛮”等等反语正是强盗的口吻，有辛辣的讽刺意味。最后将自己对远征中国的强盗行为的严厉谴责说成“全部赞誉”，有极其尖锐的嘲讽意味。</a:t>
            </a:r>
            <a:endParaRPr lang="zh-CN"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pP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211263" y="1365250"/>
            <a:ext cx="2678112" cy="523875"/>
          </a:xfrm>
          <a:prstGeom prst="rect">
            <a:avLst/>
          </a:prstGeom>
          <a:noFill/>
        </p:spPr>
        <p:txBody>
          <a:bodyPr>
            <a:spAutoFit/>
          </a:bodyPr>
          <a:lstStyle/>
          <a:p>
            <a:pPr>
              <a:defRPr/>
            </a:pPr>
            <a:r>
              <a:rPr lang="zh-CN" altLang="en-US" sz="2800" dirty="0">
                <a:solidFill>
                  <a:srgbClr val="FF0000"/>
                </a:solidFill>
                <a:latin typeface="+mj-ea"/>
                <a:ea typeface="+mj-ea"/>
              </a:rPr>
              <a:t>品味语言</a:t>
            </a:r>
            <a:endParaRPr lang="zh-CN" altLang="en-US" sz="2800" dirty="0">
              <a:solidFill>
                <a:srgbClr val="FF0000"/>
              </a:solidFill>
              <a:latin typeface="+mj-ea"/>
              <a:ea typeface="+mj-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additive="base">
                                        <p:cTn id="7"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25604" name="Text Box 4"/>
          <p:cNvSpPr txBox="1">
            <a:spLocks noChangeArrowheads="1"/>
          </p:cNvSpPr>
          <p:nvPr/>
        </p:nvSpPr>
        <p:spPr bwMode="auto">
          <a:xfrm>
            <a:off x="546100" y="1541463"/>
            <a:ext cx="10687050" cy="5251450"/>
          </a:xfrm>
          <a:prstGeom prst="rect">
            <a:avLst/>
          </a:prstGeom>
          <a:noFill/>
          <a:ln w="9525">
            <a:noFill/>
            <a:miter lim="800000"/>
          </a:ln>
          <a:effectLst/>
        </p:spPr>
        <p:txBody>
          <a:bodyPr>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这是文明对野蛮所干的事情。（“文明”和“野蛮”在这里怎么理解）</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          反语。有辛辣的讽刺意味。说明强盗政府颠倒黑白，不以为耻，反以为荣，恬不知耻。</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我证实，发生了一次偷窃，有两名窃贼。</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（从这一句话中可以看出雨果什么样的品质？）</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         </a:t>
            </a:r>
            <a:r>
              <a:rPr lang="zh-CN" altLang="en-US" sz="2400" dirty="0">
                <a:solidFill>
                  <a:srgbClr val="FF0000"/>
                </a:solidFill>
                <a:latin typeface="微软雅黑" panose="020B0503020204020204" pitchFamily="34" charset="-122"/>
                <a:ea typeface="微软雅黑" panose="020B0503020204020204" pitchFamily="34" charset="-122"/>
              </a:rPr>
              <a:t>公开抗议本国政府的强盗行径，不顾个人安危，公理</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至上，他那清醒的头脑，正直的良知，公正的立场，非凡的</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勇气是难能可贵的。</a:t>
            </a:r>
            <a:endParaRPr lang="zh-CN" altLang="en-US" sz="2400" dirty="0">
              <a:solidFill>
                <a:srgbClr val="FF0000"/>
              </a:solidFill>
              <a:latin typeface="微软雅黑" panose="020B0503020204020204" pitchFamily="34" charset="-122"/>
              <a:ea typeface="微软雅黑" panose="020B0503020204020204" pitchFamily="34" charset="-122"/>
            </a:endParaRPr>
          </a:p>
          <a:p>
            <a:endParaRPr lang="zh-CN" altLang="en-US" sz="2400" dirty="0">
              <a:solidFill>
                <a:srgbClr val="FF0000"/>
              </a:solidFill>
              <a:latin typeface="微软雅黑" panose="020B0503020204020204" pitchFamily="34" charset="-122"/>
              <a:ea typeface="微软雅黑" panose="020B0503020204020204" pitchFamily="34" charset="-122"/>
            </a:endParaRPr>
          </a:p>
          <a:p>
            <a:pPr>
              <a:spcBef>
                <a:spcPct val="50000"/>
              </a:spcBef>
            </a:pPr>
            <a:endParaRPr lang="zh-CN" altLang="en-US" dirty="0"/>
          </a:p>
        </p:txBody>
      </p:sp>
      <p:pic>
        <p:nvPicPr>
          <p:cNvPr id="25605" name="图片 1"/>
          <p:cNvPicPr>
            <a:picLocks noChangeAspect="1" noChangeArrowheads="1"/>
          </p:cNvPicPr>
          <p:nvPr/>
        </p:nvPicPr>
        <p:blipFill>
          <a:blip r:embed="rId2"/>
          <a:srcRect/>
          <a:stretch>
            <a:fillRect/>
          </a:stretch>
        </p:blipFill>
        <p:spPr bwMode="auto">
          <a:xfrm>
            <a:off x="9118600" y="3194050"/>
            <a:ext cx="2855913" cy="3475038"/>
          </a:xfrm>
          <a:prstGeom prst="rect">
            <a:avLst/>
          </a:prstGeom>
          <a:noFill/>
          <a:ln w="9525">
            <a:noFill/>
            <a:miter lim="800000"/>
            <a:headEnd/>
            <a:tailEnd/>
          </a:ln>
        </p:spPr>
      </p:pic>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4">
                                            <p:txEl>
                                              <p:pRg st="1" end="1"/>
                                            </p:txEl>
                                          </p:spTgt>
                                        </p:tgtEl>
                                        <p:attrNameLst>
                                          <p:attrName>style.visibility</p:attrName>
                                        </p:attrNameLst>
                                      </p:cBhvr>
                                      <p:to>
                                        <p:strVal val="visible"/>
                                      </p:to>
                                    </p:set>
                                    <p:anim calcmode="lin" valueType="num">
                                      <p:cBhvr additive="base">
                                        <p:cTn id="7" dur="500" fill="hold"/>
                                        <p:tgtEl>
                                          <p:spTgt spid="2560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4">
                                            <p:txEl>
                                              <p:pRg st="4" end="4"/>
                                            </p:txEl>
                                          </p:spTgt>
                                        </p:tgtEl>
                                        <p:attrNameLst>
                                          <p:attrName>style.visibility</p:attrName>
                                        </p:attrNameLst>
                                      </p:cBhvr>
                                      <p:to>
                                        <p:strVal val="visible"/>
                                      </p:to>
                                    </p:set>
                                    <p:anim calcmode="lin" valueType="num">
                                      <p:cBhvr additive="base">
                                        <p:cTn id="13" dur="500" fill="hold"/>
                                        <p:tgtEl>
                                          <p:spTgt spid="2560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4">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5604">
                                            <p:txEl>
                                              <p:pRg st="5" end="5"/>
                                            </p:txEl>
                                          </p:spTgt>
                                        </p:tgtEl>
                                        <p:attrNameLst>
                                          <p:attrName>style.visibility</p:attrName>
                                        </p:attrNameLst>
                                      </p:cBhvr>
                                      <p:to>
                                        <p:strVal val="visible"/>
                                      </p:to>
                                    </p:set>
                                    <p:anim calcmode="lin" valueType="num">
                                      <p:cBhvr additive="base">
                                        <p:cTn id="17" dur="500" fill="hold"/>
                                        <p:tgtEl>
                                          <p:spTgt spid="2560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4">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5604">
                                            <p:txEl>
                                              <p:pRg st="6" end="6"/>
                                            </p:txEl>
                                          </p:spTgt>
                                        </p:tgtEl>
                                        <p:attrNameLst>
                                          <p:attrName>style.visibility</p:attrName>
                                        </p:attrNameLst>
                                      </p:cBhvr>
                                      <p:to>
                                        <p:strVal val="visible"/>
                                      </p:to>
                                    </p:set>
                                    <p:anim calcmode="lin" valueType="num">
                                      <p:cBhvr additive="base">
                                        <p:cTn id="21" dur="500" fill="hold"/>
                                        <p:tgtEl>
                                          <p:spTgt spid="25604">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三、归纳小结</a:t>
            </a: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44035" name="Text Box 3"/>
          <p:cNvSpPr txBox="1">
            <a:spLocks noChangeArrowheads="1"/>
          </p:cNvSpPr>
          <p:nvPr/>
        </p:nvSpPr>
        <p:spPr bwMode="auto">
          <a:xfrm>
            <a:off x="817563" y="1501775"/>
            <a:ext cx="10685462" cy="1735138"/>
          </a:xfrm>
          <a:prstGeom prst="rect">
            <a:avLst/>
          </a:prstGeom>
          <a:noFill/>
          <a:ln w="9525">
            <a:noFill/>
            <a:miter lim="800000"/>
          </a:ln>
        </p:spPr>
        <p:txBody>
          <a:bodyPr>
            <a:spAutoFit/>
          </a:bodyPr>
          <a:lstStyle/>
          <a:p>
            <a:pPr>
              <a:lnSpc>
                <a:spcPct val="150000"/>
              </a:lnSpc>
              <a:spcBef>
                <a:spcPct val="50000"/>
              </a:spcBef>
            </a:pPr>
            <a:r>
              <a:rPr lang="zh-CN" altLang="en-US" sz="2400" dirty="0">
                <a:ea typeface="微软雅黑" panose="020B0503020204020204" pitchFamily="34" charset="-122"/>
              </a:rPr>
              <a:t>       在本文中，作家雨果愤怒地谴责了英法联军远征中国的强盗行经和毁灭世界奇迹圆明园的罪行，高度赞扬了圆明园的文化艺术价值，同时也表达了自己对遭受空前劫难的中国人民的深切同情。</a:t>
            </a:r>
            <a:endParaRPr lang="zh-CN" altLang="en-US" sz="2400" dirty="0">
              <a:ea typeface="微软雅黑" panose="020B0503020204020204" pitchFamily="34" charset="-122"/>
            </a:endParaRPr>
          </a:p>
        </p:txBody>
      </p:sp>
      <p:pic>
        <p:nvPicPr>
          <p:cNvPr id="44036" name="图片 12289" descr="b477"/>
          <p:cNvPicPr>
            <a:picLocks noChangeAspect="1" noChangeArrowheads="1"/>
          </p:cNvPicPr>
          <p:nvPr/>
        </p:nvPicPr>
        <p:blipFill>
          <a:blip r:embed="rId2"/>
          <a:srcRect/>
          <a:stretch>
            <a:fillRect/>
          </a:stretch>
        </p:blipFill>
        <p:spPr bwMode="auto">
          <a:xfrm>
            <a:off x="1336675" y="3962400"/>
            <a:ext cx="4340225" cy="2470150"/>
          </a:xfrm>
          <a:prstGeom prst="rect">
            <a:avLst/>
          </a:prstGeom>
          <a:noFill/>
          <a:ln w="9525">
            <a:noFill/>
            <a:miter lim="800000"/>
            <a:headEnd/>
            <a:tailEnd/>
          </a:ln>
        </p:spPr>
      </p:pic>
      <p:pic>
        <p:nvPicPr>
          <p:cNvPr id="44037" name="图片 96257" descr="b80"/>
          <p:cNvPicPr>
            <a:picLocks noChangeAspect="1" noChangeArrowheads="1"/>
          </p:cNvPicPr>
          <p:nvPr/>
        </p:nvPicPr>
        <p:blipFill>
          <a:blip r:embed="rId3"/>
          <a:srcRect/>
          <a:stretch>
            <a:fillRect/>
          </a:stretch>
        </p:blipFill>
        <p:spPr bwMode="auto">
          <a:xfrm>
            <a:off x="7037388" y="3971925"/>
            <a:ext cx="3922712" cy="2492375"/>
          </a:xfrm>
          <a:prstGeom prst="rect">
            <a:avLst/>
          </a:prstGeom>
          <a:noFill/>
          <a:ln w="9525">
            <a:noFill/>
            <a:miter lim="800000"/>
            <a:headEnd/>
            <a:tailEnd/>
          </a:ln>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500" fill="hold"/>
                                        <p:tgtEl>
                                          <p:spTgt spid="44036"/>
                                        </p:tgtEl>
                                        <p:attrNameLst>
                                          <p:attrName>ppt_x</p:attrName>
                                        </p:attrNameLst>
                                      </p:cBhvr>
                                      <p:tavLst>
                                        <p:tav tm="0">
                                          <p:val>
                                            <p:strVal val="#ppt_x"/>
                                          </p:val>
                                        </p:tav>
                                        <p:tav tm="100000">
                                          <p:val>
                                            <p:strVal val="#ppt_x"/>
                                          </p:val>
                                        </p:tav>
                                      </p:tavLst>
                                    </p:anim>
                                    <p:anim calcmode="lin" valueType="num">
                                      <p:cBhvr additive="base">
                                        <p:cTn id="8"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additive="base">
                                        <p:cTn id="13" dur="500" fill="hold"/>
                                        <p:tgtEl>
                                          <p:spTgt spid="44037"/>
                                        </p:tgtEl>
                                        <p:attrNameLst>
                                          <p:attrName>ppt_x</p:attrName>
                                        </p:attrNameLst>
                                      </p:cBhvr>
                                      <p:tavLst>
                                        <p:tav tm="0">
                                          <p:val>
                                            <p:strVal val="#ppt_x"/>
                                          </p:val>
                                        </p:tav>
                                        <p:tav tm="100000">
                                          <p:val>
                                            <p:strVal val="#ppt_x"/>
                                          </p:val>
                                        </p:tav>
                                      </p:tavLst>
                                    </p:anim>
                                    <p:anim calcmode="lin" valueType="num">
                                      <p:cBhvr additive="base">
                                        <p:cTn id="14" dur="500" fill="hold"/>
                                        <p:tgtEl>
                                          <p:spTgt spid="440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lvl1pPr marL="171450" indent="-171450" algn="l" defTabSz="685800" rtl="0" eaLnBrk="1" latinLnBrk="0" hangingPunct="1">
              <a:lnSpc>
                <a:spcPct val="90000"/>
              </a:lnSpc>
              <a:spcBef>
                <a:spcPts val="75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SzPct val="80000"/>
              <a:buFont typeface="Wingdings" panose="05000000000000000000" pitchFamily="2" charset="2"/>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SzPct val="80000"/>
              <a:buFont typeface="Wingdings" panose="05000000000000000000" pitchFamily="2" charset="2"/>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SzPct val="80000"/>
              <a:buFont typeface="Wingdings" panose="05000000000000000000" pitchFamily="2"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SzPct val="80000"/>
              <a:buFont typeface="Wingdings" panose="05000000000000000000" pitchFamily="2" charset="2"/>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Wingdings" panose="05000000000000000000" pitchFamily="2" charset="2"/>
              <a:buNone/>
              <a:defRPr/>
            </a:pPr>
            <a:r>
              <a:rPr lang="zh-CN" altLang="en-US" sz="2700">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sym typeface="+mn-ea"/>
              </a:rPr>
              <a:t>一、新课引入</a:t>
            </a:r>
            <a:endParaRPr lang="zh-CN" altLang="en-US" sz="2700" dirty="0">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sym typeface="+mn-ea"/>
            </a:endParaRPr>
          </a:p>
          <a:p>
            <a:pPr marL="0" indent="0" fontAlgn="auto">
              <a:spcAft>
                <a:spcPts val="0"/>
              </a:spcAft>
              <a:buFont typeface="Wingdings" panose="05000000000000000000" pitchFamily="2" charset="2"/>
              <a:buNone/>
              <a:defRPr/>
            </a:pPr>
            <a:endParaRPr lang="zh-CN" altLang="en-US" sz="2700" b="1" dirty="0">
              <a:latin typeface="黑体" panose="02010609060101010101" pitchFamily="49" charset="-122"/>
              <a:ea typeface="黑体" panose="02010609060101010101" pitchFamily="49" charset="-122"/>
              <a:sym typeface="+mn-ea"/>
            </a:endParaRPr>
          </a:p>
          <a:p>
            <a:pPr fontAlgn="auto">
              <a:spcAft>
                <a:spcPts val="0"/>
              </a:spcAft>
              <a:defRPr/>
            </a:pPr>
            <a:endParaRPr lang="zh-CN" altLang="en-US" dirty="0"/>
          </a:p>
        </p:txBody>
      </p:sp>
      <p:sp>
        <p:nvSpPr>
          <p:cNvPr id="3" name="文本框 2"/>
          <p:cNvSpPr txBox="1"/>
          <p:nvPr/>
        </p:nvSpPr>
        <p:spPr>
          <a:xfrm>
            <a:off x="901521" y="2189408"/>
            <a:ext cx="10071279" cy="2862322"/>
          </a:xfrm>
          <a:prstGeom prst="rect">
            <a:avLst/>
          </a:prstGeom>
          <a:noFill/>
        </p:spPr>
        <p:txBody>
          <a:bodyPr wrap="square" rtlCol="0">
            <a:spAutoFit/>
          </a:bodyPr>
          <a:lstStyle/>
          <a:p>
            <a:pPr lvl="0">
              <a:lnSpc>
                <a:spcPct val="150000"/>
              </a:lnSpc>
            </a:pPr>
            <a:r>
              <a:rPr kumimoji="1" lang="zh-CN" altLang="en-US" sz="2400" dirty="0" smtClean="0">
                <a:latin typeface="+mj-ea"/>
                <a:ea typeface="+mj-ea"/>
              </a:rPr>
              <a:t>       在</a:t>
            </a:r>
            <a:r>
              <a:rPr kumimoji="1" lang="en-US" altLang="zh-CN" sz="2400" dirty="0">
                <a:latin typeface="+mj-ea"/>
                <a:ea typeface="+mj-ea"/>
              </a:rPr>
              <a:t>1856</a:t>
            </a:r>
            <a:r>
              <a:rPr kumimoji="1" lang="zh-CN" altLang="en-US" sz="2400" dirty="0">
                <a:latin typeface="+mj-ea"/>
                <a:ea typeface="+mj-ea"/>
              </a:rPr>
              <a:t>年至</a:t>
            </a:r>
            <a:r>
              <a:rPr kumimoji="1" lang="en-US" altLang="zh-CN" sz="2400" dirty="0">
                <a:latin typeface="+mj-ea"/>
                <a:ea typeface="+mj-ea"/>
              </a:rPr>
              <a:t>1860</a:t>
            </a:r>
            <a:r>
              <a:rPr kumimoji="1" lang="zh-CN" altLang="en-US" sz="2400" dirty="0">
                <a:latin typeface="+mj-ea"/>
                <a:ea typeface="+mj-ea"/>
              </a:rPr>
              <a:t>年的第二次鸦片战争中，英法联军攻入了我国北京，对我国的艺术瑰宝圆明园进行了大肆的劫掠，并且焚烧了圆明园。在这件事之后，英法联军统帅之一巴特勒上尉就这次远征征求法国著名作家雨果的意见。雨果会对这件事有什么看法</a:t>
            </a:r>
            <a:r>
              <a:rPr kumimoji="1" lang="zh-CN" altLang="en-US" sz="2400" dirty="0" smtClean="0">
                <a:latin typeface="+mj-ea"/>
                <a:ea typeface="+mj-ea"/>
              </a:rPr>
              <a:t>呢？</a:t>
            </a:r>
            <a:r>
              <a:rPr kumimoji="1" lang="zh-CN" altLang="en-US" sz="2400" dirty="0">
                <a:latin typeface="+mj-ea"/>
                <a:ea typeface="+mj-ea"/>
              </a:rPr>
              <a:t>现在</a:t>
            </a:r>
            <a:r>
              <a:rPr kumimoji="1" lang="zh-CN" altLang="en-US" sz="2400" dirty="0" smtClean="0">
                <a:latin typeface="+mj-ea"/>
                <a:ea typeface="+mj-ea"/>
              </a:rPr>
              <a:t>我们就学习雨果写给</a:t>
            </a:r>
            <a:r>
              <a:rPr kumimoji="1" lang="zh-CN" altLang="en-US" sz="2400" dirty="0">
                <a:latin typeface="+mj-ea"/>
                <a:ea typeface="+mj-ea"/>
              </a:rPr>
              <a:t>巴特勒</a:t>
            </a:r>
            <a:r>
              <a:rPr kumimoji="1" lang="zh-CN" altLang="en-US" sz="2400" dirty="0" smtClean="0">
                <a:latin typeface="+mj-ea"/>
                <a:ea typeface="+mj-ea"/>
              </a:rPr>
              <a:t>上尉的这封信。</a:t>
            </a:r>
            <a:endParaRPr kumimoji="1" lang="zh-CN" altLang="en-US" sz="2400" dirty="0">
              <a:latin typeface="+mj-ea"/>
              <a:ea typeface="+mj-ea"/>
            </a:endParaRPr>
          </a:p>
        </p:txBody>
      </p:sp>
    </p:spTree>
    <p:custDataLst>
      <p:tags r:id="rId2"/>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四、强化训练</a:t>
            </a: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48131" name="Text Box 3"/>
          <p:cNvSpPr txBox="1">
            <a:spLocks noChangeArrowheads="1"/>
          </p:cNvSpPr>
          <p:nvPr/>
        </p:nvSpPr>
        <p:spPr bwMode="auto">
          <a:xfrm>
            <a:off x="558800" y="1855788"/>
            <a:ext cx="11041063" cy="3743325"/>
          </a:xfrm>
          <a:prstGeom prst="rect">
            <a:avLst/>
          </a:prstGeom>
          <a:noFill/>
          <a:ln w="9525">
            <a:noFill/>
            <a:miter lim="800000"/>
          </a:ln>
        </p:spPr>
        <p:txBody>
          <a:bodyPr>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      雨果是法国人，但对法国的</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胜利</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没有喜悦，没有赞美，而是站在正义和良知的立场上揭露和批判了这次</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胜利</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。他这样是不是不够</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爱国</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？谈谈你的看法。</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     </a:t>
            </a:r>
            <a:r>
              <a:rPr lang="zh-CN" altLang="en-US" sz="2400" dirty="0">
                <a:solidFill>
                  <a:srgbClr val="FF0000"/>
                </a:solidFill>
                <a:latin typeface="微软雅黑" panose="020B0503020204020204" pitchFamily="34" charset="-122"/>
                <a:ea typeface="微软雅黑" panose="020B0503020204020204" pitchFamily="34" charset="-122"/>
              </a:rPr>
              <a:t>  不是不够</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爱国</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所谓爱国，是指爱自己的国家，但这种爱国并不是建立在劫掠其他国家、破坏人类文明文化成果的基础上的。</a:t>
            </a:r>
            <a:endParaRPr lang="zh-CN" altLang="en-US" sz="2400" dirty="0">
              <a:latin typeface="微软雅黑" panose="020B0503020204020204" pitchFamily="34" charset="-122"/>
              <a:ea typeface="微软雅黑" panose="020B0503020204020204" pitchFamily="34" charset="-122"/>
            </a:endParaRPr>
          </a:p>
          <a:p>
            <a:pPr>
              <a:lnSpc>
                <a:spcPct val="150000"/>
              </a:lnSpc>
            </a:pPr>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五、拓展延伸</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34818" name="Text Box 3"/>
          <p:cNvSpPr txBox="1">
            <a:spLocks noChangeArrowheads="1"/>
          </p:cNvSpPr>
          <p:nvPr/>
        </p:nvSpPr>
        <p:spPr bwMode="auto">
          <a:xfrm>
            <a:off x="3175000" y="1243013"/>
            <a:ext cx="5181600" cy="457200"/>
          </a:xfrm>
          <a:prstGeom prst="rect">
            <a:avLst/>
          </a:prstGeom>
          <a:noFill/>
          <a:ln w="9525">
            <a:noFill/>
            <a:miter lim="800000"/>
          </a:ln>
        </p:spPr>
        <p:txBody>
          <a:bodyPr>
            <a:spAutoFit/>
          </a:bodyPr>
          <a:lstStyle/>
          <a:p>
            <a:pPr algn="ctr">
              <a:spcBef>
                <a:spcPct val="50000"/>
              </a:spcBef>
            </a:pPr>
            <a:r>
              <a:rPr kumimoji="1" lang="zh-CN" altLang="en-US" sz="2400">
                <a:solidFill>
                  <a:srgbClr val="FF0000"/>
                </a:solidFill>
                <a:latin typeface="Times New Roman" panose="02020603050405020304" pitchFamily="18" charset="0"/>
                <a:ea typeface="微软雅黑" panose="020B0503020204020204" pitchFamily="34" charset="-122"/>
                <a:cs typeface="隶书"/>
              </a:rPr>
              <a:t>圆明园名字的来由</a:t>
            </a:r>
            <a:endParaRPr kumimoji="1" lang="zh-CN" altLang="en-US" sz="2400">
              <a:solidFill>
                <a:srgbClr val="FF0000"/>
              </a:solidFill>
              <a:latin typeface="Times New Roman" panose="02020603050405020304" pitchFamily="18" charset="0"/>
              <a:ea typeface="微软雅黑" panose="020B0503020204020204" pitchFamily="34" charset="-122"/>
              <a:cs typeface="隶书"/>
            </a:endParaRPr>
          </a:p>
        </p:txBody>
      </p:sp>
      <p:sp>
        <p:nvSpPr>
          <p:cNvPr id="34819" name="文本框 1"/>
          <p:cNvSpPr txBox="1">
            <a:spLocks noChangeArrowheads="1"/>
          </p:cNvSpPr>
          <p:nvPr/>
        </p:nvSpPr>
        <p:spPr bwMode="auto">
          <a:xfrm>
            <a:off x="419100" y="2247900"/>
            <a:ext cx="11450638" cy="2830513"/>
          </a:xfrm>
          <a:prstGeom prst="rect">
            <a:avLst/>
          </a:prstGeom>
          <a:noFill/>
          <a:ln w="9525">
            <a:noFill/>
            <a:miter lim="800000"/>
          </a:ln>
        </p:spPr>
        <p:txBody>
          <a:bodyPr>
            <a:spAutoFit/>
          </a:bodyPr>
          <a:lstStyle/>
          <a:p>
            <a:pPr>
              <a:lnSpc>
                <a:spcPct val="150000"/>
              </a:lnSpc>
            </a:pPr>
            <a:r>
              <a:rPr lang="zh-CN" altLang="en-US" sz="2400">
                <a:ea typeface="微软雅黑" panose="020B0503020204020204" pitchFamily="34" charset="-122"/>
                <a:cs typeface="楷体_GB2312"/>
              </a:rPr>
              <a:t>       康熙晚年把许多重任交给了他的四儿子胤祯（雍正），但胤祯有两个致命的弱点，一是不善于团结人；二是情况不明便下结论。康熙总结自己一生的从政经验，概括为两个字</a:t>
            </a:r>
            <a:r>
              <a:rPr lang="zh-CN" altLang="en-US" sz="2400">
                <a:latin typeface="微软雅黑" panose="020B0503020204020204" pitchFamily="34" charset="-122"/>
                <a:ea typeface="微软雅黑" panose="020B0503020204020204" pitchFamily="34" charset="-122"/>
                <a:cs typeface="楷体_GB2312"/>
              </a:rPr>
              <a:t>“</a:t>
            </a:r>
            <a:r>
              <a:rPr lang="zh-CN" altLang="en-US" sz="2400">
                <a:ea typeface="微软雅黑" panose="020B0503020204020204" pitchFamily="34" charset="-122"/>
                <a:cs typeface="楷体_GB2312"/>
              </a:rPr>
              <a:t>圆</a:t>
            </a:r>
            <a:r>
              <a:rPr lang="zh-CN" altLang="en-US" sz="2400">
                <a:latin typeface="微软雅黑" panose="020B0503020204020204" pitchFamily="34" charset="-122"/>
                <a:ea typeface="微软雅黑" panose="020B0503020204020204" pitchFamily="34" charset="-122"/>
                <a:cs typeface="楷体_GB2312"/>
              </a:rPr>
              <a:t>”</a:t>
            </a:r>
            <a:r>
              <a:rPr lang="zh-CN" altLang="en-US" sz="2400">
                <a:ea typeface="微软雅黑" panose="020B0503020204020204" pitchFamily="34" charset="-122"/>
                <a:cs typeface="楷体_GB2312"/>
              </a:rPr>
              <a:t>和</a:t>
            </a:r>
            <a:r>
              <a:rPr lang="zh-CN" altLang="en-US" sz="2400">
                <a:latin typeface="微软雅黑" panose="020B0503020204020204" pitchFamily="34" charset="-122"/>
                <a:ea typeface="微软雅黑" panose="020B0503020204020204" pitchFamily="34" charset="-122"/>
                <a:cs typeface="楷体_GB2312"/>
              </a:rPr>
              <a:t>“</a:t>
            </a:r>
            <a:r>
              <a:rPr lang="zh-CN" altLang="en-US" sz="2400">
                <a:ea typeface="微软雅黑" panose="020B0503020204020204" pitchFamily="34" charset="-122"/>
                <a:cs typeface="楷体_GB2312"/>
              </a:rPr>
              <a:t>明</a:t>
            </a:r>
            <a:r>
              <a:rPr lang="zh-CN" altLang="en-US" sz="2400">
                <a:latin typeface="微软雅黑" panose="020B0503020204020204" pitchFamily="34" charset="-122"/>
                <a:ea typeface="微软雅黑" panose="020B0503020204020204" pitchFamily="34" charset="-122"/>
                <a:cs typeface="楷体_GB2312"/>
              </a:rPr>
              <a:t>”</a:t>
            </a:r>
            <a:r>
              <a:rPr lang="zh-CN" altLang="en-US" sz="2400">
                <a:ea typeface="微软雅黑" panose="020B0503020204020204" pitchFamily="34" charset="-122"/>
                <a:cs typeface="楷体_GB2312"/>
              </a:rPr>
              <a:t>。于是他动用巨资在明朝私人园地上修湖造园，并起名</a:t>
            </a:r>
            <a:r>
              <a:rPr lang="zh-CN" altLang="en-US" sz="2400">
                <a:latin typeface="微软雅黑" panose="020B0503020204020204" pitchFamily="34" charset="-122"/>
                <a:ea typeface="微软雅黑" panose="020B0503020204020204" pitchFamily="34" charset="-122"/>
                <a:cs typeface="楷体_GB2312"/>
              </a:rPr>
              <a:t>“</a:t>
            </a:r>
            <a:r>
              <a:rPr lang="zh-CN" altLang="en-US" sz="2400">
                <a:ea typeface="微软雅黑" panose="020B0503020204020204" pitchFamily="34" charset="-122"/>
                <a:cs typeface="楷体_GB2312"/>
              </a:rPr>
              <a:t>圆明园</a:t>
            </a:r>
            <a:r>
              <a:rPr lang="zh-CN" altLang="en-US" sz="2400">
                <a:latin typeface="微软雅黑" panose="020B0503020204020204" pitchFamily="34" charset="-122"/>
                <a:ea typeface="微软雅黑" panose="020B0503020204020204" pitchFamily="34" charset="-122"/>
                <a:cs typeface="楷体_GB2312"/>
              </a:rPr>
              <a:t>”</a:t>
            </a:r>
            <a:r>
              <a:rPr lang="zh-CN" altLang="en-US" sz="2400">
                <a:ea typeface="微软雅黑" panose="020B0503020204020204" pitchFamily="34" charset="-122"/>
                <a:cs typeface="楷体_GB2312"/>
              </a:rPr>
              <a:t>，赐匾赠园给胤祯。</a:t>
            </a:r>
            <a:endParaRPr lang="zh-CN" altLang="en-US" sz="2400">
              <a:ea typeface="微软雅黑" panose="020B0503020204020204" pitchFamily="34" charset="-122"/>
              <a:cs typeface="楷体_GB2312"/>
            </a:endParaRPr>
          </a:p>
          <a:p>
            <a:pPr>
              <a:lnSpc>
                <a:spcPct val="150000"/>
              </a:lnSpc>
            </a:pPr>
            <a:endParaRPr lang="zh-CN" altLang="en-US" sz="2400">
              <a:ea typeface="微软雅黑" panose="020B0503020204020204" pitchFamily="34" charset="-122"/>
              <a:cs typeface="楷体_GB2312"/>
            </a:endParaRPr>
          </a:p>
        </p:txBody>
      </p:sp>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五、拓展延伸</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50179" name="Text Box 3"/>
          <p:cNvSpPr txBox="1">
            <a:spLocks noChangeArrowheads="1"/>
          </p:cNvSpPr>
          <p:nvPr/>
        </p:nvSpPr>
        <p:spPr bwMode="auto">
          <a:xfrm>
            <a:off x="301625" y="1296988"/>
            <a:ext cx="11614150" cy="5632311"/>
          </a:xfrm>
          <a:prstGeom prst="rect">
            <a:avLst/>
          </a:prstGeom>
          <a:noFill/>
          <a:ln w="9525">
            <a:noFill/>
            <a:miter lim="800000"/>
          </a:ln>
          <a:effectLst/>
        </p:spPr>
        <p:txBody>
          <a:bodyPr>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                               《</a:t>
            </a:r>
            <a:r>
              <a:rPr lang="zh-CN" altLang="en-US" sz="2400" dirty="0">
                <a:solidFill>
                  <a:srgbClr val="FF0000"/>
                </a:solidFill>
                <a:latin typeface="微软雅黑" panose="020B0503020204020204" pitchFamily="34" charset="-122"/>
                <a:ea typeface="微软雅黑" panose="020B0503020204020204" pitchFamily="34" charset="-122"/>
              </a:rPr>
              <a:t>致切尔西的父亲美国总统克林顿的信</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a:t>
            </a:r>
            <a:endParaRPr lang="zh-CN" altLang="en-US"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克林顿先生：</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       我</a:t>
            </a:r>
            <a:r>
              <a:rPr lang="zh-CN" altLang="en-US" sz="2400" dirty="0">
                <a:latin typeface="微软雅黑" panose="020B0503020204020204" pitchFamily="34" charset="-122"/>
                <a:ea typeface="微软雅黑" panose="020B0503020204020204" pitchFamily="34" charset="-122"/>
              </a:rPr>
              <a:t>是一名中国人，是一个有两个可爱的女儿、一个女婿的父亲，我现在是从南斯拉夫的首都贝尔格莱德给您写信。今天，我刚刚去看望了在您领导下的北约对中国大使馆的袭击中被夺去生命的大女儿朱颖和女婿许杏虎的遗体。看着他们被杀死的惨状，我悲痛的心情真是无以复加。我的家庭非常幸福，两个漂亮的女儿非常知道疼爱父母，每当一起上街的时候，他们总是一个拉着我的右胳膊，一个挎着我的左胳膊，亲密之状很令我的邻人们羡慕和称赞</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大女儿朱颖工作后第一个月，就用自己的工资买了一个很好的电动剃须刀送给我，说是报答我的养育之恩</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她</a:t>
            </a:r>
            <a:r>
              <a:rPr lang="en-US" altLang="zh-CN" sz="2400" dirty="0">
                <a:latin typeface="微软雅黑" panose="020B0503020204020204" pitchFamily="34" charset="-122"/>
                <a:ea typeface="微软雅黑" panose="020B0503020204020204" pitchFamily="34" charset="-122"/>
              </a:rPr>
              <a:t>1997</a:t>
            </a:r>
            <a:r>
              <a:rPr lang="zh-CN" altLang="en-US" sz="2400" dirty="0">
                <a:latin typeface="微软雅黑" panose="020B0503020204020204" pitchFamily="34" charset="-122"/>
                <a:ea typeface="微软雅黑" panose="020B0503020204020204" pitchFamily="34" charset="-122"/>
              </a:rPr>
              <a:t>年秋天刚刚结婚，我们在一起吃饭的时候，餐桌上总是洋溢着欢乐的笑声。我可以想象得到，您和您的夫人、</a:t>
            </a:r>
            <a:endParaRPr lang="zh-CN" altLang="en-US" sz="2400" dirty="0">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五、拓展延伸</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51203" name="Rectangle 3"/>
          <p:cNvSpPr>
            <a:spLocks noChangeArrowheads="1"/>
          </p:cNvSpPr>
          <p:nvPr/>
        </p:nvSpPr>
        <p:spPr bwMode="auto">
          <a:xfrm>
            <a:off x="277813" y="1065213"/>
            <a:ext cx="11610975" cy="5078313"/>
          </a:xfrm>
          <a:prstGeom prst="rect">
            <a:avLst/>
          </a:prstGeom>
          <a:noFill/>
          <a:ln w="9525">
            <a:noFill/>
            <a:miter lim="800000"/>
          </a:ln>
          <a:effectLst/>
        </p:spPr>
        <p:txBody>
          <a:bodyPr>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女儿切尔西在一起的时候，一定也是这样愉快吧</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可是，现在，我却只能看着女儿和女婿的遗体，他们再也不会向我欢笑，再也不会向我问候，再也回不到我的身边了。想到这里，难以抑制的恸哭几乎使我无法再写下去了。我的女儿朱颖只有</a:t>
            </a:r>
            <a:r>
              <a:rPr lang="en-US" altLang="zh-CN" sz="2400" dirty="0">
                <a:latin typeface="微软雅黑" panose="020B0503020204020204" pitchFamily="34" charset="-122"/>
                <a:ea typeface="微软雅黑" panose="020B0503020204020204" pitchFamily="34" charset="-122"/>
              </a:rPr>
              <a:t>27</a:t>
            </a:r>
            <a:r>
              <a:rPr lang="zh-CN" altLang="en-US" sz="2400" dirty="0">
                <a:latin typeface="微软雅黑" panose="020B0503020204020204" pitchFamily="34" charset="-122"/>
                <a:ea typeface="微软雅黑" panose="020B0503020204020204" pitchFamily="34" charset="-122"/>
              </a:rPr>
              <a:t>岁呀</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她和她的丈夫妨碍了您的什么</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就因为他们是住在中国大使馆里的中国记者吗</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您和您的北约为什么要袭击中国大使馆</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我和我的夫人都认为他们住在中国大使馆内是最安全的，可谁能想到，您和您的北约竟敢袭击中国大使馆呢</a:t>
            </a:r>
            <a:r>
              <a:rPr lang="en-US"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       两</a:t>
            </a:r>
            <a:r>
              <a:rPr lang="zh-CN" altLang="en-US" sz="2400" dirty="0">
                <a:latin typeface="微软雅黑" panose="020B0503020204020204" pitchFamily="34" charset="-122"/>
                <a:ea typeface="微软雅黑" panose="020B0503020204020204" pitchFamily="34" charset="-122"/>
              </a:rPr>
              <a:t>个年轻人在您的炸弹下死去了，被无辜地夺去了生的权利。我的夫人在北京的家里终日以泪洗面，等待着，可能够等来什么呢</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女婿的母亲远在江苏乡下，听到噩耗，立即昏死了过去，美好的生活瞬间如天塌地陷一般。面对您造成的这种悲惨局面，</a:t>
            </a:r>
            <a:r>
              <a:rPr lang="zh-CN" altLang="en-US" sz="2400" dirty="0" smtClean="0">
                <a:latin typeface="微软雅黑" panose="020B0503020204020204" pitchFamily="34" charset="-122"/>
                <a:ea typeface="微软雅黑" panose="020B0503020204020204" pitchFamily="34" charset="-122"/>
              </a:rPr>
              <a:t>您</a:t>
            </a:r>
            <a:endParaRPr lang="zh-CN" altLang="en-US" sz="2400" dirty="0">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五、拓展延伸</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52227" name="Rectangle 3"/>
          <p:cNvSpPr>
            <a:spLocks noChangeArrowheads="1"/>
          </p:cNvSpPr>
          <p:nvPr/>
        </p:nvSpPr>
        <p:spPr bwMode="auto">
          <a:xfrm>
            <a:off x="304800" y="1227138"/>
            <a:ext cx="11887200" cy="4524315"/>
          </a:xfrm>
          <a:prstGeom prst="rect">
            <a:avLst/>
          </a:prstGeom>
          <a:noFill/>
          <a:ln w="9525">
            <a:noFill/>
            <a:miter lim="800000"/>
          </a:ln>
          <a:effectLst/>
        </p:spPr>
        <p:txBody>
          <a:bodyPr>
            <a:spAutoFit/>
          </a:bodyPr>
          <a:lstStyle/>
          <a:p>
            <a:pPr>
              <a:lnSpc>
                <a:spcPct val="150000"/>
              </a:lnSpc>
            </a:pPr>
            <a:r>
              <a:rPr lang="zh-CN" altLang="en-US" sz="2400" dirty="0" smtClean="0">
                <a:latin typeface="微软雅黑" panose="020B0503020204020204" pitchFamily="34" charset="-122"/>
                <a:ea typeface="微软雅黑" panose="020B0503020204020204" pitchFamily="34" charset="-122"/>
              </a:rPr>
              <a:t>作为</a:t>
            </a:r>
            <a:r>
              <a:rPr lang="zh-CN" altLang="en-US" sz="2400" dirty="0">
                <a:latin typeface="微软雅黑" panose="020B0503020204020204" pitchFamily="34" charset="-122"/>
                <a:ea typeface="微软雅黑" panose="020B0503020204020204" pitchFamily="34" charset="-122"/>
              </a:rPr>
              <a:t>一名父亲，作为一个人──一个一贯主张人权的人，觉得不应该说点什么吗</a:t>
            </a:r>
            <a:r>
              <a:rPr lang="en-US"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       我</a:t>
            </a:r>
            <a:r>
              <a:rPr lang="zh-CN" altLang="en-US" sz="2400" dirty="0">
                <a:latin typeface="微软雅黑" panose="020B0503020204020204" pitchFamily="34" charset="-122"/>
                <a:ea typeface="微软雅黑" panose="020B0503020204020204" pitchFamily="34" charset="-122"/>
              </a:rPr>
              <a:t>真希望您能接到我这封信，如果有可能，译成英文在美国报纸上发表就更好了。我真心地希望您能了解，中国人和美国人一样不愿意失去幸福的生活，他们同样拥有生存的权利。请记住，我们的血不能白流，中国人是不会任人欺侮的</a:t>
            </a:r>
            <a:r>
              <a:rPr lang="en-US"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最后，祝您和您的夫人、女儿合家幸福</a:t>
            </a:r>
            <a:r>
              <a:rPr lang="en-US"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                                                                      朱颖、许杏虎的父亲 朱福来</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en-US" altLang="zh-CN" sz="2400" dirty="0">
                <a:latin typeface="微软雅黑" panose="020B0503020204020204" pitchFamily="34" charset="-122"/>
                <a:ea typeface="微软雅黑" panose="020B0503020204020204" pitchFamily="34" charset="-122"/>
              </a:rPr>
              <a:t>                                                                     1999</a:t>
            </a:r>
            <a:r>
              <a:rPr lang="zh-CN" altLang="en-US" sz="2400" dirty="0">
                <a:latin typeface="微软雅黑" panose="020B0503020204020204" pitchFamily="34" charset="-122"/>
                <a:ea typeface="微软雅黑" panose="020B0503020204020204" pitchFamily="34" charset="-122"/>
              </a:rPr>
              <a:t>年</a:t>
            </a: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月</a:t>
            </a:r>
            <a:r>
              <a:rPr lang="en-US" altLang="zh-CN" sz="2400" dirty="0">
                <a:latin typeface="微软雅黑" panose="020B0503020204020204" pitchFamily="34" charset="-122"/>
                <a:ea typeface="微软雅黑" panose="020B0503020204020204" pitchFamily="34" charset="-122"/>
              </a:rPr>
              <a:t>10</a:t>
            </a:r>
            <a:r>
              <a:rPr lang="zh-CN" altLang="en-US" sz="2400" dirty="0">
                <a:latin typeface="微软雅黑" panose="020B0503020204020204" pitchFamily="34" charset="-122"/>
                <a:ea typeface="微软雅黑" panose="020B0503020204020204" pitchFamily="34" charset="-122"/>
              </a:rPr>
              <a:t>日于贝尔格莱德</a:t>
            </a:r>
            <a:endParaRPr lang="zh-CN" altLang="en-US" sz="2400" dirty="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五、拓展延伸</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53251" name="Rectangle 3"/>
          <p:cNvSpPr>
            <a:spLocks noChangeArrowheads="1"/>
          </p:cNvSpPr>
          <p:nvPr/>
        </p:nvSpPr>
        <p:spPr bwMode="auto">
          <a:xfrm>
            <a:off x="574675" y="2251075"/>
            <a:ext cx="11169650" cy="1735138"/>
          </a:xfrm>
          <a:prstGeom prst="rect">
            <a:avLst/>
          </a:prstGeom>
          <a:noFill/>
          <a:ln w="9525">
            <a:noFill/>
            <a:miter lim="800000"/>
          </a:ln>
          <a:effectLst/>
        </p:spPr>
        <p:txBody>
          <a:bodyPr>
            <a:spAutoFit/>
          </a:bodyPr>
          <a:lstStyle/>
          <a:p>
            <a:pPr>
              <a:lnSpc>
                <a:spcPct val="150000"/>
              </a:lnSpc>
            </a:pPr>
            <a:r>
              <a:rPr lang="zh-CN" altLang="en-US" sz="2400">
                <a:solidFill>
                  <a:srgbClr val="FF0000"/>
                </a:solidFill>
                <a:ea typeface="微软雅黑" panose="020B0503020204020204" pitchFamily="34" charset="-122"/>
              </a:rPr>
              <a:t>       提示：这是和着血泪写就的一封信，这是控诉美国野蛮暴行，伸张正义、呼唤良知、企盼和平的一封信，文中对美国一面宣扬</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人权</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、标榜</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人道</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，一面却扼杀人的生存权利，制造人道主义灾难的伪善面目、丑恶嘴脸暴露无遗。</a:t>
            </a:r>
            <a:endParaRPr lang="zh-CN" altLang="en-US" sz="2400">
              <a:solidFill>
                <a:srgbClr val="FF0000"/>
              </a:solidFill>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六、布置作业</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pPr>
            <a:endParaRPr lang="zh-CN" altLang="en-US">
              <a:ea typeface="微软雅黑" panose="020B0503020204020204" pitchFamily="34" charset="-122"/>
            </a:endParaRPr>
          </a:p>
        </p:txBody>
      </p:sp>
      <p:sp>
        <p:nvSpPr>
          <p:cNvPr id="37891" name="Text Box 3"/>
          <p:cNvSpPr txBox="1">
            <a:spLocks noChangeArrowheads="1"/>
          </p:cNvSpPr>
          <p:nvPr/>
        </p:nvSpPr>
        <p:spPr bwMode="auto">
          <a:xfrm>
            <a:off x="1243013" y="1868488"/>
            <a:ext cx="10126662" cy="3013075"/>
          </a:xfrm>
          <a:prstGeom prst="rect">
            <a:avLst/>
          </a:prstGeom>
          <a:noFill/>
          <a:ln w="9525">
            <a:noFill/>
            <a:miter lim="800000"/>
          </a:ln>
          <a:effectLst/>
        </p:spPr>
        <p:txBody>
          <a:bodyPr>
            <a:spAutoFit/>
          </a:bodyPr>
          <a:lstStyle/>
          <a:p>
            <a:pPr>
              <a:lnSpc>
                <a:spcPct val="150000"/>
              </a:lnSpc>
              <a:spcBef>
                <a:spcPct val="50000"/>
              </a:spcBef>
            </a:pPr>
            <a:r>
              <a:rPr lang="zh-CN" altLang="en-US" sz="2400">
                <a:ea typeface="微软雅黑" panose="020B0503020204020204" pitchFamily="34" charset="-122"/>
              </a:rPr>
              <a:t>       中国是被掠夺者，我们中国人谴责强盗，控诉掠夺是很自然的，而雨果作为一位法国作家，却公开指责本国政府，为中国人鸣不平，这实在非常了不起。          </a:t>
            </a:r>
            <a:endParaRPr lang="zh-CN" altLang="en-US" sz="2400">
              <a:ea typeface="微软雅黑" panose="020B0503020204020204" pitchFamily="34" charset="-122"/>
            </a:endParaRPr>
          </a:p>
          <a:p>
            <a:pPr>
              <a:lnSpc>
                <a:spcPct val="150000"/>
              </a:lnSpc>
              <a:spcBef>
                <a:spcPct val="50000"/>
              </a:spcBef>
            </a:pPr>
            <a:r>
              <a:rPr lang="zh-CN" altLang="en-US" sz="2400">
                <a:ea typeface="微软雅黑" panose="020B0503020204020204" pitchFamily="34" charset="-122"/>
              </a:rPr>
              <a:t>        </a:t>
            </a:r>
            <a:r>
              <a:rPr lang="zh-CN" altLang="en-US" sz="2400">
                <a:solidFill>
                  <a:srgbClr val="FF0000"/>
                </a:solidFill>
                <a:ea typeface="微软雅黑" panose="020B0503020204020204" pitchFamily="34" charset="-122"/>
              </a:rPr>
              <a:t>请以</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谢谢你，雨果</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或</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雨果，好样的</a:t>
            </a:r>
            <a:r>
              <a:rPr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ea typeface="微软雅黑" panose="020B0503020204020204" pitchFamily="34" charset="-122"/>
              </a:rPr>
              <a:t>为题，说一段话，谈谈你的感想。</a:t>
            </a:r>
            <a:endParaRPr lang="zh-CN" altLang="en-US" sz="2400">
              <a:solidFill>
                <a:srgbClr val="FF0000"/>
              </a:solidFill>
              <a:ea typeface="微软雅黑" panose="020B0503020204020204" pitchFamily="34" charset="-122"/>
            </a:endParaRPr>
          </a:p>
        </p:txBody>
      </p:sp>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44035" name="Text Box 4"/>
          <p:cNvSpPr txBox="1">
            <a:spLocks noChangeArrowheads="1"/>
          </p:cNvSpPr>
          <p:nvPr/>
        </p:nvSpPr>
        <p:spPr bwMode="auto">
          <a:xfrm>
            <a:off x="601663" y="2522538"/>
            <a:ext cx="6891337" cy="2861310"/>
          </a:xfrm>
          <a:prstGeom prst="rect">
            <a:avLst/>
          </a:prstGeom>
          <a:noFill/>
          <a:ln w="9525">
            <a:noFill/>
            <a:miter lim="800000"/>
          </a:ln>
        </p:spPr>
        <p:txBody>
          <a:bodyPr>
            <a:spAutoFit/>
          </a:bodyPr>
          <a:lstStyle/>
          <a:p>
            <a:pPr>
              <a:lnSpc>
                <a:spcPct val="150000"/>
              </a:lnSpc>
            </a:pPr>
            <a:r>
              <a:rPr kumimoji="1" lang="zh-CN" altLang="en-US" sz="2400">
                <a:latin typeface="微软雅黑" panose="020B0503020204020204" pitchFamily="34" charset="-122"/>
                <a:ea typeface="微软雅黑" panose="020B0503020204020204" pitchFamily="34" charset="-122"/>
              </a:rPr>
              <a:t>        雨果（</a:t>
            </a:r>
            <a:r>
              <a:rPr kumimoji="1" lang="en-US" altLang="zh-CN" sz="2400">
                <a:latin typeface="微软雅黑" panose="020B0503020204020204" pitchFamily="34" charset="-122"/>
                <a:ea typeface="微软雅黑" panose="020B0503020204020204" pitchFamily="34" charset="-122"/>
              </a:rPr>
              <a:t>1802</a:t>
            </a:r>
            <a:r>
              <a:rPr kumimoji="1" lang="zh-CN" altLang="en-US" sz="2400">
                <a:latin typeface="微软雅黑" panose="020B0503020204020204" pitchFamily="34" charset="-122"/>
                <a:ea typeface="微软雅黑" panose="020B0503020204020204" pitchFamily="34" charset="-122"/>
              </a:rPr>
              <a:t>－</a:t>
            </a:r>
            <a:r>
              <a:rPr kumimoji="1" lang="en-US" altLang="zh-CN" sz="2400">
                <a:latin typeface="微软雅黑" panose="020B0503020204020204" pitchFamily="34" charset="-122"/>
                <a:ea typeface="微软雅黑" panose="020B0503020204020204" pitchFamily="34" charset="-122"/>
              </a:rPr>
              <a:t>1885</a:t>
            </a:r>
            <a:r>
              <a:rPr kumimoji="1" lang="zh-CN" altLang="en-US" sz="2400">
                <a:latin typeface="微软雅黑" panose="020B0503020204020204" pitchFamily="34" charset="-122"/>
                <a:ea typeface="微软雅黑" panose="020B0503020204020204" pitchFamily="34" charset="-122"/>
              </a:rPr>
              <a:t>）</a:t>
            </a:r>
            <a:r>
              <a:rPr kumimoji="1" lang="en-US" altLang="zh-CN" sz="2400">
                <a:latin typeface="微软雅黑" panose="020B0503020204020204" pitchFamily="34" charset="-122"/>
                <a:ea typeface="微软雅黑" panose="020B0503020204020204" pitchFamily="34" charset="-122"/>
              </a:rPr>
              <a:t>19</a:t>
            </a:r>
            <a:r>
              <a:rPr kumimoji="1" lang="zh-CN" altLang="en-US" sz="2400">
                <a:latin typeface="微软雅黑" panose="020B0503020204020204" pitchFamily="34" charset="-122"/>
                <a:ea typeface="微软雅黑" panose="020B0503020204020204" pitchFamily="34" charset="-122"/>
              </a:rPr>
              <a:t>世纪前期积极浪漫主义文学运动的领袖，法国文学史上卓越的资产阶级民主作家。贯穿他一生活动和创作的主导思想是人道主义、反对暴力、以爱制“恶”。代表作是：</a:t>
            </a:r>
            <a:r>
              <a:rPr kumimoji="1" lang="en-US" altLang="zh-CN" sz="2400">
                <a:latin typeface="微软雅黑" panose="020B0503020204020204" pitchFamily="34" charset="-122"/>
                <a:ea typeface="微软雅黑" panose="020B0503020204020204" pitchFamily="34" charset="-122"/>
              </a:rPr>
              <a:t>《</a:t>
            </a:r>
            <a:r>
              <a:rPr kumimoji="1" lang="zh-CN" altLang="en-US" sz="2400">
                <a:latin typeface="微软雅黑" panose="020B0503020204020204" pitchFamily="34" charset="-122"/>
                <a:ea typeface="微软雅黑" panose="020B0503020204020204" pitchFamily="34" charset="-122"/>
              </a:rPr>
              <a:t>巴黎圣母院</a:t>
            </a:r>
            <a:r>
              <a:rPr kumimoji="1" lang="en-US" altLang="zh-CN" sz="2400">
                <a:latin typeface="微软雅黑" panose="020B0503020204020204" pitchFamily="34" charset="-122"/>
                <a:ea typeface="微软雅黑" panose="020B0503020204020204" pitchFamily="34" charset="-122"/>
              </a:rPr>
              <a:t>》</a:t>
            </a:r>
            <a:r>
              <a:rPr kumimoji="1" lang="zh-CN" altLang="en-US" sz="2400">
                <a:latin typeface="微软雅黑" panose="020B0503020204020204" pitchFamily="34" charset="-122"/>
                <a:ea typeface="微软雅黑" panose="020B0503020204020204" pitchFamily="34" charset="-122"/>
              </a:rPr>
              <a:t>、</a:t>
            </a:r>
            <a:r>
              <a:rPr kumimoji="1" lang="en-US" altLang="zh-CN" sz="2400">
                <a:latin typeface="微软雅黑" panose="020B0503020204020204" pitchFamily="34" charset="-122"/>
                <a:ea typeface="微软雅黑" panose="020B0503020204020204" pitchFamily="34" charset="-122"/>
              </a:rPr>
              <a:t>《</a:t>
            </a:r>
            <a:r>
              <a:rPr kumimoji="1" lang="zh-CN" altLang="en-US" sz="2400">
                <a:latin typeface="微软雅黑" panose="020B0503020204020204" pitchFamily="34" charset="-122"/>
                <a:ea typeface="微软雅黑" panose="020B0503020204020204" pitchFamily="34" charset="-122"/>
              </a:rPr>
              <a:t>悲惨世界</a:t>
            </a:r>
            <a:r>
              <a:rPr kumimoji="1" lang="en-US" altLang="zh-CN" sz="2400">
                <a:latin typeface="微软雅黑" panose="020B0503020204020204" pitchFamily="34" charset="-122"/>
                <a:ea typeface="微软雅黑" panose="020B0503020204020204" pitchFamily="34" charset="-122"/>
              </a:rPr>
              <a:t>》</a:t>
            </a:r>
            <a:r>
              <a:rPr kumimoji="1" lang="zh-CN" altLang="en-US" sz="2400">
                <a:latin typeface="微软雅黑" panose="020B0503020204020204" pitchFamily="34" charset="-122"/>
                <a:ea typeface="微软雅黑" panose="020B0503020204020204" pitchFamily="34" charset="-122"/>
              </a:rPr>
              <a:t>等长篇小说。</a:t>
            </a:r>
            <a:endParaRPr kumimoji="1" lang="zh-CN" altLang="en-US" sz="2400">
              <a:latin typeface="微软雅黑" panose="020B0503020204020204" pitchFamily="34" charset="-122"/>
              <a:ea typeface="微软雅黑" panose="020B0503020204020204" pitchFamily="34" charset="-122"/>
            </a:endParaRPr>
          </a:p>
        </p:txBody>
      </p:sp>
      <p:pic>
        <p:nvPicPr>
          <p:cNvPr id="44036" name="Picture 12" descr="yuguo2"/>
          <p:cNvPicPr>
            <a:picLocks noChangeAspect="1" noChangeArrowheads="1"/>
          </p:cNvPicPr>
          <p:nvPr/>
        </p:nvPicPr>
        <p:blipFill>
          <a:blip r:embed="rId2"/>
          <a:srcRect/>
          <a:stretch>
            <a:fillRect/>
          </a:stretch>
        </p:blipFill>
        <p:spPr bwMode="auto">
          <a:xfrm>
            <a:off x="8104188" y="2339975"/>
            <a:ext cx="3098800" cy="3459163"/>
          </a:xfrm>
          <a:prstGeom prst="rect">
            <a:avLst/>
          </a:prstGeom>
          <a:noFill/>
          <a:ln w="9525">
            <a:noFill/>
            <a:miter lim="800000"/>
            <a:headEnd/>
            <a:tailEnd/>
          </a:ln>
        </p:spPr>
      </p:pic>
      <p:sp>
        <p:nvSpPr>
          <p:cNvPr id="11268" name="Text Box 5"/>
          <p:cNvSpPr txBox="1">
            <a:spLocks noChangeArrowheads="1"/>
          </p:cNvSpPr>
          <p:nvPr/>
        </p:nvSpPr>
        <p:spPr bwMode="auto">
          <a:xfrm>
            <a:off x="1158875" y="1512888"/>
            <a:ext cx="3221038" cy="519112"/>
          </a:xfrm>
          <a:prstGeom prst="rect">
            <a:avLst/>
          </a:prstGeom>
          <a:noFill/>
          <a:ln w="9525">
            <a:noFill/>
            <a:miter lim="800000"/>
          </a:ln>
        </p:spPr>
        <p:txBody>
          <a:bodyPr>
            <a:spAutoFit/>
          </a:bodyPr>
          <a:lstStyle/>
          <a:p>
            <a:pPr>
              <a:spcBef>
                <a:spcPct val="50000"/>
              </a:spcBef>
            </a:pPr>
            <a:r>
              <a:rPr lang="zh-CN" altLang="en-US" sz="2800">
                <a:solidFill>
                  <a:srgbClr val="FF0000"/>
                </a:solidFill>
                <a:ea typeface="微软雅黑" panose="020B0503020204020204" pitchFamily="34" charset="-122"/>
              </a:rPr>
              <a:t>作者简介</a:t>
            </a:r>
            <a:endParaRPr lang="zh-CN" altLang="en-US" sz="2800">
              <a:solidFill>
                <a:srgbClr val="FF0000"/>
              </a:solidFill>
              <a:ea typeface="微软雅黑" panose="020B0503020204020204" pitchFamily="34" charset="-122"/>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 calcmode="lin" valueType="num">
                                      <p:cBhvr additive="base">
                                        <p:cTn id="7" dur="500" fill="hold"/>
                                        <p:tgtEl>
                                          <p:spTgt spid="44035"/>
                                        </p:tgtEl>
                                        <p:attrNameLst>
                                          <p:attrName>ppt_x</p:attrName>
                                        </p:attrNameLst>
                                      </p:cBhvr>
                                      <p:tavLst>
                                        <p:tav tm="0">
                                          <p:val>
                                            <p:strVal val="#ppt_x"/>
                                          </p:val>
                                        </p:tav>
                                        <p:tav tm="100000">
                                          <p:val>
                                            <p:strVal val="#ppt_x"/>
                                          </p:val>
                                        </p:tav>
                                      </p:tavLst>
                                    </p:anim>
                                    <p:anim calcmode="lin" valueType="num">
                                      <p:cBhvr additive="base">
                                        <p:cTn id="8" dur="500" fill="hold"/>
                                        <p:tgtEl>
                                          <p:spTgt spid="440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6"/>
                                        </p:tgtEl>
                                        <p:attrNameLst>
                                          <p:attrName>style.visibility</p:attrName>
                                        </p:attrNameLst>
                                      </p:cBhvr>
                                      <p:to>
                                        <p:strVal val="visible"/>
                                      </p:to>
                                    </p:set>
                                    <p:anim calcmode="lin" valueType="num">
                                      <p:cBhvr additive="base">
                                        <p:cTn id="13" dur="500" fill="hold"/>
                                        <p:tgtEl>
                                          <p:spTgt spid="44036"/>
                                        </p:tgtEl>
                                        <p:attrNameLst>
                                          <p:attrName>ppt_x</p:attrName>
                                        </p:attrNameLst>
                                      </p:cBhvr>
                                      <p:tavLst>
                                        <p:tav tm="0">
                                          <p:val>
                                            <p:strVal val="#ppt_x"/>
                                          </p:val>
                                        </p:tav>
                                        <p:tav tm="100000">
                                          <p:val>
                                            <p:strVal val="#ppt_x"/>
                                          </p:val>
                                        </p:tav>
                                      </p:tavLst>
                                    </p:anim>
                                    <p:anim calcmode="lin" valueType="num">
                                      <p:cBhvr additive="base">
                                        <p:cTn id="14"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12290" name="Text Box 3"/>
          <p:cNvSpPr txBox="1">
            <a:spLocks noChangeArrowheads="1"/>
          </p:cNvSpPr>
          <p:nvPr/>
        </p:nvSpPr>
        <p:spPr bwMode="auto">
          <a:xfrm>
            <a:off x="3200400" y="1106488"/>
            <a:ext cx="8991600" cy="5751512"/>
          </a:xfrm>
          <a:prstGeom prst="rect">
            <a:avLst/>
          </a:prstGeom>
          <a:noFill/>
          <a:ln w="9525">
            <a:noFill/>
            <a:miter lim="800000"/>
          </a:ln>
        </p:spPr>
        <p:txBody>
          <a:bodyPr>
            <a:spAutoFit/>
          </a:bodyPr>
          <a:lstStyle/>
          <a:p>
            <a:pPr>
              <a:lnSpc>
                <a:spcPct val="150000"/>
              </a:lnSpc>
              <a:spcBef>
                <a:spcPct val="50000"/>
              </a:spcBef>
            </a:pPr>
            <a:r>
              <a:rPr lang="en-US" altLang="zh-CN" sz="2400">
                <a:latin typeface="微软雅黑" panose="020B0503020204020204" pitchFamily="34" charset="-122"/>
                <a:ea typeface="微软雅黑" panose="020B0503020204020204" pitchFamily="34" charset="-122"/>
              </a:rPr>
              <a:t>      1850—1860</a:t>
            </a:r>
            <a:r>
              <a:rPr lang="zh-CN" altLang="en-US" sz="2400">
                <a:latin typeface="微软雅黑" panose="020B0503020204020204" pitchFamily="34" charset="-122"/>
                <a:ea typeface="微软雅黑" panose="020B0503020204020204" pitchFamily="34" charset="-122"/>
              </a:rPr>
              <a:t>年，英法联合发动侵略战争，</a:t>
            </a:r>
            <a:r>
              <a:rPr lang="en-US" altLang="zh-CN" sz="2400">
                <a:latin typeface="微软雅黑" panose="020B0503020204020204" pitchFamily="34" charset="-122"/>
                <a:ea typeface="微软雅黑" panose="020B0503020204020204" pitchFamily="34" charset="-122"/>
              </a:rPr>
              <a:t>1858</a:t>
            </a:r>
            <a:r>
              <a:rPr lang="zh-CN" altLang="en-US" sz="2400">
                <a:latin typeface="微软雅黑" panose="020B0503020204020204" pitchFamily="34" charset="-122"/>
                <a:ea typeface="微软雅黑" panose="020B0503020204020204" pitchFamily="34" charset="-122"/>
              </a:rPr>
              <a:t>年</a:t>
            </a:r>
            <a:r>
              <a:rPr lang="en-US" altLang="zh-CN" sz="2400">
                <a:latin typeface="微软雅黑" panose="020B0503020204020204" pitchFamily="34" charset="-122"/>
                <a:ea typeface="微软雅黑" panose="020B0503020204020204" pitchFamily="34" charset="-122"/>
              </a:rPr>
              <a:t>5</a:t>
            </a:r>
            <a:r>
              <a:rPr lang="zh-CN" altLang="en-US" sz="2400">
                <a:latin typeface="微软雅黑" panose="020B0503020204020204" pitchFamily="34" charset="-122"/>
                <a:ea typeface="微软雅黑" panose="020B0503020204020204" pitchFamily="34" charset="-122"/>
              </a:rPr>
              <a:t>月攻陷大沽炮台，同年</a:t>
            </a:r>
            <a:r>
              <a:rPr lang="en-US" altLang="zh-CN" sz="2400">
                <a:latin typeface="微软雅黑" panose="020B0503020204020204" pitchFamily="34" charset="-122"/>
                <a:ea typeface="微软雅黑" panose="020B0503020204020204" pitchFamily="34" charset="-122"/>
              </a:rPr>
              <a:t>6</a:t>
            </a:r>
            <a:r>
              <a:rPr lang="zh-CN" altLang="en-US" sz="2400">
                <a:latin typeface="微软雅黑" panose="020B0503020204020204" pitchFamily="34" charset="-122"/>
                <a:ea typeface="微软雅黑" panose="020B0503020204020204" pitchFamily="34" charset="-122"/>
              </a:rPr>
              <a:t>月签订</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天津条约</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a:t>
            </a:r>
            <a:r>
              <a:rPr lang="en-US" altLang="zh-CN" sz="2400">
                <a:latin typeface="微软雅黑" panose="020B0503020204020204" pitchFamily="34" charset="-122"/>
                <a:ea typeface="微软雅黑" panose="020B0503020204020204" pitchFamily="34" charset="-122"/>
              </a:rPr>
              <a:t>1860</a:t>
            </a:r>
            <a:r>
              <a:rPr lang="zh-CN" altLang="en-US" sz="2400">
                <a:latin typeface="微软雅黑" panose="020B0503020204020204" pitchFamily="34" charset="-122"/>
                <a:ea typeface="微软雅黑" panose="020B0503020204020204" pitchFamily="34" charset="-122"/>
              </a:rPr>
              <a:t>年，英法再组联军，</a:t>
            </a:r>
            <a:r>
              <a:rPr lang="en-US" altLang="zh-CN" sz="2400">
                <a:latin typeface="微软雅黑" panose="020B0503020204020204" pitchFamily="34" charset="-122"/>
                <a:ea typeface="微软雅黑" panose="020B0503020204020204" pitchFamily="34" charset="-122"/>
              </a:rPr>
              <a:t>8</a:t>
            </a:r>
            <a:r>
              <a:rPr lang="zh-CN" altLang="en-US" sz="2400">
                <a:latin typeface="微软雅黑" panose="020B0503020204020204" pitchFamily="34" charset="-122"/>
                <a:ea typeface="微软雅黑" panose="020B0503020204020204" pitchFamily="34" charset="-122"/>
              </a:rPr>
              <a:t>月攻陷大沽，进占天津，直攻北京，</a:t>
            </a:r>
            <a:r>
              <a:rPr lang="en-US" altLang="zh-CN" sz="2400">
                <a:latin typeface="微软雅黑" panose="020B0503020204020204" pitchFamily="34" charset="-122"/>
                <a:ea typeface="微软雅黑" panose="020B0503020204020204" pitchFamily="34" charset="-122"/>
              </a:rPr>
              <a:t>10</a:t>
            </a:r>
            <a:r>
              <a:rPr lang="zh-CN" altLang="en-US" sz="2400">
                <a:latin typeface="微软雅黑" panose="020B0503020204020204" pitchFamily="34" charset="-122"/>
                <a:ea typeface="微软雅黑" panose="020B0503020204020204" pitchFamily="34" charset="-122"/>
              </a:rPr>
              <a:t>月英法联军控制北京，焚掠圆明园，并签订了一系列不平等的条约。</a:t>
            </a:r>
            <a:endParaRPr lang="zh-CN" altLang="en-US" sz="2400">
              <a:latin typeface="微软雅黑" panose="020B0503020204020204" pitchFamily="34" charset="-122"/>
              <a:ea typeface="微软雅黑" panose="020B0503020204020204" pitchFamily="34" charset="-122"/>
            </a:endParaRPr>
          </a:p>
          <a:p>
            <a:pPr>
              <a:lnSpc>
                <a:spcPct val="150000"/>
              </a:lnSpc>
              <a:spcBef>
                <a:spcPct val="50000"/>
              </a:spcBef>
            </a:pPr>
            <a:r>
              <a:rPr lang="zh-CN" altLang="en-US" sz="2400">
                <a:latin typeface="微软雅黑" panose="020B0503020204020204" pitchFamily="34" charset="-122"/>
                <a:ea typeface="微软雅黑" panose="020B0503020204020204" pitchFamily="34" charset="-122"/>
              </a:rPr>
              <a:t>       雨果致法帝拿破仑远征军团长巴特勒上尉的这封信是在</a:t>
            </a:r>
            <a:r>
              <a:rPr lang="en-US" altLang="zh-CN" sz="2400">
                <a:latin typeface="微软雅黑" panose="020B0503020204020204" pitchFamily="34" charset="-122"/>
                <a:ea typeface="微软雅黑" panose="020B0503020204020204" pitchFamily="34" charset="-122"/>
              </a:rPr>
              <a:t>1861</a:t>
            </a:r>
            <a:r>
              <a:rPr lang="zh-CN" altLang="en-US" sz="2400">
                <a:latin typeface="微软雅黑" panose="020B0503020204020204" pitchFamily="34" charset="-122"/>
                <a:ea typeface="微软雅黑" panose="020B0503020204020204" pitchFamily="34" charset="-122"/>
              </a:rPr>
              <a:t>年</a:t>
            </a:r>
            <a:r>
              <a:rPr lang="en-US" altLang="zh-CN" sz="2400">
                <a:latin typeface="微软雅黑" panose="020B0503020204020204" pitchFamily="34" charset="-122"/>
                <a:ea typeface="微软雅黑" panose="020B0503020204020204" pitchFamily="34" charset="-122"/>
              </a:rPr>
              <a:t>11</a:t>
            </a:r>
            <a:r>
              <a:rPr lang="zh-CN" altLang="en-US" sz="2400">
                <a:latin typeface="微软雅黑" panose="020B0503020204020204" pitchFamily="34" charset="-122"/>
                <a:ea typeface="微软雅黑" panose="020B0503020204020204" pitchFamily="34" charset="-122"/>
              </a:rPr>
              <a:t>月</a:t>
            </a:r>
            <a:r>
              <a:rPr lang="en-US" altLang="zh-CN" sz="2400">
                <a:latin typeface="微软雅黑" panose="020B0503020204020204" pitchFamily="34" charset="-122"/>
                <a:ea typeface="微软雅黑" panose="020B0503020204020204" pitchFamily="34" charset="-122"/>
              </a:rPr>
              <a:t>25</a:t>
            </a:r>
            <a:r>
              <a:rPr lang="zh-CN" altLang="en-US" sz="2400">
                <a:latin typeface="微软雅黑" panose="020B0503020204020204" pitchFamily="34" charset="-122"/>
                <a:ea typeface="微软雅黑" panose="020B0503020204020204" pitchFamily="34" charset="-122"/>
              </a:rPr>
              <a:t>日写的，当时巴特勒率领法国远征军凯旋归国，红极一时，希望大文豪作诗文美言赞颂，雨果却毫不客气复函，怒斥无知匹夫，毁坏中国花费百年的功夫，巧夺天工建造而成的世间罕见的伟大建筑。</a:t>
            </a:r>
            <a:endParaRPr lang="zh-CN" altLang="en-US" sz="2400">
              <a:latin typeface="微软雅黑" panose="020B0503020204020204" pitchFamily="34" charset="-122"/>
              <a:ea typeface="微软雅黑" panose="020B0503020204020204" pitchFamily="34" charset="-122"/>
            </a:endParaRPr>
          </a:p>
          <a:p>
            <a:pPr>
              <a:spcBef>
                <a:spcPct val="50000"/>
              </a:spcBef>
            </a:pPr>
            <a:endParaRPr lang="en-US" altLang="zh-CN" sz="2400">
              <a:latin typeface="微软雅黑" panose="020B0503020204020204" pitchFamily="34" charset="-122"/>
              <a:ea typeface="微软雅黑" panose="020B0503020204020204" pitchFamily="34" charset="-122"/>
            </a:endParaRPr>
          </a:p>
        </p:txBody>
      </p:sp>
      <p:sp>
        <p:nvSpPr>
          <p:cNvPr id="12291" name="Text Box 4"/>
          <p:cNvSpPr txBox="1">
            <a:spLocks noChangeArrowheads="1"/>
          </p:cNvSpPr>
          <p:nvPr/>
        </p:nvSpPr>
        <p:spPr bwMode="auto">
          <a:xfrm>
            <a:off x="381000" y="1228725"/>
            <a:ext cx="2143125" cy="457200"/>
          </a:xfrm>
          <a:prstGeom prst="rect">
            <a:avLst/>
          </a:prstGeom>
          <a:noFill/>
          <a:ln w="9525">
            <a:noFill/>
            <a:miter lim="800000"/>
          </a:ln>
        </p:spPr>
        <p:txBody>
          <a:bodyPr>
            <a:spAutoFit/>
          </a:bodyPr>
          <a:lstStyle/>
          <a:p>
            <a:pPr>
              <a:spcBef>
                <a:spcPct val="50000"/>
              </a:spcBef>
            </a:pPr>
            <a:r>
              <a:rPr lang="zh-CN" altLang="en-US" sz="2400">
                <a:solidFill>
                  <a:srgbClr val="FF0000"/>
                </a:solidFill>
                <a:ea typeface="微软雅黑" panose="020B0503020204020204" pitchFamily="34" charset="-122"/>
              </a:rPr>
              <a:t>写作背景</a:t>
            </a:r>
            <a:endParaRPr lang="zh-CN" altLang="en-US" sz="2400">
              <a:solidFill>
                <a:srgbClr val="FF0000"/>
              </a:solidFill>
              <a:ea typeface="微软雅黑" panose="020B0503020204020204" pitchFamily="34" charset="-122"/>
            </a:endParaRPr>
          </a:p>
        </p:txBody>
      </p:sp>
      <p:pic>
        <p:nvPicPr>
          <p:cNvPr id="12292" name="Picture 10" descr="点击！下载图片发送到手机"/>
          <p:cNvPicPr>
            <a:picLocks noChangeAspect="1" noChangeArrowheads="1"/>
          </p:cNvPicPr>
          <p:nvPr/>
        </p:nvPicPr>
        <p:blipFill>
          <a:blip r:embed="rId2"/>
          <a:srcRect/>
          <a:stretch>
            <a:fillRect/>
          </a:stretch>
        </p:blipFill>
        <p:spPr bwMode="auto">
          <a:xfrm>
            <a:off x="284163" y="2513013"/>
            <a:ext cx="2551112" cy="3013075"/>
          </a:xfrm>
          <a:prstGeom prst="rect">
            <a:avLst/>
          </a:prstGeom>
          <a:noFill/>
          <a:ln w="9525">
            <a:noFill/>
            <a:miter lim="800000"/>
            <a:headEnd/>
            <a:tailEnd/>
          </a:ln>
        </p:spPr>
      </p:pic>
    </p:spTree>
    <p:custDataLst>
      <p:tags r:id="rId3"/>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3" name="TextBox 2"/>
          <p:cNvSpPr txBox="1">
            <a:spLocks noChangeArrowheads="1"/>
          </p:cNvSpPr>
          <p:nvPr/>
        </p:nvSpPr>
        <p:spPr bwMode="auto">
          <a:xfrm>
            <a:off x="3378200" y="1746250"/>
            <a:ext cx="7200900" cy="420688"/>
          </a:xfrm>
          <a:prstGeom prst="rect">
            <a:avLst/>
          </a:prstGeom>
          <a:noFill/>
          <a:ln w="9525">
            <a:noFill/>
            <a:miter lim="800000"/>
          </a:ln>
        </p:spPr>
        <p:txBody>
          <a:bodyPr>
            <a:spAutoFit/>
          </a:bodyPr>
          <a:lstStyle/>
          <a:p>
            <a:pPr>
              <a:lnSpc>
                <a:spcPct val="90000"/>
              </a:lnSpc>
              <a:buFont typeface="Arial" panose="020B0604020202020204" pitchFamily="34" charset="0"/>
              <a:buNone/>
            </a:pPr>
            <a:r>
              <a:rPr lang="zh-CN" altLang="en-US" sz="2400">
                <a:ea typeface="微软雅黑" panose="020B0503020204020204" pitchFamily="34" charset="-122"/>
              </a:rPr>
              <a:t>从标题中，你能获得哪些信息？</a:t>
            </a:r>
            <a:endParaRPr lang="zh-CN" altLang="en-US" sz="2400">
              <a:ea typeface="微软雅黑" panose="020B0503020204020204" pitchFamily="34" charset="-122"/>
            </a:endParaRPr>
          </a:p>
        </p:txBody>
      </p:sp>
      <p:sp>
        <p:nvSpPr>
          <p:cNvPr id="13315" name="Text Box 4"/>
          <p:cNvSpPr txBox="1">
            <a:spLocks noChangeArrowheads="1"/>
          </p:cNvSpPr>
          <p:nvPr/>
        </p:nvSpPr>
        <p:spPr bwMode="auto">
          <a:xfrm>
            <a:off x="982663" y="1377950"/>
            <a:ext cx="2797175" cy="519113"/>
          </a:xfrm>
          <a:prstGeom prst="rect">
            <a:avLst/>
          </a:prstGeom>
          <a:noFill/>
          <a:ln w="9525">
            <a:noFill/>
            <a:miter lim="800000"/>
          </a:ln>
        </p:spPr>
        <p:txBody>
          <a:bodyPr>
            <a:spAutoFit/>
          </a:bodyPr>
          <a:lstStyle/>
          <a:p>
            <a:pPr>
              <a:spcBef>
                <a:spcPct val="50000"/>
              </a:spcBef>
            </a:pPr>
            <a:r>
              <a:rPr lang="zh-CN" altLang="en-US" sz="2800">
                <a:solidFill>
                  <a:srgbClr val="FF0000"/>
                </a:solidFill>
                <a:ea typeface="微软雅黑" panose="020B0503020204020204" pitchFamily="34" charset="-122"/>
              </a:rPr>
              <a:t>解析题目</a:t>
            </a:r>
            <a:endParaRPr lang="zh-CN" altLang="en-US" sz="2800">
              <a:solidFill>
                <a:srgbClr val="FF0000"/>
              </a:solidFill>
              <a:ea typeface="微软雅黑" panose="020B0503020204020204" pitchFamily="34" charset="-122"/>
            </a:endParaRPr>
          </a:p>
        </p:txBody>
      </p:sp>
      <p:sp>
        <p:nvSpPr>
          <p:cNvPr id="4" name="TextBox 3"/>
          <p:cNvSpPr txBox="1">
            <a:spLocks noChangeArrowheads="1"/>
          </p:cNvSpPr>
          <p:nvPr/>
        </p:nvSpPr>
        <p:spPr bwMode="auto">
          <a:xfrm>
            <a:off x="2527300" y="2347913"/>
            <a:ext cx="8072438" cy="2063750"/>
          </a:xfrm>
          <a:prstGeom prst="rect">
            <a:avLst/>
          </a:prstGeom>
          <a:noFill/>
          <a:ln w="9525">
            <a:noFill/>
            <a:miter lim="800000"/>
          </a:ln>
        </p:spPr>
        <p:txBody>
          <a:bodyPr>
            <a:spAutoFit/>
          </a:bodyPr>
          <a:lstStyle/>
          <a:p>
            <a:pPr>
              <a:lnSpc>
                <a:spcPct val="150000"/>
              </a:lnSpc>
              <a:buFont typeface="Arial" panose="020B0604020202020204" pitchFamily="34" charset="0"/>
              <a:buNone/>
            </a:pPr>
            <a:r>
              <a:rPr lang="en-US" altLang="zh-CN" sz="2400">
                <a:solidFill>
                  <a:srgbClr val="FF0000"/>
                </a:solidFill>
                <a:latin typeface="微软雅黑" panose="020B0503020204020204" pitchFamily="34" charset="-122"/>
                <a:ea typeface="微软雅黑" panose="020B0503020204020204" pitchFamily="34" charset="-122"/>
              </a:rPr>
              <a:t>1.</a:t>
            </a:r>
            <a:r>
              <a:rPr lang="zh-CN" altLang="en-US" sz="2400">
                <a:solidFill>
                  <a:srgbClr val="FF0000"/>
                </a:solidFill>
                <a:latin typeface="微软雅黑" panose="020B0503020204020204" pitchFamily="34" charset="-122"/>
                <a:ea typeface="微软雅黑" panose="020B0503020204020204" pitchFamily="34" charset="-122"/>
              </a:rPr>
              <a:t>本文的体裁是书信</a:t>
            </a:r>
            <a:endParaRPr lang="zh-CN" altLang="en-US" sz="2400">
              <a:solidFill>
                <a:srgbClr val="FF0000"/>
              </a:solidFill>
              <a:latin typeface="微软雅黑" panose="020B0503020204020204" pitchFamily="34" charset="-122"/>
              <a:ea typeface="微软雅黑" panose="020B0503020204020204" pitchFamily="34" charset="-122"/>
            </a:endParaRPr>
          </a:p>
          <a:p>
            <a:pPr>
              <a:lnSpc>
                <a:spcPct val="150000"/>
              </a:lnSpc>
              <a:buFont typeface="Arial" panose="020B0604020202020204" pitchFamily="34" charset="0"/>
              <a:buNone/>
            </a:pPr>
            <a:r>
              <a:rPr lang="en-US" altLang="zh-CN" sz="2400">
                <a:solidFill>
                  <a:srgbClr val="FF0000"/>
                </a:solidFill>
                <a:latin typeface="微软雅黑" panose="020B0503020204020204" pitchFamily="34" charset="-122"/>
                <a:ea typeface="微软雅黑" panose="020B0503020204020204" pitchFamily="34" charset="-122"/>
              </a:rPr>
              <a:t>2.</a:t>
            </a:r>
            <a:r>
              <a:rPr lang="zh-CN" altLang="en-US" sz="2400">
                <a:solidFill>
                  <a:srgbClr val="FF0000"/>
                </a:solidFill>
                <a:latin typeface="微软雅黑" panose="020B0503020204020204" pitchFamily="34" charset="-122"/>
                <a:ea typeface="微软雅黑" panose="020B0503020204020204" pitchFamily="34" charset="-122"/>
              </a:rPr>
              <a:t>沟通的双方是雨果和巴特勒上尉</a:t>
            </a:r>
            <a:endParaRPr lang="zh-CN" altLang="en-US" sz="2400">
              <a:solidFill>
                <a:srgbClr val="FF0000"/>
              </a:solidFill>
              <a:latin typeface="微软雅黑" panose="020B0503020204020204" pitchFamily="34" charset="-122"/>
              <a:ea typeface="微软雅黑" panose="020B0503020204020204" pitchFamily="34" charset="-122"/>
            </a:endParaRPr>
          </a:p>
          <a:p>
            <a:pPr>
              <a:lnSpc>
                <a:spcPct val="150000"/>
              </a:lnSpc>
              <a:buFont typeface="Arial" panose="020B0604020202020204" pitchFamily="34" charset="0"/>
              <a:buNone/>
            </a:pPr>
            <a:r>
              <a:rPr lang="en-US" altLang="zh-CN" sz="2400">
                <a:solidFill>
                  <a:srgbClr val="FF0000"/>
                </a:solidFill>
                <a:latin typeface="微软雅黑" panose="020B0503020204020204" pitchFamily="34" charset="-122"/>
                <a:ea typeface="微软雅黑" panose="020B0503020204020204" pitchFamily="34" charset="-122"/>
              </a:rPr>
              <a:t>3.</a:t>
            </a:r>
            <a:r>
              <a:rPr lang="zh-CN" altLang="en-US" sz="2400">
                <a:solidFill>
                  <a:srgbClr val="FF0000"/>
                </a:solidFill>
                <a:latin typeface="微软雅黑" panose="020B0503020204020204" pitchFamily="34" charset="-122"/>
                <a:ea typeface="微软雅黑" panose="020B0503020204020204" pitchFamily="34" charset="-122"/>
              </a:rPr>
              <a:t>沟通的话题是对英法联军远征中国的看法。</a:t>
            </a:r>
            <a:endParaRPr lang="zh-CN" altLang="en-US" sz="2400">
              <a:solidFill>
                <a:srgbClr val="FF0000"/>
              </a:solidFill>
              <a:latin typeface="微软雅黑" panose="020B0503020204020204" pitchFamily="34" charset="-122"/>
              <a:ea typeface="微软雅黑" panose="020B0503020204020204" pitchFamily="34" charset="-122"/>
            </a:endParaRPr>
          </a:p>
          <a:p>
            <a:pPr>
              <a:lnSpc>
                <a:spcPct val="90000"/>
              </a:lnSpc>
              <a:buFont typeface="Arial" panose="020B0604020202020204" pitchFamily="34" charset="0"/>
              <a:buNone/>
            </a:pPr>
            <a:endParaRPr lang="zh-CN" altLang="en-US" sz="2400">
              <a:solidFill>
                <a:srgbClr val="002060"/>
              </a:solidFill>
              <a:latin typeface="微软雅黑" panose="020B0503020204020204" pitchFamily="34" charset="-122"/>
              <a:ea typeface="微软雅黑" panose="020B0503020204020204" pitchFamily="34" charset="-122"/>
            </a:endParaRPr>
          </a:p>
        </p:txBody>
      </p:sp>
      <p:pic>
        <p:nvPicPr>
          <p:cNvPr id="13317" name="图片 1"/>
          <p:cNvPicPr>
            <a:picLocks noChangeAspect="1"/>
          </p:cNvPicPr>
          <p:nvPr/>
        </p:nvPicPr>
        <p:blipFill>
          <a:blip r:embed="rId2"/>
          <a:srcRect/>
          <a:stretch>
            <a:fillRect/>
          </a:stretch>
        </p:blipFill>
        <p:spPr bwMode="auto">
          <a:xfrm>
            <a:off x="2279650" y="4329113"/>
            <a:ext cx="6557963" cy="2322512"/>
          </a:xfrm>
          <a:prstGeom prst="rect">
            <a:avLst/>
          </a:prstGeom>
          <a:noFill/>
          <a:ln w="9525">
            <a:noFill/>
            <a:miter lim="800000"/>
            <a:headEnd/>
            <a:tailEnd/>
          </a:ln>
        </p:spPr>
      </p:pic>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14338" name="Text Box 5"/>
          <p:cNvSpPr txBox="1">
            <a:spLocks noChangeArrowheads="1"/>
          </p:cNvSpPr>
          <p:nvPr/>
        </p:nvSpPr>
        <p:spPr bwMode="auto">
          <a:xfrm>
            <a:off x="1085850" y="1979613"/>
            <a:ext cx="9659938" cy="1917700"/>
          </a:xfrm>
          <a:prstGeom prst="rect">
            <a:avLst/>
          </a:prstGeom>
          <a:noFill/>
          <a:ln w="9525">
            <a:noFill/>
            <a:miter lim="800000"/>
          </a:ln>
        </p:spPr>
        <p:txBody>
          <a:bodyPr>
            <a:spAutoFit/>
          </a:bodyPr>
          <a:lstStyle/>
          <a:p>
            <a:pPr>
              <a:lnSpc>
                <a:spcPct val="250000"/>
              </a:lnSpc>
            </a:pPr>
            <a:r>
              <a:rPr kumimoji="1" lang="zh-CN" altLang="en-US" sz="2400" u="sng">
                <a:solidFill>
                  <a:srgbClr val="FF0000"/>
                </a:solidFill>
                <a:latin typeface="微软雅黑" panose="020B0503020204020204" pitchFamily="34" charset="-122"/>
                <a:ea typeface="微软雅黑" panose="020B0503020204020204" pitchFamily="34" charset="-122"/>
              </a:rPr>
              <a:t>赃</a:t>
            </a:r>
            <a:r>
              <a:rPr kumimoji="1" lang="zh-CN" altLang="en-US" sz="2400">
                <a:latin typeface="微软雅黑" panose="020B0503020204020204" pitchFamily="34" charset="-122"/>
                <a:ea typeface="微软雅黑" panose="020B0503020204020204" pitchFamily="34" charset="-122"/>
              </a:rPr>
              <a:t>物</a:t>
            </a:r>
            <a:r>
              <a:rPr kumimoji="1" lang="zh-CN" altLang="en-US" sz="2400">
                <a:latin typeface="微软雅黑" panose="020B0503020204020204" pitchFamily="34" charset="-122"/>
              </a:rPr>
              <a:t>  </a:t>
            </a:r>
            <a:r>
              <a:rPr kumimoji="1" lang="zh-CN" altLang="en-US" sz="2400">
                <a:latin typeface="微软雅黑" panose="020B0503020204020204" pitchFamily="34" charset="-122"/>
                <a:ea typeface="微软雅黑" panose="020B0503020204020204" pitchFamily="34" charset="-122"/>
              </a:rPr>
              <a:t>　 箱</a:t>
            </a:r>
            <a:r>
              <a:rPr kumimoji="1" lang="zh-CN" altLang="en-US" sz="2400" u="sng">
                <a:solidFill>
                  <a:srgbClr val="FF0000"/>
                </a:solidFill>
                <a:latin typeface="微软雅黑" panose="020B0503020204020204" pitchFamily="34" charset="-122"/>
                <a:ea typeface="微软雅黑" panose="020B0503020204020204" pitchFamily="34" charset="-122"/>
              </a:rPr>
              <a:t>箧</a:t>
            </a:r>
            <a:r>
              <a:rPr kumimoji="1" lang="zh-CN" altLang="en-US" sz="2400">
                <a:solidFill>
                  <a:srgbClr val="FF0000"/>
                </a:solidFill>
                <a:latin typeface="微软雅黑" panose="020B0503020204020204" pitchFamily="34" charset="-122"/>
                <a:ea typeface="微软雅黑" panose="020B0503020204020204" pitchFamily="34" charset="-122"/>
              </a:rPr>
              <a:t>  </a:t>
            </a:r>
            <a:r>
              <a:rPr kumimoji="1" lang="zh-CN" altLang="en-US" sz="2400">
                <a:latin typeface="微软雅黑" panose="020B0503020204020204" pitchFamily="34" charset="-122"/>
                <a:ea typeface="微软雅黑" panose="020B0503020204020204" pitchFamily="34" charset="-122"/>
              </a:rPr>
              <a:t>    制</a:t>
            </a:r>
            <a:r>
              <a:rPr kumimoji="1" lang="zh-CN" altLang="en-US" sz="2400" u="sng">
                <a:solidFill>
                  <a:srgbClr val="FF0000"/>
                </a:solidFill>
                <a:latin typeface="微软雅黑" panose="020B0503020204020204" pitchFamily="34" charset="-122"/>
                <a:ea typeface="微软雅黑" panose="020B0503020204020204" pitchFamily="34" charset="-122"/>
              </a:rPr>
              <a:t>裁</a:t>
            </a:r>
            <a:r>
              <a:rPr kumimoji="1" lang="zh-CN" altLang="en-US" sz="2400">
                <a:solidFill>
                  <a:srgbClr val="FF0000"/>
                </a:solidFill>
                <a:latin typeface="微软雅黑" panose="020B0503020204020204" pitchFamily="34" charset="-122"/>
                <a:ea typeface="微软雅黑" panose="020B0503020204020204" pitchFamily="34" charset="-122"/>
              </a:rPr>
              <a:t>　</a:t>
            </a:r>
            <a:r>
              <a:rPr kumimoji="1" lang="zh-CN" altLang="en-US" sz="2400">
                <a:latin typeface="微软雅黑" panose="020B0503020204020204" pitchFamily="34" charset="-122"/>
                <a:ea typeface="微软雅黑" panose="020B0503020204020204" pitchFamily="34" charset="-122"/>
              </a:rPr>
              <a:t>　  </a:t>
            </a:r>
            <a:r>
              <a:rPr kumimoji="1" lang="zh-CN" altLang="en-US" sz="2400" u="sng">
                <a:solidFill>
                  <a:srgbClr val="FF0000"/>
                </a:solidFill>
                <a:latin typeface="微软雅黑" panose="020B0503020204020204" pitchFamily="34" charset="-122"/>
                <a:ea typeface="微软雅黑" panose="020B0503020204020204" pitchFamily="34" charset="-122"/>
              </a:rPr>
              <a:t>给</a:t>
            </a:r>
            <a:r>
              <a:rPr kumimoji="1" lang="zh-CN" altLang="en-US" sz="2400">
                <a:latin typeface="微软雅黑" panose="020B0503020204020204" pitchFamily="34" charset="-122"/>
                <a:ea typeface="微软雅黑" panose="020B0503020204020204" pitchFamily="34" charset="-122"/>
              </a:rPr>
              <a:t>予</a:t>
            </a:r>
            <a:r>
              <a:rPr kumimoji="1" lang="zh-CN" altLang="en-US" sz="2400">
                <a:latin typeface="微软雅黑" panose="020B0503020204020204" pitchFamily="34" charset="-122"/>
              </a:rPr>
              <a:t> </a:t>
            </a:r>
            <a:r>
              <a:rPr kumimoji="1" lang="zh-CN" altLang="en-US" sz="2400">
                <a:latin typeface="微软雅黑" panose="020B0503020204020204" pitchFamily="34" charset="-122"/>
                <a:ea typeface="微软雅黑" panose="020B0503020204020204" pitchFamily="34" charset="-122"/>
              </a:rPr>
              <a:t>　</a:t>
            </a:r>
            <a:r>
              <a:rPr kumimoji="1" lang="zh-CN" altLang="en-US" sz="2400" u="sng">
                <a:solidFill>
                  <a:srgbClr val="FF0000"/>
                </a:solidFill>
                <a:latin typeface="微软雅黑" panose="020B0503020204020204" pitchFamily="34" charset="-122"/>
                <a:ea typeface="微软雅黑" panose="020B0503020204020204" pitchFamily="34" charset="-122"/>
              </a:rPr>
              <a:t>恍</a:t>
            </a:r>
            <a:r>
              <a:rPr kumimoji="1" lang="zh-CN" altLang="en-US" sz="2400">
                <a:latin typeface="微软雅黑" panose="020B0503020204020204" pitchFamily="34" charset="-122"/>
                <a:ea typeface="微软雅黑" panose="020B0503020204020204" pitchFamily="34" charset="-122"/>
              </a:rPr>
              <a:t>若     </a:t>
            </a:r>
            <a:r>
              <a:rPr kumimoji="1" lang="zh-CN" altLang="en-US" sz="2400" u="sng">
                <a:solidFill>
                  <a:srgbClr val="FF0000"/>
                </a:solidFill>
                <a:latin typeface="微软雅黑" panose="020B0503020204020204" pitchFamily="34" charset="-122"/>
                <a:ea typeface="微软雅黑" panose="020B0503020204020204" pitchFamily="34" charset="-122"/>
              </a:rPr>
              <a:t>琉璃</a:t>
            </a:r>
            <a:r>
              <a:rPr kumimoji="1" lang="zh-CN" altLang="en-US" sz="2400">
                <a:solidFill>
                  <a:srgbClr val="FF0000"/>
                </a:solidFill>
                <a:latin typeface="微软雅黑" panose="020B0503020204020204" pitchFamily="34" charset="-122"/>
                <a:ea typeface="微软雅黑" panose="020B0503020204020204" pitchFamily="34" charset="-122"/>
              </a:rPr>
              <a:t>       </a:t>
            </a:r>
            <a:r>
              <a:rPr kumimoji="1" lang="zh-CN" altLang="en-US" sz="2400" u="sng">
                <a:solidFill>
                  <a:srgbClr val="FF0000"/>
                </a:solidFill>
                <a:latin typeface="微软雅黑" panose="020B0503020204020204" pitchFamily="34" charset="-122"/>
                <a:ea typeface="微软雅黑" panose="020B0503020204020204" pitchFamily="34" charset="-122"/>
              </a:rPr>
              <a:t>珐琅</a:t>
            </a:r>
            <a:r>
              <a:rPr kumimoji="1" lang="zh-CN" altLang="en-US" sz="2400">
                <a:latin typeface="微软雅黑" panose="020B0503020204020204" pitchFamily="34" charset="-122"/>
                <a:ea typeface="微软雅黑" panose="020B0503020204020204" pitchFamily="34" charset="-122"/>
              </a:rPr>
              <a:t>　   </a:t>
            </a:r>
            <a:r>
              <a:rPr kumimoji="1" lang="zh-CN" altLang="en-US" sz="2400" u="sng">
                <a:solidFill>
                  <a:srgbClr val="FF0000"/>
                </a:solidFill>
                <a:latin typeface="微软雅黑" panose="020B0503020204020204" pitchFamily="34" charset="-122"/>
              </a:rPr>
              <a:t>绸</a:t>
            </a:r>
            <a:r>
              <a:rPr kumimoji="1" lang="zh-CN" altLang="en-US" sz="2400">
                <a:latin typeface="微软雅黑" panose="020B0503020204020204" pitchFamily="34" charset="-122"/>
              </a:rPr>
              <a:t>缎</a:t>
            </a:r>
            <a:endParaRPr kumimoji="1" lang="zh-CN" altLang="en-US" sz="2400">
              <a:latin typeface="微软雅黑" panose="020B0503020204020204" pitchFamily="34" charset="-122"/>
              <a:ea typeface="微软雅黑" panose="020B0503020204020204" pitchFamily="34" charset="-122"/>
            </a:endParaRPr>
          </a:p>
          <a:p>
            <a:pPr>
              <a:lnSpc>
                <a:spcPct val="250000"/>
              </a:lnSpc>
            </a:pPr>
            <a:r>
              <a:rPr kumimoji="1" lang="zh-CN" altLang="en-US" sz="2400">
                <a:latin typeface="微软雅黑" panose="020B0503020204020204" pitchFamily="34" charset="-122"/>
                <a:ea typeface="微软雅黑" panose="020B0503020204020204" pitchFamily="34" charset="-122"/>
              </a:rPr>
              <a:t>惊</a:t>
            </a:r>
            <a:r>
              <a:rPr kumimoji="1" lang="zh-CN" altLang="en-US" sz="2400" u="sng">
                <a:solidFill>
                  <a:srgbClr val="FF0000"/>
                </a:solidFill>
                <a:latin typeface="微软雅黑" panose="020B0503020204020204" pitchFamily="34" charset="-122"/>
                <a:ea typeface="微软雅黑" panose="020B0503020204020204" pitchFamily="34" charset="-122"/>
              </a:rPr>
              <a:t>骇</a:t>
            </a:r>
            <a:r>
              <a:rPr kumimoji="1" lang="zh-CN" altLang="en-US" sz="2400">
                <a:solidFill>
                  <a:srgbClr val="FF3300"/>
                </a:solidFill>
                <a:latin typeface="微软雅黑" panose="020B0503020204020204" pitchFamily="34" charset="-122"/>
                <a:ea typeface="微软雅黑" panose="020B0503020204020204" pitchFamily="34" charset="-122"/>
              </a:rPr>
              <a:t>     </a:t>
            </a:r>
            <a:r>
              <a:rPr kumimoji="1" lang="zh-CN" altLang="en-US" sz="2400">
                <a:latin typeface="微软雅黑" panose="020B0503020204020204" pitchFamily="34" charset="-122"/>
                <a:ea typeface="微软雅黑" panose="020B0503020204020204" pitchFamily="34" charset="-122"/>
              </a:rPr>
              <a:t>晨</a:t>
            </a:r>
            <a:r>
              <a:rPr kumimoji="1" lang="zh-CN" altLang="en-US" sz="2400" u="sng">
                <a:solidFill>
                  <a:srgbClr val="FF0000"/>
                </a:solidFill>
                <a:latin typeface="微软雅黑" panose="020B0503020204020204" pitchFamily="34" charset="-122"/>
                <a:ea typeface="微软雅黑" panose="020B0503020204020204" pitchFamily="34" charset="-122"/>
              </a:rPr>
              <a:t>曦</a:t>
            </a:r>
            <a:r>
              <a:rPr kumimoji="1" lang="zh-CN" altLang="en-US" sz="2400">
                <a:solidFill>
                  <a:srgbClr val="FF3300"/>
                </a:solidFill>
                <a:latin typeface="微软雅黑" panose="020B0503020204020204" pitchFamily="34" charset="-122"/>
                <a:ea typeface="微软雅黑" panose="020B0503020204020204" pitchFamily="34" charset="-122"/>
              </a:rPr>
              <a:t>       </a:t>
            </a:r>
            <a:r>
              <a:rPr kumimoji="1" lang="zh-CN" altLang="en-US" sz="2400" u="sng">
                <a:solidFill>
                  <a:srgbClr val="FF0000"/>
                </a:solidFill>
                <a:latin typeface="微软雅黑" panose="020B0503020204020204" pitchFamily="34" charset="-122"/>
                <a:ea typeface="微软雅黑" panose="020B0503020204020204" pitchFamily="34" charset="-122"/>
              </a:rPr>
              <a:t>瞥</a:t>
            </a:r>
            <a:r>
              <a:rPr kumimoji="1" lang="zh-CN" altLang="en-US" sz="2400">
                <a:latin typeface="微软雅黑" panose="020B0503020204020204" pitchFamily="34" charset="-122"/>
                <a:ea typeface="微软雅黑" panose="020B0503020204020204" pitchFamily="34" charset="-122"/>
              </a:rPr>
              <a:t>见</a:t>
            </a:r>
            <a:r>
              <a:rPr kumimoji="1" lang="zh-CN" altLang="en-US" sz="2400">
                <a:latin typeface="微软雅黑" panose="020B0503020204020204" pitchFamily="34" charset="-122"/>
              </a:rPr>
              <a:t>         </a:t>
            </a:r>
            <a:r>
              <a:rPr kumimoji="1" lang="zh-CN" altLang="en-US" sz="2400" u="sng">
                <a:solidFill>
                  <a:srgbClr val="FF0000"/>
                </a:solidFill>
                <a:latin typeface="微软雅黑" panose="020B0503020204020204" pitchFamily="34" charset="-122"/>
                <a:ea typeface="微软雅黑" panose="020B0503020204020204" pitchFamily="34" charset="-122"/>
              </a:rPr>
              <a:t>劫</a:t>
            </a:r>
            <a:r>
              <a:rPr kumimoji="1" lang="zh-CN" altLang="en-US" sz="2400">
                <a:latin typeface="微软雅黑" panose="020B0503020204020204" pitchFamily="34" charset="-122"/>
                <a:ea typeface="微软雅黑" panose="020B0503020204020204" pitchFamily="34" charset="-122"/>
              </a:rPr>
              <a:t>掠     </a:t>
            </a:r>
            <a:r>
              <a:rPr kumimoji="1" lang="zh-CN" altLang="en-US" sz="2400" u="sng">
                <a:solidFill>
                  <a:srgbClr val="FF0000"/>
                </a:solidFill>
                <a:latin typeface="微软雅黑" panose="020B0503020204020204" pitchFamily="34" charset="-122"/>
              </a:rPr>
              <a:t>缀</a:t>
            </a:r>
            <a:r>
              <a:rPr kumimoji="1" lang="zh-CN" altLang="en-US" sz="2400">
                <a:latin typeface="微软雅黑" panose="020B0503020204020204" pitchFamily="34" charset="-122"/>
              </a:rPr>
              <a:t>满     </a:t>
            </a:r>
            <a:r>
              <a:rPr kumimoji="1" lang="zh-CN" altLang="en-US" sz="2400">
                <a:latin typeface="微软雅黑" panose="020B0503020204020204" pitchFamily="34" charset="-122"/>
                <a:ea typeface="微软雅黑" panose="020B0503020204020204" pitchFamily="34" charset="-122"/>
              </a:rPr>
              <a:t>眼花</a:t>
            </a:r>
            <a:r>
              <a:rPr kumimoji="1" lang="zh-CN" altLang="en-US" sz="2400" u="sng">
                <a:solidFill>
                  <a:srgbClr val="FF0000"/>
                </a:solidFill>
                <a:latin typeface="微软雅黑" panose="020B0503020204020204" pitchFamily="34" charset="-122"/>
                <a:ea typeface="微软雅黑" panose="020B0503020204020204" pitchFamily="34" charset="-122"/>
              </a:rPr>
              <a:t>缭</a:t>
            </a:r>
            <a:r>
              <a:rPr kumimoji="1" lang="zh-CN" altLang="en-US" sz="2400">
                <a:latin typeface="微软雅黑" panose="020B0503020204020204" pitchFamily="34" charset="-122"/>
                <a:ea typeface="微软雅黑" panose="020B0503020204020204" pitchFamily="34" charset="-122"/>
              </a:rPr>
              <a:t>乱</a:t>
            </a:r>
            <a:endParaRPr kumimoji="1" lang="zh-CN" altLang="en-US" sz="2400">
              <a:latin typeface="微软雅黑" panose="020B0503020204020204" pitchFamily="34" charset="-122"/>
              <a:ea typeface="微软雅黑" panose="020B0503020204020204" pitchFamily="34" charset="-122"/>
            </a:endParaRPr>
          </a:p>
        </p:txBody>
      </p:sp>
      <p:sp>
        <p:nvSpPr>
          <p:cNvPr id="14339" name="Text Box 4"/>
          <p:cNvSpPr txBox="1">
            <a:spLocks noChangeArrowheads="1"/>
          </p:cNvSpPr>
          <p:nvPr/>
        </p:nvSpPr>
        <p:spPr bwMode="auto">
          <a:xfrm>
            <a:off x="1228725" y="1227138"/>
            <a:ext cx="1773238" cy="457200"/>
          </a:xfrm>
          <a:prstGeom prst="rect">
            <a:avLst/>
          </a:prstGeom>
          <a:noFill/>
          <a:ln w="9525">
            <a:noFill/>
            <a:miter lim="800000"/>
          </a:ln>
        </p:spPr>
        <p:txBody>
          <a:bodyPr>
            <a:spAutoFit/>
          </a:bodyPr>
          <a:lstStyle/>
          <a:p>
            <a:pPr>
              <a:spcBef>
                <a:spcPct val="50000"/>
              </a:spcBef>
            </a:pPr>
            <a:r>
              <a:rPr lang="zh-CN" altLang="en-US" sz="2400">
                <a:ea typeface="微软雅黑" panose="020B0503020204020204" pitchFamily="34" charset="-122"/>
              </a:rPr>
              <a:t>注音</a:t>
            </a:r>
            <a:endParaRPr lang="zh-CN" altLang="en-US" sz="2400">
              <a:ea typeface="微软雅黑" panose="020B0503020204020204" pitchFamily="34" charset="-122"/>
            </a:endParaRPr>
          </a:p>
        </p:txBody>
      </p:sp>
      <p:sp>
        <p:nvSpPr>
          <p:cNvPr id="258055" name="Rectangle 7"/>
          <p:cNvSpPr>
            <a:spLocks noChangeArrowheads="1"/>
          </p:cNvSpPr>
          <p:nvPr/>
        </p:nvSpPr>
        <p:spPr bwMode="auto">
          <a:xfrm>
            <a:off x="1017588" y="1974850"/>
            <a:ext cx="1370012" cy="420688"/>
          </a:xfrm>
          <a:prstGeom prst="rect">
            <a:avLst/>
          </a:prstGeom>
          <a:noFill/>
          <a:ln w="9525">
            <a:noFill/>
            <a:miter lim="800000"/>
          </a:ln>
        </p:spPr>
        <p:txBody>
          <a:bodyPr>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zānɡ</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56" name="Rectangle 8"/>
          <p:cNvSpPr>
            <a:spLocks noChangeArrowheads="1"/>
          </p:cNvSpPr>
          <p:nvPr/>
        </p:nvSpPr>
        <p:spPr bwMode="auto">
          <a:xfrm>
            <a:off x="2484438" y="1978025"/>
            <a:ext cx="633412" cy="420688"/>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qiè</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57" name="Rectangle 9"/>
          <p:cNvSpPr>
            <a:spLocks noChangeArrowheads="1"/>
          </p:cNvSpPr>
          <p:nvPr/>
        </p:nvSpPr>
        <p:spPr bwMode="auto">
          <a:xfrm>
            <a:off x="3663950" y="2039938"/>
            <a:ext cx="585788" cy="420687"/>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cái</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58" name="Rectangle 10"/>
          <p:cNvSpPr>
            <a:spLocks noChangeArrowheads="1"/>
          </p:cNvSpPr>
          <p:nvPr/>
        </p:nvSpPr>
        <p:spPr bwMode="auto">
          <a:xfrm>
            <a:off x="4849813" y="2051050"/>
            <a:ext cx="346075" cy="420688"/>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jǐ</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59" name="Rectangle 11"/>
          <p:cNvSpPr>
            <a:spLocks noChangeArrowheads="1"/>
          </p:cNvSpPr>
          <p:nvPr/>
        </p:nvSpPr>
        <p:spPr bwMode="auto">
          <a:xfrm>
            <a:off x="5735638" y="1987550"/>
            <a:ext cx="1427162" cy="420688"/>
          </a:xfrm>
          <a:prstGeom prst="rect">
            <a:avLst/>
          </a:prstGeom>
          <a:noFill/>
          <a:ln w="9525">
            <a:noFill/>
            <a:miter lim="800000"/>
          </a:ln>
        </p:spPr>
        <p:txBody>
          <a:bodyPr>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huǎnɡ</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0" name="Rectangle 12"/>
          <p:cNvSpPr>
            <a:spLocks noChangeArrowheads="1"/>
          </p:cNvSpPr>
          <p:nvPr/>
        </p:nvSpPr>
        <p:spPr bwMode="auto">
          <a:xfrm>
            <a:off x="6946900" y="2082800"/>
            <a:ext cx="785813" cy="420688"/>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liú lí</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1" name="Rectangle 13"/>
          <p:cNvSpPr>
            <a:spLocks noChangeArrowheads="1"/>
          </p:cNvSpPr>
          <p:nvPr/>
        </p:nvSpPr>
        <p:spPr bwMode="auto">
          <a:xfrm>
            <a:off x="8032750" y="2036763"/>
            <a:ext cx="1476375" cy="420687"/>
          </a:xfrm>
          <a:prstGeom prst="rect">
            <a:avLst/>
          </a:prstGeom>
          <a:noFill/>
          <a:ln w="9525">
            <a:noFill/>
            <a:miter lim="800000"/>
          </a:ln>
        </p:spPr>
        <p:txBody>
          <a:bodyPr>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fà lánɡ</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8" name="Rectangle 20"/>
          <p:cNvSpPr>
            <a:spLocks noChangeArrowheads="1"/>
          </p:cNvSpPr>
          <p:nvPr/>
        </p:nvSpPr>
        <p:spPr bwMode="auto">
          <a:xfrm>
            <a:off x="9358313" y="2008188"/>
            <a:ext cx="904875" cy="420687"/>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chóu</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3" name="Rectangle 15"/>
          <p:cNvSpPr>
            <a:spLocks noChangeArrowheads="1"/>
          </p:cNvSpPr>
          <p:nvPr/>
        </p:nvSpPr>
        <p:spPr bwMode="auto">
          <a:xfrm>
            <a:off x="1295400" y="2955925"/>
            <a:ext cx="620713" cy="420688"/>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hài</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4" name="Rectangle 16"/>
          <p:cNvSpPr>
            <a:spLocks noChangeArrowheads="1"/>
          </p:cNvSpPr>
          <p:nvPr/>
        </p:nvSpPr>
        <p:spPr bwMode="auto">
          <a:xfrm>
            <a:off x="2459038" y="2992438"/>
            <a:ext cx="419100" cy="420687"/>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xī</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5" name="Rectangle 17"/>
          <p:cNvSpPr>
            <a:spLocks noChangeArrowheads="1"/>
          </p:cNvSpPr>
          <p:nvPr/>
        </p:nvSpPr>
        <p:spPr bwMode="auto">
          <a:xfrm>
            <a:off x="3432175" y="2940050"/>
            <a:ext cx="633413" cy="420688"/>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piē</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6" name="Rectangle 18"/>
          <p:cNvSpPr>
            <a:spLocks noChangeArrowheads="1"/>
          </p:cNvSpPr>
          <p:nvPr/>
        </p:nvSpPr>
        <p:spPr bwMode="auto">
          <a:xfrm>
            <a:off x="4848225" y="2971800"/>
            <a:ext cx="519113" cy="420688"/>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jié</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7" name="Rectangle 19"/>
          <p:cNvSpPr>
            <a:spLocks noChangeArrowheads="1"/>
          </p:cNvSpPr>
          <p:nvPr/>
        </p:nvSpPr>
        <p:spPr bwMode="auto">
          <a:xfrm>
            <a:off x="5899150" y="2982913"/>
            <a:ext cx="788988" cy="420687"/>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zhuì</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258062" name="Rectangle 14"/>
          <p:cNvSpPr>
            <a:spLocks noChangeArrowheads="1"/>
          </p:cNvSpPr>
          <p:nvPr/>
        </p:nvSpPr>
        <p:spPr bwMode="auto">
          <a:xfrm>
            <a:off x="7515225" y="2995613"/>
            <a:ext cx="708025" cy="420687"/>
          </a:xfrm>
          <a:prstGeom prst="rect">
            <a:avLst/>
          </a:prstGeom>
          <a:noFill/>
          <a:ln w="9525">
            <a:noFill/>
            <a:miter lim="800000"/>
          </a:ln>
        </p:spPr>
        <p:txBody>
          <a:bodyPr wrap="none">
            <a:spAutoFit/>
          </a:bodyPr>
          <a:lstStyle/>
          <a:p>
            <a:pPr>
              <a:lnSpc>
                <a:spcPct val="90000"/>
              </a:lnSpc>
            </a:pPr>
            <a:r>
              <a:rPr kumimoji="1" lang="en-US" altLang="zh-CN" sz="2400">
                <a:solidFill>
                  <a:srgbClr val="FF0000"/>
                </a:solidFill>
                <a:latin typeface="微软雅黑" panose="020B0503020204020204" pitchFamily="34" charset="-122"/>
                <a:ea typeface="微软雅黑" panose="020B0503020204020204" pitchFamily="34" charset="-122"/>
              </a:rPr>
              <a:t>liáo</a:t>
            </a:r>
            <a:endParaRPr kumimoji="1" lang="en-US" altLang="zh-CN" sz="2400">
              <a:solidFill>
                <a:srgbClr val="FF0000"/>
              </a:solidFill>
              <a:latin typeface="微软雅黑" panose="020B0503020204020204" pitchFamily="34" charset="-122"/>
              <a:ea typeface="微软雅黑" panose="020B0503020204020204" pitchFamily="34" charset="-122"/>
            </a:endParaRPr>
          </a:p>
        </p:txBody>
      </p:sp>
      <p:sp>
        <p:nvSpPr>
          <p:cNvPr id="14354" name="Rectangle 19"/>
          <p:cNvSpPr>
            <a:spLocks noChangeArrowheads="1"/>
          </p:cNvSpPr>
          <p:nvPr/>
        </p:nvSpPr>
        <p:spPr bwMode="auto">
          <a:xfrm>
            <a:off x="1179513" y="3910013"/>
            <a:ext cx="6096000" cy="2720975"/>
          </a:xfrm>
          <a:prstGeom prst="rect">
            <a:avLst/>
          </a:prstGeom>
          <a:noFill/>
          <a:ln w="9525">
            <a:noFill/>
            <a:miter lim="800000"/>
          </a:ln>
        </p:spPr>
        <p:txBody>
          <a:bodyPr>
            <a:spAutoFit/>
          </a:bodyPr>
          <a:lstStyle/>
          <a:p>
            <a:pPr>
              <a:lnSpc>
                <a:spcPct val="120000"/>
              </a:lnSpc>
            </a:pPr>
            <a:r>
              <a:rPr kumimoji="1" lang="zh-CN" altLang="en-US" sz="2400">
                <a:latin typeface="微软雅黑" panose="020B0503020204020204" pitchFamily="34" charset="-122"/>
                <a:ea typeface="微软雅黑" panose="020B0503020204020204" pitchFamily="34" charset="-122"/>
              </a:rPr>
              <a:t>赃    物：  </a:t>
            </a:r>
            <a:endParaRPr kumimoji="1" lang="zh-CN" altLang="en-US" sz="2400">
              <a:latin typeface="微软雅黑" panose="020B0503020204020204" pitchFamily="34" charset="-122"/>
              <a:ea typeface="微软雅黑" panose="020B0503020204020204" pitchFamily="34" charset="-122"/>
            </a:endParaRPr>
          </a:p>
          <a:p>
            <a:pPr>
              <a:lnSpc>
                <a:spcPct val="120000"/>
              </a:lnSpc>
            </a:pPr>
            <a:r>
              <a:rPr kumimoji="1" lang="zh-CN" altLang="en-US" sz="2400">
                <a:latin typeface="微软雅黑" panose="020B0503020204020204" pitchFamily="34" charset="-122"/>
                <a:ea typeface="微软雅黑" panose="020B0503020204020204" pitchFamily="34" charset="-122"/>
              </a:rPr>
              <a:t>箱    箧：</a:t>
            </a:r>
            <a:endParaRPr kumimoji="1" lang="zh-CN" altLang="en-US" sz="2400">
              <a:latin typeface="微软雅黑" panose="020B0503020204020204" pitchFamily="34" charset="-122"/>
              <a:ea typeface="微软雅黑" panose="020B0503020204020204" pitchFamily="34" charset="-122"/>
            </a:endParaRPr>
          </a:p>
          <a:p>
            <a:pPr>
              <a:lnSpc>
                <a:spcPct val="120000"/>
              </a:lnSpc>
            </a:pPr>
            <a:r>
              <a:rPr kumimoji="1" lang="zh-CN" altLang="en-US" sz="2400">
                <a:latin typeface="微软雅黑" panose="020B0503020204020204" pitchFamily="34" charset="-122"/>
                <a:ea typeface="微软雅黑" panose="020B0503020204020204" pitchFamily="34" charset="-122"/>
              </a:rPr>
              <a:t>瞥    见：</a:t>
            </a:r>
            <a:endParaRPr kumimoji="1" lang="zh-CN" altLang="en-US" sz="2400">
              <a:latin typeface="微软雅黑" panose="020B0503020204020204" pitchFamily="34" charset="-122"/>
              <a:ea typeface="微软雅黑" panose="020B0503020204020204" pitchFamily="34" charset="-122"/>
            </a:endParaRPr>
          </a:p>
          <a:p>
            <a:pPr>
              <a:lnSpc>
                <a:spcPct val="120000"/>
              </a:lnSpc>
            </a:pPr>
            <a:r>
              <a:rPr kumimoji="1" lang="zh-CN" altLang="en-US" sz="2400">
                <a:latin typeface="微软雅黑" panose="020B0503020204020204" pitchFamily="34" charset="-122"/>
                <a:ea typeface="微软雅黑" panose="020B0503020204020204" pitchFamily="34" charset="-122"/>
              </a:rPr>
              <a:t>晨    曦：</a:t>
            </a:r>
            <a:endParaRPr kumimoji="1" lang="zh-CN" altLang="en-US" sz="2400">
              <a:latin typeface="微软雅黑" panose="020B0503020204020204" pitchFamily="34" charset="-122"/>
              <a:ea typeface="微软雅黑" panose="020B0503020204020204" pitchFamily="34" charset="-122"/>
            </a:endParaRPr>
          </a:p>
          <a:p>
            <a:pPr>
              <a:lnSpc>
                <a:spcPct val="120000"/>
              </a:lnSpc>
            </a:pPr>
            <a:r>
              <a:rPr kumimoji="1" lang="zh-CN" altLang="en-US" sz="2400">
                <a:latin typeface="微软雅黑" panose="020B0503020204020204" pitchFamily="34" charset="-122"/>
                <a:ea typeface="微软雅黑" panose="020B0503020204020204" pitchFamily="34" charset="-122"/>
              </a:rPr>
              <a:t>荡然无存：</a:t>
            </a:r>
            <a:endParaRPr kumimoji="1" lang="zh-CN" altLang="en-US" sz="2400">
              <a:latin typeface="微软雅黑" panose="020B0503020204020204" pitchFamily="34" charset="-122"/>
              <a:ea typeface="微软雅黑" panose="020B0503020204020204" pitchFamily="34" charset="-122"/>
            </a:endParaRPr>
          </a:p>
          <a:p>
            <a:pPr>
              <a:lnSpc>
                <a:spcPct val="120000"/>
              </a:lnSpc>
            </a:pPr>
            <a:r>
              <a:rPr kumimoji="1" lang="zh-CN" altLang="en-US" sz="2400">
                <a:latin typeface="微软雅黑" panose="020B0503020204020204" pitchFamily="34" charset="-122"/>
                <a:ea typeface="微软雅黑" panose="020B0503020204020204" pitchFamily="34" charset="-122"/>
              </a:rPr>
              <a:t>不可名状：</a:t>
            </a:r>
            <a:endParaRPr kumimoji="1" lang="zh-CN" altLang="en-US" sz="2400">
              <a:latin typeface="微软雅黑" panose="020B0503020204020204" pitchFamily="34" charset="-122"/>
              <a:ea typeface="微软雅黑" panose="020B0503020204020204" pitchFamily="34" charset="-122"/>
            </a:endParaRPr>
          </a:p>
        </p:txBody>
      </p:sp>
      <p:sp>
        <p:nvSpPr>
          <p:cNvPr id="259077" name="Text Box 5"/>
          <p:cNvSpPr txBox="1">
            <a:spLocks noChangeArrowheads="1"/>
          </p:cNvSpPr>
          <p:nvPr/>
        </p:nvSpPr>
        <p:spPr bwMode="auto">
          <a:xfrm>
            <a:off x="2622550" y="4052888"/>
            <a:ext cx="6462713" cy="420687"/>
          </a:xfrm>
          <a:prstGeom prst="rect">
            <a:avLst/>
          </a:prstGeom>
          <a:noFill/>
          <a:ln w="9525">
            <a:noFill/>
            <a:miter lim="800000"/>
          </a:ln>
        </p:spPr>
        <p:txBody>
          <a:bodyPr>
            <a:spAutoFit/>
          </a:bodyPr>
          <a:lstStyle/>
          <a:p>
            <a:pPr>
              <a:lnSpc>
                <a:spcPct val="90000"/>
              </a:lnSpc>
            </a:pPr>
            <a:r>
              <a:rPr kumimoji="1" lang="zh-CN" altLang="en-US" sz="2400">
                <a:solidFill>
                  <a:srgbClr val="FF0000"/>
                </a:solidFill>
                <a:latin typeface="宋体" panose="02010600030101010101" pitchFamily="2" charset="-122"/>
                <a:ea typeface="微软雅黑" panose="020B0503020204020204" pitchFamily="34" charset="-122"/>
              </a:rPr>
              <a:t>贪污、受贿或盗窃得来的财物。</a:t>
            </a:r>
            <a:endParaRPr kumimoji="1" lang="zh-CN" altLang="en-US" sz="2400">
              <a:solidFill>
                <a:srgbClr val="FF0000"/>
              </a:solidFill>
              <a:latin typeface="宋体" panose="02010600030101010101" pitchFamily="2" charset="-122"/>
              <a:ea typeface="微软雅黑" panose="020B0503020204020204" pitchFamily="34" charset="-122"/>
            </a:endParaRPr>
          </a:p>
        </p:txBody>
      </p:sp>
      <p:sp>
        <p:nvSpPr>
          <p:cNvPr id="259078" name="Rectangle 6"/>
          <p:cNvSpPr>
            <a:spLocks noChangeArrowheads="1"/>
          </p:cNvSpPr>
          <p:nvPr/>
        </p:nvSpPr>
        <p:spPr bwMode="auto">
          <a:xfrm>
            <a:off x="2771775" y="4508500"/>
            <a:ext cx="4572000" cy="420688"/>
          </a:xfrm>
          <a:prstGeom prst="rect">
            <a:avLst/>
          </a:prstGeom>
          <a:noFill/>
          <a:ln w="12700" algn="ctr">
            <a:noFill/>
            <a:miter lim="800000"/>
          </a:ln>
          <a:effectLst>
            <a:outerShdw dist="35921" dir="2700000" sy="50000" kx="2115830" algn="bl" rotWithShape="0">
              <a:srgbClr val="C0C0C0">
                <a:alpha val="79999"/>
              </a:srgbClr>
            </a:outerShdw>
          </a:effectLst>
        </p:spPr>
        <p:txBody>
          <a:bodyPr>
            <a:spAutoFit/>
          </a:bodyPr>
          <a:lstStyle/>
          <a:p>
            <a:pPr>
              <a:lnSpc>
                <a:spcPct val="90000"/>
              </a:lnSpc>
              <a:defRPr/>
            </a:pPr>
            <a:r>
              <a:rPr kumimoji="1" lang="zh-CN" altLang="en-US" sz="2400">
                <a:solidFill>
                  <a:srgbClr val="FF0000"/>
                </a:solidFill>
                <a:ea typeface="微软雅黑" panose="020B0503020204020204" pitchFamily="34" charset="-122"/>
              </a:rPr>
              <a:t>箱子。</a:t>
            </a:r>
            <a:endParaRPr kumimoji="1" lang="zh-CN" altLang="en-US" sz="2400">
              <a:solidFill>
                <a:srgbClr val="FF0000"/>
              </a:solidFill>
              <a:ea typeface="微软雅黑" panose="020B0503020204020204" pitchFamily="34" charset="-122"/>
            </a:endParaRPr>
          </a:p>
        </p:txBody>
      </p:sp>
      <p:sp>
        <p:nvSpPr>
          <p:cNvPr id="259081" name="Rectangle 9"/>
          <p:cNvSpPr>
            <a:spLocks noChangeArrowheads="1"/>
          </p:cNvSpPr>
          <p:nvPr/>
        </p:nvSpPr>
        <p:spPr bwMode="auto">
          <a:xfrm>
            <a:off x="2620963" y="4972050"/>
            <a:ext cx="4572000" cy="420688"/>
          </a:xfrm>
          <a:prstGeom prst="rect">
            <a:avLst/>
          </a:prstGeom>
          <a:noFill/>
          <a:ln w="12700" algn="ctr">
            <a:noFill/>
            <a:miter lim="800000"/>
          </a:ln>
          <a:effectLst>
            <a:outerShdw dist="35921" dir="2700000" sy="50000" kx="2115830" algn="bl" rotWithShape="0">
              <a:srgbClr val="C0C0C0">
                <a:alpha val="79999"/>
              </a:srgbClr>
            </a:outerShdw>
          </a:effectLst>
        </p:spPr>
        <p:txBody>
          <a:bodyPr>
            <a:spAutoFit/>
          </a:bodyPr>
          <a:lstStyle/>
          <a:p>
            <a:pPr>
              <a:lnSpc>
                <a:spcPct val="90000"/>
              </a:lnSpc>
              <a:defRPr/>
            </a:pPr>
            <a:r>
              <a:rPr kumimoji="1" lang="zh-CN" altLang="en-US" sz="2400">
                <a:solidFill>
                  <a:srgbClr val="FF0000"/>
                </a:solidFill>
                <a:ea typeface="微软雅黑" panose="020B0503020204020204" pitchFamily="34" charset="-122"/>
              </a:rPr>
              <a:t>一眼看见。</a:t>
            </a:r>
            <a:endParaRPr kumimoji="1" lang="zh-CN" altLang="en-US" sz="2400">
              <a:solidFill>
                <a:srgbClr val="FF0000"/>
              </a:solidFill>
              <a:ea typeface="微软雅黑" panose="020B0503020204020204" pitchFamily="34" charset="-122"/>
            </a:endParaRPr>
          </a:p>
        </p:txBody>
      </p:sp>
      <p:sp>
        <p:nvSpPr>
          <p:cNvPr id="259082" name="Rectangle 10"/>
          <p:cNvSpPr>
            <a:spLocks noChangeArrowheads="1"/>
          </p:cNvSpPr>
          <p:nvPr/>
        </p:nvSpPr>
        <p:spPr bwMode="auto">
          <a:xfrm>
            <a:off x="2630488" y="5327650"/>
            <a:ext cx="1098550" cy="420688"/>
          </a:xfrm>
          <a:prstGeom prst="rect">
            <a:avLst/>
          </a:prstGeom>
          <a:noFill/>
          <a:ln w="12700" algn="ctr">
            <a:noFill/>
            <a:miter lim="800000"/>
          </a:ln>
          <a:effectLst>
            <a:outerShdw dist="35921" dir="2700000" sy="50000" kx="2115830" algn="bl" rotWithShape="0">
              <a:srgbClr val="C0C0C0">
                <a:alpha val="79999"/>
              </a:srgbClr>
            </a:outerShdw>
          </a:effectLst>
        </p:spPr>
        <p:txBody>
          <a:bodyPr wrap="none">
            <a:spAutoFit/>
          </a:bodyPr>
          <a:lstStyle/>
          <a:p>
            <a:pPr>
              <a:lnSpc>
                <a:spcPct val="90000"/>
              </a:lnSpc>
              <a:defRPr/>
            </a:pPr>
            <a:r>
              <a:rPr kumimoji="1" lang="zh-CN" altLang="en-US" sz="2400">
                <a:solidFill>
                  <a:srgbClr val="FF0000"/>
                </a:solidFill>
                <a:ea typeface="微软雅黑" panose="020B0503020204020204" pitchFamily="34" charset="-122"/>
              </a:rPr>
              <a:t>早晨。</a:t>
            </a:r>
            <a:endParaRPr kumimoji="1" lang="zh-CN" altLang="en-US" sz="2400">
              <a:solidFill>
                <a:srgbClr val="FF0000"/>
              </a:solidFill>
              <a:ea typeface="微软雅黑" panose="020B0503020204020204" pitchFamily="34" charset="-122"/>
            </a:endParaRPr>
          </a:p>
        </p:txBody>
      </p:sp>
      <p:sp>
        <p:nvSpPr>
          <p:cNvPr id="259080" name="Rectangle 8"/>
          <p:cNvSpPr>
            <a:spLocks noChangeArrowheads="1"/>
          </p:cNvSpPr>
          <p:nvPr/>
        </p:nvSpPr>
        <p:spPr bwMode="auto">
          <a:xfrm>
            <a:off x="2844800" y="5789613"/>
            <a:ext cx="5241925" cy="420687"/>
          </a:xfrm>
          <a:prstGeom prst="rect">
            <a:avLst/>
          </a:prstGeom>
          <a:noFill/>
          <a:ln w="12700" algn="ctr">
            <a:noFill/>
            <a:miter lim="800000"/>
          </a:ln>
          <a:effectLst>
            <a:outerShdw dist="35921" dir="2700000" sy="50000" kx="2115830" algn="bl" rotWithShape="0">
              <a:srgbClr val="C0C0C0">
                <a:alpha val="79999"/>
              </a:srgbClr>
            </a:outerShdw>
          </a:effectLst>
        </p:spPr>
        <p:txBody>
          <a:bodyPr>
            <a:spAutoFit/>
          </a:bodyPr>
          <a:lstStyle/>
          <a:p>
            <a:pPr>
              <a:lnSpc>
                <a:spcPct val="90000"/>
              </a:lnSpc>
              <a:defRPr/>
            </a:pPr>
            <a:r>
              <a:rPr kumimoji="1" lang="zh-CN" altLang="en-US" sz="2400">
                <a:solidFill>
                  <a:srgbClr val="FF0000"/>
                </a:solidFill>
                <a:ea typeface="微软雅黑" panose="020B0503020204020204" pitchFamily="34" charset="-122"/>
              </a:rPr>
              <a:t>形容东西完全消失，一点不留下。</a:t>
            </a:r>
            <a:endParaRPr kumimoji="1" lang="zh-CN" altLang="en-US" sz="2400">
              <a:solidFill>
                <a:srgbClr val="FF0000"/>
              </a:solidFill>
              <a:ea typeface="微软雅黑" panose="020B0503020204020204" pitchFamily="34" charset="-122"/>
            </a:endParaRPr>
          </a:p>
        </p:txBody>
      </p:sp>
      <p:sp>
        <p:nvSpPr>
          <p:cNvPr id="259083" name="Rectangle 11"/>
          <p:cNvSpPr>
            <a:spLocks noChangeArrowheads="1"/>
          </p:cNvSpPr>
          <p:nvPr/>
        </p:nvSpPr>
        <p:spPr bwMode="auto">
          <a:xfrm>
            <a:off x="2887663" y="6235700"/>
            <a:ext cx="4572000" cy="420688"/>
          </a:xfrm>
          <a:prstGeom prst="rect">
            <a:avLst/>
          </a:prstGeom>
          <a:noFill/>
          <a:ln w="12700" algn="ctr">
            <a:noFill/>
            <a:miter lim="800000"/>
          </a:ln>
          <a:effectLst>
            <a:outerShdw dist="35921" dir="2700000" sy="50000" kx="2115830" algn="bl" rotWithShape="0">
              <a:srgbClr val="C0C0C0">
                <a:alpha val="79999"/>
              </a:srgbClr>
            </a:outerShdw>
          </a:effectLst>
        </p:spPr>
        <p:txBody>
          <a:bodyPr>
            <a:spAutoFit/>
          </a:bodyPr>
          <a:lstStyle/>
          <a:p>
            <a:pPr>
              <a:lnSpc>
                <a:spcPct val="90000"/>
              </a:lnSpc>
              <a:defRPr/>
            </a:pPr>
            <a:r>
              <a:rPr kumimoji="1" lang="zh-CN" altLang="en-US" sz="2400">
                <a:solidFill>
                  <a:srgbClr val="FF0000"/>
                </a:solidFill>
                <a:ea typeface="微软雅黑" panose="020B0503020204020204" pitchFamily="34" charset="-122"/>
              </a:rPr>
              <a:t>不能够用语言形容。名，说出。</a:t>
            </a:r>
            <a:endParaRPr kumimoji="1" lang="zh-CN" altLang="en-US" sz="2400">
              <a:solidFill>
                <a:srgbClr val="FF0000"/>
              </a:solidFill>
              <a:ea typeface="微软雅黑" panose="020B0503020204020204" pitchFamily="34" charset="-122"/>
            </a:endParaRPr>
          </a:p>
        </p:txBody>
      </p:sp>
      <p:pic>
        <p:nvPicPr>
          <p:cNvPr id="14361" name="Picture 2" descr="bddca01d762542b487d6b60a"/>
          <p:cNvPicPr>
            <a:picLocks noChangeAspect="1" noChangeArrowheads="1"/>
          </p:cNvPicPr>
          <p:nvPr/>
        </p:nvPicPr>
        <p:blipFill>
          <a:blip r:embed="rId2"/>
          <a:srcRect/>
          <a:stretch>
            <a:fillRect/>
          </a:stretch>
        </p:blipFill>
        <p:spPr bwMode="auto">
          <a:xfrm>
            <a:off x="8555038" y="4318000"/>
            <a:ext cx="3425825" cy="2171700"/>
          </a:xfrm>
          <a:prstGeom prst="rect">
            <a:avLst/>
          </a:prstGeom>
          <a:noFill/>
          <a:ln w="9525">
            <a:noFill/>
            <a:miter lim="800000"/>
            <a:headEnd/>
            <a:tailEnd/>
          </a:ln>
        </p:spPr>
      </p:pic>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80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0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80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80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80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806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80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80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80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806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806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806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806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907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907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908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908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908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9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5" grpId="0"/>
      <p:bldP spid="258056" grpId="0"/>
      <p:bldP spid="258057" grpId="0"/>
      <p:bldP spid="258058" grpId="0"/>
      <p:bldP spid="258059" grpId="0"/>
      <p:bldP spid="258060" grpId="0"/>
      <p:bldP spid="258061" grpId="0"/>
      <p:bldP spid="258068" grpId="0"/>
      <p:bldP spid="258063" grpId="0"/>
      <p:bldP spid="258064" grpId="0"/>
      <p:bldP spid="258065" grpId="0"/>
      <p:bldP spid="258066" grpId="0"/>
      <p:bldP spid="258067" grpId="0"/>
      <p:bldP spid="258062" grpId="0"/>
      <p:bldP spid="259077" grpId="0"/>
      <p:bldP spid="259078" grpId="0"/>
      <p:bldP spid="259081" grpId="0"/>
      <p:bldP spid="259082" grpId="0"/>
      <p:bldP spid="259080" grpId="0"/>
      <p:bldP spid="2590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17410" name="Text Box 4"/>
          <p:cNvSpPr txBox="1">
            <a:spLocks noChangeArrowheads="1"/>
          </p:cNvSpPr>
          <p:nvPr/>
        </p:nvSpPr>
        <p:spPr bwMode="auto">
          <a:xfrm>
            <a:off x="628650" y="1965325"/>
            <a:ext cx="10793413" cy="4729163"/>
          </a:xfrm>
          <a:prstGeom prst="rect">
            <a:avLst/>
          </a:prstGeom>
          <a:noFill/>
          <a:ln w="9525">
            <a:noFill/>
            <a:miter lim="800000"/>
          </a:ln>
        </p:spPr>
        <p:txBody>
          <a:bodyPr>
            <a:spAutoFit/>
          </a:bodyPr>
          <a:lstStyle/>
          <a:p>
            <a:pPr>
              <a:lnSpc>
                <a:spcPct val="150000"/>
              </a:lnSpc>
              <a:spcBef>
                <a:spcPct val="20000"/>
              </a:spcBef>
            </a:pPr>
            <a:r>
              <a:rPr lang="en-US" altLang="zh-CN" sz="2400">
                <a:latin typeface="微软雅黑" panose="020B0503020204020204" pitchFamily="34" charset="-122"/>
                <a:ea typeface="微软雅黑" panose="020B0503020204020204" pitchFamily="34" charset="-122"/>
              </a:rPr>
              <a:t>1</a:t>
            </a:r>
            <a:r>
              <a:rPr lang="zh-CN" altLang="en-US" sz="2400">
                <a:latin typeface="微软雅黑" panose="020B0503020204020204" pitchFamily="34" charset="-122"/>
                <a:ea typeface="微软雅黑" panose="020B0503020204020204" pitchFamily="34" charset="-122"/>
              </a:rPr>
              <a:t>、通读全文，看看这封信主要表达了什么观点？作者又是从哪几个方面进行论述的？</a:t>
            </a:r>
            <a:endParaRPr lang="zh-CN" altLang="en-US" sz="2400">
              <a:latin typeface="微软雅黑" panose="020B0503020204020204" pitchFamily="34" charset="-122"/>
              <a:ea typeface="微软雅黑" panose="020B0503020204020204" pitchFamily="34" charset="-122"/>
            </a:endParaRPr>
          </a:p>
          <a:p>
            <a:pPr>
              <a:lnSpc>
                <a:spcPct val="150000"/>
              </a:lnSpc>
            </a:pPr>
            <a:r>
              <a:rPr lang="zh-CN" altLang="en-US" sz="2400">
                <a:solidFill>
                  <a:srgbClr val="FF0000"/>
                </a:solidFill>
                <a:latin typeface="微软雅黑" panose="020B0503020204020204" pitchFamily="34" charset="-122"/>
                <a:ea typeface="微软雅黑" panose="020B0503020204020204" pitchFamily="34" charset="-122"/>
              </a:rPr>
              <a:t>       这封信主要表达了作者对英法联军远征中国的批判和讽刺，谴责了他们的强盗行径。</a:t>
            </a:r>
            <a:endParaRPr lang="zh-CN" altLang="en-US" sz="240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400">
                <a:solidFill>
                  <a:srgbClr val="FF0000"/>
                </a:solidFill>
                <a:latin typeface="微软雅黑" panose="020B0503020204020204" pitchFamily="34" charset="-122"/>
                <a:ea typeface="微软雅黑" panose="020B0503020204020204" pitchFamily="34" charset="-122"/>
                <a:sym typeface="宋体" panose="02010600030101010101" pitchFamily="2" charset="-122"/>
              </a:rPr>
              <a:t>       作者先交代了写作缘由，然后通过描述圆明园的美和英法两国政府对圆明园的破坏，表明了他鲜明的立场，表达了他对英法两国政府的批判和讽刺。</a:t>
            </a:r>
            <a:endParaRPr lang="zh-CN" altLang="en-US" sz="2400">
              <a:solidFill>
                <a:srgbClr val="FF0000"/>
              </a:solidFill>
              <a:latin typeface="微软雅黑" panose="020B0503020204020204" pitchFamily="34" charset="-122"/>
              <a:ea typeface="微软雅黑" panose="020B0503020204020204" pitchFamily="34" charset="-122"/>
              <a:sym typeface="宋体" panose="02010600030101010101" pitchFamily="2" charset="-122"/>
            </a:endParaRPr>
          </a:p>
          <a:p>
            <a:pPr>
              <a:lnSpc>
                <a:spcPct val="150000"/>
              </a:lnSpc>
              <a:spcBef>
                <a:spcPct val="20000"/>
              </a:spcBef>
            </a:pPr>
            <a:endParaRPr lang="zh-CN" altLang="en-US" sz="2400">
              <a:solidFill>
                <a:srgbClr val="FF0000"/>
              </a:solidFill>
              <a:latin typeface="微软雅黑" panose="020B0503020204020204" pitchFamily="34" charset="-122"/>
              <a:ea typeface="微软雅黑" panose="020B0503020204020204" pitchFamily="34" charset="-122"/>
            </a:endParaRPr>
          </a:p>
          <a:p>
            <a:pPr>
              <a:lnSpc>
                <a:spcPct val="150000"/>
              </a:lnSpc>
              <a:spcBef>
                <a:spcPct val="50000"/>
              </a:spcBef>
            </a:pPr>
            <a:endParaRPr lang="zh-CN" altLang="en-US" sz="2400">
              <a:solidFill>
                <a:srgbClr val="FF0000"/>
              </a:solidFill>
              <a:latin typeface="微软雅黑" panose="020B0503020204020204" pitchFamily="34" charset="-122"/>
              <a:ea typeface="微软雅黑" panose="020B0503020204020204" pitchFamily="34" charset="-122"/>
            </a:endParaRPr>
          </a:p>
        </p:txBody>
      </p:sp>
      <p:sp>
        <p:nvSpPr>
          <p:cNvPr id="15363" name="Text Box 3"/>
          <p:cNvSpPr txBox="1">
            <a:spLocks noChangeArrowheads="1"/>
          </p:cNvSpPr>
          <p:nvPr/>
        </p:nvSpPr>
        <p:spPr bwMode="auto">
          <a:xfrm>
            <a:off x="873125" y="1241425"/>
            <a:ext cx="2006600" cy="519113"/>
          </a:xfrm>
          <a:prstGeom prst="rect">
            <a:avLst/>
          </a:prstGeom>
          <a:noFill/>
          <a:ln w="9525">
            <a:noFill/>
            <a:miter lim="800000"/>
          </a:ln>
        </p:spPr>
        <p:txBody>
          <a:bodyPr>
            <a:spAutoFit/>
          </a:bodyPr>
          <a:lstStyle/>
          <a:p>
            <a:pPr>
              <a:spcBef>
                <a:spcPct val="50000"/>
              </a:spcBef>
            </a:pPr>
            <a:r>
              <a:rPr lang="zh-CN" altLang="en-US" sz="2800">
                <a:solidFill>
                  <a:srgbClr val="FF0000"/>
                </a:solidFill>
                <a:ea typeface="微软雅黑" panose="020B0503020204020204" pitchFamily="34" charset="-122"/>
              </a:rPr>
              <a:t>整体感知</a:t>
            </a:r>
            <a:endParaRPr lang="zh-CN" altLang="en-US" sz="2800">
              <a:solidFill>
                <a:srgbClr val="FF0000"/>
              </a:solidFill>
              <a:ea typeface="微软雅黑" panose="020B0503020204020204" pitchFamily="34"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 calcmode="lin" valueType="num">
                                      <p:cBhvr additive="base">
                                        <p:cTn id="7"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0">
                                            <p:txEl>
                                              <p:pRg st="2" end="2"/>
                                            </p:txEl>
                                          </p:spTgt>
                                        </p:tgtEl>
                                        <p:attrNameLst>
                                          <p:attrName>style.visibility</p:attrName>
                                        </p:attrNameLst>
                                      </p:cBhvr>
                                      <p:to>
                                        <p:strVal val="visible"/>
                                      </p:to>
                                    </p:set>
                                    <p:anim calcmode="lin" valueType="num">
                                      <p:cBhvr additive="base">
                                        <p:cTn id="11"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16386" name="Text Box 3"/>
          <p:cNvSpPr txBox="1">
            <a:spLocks noChangeArrowheads="1"/>
          </p:cNvSpPr>
          <p:nvPr/>
        </p:nvSpPr>
        <p:spPr bwMode="auto">
          <a:xfrm>
            <a:off x="914400" y="1201738"/>
            <a:ext cx="2006600" cy="519112"/>
          </a:xfrm>
          <a:prstGeom prst="rect">
            <a:avLst/>
          </a:prstGeom>
          <a:noFill/>
          <a:ln w="9525">
            <a:noFill/>
            <a:miter lim="800000"/>
          </a:ln>
        </p:spPr>
        <p:txBody>
          <a:bodyPr>
            <a:spAutoFit/>
          </a:bodyPr>
          <a:lstStyle/>
          <a:p>
            <a:pPr>
              <a:spcBef>
                <a:spcPct val="50000"/>
              </a:spcBef>
            </a:pPr>
            <a:r>
              <a:rPr lang="zh-CN" altLang="en-US" sz="2800">
                <a:solidFill>
                  <a:srgbClr val="FF0000"/>
                </a:solidFill>
                <a:ea typeface="微软雅黑" panose="020B0503020204020204" pitchFamily="34" charset="-122"/>
              </a:rPr>
              <a:t>整体感知</a:t>
            </a:r>
            <a:endParaRPr lang="zh-CN" altLang="en-US" sz="2800">
              <a:solidFill>
                <a:srgbClr val="FF0000"/>
              </a:solidFill>
              <a:ea typeface="微软雅黑" panose="020B0503020204020204" pitchFamily="34" charset="-122"/>
            </a:endParaRPr>
          </a:p>
        </p:txBody>
      </p:sp>
      <p:sp>
        <p:nvSpPr>
          <p:cNvPr id="16387" name="Text Box 4"/>
          <p:cNvSpPr txBox="1">
            <a:spLocks noChangeArrowheads="1"/>
          </p:cNvSpPr>
          <p:nvPr/>
        </p:nvSpPr>
        <p:spPr bwMode="auto">
          <a:xfrm>
            <a:off x="1460500" y="2784475"/>
            <a:ext cx="7805738" cy="366713"/>
          </a:xfrm>
          <a:prstGeom prst="rect">
            <a:avLst/>
          </a:prstGeom>
          <a:noFill/>
          <a:ln w="9525">
            <a:noFill/>
            <a:miter lim="800000"/>
          </a:ln>
        </p:spPr>
        <p:txBody>
          <a:bodyPr>
            <a:spAutoFit/>
          </a:bodyPr>
          <a:lstStyle/>
          <a:p>
            <a:pPr>
              <a:spcBef>
                <a:spcPct val="50000"/>
              </a:spcBef>
            </a:pPr>
            <a:endParaRPr lang="zh-CN" altLang="en-US"/>
          </a:p>
        </p:txBody>
      </p:sp>
      <p:sp>
        <p:nvSpPr>
          <p:cNvPr id="16388" name="Rectangle 27"/>
          <p:cNvSpPr>
            <a:spLocks noChangeArrowheads="1"/>
          </p:cNvSpPr>
          <p:nvPr/>
        </p:nvSpPr>
        <p:spPr bwMode="auto">
          <a:xfrm>
            <a:off x="177800" y="1651000"/>
            <a:ext cx="11504613" cy="1827213"/>
          </a:xfrm>
          <a:prstGeom prst="rect">
            <a:avLst/>
          </a:prstGeom>
          <a:noFill/>
          <a:ln w="9525">
            <a:noFill/>
            <a:miter lim="800000"/>
          </a:ln>
        </p:spPr>
        <p:txBody>
          <a:bodyPr>
            <a:spAutoFit/>
          </a:bodyPr>
          <a:lstStyle/>
          <a:p>
            <a:pPr>
              <a:lnSpc>
                <a:spcPct val="150000"/>
              </a:lnSpc>
              <a:spcBef>
                <a:spcPct val="50000"/>
              </a:spcBef>
            </a:pPr>
            <a:r>
              <a:rPr kumimoji="1" lang="en-US" altLang="zh-CN" sz="2400" dirty="0" smtClean="0">
                <a:latin typeface="微软雅黑" panose="020B0503020204020204" pitchFamily="34" charset="-122"/>
                <a:ea typeface="微软雅黑" panose="020B0503020204020204" pitchFamily="34" charset="-122"/>
              </a:rPr>
              <a:t>2</a:t>
            </a:r>
            <a:r>
              <a:rPr kumimoji="1" lang="zh-CN" altLang="en-US" sz="2400" dirty="0" smtClean="0">
                <a:latin typeface="微软雅黑" panose="020B0503020204020204" pitchFamily="34" charset="-122"/>
                <a:ea typeface="微软雅黑" panose="020B0503020204020204" pitchFamily="34" charset="-122"/>
              </a:rPr>
              <a:t>、</a:t>
            </a:r>
            <a:r>
              <a:rPr kumimoji="1" lang="zh-CN" altLang="en-US" sz="2400" dirty="0">
                <a:latin typeface="微软雅黑" panose="020B0503020204020204" pitchFamily="34" charset="-122"/>
                <a:ea typeface="微软雅黑" panose="020B0503020204020204" pitchFamily="34" charset="-122"/>
              </a:rPr>
              <a:t>朗读课文，找出文中赞美圆明园的语句和讽刺侵略者的词句。</a:t>
            </a:r>
            <a:r>
              <a:rPr lang="zh-CN" altLang="en-US" sz="2400" dirty="0">
                <a:latin typeface="微软雅黑" panose="020B0503020204020204" pitchFamily="34" charset="-122"/>
                <a:ea typeface="微软雅黑" panose="020B0503020204020204" pitchFamily="34" charset="-122"/>
              </a:rPr>
              <a:t>从中可以看出作者什么样的思想感情？ </a:t>
            </a:r>
            <a:endParaRPr lang="zh-CN" altLang="en-US" sz="2400" dirty="0">
              <a:latin typeface="微软雅黑" panose="020B0503020204020204" pitchFamily="34" charset="-122"/>
              <a:ea typeface="微软雅黑" panose="020B0503020204020204" pitchFamily="34" charset="-122"/>
            </a:endParaRPr>
          </a:p>
          <a:p>
            <a:pPr>
              <a:lnSpc>
                <a:spcPct val="125000"/>
              </a:lnSpc>
              <a:spcBef>
                <a:spcPct val="50000"/>
              </a:spcBef>
            </a:pPr>
            <a:endParaRPr kumimoji="1" lang="zh-CN" altLang="en-US" sz="2400" dirty="0">
              <a:latin typeface="微软雅黑" panose="020B0503020204020204" pitchFamily="34" charset="-122"/>
              <a:ea typeface="微软雅黑" panose="020B0503020204020204" pitchFamily="34" charset="-122"/>
            </a:endParaRPr>
          </a:p>
        </p:txBody>
      </p:sp>
      <p:sp>
        <p:nvSpPr>
          <p:cNvPr id="45062" name="Text Box 6"/>
          <p:cNvSpPr txBox="1">
            <a:spLocks noChangeArrowheads="1"/>
          </p:cNvSpPr>
          <p:nvPr/>
        </p:nvSpPr>
        <p:spPr bwMode="auto">
          <a:xfrm>
            <a:off x="0" y="2838450"/>
            <a:ext cx="12192000" cy="4656138"/>
          </a:xfrm>
          <a:prstGeom prst="rect">
            <a:avLst/>
          </a:prstGeom>
          <a:noFill/>
          <a:ln w="9525">
            <a:noFill/>
            <a:miter lim="800000"/>
          </a:ln>
        </p:spPr>
        <p:txBody>
          <a:bodyPr>
            <a:spAutoFit/>
          </a:bodyPr>
          <a:lstStyle/>
          <a:p>
            <a:pPr>
              <a:lnSpc>
                <a:spcPct val="150000"/>
              </a:lnSpc>
            </a:pPr>
            <a:r>
              <a:rPr kumimoji="1" lang="zh-CN" altLang="en-US" sz="2400">
                <a:latin typeface="微软雅黑" panose="020B0503020204020204" pitchFamily="34" charset="-122"/>
                <a:ea typeface="微软雅黑" panose="020B0503020204020204" pitchFamily="34" charset="-122"/>
              </a:rPr>
              <a:t>  赞美圆明园的词句：</a:t>
            </a:r>
            <a:endParaRPr kumimoji="1" lang="zh-CN" altLang="en-US" sz="2400">
              <a:latin typeface="微软雅黑" panose="020B0503020204020204" pitchFamily="34" charset="-122"/>
              <a:ea typeface="微软雅黑" panose="020B0503020204020204" pitchFamily="34" charset="-122"/>
            </a:endParaRPr>
          </a:p>
          <a:p>
            <a:pPr>
              <a:lnSpc>
                <a:spcPct val="150000"/>
              </a:lnSpc>
            </a:pPr>
            <a:r>
              <a:rPr lang="zh-CN" altLang="en-US" sz="2400">
                <a:solidFill>
                  <a:srgbClr val="FF0000"/>
                </a:solidFill>
                <a:latin typeface="微软雅黑" panose="020B0503020204020204" pitchFamily="34" charset="-122"/>
                <a:ea typeface="微软雅黑" panose="020B0503020204020204" pitchFamily="34" charset="-122"/>
              </a:rPr>
              <a:t>“它代表了东方幻想艺术的最高成就。”“集中了一个超人的民族的想象力所能产生的一切成就。”“是幻想艺术的某种规模巨大的典范。</a:t>
            </a:r>
            <a:r>
              <a:rPr lang="en-US" altLang="zh-CN" sz="2400">
                <a:solidFill>
                  <a:srgbClr val="FF0000"/>
                </a:solidFill>
                <a:latin typeface="微软雅黑" panose="020B0503020204020204" pitchFamily="34" charset="-122"/>
                <a:ea typeface="微软雅黑" panose="020B0503020204020204" pitchFamily="34" charset="-122"/>
              </a:rPr>
              <a:t>’</a:t>
            </a:r>
            <a:endParaRPr lang="en-US" altLang="zh-CN" sz="2400">
              <a:solidFill>
                <a:srgbClr val="FF0000"/>
              </a:solidFill>
              <a:latin typeface="微软雅黑" panose="020B0503020204020204" pitchFamily="34" charset="-122"/>
              <a:ea typeface="微软雅黑" panose="020B0503020204020204" pitchFamily="34" charset="-122"/>
            </a:endParaRPr>
          </a:p>
          <a:p>
            <a:pPr>
              <a:lnSpc>
                <a:spcPct val="150000"/>
              </a:lnSpc>
            </a:pPr>
            <a:r>
              <a:rPr kumimoji="1" lang="en-US" altLang="zh-CN"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latin typeface="微软雅黑" panose="020B0503020204020204" pitchFamily="34" charset="-122"/>
                <a:ea typeface="微软雅黑" panose="020B0503020204020204" pitchFamily="34" charset="-122"/>
              </a:rPr>
              <a:t>世界奇迹”“巨大的典范”“言语无法形容的建筑”“恍若月宫的建筑”“某种令人眼花缭乱的洞府”“令人惊骇而不知名的杰作”“亚洲文明的剪影”等词句。</a:t>
            </a:r>
            <a:endParaRPr kumimoji="1" lang="zh-CN" altLang="en-US" sz="240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400">
                <a:solidFill>
                  <a:srgbClr val="FF0000"/>
                </a:solidFill>
                <a:latin typeface="微软雅黑" panose="020B0503020204020204" pitchFamily="34" charset="-122"/>
                <a:ea typeface="微软雅黑" panose="020B0503020204020204" pitchFamily="34" charset="-122"/>
              </a:rPr>
              <a:t>表达了作者对东方艺术、亚洲文明的尊重和赞美，表现了他博大胸怀和对人类文化成果的热爱。</a:t>
            </a:r>
            <a:endParaRPr kumimoji="1" lang="zh-CN" altLang="en-US" sz="2400">
              <a:solidFill>
                <a:srgbClr val="FF0000"/>
              </a:solidFill>
              <a:latin typeface="微软雅黑" panose="020B0503020204020204" pitchFamily="34" charset="-122"/>
              <a:ea typeface="微软雅黑" panose="020B0503020204020204" pitchFamily="34" charset="-122"/>
            </a:endParaRPr>
          </a:p>
          <a:p>
            <a:pPr>
              <a:lnSpc>
                <a:spcPct val="150000"/>
              </a:lnSpc>
              <a:spcBef>
                <a:spcPct val="50000"/>
              </a:spcBef>
            </a:pPr>
            <a:endParaRPr lang="zh-CN" altLang="en-US" sz="2400">
              <a:solidFill>
                <a:srgbClr val="FF0000"/>
              </a:solidFill>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62">
                                            <p:txEl>
                                              <p:pRg st="1" end="1"/>
                                            </p:txEl>
                                          </p:spTgt>
                                        </p:tgtEl>
                                        <p:attrNameLst>
                                          <p:attrName>style.visibility</p:attrName>
                                        </p:attrNameLst>
                                      </p:cBhvr>
                                      <p:to>
                                        <p:strVal val="visible"/>
                                      </p:to>
                                    </p:set>
                                    <p:anim calcmode="lin" valueType="num">
                                      <p:cBhvr additive="base">
                                        <p:cTn id="7" dur="500" fill="hold"/>
                                        <p:tgtEl>
                                          <p:spTgt spid="450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6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62">
                                            <p:txEl>
                                              <p:pRg st="2" end="2"/>
                                            </p:txEl>
                                          </p:spTgt>
                                        </p:tgtEl>
                                        <p:attrNameLst>
                                          <p:attrName>style.visibility</p:attrName>
                                        </p:attrNameLst>
                                      </p:cBhvr>
                                      <p:to>
                                        <p:strVal val="visible"/>
                                      </p:to>
                                    </p:set>
                                    <p:anim calcmode="lin" valueType="num">
                                      <p:cBhvr additive="base">
                                        <p:cTn id="11" dur="500" fill="hold"/>
                                        <p:tgtEl>
                                          <p:spTgt spid="4506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506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5062">
                                            <p:txEl>
                                              <p:pRg st="3" end="3"/>
                                            </p:txEl>
                                          </p:spTgt>
                                        </p:tgtEl>
                                        <p:attrNameLst>
                                          <p:attrName>style.visibility</p:attrName>
                                        </p:attrNameLst>
                                      </p:cBhvr>
                                      <p:to>
                                        <p:strVal val="visible"/>
                                      </p:to>
                                    </p:set>
                                    <p:anim calcmode="lin" valueType="num">
                                      <p:cBhvr additive="base">
                                        <p:cTn id="15" dur="500" fill="hold"/>
                                        <p:tgtEl>
                                          <p:spTgt spid="4506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50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副标题 2"/>
          <p:cNvSpPr>
            <a:spLocks noGrp="1"/>
          </p:cNvSpPr>
          <p:nvPr>
            <p:custDataLst>
              <p:tags r:id="rId1"/>
            </p:custDataLst>
          </p:nvPr>
        </p:nvSpPr>
        <p:spPr>
          <a:xfrm>
            <a:off x="1550988" y="254000"/>
            <a:ext cx="2555875" cy="492125"/>
          </a:xfrm>
        </p:spPr>
        <p:txBody>
          <a:bodyPr/>
          <a:lstStyle/>
          <a:p>
            <a:pPr defTabSz="685800">
              <a:lnSpc>
                <a:spcPct val="90000"/>
              </a:lnSpc>
              <a:spcBef>
                <a:spcPts val="750"/>
              </a:spcBef>
              <a:buClr>
                <a:schemeClr val="accent1"/>
              </a:buClr>
              <a:buSzPct val="80000"/>
              <a:buFont typeface="Wingdings" panose="05000000000000000000" pitchFamily="2" charset="2"/>
              <a:buNone/>
              <a:defRPr/>
            </a:pPr>
            <a:r>
              <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rPr>
              <a:t>二、新课讲解</a:t>
            </a:r>
            <a:endParaRPr lang="zh-CN" altLang="en-US" sz="2700">
              <a:effectLst>
                <a:outerShdw blurRad="38100" dist="38100" dir="2700000" algn="tl">
                  <a:srgbClr val="C0C0C0"/>
                </a:outerShdw>
              </a:effectLst>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None/>
              <a:defRPr/>
            </a:pPr>
            <a:endParaRPr lang="zh-CN" altLang="en-US" sz="2700" b="1">
              <a:latin typeface="黑体" panose="02010609060101010101" pitchFamily="49" charset="-122"/>
              <a:ea typeface="黑体" panose="02010609060101010101" pitchFamily="49" charset="-122"/>
              <a:sym typeface="+mn-ea"/>
            </a:endParaRPr>
          </a:p>
          <a:p>
            <a:pPr defTabSz="685800">
              <a:lnSpc>
                <a:spcPct val="90000"/>
              </a:lnSpc>
              <a:spcBef>
                <a:spcPts val="750"/>
              </a:spcBef>
              <a:buClr>
                <a:schemeClr val="accent1"/>
              </a:buClr>
              <a:buSzPct val="80000"/>
              <a:buFont typeface="Wingdings" panose="05000000000000000000" pitchFamily="2" charset="2"/>
              <a:buChar char=""/>
              <a:defRPr/>
            </a:pPr>
            <a:endParaRPr lang="zh-CN" altLang="en-US">
              <a:ea typeface="微软雅黑" panose="020B0503020204020204" pitchFamily="34" charset="-122"/>
            </a:endParaRPr>
          </a:p>
        </p:txBody>
      </p:sp>
      <p:sp>
        <p:nvSpPr>
          <p:cNvPr id="46083" name="Text Box 3"/>
          <p:cNvSpPr txBox="1">
            <a:spLocks noChangeArrowheads="1"/>
          </p:cNvSpPr>
          <p:nvPr/>
        </p:nvSpPr>
        <p:spPr bwMode="auto">
          <a:xfrm>
            <a:off x="434975" y="2044700"/>
            <a:ext cx="11082338" cy="2861310"/>
          </a:xfrm>
          <a:prstGeom prst="rect">
            <a:avLst/>
          </a:prstGeom>
          <a:noFill/>
          <a:ln w="9525">
            <a:noFill/>
            <a:miter lim="800000"/>
          </a:ln>
        </p:spPr>
        <p:txBody>
          <a:bodyPr>
            <a:spAutoFit/>
          </a:bodyPr>
          <a:lstStyle/>
          <a:p>
            <a:pPr>
              <a:lnSpc>
                <a:spcPct val="150000"/>
              </a:lnSpc>
              <a:spcBef>
                <a:spcPct val="50000"/>
              </a:spcBef>
            </a:pPr>
            <a:r>
              <a:rPr kumimoji="1" lang="en-US" altLang="zh-CN"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latin typeface="微软雅黑" panose="020B0503020204020204" pitchFamily="34" charset="-122"/>
                <a:ea typeface="微软雅黑" panose="020B0503020204020204" pitchFamily="34" charset="-122"/>
              </a:rPr>
              <a:t>从前对巴特农神庙怎么干，现在对圆明园也怎么干，只是更彻底，更漂亮，以至于荡然无存。</a:t>
            </a:r>
            <a:r>
              <a:rPr kumimoji="1" lang="en-US" altLang="zh-CN"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latin typeface="微软雅黑" panose="020B0503020204020204" pitchFamily="34" charset="-122"/>
                <a:ea typeface="微软雅黑" panose="020B0503020204020204" pitchFamily="34" charset="-122"/>
              </a:rPr>
              <a:t>丰功伟绩！收获巨大！</a:t>
            </a:r>
            <a:r>
              <a:rPr kumimoji="1" lang="en-US" altLang="zh-CN"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latin typeface="微软雅黑" panose="020B0503020204020204" pitchFamily="34" charset="-122"/>
                <a:ea typeface="微软雅黑" panose="020B0503020204020204" pitchFamily="34" charset="-122"/>
              </a:rPr>
              <a:t>他们手挽手，笑嘻嘻地回到了欧洲。</a:t>
            </a:r>
            <a:r>
              <a:rPr kumimoji="1" lang="en-US" altLang="zh-CN"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latin typeface="微软雅黑" panose="020B0503020204020204" pitchFamily="34" charset="-122"/>
                <a:ea typeface="微软雅黑" panose="020B0503020204020204" pitchFamily="34" charset="-122"/>
              </a:rPr>
              <a:t>先生，以上就是我对远征中国的全部赞誉。</a:t>
            </a:r>
            <a:r>
              <a:rPr kumimoji="1" lang="en-US" altLang="zh-CN"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ea typeface="微软雅黑" panose="020B0503020204020204" pitchFamily="34" charset="-122"/>
              </a:rPr>
              <a:t>更彻底</a:t>
            </a:r>
            <a:r>
              <a:rPr kumimoji="1" lang="zh-CN" altLang="en-US"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ea typeface="微软雅黑" panose="020B0503020204020204" pitchFamily="34" charset="-122"/>
              </a:rPr>
              <a:t>更漂亮</a:t>
            </a:r>
            <a:r>
              <a:rPr kumimoji="1" lang="zh-CN" altLang="en-US"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ea typeface="微软雅黑" panose="020B0503020204020204" pitchFamily="34" charset="-122"/>
              </a:rPr>
              <a:t>丰功伟绩</a:t>
            </a:r>
            <a:r>
              <a:rPr kumimoji="1" lang="zh-CN" altLang="en-US"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ea typeface="微软雅黑" panose="020B0503020204020204" pitchFamily="34" charset="-122"/>
              </a:rPr>
              <a:t>收获巨大</a:t>
            </a:r>
            <a:r>
              <a:rPr kumimoji="1" lang="zh-CN" altLang="en-US"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ea typeface="微软雅黑" panose="020B0503020204020204" pitchFamily="34" charset="-122"/>
              </a:rPr>
              <a:t>我们欧洲人是文明人</a:t>
            </a:r>
            <a:r>
              <a:rPr kumimoji="1" lang="zh-CN" altLang="en-US" sz="2400">
                <a:solidFill>
                  <a:srgbClr val="FF0000"/>
                </a:solidFill>
                <a:latin typeface="微软雅黑" panose="020B0503020204020204" pitchFamily="34" charset="-122"/>
                <a:ea typeface="微软雅黑" panose="020B0503020204020204" pitchFamily="34" charset="-122"/>
              </a:rPr>
              <a:t>”“</a:t>
            </a:r>
            <a:r>
              <a:rPr kumimoji="1" lang="zh-CN" altLang="en-US" sz="2400">
                <a:solidFill>
                  <a:srgbClr val="FF0000"/>
                </a:solidFill>
                <a:ea typeface="微软雅黑" panose="020B0503020204020204" pitchFamily="34" charset="-122"/>
              </a:rPr>
              <a:t>全部赞誉</a:t>
            </a:r>
            <a:r>
              <a:rPr kumimoji="1" lang="zh-CN" altLang="en-US"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latin typeface="微软雅黑" panose="020B0503020204020204" pitchFamily="34" charset="-122"/>
                <a:ea typeface="微软雅黑" panose="020B0503020204020204" pitchFamily="34" charset="-122"/>
              </a:rPr>
              <a:t>表达了作者用反语活画出了强盗的丑态</a:t>
            </a:r>
            <a:r>
              <a:rPr lang="en-US" altLang="zh-CN" sz="2400">
                <a:solidFill>
                  <a:srgbClr val="FF0000"/>
                </a:solidFill>
                <a:latin typeface="微软雅黑" panose="020B0503020204020204" pitchFamily="34" charset="-122"/>
                <a:ea typeface="微软雅黑" panose="020B0503020204020204" pitchFamily="34" charset="-122"/>
              </a:rPr>
              <a:t>,</a:t>
            </a:r>
            <a:r>
              <a:rPr lang="zh-CN" altLang="en-US" sz="2400">
                <a:solidFill>
                  <a:srgbClr val="FF0000"/>
                </a:solidFill>
                <a:latin typeface="微软雅黑" panose="020B0503020204020204" pitchFamily="34" charset="-122"/>
                <a:ea typeface="微软雅黑" panose="020B0503020204020204" pitchFamily="34" charset="-122"/>
              </a:rPr>
              <a:t>讽刺了侵略者的卑劣行径，彻底揭穿了他们强盗的面目。</a:t>
            </a:r>
            <a:endParaRPr lang="zh-CN" altLang="en-US" sz="2400">
              <a:solidFill>
                <a:srgbClr val="FF0000"/>
              </a:solidFill>
              <a:latin typeface="微软雅黑" panose="020B0503020204020204" pitchFamily="34" charset="-122"/>
              <a:ea typeface="微软雅黑" panose="020B0503020204020204" pitchFamily="34" charset="-122"/>
            </a:endParaRPr>
          </a:p>
        </p:txBody>
      </p:sp>
      <p:sp>
        <p:nvSpPr>
          <p:cNvPr id="17411" name="Text Box 4"/>
          <p:cNvSpPr txBox="1">
            <a:spLocks noChangeArrowheads="1"/>
          </p:cNvSpPr>
          <p:nvPr/>
        </p:nvSpPr>
        <p:spPr bwMode="auto">
          <a:xfrm>
            <a:off x="833438" y="1433513"/>
            <a:ext cx="3808412" cy="457200"/>
          </a:xfrm>
          <a:prstGeom prst="rect">
            <a:avLst/>
          </a:prstGeom>
          <a:noFill/>
          <a:ln w="9525">
            <a:noFill/>
            <a:miter lim="800000"/>
          </a:ln>
        </p:spPr>
        <p:txBody>
          <a:bodyPr>
            <a:spAutoFit/>
          </a:bodyPr>
          <a:lstStyle/>
          <a:p>
            <a:pPr>
              <a:spcBef>
                <a:spcPct val="50000"/>
              </a:spcBef>
            </a:pPr>
            <a:r>
              <a:rPr kumimoji="1" lang="zh-CN" altLang="en-US" sz="2400">
                <a:ea typeface="微软雅黑" panose="020B0503020204020204" pitchFamily="34" charset="-122"/>
              </a:rPr>
              <a:t>讽刺侵略者的词句</a:t>
            </a:r>
            <a:endParaRPr kumimoji="1" lang="zh-CN" altLang="en-US" sz="2400">
              <a:ea typeface="微软雅黑" panose="020B0503020204020204" pitchFamily="34"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01.xml><?xml version="1.0" encoding="utf-8"?>
<p:tagLst xmlns:p="http://schemas.openxmlformats.org/presentationml/2006/main">
  <p:tag name="KSO_WM_BEAUTIFY_FLAG" val="#wm#"/>
  <p:tag name="KSO_WM_TEMPLATE_CATEGORY" val="custom"/>
  <p:tag name="KSO_WM_TEMPLATE_INDEX" val="20184553"/>
</p:tagLst>
</file>

<file path=ppt/tags/tag102.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03.xml><?xml version="1.0" encoding="utf-8"?>
<p:tagLst xmlns:p="http://schemas.openxmlformats.org/presentationml/2006/main">
  <p:tag name="KSO_WM_BEAUTIFY_FLAG" val="#wm#"/>
  <p:tag name="KSO_WM_TEMPLATE_CATEGORY" val="custom"/>
  <p:tag name="KSO_WM_TEMPLATE_INDEX" val="20184553"/>
</p:tagLst>
</file>

<file path=ppt/tags/tag104.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05.xml><?xml version="1.0" encoding="utf-8"?>
<p:tagLst xmlns:p="http://schemas.openxmlformats.org/presentationml/2006/main">
  <p:tag name="KSO_WM_BEAUTIFY_FLAG" val="#wm#"/>
  <p:tag name="KSO_WM_TEMPLATE_CATEGORY" val="custom"/>
  <p:tag name="KSO_WM_TEMPLATE_INDEX" val="20184553"/>
</p:tagLst>
</file>

<file path=ppt/tags/tag106.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07.xml><?xml version="1.0" encoding="utf-8"?>
<p:tagLst xmlns:p="http://schemas.openxmlformats.org/presentationml/2006/main">
  <p:tag name="KSO_WM_BEAUTIFY_FLAG" val="#wm#"/>
  <p:tag name="KSO_WM_TEMPLATE_CATEGORY" val="custom"/>
  <p:tag name="KSO_WM_TEMPLATE_INDEX" val="20184553"/>
</p:tagLst>
</file>

<file path=ppt/tags/tag108.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09.xml><?xml version="1.0" encoding="utf-8"?>
<p:tagLst xmlns:p="http://schemas.openxmlformats.org/presentationml/2006/main">
  <p:tag name="KSO_WM_BEAUTIFY_FLAG" val="#wm#"/>
  <p:tag name="KSO_WM_TEMPLATE_CATEGORY" val="custom"/>
  <p:tag name="KSO_WM_TEMPLATE_INDEX" val="20184553"/>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11.xml><?xml version="1.0" encoding="utf-8"?>
<p:tagLst xmlns:p="http://schemas.openxmlformats.org/presentationml/2006/main">
  <p:tag name="KSO_WM_BEAUTIFY_FLAG" val="#wm#"/>
  <p:tag name="KSO_WM_TEMPLATE_CATEGORY" val="custom"/>
  <p:tag name="KSO_WM_TEMPLATE_INDEX" val="20184553"/>
</p:tagLst>
</file>

<file path=ppt/tags/tag112.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113.xml><?xml version="1.0" encoding="utf-8"?>
<p:tagLst xmlns:p="http://schemas.openxmlformats.org/presentationml/2006/main">
  <p:tag name="KSO_WM_BEAUTIFY_FLAG" val="#wm#"/>
  <p:tag name="KSO_WM_TEMPLATE_CATEGORY" val="custom"/>
  <p:tag name="KSO_WM_TEMPLATE_INDEX" val="20184553"/>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TAG_VERSION" val="1.0"/>
  <p:tag name="KSO_WM_BEAUTIFY_FLAG" val="#wm#"/>
  <p:tag name="KSO_WM_TEMPLATE_CATEGORY" val="custom"/>
  <p:tag name="KSO_WM_TEMPLATE_INDEX" val="596"/>
  <p:tag name="KSO_WM_UNIT_TYPE" val="a"/>
  <p:tag name="KSO_WM_UNIT_INDEX" val="1"/>
  <p:tag name="KSO_WM_UNIT_ID" val="custom596_12*a*1"/>
  <p:tag name="KSO_WM_UNIT_CLEAR" val="1"/>
  <p:tag name="KSO_WM_UNIT_LAYERLEVEL" val="1"/>
  <p:tag name="KSO_WM_UNIT_VALUE" val="13"/>
  <p:tag name="KSO_WM_UNIT_ISCONTENTSTITLE" val="0"/>
  <p:tag name="KSO_WM_UNIT_HIGHLIGHT" val="0"/>
  <p:tag name="KSO_WM_UNIT_COMPATIBLE" val="0"/>
  <p:tag name="KSO_WM_UNIT_PRESET_TEXT_INDEX" val="3"/>
  <p:tag name="KSO_WM_UNIT_PRESET_TEXT_LEN" val="17"/>
</p:tagLst>
</file>

<file path=ppt/tags/tag63.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6、10、14、20、26、27、28、29、31"/>
  <p:tag name="KSO_WM_SLIDE_MODEL_TYPE" val="cover"/>
</p:tagLst>
</file>

<file path=ppt/tags/tag64.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65.xml><?xml version="1.0" encoding="utf-8"?>
<p:tagLst xmlns:p="http://schemas.openxmlformats.org/presentationml/2006/main">
  <p:tag name="KSO_WM_BEAUTIFY_FLAG" val="#wm#"/>
  <p:tag name="KSO_WM_TEMPLATE_CATEGORY" val="custom"/>
  <p:tag name="KSO_WM_TEMPLATE_INDEX" val="20184553"/>
</p:tagLst>
</file>

<file path=ppt/tags/tag66.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67.xml><?xml version="1.0" encoding="utf-8"?>
<p:tagLst xmlns:p="http://schemas.openxmlformats.org/presentationml/2006/main">
  <p:tag name="KSO_WM_BEAUTIFY_FLAG" val="#wm#"/>
  <p:tag name="KSO_WM_TEMPLATE_CATEGORY" val="custom"/>
  <p:tag name="KSO_WM_TEMPLATE_INDEX" val="20184553"/>
</p:tagLst>
</file>

<file path=ppt/tags/tag68.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69.xml><?xml version="1.0" encoding="utf-8"?>
<p:tagLst xmlns:p="http://schemas.openxmlformats.org/presentationml/2006/main">
  <p:tag name="KSO_WM_BEAUTIFY_FLAG" val="#wm#"/>
  <p:tag name="KSO_WM_TEMPLATE_CATEGORY" val="custom"/>
  <p:tag name="KSO_WM_TEMPLATE_INDEX" val="20184553"/>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71.xml><?xml version="1.0" encoding="utf-8"?>
<p:tagLst xmlns:p="http://schemas.openxmlformats.org/presentationml/2006/main">
  <p:tag name="KSO_WM_BEAUTIFY_FLAG" val="#wm#"/>
  <p:tag name="KSO_WM_TEMPLATE_CATEGORY" val="custom"/>
  <p:tag name="KSO_WM_TEMPLATE_INDEX" val="20184553"/>
</p:tagLst>
</file>

<file path=ppt/tags/tag72.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73.xml><?xml version="1.0" encoding="utf-8"?>
<p:tagLst xmlns:p="http://schemas.openxmlformats.org/presentationml/2006/main">
  <p:tag name="KSO_WM_BEAUTIFY_FLAG" val="#wm#"/>
  <p:tag name="KSO_WM_TEMPLATE_CATEGORY" val="custom"/>
  <p:tag name="KSO_WM_TEMPLATE_INDEX" val="20184553"/>
</p:tagLst>
</file>

<file path=ppt/tags/tag74.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75.xml><?xml version="1.0" encoding="utf-8"?>
<p:tagLst xmlns:p="http://schemas.openxmlformats.org/presentationml/2006/main">
  <p:tag name="KSO_WM_BEAUTIFY_FLAG" val="#wm#"/>
  <p:tag name="KSO_WM_TEMPLATE_CATEGORY" val="custom"/>
  <p:tag name="KSO_WM_TEMPLATE_INDEX" val="20184553"/>
</p:tagLst>
</file>

<file path=ppt/tags/tag76.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77.xml><?xml version="1.0" encoding="utf-8"?>
<p:tagLst xmlns:p="http://schemas.openxmlformats.org/presentationml/2006/main">
  <p:tag name="KSO_WM_BEAUTIFY_FLAG" val="#wm#"/>
  <p:tag name="KSO_WM_TEMPLATE_CATEGORY" val="custom"/>
  <p:tag name="KSO_WM_TEMPLATE_INDEX" val="20184553"/>
</p:tagLst>
</file>

<file path=ppt/tags/tag78.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79.xml><?xml version="1.0" encoding="utf-8"?>
<p:tagLst xmlns:p="http://schemas.openxmlformats.org/presentationml/2006/main">
  <p:tag name="KSO_WM_BEAUTIFY_FLAG" val="#wm#"/>
  <p:tag name="KSO_WM_TEMPLATE_CATEGORY" val="custom"/>
  <p:tag name="KSO_WM_TEMPLATE_INDEX" val="20184553"/>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81.xml><?xml version="1.0" encoding="utf-8"?>
<p:tagLst xmlns:p="http://schemas.openxmlformats.org/presentationml/2006/main">
  <p:tag name="KSO_WM_BEAUTIFY_FLAG" val="#wm#"/>
  <p:tag name="KSO_WM_TEMPLATE_CATEGORY" val="custom"/>
  <p:tag name="KSO_WM_TEMPLATE_INDEX" val="20184553"/>
</p:tagLst>
</file>

<file path=ppt/tags/tag82.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83.xml><?xml version="1.0" encoding="utf-8"?>
<p:tagLst xmlns:p="http://schemas.openxmlformats.org/presentationml/2006/main">
  <p:tag name="KSO_WM_BEAUTIFY_FLAG" val="#wm#"/>
  <p:tag name="KSO_WM_TEMPLATE_CATEGORY" val="custom"/>
  <p:tag name="KSO_WM_TEMPLATE_INDEX" val="20184553"/>
</p:tagLst>
</file>

<file path=ppt/tags/tag84.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85.xml><?xml version="1.0" encoding="utf-8"?>
<p:tagLst xmlns:p="http://schemas.openxmlformats.org/presentationml/2006/main">
  <p:tag name="KSO_WM_BEAUTIFY_FLAG" val="#wm#"/>
  <p:tag name="KSO_WM_TEMPLATE_CATEGORY" val="custom"/>
  <p:tag name="KSO_WM_TEMPLATE_INDEX" val="20184553"/>
</p:tagLst>
</file>

<file path=ppt/tags/tag86.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87.xml><?xml version="1.0" encoding="utf-8"?>
<p:tagLst xmlns:p="http://schemas.openxmlformats.org/presentationml/2006/main">
  <p:tag name="KSO_WM_BEAUTIFY_FLAG" val="#wm#"/>
  <p:tag name="KSO_WM_TEMPLATE_CATEGORY" val="custom"/>
  <p:tag name="KSO_WM_TEMPLATE_INDEX" val="20184553"/>
</p:tagLst>
</file>

<file path=ppt/tags/tag88.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89.xml><?xml version="1.0" encoding="utf-8"?>
<p:tagLst xmlns:p="http://schemas.openxmlformats.org/presentationml/2006/main">
  <p:tag name="KSO_WM_BEAUTIFY_FLAG" val="#wm#"/>
  <p:tag name="KSO_WM_TEMPLATE_CATEGORY" val="custom"/>
  <p:tag name="KSO_WM_TEMPLATE_INDEX" val="20184553"/>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91.xml><?xml version="1.0" encoding="utf-8"?>
<p:tagLst xmlns:p="http://schemas.openxmlformats.org/presentationml/2006/main">
  <p:tag name="KSO_WM_BEAUTIFY_FLAG" val="#wm#"/>
  <p:tag name="KSO_WM_TEMPLATE_CATEGORY" val="custom"/>
  <p:tag name="KSO_WM_TEMPLATE_INDEX" val="20184553"/>
</p:tagLst>
</file>

<file path=ppt/tags/tag92.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93.xml><?xml version="1.0" encoding="utf-8"?>
<p:tagLst xmlns:p="http://schemas.openxmlformats.org/presentationml/2006/main">
  <p:tag name="KSO_WM_BEAUTIFY_FLAG" val="#wm#"/>
  <p:tag name="KSO_WM_TEMPLATE_CATEGORY" val="custom"/>
  <p:tag name="KSO_WM_TEMPLATE_INDEX" val="20184553"/>
</p:tagLst>
</file>

<file path=ppt/tags/tag94.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95.xml><?xml version="1.0" encoding="utf-8"?>
<p:tagLst xmlns:p="http://schemas.openxmlformats.org/presentationml/2006/main">
  <p:tag name="KSO_WM_BEAUTIFY_FLAG" val="#wm#"/>
  <p:tag name="KSO_WM_TEMPLATE_CATEGORY" val="custom"/>
  <p:tag name="KSO_WM_TEMPLATE_INDEX" val="20184553"/>
</p:tagLst>
</file>

<file path=ppt/tags/tag96.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97.xml><?xml version="1.0" encoding="utf-8"?>
<p:tagLst xmlns:p="http://schemas.openxmlformats.org/presentationml/2006/main">
  <p:tag name="KSO_WM_BEAUTIFY_FLAG" val="#wm#"/>
  <p:tag name="KSO_WM_TEMPLATE_CATEGORY" val="custom"/>
  <p:tag name="KSO_WM_TEMPLATE_INDEX" val="20184553"/>
</p:tagLst>
</file>

<file path=ppt/tags/tag98.xml><?xml version="1.0" encoding="utf-8"?>
<p:tagLst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99.xml><?xml version="1.0" encoding="utf-8"?>
<p:tagLst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4566</Words>
  <Application>WPS 演示</Application>
  <PresentationFormat>宽屏</PresentationFormat>
  <Paragraphs>290</Paragraphs>
  <Slides>26</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Arial</vt:lpstr>
      <vt:lpstr>宋体</vt:lpstr>
      <vt:lpstr>Wingdings</vt:lpstr>
      <vt:lpstr>黑体</vt:lpstr>
      <vt:lpstr>微软雅黑</vt:lpstr>
      <vt:lpstr>Calibri</vt:lpstr>
      <vt:lpstr>Arial Unicode MS</vt:lpstr>
      <vt:lpstr>Times New Roman</vt:lpstr>
      <vt:lpstr>隶书</vt:lpstr>
      <vt:lpstr>楷体_GB2312</vt:lpstr>
      <vt:lpstr>新宋体</vt:lpstr>
      <vt:lpstr>自定义设计方案</vt:lpstr>
      <vt:lpstr>7 就英法联军远征中国致巴特勒上尉的信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你是人间四月天</dc:title>
  <dc:creator/>
  <cp:lastModifiedBy>aa</cp:lastModifiedBy>
  <cp:revision>24</cp:revision>
  <dcterms:created xsi:type="dcterms:W3CDTF">2018-03-01T02:03:00Z</dcterms:created>
  <dcterms:modified xsi:type="dcterms:W3CDTF">2019-12-27T12:03:21Z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