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57" r:id="rId16"/>
  </p:sldIdLst>
  <p:sldSz cx="9144000" cy="5143500" type="screen16x9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906"/>
            <a:ext cx="7886700" cy="435986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529"/>
            <a:ext cx="3886200" cy="326424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8035" indent="0">
              <a:buNone/>
              <a:defRPr sz="1350"/>
            </a:lvl7pPr>
            <a:lvl8pPr marL="2400935" indent="0">
              <a:buNone/>
              <a:defRPr sz="1350"/>
            </a:lvl8pPr>
            <a:lvl9pPr marL="2743835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8035" indent="0">
              <a:buNone/>
              <a:defRPr sz="1050"/>
            </a:lvl7pPr>
            <a:lvl8pPr marL="2400935" indent="0">
              <a:buNone/>
              <a:defRPr sz="1050"/>
            </a:lvl8pPr>
            <a:lvl9pPr marL="2743835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906"/>
            <a:ext cx="1971675" cy="43598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906"/>
            <a:ext cx="5800725" cy="435986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906"/>
            <a:ext cx="7886700" cy="994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529"/>
            <a:ext cx="7886700" cy="3264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342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342"/>
            <a:ext cx="30861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342"/>
            <a:ext cx="2057400" cy="273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random/>
      </p:transition>
    </mc:Choice>
    <mc:Fallback>
      <p:transition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皮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6985" y="-6853"/>
            <a:ext cx="9151620" cy="515112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980055" y="4030502"/>
            <a:ext cx="47301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语文 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 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部编版 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· 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四年级下</a:t>
            </a:r>
            <a:endParaRPr lang="zh-CN" altLang="en-US" sz="2800" b="1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11680" y="1257935"/>
            <a:ext cx="6262370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第六单元         口语交际  </a:t>
            </a:r>
            <a:endParaRPr lang="zh-CN" altLang="en-US" sz="4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17695" y="2354580"/>
            <a:ext cx="38563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朋友相处的秘诀</a:t>
            </a:r>
            <a:endParaRPr lang="zh-CN" altLang="en-US" sz="3600" b="1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24130" y="-3175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0" name="文本框 99"/>
          <p:cNvSpPr txBox="1"/>
          <p:nvPr/>
        </p:nvSpPr>
        <p:spPr>
          <a:xfrm>
            <a:off x="666750" y="1695450"/>
            <a:ext cx="769048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3.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在学生充分发表意见后，老师引导学生评议：谁说得有道理，谁表达得最清楚流畅，谁听得最认真。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24765" y="-3175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0" name="文本框 99"/>
          <p:cNvSpPr txBox="1"/>
          <p:nvPr/>
        </p:nvSpPr>
        <p:spPr>
          <a:xfrm>
            <a:off x="444500" y="912495"/>
            <a:ext cx="803338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1.</a:t>
            </a:r>
            <a:r>
              <a:rPr 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保护朋友的自尊心，照顾对方的心理承受能力</a:t>
            </a:r>
            <a:r>
              <a:rPr lang="zh-CN" sz="900" b="0">
                <a:solidFill>
                  <a:srgbClr val="000000"/>
                </a:solidFill>
                <a:latin typeface="NEU-BZ-S92" charset="0"/>
                <a:cs typeface="方正书宋_GBK" charset="0"/>
              </a:rPr>
              <a:t>。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322070" y="2349500"/>
            <a:ext cx="70948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2.要信守契约，说到的话就要办到。</a:t>
            </a:r>
            <a:endParaRPr lang="zh-CN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8150" y="3364865"/>
            <a:ext cx="80397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3.朋友之间，谈吐行为应直率、大方、亲切。</a:t>
            </a:r>
            <a:endParaRPr lang="zh-CN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24130" y="-3175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文本框 1"/>
          <p:cNvSpPr txBox="1"/>
          <p:nvPr/>
        </p:nvSpPr>
        <p:spPr>
          <a:xfrm>
            <a:off x="3416935" y="212725"/>
            <a:ext cx="23094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实践活动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885" y="2097405"/>
            <a:ext cx="4700905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制作心意卡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,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写上自己最想对朋友说的话并送给他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她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)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45050" y="1016635"/>
            <a:ext cx="4323715" cy="413067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-3175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文本框 1"/>
          <p:cNvSpPr txBox="1"/>
          <p:nvPr/>
        </p:nvSpPr>
        <p:spPr>
          <a:xfrm>
            <a:off x="3293745" y="212725"/>
            <a:ext cx="25558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名句积累</a:t>
            </a:r>
            <a:endParaRPr lang="zh-CN" altLang="en-US" sz="40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17930" y="2830830"/>
            <a:ext cx="70637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36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朋友，可以把快乐加倍，把悲伤减半。</a:t>
            </a:r>
            <a:endParaRPr lang="zh-CN" altLang="en-US" sz="36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6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          －－马库斯.T.西塞罗</a:t>
            </a:r>
            <a:endParaRPr lang="zh-CN" altLang="en-US" sz="36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25550" y="1352550"/>
            <a:ext cx="73494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zh-CN" altLang="en-US" sz="36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有朋自远方来，不亦乐乎。 </a:t>
            </a:r>
            <a:endParaRPr lang="zh-CN" altLang="en-US" sz="36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6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</a:rPr>
              <a:t>                     －－孔子</a:t>
            </a:r>
            <a:endParaRPr lang="zh-CN" altLang="en-US" sz="3600" b="1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皮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6985" y="-6853"/>
            <a:ext cx="9151620" cy="51511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336800" y="1139586"/>
            <a:ext cx="522922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方正行楷简体" panose="02010601030101010101" charset="-122"/>
                <a:ea typeface="方正行楷简体" panose="02010601030101010101" charset="-122"/>
                <a:sym typeface="+mn-ea"/>
              </a:rPr>
              <a:t>谢谢观看</a:t>
            </a:r>
            <a:endParaRPr lang="zh-CN" altLang="en-US" sz="8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方正行楷简体" panose="02010601030101010101" charset="-122"/>
              <a:ea typeface="方正行楷简体" panose="0201060103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1270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7" name="文本框 6"/>
          <p:cNvSpPr txBox="1"/>
          <p:nvPr/>
        </p:nvSpPr>
        <p:spPr>
          <a:xfrm>
            <a:off x="3392805" y="261620"/>
            <a:ext cx="23895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走进话题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76325" y="1838325"/>
            <a:ext cx="702246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谁是你的好朋友，你为什么会选择他（她）做朋友？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1270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0" name="文本框 99"/>
          <p:cNvSpPr txBox="1"/>
          <p:nvPr/>
        </p:nvSpPr>
        <p:spPr>
          <a:xfrm>
            <a:off x="826135" y="1418590"/>
            <a:ext cx="785558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NEU-BZ-S92" charset="0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你们的朋友，都有值得你学习的地方，所以，你欣赏他（她），愿意和他（她）做朋友，对吗？和朋友相处，最重要的是什么</a:t>
            </a:r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?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1270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0" name="文本框 99"/>
          <p:cNvSpPr txBox="1"/>
          <p:nvPr/>
        </p:nvSpPr>
        <p:spPr>
          <a:xfrm>
            <a:off x="1372870" y="1699895"/>
            <a:ext cx="709422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有人认为，是彼此信任；有人认为，是愿意分享，不自私……你的看法是什么呢？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24130" y="-3175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文本框 1"/>
          <p:cNvSpPr txBox="1"/>
          <p:nvPr/>
        </p:nvSpPr>
        <p:spPr>
          <a:xfrm>
            <a:off x="3461385" y="212725"/>
            <a:ext cx="22529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练习表达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85265" y="1972945"/>
            <a:ext cx="68408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请分小组讨论，每组至少提出三条大家认为最重要的意见。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1270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0" name="文本框 99"/>
          <p:cNvSpPr txBox="1"/>
          <p:nvPr/>
        </p:nvSpPr>
        <p:spPr>
          <a:xfrm>
            <a:off x="852805" y="507365"/>
            <a:ext cx="670242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思考：怎样才能更好地汇总小组意见？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4560" y="1976120"/>
            <a:ext cx="699325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可以选出组长，记录组员的意见，然后进行汇总。先记录每个同学的想法，再把相近的整合在一起，然后标记出大多数同学认同的想法。</a:t>
            </a:r>
            <a:endParaRPr lang="zh-CN" sz="36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1270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0" name="文本框 99"/>
          <p:cNvSpPr txBox="1"/>
          <p:nvPr/>
        </p:nvSpPr>
        <p:spPr>
          <a:xfrm>
            <a:off x="1024255" y="1623060"/>
            <a:ext cx="712660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根据讨论目的，记录重要信息，分类整理小组意见，有条理地汇报。</a:t>
            </a:r>
            <a:endParaRPr lang="zh-CN" altLang="en-US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8890" y="1270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文本框 1"/>
          <p:cNvSpPr txBox="1"/>
          <p:nvPr/>
        </p:nvSpPr>
        <p:spPr>
          <a:xfrm>
            <a:off x="3345180" y="273685"/>
            <a:ext cx="24853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汇报交流</a:t>
            </a:r>
            <a:endParaRPr lang="zh-CN" altLang="en-US" sz="4000" b="1">
              <a:ln>
                <a:solidFill>
                  <a:schemeClr val="tx1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12545" y="1613535"/>
            <a:ext cx="716343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 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现在请你们每组派代表汇报吧，要求：组员可以作补充，尽可能全面反映小组意见。汇报时，其他同学认真倾听。</a:t>
            </a:r>
            <a:endParaRPr lang="zh-CN" sz="3600" b="1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charset="0"/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背景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24130" y="-3175"/>
            <a:ext cx="9192895" cy="515048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0535" y="3517265"/>
            <a:ext cx="2305050" cy="159194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文本框 1"/>
          <p:cNvSpPr txBox="1"/>
          <p:nvPr/>
        </p:nvSpPr>
        <p:spPr>
          <a:xfrm>
            <a:off x="3425190" y="203835"/>
            <a:ext cx="22936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微软雅黑" panose="020B0503020204020204" charset="-122"/>
                <a:ea typeface="微软雅黑" panose="020B0503020204020204" charset="-122"/>
              </a:rPr>
              <a:t>交流评议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1068070" y="1483995"/>
            <a:ext cx="703961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1.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各组推荐发言人在班上进行交流，其他同学可以补充。</a:t>
            </a:r>
            <a:r>
              <a:rPr lang="en-US" sz="900" b="0">
                <a:solidFill>
                  <a:srgbClr val="FF00FF"/>
                </a:solidFill>
                <a:latin typeface="NEU-BZ-S92" charset="0"/>
                <a:cs typeface="方正书宋_GBK" charset="0"/>
              </a:rPr>
              <a:t> 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29970" y="2883535"/>
            <a:ext cx="707771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28600"/>
            <a:r>
              <a:rPr lang="en-US" sz="40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charset="0"/>
              </a:rPr>
              <a:t>   2</a:t>
            </a:r>
            <a:r>
              <a:rPr lang="zh-CN" sz="36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.说话时要注意有礼貌、有条理、态度要大方，听的同学要认真倾听。</a:t>
            </a:r>
            <a:endParaRPr lang="zh-CN" altLang="en-US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WPS 演示</Application>
  <PresentationFormat>全屏显示(16:9)</PresentationFormat>
  <Paragraphs>56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Arial</vt:lpstr>
      <vt:lpstr>宋体</vt:lpstr>
      <vt:lpstr>Wingdings</vt:lpstr>
      <vt:lpstr>微软雅黑</vt:lpstr>
      <vt:lpstr>楷体</vt:lpstr>
      <vt:lpstr>方正书宋_GBK</vt:lpstr>
      <vt:lpstr>NEU-BZ-S92</vt:lpstr>
      <vt:lpstr>Juergen</vt:lpstr>
      <vt:lpstr>楷体_GB2312</vt:lpstr>
      <vt:lpstr>方正行楷简体</vt:lpstr>
      <vt:lpstr>Arial Unicode MS</vt:lpstr>
      <vt:lpstr>Calibri Light</vt:lpstr>
      <vt:lpstr>Calibri</vt:lpstr>
      <vt:lpstr>Lucida Sans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4</cp:revision>
  <dcterms:created xsi:type="dcterms:W3CDTF">2020-01-27T11:35:00Z</dcterms:created>
  <dcterms:modified xsi:type="dcterms:W3CDTF">2020-03-20T13:56:17Z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