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wav" ContentType="audio/x-wav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28" r:id="rId3"/>
    <p:sldId id="277" r:id="rId4"/>
    <p:sldId id="258" r:id="rId5"/>
    <p:sldId id="276" r:id="rId6"/>
    <p:sldId id="260" r:id="rId7"/>
    <p:sldId id="275" r:id="rId8"/>
    <p:sldId id="284" r:id="rId9"/>
    <p:sldId id="286" r:id="rId10"/>
    <p:sldId id="279" r:id="rId11"/>
    <p:sldId id="282" r:id="rId12"/>
    <p:sldId id="281" r:id="rId13"/>
    <p:sldId id="283" r:id="rId14"/>
    <p:sldId id="287" r:id="rId15"/>
    <p:sldId id="288" r:id="rId16"/>
    <p:sldId id="289" r:id="rId17"/>
    <p:sldId id="290" r:id="rId18"/>
    <p:sldId id="291" r:id="rId19"/>
    <p:sldId id="313" r:id="rId20"/>
    <p:sldId id="314" r:id="rId21"/>
    <p:sldId id="315" r:id="rId22"/>
    <p:sldId id="292" r:id="rId23"/>
    <p:sldId id="300" r:id="rId24"/>
    <p:sldId id="316" r:id="rId25"/>
    <p:sldId id="317" r:id="rId26"/>
    <p:sldId id="312" r:id="rId27"/>
    <p:sldId id="318" r:id="rId28"/>
    <p:sldId id="320" r:id="rId29"/>
    <p:sldId id="319" r:id="rId30"/>
    <p:sldId id="321" r:id="rId31"/>
    <p:sldId id="302" r:id="rId32"/>
    <p:sldId id="303" r:id="rId33"/>
    <p:sldId id="304" r:id="rId34"/>
    <p:sldId id="305" r:id="rId35"/>
    <p:sldId id="324" r:id="rId36"/>
    <p:sldId id="325" r:id="rId37"/>
    <p:sldId id="326" r:id="rId38"/>
    <p:sldId id="307" r:id="rId39"/>
    <p:sldId id="329" r:id="rId40"/>
    <p:sldId id="308" r:id="rId41"/>
    <p:sldId id="331" r:id="rId42"/>
    <p:sldId id="347" r:id="rId43"/>
    <p:sldId id="332" r:id="rId44"/>
    <p:sldId id="333" r:id="rId45"/>
    <p:sldId id="334" r:id="rId46"/>
    <p:sldId id="348" r:id="rId47"/>
    <p:sldId id="335" r:id="rId48"/>
    <p:sldId id="336" r:id="rId49"/>
    <p:sldId id="338" r:id="rId50"/>
    <p:sldId id="350" r:id="rId51"/>
    <p:sldId id="337" r:id="rId52"/>
    <p:sldId id="351" r:id="rId53"/>
    <p:sldId id="339" r:id="rId54"/>
    <p:sldId id="340" r:id="rId55"/>
    <p:sldId id="343" r:id="rId56"/>
    <p:sldId id="344" r:id="rId57"/>
    <p:sldId id="346" r:id="rId58"/>
    <p:sldId id="352" r:id="rId59"/>
    <p:sldId id="353" r:id="rId60"/>
    <p:sldId id="354" r:id="rId61"/>
    <p:sldId id="355" r:id="rId62"/>
    <p:sldId id="356" r:id="rId63"/>
    <p:sldId id="357" r:id="rId64"/>
    <p:sldId id="262" r:id="rId6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38" y="-294"/>
      </p:cViewPr>
      <p:guideLst>
        <p:guide orient="horz" pos="2124"/>
        <p:guide pos="29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8" Type="http://schemas.openxmlformats.org/officeDocument/2006/relationships/tableStyles" Target="tableStyles.xml"/><Relationship Id="rId67" Type="http://schemas.openxmlformats.org/officeDocument/2006/relationships/viewProps" Target="viewProps.xml"/><Relationship Id="rId66" Type="http://schemas.openxmlformats.org/officeDocument/2006/relationships/presProps" Target="presProps.xml"/><Relationship Id="rId65" Type="http://schemas.openxmlformats.org/officeDocument/2006/relationships/slide" Target="slides/slide63.xml"/><Relationship Id="rId64" Type="http://schemas.openxmlformats.org/officeDocument/2006/relationships/slide" Target="slides/slide62.xml"/><Relationship Id="rId63" Type="http://schemas.openxmlformats.org/officeDocument/2006/relationships/slide" Target="slides/slide61.xml"/><Relationship Id="rId62" Type="http://schemas.openxmlformats.org/officeDocument/2006/relationships/slide" Target="slides/slide60.xml"/><Relationship Id="rId61" Type="http://schemas.openxmlformats.org/officeDocument/2006/relationships/slide" Target="slides/slide59.xml"/><Relationship Id="rId60" Type="http://schemas.openxmlformats.org/officeDocument/2006/relationships/slide" Target="slides/slide58.xml"/><Relationship Id="rId6" Type="http://schemas.openxmlformats.org/officeDocument/2006/relationships/slide" Target="slides/slide4.xml"/><Relationship Id="rId59" Type="http://schemas.openxmlformats.org/officeDocument/2006/relationships/slide" Target="slides/slide57.xml"/><Relationship Id="rId58" Type="http://schemas.openxmlformats.org/officeDocument/2006/relationships/slide" Target="slides/slide56.xml"/><Relationship Id="rId57" Type="http://schemas.openxmlformats.org/officeDocument/2006/relationships/slide" Target="slides/slide55.xml"/><Relationship Id="rId56" Type="http://schemas.openxmlformats.org/officeDocument/2006/relationships/slide" Target="slides/slide54.xml"/><Relationship Id="rId55" Type="http://schemas.openxmlformats.org/officeDocument/2006/relationships/slide" Target="slides/slide53.xml"/><Relationship Id="rId54" Type="http://schemas.openxmlformats.org/officeDocument/2006/relationships/slide" Target="slides/slide52.xml"/><Relationship Id="rId53" Type="http://schemas.openxmlformats.org/officeDocument/2006/relationships/slide" Target="slides/slide51.xml"/><Relationship Id="rId52" Type="http://schemas.openxmlformats.org/officeDocument/2006/relationships/slide" Target="slides/slide50.xml"/><Relationship Id="rId51" Type="http://schemas.openxmlformats.org/officeDocument/2006/relationships/slide" Target="slides/slide49.xml"/><Relationship Id="rId50" Type="http://schemas.openxmlformats.org/officeDocument/2006/relationships/slide" Target="slides/slide48.xml"/><Relationship Id="rId5" Type="http://schemas.openxmlformats.org/officeDocument/2006/relationships/slide" Target="slides/slide3.xml"/><Relationship Id="rId49" Type="http://schemas.openxmlformats.org/officeDocument/2006/relationships/slide" Target="slides/slide47.xml"/><Relationship Id="rId48" Type="http://schemas.openxmlformats.org/officeDocument/2006/relationships/slide" Target="slides/slide46.xml"/><Relationship Id="rId47" Type="http://schemas.openxmlformats.org/officeDocument/2006/relationships/slide" Target="slides/slide45.xml"/><Relationship Id="rId46" Type="http://schemas.openxmlformats.org/officeDocument/2006/relationships/slide" Target="slides/slide44.xml"/><Relationship Id="rId45" Type="http://schemas.openxmlformats.org/officeDocument/2006/relationships/slide" Target="slides/slide43.xml"/><Relationship Id="rId44" Type="http://schemas.openxmlformats.org/officeDocument/2006/relationships/slide" Target="slides/slide42.xml"/><Relationship Id="rId43" Type="http://schemas.openxmlformats.org/officeDocument/2006/relationships/slide" Target="slides/slide41.xml"/><Relationship Id="rId42" Type="http://schemas.openxmlformats.org/officeDocument/2006/relationships/slide" Target="slides/slide40.xml"/><Relationship Id="rId41" Type="http://schemas.openxmlformats.org/officeDocument/2006/relationships/slide" Target="slides/slide39.xml"/><Relationship Id="rId40" Type="http://schemas.openxmlformats.org/officeDocument/2006/relationships/slide" Target="slides/slide38.xml"/><Relationship Id="rId4" Type="http://schemas.openxmlformats.org/officeDocument/2006/relationships/slide" Target="slides/slide2.xml"/><Relationship Id="rId39" Type="http://schemas.openxmlformats.org/officeDocument/2006/relationships/slide" Target="slides/slide37.xml"/><Relationship Id="rId38" Type="http://schemas.openxmlformats.org/officeDocument/2006/relationships/slide" Target="slides/slide36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899100" y="914400"/>
            <a:ext cx="73494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5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899100" y="3560400"/>
            <a:ext cx="73494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456300" y="774000"/>
            <a:ext cx="8229600" cy="5482800"/>
          </a:xfrm>
        </p:spPr>
        <p:txBody>
          <a:bodyPr/>
          <a:lstStyle>
            <a:lvl1pPr marL="1714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5143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8572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2001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543050" indent="-17145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899100" y="2484000"/>
            <a:ext cx="73494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5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899100" y="3560400"/>
            <a:ext cx="73494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6300" y="1490400"/>
            <a:ext cx="82269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6858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0287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3716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493100" y="3848400"/>
            <a:ext cx="58266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3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493100" y="4615200"/>
            <a:ext cx="58266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35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456300" y="1501200"/>
            <a:ext cx="3882600" cy="4748400"/>
          </a:xfrm>
        </p:spPr>
        <p:txBody>
          <a:bodyPr vert="horz" lIns="90000" tIns="46800" rIns="90000" bIns="4680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808700" y="1501200"/>
            <a:ext cx="3882600" cy="4748400"/>
          </a:xfrm>
        </p:spPr>
        <p:txBody>
          <a:bodyPr lIns="90000" tIns="46800" rIns="90000" bIns="46800">
            <a:normAutofit/>
          </a:bodyPr>
          <a:lstStyle>
            <a:lvl1pPr marL="171450" indent="-171450">
              <a:lnSpc>
                <a:spcPct val="130000"/>
              </a:lnSpc>
              <a:buFont typeface="Wingdings" panose="05000000000000000000" pitchFamily="2" charset="2"/>
              <a:buChar char="l"/>
              <a:defRPr sz="12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514350" indent="-171450">
              <a:lnSpc>
                <a:spcPct val="130000"/>
              </a:lnSpc>
              <a:buFont typeface="Wingdings" panose="05000000000000000000" pitchFamily="2" charset="2"/>
              <a:buChar char="l"/>
              <a:defRPr sz="12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857250" indent="-171450">
              <a:lnSpc>
                <a:spcPct val="130000"/>
              </a:lnSpc>
              <a:buFont typeface="Wingdings" panose="05000000000000000000" pitchFamily="2" charset="2"/>
              <a:buChar char="l"/>
              <a:defRPr sz="12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200150" indent="-171450">
              <a:lnSpc>
                <a:spcPct val="130000"/>
              </a:lnSpc>
              <a:buFont typeface="Wingdings" panose="05000000000000000000" pitchFamily="2" charset="2"/>
              <a:buChar char="l"/>
              <a:defRPr sz="12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lnSpc>
                <a:spcPct val="130000"/>
              </a:lnSpc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456300" y="1429200"/>
            <a:ext cx="40068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56300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1421729"/>
            <a:ext cx="40068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854000"/>
            <a:ext cx="4006800" cy="4395600"/>
          </a:xfrm>
        </p:spPr>
        <p:txBody>
          <a:bodyPr vert="horz" lIns="101600" tIns="0" rIns="82550" bIns="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6300" y="608400"/>
            <a:ext cx="82269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7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456300" y="1555200"/>
            <a:ext cx="38448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3"/>
            </p:custDataLst>
          </p:nvPr>
        </p:nvSpPr>
        <p:spPr>
          <a:xfrm>
            <a:off x="4762800" y="1555200"/>
            <a:ext cx="3920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7676100" y="914400"/>
            <a:ext cx="783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1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3"/>
            </p:custDataLst>
          </p:nvPr>
        </p:nvSpPr>
        <p:spPr>
          <a:xfrm>
            <a:off x="685800" y="914400"/>
            <a:ext cx="68769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456300" y="608400"/>
            <a:ext cx="82269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456300" y="1515600"/>
            <a:ext cx="82269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4590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3087000" y="6314400"/>
            <a:ext cx="297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6658200" y="6314400"/>
            <a:ext cx="2025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75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27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4.wav"/><Relationship Id="rId1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5.wav"/><Relationship Id="rId3" Type="http://schemas.openxmlformats.org/officeDocument/2006/relationships/audio" Target="../media/audio2.wav"/><Relationship Id="rId2" Type="http://schemas.openxmlformats.org/officeDocument/2006/relationships/image" Target="../media/image7.GIF"/><Relationship Id="rId1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7.wav"/><Relationship Id="rId4" Type="http://schemas.openxmlformats.org/officeDocument/2006/relationships/audio" Target="../media/audio6.wav"/><Relationship Id="rId3" Type="http://schemas.openxmlformats.org/officeDocument/2006/relationships/audio" Target="../media/audio1.wav"/><Relationship Id="rId2" Type="http://schemas.openxmlformats.org/officeDocument/2006/relationships/image" Target="../media/image9.png"/><Relationship Id="rId1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1.wav"/><Relationship Id="rId4" Type="http://schemas.openxmlformats.org/officeDocument/2006/relationships/audio" Target="../media/audio10.wav"/><Relationship Id="rId3" Type="http://schemas.openxmlformats.org/officeDocument/2006/relationships/audio" Target="../media/audio4.wav"/><Relationship Id="rId2" Type="http://schemas.openxmlformats.org/officeDocument/2006/relationships/audio" Target="../media/audio9.wav"/><Relationship Id="rId1" Type="http://schemas.openxmlformats.org/officeDocument/2006/relationships/audio" Target="../media/audio8.wav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5.wav"/><Relationship Id="rId2" Type="http://schemas.openxmlformats.org/officeDocument/2006/relationships/image" Target="../media/image11.png"/><Relationship Id="rId1" Type="http://schemas.openxmlformats.org/officeDocument/2006/relationships/image" Target="../media/image10.GI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2.wav"/><Relationship Id="rId1" Type="http://schemas.openxmlformats.org/officeDocument/2006/relationships/audio" Target="../media/audio5.wav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5.wav"/><Relationship Id="rId1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3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14.wav"/><Relationship Id="rId1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2.wav"/><Relationship Id="rId2" Type="http://schemas.openxmlformats.org/officeDocument/2006/relationships/audio" Target="../media/audio5.wav"/><Relationship Id="rId1" Type="http://schemas.openxmlformats.org/officeDocument/2006/relationships/audio" Target="../media/audio14.wav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5.wav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5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audio2.wav"/><Relationship Id="rId1" Type="http://schemas.openxmlformats.org/officeDocument/2006/relationships/audio" Target="../media/audio3.wav"/></Relationships>
</file>

<file path=ppt/slides/_rels/slide5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slide" Target="slide53.xml"/><Relationship Id="rId4" Type="http://schemas.openxmlformats.org/officeDocument/2006/relationships/slide" Target="slide42.xml"/><Relationship Id="rId3" Type="http://schemas.openxmlformats.org/officeDocument/2006/relationships/slide" Target="slide29.xml"/><Relationship Id="rId2" Type="http://schemas.openxmlformats.org/officeDocument/2006/relationships/slide" Target="slide52.xml"/><Relationship Id="rId1" Type="http://schemas.openxmlformats.org/officeDocument/2006/relationships/slide" Target="slide35.xml"/></Relationships>
</file>

<file path=ppt/slides/_rels/slide5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0.wav"/><Relationship Id="rId3" Type="http://schemas.openxmlformats.org/officeDocument/2006/relationships/audio" Target="../media/audio9.wav"/><Relationship Id="rId2" Type="http://schemas.openxmlformats.org/officeDocument/2006/relationships/audio" Target="../media/audio16.wav"/><Relationship Id="rId1" Type="http://schemas.openxmlformats.org/officeDocument/2006/relationships/audio" Target="../media/audio11.wav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audio" Target="../media/audio4.wav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4.wav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820267" y="2270299"/>
            <a:ext cx="3409950" cy="1265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80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隶书"/>
                <a:ea typeface="隶书"/>
              </a:rPr>
              <a:t>社戏</a:t>
            </a:r>
            <a:endParaRPr lang="zh-CN" altLang="en-US" sz="80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隶书"/>
              <a:ea typeface="隶书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4557117" y="3853036"/>
            <a:ext cx="1743075" cy="800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6000" b="1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FF00FF"/>
                </a:solidFill>
                <a:latin typeface="华文行楷"/>
                <a:ea typeface="华文行楷"/>
              </a:rPr>
              <a:t>鲁 迅</a:t>
            </a:r>
            <a:endParaRPr lang="zh-CN" altLang="en-US" sz="6000" b="1" kern="10" dirty="0">
              <a:ln w="12700">
                <a:solidFill>
                  <a:srgbClr val="FF0000"/>
                </a:solidFill>
                <a:round/>
              </a:ln>
              <a:solidFill>
                <a:srgbClr val="FF00FF"/>
              </a:solidFill>
              <a:latin typeface="华文行楷"/>
              <a:ea typeface="华文行楷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49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8" name="Text Box 16"/>
          <p:cNvSpPr txBox="1">
            <a:spLocks noChangeArrowheads="1"/>
          </p:cNvSpPr>
          <p:nvPr/>
        </p:nvSpPr>
        <p:spPr bwMode="auto">
          <a:xfrm>
            <a:off x="508000" y="1628775"/>
            <a:ext cx="8672513" cy="384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33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CN" sz="4800" b="1" dirty="0">
              <a:solidFill>
                <a:srgbClr val="333399"/>
              </a:solidFill>
              <a:latin typeface="Times New Roman" panose="02020603050405020304" charset="0"/>
              <a:ea typeface="隶书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</a:rPr>
              <a:t>归省     行辈      惮         絮叨      怠慢      撺掇      凫水         </a:t>
            </a:r>
            <a:endParaRPr kumimoji="1" lang="zh-CN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</a:rPr>
              <a:t>潺潺     歌吹    蕴藻       家眷      皎洁      漂渺      纠葛</a:t>
            </a:r>
            <a:endParaRPr kumimoji="1" lang="zh-CN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</a:rPr>
              <a:t> </a:t>
            </a:r>
            <a:endParaRPr kumimoji="1" lang="zh-CN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</a:rPr>
              <a:t>   </a:t>
            </a:r>
            <a:endParaRPr kumimoji="1" lang="zh-CN" altLang="en-US" sz="2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</a:rPr>
              <a:t>   踱            颇          宛转          撮           桕树          楫</a:t>
            </a:r>
            <a:endParaRPr kumimoji="1" lang="en-US" altLang="zh-CN" sz="4400" b="1" dirty="0">
              <a:solidFill>
                <a:srgbClr val="000000"/>
              </a:solidFill>
              <a:latin typeface="Times New Roman" panose="02020603050405020304" charset="0"/>
            </a:endParaRPr>
          </a:p>
        </p:txBody>
      </p:sp>
      <p:sp>
        <p:nvSpPr>
          <p:cNvPr id="13329" name="Text Box 17"/>
          <p:cNvSpPr txBox="1">
            <a:spLocks noChangeArrowheads="1"/>
          </p:cNvSpPr>
          <p:nvPr/>
        </p:nvSpPr>
        <p:spPr bwMode="auto">
          <a:xfrm>
            <a:off x="684213" y="1892300"/>
            <a:ext cx="7489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</a:rPr>
              <a:t>xǐng</a:t>
            </a:r>
            <a:endParaRPr kumimoji="1" lang="en-US" altLang="zh-CN" sz="2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13330" name="Text Box 18"/>
          <p:cNvSpPr txBox="1">
            <a:spLocks noChangeArrowheads="1"/>
          </p:cNvSpPr>
          <p:nvPr/>
        </p:nvSpPr>
        <p:spPr bwMode="auto">
          <a:xfrm>
            <a:off x="1619250" y="1892300"/>
            <a:ext cx="828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</a:rPr>
              <a:t>háng</a:t>
            </a:r>
            <a:endParaRPr kumimoji="1" lang="en-US" altLang="zh-CN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2843213" y="1916113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</a:rPr>
              <a:t>dàn</a:t>
            </a:r>
            <a:endParaRPr kumimoji="1" lang="en-US" altLang="zh-CN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13332" name="Text Box 20"/>
          <p:cNvSpPr txBox="1">
            <a:spLocks noChangeArrowheads="1"/>
          </p:cNvSpPr>
          <p:nvPr/>
        </p:nvSpPr>
        <p:spPr bwMode="auto">
          <a:xfrm>
            <a:off x="3995738" y="1892300"/>
            <a:ext cx="1057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</a:rPr>
              <a:t>xù dao</a:t>
            </a:r>
            <a:endParaRPr kumimoji="1" lang="en-US" altLang="zh-CN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>
            <a:off x="5421313" y="1916113"/>
            <a:ext cx="590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</a:rPr>
              <a:t>dài</a:t>
            </a:r>
            <a:endParaRPr kumimoji="1" lang="en-US" altLang="zh-CN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13334" name="Text Box 22"/>
          <p:cNvSpPr txBox="1">
            <a:spLocks noChangeArrowheads="1"/>
          </p:cNvSpPr>
          <p:nvPr/>
        </p:nvSpPr>
        <p:spPr bwMode="auto">
          <a:xfrm>
            <a:off x="6372225" y="1916113"/>
            <a:ext cx="13795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</a:rPr>
              <a:t>cuān duo</a:t>
            </a:r>
            <a:endParaRPr kumimoji="1" lang="en-US" altLang="zh-CN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7907338" y="1916113"/>
            <a:ext cx="4556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</a:rPr>
              <a:t>fú</a:t>
            </a:r>
            <a:endParaRPr kumimoji="1" lang="en-US" altLang="zh-CN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13336" name="Text Box 24"/>
          <p:cNvSpPr txBox="1">
            <a:spLocks noChangeArrowheads="1"/>
          </p:cNvSpPr>
          <p:nvPr/>
        </p:nvSpPr>
        <p:spPr bwMode="auto">
          <a:xfrm>
            <a:off x="552450" y="3213100"/>
            <a:ext cx="81785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</a:rPr>
              <a:t>chán</a:t>
            </a:r>
            <a:endParaRPr kumimoji="1" lang="en-US" altLang="zh-CN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CN" sz="14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2627313" y="3216275"/>
            <a:ext cx="1193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</a:rPr>
              <a:t>yùn zǎo</a:t>
            </a:r>
            <a:endParaRPr kumimoji="1" lang="en-US" altLang="zh-CN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4356100" y="3216275"/>
            <a:ext cx="77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</a:rPr>
              <a:t>juàn</a:t>
            </a:r>
            <a:endParaRPr kumimoji="1" lang="en-US" altLang="zh-CN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5346700" y="3251200"/>
            <a:ext cx="676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</a:rPr>
              <a:t>jiǎo</a:t>
            </a:r>
            <a:endParaRPr kumimoji="1" lang="en-US" altLang="zh-CN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13340" name="Text Box 28"/>
          <p:cNvSpPr txBox="1">
            <a:spLocks noChangeArrowheads="1"/>
          </p:cNvSpPr>
          <p:nvPr/>
        </p:nvSpPr>
        <p:spPr bwMode="auto">
          <a:xfrm>
            <a:off x="6300788" y="3251200"/>
            <a:ext cx="1463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</a:rPr>
              <a:t>piāo miǎo</a:t>
            </a:r>
            <a:endParaRPr kumimoji="1" lang="en-US" altLang="zh-CN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13341" name="Text Box 29"/>
          <p:cNvSpPr txBox="1">
            <a:spLocks noChangeArrowheads="1"/>
          </p:cNvSpPr>
          <p:nvPr/>
        </p:nvSpPr>
        <p:spPr bwMode="auto">
          <a:xfrm>
            <a:off x="7889875" y="3216275"/>
            <a:ext cx="9096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</a:rPr>
              <a:t>jiū gě</a:t>
            </a:r>
            <a:endParaRPr kumimoji="1" lang="en-US" altLang="zh-CN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13342" name="Text Box 30"/>
          <p:cNvSpPr txBox="1">
            <a:spLocks noChangeArrowheads="1"/>
          </p:cNvSpPr>
          <p:nvPr/>
        </p:nvSpPr>
        <p:spPr bwMode="auto">
          <a:xfrm>
            <a:off x="727075" y="4508500"/>
            <a:ext cx="68159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duó</a:t>
            </a:r>
            <a:endParaRPr kumimoji="1" lang="en-US" altLang="zh-CN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CN" sz="14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13343" name="Text Box 31"/>
          <p:cNvSpPr txBox="1">
            <a:spLocks noChangeArrowheads="1"/>
          </p:cNvSpPr>
          <p:nvPr/>
        </p:nvSpPr>
        <p:spPr bwMode="auto">
          <a:xfrm>
            <a:off x="2192338" y="4484688"/>
            <a:ext cx="51007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pō</a:t>
            </a:r>
            <a:endParaRPr kumimoji="1" lang="en-US" altLang="zh-CN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CN" sz="1400">
              <a:solidFill>
                <a:srgbClr val="0000FF"/>
              </a:solidFill>
              <a:latin typeface="Times New Roman" panose="02020603050405020304" charset="0"/>
            </a:endParaRPr>
          </a:p>
        </p:txBody>
      </p:sp>
      <p:sp>
        <p:nvSpPr>
          <p:cNvPr id="13344" name="Text Box 32"/>
          <p:cNvSpPr txBox="1">
            <a:spLocks noChangeArrowheads="1"/>
          </p:cNvSpPr>
          <p:nvPr/>
        </p:nvSpPr>
        <p:spPr bwMode="auto">
          <a:xfrm>
            <a:off x="3338513" y="4487863"/>
            <a:ext cx="732893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wǎn</a:t>
            </a:r>
            <a:endParaRPr kumimoji="1" lang="en-US" altLang="zh-CN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CN" sz="14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13345" name="Text Box 33"/>
          <p:cNvSpPr txBox="1">
            <a:spLocks noChangeArrowheads="1"/>
          </p:cNvSpPr>
          <p:nvPr/>
        </p:nvSpPr>
        <p:spPr bwMode="auto">
          <a:xfrm>
            <a:off x="5008563" y="4484688"/>
            <a:ext cx="646331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</a:rPr>
              <a:t>c</a:t>
            </a:r>
            <a:r>
              <a:rPr kumimoji="1" lang="en-US" altLang="zh-CN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uō</a:t>
            </a:r>
            <a:endParaRPr kumimoji="1" lang="en-US" altLang="zh-CN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CN" sz="14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13346" name="Text Box 34"/>
          <p:cNvSpPr txBox="1">
            <a:spLocks noChangeArrowheads="1"/>
          </p:cNvSpPr>
          <p:nvPr/>
        </p:nvSpPr>
        <p:spPr bwMode="auto">
          <a:xfrm>
            <a:off x="6443663" y="4487863"/>
            <a:ext cx="543739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jiù</a:t>
            </a:r>
            <a:endParaRPr kumimoji="1" lang="en-US" altLang="zh-CN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CN" sz="14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13347" name="Text Box 35"/>
          <p:cNvSpPr txBox="1">
            <a:spLocks noChangeArrowheads="1"/>
          </p:cNvSpPr>
          <p:nvPr/>
        </p:nvSpPr>
        <p:spPr bwMode="auto">
          <a:xfrm>
            <a:off x="8089900" y="4484688"/>
            <a:ext cx="37221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cs typeface="Times New Roman" panose="02020603050405020304" charset="0"/>
              </a:rPr>
              <a:t>jí</a:t>
            </a:r>
            <a:endParaRPr kumimoji="1" lang="en-US" altLang="zh-CN" sz="24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cs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CN" sz="120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13348" name="WordArt 36"/>
          <p:cNvSpPr>
            <a:spLocks noChangeArrowheads="1" noChangeShapeType="1" noTextEdit="1"/>
          </p:cNvSpPr>
          <p:nvPr/>
        </p:nvSpPr>
        <p:spPr bwMode="auto">
          <a:xfrm>
            <a:off x="1619250" y="620713"/>
            <a:ext cx="2438400" cy="619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800" b="1" kern="10">
                <a:ln w="15875">
                  <a:solidFill>
                    <a:srgbClr val="FFFFFF"/>
                  </a:solidFill>
                  <a:round/>
                </a:ln>
                <a:solidFill>
                  <a:srgbClr val="FF0000">
                    <a:alpha val="92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辨析字音</a:t>
            </a:r>
            <a:endParaRPr lang="zh-CN" altLang="en-US" sz="4800" b="1" kern="10">
              <a:ln w="15875">
                <a:solidFill>
                  <a:srgbClr val="FFFFFF"/>
                </a:solidFill>
                <a:round/>
              </a:ln>
              <a:solidFill>
                <a:srgbClr val="FF0000">
                  <a:alpha val="92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华文新魏"/>
              <a:ea typeface="华文新魏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3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3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3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33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9" grpId="0" autoUpdateAnimBg="0"/>
      <p:bldP spid="13330" grpId="0" autoUpdateAnimBg="0"/>
      <p:bldP spid="13331" grpId="0" autoUpdateAnimBg="0"/>
      <p:bldP spid="13332" grpId="0" autoUpdateAnimBg="0"/>
      <p:bldP spid="13333" grpId="0" autoUpdateAnimBg="0"/>
      <p:bldP spid="13334" grpId="0" autoUpdateAnimBg="0"/>
      <p:bldP spid="13335" grpId="0" autoUpdateAnimBg="0"/>
      <p:bldP spid="13336" grpId="0" autoUpdateAnimBg="0"/>
      <p:bldP spid="13337" grpId="0" autoUpdateAnimBg="0"/>
      <p:bldP spid="13338" grpId="0" autoUpdateAnimBg="0"/>
      <p:bldP spid="13339" grpId="0" autoUpdateAnimBg="0"/>
      <p:bldP spid="13340" grpId="0" autoUpdateAnimBg="0"/>
      <p:bldP spid="13341" grpId="0" autoUpdateAnimBg="0"/>
      <p:bldP spid="13342" grpId="0" autoUpdateAnimBg="0"/>
      <p:bldP spid="13343" grpId="0" autoUpdateAnimBg="0"/>
      <p:bldP spid="13344" grpId="0" autoUpdateAnimBg="0"/>
      <p:bldP spid="13345" grpId="0" autoUpdateAnimBg="0"/>
      <p:bldP spid="13346" grpId="0" autoUpdateAnimBg="0"/>
      <p:bldP spid="13347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1534795" y="247015"/>
            <a:ext cx="41910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4800" b="1">
                <a:latin typeface="Times New Roman" panose="02020603050405020304" charset="0"/>
              </a:rPr>
              <a:t>词语解释：</a:t>
            </a:r>
            <a:endParaRPr kumimoji="1" lang="zh-CN" altLang="en-US" sz="4800" b="1">
              <a:latin typeface="Times New Roman" panose="02020603050405020304" charset="0"/>
            </a:endParaRP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533400" y="1266825"/>
            <a:ext cx="20939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4000" b="1">
                <a:latin typeface="Times New Roman" panose="02020603050405020304" charset="0"/>
              </a:rPr>
              <a:t>归省：</a:t>
            </a:r>
            <a:endParaRPr kumimoji="1" lang="zh-CN" altLang="en-US" sz="4000" b="1">
              <a:latin typeface="Times New Roman" panose="02020603050405020304" charset="0"/>
            </a:endParaRPr>
          </a:p>
        </p:txBody>
      </p:sp>
      <p:sp>
        <p:nvSpPr>
          <p:cNvPr id="196613" name="Text Box 5"/>
          <p:cNvSpPr txBox="1">
            <a:spLocks noChangeArrowheads="1"/>
          </p:cNvSpPr>
          <p:nvPr/>
        </p:nvSpPr>
        <p:spPr bwMode="auto">
          <a:xfrm>
            <a:off x="2484438" y="1268413"/>
            <a:ext cx="4953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4000" b="1">
                <a:solidFill>
                  <a:srgbClr val="800080"/>
                </a:solidFill>
                <a:latin typeface="Times New Roman" panose="02020603050405020304" charset="0"/>
              </a:rPr>
              <a:t>回家探望父母。</a:t>
            </a:r>
            <a:endParaRPr kumimoji="1" lang="zh-CN" altLang="en-US" sz="4000" b="1">
              <a:solidFill>
                <a:srgbClr val="800080"/>
              </a:solidFill>
              <a:latin typeface="Times New Roman" panose="02020603050405020304" charset="0"/>
            </a:endParaRP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533400" y="2209800"/>
            <a:ext cx="20224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4000" b="1">
                <a:latin typeface="Times New Roman" panose="02020603050405020304" charset="0"/>
              </a:rPr>
              <a:t>犯上：</a:t>
            </a:r>
            <a:endParaRPr kumimoji="1" lang="zh-CN" altLang="en-US" sz="4000" b="1">
              <a:latin typeface="Times New Roman" panose="02020603050405020304" charset="0"/>
            </a:endParaRP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2514600" y="2209800"/>
            <a:ext cx="4495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4000" b="1">
                <a:solidFill>
                  <a:srgbClr val="800080"/>
                </a:solidFill>
                <a:latin typeface="Times New Roman" panose="02020603050405020304" charset="0"/>
              </a:rPr>
              <a:t>冒犯长辈或上级。</a:t>
            </a:r>
            <a:endParaRPr kumimoji="1" lang="zh-CN" altLang="en-US" sz="4000" b="1">
              <a:solidFill>
                <a:srgbClr val="800080"/>
              </a:solidFill>
              <a:latin typeface="Times New Roman" panose="02020603050405020304" charset="0"/>
            </a:endParaRP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533400" y="3200400"/>
            <a:ext cx="198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4000" b="1">
                <a:latin typeface="Times New Roman" panose="02020603050405020304" charset="0"/>
              </a:rPr>
              <a:t>撺掇：</a:t>
            </a:r>
            <a:endParaRPr kumimoji="1" lang="zh-CN" altLang="en-US" sz="4000" b="1">
              <a:latin typeface="Times New Roman" panose="02020603050405020304" charset="0"/>
            </a:endParaRPr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2514600" y="3214688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4000" b="1">
                <a:solidFill>
                  <a:srgbClr val="800080"/>
                </a:solidFill>
                <a:latin typeface="Times New Roman" panose="02020603050405020304" charset="0"/>
              </a:rPr>
              <a:t>从旁鼓动人做某事。</a:t>
            </a:r>
            <a:endParaRPr kumimoji="1" lang="zh-CN" altLang="en-US" sz="4000" b="1">
              <a:solidFill>
                <a:srgbClr val="800080"/>
              </a:solidFill>
              <a:latin typeface="Times New Roman" panose="02020603050405020304" charset="0"/>
            </a:endParaRPr>
          </a:p>
        </p:txBody>
      </p:sp>
      <p:sp>
        <p:nvSpPr>
          <p:cNvPr id="196618" name="Text Box 10"/>
          <p:cNvSpPr txBox="1">
            <a:spLocks noChangeArrowheads="1"/>
          </p:cNvSpPr>
          <p:nvPr/>
        </p:nvSpPr>
        <p:spPr bwMode="auto">
          <a:xfrm>
            <a:off x="533400" y="4129088"/>
            <a:ext cx="21669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4000" b="1">
                <a:latin typeface="Times New Roman" panose="02020603050405020304" charset="0"/>
              </a:rPr>
              <a:t>弥散：</a:t>
            </a:r>
            <a:endParaRPr kumimoji="1" lang="zh-CN" altLang="en-US" sz="4000" b="1">
              <a:latin typeface="Times New Roman" panose="02020603050405020304" charset="0"/>
            </a:endParaRPr>
          </a:p>
        </p:txBody>
      </p:sp>
      <p:sp>
        <p:nvSpPr>
          <p:cNvPr id="196619" name="Text Box 11"/>
          <p:cNvSpPr txBox="1">
            <a:spLocks noChangeArrowheads="1"/>
          </p:cNvSpPr>
          <p:nvPr/>
        </p:nvSpPr>
        <p:spPr bwMode="auto">
          <a:xfrm>
            <a:off x="2555875" y="4149725"/>
            <a:ext cx="6019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4000" b="1" dirty="0">
                <a:solidFill>
                  <a:srgbClr val="800080"/>
                </a:solidFill>
                <a:latin typeface="Times New Roman" panose="02020603050405020304" charset="0"/>
              </a:rPr>
              <a:t>扩散，布满。</a:t>
            </a:r>
            <a:endParaRPr kumimoji="1" lang="zh-CN" altLang="en-US" sz="4000" b="1" dirty="0">
              <a:solidFill>
                <a:srgbClr val="800080"/>
              </a:solidFill>
              <a:latin typeface="Times New Roman" panose="02020603050405020304" charset="0"/>
            </a:endParaRPr>
          </a:p>
        </p:txBody>
      </p:sp>
      <p:sp>
        <p:nvSpPr>
          <p:cNvPr id="196620" name="Text Box 12"/>
          <p:cNvSpPr txBox="1">
            <a:spLocks noChangeArrowheads="1"/>
          </p:cNvSpPr>
          <p:nvPr/>
        </p:nvSpPr>
        <p:spPr bwMode="auto">
          <a:xfrm>
            <a:off x="428625" y="5084763"/>
            <a:ext cx="16557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en-US" altLang="zh-CN" sz="3600" b="1">
                <a:latin typeface="Times New Roman" panose="02020603050405020304" charset="0"/>
              </a:rPr>
              <a:t> </a:t>
            </a:r>
            <a:r>
              <a:rPr kumimoji="1" lang="zh-CN" altLang="en-US" sz="4000" b="1">
                <a:latin typeface="宋体" panose="02010600030101010101" pitchFamily="2" charset="-122"/>
              </a:rPr>
              <a:t>漂缈：</a:t>
            </a:r>
            <a:endParaRPr kumimoji="1" lang="zh-CN" altLang="en-US" sz="4000" b="1">
              <a:latin typeface="宋体" panose="02010600030101010101" pitchFamily="2" charset="-122"/>
            </a:endParaRPr>
          </a:p>
        </p:txBody>
      </p:sp>
      <p:sp>
        <p:nvSpPr>
          <p:cNvPr id="196621" name="Text Box 13"/>
          <p:cNvSpPr txBox="1">
            <a:spLocks noChangeArrowheads="1"/>
          </p:cNvSpPr>
          <p:nvPr/>
        </p:nvSpPr>
        <p:spPr bwMode="auto">
          <a:xfrm>
            <a:off x="2555875" y="5040313"/>
            <a:ext cx="586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kumimoji="1" lang="zh-CN" altLang="en-US" sz="4000" b="1">
                <a:solidFill>
                  <a:srgbClr val="800080"/>
                </a:solidFill>
                <a:latin typeface="Times New Roman" panose="02020603050405020304" charset="0"/>
              </a:rPr>
              <a:t>高远隐约的样子。</a:t>
            </a:r>
            <a:endParaRPr kumimoji="1" lang="zh-CN" altLang="en-US" sz="4000" b="1">
              <a:solidFill>
                <a:srgbClr val="800080"/>
              </a:solidFill>
              <a:latin typeface="Times New Roman" panose="02020603050405020304" charset="0"/>
            </a:endParaRPr>
          </a:p>
        </p:txBody>
      </p:sp>
      <p:pic>
        <p:nvPicPr>
          <p:cNvPr id="196622" name="Picture 14" descr="116">
            <a:hlinkClick r:id="rId1" action="ppaction://hlinksldjump"/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5085080"/>
            <a:ext cx="974725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966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6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1966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96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6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6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196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ldLvl="0" animBg="1" autoUpdateAnimBg="0"/>
      <p:bldP spid="196612" grpId="0" autoUpdateAnimBg="0"/>
      <p:bldP spid="196613" grpId="0" autoUpdateAnimBg="0"/>
      <p:bldP spid="196614" grpId="0" autoUpdateAnimBg="0"/>
      <p:bldP spid="196615" grpId="0" autoUpdateAnimBg="0"/>
      <p:bldP spid="196616" grpId="0" autoUpdateAnimBg="0"/>
      <p:bldP spid="196617" grpId="0" autoUpdateAnimBg="0"/>
      <p:bldP spid="196618" grpId="0" autoUpdateAnimBg="0"/>
      <p:bldP spid="196619" grpId="0" autoUpdateAnimBg="0"/>
      <p:bldP spid="196620" grpId="0" autoUpdateAnimBg="0"/>
      <p:bldP spid="196621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 Box 2"/>
          <p:cNvSpPr txBox="1">
            <a:spLocks noChangeArrowheads="1"/>
          </p:cNvSpPr>
          <p:nvPr/>
        </p:nvSpPr>
        <p:spPr bwMode="auto">
          <a:xfrm>
            <a:off x="1290638" y="1120775"/>
            <a:ext cx="176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 smtClean="0">
                <a:solidFill>
                  <a:srgbClr val="FF0000"/>
                </a:solidFill>
                <a:latin typeface="Times New Roman" panose="02020603050405020304" charset="0"/>
                <a:ea typeface="隶书" pitchFamily="49" charset="-122"/>
              </a:rPr>
              <a:t>体裁：</a:t>
            </a:r>
            <a:endParaRPr kumimoji="1" lang="zh-CN" altLang="en-US" sz="3200" b="1" smtClean="0">
              <a:solidFill>
                <a:srgbClr val="FF0000"/>
              </a:solidFill>
              <a:latin typeface="Times New Roman" panose="02020603050405020304" charset="0"/>
              <a:ea typeface="隶书" pitchFamily="49" charset="-122"/>
            </a:endParaRPr>
          </a:p>
        </p:txBody>
      </p:sp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1258888" y="16002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 smtClean="0">
                <a:solidFill>
                  <a:srgbClr val="FF0000"/>
                </a:solidFill>
                <a:latin typeface="Times New Roman" panose="02020603050405020304" charset="0"/>
                <a:ea typeface="隶书" pitchFamily="49" charset="-122"/>
              </a:rPr>
              <a:t>人物：</a:t>
            </a:r>
            <a:endParaRPr kumimoji="1" lang="zh-CN" altLang="en-US" sz="3200" b="1" smtClean="0">
              <a:solidFill>
                <a:srgbClr val="FF0000"/>
              </a:solidFill>
              <a:latin typeface="Times New Roman" panose="02020603050405020304" charset="0"/>
              <a:ea typeface="隶书" pitchFamily="49" charset="-122"/>
            </a:endParaRP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1258888" y="3357563"/>
            <a:ext cx="1441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 smtClean="0">
                <a:solidFill>
                  <a:srgbClr val="FF0000"/>
                </a:solidFill>
                <a:latin typeface="Times New Roman" panose="02020603050405020304" charset="0"/>
                <a:ea typeface="隶书" pitchFamily="49" charset="-122"/>
              </a:rPr>
              <a:t>情节：</a:t>
            </a:r>
            <a:endParaRPr kumimoji="1" lang="zh-CN" altLang="en-US" sz="3200" b="1" smtClean="0">
              <a:solidFill>
                <a:srgbClr val="FF0000"/>
              </a:solidFill>
              <a:latin typeface="Times New Roman" panose="02020603050405020304" charset="0"/>
              <a:ea typeface="隶书" pitchFamily="49" charset="-122"/>
            </a:endParaRPr>
          </a:p>
        </p:txBody>
      </p:sp>
      <p:sp>
        <p:nvSpPr>
          <p:cNvPr id="278533" name="Text Box 5"/>
          <p:cNvSpPr txBox="1">
            <a:spLocks noChangeArrowheads="1"/>
          </p:cNvSpPr>
          <p:nvPr/>
        </p:nvSpPr>
        <p:spPr bwMode="auto">
          <a:xfrm>
            <a:off x="1331913" y="5084763"/>
            <a:ext cx="15827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 smtClean="0">
                <a:solidFill>
                  <a:srgbClr val="FF0000"/>
                </a:solidFill>
                <a:latin typeface="Times New Roman" panose="02020603050405020304" charset="0"/>
                <a:ea typeface="隶书" pitchFamily="49" charset="-122"/>
              </a:rPr>
              <a:t>环境：</a:t>
            </a:r>
            <a:endParaRPr kumimoji="1" lang="zh-CN" altLang="en-US" sz="3200" b="1" smtClean="0">
              <a:solidFill>
                <a:srgbClr val="FF0000"/>
              </a:solidFill>
              <a:latin typeface="Times New Roman" panose="02020603050405020304" charset="0"/>
              <a:ea typeface="隶书" pitchFamily="49" charset="-122"/>
            </a:endParaRPr>
          </a:p>
        </p:txBody>
      </p:sp>
      <p:sp>
        <p:nvSpPr>
          <p:cNvPr id="278534" name="Text Box 6"/>
          <p:cNvSpPr txBox="1">
            <a:spLocks noChangeArrowheads="1"/>
          </p:cNvSpPr>
          <p:nvPr/>
        </p:nvSpPr>
        <p:spPr bwMode="auto">
          <a:xfrm>
            <a:off x="2514600" y="1676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smtClean="0">
                <a:solidFill>
                  <a:srgbClr val="336699"/>
                </a:solidFill>
                <a:latin typeface="Times New Roman" panose="02020603050405020304" charset="0"/>
              </a:rPr>
              <a:t>迅哥儿</a:t>
            </a:r>
            <a:endParaRPr kumimoji="1" lang="zh-CN" altLang="en-US" sz="2400" b="1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35" name="Text Box 7"/>
          <p:cNvSpPr txBox="1">
            <a:spLocks noChangeArrowheads="1"/>
          </p:cNvSpPr>
          <p:nvPr/>
        </p:nvSpPr>
        <p:spPr bwMode="auto">
          <a:xfrm>
            <a:off x="3657600" y="16764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smtClean="0">
                <a:solidFill>
                  <a:srgbClr val="336699"/>
                </a:solidFill>
                <a:latin typeface="Times New Roman" panose="02020603050405020304" charset="0"/>
              </a:rPr>
              <a:t>双喜、阿发、六一公公</a:t>
            </a:r>
            <a:endParaRPr kumimoji="1" lang="zh-CN" altLang="en-US" sz="2400" b="1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36" name="Text Box 8"/>
          <p:cNvSpPr txBox="1">
            <a:spLocks noChangeArrowheads="1"/>
          </p:cNvSpPr>
          <p:nvPr/>
        </p:nvSpPr>
        <p:spPr bwMode="auto">
          <a:xfrm>
            <a:off x="2590800" y="2362200"/>
            <a:ext cx="121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smtClean="0">
                <a:solidFill>
                  <a:srgbClr val="336699"/>
                </a:solidFill>
                <a:latin typeface="Times New Roman" panose="02020603050405020304" charset="0"/>
              </a:rPr>
              <a:t>看戏前</a:t>
            </a:r>
            <a:endParaRPr kumimoji="1" lang="zh-CN" altLang="en-US" sz="2400" b="1" smtClean="0">
              <a:solidFill>
                <a:srgbClr val="336699"/>
              </a:solidFill>
              <a:latin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smtClean="0">
                <a:solidFill>
                  <a:srgbClr val="336699"/>
                </a:solidFill>
                <a:latin typeface="Times New Roman" panose="02020603050405020304" charset="0"/>
              </a:rPr>
              <a:t>1-4</a:t>
            </a:r>
            <a:endParaRPr kumimoji="1" lang="en-US" altLang="zh-CN" sz="2400" b="1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37" name="Text Box 9"/>
          <p:cNvSpPr txBox="1">
            <a:spLocks noChangeArrowheads="1"/>
          </p:cNvSpPr>
          <p:nvPr/>
        </p:nvSpPr>
        <p:spPr bwMode="auto">
          <a:xfrm>
            <a:off x="2590800" y="3733800"/>
            <a:ext cx="121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smtClean="0">
                <a:solidFill>
                  <a:srgbClr val="336699"/>
                </a:solidFill>
                <a:latin typeface="Times New Roman" panose="02020603050405020304" charset="0"/>
              </a:rPr>
              <a:t>看戏</a:t>
            </a:r>
            <a:endParaRPr kumimoji="1" lang="zh-CN" altLang="en-US" sz="2400" b="1" smtClean="0">
              <a:solidFill>
                <a:srgbClr val="336699"/>
              </a:solidFill>
              <a:latin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smtClean="0">
                <a:solidFill>
                  <a:srgbClr val="336699"/>
                </a:solidFill>
                <a:latin typeface="Times New Roman" panose="02020603050405020304" charset="0"/>
              </a:rPr>
              <a:t>5-30</a:t>
            </a:r>
            <a:endParaRPr kumimoji="1" lang="en-US" altLang="zh-CN" sz="2400" b="1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38" name="Text Box 10"/>
          <p:cNvSpPr txBox="1">
            <a:spLocks noChangeArrowheads="1"/>
          </p:cNvSpPr>
          <p:nvPr/>
        </p:nvSpPr>
        <p:spPr bwMode="auto">
          <a:xfrm>
            <a:off x="2700338" y="5661025"/>
            <a:ext cx="2159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dirty="0" smtClean="0">
                <a:solidFill>
                  <a:srgbClr val="336699"/>
                </a:solidFill>
                <a:latin typeface="Times New Roman" panose="02020603050405020304" charset="0"/>
              </a:rPr>
              <a:t>看戏后的余波</a:t>
            </a:r>
            <a:r>
              <a:rPr kumimoji="1" lang="zh-CN" altLang="en-US" sz="2400" dirty="0" smtClean="0">
                <a:solidFill>
                  <a:srgbClr val="336699"/>
                </a:solidFill>
                <a:latin typeface="Times New Roman" panose="02020603050405020304" charset="0"/>
              </a:rPr>
              <a:t>：</a:t>
            </a:r>
            <a:endParaRPr kumimoji="1" lang="zh-CN" altLang="en-US" sz="2400" dirty="0" smtClean="0">
              <a:solidFill>
                <a:srgbClr val="336699"/>
              </a:solidFill>
              <a:latin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dirty="0" smtClean="0">
                <a:solidFill>
                  <a:srgbClr val="336699"/>
                </a:solidFill>
                <a:latin typeface="Times New Roman" panose="02020603050405020304" charset="0"/>
              </a:rPr>
              <a:t>31-40</a:t>
            </a:r>
            <a:endParaRPr kumimoji="1" lang="en-US" altLang="zh-CN" sz="2400" b="1" dirty="0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39" name="AutoShape 11"/>
          <p:cNvSpPr/>
          <p:nvPr/>
        </p:nvSpPr>
        <p:spPr bwMode="auto">
          <a:xfrm>
            <a:off x="3657600" y="2209800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CN" altLang="zh-CN" sz="2400" b="1" smtClean="0">
              <a:solidFill>
                <a:srgbClr val="336699"/>
              </a:solidFill>
              <a:latin typeface="Times New Roman" panose="02020603050405020304" charset="0"/>
              <a:ea typeface="隶书" pitchFamily="49" charset="-122"/>
            </a:endParaRPr>
          </a:p>
        </p:txBody>
      </p:sp>
      <p:sp>
        <p:nvSpPr>
          <p:cNvPr id="278540" name="AutoShape 12"/>
          <p:cNvSpPr/>
          <p:nvPr/>
        </p:nvSpPr>
        <p:spPr bwMode="auto">
          <a:xfrm>
            <a:off x="3505200" y="3352800"/>
            <a:ext cx="228600" cy="16002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336699"/>
              </a:solidFill>
            </a:endParaRPr>
          </a:p>
        </p:txBody>
      </p:sp>
      <p:sp>
        <p:nvSpPr>
          <p:cNvPr id="278541" name="Text Box 13"/>
          <p:cNvSpPr txBox="1">
            <a:spLocks noChangeArrowheads="1"/>
          </p:cNvSpPr>
          <p:nvPr/>
        </p:nvSpPr>
        <p:spPr bwMode="auto">
          <a:xfrm>
            <a:off x="3886200" y="2057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smtClean="0">
                <a:solidFill>
                  <a:srgbClr val="336699"/>
                </a:solidFill>
                <a:latin typeface="Times New Roman" panose="02020603050405020304" charset="0"/>
              </a:rPr>
              <a:t>随母归省小住平桥村</a:t>
            </a:r>
            <a:endParaRPr kumimoji="1" lang="zh-CN" altLang="en-US" sz="2400" b="1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42" name="Text Box 14"/>
          <p:cNvSpPr txBox="1">
            <a:spLocks noChangeArrowheads="1"/>
          </p:cNvSpPr>
          <p:nvPr/>
        </p:nvSpPr>
        <p:spPr bwMode="auto">
          <a:xfrm>
            <a:off x="3886200" y="26670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smtClean="0">
                <a:solidFill>
                  <a:srgbClr val="336699"/>
                </a:solidFill>
                <a:latin typeface="Times New Roman" panose="02020603050405020304" charset="0"/>
              </a:rPr>
              <a:t>钓虾放牛的乡间生活</a:t>
            </a:r>
            <a:endParaRPr kumimoji="1" lang="zh-CN" altLang="en-US" sz="2400" b="1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43" name="Text Box 15"/>
          <p:cNvSpPr txBox="1">
            <a:spLocks noChangeArrowheads="1"/>
          </p:cNvSpPr>
          <p:nvPr/>
        </p:nvSpPr>
        <p:spPr bwMode="auto">
          <a:xfrm>
            <a:off x="3810000" y="3124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smtClean="0">
                <a:solidFill>
                  <a:srgbClr val="336699"/>
                </a:solidFill>
                <a:latin typeface="Times New Roman" panose="02020603050405020304" charset="0"/>
              </a:rPr>
              <a:t>看戏前的波折</a:t>
            </a:r>
            <a:endParaRPr kumimoji="1" lang="zh-CN" altLang="en-US" sz="2400" b="1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44" name="Text Box 16"/>
          <p:cNvSpPr txBox="1">
            <a:spLocks noChangeArrowheads="1"/>
          </p:cNvSpPr>
          <p:nvPr/>
        </p:nvSpPr>
        <p:spPr bwMode="auto">
          <a:xfrm>
            <a:off x="3810000" y="3657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smtClean="0">
                <a:solidFill>
                  <a:srgbClr val="336699"/>
                </a:solidFill>
                <a:latin typeface="Times New Roman" panose="02020603050405020304" charset="0"/>
              </a:rPr>
              <a:t>夏夜行船</a:t>
            </a:r>
            <a:endParaRPr kumimoji="1" lang="zh-CN" altLang="en-US" sz="2400" b="1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45" name="Text Box 17"/>
          <p:cNvSpPr txBox="1">
            <a:spLocks noChangeArrowheads="1"/>
          </p:cNvSpPr>
          <p:nvPr/>
        </p:nvSpPr>
        <p:spPr bwMode="auto">
          <a:xfrm>
            <a:off x="3810000" y="4191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smtClean="0">
                <a:solidFill>
                  <a:srgbClr val="336699"/>
                </a:solidFill>
                <a:latin typeface="Times New Roman" panose="02020603050405020304" charset="0"/>
              </a:rPr>
              <a:t>船头看戏</a:t>
            </a:r>
            <a:endParaRPr kumimoji="1" lang="zh-CN" altLang="en-US" sz="2400" b="1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46" name="Text Box 18"/>
          <p:cNvSpPr txBox="1">
            <a:spLocks noChangeArrowheads="1"/>
          </p:cNvSpPr>
          <p:nvPr/>
        </p:nvSpPr>
        <p:spPr bwMode="auto">
          <a:xfrm>
            <a:off x="3810000" y="47244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smtClean="0">
                <a:solidFill>
                  <a:srgbClr val="336699"/>
                </a:solidFill>
                <a:latin typeface="Times New Roman" panose="02020603050405020304" charset="0"/>
              </a:rPr>
              <a:t>归航偷豆</a:t>
            </a:r>
            <a:endParaRPr kumimoji="1" lang="zh-CN" altLang="en-US" sz="2400" b="1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47" name="Text Box 19"/>
          <p:cNvSpPr txBox="1">
            <a:spLocks noChangeArrowheads="1"/>
          </p:cNvSpPr>
          <p:nvPr/>
        </p:nvSpPr>
        <p:spPr bwMode="auto">
          <a:xfrm>
            <a:off x="4859338" y="5635625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smtClean="0">
                <a:solidFill>
                  <a:srgbClr val="336699"/>
                </a:solidFill>
                <a:latin typeface="Times New Roman" panose="02020603050405020304" charset="0"/>
              </a:rPr>
              <a:t>六一公公送豆</a:t>
            </a:r>
            <a:endParaRPr kumimoji="1" lang="zh-CN" altLang="en-US" sz="2400" b="1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49" name="Text Box 21"/>
          <p:cNvSpPr txBox="1">
            <a:spLocks noChangeArrowheads="1"/>
          </p:cNvSpPr>
          <p:nvPr/>
        </p:nvSpPr>
        <p:spPr bwMode="auto">
          <a:xfrm>
            <a:off x="2627313" y="5229225"/>
            <a:ext cx="152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smtClean="0">
                <a:solidFill>
                  <a:srgbClr val="336699"/>
                </a:solidFill>
                <a:latin typeface="Times New Roman" panose="02020603050405020304" charset="0"/>
              </a:rPr>
              <a:t>§ 11—13</a:t>
            </a:r>
            <a:endParaRPr kumimoji="1" lang="en-US" altLang="zh-CN" sz="2400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50" name="Text Box 22"/>
          <p:cNvSpPr txBox="1">
            <a:spLocks noChangeArrowheads="1"/>
          </p:cNvSpPr>
          <p:nvPr/>
        </p:nvSpPr>
        <p:spPr bwMode="auto">
          <a:xfrm>
            <a:off x="4140200" y="522922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dirty="0" smtClean="0">
                <a:solidFill>
                  <a:srgbClr val="336699"/>
                </a:solidFill>
                <a:latin typeface="Times New Roman" panose="02020603050405020304" charset="0"/>
              </a:rPr>
              <a:t>§ 22—23</a:t>
            </a:r>
            <a:endParaRPr kumimoji="1" lang="en-US" altLang="zh-CN" sz="2400" dirty="0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57" name="WordArt 29"/>
          <p:cNvSpPr>
            <a:spLocks noChangeArrowheads="1" noChangeShapeType="1" noTextEdit="1"/>
          </p:cNvSpPr>
          <p:nvPr/>
        </p:nvSpPr>
        <p:spPr bwMode="auto">
          <a:xfrm>
            <a:off x="1922463" y="215583"/>
            <a:ext cx="5113337" cy="904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kern="10" smtClean="0">
                <a:ln w="12700">
                  <a:solidFill>
                    <a:srgbClr val="EAEAEA"/>
                  </a:solidFill>
                  <a:miter lim="800000"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/>
                  </a:outerShdw>
                </a:effectLst>
                <a:latin typeface="华文新魏"/>
                <a:ea typeface="华文新魏"/>
              </a:rPr>
              <a:t>速读课文整体感知</a:t>
            </a:r>
            <a:endParaRPr lang="zh-CN" altLang="en-US" sz="4800" b="1" kern="10" smtClean="0">
              <a:ln w="12700">
                <a:solidFill>
                  <a:srgbClr val="EAEAEA"/>
                </a:solidFill>
                <a:miter lim="800000"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/>
                </a:outerShdw>
              </a:effectLst>
              <a:latin typeface="华文新魏"/>
              <a:ea typeface="华文新魏"/>
            </a:endParaRPr>
          </a:p>
        </p:txBody>
      </p:sp>
      <p:sp>
        <p:nvSpPr>
          <p:cNvPr id="278558" name="Text Box 30"/>
          <p:cNvSpPr txBox="1">
            <a:spLocks noChangeArrowheads="1"/>
          </p:cNvSpPr>
          <p:nvPr/>
        </p:nvSpPr>
        <p:spPr bwMode="auto">
          <a:xfrm>
            <a:off x="2484438" y="1196975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smtClean="0">
                <a:solidFill>
                  <a:srgbClr val="336699"/>
                </a:solidFill>
              </a:rPr>
              <a:t>短篇小说</a:t>
            </a:r>
            <a:endParaRPr kumimoji="1" lang="zh-CN" altLang="en-US" sz="2400" b="1" smtClean="0">
              <a:solidFill>
                <a:srgbClr val="336699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467544" y="1600200"/>
            <a:ext cx="461665" cy="2862322"/>
          </a:xfrm>
          <a:prstGeom prst="rect">
            <a:avLst/>
          </a:prstGeom>
        </p:spPr>
        <p:txBody>
          <a:bodyPr vert="eaVert"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dirty="0">
                <a:solidFill>
                  <a:srgbClr val="00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本文的线索是到赵庄看戏。</a:t>
            </a:r>
            <a:endParaRPr lang="zh-CN" altLang="en-US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7710618" y="298304"/>
            <a:ext cx="1181862" cy="5218928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marL="342900" lvl="0" indent="-342900" fontAlgn="base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SzPct val="85000"/>
              <a:buBlip>
                <a:blip r:embed="rId1"/>
              </a:buBlip>
            </a:pPr>
            <a:r>
              <a:rPr kumimoji="1" lang="zh-CN" altLang="en-US" sz="3600" b="1" kern="0" dirty="0">
                <a:solidFill>
                  <a:srgbClr val="6666FF"/>
                </a:solidFill>
                <a:latin typeface="Times New Roman" panose="02020603050405020304"/>
              </a:rPr>
              <a:t>怀念童年是因为有乐土</a:t>
            </a:r>
            <a:r>
              <a:rPr kumimoji="1" lang="en-US" altLang="zh-CN" sz="3600" b="1" kern="0" dirty="0">
                <a:solidFill>
                  <a:srgbClr val="6666FF"/>
                </a:solidFill>
                <a:latin typeface="Times New Roman" panose="02020603050405020304"/>
              </a:rPr>
              <a:t>—</a:t>
            </a:r>
            <a:r>
              <a:rPr kumimoji="1" lang="zh-CN" altLang="en-US" sz="3600" b="1" kern="0" dirty="0">
                <a:solidFill>
                  <a:srgbClr val="6666FF"/>
                </a:solidFill>
                <a:latin typeface="Times New Roman" panose="02020603050405020304"/>
              </a:rPr>
              <a:t>美景</a:t>
            </a:r>
            <a:r>
              <a:rPr kumimoji="1" lang="en-US" altLang="zh-CN" sz="3600" b="1" kern="0" dirty="0">
                <a:solidFill>
                  <a:srgbClr val="6666FF"/>
                </a:solidFill>
                <a:latin typeface="Times New Roman" panose="02020603050405020304"/>
              </a:rPr>
              <a:t>—</a:t>
            </a:r>
            <a:r>
              <a:rPr kumimoji="1" lang="zh-CN" altLang="en-US" sz="3600" b="1" kern="0" dirty="0">
                <a:solidFill>
                  <a:srgbClr val="6666FF"/>
                </a:solidFill>
                <a:latin typeface="Times New Roman" panose="02020603050405020304"/>
              </a:rPr>
              <a:t>趣事</a:t>
            </a:r>
            <a:r>
              <a:rPr kumimoji="1" lang="en-US" altLang="zh-CN" sz="3600" b="1" kern="0" dirty="0">
                <a:solidFill>
                  <a:srgbClr val="6666FF"/>
                </a:solidFill>
                <a:latin typeface="Times New Roman" panose="02020603050405020304"/>
              </a:rPr>
              <a:t>—</a:t>
            </a:r>
            <a:r>
              <a:rPr kumimoji="1" lang="zh-CN" altLang="en-US" sz="3600" b="1" kern="0" dirty="0">
                <a:solidFill>
                  <a:srgbClr val="6666FF"/>
                </a:solidFill>
                <a:latin typeface="Times New Roman" panose="02020603050405020304"/>
              </a:rPr>
              <a:t>伙伴</a:t>
            </a:r>
            <a:endParaRPr kumimoji="1" lang="zh-CN" altLang="en-US" sz="3600" b="1" kern="0" dirty="0">
              <a:solidFill>
                <a:srgbClr val="6666FF"/>
              </a:solidFill>
              <a:latin typeface="Times New Roman" panose="020206030504050203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2" dur="500"/>
                                        <p:tgtEl>
                                          <p:spTgt spid="27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7" dur="500"/>
                                        <p:tgtEl>
                                          <p:spTgt spid="27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0" dur="500"/>
                                        <p:tgtEl>
                                          <p:spTgt spid="27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7" dur="500"/>
                                        <p:tgtEl>
                                          <p:spTgt spid="278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7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7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utoUpdateAnimBg="0"/>
      <p:bldP spid="278531" grpId="0" autoUpdateAnimBg="0"/>
      <p:bldP spid="278532" grpId="0" autoUpdateAnimBg="0"/>
      <p:bldP spid="278533" grpId="0" autoUpdateAnimBg="0"/>
      <p:bldP spid="278534" grpId="0" autoUpdateAnimBg="0"/>
      <p:bldP spid="278535" grpId="0" autoUpdateAnimBg="0"/>
      <p:bldP spid="278536" grpId="0" autoUpdateAnimBg="0"/>
      <p:bldP spid="278537" grpId="0" autoUpdateAnimBg="0"/>
      <p:bldP spid="278538" grpId="0" autoUpdateAnimBg="0"/>
      <p:bldP spid="278539" grpId="0" animBg="1" autoUpdateAnimBg="0"/>
      <p:bldP spid="278540" grpId="0" animBg="1"/>
      <p:bldP spid="278541" grpId="0" autoUpdateAnimBg="0"/>
      <p:bldP spid="278542" grpId="0" autoUpdateAnimBg="0"/>
      <p:bldP spid="278543" grpId="0" autoUpdateAnimBg="0"/>
      <p:bldP spid="278544" grpId="0" autoUpdateAnimBg="0"/>
      <p:bldP spid="278545" grpId="0" autoUpdateAnimBg="0"/>
      <p:bldP spid="278546" grpId="0" autoUpdateAnimBg="0"/>
      <p:bldP spid="278547" grpId="0" autoUpdateAnimBg="0"/>
      <p:bldP spid="278549" grpId="0" autoUpdateAnimBg="0"/>
      <p:bldP spid="278550" grpId="0" autoUpdateAnimBg="0"/>
      <p:bldP spid="278557" grpId="0" animBg="1"/>
      <p:bldP spid="27855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ChangeArrowheads="1"/>
          </p:cNvSpPr>
          <p:nvPr/>
        </p:nvSpPr>
        <p:spPr bwMode="auto">
          <a:xfrm>
            <a:off x="381000" y="1484313"/>
            <a:ext cx="8763000" cy="3044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</a:pPr>
            <a:r>
              <a:rPr kumimoji="1" lang="zh-CN" altLang="en-US" sz="3200" b="1" smtClean="0">
                <a:solidFill>
                  <a:srgbClr val="336699"/>
                </a:solidFill>
                <a:latin typeface="Times New Roman" panose="02020603050405020304" charset="0"/>
              </a:rPr>
              <a:t>鲁迅在童年时代，曾随母亲到农村居住过，间或和许多农民亲近。</a:t>
            </a:r>
            <a:r>
              <a:rPr kumimoji="1" lang="en-US" altLang="zh-CN" sz="3200" b="1" smtClean="0">
                <a:solidFill>
                  <a:srgbClr val="336699"/>
                </a:solidFill>
                <a:latin typeface="Times New Roman" panose="02020603050405020304" charset="0"/>
              </a:rPr>
              <a:t>《</a:t>
            </a:r>
            <a:r>
              <a:rPr kumimoji="1" lang="zh-CN" altLang="en-US" sz="3200" b="1" smtClean="0">
                <a:solidFill>
                  <a:srgbClr val="336699"/>
                </a:solidFill>
                <a:latin typeface="Times New Roman" panose="02020603050405020304" charset="0"/>
              </a:rPr>
              <a:t>社戏</a:t>
            </a:r>
            <a:r>
              <a:rPr kumimoji="1" lang="en-US" altLang="zh-CN" sz="3200" b="1" smtClean="0">
                <a:solidFill>
                  <a:srgbClr val="336699"/>
                </a:solidFill>
                <a:latin typeface="Times New Roman" panose="02020603050405020304" charset="0"/>
              </a:rPr>
              <a:t>》</a:t>
            </a:r>
            <a:r>
              <a:rPr kumimoji="1" lang="zh-CN" altLang="en-US" sz="3200" b="1" smtClean="0">
                <a:solidFill>
                  <a:srgbClr val="336699"/>
                </a:solidFill>
                <a:latin typeface="Times New Roman" panose="02020603050405020304" charset="0"/>
              </a:rPr>
              <a:t>取材于自己的童年生活，采用回忆的形式，用第一人称写就。但已不是作者的自传，而是在生活基础上的艺术概括，所以不能把“我”看成就是鲁迅。</a:t>
            </a:r>
            <a:endParaRPr kumimoji="1" lang="zh-CN" altLang="en-US" sz="3200" b="1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6483" name="Text Box 3"/>
          <p:cNvSpPr txBox="1">
            <a:spLocks noChangeArrowheads="1"/>
          </p:cNvSpPr>
          <p:nvPr/>
        </p:nvSpPr>
        <p:spPr bwMode="auto">
          <a:xfrm>
            <a:off x="268288" y="404813"/>
            <a:ext cx="8675687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FFFF00"/>
                </a:solidFill>
              </a:rPr>
              <a:t>探究一：</a:t>
            </a:r>
            <a:r>
              <a:rPr lang="zh-CN" altLang="en-US" sz="3200" b="1" smtClean="0">
                <a:solidFill>
                  <a:srgbClr val="FF0000"/>
                </a:solidFill>
              </a:rPr>
              <a:t>小说中的“我” 是鲁迅吗</a:t>
            </a:r>
            <a:r>
              <a:rPr lang="en-US" altLang="zh-CN" sz="3200" b="1" smtClean="0">
                <a:solidFill>
                  <a:srgbClr val="FF0000"/>
                </a:solidFill>
              </a:rPr>
              <a:t>?</a:t>
            </a:r>
            <a:endParaRPr lang="en-US" altLang="zh-CN" sz="32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482" grpId="0" bldLvl="0" animBg="1"/>
      <p:bldP spid="276483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Text Box 2"/>
          <p:cNvSpPr txBox="1">
            <a:spLocks noChangeArrowheads="1"/>
          </p:cNvSpPr>
          <p:nvPr/>
        </p:nvSpPr>
        <p:spPr bwMode="auto">
          <a:xfrm>
            <a:off x="1560830" y="430530"/>
            <a:ext cx="554355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smtClean="0">
                <a:solidFill>
                  <a:srgbClr val="3333CC"/>
                </a:solidFill>
              </a:rPr>
              <a:t>探究二：</a:t>
            </a:r>
            <a:r>
              <a:rPr kumimoji="1" lang="zh-CN" altLang="en-US" sz="3200" b="1" smtClean="0">
                <a:solidFill>
                  <a:srgbClr val="FF0000"/>
                </a:solidFill>
              </a:rPr>
              <a:t>本文的线索是什么</a:t>
            </a:r>
            <a:r>
              <a:rPr kumimoji="1" lang="en-US" altLang="zh-CN" sz="3200" b="1" smtClean="0">
                <a:solidFill>
                  <a:srgbClr val="FF0000"/>
                </a:solidFill>
              </a:rPr>
              <a:t>?</a:t>
            </a:r>
            <a:endParaRPr kumimoji="1" lang="en-US" altLang="zh-CN" sz="3200" b="1" smtClean="0">
              <a:solidFill>
                <a:srgbClr val="FF0000"/>
              </a:solidFill>
            </a:endParaRPr>
          </a:p>
        </p:txBody>
      </p:sp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1042988" y="1700213"/>
            <a:ext cx="71659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smtClean="0">
                <a:solidFill>
                  <a:srgbClr val="000000"/>
                </a:solidFill>
              </a:rPr>
              <a:t>社戏</a:t>
            </a:r>
            <a:r>
              <a:rPr kumimoji="1" lang="zh-CN" altLang="en-US" sz="3600" smtClean="0">
                <a:solidFill>
                  <a:srgbClr val="000000"/>
                </a:solidFill>
              </a:rPr>
              <a:t>                  </a:t>
            </a:r>
            <a:r>
              <a:rPr kumimoji="1" lang="zh-CN" altLang="en-US" sz="3600" b="1" smtClean="0">
                <a:solidFill>
                  <a:srgbClr val="000000"/>
                </a:solidFill>
              </a:rPr>
              <a:t>社戏</a:t>
            </a:r>
            <a:r>
              <a:rPr kumimoji="1" lang="zh-CN" altLang="en-US" sz="3600" smtClean="0">
                <a:solidFill>
                  <a:srgbClr val="000000"/>
                </a:solidFill>
              </a:rPr>
              <a:t>                 </a:t>
            </a:r>
            <a:r>
              <a:rPr kumimoji="1" lang="zh-CN" altLang="en-US" sz="3600" b="1" smtClean="0">
                <a:solidFill>
                  <a:srgbClr val="000000"/>
                </a:solidFill>
              </a:rPr>
              <a:t>社戏</a:t>
            </a:r>
            <a:r>
              <a:rPr kumimoji="1" lang="zh-CN" altLang="en-US" sz="3600" smtClean="0">
                <a:solidFill>
                  <a:srgbClr val="000000"/>
                </a:solidFill>
              </a:rPr>
              <a:t>  </a:t>
            </a:r>
            <a:endParaRPr kumimoji="1" lang="zh-CN" altLang="en-US" sz="3600" smtClean="0">
              <a:solidFill>
                <a:srgbClr val="000000"/>
              </a:solidFill>
            </a:endParaRPr>
          </a:p>
        </p:txBody>
      </p:sp>
      <p:sp>
        <p:nvSpPr>
          <p:cNvPr id="265220" name="AutoShape 4"/>
          <p:cNvSpPr>
            <a:spLocks noChangeArrowheads="1"/>
          </p:cNvSpPr>
          <p:nvPr/>
        </p:nvSpPr>
        <p:spPr bwMode="auto">
          <a:xfrm>
            <a:off x="2286000" y="1981200"/>
            <a:ext cx="609600" cy="76200"/>
          </a:xfrm>
          <a:prstGeom prst="right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5221" name="AutoShape 5"/>
          <p:cNvSpPr>
            <a:spLocks noChangeArrowheads="1"/>
          </p:cNvSpPr>
          <p:nvPr/>
        </p:nvSpPr>
        <p:spPr bwMode="auto">
          <a:xfrm>
            <a:off x="5257800" y="1981200"/>
            <a:ext cx="609600" cy="76200"/>
          </a:xfrm>
          <a:prstGeom prst="rightArrow">
            <a:avLst>
              <a:gd name="adj1" fmla="val 50000"/>
              <a:gd name="adj2" fmla="val 20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5222" name="Text Box 6"/>
          <p:cNvSpPr txBox="1">
            <a:spLocks noChangeArrowheads="1"/>
          </p:cNvSpPr>
          <p:nvPr/>
        </p:nvSpPr>
        <p:spPr bwMode="auto">
          <a:xfrm>
            <a:off x="457200" y="16764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smtClean="0">
                <a:solidFill>
                  <a:srgbClr val="3366FF"/>
                </a:solidFill>
              </a:rPr>
              <a:t>盼</a:t>
            </a:r>
            <a:endParaRPr kumimoji="1" lang="zh-CN" altLang="en-US" sz="3600" b="1" smtClean="0">
              <a:solidFill>
                <a:srgbClr val="3366FF"/>
              </a:solidFill>
            </a:endParaRPr>
          </a:p>
        </p:txBody>
      </p:sp>
      <p:sp>
        <p:nvSpPr>
          <p:cNvPr id="265223" name="Text Box 7"/>
          <p:cNvSpPr txBox="1">
            <a:spLocks noChangeArrowheads="1"/>
          </p:cNvSpPr>
          <p:nvPr/>
        </p:nvSpPr>
        <p:spPr bwMode="auto">
          <a:xfrm>
            <a:off x="3276600" y="16764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smtClean="0">
                <a:solidFill>
                  <a:srgbClr val="3366FF"/>
                </a:solidFill>
              </a:rPr>
              <a:t>看</a:t>
            </a:r>
            <a:endParaRPr kumimoji="1" lang="zh-CN" altLang="en-US" sz="3600" b="1" smtClean="0">
              <a:solidFill>
                <a:srgbClr val="3366FF"/>
              </a:solidFill>
            </a:endParaRPr>
          </a:p>
        </p:txBody>
      </p:sp>
      <p:sp>
        <p:nvSpPr>
          <p:cNvPr id="265224" name="Text Box 8"/>
          <p:cNvSpPr txBox="1">
            <a:spLocks noChangeArrowheads="1"/>
          </p:cNvSpPr>
          <p:nvPr/>
        </p:nvSpPr>
        <p:spPr bwMode="auto">
          <a:xfrm>
            <a:off x="6096000" y="1676400"/>
            <a:ext cx="641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smtClean="0">
                <a:solidFill>
                  <a:srgbClr val="3366FF"/>
                </a:solidFill>
              </a:rPr>
              <a:t>念</a:t>
            </a:r>
            <a:endParaRPr kumimoji="1" lang="zh-CN" altLang="en-US" sz="3600" b="1" smtClean="0">
              <a:solidFill>
                <a:srgbClr val="3366FF"/>
              </a:solidFill>
            </a:endParaRPr>
          </a:p>
        </p:txBody>
      </p:sp>
      <p:sp>
        <p:nvSpPr>
          <p:cNvPr id="265225" name="Text Box 9"/>
          <p:cNvSpPr txBox="1">
            <a:spLocks noChangeArrowheads="1"/>
          </p:cNvSpPr>
          <p:nvPr/>
        </p:nvSpPr>
        <p:spPr bwMode="auto">
          <a:xfrm>
            <a:off x="395537" y="2962275"/>
            <a:ext cx="8748464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 smtClean="0">
                <a:solidFill>
                  <a:srgbClr val="000000"/>
                </a:solidFill>
              </a:rPr>
              <a:t>第一部分：</a:t>
            </a:r>
            <a:r>
              <a:rPr kumimoji="1" lang="en-US" altLang="zh-CN" sz="2800" b="1" dirty="0" smtClean="0">
                <a:solidFill>
                  <a:srgbClr val="000000"/>
                </a:solidFill>
              </a:rPr>
              <a:t>1</a:t>
            </a:r>
            <a:r>
              <a:rPr kumimoji="1" lang="zh-CN" altLang="en-US" sz="2800" b="1" dirty="0" smtClean="0">
                <a:solidFill>
                  <a:srgbClr val="000000"/>
                </a:solidFill>
              </a:rPr>
              <a:t>－</a:t>
            </a:r>
            <a:r>
              <a:rPr kumimoji="1" lang="en-US" altLang="zh-CN" sz="2800" b="1" dirty="0" smtClean="0">
                <a:solidFill>
                  <a:srgbClr val="000000"/>
                </a:solidFill>
              </a:rPr>
              <a:t>4  </a:t>
            </a:r>
            <a:r>
              <a:rPr kumimoji="1" lang="zh-CN" altLang="en-US" sz="2800" b="1" dirty="0" smtClean="0">
                <a:solidFill>
                  <a:srgbClr val="000000"/>
                </a:solidFill>
              </a:rPr>
              <a:t>写“我”在平桥村随母亲归省的生活，</a:t>
            </a:r>
            <a:endParaRPr kumimoji="1" lang="zh-CN" altLang="en-US" sz="2800" b="1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 smtClean="0">
                <a:solidFill>
                  <a:srgbClr val="000000"/>
                </a:solidFill>
              </a:rPr>
              <a:t>　　　　　突出“我” 对社戏的盼望。</a:t>
            </a:r>
            <a:endParaRPr kumimoji="1" lang="zh-CN" altLang="en-US" sz="2800" b="1" dirty="0" smtClean="0">
              <a:solidFill>
                <a:srgbClr val="000000"/>
              </a:solidFill>
            </a:endParaRPr>
          </a:p>
        </p:txBody>
      </p:sp>
      <p:sp>
        <p:nvSpPr>
          <p:cNvPr id="265226" name="Text Box 10"/>
          <p:cNvSpPr txBox="1">
            <a:spLocks noChangeArrowheads="1"/>
          </p:cNvSpPr>
          <p:nvPr/>
        </p:nvSpPr>
        <p:spPr bwMode="auto">
          <a:xfrm>
            <a:off x="411411" y="3987800"/>
            <a:ext cx="892744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 smtClean="0">
                <a:solidFill>
                  <a:srgbClr val="0000FF"/>
                </a:solidFill>
              </a:rPr>
              <a:t>第二部分：</a:t>
            </a:r>
            <a:r>
              <a:rPr kumimoji="1" lang="en-US" altLang="zh-CN" sz="2800" b="1" dirty="0" smtClean="0">
                <a:solidFill>
                  <a:srgbClr val="0000FF"/>
                </a:solidFill>
              </a:rPr>
              <a:t>5</a:t>
            </a:r>
            <a:r>
              <a:rPr kumimoji="1" lang="zh-CN" altLang="en-US" sz="2800" b="1" dirty="0" smtClean="0">
                <a:solidFill>
                  <a:srgbClr val="0000FF"/>
                </a:solidFill>
              </a:rPr>
              <a:t>－</a:t>
            </a:r>
            <a:r>
              <a:rPr kumimoji="1" lang="en-US" altLang="zh-CN" sz="2800" b="1" dirty="0" smtClean="0">
                <a:solidFill>
                  <a:srgbClr val="0000FF"/>
                </a:solidFill>
              </a:rPr>
              <a:t>30  </a:t>
            </a:r>
            <a:r>
              <a:rPr kumimoji="1" lang="zh-CN" altLang="en-US" sz="2800" b="1" dirty="0" smtClean="0">
                <a:solidFill>
                  <a:srgbClr val="0000FF"/>
                </a:solidFill>
              </a:rPr>
              <a:t>写 “我”和小伙伴到赵庄去看社戏。</a:t>
            </a:r>
            <a:endParaRPr kumimoji="1" lang="zh-CN" alt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265227" name="Text Box 11"/>
          <p:cNvSpPr txBox="1">
            <a:spLocks noChangeArrowheads="1"/>
          </p:cNvSpPr>
          <p:nvPr/>
        </p:nvSpPr>
        <p:spPr bwMode="auto">
          <a:xfrm>
            <a:off x="395536" y="4791075"/>
            <a:ext cx="82153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smtClean="0">
                <a:solidFill>
                  <a:srgbClr val="000000"/>
                </a:solidFill>
              </a:rPr>
              <a:t>第三部分：</a:t>
            </a:r>
            <a:r>
              <a:rPr kumimoji="1" lang="en-US" altLang="zh-CN" sz="2800" b="1" smtClean="0">
                <a:solidFill>
                  <a:srgbClr val="000000"/>
                </a:solidFill>
              </a:rPr>
              <a:t>31</a:t>
            </a:r>
            <a:r>
              <a:rPr kumimoji="1" lang="zh-CN" altLang="en-US" sz="2800" b="1" smtClean="0">
                <a:solidFill>
                  <a:srgbClr val="000000"/>
                </a:solidFill>
              </a:rPr>
              <a:t>－</a:t>
            </a:r>
            <a:r>
              <a:rPr kumimoji="1" lang="en-US" altLang="zh-CN" sz="2800" b="1" smtClean="0">
                <a:solidFill>
                  <a:srgbClr val="000000"/>
                </a:solidFill>
              </a:rPr>
              <a:t>40  </a:t>
            </a:r>
            <a:r>
              <a:rPr kumimoji="1" lang="zh-CN" altLang="en-US" sz="2800" b="1" smtClean="0">
                <a:solidFill>
                  <a:srgbClr val="000000"/>
                </a:solidFill>
              </a:rPr>
              <a:t>写看社戏后的余波和“我”对社戏</a:t>
            </a:r>
            <a:endParaRPr kumimoji="1" lang="zh-CN" altLang="en-US" sz="2800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smtClean="0">
                <a:solidFill>
                  <a:srgbClr val="000000"/>
                </a:solidFill>
              </a:rPr>
              <a:t>　　　　　的怀念。</a:t>
            </a:r>
            <a:endParaRPr kumimoji="1" lang="zh-CN" altLang="en-US" sz="28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65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5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5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5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65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65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265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5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5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5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218" grpId="0" bldLvl="0" animBg="1"/>
      <p:bldP spid="265219" grpId="0"/>
      <p:bldP spid="265220" grpId="0" animBg="1"/>
      <p:bldP spid="265221" grpId="0" animBg="1"/>
      <p:bldP spid="265222" grpId="0" autoUpdateAnimBg="0"/>
      <p:bldP spid="265223" grpId="0" autoUpdateAnimBg="0"/>
      <p:bldP spid="265224" grpId="0" autoUpdateAnimBg="0"/>
      <p:bldP spid="265225" grpId="0" autoUpdateAnimBg="0"/>
      <p:bldP spid="265226" grpId="0" autoUpdateAnimBg="0"/>
      <p:bldP spid="265227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ChangeArrowheads="1"/>
          </p:cNvSpPr>
          <p:nvPr/>
        </p:nvSpPr>
        <p:spPr bwMode="auto">
          <a:xfrm>
            <a:off x="539750" y="1193165"/>
            <a:ext cx="8521700" cy="922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smtClean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    1.</a:t>
            </a:r>
            <a:r>
              <a:rPr lang="zh-CN" altLang="en-US" sz="4800" b="1" smtClean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请同学们</a:t>
            </a:r>
            <a:r>
              <a:rPr lang="zh-CN" altLang="en-US" sz="5400" b="1" smtClean="0">
                <a:solidFill>
                  <a:srgbClr val="9900CC"/>
                </a:solidFill>
                <a:latin typeface="Arial" panose="020B0604020202020204" pitchFamily="34" charset="0"/>
                <a:ea typeface="楷体_GB2312" pitchFamily="49" charset="-122"/>
              </a:rPr>
              <a:t>朗读</a:t>
            </a:r>
            <a:r>
              <a:rPr lang="zh-CN" altLang="en-US" sz="4800" b="1" smtClean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第一自然段。 </a:t>
            </a:r>
            <a:endParaRPr lang="zh-CN" altLang="en-US" sz="4800" b="1" smtClean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96963" name="Rectangle 3"/>
          <p:cNvSpPr>
            <a:spLocks noChangeArrowheads="1"/>
          </p:cNvSpPr>
          <p:nvPr/>
        </p:nvSpPr>
        <p:spPr bwMode="auto">
          <a:xfrm>
            <a:off x="539750" y="2060575"/>
            <a:ext cx="8280400" cy="375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smtClean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    2.</a:t>
            </a:r>
            <a:r>
              <a:rPr lang="zh-CN" altLang="en-US" sz="4800" b="1" smtClean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第一自然段中有一个词既写出了平桥村在“我”心目中的地位，又写出了“我”对平桥村的情感，请同学们把这个词找出来。</a:t>
            </a:r>
            <a:endParaRPr lang="zh-CN" altLang="en-US" sz="4800" b="1" smtClean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96964" name="Rectangle 4"/>
          <p:cNvSpPr>
            <a:spLocks noChangeArrowheads="1"/>
          </p:cNvSpPr>
          <p:nvPr/>
        </p:nvSpPr>
        <p:spPr bwMode="auto">
          <a:xfrm>
            <a:off x="3779912" y="5569744"/>
            <a:ext cx="2595562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(“</a:t>
            </a:r>
            <a:r>
              <a:rPr lang="zh-CN" altLang="en-US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乐土”</a:t>
            </a:r>
            <a:r>
              <a:rPr lang="en-US" altLang="zh-CN" sz="4800" b="1" dirty="0" smtClean="0">
                <a:solidFill>
                  <a:srgbClr val="FF0000"/>
                </a:solidFill>
                <a:latin typeface="Arial" panose="020B0604020202020204" pitchFamily="34" charset="0"/>
                <a:ea typeface="楷体_GB2312" pitchFamily="49" charset="-122"/>
              </a:rPr>
              <a:t>)</a:t>
            </a:r>
            <a:r>
              <a:rPr lang="en-US" altLang="zh-CN" sz="4800" b="1" dirty="0" smtClean="0">
                <a:solidFill>
                  <a:srgbClr val="000000"/>
                </a:solidFill>
                <a:latin typeface="Arial" panose="020B0604020202020204" pitchFamily="34" charset="0"/>
                <a:ea typeface="楷体_GB2312" pitchFamily="49" charset="-122"/>
              </a:rPr>
              <a:t> </a:t>
            </a:r>
            <a:endParaRPr lang="en-US" altLang="zh-CN" sz="4800" b="1" dirty="0" smtClean="0">
              <a:solidFill>
                <a:srgbClr val="000000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96965" name="Text Box 5"/>
          <p:cNvSpPr txBox="1">
            <a:spLocks noChangeArrowheads="1"/>
          </p:cNvSpPr>
          <p:nvPr/>
        </p:nvSpPr>
        <p:spPr bwMode="auto">
          <a:xfrm>
            <a:off x="1408430" y="234315"/>
            <a:ext cx="5795963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4800" b="1" smtClean="0">
                <a:solidFill>
                  <a:srgbClr val="FF0000"/>
                </a:solidFill>
                <a:latin typeface="Arial" panose="020B0604020202020204" pitchFamily="34" charset="0"/>
              </a:rPr>
              <a:t>读一读，想一想？</a:t>
            </a:r>
            <a:endParaRPr lang="zh-CN" altLang="en-US" sz="4800" b="1" smtClean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96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96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6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62" grpId="0" bldLvl="0" animBg="1"/>
      <p:bldP spid="296963" grpId="0"/>
      <p:bldP spid="296964" grpId="0"/>
      <p:bldP spid="296965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6002" name="Object 2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BMP 图象" r:id="rId1" imgW="9182100" imgH="6867525" progId="Paint.Picture">
                  <p:embed/>
                </p:oleObj>
              </mc:Choice>
              <mc:Fallback>
                <p:oleObj name="BMP 图象" r:id="rId1" imgW="9182100" imgH="6867525" progId="Paint.Picture">
                  <p:embed/>
                  <p:pic>
                    <p:nvPicPr>
                      <p:cNvPr id="0" name="图片 102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">
                        <a:lum bright="18000" contrast="12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03" name="WordArt 3"/>
          <p:cNvSpPr>
            <a:spLocks noChangeArrowheads="1" noChangeShapeType="1" noTextEdit="1"/>
          </p:cNvSpPr>
          <p:nvPr/>
        </p:nvSpPr>
        <p:spPr bwMode="auto">
          <a:xfrm>
            <a:off x="395288" y="260350"/>
            <a:ext cx="8520112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文鼎特粗圆"/>
              </a:rPr>
              <a:t>探究三：为什么说平桥村是“我”的乐土</a:t>
            </a:r>
            <a:r>
              <a:rPr lang="en-US" altLang="zh-CN" sz="3600" b="1" kern="10" dirty="0" smtClean="0">
                <a:ln w="19050">
                  <a:solidFill>
                    <a:srgbClr val="FF9900"/>
                  </a:solidFill>
                  <a:round/>
                </a:ln>
                <a:solidFill>
                  <a:srgbClr val="FFCC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文鼎特粗圆"/>
              </a:rPr>
              <a:t>?</a:t>
            </a:r>
            <a:endParaRPr lang="zh-CN" altLang="en-US" sz="3600" b="1" kern="10" dirty="0" smtClean="0">
              <a:ln w="19050">
                <a:solidFill>
                  <a:srgbClr val="FF9900"/>
                </a:solidFill>
                <a:round/>
              </a:ln>
              <a:solidFill>
                <a:srgbClr val="FFCC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文鼎特粗圆"/>
            </a:endParaRP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0" y="1196975"/>
            <a:ext cx="9144000" cy="5661025"/>
          </a:xfrm>
          <a:prstGeom prst="rect">
            <a:avLst/>
          </a:prstGeom>
          <a:solidFill>
            <a:srgbClr val="333399">
              <a:alpha val="5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CN" altLang="zh-CN" sz="4000" b="1" smtClean="0">
              <a:solidFill>
                <a:srgbClr val="FFFF66"/>
              </a:solidFill>
              <a:ea typeface="文鼎琥珀体" pitchFamily="49" charset="-122"/>
            </a:endParaRPr>
          </a:p>
        </p:txBody>
      </p:sp>
      <p:sp>
        <p:nvSpPr>
          <p:cNvPr id="256005" name="AutoShape 5"/>
          <p:cNvSpPr/>
          <p:nvPr/>
        </p:nvSpPr>
        <p:spPr bwMode="auto">
          <a:xfrm>
            <a:off x="304800" y="2514600"/>
            <a:ext cx="533400" cy="2895600"/>
          </a:xfrm>
          <a:prstGeom prst="leftBrace">
            <a:avLst>
              <a:gd name="adj1" fmla="val 45238"/>
              <a:gd name="adj2" fmla="val 50000"/>
            </a:avLst>
          </a:prstGeom>
          <a:noFill/>
          <a:ln w="571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CN" altLang="zh-CN" sz="2400" smtClean="0">
              <a:solidFill>
                <a:srgbClr val="FFFFFF"/>
              </a:solidFill>
            </a:endParaRPr>
          </a:p>
        </p:txBody>
      </p:sp>
      <p:sp>
        <p:nvSpPr>
          <p:cNvPr id="256006" name="Text Box 6"/>
          <p:cNvSpPr txBox="1">
            <a:spLocks noChangeArrowheads="1"/>
          </p:cNvSpPr>
          <p:nvPr/>
        </p:nvSpPr>
        <p:spPr bwMode="auto">
          <a:xfrm>
            <a:off x="755650" y="2205038"/>
            <a:ext cx="3048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4000" b="1" smtClean="0">
                <a:solidFill>
                  <a:srgbClr val="FFFFFF"/>
                </a:solidFill>
                <a:ea typeface="黑体" panose="02010609060101010101" pitchFamily="2" charset="-122"/>
              </a:rPr>
              <a:t>得到优待</a:t>
            </a:r>
            <a:endParaRPr kumimoji="1" lang="zh-CN" altLang="en-US" sz="3600" b="1" smtClean="0">
              <a:solidFill>
                <a:srgbClr val="FFFFFF"/>
              </a:solidFill>
              <a:ea typeface="黑体" panose="02010609060101010101" pitchFamily="2" charset="-122"/>
            </a:endParaRPr>
          </a:p>
        </p:txBody>
      </p:sp>
      <p:sp>
        <p:nvSpPr>
          <p:cNvPr id="256007" name="Text Box 7"/>
          <p:cNvSpPr txBox="1">
            <a:spLocks noChangeArrowheads="1"/>
          </p:cNvSpPr>
          <p:nvPr/>
        </p:nvSpPr>
        <p:spPr bwMode="auto">
          <a:xfrm>
            <a:off x="755650" y="3500438"/>
            <a:ext cx="693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4000" b="1" smtClean="0">
                <a:solidFill>
                  <a:srgbClr val="FFFFFF"/>
                </a:solidFill>
                <a:ea typeface="黑体" panose="02010609060101010101" pitchFamily="2" charset="-122"/>
              </a:rPr>
              <a:t>免念“秩秩斯干幽幽南山”</a:t>
            </a:r>
            <a:endParaRPr kumimoji="1" lang="zh-CN" altLang="en-US" sz="3600" b="1" smtClean="0">
              <a:solidFill>
                <a:srgbClr val="FFFFFF"/>
              </a:solidFill>
              <a:ea typeface="黑体" panose="02010609060101010101" pitchFamily="2" charset="-122"/>
            </a:endParaRPr>
          </a:p>
        </p:txBody>
      </p:sp>
      <p:sp>
        <p:nvSpPr>
          <p:cNvPr id="256008" name="Text Box 8"/>
          <p:cNvSpPr txBox="1">
            <a:spLocks noChangeArrowheads="1"/>
          </p:cNvSpPr>
          <p:nvPr/>
        </p:nvSpPr>
        <p:spPr bwMode="auto">
          <a:xfrm>
            <a:off x="3319463" y="1125538"/>
            <a:ext cx="5500687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smtClean="0">
                <a:solidFill>
                  <a:srgbClr val="FFFF66"/>
                </a:solidFill>
                <a:ea typeface="黑体" panose="02010609060101010101" pitchFamily="2" charset="-122"/>
              </a:rPr>
              <a:t>许多小朋友伴我来游戏；</a:t>
            </a:r>
            <a:endParaRPr kumimoji="1" lang="zh-CN" altLang="en-US" sz="3600" b="1" smtClean="0">
              <a:solidFill>
                <a:srgbClr val="FFFF66"/>
              </a:solidFill>
              <a:ea typeface="黑体" panose="0201060906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smtClean="0">
                <a:solidFill>
                  <a:srgbClr val="FFFF66"/>
                </a:solidFill>
                <a:ea typeface="黑体" panose="02010609060101010101" pitchFamily="2" charset="-122"/>
              </a:rPr>
              <a:t>一家的客，几乎也就是公共的</a:t>
            </a:r>
            <a:endParaRPr kumimoji="1" lang="zh-CN" altLang="en-US" sz="3600" b="1" smtClean="0">
              <a:solidFill>
                <a:srgbClr val="FFFF66"/>
              </a:solidFill>
              <a:ea typeface="黑体" panose="02010609060101010101" pitchFamily="2" charset="-122"/>
            </a:endParaRPr>
          </a:p>
        </p:txBody>
      </p:sp>
      <p:sp>
        <p:nvSpPr>
          <p:cNvPr id="256009" name="Text Box 9"/>
          <p:cNvSpPr txBox="1">
            <a:spLocks noChangeArrowheads="1"/>
          </p:cNvSpPr>
          <p:nvPr/>
        </p:nvSpPr>
        <p:spPr bwMode="auto">
          <a:xfrm>
            <a:off x="2667000" y="2438400"/>
            <a:ext cx="18415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zh-CN" sz="4000" b="1" smtClean="0">
              <a:solidFill>
                <a:srgbClr val="FFFF66"/>
              </a:solidFill>
              <a:ea typeface="文鼎琥珀体" pitchFamily="49" charset="-122"/>
            </a:endParaRPr>
          </a:p>
        </p:txBody>
      </p:sp>
      <p:sp>
        <p:nvSpPr>
          <p:cNvPr id="256010" name="Text Box 10"/>
          <p:cNvSpPr txBox="1">
            <a:spLocks noChangeArrowheads="1"/>
          </p:cNvSpPr>
          <p:nvPr/>
        </p:nvSpPr>
        <p:spPr bwMode="auto">
          <a:xfrm>
            <a:off x="804863" y="4251325"/>
            <a:ext cx="375126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 b="1" smtClean="0">
                <a:solidFill>
                  <a:srgbClr val="FFFFFF"/>
                </a:solidFill>
                <a:ea typeface="黑体" panose="02010609060101010101" pitchFamily="2" charset="-122"/>
              </a:rPr>
              <a:t>可以钓虾、放牛</a:t>
            </a:r>
            <a:endParaRPr kumimoji="1" lang="zh-CN" altLang="en-US" sz="4000" b="1" smtClean="0">
              <a:solidFill>
                <a:srgbClr val="FFFFFF"/>
              </a:solidFill>
              <a:ea typeface="黑体" panose="02010609060101010101" pitchFamily="2" charset="-122"/>
            </a:endParaRPr>
          </a:p>
        </p:txBody>
      </p:sp>
      <p:sp>
        <p:nvSpPr>
          <p:cNvPr id="256011" name="AutoShape 11"/>
          <p:cNvSpPr/>
          <p:nvPr/>
        </p:nvSpPr>
        <p:spPr bwMode="auto">
          <a:xfrm>
            <a:off x="2987675" y="1412776"/>
            <a:ext cx="215900" cy="1944787"/>
          </a:xfrm>
          <a:prstGeom prst="leftBrace">
            <a:avLst>
              <a:gd name="adj1" fmla="val 33364"/>
              <a:gd name="adj2" fmla="val 50000"/>
            </a:avLst>
          </a:prstGeom>
          <a:noFill/>
          <a:ln w="5715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zh-CN" b="1" smtClean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56012" name="Text Box 12"/>
          <p:cNvSpPr txBox="1">
            <a:spLocks noChangeArrowheads="1"/>
          </p:cNvSpPr>
          <p:nvPr/>
        </p:nvSpPr>
        <p:spPr bwMode="auto">
          <a:xfrm>
            <a:off x="3319463" y="2997200"/>
            <a:ext cx="576262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FFFF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大家钓的虾“照例是归我吃”</a:t>
            </a:r>
            <a:endParaRPr lang="zh-CN" altLang="en-US" sz="3600" b="1" smtClean="0">
              <a:solidFill>
                <a:srgbClr val="FFFF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56013" name="Text Box 13"/>
          <p:cNvSpPr txBox="1">
            <a:spLocks noChangeArrowheads="1"/>
          </p:cNvSpPr>
          <p:nvPr/>
        </p:nvSpPr>
        <p:spPr bwMode="auto">
          <a:xfrm>
            <a:off x="447675" y="5110163"/>
            <a:ext cx="36718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FFFFFF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可以看“社戏”</a:t>
            </a:r>
            <a:endParaRPr lang="zh-CN" altLang="en-US" sz="3600" b="1" smtClean="0">
              <a:solidFill>
                <a:srgbClr val="FFFFFF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500"/>
                                        <p:tgtEl>
                                          <p:spTgt spid="256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6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56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6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560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6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6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03" grpId="0" animBg="1"/>
      <p:bldP spid="256004" grpId="0" bldLvl="0" animBg="1" autoUpdateAnimBg="0"/>
      <p:bldP spid="256005" grpId="0" animBg="1" autoUpdateAnimBg="0"/>
      <p:bldP spid="256006" grpId="0" autoUpdateAnimBg="0"/>
      <p:bldP spid="256007" grpId="0" autoUpdateAnimBg="0"/>
      <p:bldP spid="256008" grpId="0" autoUpdateAnimBg="0"/>
      <p:bldP spid="256010" grpId="0" autoUpdateAnimBg="0"/>
      <p:bldP spid="256011" grpId="0" animBg="1"/>
      <p:bldP spid="256012" grpId="0"/>
      <p:bldP spid="2560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1556703" y="895033"/>
            <a:ext cx="649287" cy="210185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华文行楷" pitchFamily="2" charset="-122"/>
              </a:rPr>
              <a:t>平桥村</a:t>
            </a:r>
            <a:endParaRPr lang="zh-CN" altLang="en-US" sz="44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华文行楷" pitchFamily="2" charset="-122"/>
            </a:endParaRPr>
          </a:p>
        </p:txBody>
      </p:sp>
      <p:sp>
        <p:nvSpPr>
          <p:cNvPr id="254980" name="AutoShape 4"/>
          <p:cNvSpPr/>
          <p:nvPr/>
        </p:nvSpPr>
        <p:spPr bwMode="auto">
          <a:xfrm>
            <a:off x="2551748" y="1190625"/>
            <a:ext cx="287337" cy="1511300"/>
          </a:xfrm>
          <a:prstGeom prst="leftBrace">
            <a:avLst>
              <a:gd name="adj1" fmla="val 43831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3103880" y="895033"/>
            <a:ext cx="3533775" cy="6508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2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极偏僻的小渔村</a:t>
            </a:r>
            <a:endParaRPr lang="zh-CN" alt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54982" name="Rectangle 6"/>
          <p:cNvSpPr>
            <a:spLocks noChangeArrowheads="1"/>
          </p:cNvSpPr>
          <p:nvPr/>
        </p:nvSpPr>
        <p:spPr bwMode="auto">
          <a:xfrm>
            <a:off x="3103880" y="2237740"/>
            <a:ext cx="3048000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“</a:t>
            </a:r>
            <a:r>
              <a:rPr lang="zh-CN" alt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我”的乐土</a:t>
            </a:r>
            <a:endParaRPr lang="zh-CN" alt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54983" name="Rectangle 7"/>
          <p:cNvSpPr>
            <a:spLocks noChangeArrowheads="1"/>
          </p:cNvSpPr>
          <p:nvPr/>
        </p:nvSpPr>
        <p:spPr bwMode="auto">
          <a:xfrm>
            <a:off x="1556703" y="3414078"/>
            <a:ext cx="644525" cy="2654300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rPr>
              <a:t>与看戏间关系</a:t>
            </a:r>
            <a:endParaRPr lang="zh-CN" altLang="en-US" sz="28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54984" name="Text Box 8"/>
          <p:cNvSpPr txBox="1">
            <a:spLocks noChangeArrowheads="1"/>
          </p:cNvSpPr>
          <p:nvPr/>
        </p:nvSpPr>
        <p:spPr bwMode="auto">
          <a:xfrm>
            <a:off x="3103563" y="3728720"/>
            <a:ext cx="3436937" cy="6413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为盼看戏作铺垫</a:t>
            </a:r>
            <a:endParaRPr lang="zh-CN" altLang="en-US" sz="36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  <p:sp>
        <p:nvSpPr>
          <p:cNvPr id="254985" name="AutoShape 9"/>
          <p:cNvSpPr/>
          <p:nvPr/>
        </p:nvSpPr>
        <p:spPr bwMode="auto">
          <a:xfrm>
            <a:off x="2551748" y="4149408"/>
            <a:ext cx="287337" cy="1511300"/>
          </a:xfrm>
          <a:prstGeom prst="leftBrace">
            <a:avLst>
              <a:gd name="adj1" fmla="val 43831"/>
              <a:gd name="adj2" fmla="val 50000"/>
            </a:avLst>
          </a:prstGeom>
          <a:noFill/>
          <a:ln w="28575">
            <a:solidFill>
              <a:schemeClr val="tx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4986" name="Rectangle 10"/>
          <p:cNvSpPr>
            <a:spLocks noChangeArrowheads="1"/>
          </p:cNvSpPr>
          <p:nvPr/>
        </p:nvSpPr>
        <p:spPr bwMode="auto">
          <a:xfrm>
            <a:off x="3103880" y="5081270"/>
            <a:ext cx="3492500" cy="5794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  <a:ea typeface="楷体_GB2312" pitchFamily="49" charset="-122"/>
              </a:rPr>
              <a:t>看戏对我吸引力大</a:t>
            </a:r>
            <a:endParaRPr lang="zh-CN" altLang="en-US" sz="3200" b="1" smtClean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4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498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driveb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4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2549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4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2549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2549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0" grpId="0" bldLvl="0" animBg="1"/>
      <p:bldP spid="254981" grpId="0" bldLvl="0" animBg="1" autoUpdateAnimBg="0"/>
      <p:bldP spid="254982" grpId="0" bldLvl="0" animBg="1" autoUpdateAnimBg="0"/>
      <p:bldP spid="254983" grpId="0" bldLvl="0" animBg="1" autoUpdateAnimBg="0"/>
      <p:bldP spid="254984" grpId="0" bldLvl="0" animBg="1" autoUpdateAnimBg="0"/>
      <p:bldP spid="254985" grpId="0" bldLvl="0" animBg="1"/>
      <p:bldP spid="254986" grpId="0" bldLvl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2051050" y="1484784"/>
            <a:ext cx="56165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8000" b="1">
                <a:solidFill>
                  <a:srgbClr val="000000"/>
                </a:solidFill>
                <a:ea typeface="楷体_GB2312" pitchFamily="49" charset="-122"/>
              </a:rPr>
              <a:t>第二部分</a:t>
            </a:r>
            <a:endParaRPr lang="zh-CN" altLang="en-US" sz="80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93187" name="Text Box 3"/>
          <p:cNvSpPr txBox="1">
            <a:spLocks noChangeArrowheads="1"/>
          </p:cNvSpPr>
          <p:nvPr/>
        </p:nvSpPr>
        <p:spPr bwMode="auto">
          <a:xfrm>
            <a:off x="2484438" y="3284538"/>
            <a:ext cx="324008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7200" b="1">
                <a:solidFill>
                  <a:srgbClr val="6600FF"/>
                </a:solidFill>
                <a:ea typeface="楷体_GB2312" pitchFamily="49" charset="-122"/>
              </a:rPr>
              <a:t>看社戏</a:t>
            </a:r>
            <a:endParaRPr lang="zh-CN" altLang="en-US" sz="7200" b="1">
              <a:solidFill>
                <a:srgbClr val="6600FF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83845" y="1047750"/>
            <a:ext cx="8351838" cy="192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4000" b="1">
                <a:solidFill>
                  <a:srgbClr val="000000"/>
                </a:solidFill>
                <a:ea typeface="楷体_GB2312" pitchFamily="49" charset="-122"/>
              </a:rPr>
              <a:t> 1</a:t>
            </a:r>
            <a:r>
              <a:rPr lang="zh-CN" altLang="en-US" sz="4000" b="1">
                <a:solidFill>
                  <a:srgbClr val="000000"/>
                </a:solidFill>
                <a:ea typeface="楷体_GB2312" pitchFamily="49" charset="-122"/>
              </a:rPr>
              <a:t>．默读课文，思考：第二部分是写</a:t>
            </a:r>
            <a:r>
              <a:rPr lang="zh-CN" altLang="en-US" sz="4000" b="1" u="sng">
                <a:solidFill>
                  <a:srgbClr val="000000"/>
                </a:solidFill>
                <a:ea typeface="楷体_GB2312" pitchFamily="49" charset="-122"/>
              </a:rPr>
              <a:t>赵庄看社戏</a:t>
            </a:r>
            <a:r>
              <a:rPr lang="zh-CN" altLang="en-US" sz="4000" b="1">
                <a:solidFill>
                  <a:srgbClr val="000000"/>
                </a:solidFill>
                <a:ea typeface="楷体_GB2312" pitchFamily="49" charset="-122"/>
              </a:rPr>
              <a:t>的全过程。主要写了哪几件事</a:t>
            </a:r>
            <a:r>
              <a:rPr lang="en-US" altLang="zh-CN" sz="4000" b="1">
                <a:solidFill>
                  <a:srgbClr val="000000"/>
                </a:solidFill>
                <a:ea typeface="楷体_GB2312" pitchFamily="49" charset="-122"/>
              </a:rPr>
              <a:t>?</a:t>
            </a:r>
            <a:r>
              <a:rPr lang="zh-CN" altLang="en-US" sz="4000" b="1">
                <a:solidFill>
                  <a:srgbClr val="000000"/>
                </a:solidFill>
                <a:ea typeface="楷体_GB2312" pitchFamily="49" charset="-122"/>
              </a:rPr>
              <a:t>并据此划分好这部分的层次。</a:t>
            </a:r>
            <a:r>
              <a:rPr lang="zh-CN" altLang="en-US" sz="4000" b="1">
                <a:solidFill>
                  <a:srgbClr val="FF0000"/>
                </a:solidFill>
                <a:ea typeface="楷体_GB2312" pitchFamily="49" charset="-122"/>
              </a:rPr>
              <a:t> </a:t>
            </a:r>
            <a:endParaRPr lang="zh-CN" altLang="en-US" sz="4000" b="1">
              <a:solidFill>
                <a:srgbClr val="FF0000"/>
              </a:solidFill>
              <a:ea typeface="楷体_GB2312" pitchFamily="49" charset="-122"/>
            </a:endParaRPr>
          </a:p>
        </p:txBody>
      </p:sp>
      <p:sp>
        <p:nvSpPr>
          <p:cNvPr id="51203" name="Rectangle 3"/>
          <p:cNvSpPr>
            <a:spLocks noChangeArrowheads="1"/>
          </p:cNvSpPr>
          <p:nvPr/>
        </p:nvSpPr>
        <p:spPr bwMode="auto">
          <a:xfrm>
            <a:off x="282258" y="3144203"/>
            <a:ext cx="8353425" cy="286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993300"/>
                </a:solidFill>
                <a:uFillTx/>
                <a:ea typeface="楷体_GB2312" pitchFamily="49" charset="-122"/>
              </a:rPr>
              <a:t>一层</a:t>
            </a:r>
            <a:r>
              <a:rPr lang="en-US" altLang="zh-CN" sz="3600" b="1">
                <a:solidFill>
                  <a:srgbClr val="993300"/>
                </a:solidFill>
                <a:uFillTx/>
                <a:ea typeface="楷体_GB2312" pitchFamily="49" charset="-122"/>
              </a:rPr>
              <a:t>(4—9</a:t>
            </a:r>
            <a:r>
              <a:rPr lang="zh-CN" altLang="en-US" sz="3600" b="1">
                <a:solidFill>
                  <a:srgbClr val="993300"/>
                </a:solidFill>
                <a:uFillTx/>
                <a:ea typeface="楷体_GB2312" pitchFamily="49" charset="-122"/>
              </a:rPr>
              <a:t>段</a:t>
            </a:r>
            <a:r>
              <a:rPr lang="en-US" altLang="zh-CN" sz="3600" b="1">
                <a:solidFill>
                  <a:srgbClr val="993300"/>
                </a:solidFill>
                <a:uFillTx/>
                <a:ea typeface="楷体_GB2312" pitchFamily="49" charset="-122"/>
              </a:rPr>
              <a:t>)</a:t>
            </a:r>
            <a:r>
              <a:rPr lang="zh-CN" altLang="en-US" sz="3600" b="1">
                <a:solidFill>
                  <a:srgbClr val="993300"/>
                </a:solidFill>
                <a:uFillTx/>
                <a:ea typeface="楷体_GB2312" pitchFamily="49" charset="-122"/>
              </a:rPr>
              <a:t>：看社戏前的波折；</a:t>
            </a:r>
            <a:endParaRPr lang="zh-CN" altLang="en-US" sz="3600" b="1">
              <a:solidFill>
                <a:srgbClr val="993300"/>
              </a:solidFill>
              <a:uFillTx/>
              <a:ea typeface="楷体_GB2312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993300"/>
                </a:solidFill>
                <a:uFillTx/>
                <a:ea typeface="楷体_GB2312" pitchFamily="49" charset="-122"/>
              </a:rPr>
              <a:t>二层</a:t>
            </a:r>
            <a:r>
              <a:rPr lang="en-US" altLang="zh-CN" sz="3600" b="1">
                <a:solidFill>
                  <a:srgbClr val="993300"/>
                </a:solidFill>
                <a:uFillTx/>
                <a:ea typeface="楷体_GB2312" pitchFamily="49" charset="-122"/>
              </a:rPr>
              <a:t>(10—13</a:t>
            </a:r>
            <a:r>
              <a:rPr lang="zh-CN" altLang="en-US" sz="3600" b="1">
                <a:solidFill>
                  <a:srgbClr val="993300"/>
                </a:solidFill>
                <a:uFillTx/>
                <a:ea typeface="楷体_GB2312" pitchFamily="49" charset="-122"/>
              </a:rPr>
              <a:t>段</a:t>
            </a:r>
            <a:r>
              <a:rPr lang="en-US" altLang="zh-CN" sz="3600" b="1">
                <a:solidFill>
                  <a:srgbClr val="993300"/>
                </a:solidFill>
                <a:uFillTx/>
                <a:ea typeface="楷体_GB2312" pitchFamily="49" charset="-122"/>
              </a:rPr>
              <a:t>)</a:t>
            </a:r>
            <a:r>
              <a:rPr lang="zh-CN" altLang="en-US" sz="3600" b="1">
                <a:solidFill>
                  <a:srgbClr val="993300"/>
                </a:solidFill>
                <a:uFillTx/>
                <a:ea typeface="楷体_GB2312" pitchFamily="49" charset="-122"/>
              </a:rPr>
              <a:t>：去看社戏途中的见闻感受</a:t>
            </a:r>
            <a:r>
              <a:rPr lang="en-US" altLang="zh-CN" sz="3600" b="1">
                <a:solidFill>
                  <a:srgbClr val="993300"/>
                </a:solidFill>
                <a:uFillTx/>
                <a:ea typeface="楷体_GB2312" pitchFamily="49" charset="-122"/>
              </a:rPr>
              <a:t>;</a:t>
            </a:r>
            <a:endParaRPr lang="en-US" altLang="zh-CN" sz="3600" b="1">
              <a:solidFill>
                <a:srgbClr val="993300"/>
              </a:solidFill>
              <a:uFillTx/>
              <a:ea typeface="楷体_GB2312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993300"/>
                </a:solidFill>
                <a:uFillTx/>
                <a:ea typeface="楷体_GB2312" pitchFamily="49" charset="-122"/>
              </a:rPr>
              <a:t>三层</a:t>
            </a:r>
            <a:r>
              <a:rPr lang="en-US" altLang="zh-CN" sz="3600" b="1">
                <a:solidFill>
                  <a:srgbClr val="993300"/>
                </a:solidFill>
                <a:uFillTx/>
                <a:ea typeface="楷体_GB2312" pitchFamily="49" charset="-122"/>
              </a:rPr>
              <a:t>(14—21</a:t>
            </a:r>
            <a:r>
              <a:rPr lang="zh-CN" altLang="en-US" sz="3600" b="1">
                <a:solidFill>
                  <a:srgbClr val="993300"/>
                </a:solidFill>
                <a:uFillTx/>
                <a:ea typeface="楷体_GB2312" pitchFamily="49" charset="-122"/>
              </a:rPr>
              <a:t>段</a:t>
            </a:r>
            <a:r>
              <a:rPr lang="en-US" altLang="zh-CN" sz="3600" b="1">
                <a:solidFill>
                  <a:srgbClr val="993300"/>
                </a:solidFill>
                <a:uFillTx/>
                <a:ea typeface="楷体_GB2312" pitchFamily="49" charset="-122"/>
              </a:rPr>
              <a:t>)</a:t>
            </a:r>
            <a:r>
              <a:rPr lang="zh-CN" altLang="en-US" sz="3600" b="1">
                <a:solidFill>
                  <a:srgbClr val="993300"/>
                </a:solidFill>
                <a:uFillTx/>
                <a:ea typeface="楷体_GB2312" pitchFamily="49" charset="-122"/>
              </a:rPr>
              <a:t>：在赵庄看社戏；</a:t>
            </a:r>
            <a:endParaRPr lang="zh-CN" altLang="en-US" sz="3600" b="1">
              <a:solidFill>
                <a:srgbClr val="993300"/>
              </a:solidFill>
              <a:uFillTx/>
              <a:ea typeface="楷体_GB2312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>
                <a:solidFill>
                  <a:srgbClr val="993300"/>
                </a:solidFill>
                <a:uFillTx/>
                <a:ea typeface="楷体_GB2312" pitchFamily="49" charset="-122"/>
              </a:rPr>
              <a:t>四层</a:t>
            </a:r>
            <a:r>
              <a:rPr lang="en-US" altLang="zh-CN" sz="3600" b="1">
                <a:solidFill>
                  <a:srgbClr val="993300"/>
                </a:solidFill>
                <a:uFillTx/>
                <a:ea typeface="楷体_GB2312" pitchFamily="49" charset="-122"/>
              </a:rPr>
              <a:t>(22—30</a:t>
            </a:r>
            <a:r>
              <a:rPr lang="zh-CN" altLang="en-US" sz="3600" b="1">
                <a:solidFill>
                  <a:srgbClr val="993300"/>
                </a:solidFill>
                <a:uFillTx/>
                <a:ea typeface="楷体_GB2312" pitchFamily="49" charset="-122"/>
              </a:rPr>
              <a:t>段</a:t>
            </a:r>
            <a:r>
              <a:rPr lang="en-US" altLang="zh-CN" sz="3600" b="1">
                <a:solidFill>
                  <a:srgbClr val="993300"/>
                </a:solidFill>
                <a:uFillTx/>
                <a:ea typeface="楷体_GB2312" pitchFamily="49" charset="-122"/>
              </a:rPr>
              <a:t>)</a:t>
            </a:r>
            <a:r>
              <a:rPr lang="zh-CN" altLang="en-US" sz="3600" b="1">
                <a:solidFill>
                  <a:srgbClr val="993300"/>
                </a:solidFill>
                <a:uFillTx/>
                <a:ea typeface="楷体_GB2312" pitchFamily="49" charset="-122"/>
              </a:rPr>
              <a:t>：看社戏后深夜归航。 </a:t>
            </a:r>
            <a:endParaRPr lang="zh-CN" altLang="en-US" sz="3600" b="1">
              <a:solidFill>
                <a:srgbClr val="993300"/>
              </a:solidFill>
              <a:uFillTx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8194" name="Picture 2" descr="C:\Users\Administrator\Desktop\民俗文化\8413713_201211202359130219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46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8172400" y="1412776"/>
            <a:ext cx="793360" cy="175432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dirty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剪纸</a:t>
            </a:r>
            <a:endParaRPr lang="zh-CN" altLang="en-US" sz="5400" b="1" dirty="0">
              <a:ln w="11430"/>
              <a:solidFill>
                <a:srgbClr val="FF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55650" y="765175"/>
            <a:ext cx="7991475" cy="521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 smtClean="0">
                <a:solidFill>
                  <a:srgbClr val="000000"/>
                </a:solidFill>
                <a:ea typeface="楷体_GB2312" pitchFamily="49" charset="-122"/>
              </a:rPr>
              <a:t>“</a:t>
            </a:r>
            <a:r>
              <a:rPr lang="zh-CN" altLang="en-US" sz="4800" b="1" dirty="0">
                <a:solidFill>
                  <a:srgbClr val="000000"/>
                </a:solidFill>
                <a:ea typeface="楷体_GB2312" pitchFamily="49" charset="-122"/>
              </a:rPr>
              <a:t>文似看山不喜平”。作者在“看戏”这部分没有平铺直叙，而是写得起伏有致。譬如第一层就写了看戏前的</a:t>
            </a:r>
            <a:r>
              <a:rPr lang="zh-CN" altLang="en-US" sz="4800" b="1" dirty="0">
                <a:solidFill>
                  <a:srgbClr val="6600FF"/>
                </a:solidFill>
                <a:ea typeface="楷体_GB2312" pitchFamily="49" charset="-122"/>
              </a:rPr>
              <a:t>三次波折、三次转机。</a:t>
            </a:r>
            <a:r>
              <a:rPr lang="zh-CN" altLang="en-US" sz="4800" b="1" dirty="0">
                <a:solidFill>
                  <a:srgbClr val="000000"/>
                </a:solidFill>
                <a:ea typeface="楷体_GB2312" pitchFamily="49" charset="-122"/>
              </a:rPr>
              <a:t>请同学们在书上找出来，并思考这样写的</a:t>
            </a:r>
            <a:r>
              <a:rPr lang="zh-CN" altLang="en-US" sz="4800" b="1" dirty="0">
                <a:solidFill>
                  <a:srgbClr val="6600FF"/>
                </a:solidFill>
                <a:ea typeface="楷体_GB2312" pitchFamily="49" charset="-122"/>
              </a:rPr>
              <a:t>好处</a:t>
            </a:r>
            <a:r>
              <a:rPr lang="zh-CN" altLang="en-US" sz="4800" b="1" dirty="0">
                <a:solidFill>
                  <a:srgbClr val="000000"/>
                </a:solidFill>
                <a:ea typeface="楷体_GB2312" pitchFamily="49" charset="-122"/>
              </a:rPr>
              <a:t>。 </a:t>
            </a:r>
            <a:endParaRPr lang="zh-CN" altLang="en-US" sz="4800" b="1" dirty="0">
              <a:solidFill>
                <a:srgbClr val="000000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WordArt 3"/>
          <p:cNvSpPr>
            <a:spLocks noChangeArrowheads="1" noChangeShapeType="1" noTextEdit="1"/>
          </p:cNvSpPr>
          <p:nvPr/>
        </p:nvSpPr>
        <p:spPr bwMode="auto">
          <a:xfrm>
            <a:off x="506412" y="1822451"/>
            <a:ext cx="7477125" cy="685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i="1" kern="10" dirty="0" smtClean="0">
                <a:ln w="3175">
                  <a:solidFill>
                    <a:srgbClr val="FFFF99"/>
                  </a:solidFill>
                  <a:rou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“我”看不成戏时的心情是怎样的？</a:t>
            </a:r>
            <a:endParaRPr lang="zh-CN" altLang="en-US" sz="3600" i="1" kern="10" dirty="0" smtClean="0">
              <a:ln w="3175">
                <a:solidFill>
                  <a:srgbClr val="FFFF99"/>
                </a:solidFill>
                <a:round/>
              </a:ln>
              <a:solidFill>
                <a:srgbClr val="FFFF00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258052" name="Text Box 4"/>
          <p:cNvSpPr txBox="1">
            <a:spLocks noChangeArrowheads="1"/>
          </p:cNvSpPr>
          <p:nvPr/>
        </p:nvSpPr>
        <p:spPr bwMode="auto">
          <a:xfrm>
            <a:off x="827088" y="3124200"/>
            <a:ext cx="1143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 smtClean="0">
                <a:solidFill>
                  <a:srgbClr val="FF0000"/>
                </a:solidFill>
              </a:rPr>
              <a:t>盼望</a:t>
            </a:r>
            <a:endParaRPr kumimoji="1" lang="zh-CN" altLang="en-US" sz="3200" b="1" smtClean="0">
              <a:solidFill>
                <a:srgbClr val="FF0000"/>
              </a:solidFill>
            </a:endParaRPr>
          </a:p>
        </p:txBody>
      </p:sp>
      <p:sp>
        <p:nvSpPr>
          <p:cNvPr id="258053" name="Line 5"/>
          <p:cNvSpPr>
            <a:spLocks noChangeShapeType="1"/>
          </p:cNvSpPr>
          <p:nvPr/>
        </p:nvSpPr>
        <p:spPr bwMode="auto">
          <a:xfrm>
            <a:off x="1908175" y="3429000"/>
            <a:ext cx="609600" cy="0"/>
          </a:xfrm>
          <a:prstGeom prst="line">
            <a:avLst/>
          </a:prstGeom>
          <a:ln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8054" name="Text Box 6"/>
          <p:cNvSpPr txBox="1">
            <a:spLocks noChangeArrowheads="1"/>
          </p:cNvSpPr>
          <p:nvPr/>
        </p:nvSpPr>
        <p:spPr bwMode="auto">
          <a:xfrm>
            <a:off x="2555875" y="31242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 smtClean="0">
                <a:solidFill>
                  <a:srgbClr val="FF0000"/>
                </a:solidFill>
              </a:rPr>
              <a:t>焦急</a:t>
            </a:r>
            <a:endParaRPr kumimoji="1" lang="zh-CN" altLang="en-US" sz="3200" b="1" smtClean="0">
              <a:solidFill>
                <a:srgbClr val="FF0000"/>
              </a:solidFill>
            </a:endParaRPr>
          </a:p>
        </p:txBody>
      </p:sp>
      <p:sp>
        <p:nvSpPr>
          <p:cNvPr id="258055" name="Line 7"/>
          <p:cNvSpPr>
            <a:spLocks noChangeShapeType="1"/>
          </p:cNvSpPr>
          <p:nvPr/>
        </p:nvSpPr>
        <p:spPr bwMode="auto">
          <a:xfrm>
            <a:off x="3635375" y="3429000"/>
            <a:ext cx="609600" cy="0"/>
          </a:xfrm>
          <a:prstGeom prst="line">
            <a:avLst/>
          </a:prstGeom>
          <a:ln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8056" name="Text Box 8"/>
          <p:cNvSpPr txBox="1">
            <a:spLocks noChangeArrowheads="1"/>
          </p:cNvSpPr>
          <p:nvPr/>
        </p:nvSpPr>
        <p:spPr bwMode="auto">
          <a:xfrm>
            <a:off x="4211638" y="3124200"/>
            <a:ext cx="1066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 smtClean="0">
                <a:solidFill>
                  <a:srgbClr val="FF0000"/>
                </a:solidFill>
              </a:rPr>
              <a:t>失望</a:t>
            </a:r>
            <a:endParaRPr kumimoji="1" lang="zh-CN" altLang="en-US" sz="3200" b="1" smtClean="0">
              <a:solidFill>
                <a:srgbClr val="FF0000"/>
              </a:solidFill>
            </a:endParaRPr>
          </a:p>
        </p:txBody>
      </p:sp>
      <p:sp>
        <p:nvSpPr>
          <p:cNvPr id="258057" name="Line 9"/>
          <p:cNvSpPr>
            <a:spLocks noChangeShapeType="1"/>
          </p:cNvSpPr>
          <p:nvPr/>
        </p:nvSpPr>
        <p:spPr bwMode="auto">
          <a:xfrm>
            <a:off x="5292725" y="3429000"/>
            <a:ext cx="609600" cy="0"/>
          </a:xfrm>
          <a:prstGeom prst="line">
            <a:avLst/>
          </a:prstGeom>
          <a:ln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8058" name="Text Box 10"/>
          <p:cNvSpPr txBox="1">
            <a:spLocks noChangeArrowheads="1"/>
          </p:cNvSpPr>
          <p:nvPr/>
        </p:nvSpPr>
        <p:spPr bwMode="auto">
          <a:xfrm>
            <a:off x="5940425" y="3124200"/>
            <a:ext cx="1219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 smtClean="0">
                <a:solidFill>
                  <a:srgbClr val="FF0000"/>
                </a:solidFill>
              </a:rPr>
              <a:t>牵念</a:t>
            </a:r>
            <a:endParaRPr kumimoji="1" lang="zh-CN" altLang="en-US" sz="3200" b="1" smtClean="0">
              <a:solidFill>
                <a:srgbClr val="FF0000"/>
              </a:solidFill>
            </a:endParaRPr>
          </a:p>
        </p:txBody>
      </p:sp>
      <p:sp>
        <p:nvSpPr>
          <p:cNvPr id="258059" name="Line 11"/>
          <p:cNvSpPr>
            <a:spLocks noChangeShapeType="1"/>
          </p:cNvSpPr>
          <p:nvPr/>
        </p:nvSpPr>
        <p:spPr bwMode="auto">
          <a:xfrm>
            <a:off x="6948488" y="3429000"/>
            <a:ext cx="609600" cy="0"/>
          </a:xfrm>
          <a:prstGeom prst="line">
            <a:avLst/>
          </a:prstGeom>
          <a:ln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58060" name="Text Box 12"/>
          <p:cNvSpPr txBox="1">
            <a:spLocks noChangeArrowheads="1"/>
          </p:cNvSpPr>
          <p:nvPr/>
        </p:nvSpPr>
        <p:spPr bwMode="auto">
          <a:xfrm>
            <a:off x="7524750" y="3124200"/>
            <a:ext cx="137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 smtClean="0">
                <a:solidFill>
                  <a:srgbClr val="FF0000"/>
                </a:solidFill>
              </a:rPr>
              <a:t>沮丧</a:t>
            </a:r>
            <a:endParaRPr kumimoji="1" lang="zh-CN" altLang="en-US" sz="3200" b="1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80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58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58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258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580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2580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2580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258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5805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2580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animBg="1"/>
      <p:bldP spid="258052" grpId="0" autoUpdateAnimBg="0" build="p"/>
      <p:bldP spid="258053" grpId="0" bldLvl="0" animBg="1"/>
      <p:bldP spid="258054" grpId="0" autoUpdateAnimBg="0" build="p"/>
      <p:bldP spid="258055" grpId="0" bldLvl="0" animBg="1"/>
      <p:bldP spid="258056" grpId="0" autoUpdateAnimBg="0" build="p"/>
      <p:bldP spid="258057" grpId="0" bldLvl="0" animBg="1"/>
      <p:bldP spid="258058" grpId="0" autoUpdateAnimBg="0" build="p"/>
      <p:bldP spid="258059" grpId="0" bldLvl="0" animBg="1"/>
      <p:bldP spid="258060" grpId="0" autoUpdateAnimBg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7" name="Picture 3" descr="Gif0405_016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4384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988" name="Picture 4" descr="k%20(2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765" y="0"/>
            <a:ext cx="3657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989" name="Text Box 5"/>
          <p:cNvSpPr txBox="1">
            <a:spLocks noChangeArrowheads="1"/>
          </p:cNvSpPr>
          <p:nvPr/>
        </p:nvSpPr>
        <p:spPr bwMode="auto">
          <a:xfrm>
            <a:off x="2470150" y="593725"/>
            <a:ext cx="15605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smtClean="0">
                <a:solidFill>
                  <a:srgbClr val="000000"/>
                </a:solidFill>
              </a:rPr>
              <a:t>思考：</a:t>
            </a:r>
            <a:endParaRPr kumimoji="1" lang="zh-CN" altLang="en-US" sz="3600" b="1" smtClean="0">
              <a:solidFill>
                <a:srgbClr val="000000"/>
              </a:solidFill>
            </a:endParaRPr>
          </a:p>
        </p:txBody>
      </p:sp>
      <p:sp>
        <p:nvSpPr>
          <p:cNvPr id="297990" name="Text Box 6"/>
          <p:cNvSpPr txBox="1">
            <a:spLocks noChangeArrowheads="1"/>
          </p:cNvSpPr>
          <p:nvPr/>
        </p:nvSpPr>
        <p:spPr bwMode="auto">
          <a:xfrm>
            <a:off x="974725" y="2276475"/>
            <a:ext cx="7485063" cy="289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smtClean="0">
                <a:solidFill>
                  <a:srgbClr val="000000"/>
                </a:solidFill>
                <a:ea typeface="仿宋_GB2312" pitchFamily="49" charset="-122"/>
              </a:rPr>
              <a:t>（</a:t>
            </a:r>
            <a:r>
              <a:rPr kumimoji="1" lang="en-US" altLang="zh-CN" sz="2800" b="1" smtClean="0">
                <a:solidFill>
                  <a:srgbClr val="000000"/>
                </a:solidFill>
                <a:ea typeface="仿宋_GB2312" pitchFamily="49" charset="-122"/>
              </a:rPr>
              <a:t>1</a:t>
            </a:r>
            <a:r>
              <a:rPr kumimoji="1" lang="zh-CN" altLang="en-US" sz="2800" b="1" smtClean="0">
                <a:solidFill>
                  <a:srgbClr val="000000"/>
                </a:solidFill>
                <a:ea typeface="仿宋_GB2312" pitchFamily="49" charset="-122"/>
              </a:rPr>
              <a:t>）</a:t>
            </a:r>
            <a:r>
              <a:rPr kumimoji="1" lang="zh-CN" altLang="en-US" sz="3600" b="1" smtClean="0">
                <a:solidFill>
                  <a:srgbClr val="000000"/>
                </a:solidFill>
                <a:ea typeface="仿宋_GB2312" pitchFamily="49" charset="-122"/>
              </a:rPr>
              <a:t>找出看戏前的波折和转机。</a:t>
            </a:r>
            <a:endParaRPr kumimoji="1" lang="zh-CN" altLang="en-US" sz="3600" b="1" smtClean="0">
              <a:solidFill>
                <a:srgbClr val="000000"/>
              </a:solidFill>
              <a:ea typeface="仿宋_GB2312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 smtClean="0">
              <a:solidFill>
                <a:srgbClr val="000000"/>
              </a:solidFill>
              <a:ea typeface="仿宋_GB2312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 smtClean="0">
              <a:solidFill>
                <a:srgbClr val="000000"/>
              </a:solidFill>
              <a:ea typeface="仿宋_GB2312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2800" b="1" smtClean="0">
              <a:solidFill>
                <a:srgbClr val="000000"/>
              </a:solidFill>
              <a:ea typeface="仿宋_GB2312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smtClean="0">
                <a:solidFill>
                  <a:srgbClr val="000000"/>
                </a:solidFill>
              </a:rPr>
              <a:t> </a:t>
            </a:r>
            <a:endParaRPr kumimoji="1" lang="zh-CN" altLang="en-US" sz="2800" b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smtClean="0">
                <a:solidFill>
                  <a:srgbClr val="000000"/>
                </a:solidFill>
              </a:rPr>
              <a:t> </a:t>
            </a:r>
            <a:r>
              <a:rPr kumimoji="1" lang="zh-CN" altLang="en-US" sz="3600" b="1" smtClean="0">
                <a:solidFill>
                  <a:srgbClr val="000003"/>
                </a:solidFill>
                <a:ea typeface="仿宋_GB2312" pitchFamily="49" charset="-122"/>
              </a:rPr>
              <a:t>（</a:t>
            </a:r>
            <a:r>
              <a:rPr kumimoji="1" lang="en-US" altLang="zh-CN" sz="3600" b="1" smtClean="0">
                <a:solidFill>
                  <a:srgbClr val="000003"/>
                </a:solidFill>
                <a:ea typeface="仿宋_GB2312" pitchFamily="49" charset="-122"/>
              </a:rPr>
              <a:t>2</a:t>
            </a:r>
            <a:r>
              <a:rPr kumimoji="1" lang="zh-CN" altLang="en-US" sz="3600" b="1" smtClean="0">
                <a:solidFill>
                  <a:srgbClr val="000003"/>
                </a:solidFill>
                <a:ea typeface="仿宋_GB2312" pitchFamily="49" charset="-122"/>
              </a:rPr>
              <a:t>）写看戏前的波折有什么作用？</a:t>
            </a:r>
            <a:r>
              <a:rPr kumimoji="1" lang="zh-CN" altLang="en-US" sz="3600" b="1" smtClean="0">
                <a:solidFill>
                  <a:srgbClr val="000000"/>
                </a:solidFill>
              </a:rPr>
              <a:t> </a:t>
            </a:r>
            <a:endParaRPr kumimoji="1" lang="zh-CN" altLang="en-US" sz="3600" b="1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7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7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79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97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989" grpId="0" bldLvl="0" animBg="1" autoUpdateAnimBg="0"/>
      <p:bldP spid="297990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1652722" y="397932"/>
            <a:ext cx="32480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FFFF00"/>
                </a:solidFill>
                <a:ea typeface="楷体_GB2312" pitchFamily="49" charset="-122"/>
              </a:rPr>
              <a:t>三次波折：</a:t>
            </a:r>
            <a:endParaRPr lang="zh-CN" altLang="en-US" sz="4800" b="1" dirty="0">
              <a:solidFill>
                <a:srgbClr val="FFFF00"/>
              </a:solidFill>
              <a:ea typeface="楷体_GB2312" pitchFamily="49" charset="-122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1258888" y="1484313"/>
            <a:ext cx="6840537" cy="2061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altLang="zh-CN" sz="3200" b="1" dirty="0">
                <a:solidFill>
                  <a:srgbClr val="0000FF"/>
                </a:solidFill>
                <a:ea typeface="楷体_GB2312" pitchFamily="49" charset="-122"/>
              </a:rPr>
              <a:t>①</a:t>
            </a:r>
            <a:r>
              <a:rPr lang="zh-CN" altLang="en-US" sz="3200" b="1" dirty="0">
                <a:solidFill>
                  <a:srgbClr val="0000FF"/>
                </a:solidFill>
                <a:ea typeface="楷体_GB2312" pitchFamily="49" charset="-122"/>
              </a:rPr>
              <a:t>叫不到</a:t>
            </a:r>
            <a:r>
              <a:rPr lang="zh-CN" altLang="en-US" sz="3200" b="1" dirty="0" smtClean="0">
                <a:solidFill>
                  <a:srgbClr val="0000FF"/>
                </a:solidFill>
                <a:ea typeface="楷体_GB2312" pitchFamily="49" charset="-122"/>
              </a:rPr>
              <a:t>船</a:t>
            </a:r>
            <a:endParaRPr lang="en-US" altLang="zh-CN" sz="3200" b="1" dirty="0" smtClean="0">
              <a:solidFill>
                <a:srgbClr val="0000FF"/>
              </a:solidFill>
              <a:ea typeface="楷体_GB2312" pitchFamily="49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0000FF"/>
                </a:solidFill>
                <a:ea typeface="楷体_GB2312" pitchFamily="49" charset="-122"/>
              </a:rPr>
              <a:t>②</a:t>
            </a:r>
            <a:r>
              <a:rPr lang="zh-CN" altLang="en-US" sz="3200" b="1" dirty="0">
                <a:solidFill>
                  <a:srgbClr val="0000FF"/>
                </a:solidFill>
                <a:ea typeface="楷体_GB2312" pitchFamily="49" charset="-122"/>
              </a:rPr>
              <a:t>不准和别人</a:t>
            </a:r>
            <a:r>
              <a:rPr lang="zh-CN" altLang="en-US" sz="3200" b="1" dirty="0" smtClean="0">
                <a:solidFill>
                  <a:srgbClr val="0000FF"/>
                </a:solidFill>
                <a:ea typeface="楷体_GB2312" pitchFamily="49" charset="-122"/>
              </a:rPr>
              <a:t>去</a:t>
            </a:r>
            <a:endParaRPr lang="en-US" altLang="zh-CN" sz="3200" b="1" dirty="0" smtClean="0">
              <a:solidFill>
                <a:srgbClr val="0000FF"/>
              </a:solidFill>
              <a:ea typeface="楷体_GB2312" pitchFamily="49" charset="-122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0000FF"/>
                </a:solidFill>
                <a:ea typeface="楷体_GB2312" pitchFamily="49" charset="-122"/>
              </a:rPr>
              <a:t>③</a:t>
            </a:r>
            <a:r>
              <a:rPr lang="zh-CN" altLang="en-US" sz="3200" b="1" dirty="0">
                <a:solidFill>
                  <a:srgbClr val="0000FF"/>
                </a:solidFill>
                <a:ea typeface="楷体_GB2312" pitchFamily="49" charset="-122"/>
              </a:rPr>
              <a:t>外祖母要担心。</a:t>
            </a:r>
            <a:endParaRPr lang="zh-CN" altLang="en-US" sz="3200" b="1" dirty="0">
              <a:solidFill>
                <a:srgbClr val="0000FF"/>
              </a:solidFill>
              <a:ea typeface="楷体_GB2312" pitchFamily="49" charset="-122"/>
            </a:endParaRP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1339136" y="3721041"/>
            <a:ext cx="32480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>
                <a:solidFill>
                  <a:srgbClr val="FFFF00"/>
                </a:solidFill>
                <a:ea typeface="楷体_GB2312" pitchFamily="49" charset="-122"/>
              </a:rPr>
              <a:t>三次转机：</a:t>
            </a:r>
            <a:endParaRPr lang="zh-CN" altLang="en-US" sz="4800" b="1" dirty="0">
              <a:solidFill>
                <a:srgbClr val="FFFF00"/>
              </a:solidFill>
              <a:ea typeface="楷体_GB2312" pitchFamily="49" charset="-122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017702" y="4716884"/>
            <a:ext cx="63373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</a:rPr>
              <a:t>一是八叔的航船回来了</a:t>
            </a:r>
            <a:r>
              <a:rPr kumimoji="1" lang="zh-CN" altLang="en-US" sz="2800" b="1" dirty="0" smtClean="0">
                <a:solidFill>
                  <a:srgbClr val="CC0000"/>
                </a:solidFill>
                <a:latin typeface="宋体" panose="02010600030101010101" pitchFamily="2" charset="-122"/>
              </a:rPr>
              <a:t>，</a:t>
            </a:r>
            <a:endParaRPr kumimoji="1" lang="en-US" altLang="zh-CN" sz="2800" b="1" dirty="0" smtClean="0">
              <a:solidFill>
                <a:srgbClr val="CC0000"/>
              </a:solidFill>
              <a:latin typeface="宋体" panose="02010600030101010101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 smtClean="0">
                <a:solidFill>
                  <a:srgbClr val="CC0000"/>
                </a:solidFill>
                <a:latin typeface="宋体" panose="02010600030101010101" pitchFamily="2" charset="-122"/>
              </a:rPr>
              <a:t>二</a:t>
            </a:r>
            <a:r>
              <a:rPr kumimoji="1"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</a:rPr>
              <a:t>是</a:t>
            </a:r>
            <a:r>
              <a:rPr kumimoji="1" lang="zh-CN" altLang="en-US" sz="2800" b="1" dirty="0" smtClean="0">
                <a:solidFill>
                  <a:srgbClr val="CC0000"/>
                </a:solidFill>
                <a:latin typeface="宋体" panose="02010600030101010101" pitchFamily="2" charset="-122"/>
              </a:rPr>
              <a:t>少年们愿意</a:t>
            </a:r>
            <a:r>
              <a:rPr kumimoji="1"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</a:rPr>
              <a:t>和</a:t>
            </a:r>
            <a:r>
              <a:rPr kumimoji="1" lang="zh-CN" altLang="en-US" sz="2800" b="1" dirty="0">
                <a:solidFill>
                  <a:srgbClr val="CC0000"/>
                </a:solidFill>
              </a:rPr>
              <a:t>“</a:t>
            </a:r>
            <a:r>
              <a:rPr kumimoji="1"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</a:rPr>
              <a:t>我</a:t>
            </a:r>
            <a:r>
              <a:rPr kumimoji="1" lang="zh-CN" altLang="en-US" sz="2800" b="1" dirty="0">
                <a:solidFill>
                  <a:srgbClr val="CC0000"/>
                </a:solidFill>
              </a:rPr>
              <a:t>”</a:t>
            </a:r>
            <a:r>
              <a:rPr kumimoji="1"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</a:rPr>
              <a:t>一同去</a:t>
            </a:r>
            <a:r>
              <a:rPr kumimoji="1" lang="zh-CN" altLang="en-US" sz="2800" b="1" dirty="0" smtClean="0">
                <a:solidFill>
                  <a:srgbClr val="CC0000"/>
                </a:solidFill>
                <a:latin typeface="宋体" panose="02010600030101010101" pitchFamily="2" charset="-122"/>
              </a:rPr>
              <a:t>，</a:t>
            </a:r>
            <a:endParaRPr kumimoji="1" lang="en-US" altLang="zh-CN" sz="2800" b="1" dirty="0" smtClean="0">
              <a:solidFill>
                <a:srgbClr val="CC0000"/>
              </a:solidFill>
              <a:latin typeface="宋体" panose="02010600030101010101" pitchFamily="2" charset="-122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 smtClean="0">
                <a:solidFill>
                  <a:srgbClr val="CC0000"/>
                </a:solidFill>
                <a:latin typeface="宋体" panose="02010600030101010101" pitchFamily="2" charset="-122"/>
              </a:rPr>
              <a:t>三</a:t>
            </a:r>
            <a:r>
              <a:rPr kumimoji="1"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</a:rPr>
              <a:t>是双喜写包票</a:t>
            </a:r>
            <a:r>
              <a:rPr kumimoji="1" lang="zh-CN" altLang="en-US" sz="2800" b="1" dirty="0" smtClean="0">
                <a:solidFill>
                  <a:srgbClr val="CC0000"/>
                </a:solidFill>
                <a:latin typeface="宋体" panose="02010600030101010101" pitchFamily="2" charset="-122"/>
              </a:rPr>
              <a:t>，保证</a:t>
            </a:r>
            <a:r>
              <a:rPr kumimoji="1" lang="zh-CN" altLang="en-US" sz="2800" b="1" dirty="0">
                <a:solidFill>
                  <a:srgbClr val="CC0000"/>
                </a:solidFill>
                <a:latin typeface="宋体" panose="02010600030101010101" pitchFamily="2" charset="-122"/>
              </a:rPr>
              <a:t>不出事。</a:t>
            </a:r>
            <a:r>
              <a:rPr kumimoji="1" lang="zh-CN" altLang="en-US" sz="2400" b="1" dirty="0">
                <a:solidFill>
                  <a:srgbClr val="000000"/>
                </a:solidFill>
              </a:rPr>
              <a:t> </a:t>
            </a:r>
            <a:endParaRPr kumimoji="1" lang="zh-CN" altLang="en-US" sz="2400"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3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ldLvl="0" animBg="1"/>
      <p:bldP spid="53253" grpId="0" bldLvl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323850" y="2270125"/>
            <a:ext cx="88201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一、笔法曲折，文气摇曳</a:t>
            </a:r>
            <a:r>
              <a:rPr lang="en-US" altLang="zh-CN" sz="40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40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为看社戏做好充分的铺垫；</a:t>
            </a:r>
            <a:endParaRPr lang="zh-CN" altLang="en-US" sz="4000" b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二、初步表现小伙伴的热情、能干等特点，尤其是</a:t>
            </a:r>
            <a:r>
              <a:rPr lang="zh-CN" altLang="en-US" sz="40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“</a:t>
            </a:r>
            <a:r>
              <a:rPr lang="zh-CN" altLang="en-US" sz="40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双喜</a:t>
            </a:r>
            <a:r>
              <a:rPr lang="zh-CN" altLang="en-US" sz="40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”</a:t>
            </a:r>
            <a:r>
              <a:rPr lang="zh-CN" altLang="en-US" sz="40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r>
              <a:rPr lang="zh-CN" altLang="en-US" sz="4800" b="1" dirty="0">
                <a:solidFill>
                  <a:srgbClr val="99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4800" b="1" dirty="0">
              <a:solidFill>
                <a:srgbClr val="99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54275" name="WordArt 3"/>
          <p:cNvSpPr>
            <a:spLocks noChangeArrowheads="1" noChangeShapeType="1" noTextEdit="1"/>
          </p:cNvSpPr>
          <p:nvPr/>
        </p:nvSpPr>
        <p:spPr bwMode="auto">
          <a:xfrm>
            <a:off x="1763713" y="404813"/>
            <a:ext cx="1825625" cy="108426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kern="10">
                <a:ln w="9525">
                  <a:solidFill>
                    <a:srgbClr val="CC99FF"/>
                  </a:solidFill>
                  <a:miter lim="800000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好处</a:t>
            </a:r>
            <a:endParaRPr lang="zh-CN" altLang="en-US" sz="3600" b="1" kern="10">
              <a:ln w="9525">
                <a:solidFill>
                  <a:srgbClr val="CC99FF"/>
                </a:solidFill>
                <a:miter lim="800000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218440" y="4946496"/>
            <a:ext cx="844550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 smtClean="0">
                <a:solidFill>
                  <a:srgbClr val="3333FF"/>
                </a:solidFill>
                <a:latin typeface="宋体" panose="02010600030101010101" pitchFamily="2" charset="-122"/>
              </a:rPr>
              <a:t>作用：</a:t>
            </a:r>
            <a:r>
              <a:rPr kumimoji="1" lang="zh-CN" altLang="en-US" sz="2800" b="1" dirty="0">
                <a:solidFill>
                  <a:srgbClr val="3333FF"/>
                </a:solidFill>
                <a:latin typeface="宋体" panose="02010600030101010101" pitchFamily="2" charset="-122"/>
              </a:rPr>
              <a:t>一是笔法曲折，文气摇曳，</a:t>
            </a:r>
            <a:r>
              <a:rPr kumimoji="1" lang="zh-CN" altLang="en-US" sz="2800" b="1" dirty="0" smtClean="0">
                <a:solidFill>
                  <a:srgbClr val="3333FF"/>
                </a:solidFill>
                <a:latin typeface="宋体" panose="02010600030101010101" pitchFamily="2" charset="-122"/>
              </a:rPr>
              <a:t>烘托了看戏的急切心情，二是初步表现了小伙伴们的热情能干的特点。</a:t>
            </a:r>
            <a:r>
              <a:rPr kumimoji="1" lang="zh-CN" altLang="en-US" sz="2800" dirty="0" smtClean="0">
                <a:solidFill>
                  <a:srgbClr val="000000"/>
                </a:solidFill>
                <a:latin typeface="宋体" panose="02010600030101010101" pitchFamily="2" charset="-122"/>
              </a:rPr>
              <a:t> </a:t>
            </a:r>
            <a:endParaRPr kumimoji="1" lang="zh-CN" altLang="en-US" sz="2800" dirty="0" smtClean="0">
              <a:solidFill>
                <a:srgbClr val="000000"/>
              </a:solidFill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ldLvl="0" animBg="1"/>
      <p:bldP spid="54275" grpId="0" animBg="1"/>
      <p:bldP spid="4" grpId="0" bldLvl="0" animBg="1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463675" y="398780"/>
            <a:ext cx="6501130" cy="583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200" b="1" dirty="0" smtClean="0">
                <a:solidFill>
                  <a:srgbClr val="FFFF00"/>
                </a:solidFill>
                <a:ea typeface="楷体_GB2312" pitchFamily="49" charset="-122"/>
              </a:rPr>
              <a:t>这</a:t>
            </a:r>
            <a:r>
              <a:rPr lang="zh-CN" altLang="en-US" sz="3200" b="1" dirty="0">
                <a:solidFill>
                  <a:srgbClr val="FFFF00"/>
                </a:solidFill>
                <a:ea typeface="楷体_GB2312" pitchFamily="49" charset="-122"/>
              </a:rPr>
              <a:t>一部分与写看社戏有什么关系</a:t>
            </a:r>
            <a:r>
              <a:rPr lang="en-US" altLang="zh-CN" sz="3200" b="1" dirty="0">
                <a:solidFill>
                  <a:srgbClr val="FFFF00"/>
                </a:solidFill>
                <a:ea typeface="楷体_GB2312" pitchFamily="49" charset="-122"/>
              </a:rPr>
              <a:t>? </a:t>
            </a:r>
            <a:endParaRPr lang="en-US" altLang="zh-CN" sz="3200" b="1" dirty="0">
              <a:solidFill>
                <a:srgbClr val="FFFF00"/>
              </a:solidFill>
              <a:ea typeface="楷体_GB2312" pitchFamily="49" charset="-122"/>
            </a:endParaRP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539750" y="1768793"/>
            <a:ext cx="8135938" cy="4399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0000FF"/>
                </a:solidFill>
                <a:ea typeface="楷体_GB2312" pitchFamily="49" charset="-122"/>
              </a:rPr>
              <a:t>（</a:t>
            </a:r>
            <a:r>
              <a:rPr lang="en-US" altLang="zh-CN" sz="4000" b="1" dirty="0">
                <a:solidFill>
                  <a:srgbClr val="0000FF"/>
                </a:solidFill>
                <a:ea typeface="楷体_GB2312" pitchFamily="49" charset="-122"/>
              </a:rPr>
              <a:t>1</a:t>
            </a:r>
            <a:r>
              <a:rPr lang="zh-CN" altLang="en-US" sz="4000" b="1" dirty="0">
                <a:solidFill>
                  <a:srgbClr val="0000FF"/>
                </a:solidFill>
                <a:ea typeface="楷体_GB2312" pitchFamily="49" charset="-122"/>
              </a:rPr>
              <a:t>）交代了看社戏的时间、地点、机缘，（</a:t>
            </a:r>
            <a:r>
              <a:rPr lang="en-US" altLang="zh-CN" sz="4000" b="1" dirty="0">
                <a:solidFill>
                  <a:srgbClr val="0000FF"/>
                </a:solidFill>
                <a:ea typeface="楷体_GB2312" pitchFamily="49" charset="-122"/>
              </a:rPr>
              <a:t>2</a:t>
            </a:r>
            <a:r>
              <a:rPr lang="zh-CN" altLang="en-US" sz="4000" b="1" dirty="0">
                <a:solidFill>
                  <a:srgbClr val="0000FF"/>
                </a:solidFill>
                <a:ea typeface="楷体_GB2312" pitchFamily="49" charset="-122"/>
              </a:rPr>
              <a:t>）引出了同去看社戏的人物</a:t>
            </a:r>
            <a:r>
              <a:rPr lang="en-US" altLang="zh-CN" sz="4000" b="1" dirty="0">
                <a:solidFill>
                  <a:srgbClr val="0000FF"/>
                </a:solidFill>
                <a:ea typeface="楷体_GB2312" pitchFamily="49" charset="-122"/>
              </a:rPr>
              <a:t>——</a:t>
            </a:r>
            <a:r>
              <a:rPr lang="zh-CN" altLang="en-US" sz="4000" b="1" dirty="0">
                <a:solidFill>
                  <a:srgbClr val="0000FF"/>
                </a:solidFill>
                <a:ea typeface="楷体_GB2312" pitchFamily="49" charset="-122"/>
              </a:rPr>
              <a:t>乡间生活的小朋友；（</a:t>
            </a:r>
            <a:r>
              <a:rPr lang="en-US" altLang="zh-CN" sz="4000" b="1" dirty="0">
                <a:solidFill>
                  <a:srgbClr val="0000FF"/>
                </a:solidFill>
                <a:ea typeface="楷体_GB2312" pitchFamily="49" charset="-122"/>
              </a:rPr>
              <a:t>3</a:t>
            </a:r>
            <a:r>
              <a:rPr lang="zh-CN" altLang="en-US" sz="4000" b="1" dirty="0">
                <a:solidFill>
                  <a:srgbClr val="0000FF"/>
                </a:solidFill>
                <a:ea typeface="楷体_GB2312" pitchFamily="49" charset="-122"/>
              </a:rPr>
              <a:t>）还交代了“乐土”中的乐事，为下文写“我在那里所第一盼望的</a:t>
            </a:r>
            <a:r>
              <a:rPr lang="en-US" altLang="zh-CN" sz="4000" b="1" dirty="0">
                <a:solidFill>
                  <a:srgbClr val="0000FF"/>
                </a:solidFill>
                <a:ea typeface="楷体_GB2312" pitchFamily="49" charset="-122"/>
              </a:rPr>
              <a:t>——</a:t>
            </a:r>
            <a:r>
              <a:rPr lang="zh-CN" altLang="en-US" sz="4000" b="1" dirty="0">
                <a:solidFill>
                  <a:srgbClr val="0000FF"/>
                </a:solidFill>
                <a:ea typeface="楷体_GB2312" pitchFamily="49" charset="-122"/>
              </a:rPr>
              <a:t>看社戏做了重要的铺垫。同时，平桥村的生活也是“我”所深深怀念的。</a:t>
            </a:r>
            <a:endParaRPr lang="zh-CN" altLang="en-US" sz="4000" b="1" dirty="0">
              <a:solidFill>
                <a:srgbClr val="0000FF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ldLvl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40750" cy="1143000"/>
          </a:xfrm>
        </p:spPr>
        <p:txBody>
          <a:bodyPr/>
          <a:lstStyle/>
          <a:p>
            <a:r>
              <a:rPr lang="zh-CN" altLang="en-US" b="1">
                <a:solidFill>
                  <a:srgbClr val="FFFF00"/>
                </a:solidFill>
              </a:rPr>
              <a:t>易忽略的精彩处</a:t>
            </a:r>
            <a:endParaRPr lang="zh-CN" altLang="en-US" b="1">
              <a:solidFill>
                <a:srgbClr val="FFFF00"/>
              </a:solidFill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0" y="1052513"/>
            <a:ext cx="8540750" cy="4270375"/>
          </a:xfrm>
        </p:spPr>
        <p:txBody>
          <a:bodyPr/>
          <a:lstStyle/>
          <a:p>
            <a:r>
              <a:rPr lang="zh-CN" altLang="en-US" sz="4000" b="1" dirty="0"/>
              <a:t>表现“我”心情变化的词句 </a:t>
            </a:r>
            <a:endParaRPr lang="zh-CN" altLang="en-US" sz="4000" b="1" dirty="0"/>
          </a:p>
        </p:txBody>
      </p:sp>
      <p:sp>
        <p:nvSpPr>
          <p:cNvPr id="55300" name="Rectangle 4"/>
          <p:cNvSpPr>
            <a:spLocks noChangeArrowheads="1"/>
          </p:cNvSpPr>
          <p:nvPr/>
        </p:nvSpPr>
        <p:spPr bwMode="auto">
          <a:xfrm>
            <a:off x="900113" y="2232055"/>
            <a:ext cx="7559675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 dirty="0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charset="0"/>
              </a:rPr>
              <a:t>第一盼望</a:t>
            </a:r>
            <a:r>
              <a:rPr lang="en-US" altLang="zh-CN" sz="4000" b="1" dirty="0">
                <a:solidFill>
                  <a:srgbClr val="6600FF"/>
                </a:solidFill>
                <a:latin typeface="Times New Roman" panose="02020603050405020304"/>
                <a:cs typeface="Times New Roman" panose="02020603050405020304" charset="0"/>
              </a:rPr>
              <a:t>——</a:t>
            </a:r>
            <a:r>
              <a:rPr lang="zh-CN" altLang="en-US" sz="4000" b="1" dirty="0">
                <a:latin typeface="宋体" panose="02010600030101010101" pitchFamily="2" charset="-122"/>
                <a:cs typeface="Times New Roman" panose="02020603050405020304" charset="0"/>
              </a:rPr>
              <a:t>急得要哭</a:t>
            </a:r>
            <a:r>
              <a:rPr lang="en-US" altLang="zh-CN" sz="4000" b="1" dirty="0">
                <a:solidFill>
                  <a:srgbClr val="6600FF"/>
                </a:solidFill>
                <a:latin typeface="Times New Roman" panose="02020603050405020304"/>
                <a:cs typeface="Times New Roman" panose="02020603050405020304" charset="0"/>
              </a:rPr>
              <a:t>——</a:t>
            </a:r>
            <a:r>
              <a:rPr lang="zh-CN" altLang="en-US" sz="4000" b="1" dirty="0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charset="0"/>
              </a:rPr>
              <a:t>我似乎听到锣鼓的声音，而且知道他们在戏台下买豆浆喝。（渲染沮丧）</a:t>
            </a:r>
            <a:r>
              <a:rPr lang="en-US" altLang="zh-CN" sz="4000" b="1" dirty="0">
                <a:solidFill>
                  <a:srgbClr val="6600FF"/>
                </a:solidFill>
                <a:latin typeface="Times New Roman" panose="02020603050405020304"/>
                <a:cs typeface="Times New Roman" panose="02020603050405020304" charset="0"/>
              </a:rPr>
              <a:t>——</a:t>
            </a:r>
            <a:r>
              <a:rPr lang="zh-CN" altLang="en-US" sz="4000" b="1" dirty="0">
                <a:latin typeface="宋体" panose="02010600030101010101" pitchFamily="2" charset="-122"/>
                <a:cs typeface="Times New Roman" panose="02020603050405020304" charset="0"/>
              </a:rPr>
              <a:t>不钓虾，东西也少吃，不开口。</a:t>
            </a:r>
            <a:r>
              <a:rPr lang="en-US" altLang="zh-CN" sz="4000" b="1" dirty="0">
                <a:solidFill>
                  <a:srgbClr val="6600FF"/>
                </a:solidFill>
                <a:latin typeface="Times New Roman" panose="02020603050405020304"/>
                <a:cs typeface="Times New Roman" panose="02020603050405020304" charset="0"/>
              </a:rPr>
              <a:t>——</a:t>
            </a:r>
            <a:r>
              <a:rPr lang="zh-CN" altLang="en-US" sz="4000" b="1" dirty="0">
                <a:solidFill>
                  <a:srgbClr val="FFFF00"/>
                </a:solidFill>
                <a:latin typeface="宋体" panose="02010600030101010101" pitchFamily="2" charset="-122"/>
                <a:cs typeface="Times New Roman" panose="02020603050405020304" charset="0"/>
              </a:rPr>
              <a:t>高兴（烘托社戏对儿童的吸引力）</a:t>
            </a:r>
            <a:br>
              <a:rPr lang="zh-CN" altLang="en-US" sz="4000" b="1" dirty="0">
                <a:solidFill>
                  <a:srgbClr val="FFFF00"/>
                </a:solidFill>
                <a:latin typeface="Times New Roman" panose="02020603050405020304" charset="0"/>
                <a:cs typeface="Times New Roman" panose="02020603050405020304" charset="0"/>
              </a:rPr>
            </a:br>
            <a:endParaRPr lang="zh-CN" altLang="en-US" sz="4800" dirty="0">
              <a:solidFill>
                <a:srgbClr val="FFFF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夏夜行船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238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395" name="WordArt 3"/>
          <p:cNvSpPr>
            <a:spLocks noChangeArrowheads="1" noChangeShapeType="1" noTextEdit="1"/>
          </p:cNvSpPr>
          <p:nvPr/>
        </p:nvSpPr>
        <p:spPr bwMode="auto">
          <a:xfrm>
            <a:off x="468313" y="765175"/>
            <a:ext cx="2700337" cy="119697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CN" altLang="en-US" sz="3600" b="1" kern="10">
                <a:solidFill>
                  <a:srgbClr val="FFFF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宋体" panose="02010600030101010101" pitchFamily="2" charset="-122"/>
              </a:rPr>
              <a:t>月夜行船</a:t>
            </a:r>
            <a:endParaRPr lang="zh-CN" altLang="en-US" sz="3600" b="1" kern="10">
              <a:solidFill>
                <a:srgbClr val="FFFF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971550" y="952500"/>
            <a:ext cx="7416800" cy="52149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 dirty="0" smtClean="0">
                <a:solidFill>
                  <a:schemeClr val="accent4"/>
                </a:solidFill>
                <a:effectLst/>
                <a:ea typeface="楷体_GB2312" pitchFamily="49" charset="-122"/>
              </a:rPr>
              <a:t>一切</a:t>
            </a:r>
            <a:r>
              <a:rPr lang="zh-CN" altLang="en-US" sz="4800" b="1" dirty="0">
                <a:solidFill>
                  <a:schemeClr val="accent4"/>
                </a:solidFill>
                <a:effectLst/>
                <a:ea typeface="楷体_GB2312" pitchFamily="49" charset="-122"/>
              </a:rPr>
              <a:t>问题都解决之后，小伙伴们自然要急急忙忙赶往赵庄看戏。作者抓住哪些内容进行详细的描写以突出小伙伴看戏途中的心情</a:t>
            </a:r>
            <a:r>
              <a:rPr lang="en-US" altLang="zh-CN" sz="4800" b="1" dirty="0">
                <a:solidFill>
                  <a:schemeClr val="accent4"/>
                </a:solidFill>
                <a:effectLst/>
                <a:ea typeface="楷体_GB2312" pitchFamily="49" charset="-122"/>
              </a:rPr>
              <a:t>? </a:t>
            </a:r>
            <a:r>
              <a:rPr lang="zh-CN" altLang="en-US" sz="4800" b="1" dirty="0">
                <a:solidFill>
                  <a:schemeClr val="accent4"/>
                </a:solidFill>
                <a:effectLst/>
                <a:ea typeface="楷体_GB2312" pitchFamily="49" charset="-122"/>
              </a:rPr>
              <a:t>听同学朗读，同学们作思考。</a:t>
            </a:r>
            <a:r>
              <a:rPr lang="zh-CN" altLang="en-US" sz="4800" b="1" dirty="0">
                <a:solidFill>
                  <a:schemeClr val="accent4"/>
                </a:solidFill>
                <a:ea typeface="楷体_GB2312" pitchFamily="49" charset="-122"/>
              </a:rPr>
              <a:t> </a:t>
            </a:r>
            <a:endParaRPr lang="zh-CN" altLang="en-US" sz="4800" b="1" dirty="0">
              <a:solidFill>
                <a:schemeClr val="accent4"/>
              </a:solidFill>
              <a:ea typeface="楷体_GB2312" pitchFamily="49" charset="-122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4284663" y="5229225"/>
            <a:ext cx="211613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</a:t>
            </a:r>
            <a:r>
              <a:rPr lang="en-US" altLang="zh-CN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0—13</a:t>
            </a:r>
            <a:r>
              <a:rPr lang="zh-CN" altLang="en-US" sz="3600" b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段</a:t>
            </a:r>
            <a:endParaRPr lang="zh-CN" altLang="en-US" sz="3600" b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3000"/>
                                        <p:tgtEl>
                                          <p:spTgt spid="57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ldLvl="0" animBg="1"/>
      <p:bldP spid="57348" grpId="0" bldLvl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1322705" y="1186815"/>
            <a:ext cx="7298690" cy="1938020"/>
          </a:xfrm>
          <a:prstGeom prst="rect">
            <a:avLst/>
          </a:prstGeom>
          <a:solidFill>
            <a:schemeClr val="tx1">
              <a:alpha val="64999"/>
            </a:schemeClr>
          </a:solidFill>
          <a:ln w="9525">
            <a:solidFill>
              <a:srgbClr val="FF00FF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FFFF"/>
                </a:solidFill>
                <a:ea typeface="楷体_GB2312" pitchFamily="49" charset="-122"/>
              </a:rPr>
              <a:t>第</a:t>
            </a:r>
            <a:r>
              <a:rPr lang="en-US" altLang="zh-CN" sz="4000" b="1">
                <a:solidFill>
                  <a:srgbClr val="FFFFFF"/>
                </a:solidFill>
                <a:ea typeface="楷体_GB2312" pitchFamily="49" charset="-122"/>
              </a:rPr>
              <a:t>10</a:t>
            </a:r>
            <a:r>
              <a:rPr lang="zh-CN" altLang="en-US" sz="4000" b="1">
                <a:solidFill>
                  <a:srgbClr val="FFFFFF"/>
                </a:solidFill>
                <a:ea typeface="楷体_GB2312" pitchFamily="49" charset="-122"/>
              </a:rPr>
              <a:t>自然段对少年朋友的</a:t>
            </a:r>
            <a:r>
              <a:rPr lang="zh-CN" altLang="en-US" sz="4000" b="1">
                <a:solidFill>
                  <a:srgbClr val="FFFF00"/>
                </a:solidFill>
                <a:ea typeface="楷体_GB2312" pitchFamily="49" charset="-122"/>
              </a:rPr>
              <a:t>开船动作</a:t>
            </a:r>
            <a:r>
              <a:rPr lang="zh-CN" altLang="en-US" sz="4000" b="1">
                <a:solidFill>
                  <a:srgbClr val="FFFFFF"/>
                </a:solidFill>
                <a:ea typeface="楷体_GB2312" pitchFamily="49" charset="-122"/>
              </a:rPr>
              <a:t>运用一系列准确的动词，进行传神的描绘，</a:t>
            </a:r>
            <a:endParaRPr lang="zh-CN" altLang="en-US" sz="4000" b="1">
              <a:solidFill>
                <a:srgbClr val="FFFFFF"/>
              </a:solidFill>
              <a:ea typeface="楷体_GB2312" pitchFamily="49" charset="-122"/>
            </a:endParaRPr>
          </a:p>
        </p:txBody>
      </p:sp>
      <p:sp>
        <p:nvSpPr>
          <p:cNvPr id="101387" name="Rectangle 11"/>
          <p:cNvSpPr>
            <a:spLocks noChangeArrowheads="1"/>
          </p:cNvSpPr>
          <p:nvPr/>
        </p:nvSpPr>
        <p:spPr bwMode="auto">
          <a:xfrm>
            <a:off x="827405" y="4294505"/>
            <a:ext cx="7667625" cy="193802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000" b="1">
                <a:solidFill>
                  <a:srgbClr val="FFFFFF"/>
                </a:solidFill>
                <a:ea typeface="楷体_GB2312" pitchFamily="49" charset="-122"/>
              </a:rPr>
              <a:t>表现小伙伴们驾船熟练敏捷的技巧、勤劳能干的性格和去看戏时的愉快的心情；</a:t>
            </a:r>
            <a:endParaRPr lang="zh-CN" altLang="en-US" sz="4000" b="1">
              <a:solidFill>
                <a:srgbClr val="FFFFFF"/>
              </a:solidFill>
              <a:ea typeface="楷体_GB2312" pitchFamily="49" charset="-122"/>
            </a:endParaRPr>
          </a:p>
        </p:txBody>
      </p:sp>
      <p:sp>
        <p:nvSpPr>
          <p:cNvPr id="101386" name="AutoShape 10"/>
          <p:cNvSpPr>
            <a:spLocks noChangeArrowheads="1"/>
          </p:cNvSpPr>
          <p:nvPr/>
        </p:nvSpPr>
        <p:spPr bwMode="auto">
          <a:xfrm>
            <a:off x="827088" y="3429000"/>
            <a:ext cx="1081087" cy="720725"/>
          </a:xfrm>
          <a:prstGeom prst="parallelogram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>
                <a:solidFill>
                  <a:srgbClr val="000000"/>
                </a:solidFill>
                <a:ea typeface="楷体_GB2312" pitchFamily="49" charset="-122"/>
              </a:rPr>
              <a:t>点</a:t>
            </a:r>
            <a:endParaRPr lang="zh-CN" altLang="en-US" sz="48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101385" name="AutoShape 9"/>
          <p:cNvSpPr>
            <a:spLocks noChangeArrowheads="1"/>
          </p:cNvSpPr>
          <p:nvPr/>
        </p:nvSpPr>
        <p:spPr bwMode="auto">
          <a:xfrm>
            <a:off x="2627313" y="3429000"/>
            <a:ext cx="1081087" cy="720725"/>
          </a:xfrm>
          <a:prstGeom prst="parallelogram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>
                <a:solidFill>
                  <a:srgbClr val="000000"/>
                </a:solidFill>
                <a:ea typeface="楷体_GB2312" pitchFamily="49" charset="-122"/>
              </a:rPr>
              <a:t>磕</a:t>
            </a:r>
            <a:endParaRPr lang="zh-CN" altLang="en-US" sz="48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101384" name="AutoShape 8"/>
          <p:cNvSpPr>
            <a:spLocks noChangeArrowheads="1"/>
          </p:cNvSpPr>
          <p:nvPr/>
        </p:nvSpPr>
        <p:spPr bwMode="auto">
          <a:xfrm>
            <a:off x="4211638" y="3429000"/>
            <a:ext cx="1296987" cy="792163"/>
          </a:xfrm>
          <a:prstGeom prst="parallelogram">
            <a:avLst>
              <a:gd name="adj" fmla="val 40932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>
                <a:solidFill>
                  <a:srgbClr val="000000"/>
                </a:solidFill>
                <a:ea typeface="楷体_GB2312" pitchFamily="49" charset="-122"/>
              </a:rPr>
              <a:t>退后</a:t>
            </a:r>
            <a:endParaRPr lang="zh-CN" altLang="en-US" sz="48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101383" name="AutoShape 7"/>
          <p:cNvSpPr>
            <a:spLocks noChangeArrowheads="1"/>
          </p:cNvSpPr>
          <p:nvPr/>
        </p:nvSpPr>
        <p:spPr bwMode="auto">
          <a:xfrm>
            <a:off x="5795963" y="3573463"/>
            <a:ext cx="1511300" cy="649287"/>
          </a:xfrm>
          <a:prstGeom prst="parallelogram">
            <a:avLst>
              <a:gd name="adj" fmla="val 58191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400" b="1">
                <a:solidFill>
                  <a:srgbClr val="000000"/>
                </a:solidFill>
                <a:ea typeface="楷体_GB2312" pitchFamily="49" charset="-122"/>
              </a:rPr>
              <a:t>上前</a:t>
            </a:r>
            <a:endParaRPr lang="zh-CN" altLang="en-US" sz="4400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>
            <a:off x="1908175" y="3860800"/>
            <a:ext cx="576263" cy="0"/>
          </a:xfrm>
          <a:prstGeom prst="line">
            <a:avLst/>
          </a:prstGeom>
          <a:noFill/>
          <a:ln w="88900">
            <a:solidFill>
              <a:srgbClr val="FFCC00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101381" name="Line 5"/>
          <p:cNvSpPr>
            <a:spLocks noChangeShapeType="1"/>
          </p:cNvSpPr>
          <p:nvPr/>
        </p:nvSpPr>
        <p:spPr bwMode="auto">
          <a:xfrm>
            <a:off x="3635375" y="3860800"/>
            <a:ext cx="576263" cy="0"/>
          </a:xfrm>
          <a:prstGeom prst="line">
            <a:avLst/>
          </a:prstGeom>
          <a:noFill/>
          <a:ln w="88900">
            <a:solidFill>
              <a:srgbClr val="FFCC00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101380" name="Line 4"/>
          <p:cNvSpPr>
            <a:spLocks noChangeShapeType="1"/>
          </p:cNvSpPr>
          <p:nvPr/>
        </p:nvSpPr>
        <p:spPr bwMode="auto">
          <a:xfrm>
            <a:off x="5435600" y="3860800"/>
            <a:ext cx="576263" cy="0"/>
          </a:xfrm>
          <a:prstGeom prst="line">
            <a:avLst/>
          </a:prstGeom>
          <a:noFill/>
          <a:ln w="88900">
            <a:solidFill>
              <a:srgbClr val="FFCC00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101379" name="Line 3"/>
          <p:cNvSpPr>
            <a:spLocks noChangeShapeType="1"/>
          </p:cNvSpPr>
          <p:nvPr/>
        </p:nvSpPr>
        <p:spPr bwMode="auto">
          <a:xfrm>
            <a:off x="7235825" y="3933825"/>
            <a:ext cx="576263" cy="0"/>
          </a:xfrm>
          <a:prstGeom prst="line">
            <a:avLst/>
          </a:prstGeom>
          <a:noFill/>
          <a:ln w="88900">
            <a:solidFill>
              <a:srgbClr val="FFCC00"/>
            </a:solidFill>
            <a:miter lim="800000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zh-CN" altLang="en-US" b="1">
              <a:solidFill>
                <a:srgbClr val="000000"/>
              </a:solidFill>
              <a:ea typeface="楷体_GB2312" pitchFamily="49" charset="-122"/>
            </a:endParaRPr>
          </a:p>
        </p:txBody>
      </p:sp>
      <p:sp>
        <p:nvSpPr>
          <p:cNvPr id="101378" name="AutoShape 2"/>
          <p:cNvSpPr>
            <a:spLocks noChangeArrowheads="1"/>
          </p:cNvSpPr>
          <p:nvPr/>
        </p:nvSpPr>
        <p:spPr bwMode="auto">
          <a:xfrm>
            <a:off x="7740650" y="3573463"/>
            <a:ext cx="1081088" cy="720725"/>
          </a:xfrm>
          <a:prstGeom prst="parallelogram">
            <a:avLst>
              <a:gd name="adj" fmla="val 37500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4800" b="1">
                <a:solidFill>
                  <a:srgbClr val="000000"/>
                </a:solidFill>
                <a:ea typeface="楷体_GB2312" pitchFamily="49" charset="-122"/>
              </a:rPr>
              <a:t>架</a:t>
            </a:r>
            <a:endParaRPr lang="zh-CN" altLang="en-US" sz="4800" b="1">
              <a:solidFill>
                <a:srgbClr val="000000"/>
              </a:solidFill>
              <a:ea typeface="楷体_GB2312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13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13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1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1013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10138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20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8" grpId="0" bldLvl="0" animBg="1"/>
      <p:bldP spid="101386" grpId="0" animBg="1"/>
      <p:bldP spid="101385" grpId="0" animBg="1"/>
      <p:bldP spid="101384" grpId="0" animBg="1"/>
      <p:bldP spid="101383" grpId="0" animBg="1"/>
      <p:bldP spid="101382" grpId="0" animBg="1"/>
      <p:bldP spid="101381" grpId="0" animBg="1"/>
      <p:bldP spid="101380" grpId="0" animBg="1"/>
      <p:bldP spid="101379" grpId="0" animBg="1"/>
      <p:bldP spid="10137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istrator\Desktop\民俗文化\00e93901213fb80e0aef574a3cd12f2eb9389474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562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1063" y="836712"/>
            <a:ext cx="793360" cy="175432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舞龙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Text Box 2"/>
          <p:cNvSpPr txBox="1">
            <a:spLocks noChangeArrowheads="1"/>
          </p:cNvSpPr>
          <p:nvPr/>
        </p:nvSpPr>
        <p:spPr bwMode="auto">
          <a:xfrm>
            <a:off x="1455738" y="362585"/>
            <a:ext cx="5428158" cy="76944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400" b="1" dirty="0" smtClean="0">
                <a:solidFill>
                  <a:srgbClr val="FF0000"/>
                </a:solidFill>
                <a:latin typeface="Times New Roman" panose="02020603050405020304" charset="0"/>
                <a:ea typeface="隶书" pitchFamily="49" charset="-122"/>
              </a:rPr>
              <a:t>体味动词运用之妙。</a:t>
            </a:r>
            <a:endParaRPr kumimoji="1" lang="zh-CN" altLang="en-US" sz="4400" b="1" dirty="0" smtClean="0">
              <a:solidFill>
                <a:srgbClr val="FF0000"/>
              </a:solidFill>
              <a:latin typeface="Times New Roman" panose="02020603050405020304" charset="0"/>
              <a:ea typeface="隶书" pitchFamily="49" charset="-122"/>
            </a:endParaRPr>
          </a:p>
        </p:txBody>
      </p:sp>
      <p:sp>
        <p:nvSpPr>
          <p:cNvPr id="266243" name="Text Box 3"/>
          <p:cNvSpPr txBox="1">
            <a:spLocks noChangeArrowheads="1"/>
          </p:cNvSpPr>
          <p:nvPr/>
        </p:nvSpPr>
        <p:spPr bwMode="auto">
          <a:xfrm>
            <a:off x="0" y="1600200"/>
            <a:ext cx="172243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 b="1" smtClean="0">
                <a:solidFill>
                  <a:srgbClr val="800000"/>
                </a:solidFill>
                <a:latin typeface="Times New Roman" panose="02020603050405020304" charset="0"/>
                <a:ea typeface="隶书" pitchFamily="49" charset="-122"/>
              </a:rPr>
              <a:t>动词：</a:t>
            </a:r>
            <a:endParaRPr kumimoji="1" lang="zh-CN" altLang="en-US" sz="4000" b="1" smtClean="0">
              <a:solidFill>
                <a:srgbClr val="800000"/>
              </a:solidFill>
              <a:latin typeface="Times New Roman" panose="02020603050405020304" charset="0"/>
              <a:ea typeface="隶书" pitchFamily="49" charset="-122"/>
            </a:endParaRPr>
          </a:p>
        </p:txBody>
      </p:sp>
      <p:sp>
        <p:nvSpPr>
          <p:cNvPr id="266244" name="Text Box 4"/>
          <p:cNvSpPr txBox="1">
            <a:spLocks noChangeArrowheads="1"/>
          </p:cNvSpPr>
          <p:nvPr/>
        </p:nvSpPr>
        <p:spPr bwMode="auto">
          <a:xfrm>
            <a:off x="1752600" y="1600200"/>
            <a:ext cx="37734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 b="1" smtClean="0">
                <a:solidFill>
                  <a:srgbClr val="FFFF00"/>
                </a:solidFill>
                <a:latin typeface="Times New Roman" panose="02020603050405020304" charset="0"/>
                <a:ea typeface="隶书" pitchFamily="49" charset="-122"/>
              </a:rPr>
              <a:t>拨、点、磕、架</a:t>
            </a:r>
            <a:endParaRPr kumimoji="1" lang="zh-CN" altLang="en-US" sz="4000" b="1" smtClean="0">
              <a:solidFill>
                <a:srgbClr val="FFFF00"/>
              </a:solidFill>
              <a:latin typeface="Times New Roman" panose="02020603050405020304" charset="0"/>
              <a:ea typeface="隶书" pitchFamily="49" charset="-122"/>
            </a:endParaRPr>
          </a:p>
        </p:txBody>
      </p:sp>
      <p:sp>
        <p:nvSpPr>
          <p:cNvPr id="266245" name="Text Box 5"/>
          <p:cNvSpPr txBox="1">
            <a:spLocks noChangeArrowheads="1"/>
          </p:cNvSpPr>
          <p:nvPr/>
        </p:nvSpPr>
        <p:spPr bwMode="auto">
          <a:xfrm>
            <a:off x="729284" y="2708920"/>
            <a:ext cx="7992887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en-US" altLang="zh-CN" sz="3600" b="1" dirty="0" smtClean="0">
              <a:solidFill>
                <a:srgbClr val="000099"/>
              </a:solidFill>
              <a:latin typeface="隶书" pitchFamily="49" charset="-122"/>
              <a:ea typeface="隶书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隶书" pitchFamily="49" charset="-122"/>
                <a:ea typeface="隶书" pitchFamily="49" charset="-122"/>
              </a:rPr>
              <a:t>（</a:t>
            </a:r>
            <a:r>
              <a:rPr kumimoji="1" lang="en-US" altLang="zh-CN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隶书" pitchFamily="49" charset="-122"/>
                <a:ea typeface="隶书" pitchFamily="49" charset="-122"/>
              </a:rPr>
              <a:t>1</a:t>
            </a:r>
            <a:r>
              <a:rPr kumimoji="1" lang="zh-CN" alt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隶书" pitchFamily="49" charset="-122"/>
                <a:ea typeface="隶书" pitchFamily="49" charset="-122"/>
              </a:rPr>
              <a:t>）充分描绘出小伙伴架船技术的熟练，反映出小伙伴们</a:t>
            </a:r>
            <a:r>
              <a:rPr kumimoji="1" lang="zh-CN" altLang="en-US" sz="36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聪明、能干</a:t>
            </a:r>
            <a:r>
              <a:rPr kumimoji="1" lang="zh-CN" altLang="en-US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隶书" pitchFamily="49" charset="-122"/>
                <a:ea typeface="隶书" pitchFamily="49" charset="-122"/>
              </a:rPr>
              <a:t>的特点。</a:t>
            </a:r>
            <a:endParaRPr kumimoji="1" lang="zh-CN" altLang="en-US" sz="3600" b="1" dirty="0" smtClean="0">
              <a:solidFill>
                <a:schemeClr val="accent1">
                  <a:lumMod val="60000"/>
                  <a:lumOff val="40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66246" name="Text Box 6"/>
          <p:cNvSpPr txBox="1">
            <a:spLocks noChangeArrowheads="1"/>
          </p:cNvSpPr>
          <p:nvPr/>
        </p:nvSpPr>
        <p:spPr bwMode="auto">
          <a:xfrm>
            <a:off x="619859" y="4581128"/>
            <a:ext cx="73661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（</a:t>
            </a:r>
            <a:r>
              <a:rPr kumimoji="1" lang="en-US" altLang="zh-CN" sz="36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2</a:t>
            </a:r>
            <a:r>
              <a:rPr kumimoji="1" lang="zh-CN" altLang="en-US" sz="36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）表现了去</a:t>
            </a:r>
            <a:r>
              <a:rPr kumimoji="1" lang="zh-CN" altLang="en-US" sz="36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看社戏</a:t>
            </a:r>
            <a:r>
              <a:rPr kumimoji="1" lang="zh-CN" altLang="en-US" sz="36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的愉快</a:t>
            </a:r>
            <a:r>
              <a:rPr kumimoji="1" lang="zh-CN" altLang="en-US" sz="3600" b="1" dirty="0" smtClean="0">
                <a:solidFill>
                  <a:schemeClr val="tx2">
                    <a:lumMod val="90000"/>
                  </a:schemeClr>
                </a:solidFill>
                <a:latin typeface="隶书" pitchFamily="49" charset="-122"/>
                <a:ea typeface="隶书" pitchFamily="49" charset="-122"/>
              </a:rPr>
              <a:t>心情。</a:t>
            </a:r>
            <a:endParaRPr kumimoji="1" lang="zh-CN" altLang="en-US" sz="3600" b="1" dirty="0" smtClean="0">
              <a:solidFill>
                <a:schemeClr val="tx2">
                  <a:lumMod val="90000"/>
                </a:schemeClr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66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662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662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44" grpId="0" autoUpdateAnimBg="0"/>
      <p:bldP spid="266245" grpId="0" autoUpdateAnimBg="0"/>
      <p:bldP spid="266246" grpId="0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7" name="Text Box 3"/>
          <p:cNvSpPr txBox="1">
            <a:spLocks noChangeArrowheads="1"/>
          </p:cNvSpPr>
          <p:nvPr/>
        </p:nvSpPr>
        <p:spPr bwMode="auto">
          <a:xfrm>
            <a:off x="90423" y="1733381"/>
            <a:ext cx="8964488" cy="206210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rgbClr val="FF0000"/>
                </a:solidFill>
              </a:rPr>
              <a:t>“我”看社戏的时间在什么季节？你怎么知道的？</a:t>
            </a:r>
            <a:endParaRPr kumimoji="1" lang="zh-CN" altLang="en-US" sz="3200" b="1" dirty="0" smtClean="0">
              <a:solidFill>
                <a:srgbClr val="FF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rgbClr val="000099"/>
                </a:solidFill>
              </a:rPr>
              <a:t>在</a:t>
            </a:r>
            <a:r>
              <a:rPr kumimoji="1" lang="zh-CN" altLang="en-US" sz="3200" b="1" dirty="0" smtClean="0">
                <a:solidFill>
                  <a:srgbClr val="00B050"/>
                </a:solidFill>
              </a:rPr>
              <a:t>春末夏初</a:t>
            </a:r>
            <a:r>
              <a:rPr kumimoji="1" lang="zh-CN" altLang="en-US" sz="3200" b="1" dirty="0" smtClean="0">
                <a:solidFill>
                  <a:srgbClr val="000099"/>
                </a:solidFill>
              </a:rPr>
              <a:t>。</a:t>
            </a:r>
            <a:endParaRPr kumimoji="1" lang="en-US" altLang="zh-CN" sz="3200" b="1" dirty="0" smtClean="0">
              <a:solidFill>
                <a:srgbClr val="000099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rgbClr val="000099"/>
                </a:solidFill>
              </a:rPr>
              <a:t>因课文写“</a:t>
            </a:r>
            <a:r>
              <a:rPr kumimoji="1" lang="zh-CN" altLang="en-US" sz="3200" b="1" dirty="0" smtClean="0">
                <a:solidFill>
                  <a:srgbClr val="00B050"/>
                </a:solidFill>
              </a:rPr>
              <a:t>消夏</a:t>
            </a:r>
            <a:r>
              <a:rPr kumimoji="1" lang="zh-CN" altLang="en-US" sz="3200" b="1" dirty="0" smtClean="0">
                <a:solidFill>
                  <a:srgbClr val="000099"/>
                </a:solidFill>
              </a:rPr>
              <a:t>”，</a:t>
            </a:r>
            <a:r>
              <a:rPr kumimoji="1" lang="en-US" altLang="zh-CN" sz="3200" b="1" dirty="0" smtClean="0">
                <a:solidFill>
                  <a:srgbClr val="000099"/>
                </a:solidFill>
              </a:rPr>
              <a:t>"</a:t>
            </a:r>
            <a:r>
              <a:rPr kumimoji="1" lang="zh-CN" altLang="en-US" sz="3200" b="1" dirty="0" smtClean="0">
                <a:solidFill>
                  <a:srgbClr val="000099"/>
                </a:solidFill>
              </a:rPr>
              <a:t>扫墓完毕之后</a:t>
            </a:r>
            <a:r>
              <a:rPr kumimoji="1" lang="en-US" altLang="zh-CN" sz="3200" b="1" dirty="0" smtClean="0">
                <a:solidFill>
                  <a:srgbClr val="000099"/>
                </a:solidFill>
              </a:rPr>
              <a:t>"</a:t>
            </a:r>
            <a:r>
              <a:rPr kumimoji="1" lang="zh-CN" altLang="en-US" sz="3200" b="1" dirty="0" smtClean="0">
                <a:solidFill>
                  <a:srgbClr val="000099"/>
                </a:solidFill>
              </a:rPr>
              <a:t>，</a:t>
            </a:r>
            <a:r>
              <a:rPr kumimoji="1" lang="en-US" altLang="zh-CN" sz="3200" b="1" dirty="0" smtClean="0">
                <a:solidFill>
                  <a:srgbClr val="000099"/>
                </a:solidFill>
              </a:rPr>
              <a:t>"</a:t>
            </a:r>
            <a:r>
              <a:rPr kumimoji="1" lang="zh-CN" altLang="en-US" sz="3200" b="1" dirty="0" smtClean="0">
                <a:solidFill>
                  <a:srgbClr val="000099"/>
                </a:solidFill>
              </a:rPr>
              <a:t>罗汉豆成熟</a:t>
            </a:r>
            <a:r>
              <a:rPr kumimoji="1" lang="en-US" altLang="zh-CN" sz="3200" b="1" dirty="0" smtClean="0">
                <a:solidFill>
                  <a:srgbClr val="000099"/>
                </a:solidFill>
              </a:rPr>
              <a:t>""</a:t>
            </a:r>
            <a:r>
              <a:rPr kumimoji="1" lang="zh-CN" altLang="en-US" sz="3200" b="1" dirty="0" smtClean="0">
                <a:solidFill>
                  <a:srgbClr val="000099"/>
                </a:solidFill>
              </a:rPr>
              <a:t>两岸的豆麦</a:t>
            </a:r>
            <a:r>
              <a:rPr kumimoji="1" lang="en-US" altLang="zh-CN" sz="3200" b="1" dirty="0" smtClean="0">
                <a:solidFill>
                  <a:srgbClr val="000099"/>
                </a:solidFill>
              </a:rPr>
              <a:t>"</a:t>
            </a:r>
            <a:r>
              <a:rPr kumimoji="1" lang="zh-CN" altLang="en-US" sz="3200" b="1" dirty="0" smtClean="0">
                <a:solidFill>
                  <a:srgbClr val="000099"/>
                </a:solidFill>
              </a:rPr>
              <a:t>。写的是</a:t>
            </a:r>
            <a:r>
              <a:rPr kumimoji="1" lang="zh-CN" altLang="en-US" sz="3200" b="1" dirty="0" smtClean="0">
                <a:solidFill>
                  <a:srgbClr val="00FF00"/>
                </a:solidFill>
              </a:rPr>
              <a:t>春末夏初</a:t>
            </a:r>
            <a:r>
              <a:rPr kumimoji="1" lang="zh-CN" altLang="en-US" sz="3200" b="1" dirty="0" smtClean="0">
                <a:solidFill>
                  <a:srgbClr val="000099"/>
                </a:solidFill>
              </a:rPr>
              <a:t>时的</a:t>
            </a:r>
            <a:r>
              <a:rPr kumimoji="1" lang="zh-CN" altLang="en-US" sz="3200" b="1" dirty="0" smtClean="0">
                <a:solidFill>
                  <a:srgbClr val="00B050"/>
                </a:solidFill>
              </a:rPr>
              <a:t>景物</a:t>
            </a:r>
            <a:r>
              <a:rPr kumimoji="1" lang="zh-CN" altLang="en-US" sz="3200" b="1" dirty="0" smtClean="0">
                <a:solidFill>
                  <a:srgbClr val="000099"/>
                </a:solidFill>
              </a:rPr>
              <a:t>。</a:t>
            </a:r>
            <a:endParaRPr kumimoji="1" lang="en-US" altLang="zh-CN" sz="3200" b="1" i="1" dirty="0" smtClean="0">
              <a:solidFill>
                <a:srgbClr val="FF0000"/>
              </a:solidFill>
              <a:latin typeface="Times New Roman" panose="02020603050405020304" charset="0"/>
              <a:ea typeface="楷体_GB2312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59632" y="404664"/>
            <a:ext cx="183255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i="1" dirty="0">
                <a:solidFill>
                  <a:srgbClr val="FFFF00"/>
                </a:solidFill>
                <a:latin typeface="Times New Roman" panose="02020603050405020304" charset="0"/>
                <a:ea typeface="楷体_GB2312" pitchFamily="49" charset="-122"/>
              </a:rPr>
              <a:t>月下航船</a:t>
            </a:r>
            <a:endParaRPr kumimoji="1" lang="zh-CN" altLang="en-US" sz="3200" b="1" i="1" dirty="0">
              <a:solidFill>
                <a:srgbClr val="FFFF00"/>
              </a:solidFill>
              <a:latin typeface="Times New Roman" panose="02020603050405020304" charset="0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7">
                                            <p:txEl>
                                              <p:p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60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60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60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6067" grpId="0" autoUpdateAnimBg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Text Box 2"/>
          <p:cNvSpPr txBox="1">
            <a:spLocks noChangeArrowheads="1"/>
          </p:cNvSpPr>
          <p:nvPr/>
        </p:nvSpPr>
        <p:spPr bwMode="auto">
          <a:xfrm>
            <a:off x="464185" y="1198245"/>
            <a:ext cx="8499475" cy="101473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      </a:t>
            </a:r>
            <a:r>
              <a:rPr kumimoji="1" lang="zh-CN" altLang="en-US" sz="24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在课文第</a:t>
            </a:r>
            <a:r>
              <a:rPr kumimoji="1" lang="en-US" altLang="zh-CN" sz="24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11</a:t>
            </a:r>
            <a:r>
              <a:rPr kumimoji="1" lang="zh-CN" altLang="en-US" sz="24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节中，从哪些感官写景，写出景物的什么特征？这些景物描写对表现文章中心思想起什么作用？</a:t>
            </a:r>
            <a:r>
              <a:rPr kumimoji="1" lang="zh-CN" altLang="en-US" sz="36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 </a:t>
            </a:r>
            <a:endParaRPr kumimoji="1" lang="zh-CN" altLang="en-US" sz="3600" b="1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19140" name="Text Box 4"/>
          <p:cNvSpPr txBox="1">
            <a:spLocks noChangeArrowheads="1"/>
          </p:cNvSpPr>
          <p:nvPr/>
        </p:nvSpPr>
        <p:spPr bwMode="auto">
          <a:xfrm>
            <a:off x="-36195" y="2099945"/>
            <a:ext cx="1104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dirty="0" smtClean="0">
                <a:solidFill>
                  <a:srgbClr val="000099"/>
                </a:solidFill>
                <a:latin typeface="隶书" pitchFamily="49" charset="-122"/>
                <a:ea typeface="隶书" pitchFamily="49" charset="-122"/>
              </a:rPr>
              <a:t>嗅觉</a:t>
            </a:r>
            <a:endParaRPr kumimoji="1" lang="zh-CN" altLang="en-US" sz="3600" b="1" dirty="0" smtClean="0">
              <a:solidFill>
                <a:srgbClr val="000099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19141" name="Text Box 5"/>
          <p:cNvSpPr txBox="1">
            <a:spLocks noChangeArrowheads="1"/>
          </p:cNvSpPr>
          <p:nvPr/>
        </p:nvSpPr>
        <p:spPr bwMode="auto">
          <a:xfrm>
            <a:off x="-36195" y="2651125"/>
            <a:ext cx="1104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smtClean="0">
                <a:solidFill>
                  <a:srgbClr val="000099"/>
                </a:solidFill>
                <a:latin typeface="隶书" pitchFamily="49" charset="-122"/>
                <a:ea typeface="隶书" pitchFamily="49" charset="-122"/>
              </a:rPr>
              <a:t>触觉</a:t>
            </a:r>
            <a:endParaRPr kumimoji="1" lang="zh-CN" altLang="en-US" sz="3600" b="1" smtClean="0">
              <a:solidFill>
                <a:srgbClr val="000099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-36195" y="3292475"/>
            <a:ext cx="1104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smtClean="0">
                <a:solidFill>
                  <a:srgbClr val="000099"/>
                </a:solidFill>
                <a:latin typeface="隶书" pitchFamily="49" charset="-122"/>
                <a:ea typeface="隶书" pitchFamily="49" charset="-122"/>
              </a:rPr>
              <a:t>视觉</a:t>
            </a:r>
            <a:endParaRPr kumimoji="1" lang="zh-CN" altLang="en-US" sz="3600" b="1" smtClean="0">
              <a:solidFill>
                <a:srgbClr val="000099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19143" name="Text Box 7"/>
          <p:cNvSpPr txBox="1">
            <a:spLocks noChangeArrowheads="1"/>
          </p:cNvSpPr>
          <p:nvPr/>
        </p:nvSpPr>
        <p:spPr bwMode="auto">
          <a:xfrm>
            <a:off x="-36195" y="4052570"/>
            <a:ext cx="11049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smtClean="0">
                <a:solidFill>
                  <a:srgbClr val="000099"/>
                </a:solidFill>
                <a:latin typeface="隶书" pitchFamily="49" charset="-122"/>
                <a:ea typeface="隶书" pitchFamily="49" charset="-122"/>
              </a:rPr>
              <a:t>听觉</a:t>
            </a:r>
            <a:endParaRPr kumimoji="1" lang="zh-CN" altLang="en-US" sz="3600" b="1" smtClean="0">
              <a:solidFill>
                <a:srgbClr val="000099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19144" name="Text Box 8"/>
          <p:cNvSpPr txBox="1">
            <a:spLocks noChangeArrowheads="1"/>
          </p:cNvSpPr>
          <p:nvPr/>
        </p:nvSpPr>
        <p:spPr bwMode="auto">
          <a:xfrm>
            <a:off x="162597" y="5669974"/>
            <a:ext cx="90601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smtClean="0">
                <a:solidFill>
                  <a:srgbClr val="000099"/>
                </a:solidFill>
                <a:latin typeface="隶书" pitchFamily="49" charset="-122"/>
                <a:ea typeface="隶书" pitchFamily="49" charset="-122"/>
              </a:rPr>
              <a:t>想象</a:t>
            </a:r>
            <a:endParaRPr kumimoji="1" lang="zh-CN" altLang="en-US" sz="2800" b="1" smtClean="0">
              <a:solidFill>
                <a:srgbClr val="000099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19145" name="Text Box 9"/>
          <p:cNvSpPr txBox="1">
            <a:spLocks noChangeArrowheads="1"/>
          </p:cNvSpPr>
          <p:nvPr/>
        </p:nvSpPr>
        <p:spPr bwMode="auto">
          <a:xfrm>
            <a:off x="838200" y="2094865"/>
            <a:ext cx="45095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dirty="0" smtClean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（</a:t>
            </a:r>
            <a:r>
              <a:rPr lang="zh-CN" altLang="en-US" sz="3200" b="1" kern="0" dirty="0">
                <a:solidFill>
                  <a:srgbClr val="002060"/>
                </a:solidFill>
              </a:rPr>
              <a:t>豆麦和水草的</a:t>
            </a:r>
            <a:r>
              <a:rPr kumimoji="1" lang="zh-CN" altLang="en-US" sz="3600" b="1" dirty="0" smtClean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清香）</a:t>
            </a:r>
            <a:endParaRPr kumimoji="1" lang="zh-CN" altLang="en-US" sz="3600" b="1" dirty="0" smtClean="0">
              <a:solidFill>
                <a:srgbClr val="0066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19146" name="Text Box 10"/>
          <p:cNvSpPr txBox="1">
            <a:spLocks noChangeArrowheads="1"/>
          </p:cNvSpPr>
          <p:nvPr/>
        </p:nvSpPr>
        <p:spPr bwMode="auto">
          <a:xfrm>
            <a:off x="1063625" y="2651125"/>
            <a:ext cx="27146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600" b="1" smtClean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(</a:t>
            </a:r>
            <a:r>
              <a:rPr kumimoji="1" lang="zh-CN" altLang="en-US" sz="3600" b="1" smtClean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扑面吹来）</a:t>
            </a:r>
            <a:endParaRPr kumimoji="1" lang="zh-CN" altLang="en-US" sz="2400" smtClean="0">
              <a:solidFill>
                <a:srgbClr val="006600"/>
              </a:solidFill>
              <a:latin typeface="Times New Roman" panose="02020603050405020304" charset="0"/>
            </a:endParaRPr>
          </a:p>
        </p:txBody>
      </p:sp>
      <p:sp>
        <p:nvSpPr>
          <p:cNvPr id="219147" name="Text Box 11"/>
          <p:cNvSpPr txBox="1">
            <a:spLocks noChangeArrowheads="1"/>
          </p:cNvSpPr>
          <p:nvPr/>
        </p:nvSpPr>
        <p:spPr bwMode="auto">
          <a:xfrm>
            <a:off x="1068705" y="3198494"/>
            <a:ext cx="8058472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400" b="1" dirty="0" smtClean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（朦胧的月色、</a:t>
            </a:r>
            <a:r>
              <a:rPr lang="zh-CN" altLang="en-US" sz="2400" kern="0" dirty="0" smtClean="0">
                <a:solidFill>
                  <a:srgbClr val="002060"/>
                </a:solidFill>
              </a:rPr>
              <a:t> </a:t>
            </a:r>
            <a:r>
              <a:rPr lang="zh-CN" altLang="en-US" sz="2400" b="1" kern="0" dirty="0" smtClean="0">
                <a:solidFill>
                  <a:srgbClr val="002060"/>
                </a:solidFill>
              </a:rPr>
              <a:t>“碧绿”</a:t>
            </a:r>
            <a:r>
              <a:rPr lang="zh-CN" altLang="en-US" sz="2400" b="1" kern="0" dirty="0">
                <a:solidFill>
                  <a:srgbClr val="002060"/>
                </a:solidFill>
              </a:rPr>
              <a:t>的</a:t>
            </a:r>
            <a:r>
              <a:rPr lang="zh-CN" altLang="en-US" sz="2400" b="1" kern="0" dirty="0" smtClean="0">
                <a:solidFill>
                  <a:srgbClr val="002060"/>
                </a:solidFill>
              </a:rPr>
              <a:t>豆麦、淡</a:t>
            </a:r>
            <a:r>
              <a:rPr lang="zh-CN" altLang="en-US" sz="2400" b="1" kern="0" dirty="0">
                <a:solidFill>
                  <a:srgbClr val="002060"/>
                </a:solidFill>
              </a:rPr>
              <a:t>黑</a:t>
            </a:r>
            <a:r>
              <a:rPr kumimoji="1" lang="zh-CN" altLang="en-US" sz="2400" b="1" dirty="0" smtClean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起伏的连山、依稀的赵庄，几点火）</a:t>
            </a:r>
            <a:endParaRPr kumimoji="1" lang="zh-CN" altLang="en-US" sz="2400" dirty="0" smtClean="0">
              <a:solidFill>
                <a:srgbClr val="006600"/>
              </a:solidFill>
              <a:latin typeface="Times New Roman" panose="02020603050405020304" charset="0"/>
            </a:endParaRPr>
          </a:p>
        </p:txBody>
      </p:sp>
      <p:sp>
        <p:nvSpPr>
          <p:cNvPr id="219148" name="Text Box 12"/>
          <p:cNvSpPr txBox="1">
            <a:spLocks noChangeArrowheads="1"/>
          </p:cNvSpPr>
          <p:nvPr/>
        </p:nvSpPr>
        <p:spPr bwMode="auto">
          <a:xfrm>
            <a:off x="838200" y="4052550"/>
            <a:ext cx="8778552" cy="429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1" lang="zh-CN" altLang="en-US" sz="2200" b="1" dirty="0" smtClean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（</a:t>
            </a:r>
            <a:r>
              <a:rPr lang="en-US" altLang="zh-CN" sz="2200" b="1" kern="0" dirty="0">
                <a:solidFill>
                  <a:srgbClr val="002060"/>
                </a:solidFill>
              </a:rPr>
              <a:t>"</a:t>
            </a:r>
            <a:r>
              <a:rPr lang="zh-CN" altLang="en-US" sz="2200" b="1" kern="0" dirty="0">
                <a:solidFill>
                  <a:srgbClr val="002060"/>
                </a:solidFill>
              </a:rPr>
              <a:t>潺潺</a:t>
            </a:r>
            <a:r>
              <a:rPr lang="en-US" altLang="zh-CN" sz="2200" b="1" kern="0" dirty="0">
                <a:solidFill>
                  <a:srgbClr val="002060"/>
                </a:solidFill>
              </a:rPr>
              <a:t>"</a:t>
            </a:r>
            <a:r>
              <a:rPr lang="zh-CN" altLang="en-US" sz="2200" b="1" kern="0" dirty="0">
                <a:solidFill>
                  <a:srgbClr val="002060"/>
                </a:solidFill>
              </a:rPr>
              <a:t>的水声，小伙伴的说笑、嚷声，远处的</a:t>
            </a:r>
            <a:r>
              <a:rPr lang="en-US" altLang="zh-CN" sz="2200" b="1" kern="0" dirty="0">
                <a:solidFill>
                  <a:srgbClr val="002060"/>
                </a:solidFill>
              </a:rPr>
              <a:t>"</a:t>
            </a:r>
            <a:r>
              <a:rPr lang="zh-CN" altLang="en-US" sz="2200" b="1" kern="0" dirty="0">
                <a:solidFill>
                  <a:srgbClr val="002060"/>
                </a:solidFill>
              </a:rPr>
              <a:t>歌吹</a:t>
            </a:r>
            <a:r>
              <a:rPr lang="en-US" altLang="zh-CN" sz="2200" b="1" kern="0" dirty="0">
                <a:solidFill>
                  <a:srgbClr val="002060"/>
                </a:solidFill>
              </a:rPr>
              <a:t>"</a:t>
            </a:r>
            <a:r>
              <a:rPr lang="zh-CN" altLang="en-US" sz="2200" b="1" kern="0" dirty="0" smtClean="0">
                <a:solidFill>
                  <a:srgbClr val="002060"/>
                </a:solidFill>
              </a:rPr>
              <a:t>。</a:t>
            </a:r>
            <a:r>
              <a:rPr kumimoji="1" lang="zh-CN" altLang="en-US" sz="2200" b="1" dirty="0" smtClean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歌吹）</a:t>
            </a:r>
            <a:endParaRPr kumimoji="1" lang="zh-CN" altLang="en-US" sz="2200" dirty="0" smtClean="0">
              <a:solidFill>
                <a:srgbClr val="006600"/>
              </a:solidFill>
              <a:latin typeface="Times New Roman" panose="02020603050405020304" charset="0"/>
            </a:endParaRPr>
          </a:p>
        </p:txBody>
      </p:sp>
      <p:sp>
        <p:nvSpPr>
          <p:cNvPr id="219149" name="Text Box 13"/>
          <p:cNvSpPr txBox="1">
            <a:spLocks noChangeArrowheads="1"/>
          </p:cNvSpPr>
          <p:nvPr/>
        </p:nvSpPr>
        <p:spPr bwMode="auto">
          <a:xfrm>
            <a:off x="1068742" y="5669974"/>
            <a:ext cx="27093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 smtClean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（戏台、渔火）</a:t>
            </a:r>
            <a:endParaRPr kumimoji="1" lang="zh-CN" altLang="en-US" sz="2800" b="1" dirty="0" smtClean="0">
              <a:solidFill>
                <a:srgbClr val="0066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80682" y="4929584"/>
            <a:ext cx="1069270" cy="523220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感觉</a:t>
            </a:r>
            <a:endParaRPr kumimoji="0" lang="zh-CN" altLang="en-US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1318305" y="4775949"/>
            <a:ext cx="7349653" cy="830997"/>
          </a:xfrm>
          <a:prstGeom prst="rect">
            <a:avLst/>
          </a:prstGeom>
          <a:noFill/>
          <a:ln w="9525">
            <a:solidFill>
              <a:srgbClr val="FF00FF"/>
            </a:solidFill>
            <a:miter lim="800000"/>
          </a:ln>
          <a:effectLst/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但我却还以为船慢</a:t>
            </a:r>
            <a:r>
              <a:rPr kumimoji="0" lang="en-US" altLang="zh-CN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……</a:t>
            </a: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隶书" pitchFamily="49" charset="-122"/>
                <a:ea typeface="隶书" pitchFamily="49" charset="-122"/>
              </a:rPr>
              <a:t>使我的心也沉静，然而又自失起来，觉得要和他弥散在含着豆麦蕴藻之香的夜气里。</a:t>
            </a:r>
            <a:endParaRPr kumimoji="0" lang="zh-CN" altLang="en-US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219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" fill="hold"/>
                                        <p:tgtEl>
                                          <p:spTgt spid="219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" fill="hold"/>
                                        <p:tgtEl>
                                          <p:spTgt spid="219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" fill="hold"/>
                                        <p:tgtEl>
                                          <p:spTgt spid="219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9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19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9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140" grpId="0" bldLvl="0" animBg="1" autoUpdateAnimBg="0"/>
      <p:bldP spid="219141" grpId="0" bldLvl="0" animBg="1" autoUpdateAnimBg="0"/>
      <p:bldP spid="219142" grpId="0" bldLvl="0" animBg="1" autoUpdateAnimBg="0"/>
      <p:bldP spid="219143" grpId="0" bldLvl="0" animBg="1" autoUpdateAnimBg="0"/>
      <p:bldP spid="219144" grpId="0" bldLvl="0" animBg="1" autoUpdateAnimBg="0"/>
      <p:bldP spid="219145" grpId="0" bldLvl="0" animBg="1" autoUpdateAnimBg="0"/>
      <p:bldP spid="219146" grpId="0" bldLvl="0" animBg="1" autoUpdateAnimBg="0"/>
      <p:bldP spid="219147" grpId="0" bldLvl="0" animBg="1" autoUpdateAnimBg="0"/>
      <p:bldP spid="219148" grpId="0" bldLvl="0" animBg="1" autoUpdateAnimBg="0"/>
      <p:bldP spid="219149" grpId="0" bldLvl="0" animBg="1" autoUpdateAnimBg="0"/>
      <p:bldP spid="21" grpId="0" bldLvl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Text Box 2"/>
          <p:cNvSpPr txBox="1">
            <a:spLocks noChangeArrowheads="1"/>
          </p:cNvSpPr>
          <p:nvPr/>
        </p:nvSpPr>
        <p:spPr bwMode="auto">
          <a:xfrm>
            <a:off x="12700" y="3859530"/>
            <a:ext cx="9131300" cy="11906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6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3</a:t>
            </a:r>
            <a:r>
              <a:rPr kumimoji="1" lang="zh-CN" altLang="en-US" sz="36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、烘托了</a:t>
            </a:r>
            <a:r>
              <a:rPr kumimoji="1" lang="zh-CN" altLang="en-US" sz="3600" b="1" smtClean="0">
                <a:solidFill>
                  <a:srgbClr val="006600"/>
                </a:solidFill>
                <a:latin typeface="宋体" panose="02010600030101010101" pitchFamily="2" charset="-122"/>
                <a:ea typeface="隶书" pitchFamily="49" charset="-122"/>
              </a:rPr>
              <a:t>“</a:t>
            </a:r>
            <a:r>
              <a:rPr kumimoji="1" lang="zh-CN" altLang="en-US" sz="3600" b="1" smtClean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我</a:t>
            </a:r>
            <a:r>
              <a:rPr kumimoji="1" lang="zh-CN" altLang="en-US" sz="3600" b="1" smtClean="0">
                <a:solidFill>
                  <a:srgbClr val="006600"/>
                </a:solidFill>
                <a:latin typeface="宋体" panose="02010600030101010101" pitchFamily="2" charset="-122"/>
                <a:ea typeface="隶书" pitchFamily="49" charset="-122"/>
              </a:rPr>
              <a:t>”</a:t>
            </a:r>
            <a:r>
              <a:rPr kumimoji="1" lang="zh-CN" altLang="en-US" sz="36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急于</a:t>
            </a:r>
            <a:r>
              <a:rPr kumimoji="1" lang="zh-CN" altLang="en-US" sz="3600" b="1" smtClean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看到社戏</a:t>
            </a:r>
            <a:r>
              <a:rPr kumimoji="1" lang="zh-CN" altLang="en-US" sz="36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的愉快和迫切</a:t>
            </a:r>
            <a:endParaRPr kumimoji="1" lang="zh-CN" altLang="en-US" sz="3600" b="1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的</a:t>
            </a:r>
            <a:r>
              <a:rPr kumimoji="1" lang="zh-CN" altLang="en-US" sz="3600" b="1" smtClean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心情</a:t>
            </a:r>
            <a:r>
              <a:rPr kumimoji="1" lang="zh-CN" altLang="en-US" sz="36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。</a:t>
            </a:r>
            <a:endParaRPr kumimoji="1" lang="zh-CN" altLang="en-US" sz="240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45763" name="Text Box 3"/>
          <p:cNvSpPr txBox="1">
            <a:spLocks noChangeArrowheads="1"/>
          </p:cNvSpPr>
          <p:nvPr/>
        </p:nvSpPr>
        <p:spPr bwMode="auto">
          <a:xfrm>
            <a:off x="0" y="518922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36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4</a:t>
            </a:r>
            <a:r>
              <a:rPr kumimoji="1" lang="zh-CN" altLang="en-US" sz="36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、抒发了作者</a:t>
            </a:r>
            <a:r>
              <a:rPr kumimoji="1" lang="zh-CN" altLang="en-US" sz="3600" b="1" smtClean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热爱农村</a:t>
            </a:r>
            <a:r>
              <a:rPr kumimoji="1" lang="zh-CN" altLang="en-US" sz="36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的感情。</a:t>
            </a:r>
            <a:endParaRPr kumimoji="1" lang="zh-CN" altLang="en-US" sz="2400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45764" name="Text Box 4"/>
          <p:cNvSpPr txBox="1">
            <a:spLocks noChangeArrowheads="1"/>
          </p:cNvSpPr>
          <p:nvPr/>
        </p:nvSpPr>
        <p:spPr bwMode="auto">
          <a:xfrm>
            <a:off x="1279525" y="45926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336699"/>
              </a:solidFill>
            </a:endParaRPr>
          </a:p>
        </p:txBody>
      </p:sp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78990" y="1141457"/>
            <a:ext cx="8586160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dirty="0" smtClean="0">
                <a:solidFill>
                  <a:srgbClr val="800080"/>
                </a:solidFill>
                <a:latin typeface="隶书" pitchFamily="49" charset="-122"/>
                <a:ea typeface="隶书" pitchFamily="49" charset="-122"/>
              </a:rPr>
              <a:t>1</a:t>
            </a:r>
            <a:r>
              <a:rPr kumimoji="1" lang="zh-CN" altLang="en-US" sz="2800" b="1" dirty="0" smtClean="0">
                <a:solidFill>
                  <a:srgbClr val="800080"/>
                </a:solidFill>
                <a:latin typeface="隶书" pitchFamily="49" charset="-122"/>
                <a:ea typeface="隶书" pitchFamily="49" charset="-122"/>
              </a:rPr>
              <a:t>、这些</a:t>
            </a:r>
            <a:r>
              <a:rPr kumimoji="1" lang="zh-CN" altLang="en-US" sz="2800" b="1" dirty="0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景物描写</a:t>
            </a:r>
            <a:r>
              <a:rPr kumimoji="1" lang="zh-CN" altLang="en-US" sz="2800" b="1" dirty="0" smtClean="0">
                <a:solidFill>
                  <a:srgbClr val="800080"/>
                </a:solidFill>
                <a:latin typeface="隶书" pitchFamily="49" charset="-122"/>
                <a:ea typeface="隶书" pitchFamily="49" charset="-122"/>
              </a:rPr>
              <a:t>，为我们</a:t>
            </a:r>
            <a:r>
              <a:rPr kumimoji="1" lang="zh-CN" altLang="en-US" sz="2800" b="1" dirty="0" smtClean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展示</a:t>
            </a:r>
            <a:r>
              <a:rPr kumimoji="1" lang="zh-CN" altLang="en-US" sz="2800" b="1" dirty="0" smtClean="0">
                <a:solidFill>
                  <a:srgbClr val="800080"/>
                </a:solidFill>
                <a:latin typeface="隶书" pitchFamily="49" charset="-122"/>
                <a:ea typeface="隶书" pitchFamily="49" charset="-122"/>
              </a:rPr>
              <a:t>了一幅</a:t>
            </a:r>
            <a:r>
              <a:rPr kumimoji="1" lang="zh-CN" altLang="en-US" sz="2800" b="1" dirty="0" smtClean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江南水乡</a:t>
            </a:r>
            <a:r>
              <a:rPr kumimoji="1" lang="zh-CN" altLang="en-US" sz="2800" b="1" dirty="0" smtClean="0">
                <a:solidFill>
                  <a:srgbClr val="800080"/>
                </a:solidFill>
                <a:latin typeface="隶书" pitchFamily="49" charset="-122"/>
                <a:ea typeface="隶书" pitchFamily="49" charset="-122"/>
              </a:rPr>
              <a:t>所特有的</a:t>
            </a:r>
            <a:r>
              <a:rPr kumimoji="1" lang="zh-CN" altLang="en-US" sz="2800" b="1" dirty="0" smtClean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清新优美</a:t>
            </a:r>
            <a:r>
              <a:rPr kumimoji="1" lang="zh-CN" altLang="en-US" sz="2800" b="1" dirty="0" smtClean="0">
                <a:solidFill>
                  <a:srgbClr val="800080"/>
                </a:solidFill>
                <a:latin typeface="隶书" pitchFamily="49" charset="-122"/>
                <a:ea typeface="隶书" pitchFamily="49" charset="-122"/>
              </a:rPr>
              <a:t>的图景。</a:t>
            </a:r>
            <a:endParaRPr kumimoji="1" lang="zh-CN" altLang="en-US" sz="2800" b="1" dirty="0" smtClean="0">
              <a:solidFill>
                <a:srgbClr val="80008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19150" name="Text Box 14"/>
          <p:cNvSpPr txBox="1">
            <a:spLocks noChangeArrowheads="1"/>
          </p:cNvSpPr>
          <p:nvPr/>
        </p:nvSpPr>
        <p:spPr bwMode="auto">
          <a:xfrm>
            <a:off x="78990" y="2715622"/>
            <a:ext cx="469391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smtClean="0">
                <a:solidFill>
                  <a:srgbClr val="800080"/>
                </a:solidFill>
                <a:latin typeface="隶书" pitchFamily="49" charset="-122"/>
                <a:ea typeface="隶书" pitchFamily="49" charset="-122"/>
              </a:rPr>
              <a:t>2</a:t>
            </a:r>
            <a:r>
              <a:rPr kumimoji="1" lang="zh-CN" altLang="en-US" sz="2800" b="1" smtClean="0">
                <a:solidFill>
                  <a:srgbClr val="800080"/>
                </a:solidFill>
                <a:latin typeface="隶书" pitchFamily="49" charset="-122"/>
                <a:ea typeface="隶书" pitchFamily="49" charset="-122"/>
              </a:rPr>
              <a:t>、写出了</a:t>
            </a:r>
            <a:r>
              <a:rPr kumimoji="1" lang="zh-CN" altLang="en-US" sz="2800" b="1" smtClean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小朋友行船之快</a:t>
            </a:r>
            <a:r>
              <a:rPr kumimoji="1" lang="zh-CN" altLang="en-US" sz="2800" b="1" smtClean="0">
                <a:solidFill>
                  <a:srgbClr val="800080"/>
                </a:solidFill>
                <a:latin typeface="隶书" pitchFamily="49" charset="-122"/>
                <a:ea typeface="隶书" pitchFamily="49" charset="-122"/>
              </a:rPr>
              <a:t>。</a:t>
            </a:r>
            <a:endParaRPr kumimoji="1" lang="zh-CN" altLang="en-US" sz="2800" b="1" smtClean="0">
              <a:solidFill>
                <a:srgbClr val="800080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7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9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9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62" grpId="0" bldLvl="0" animBg="1" autoUpdateAnimBg="0"/>
      <p:bldP spid="245763" grpId="0" bldLvl="0" animBg="1" autoUpdateAnimBg="0"/>
      <p:bldP spid="219139" grpId="0" bldLvl="0" animBg="1" autoUpdateAnimBg="0"/>
      <p:bldP spid="219150" grpId="0" bldLvl="0" animBg="1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105410" y="1278890"/>
            <a:ext cx="894334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200">
                <a:effectLst>
                  <a:outerShdw blurRad="38100" dist="38100" dir="2700000" algn="tl">
                    <a:srgbClr val="C0C0C0"/>
                  </a:outerShdw>
                </a:effectLst>
                <a:ea typeface="隶书" pitchFamily="49" charset="-122"/>
              </a:rPr>
              <a:t>思考：</a:t>
            </a:r>
            <a:r>
              <a:rPr lang="zh-CN" altLang="en-US" sz="3200">
                <a:solidFill>
                  <a:srgbClr val="13693E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从上述几种感觉描写里，推测“我”月下坐船去看社戏时怎样的心理？</a:t>
            </a:r>
            <a:endParaRPr lang="zh-CN" altLang="en-US" sz="3200">
              <a:solidFill>
                <a:srgbClr val="13693E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95237" name="Text Box 5"/>
          <p:cNvSpPr txBox="1">
            <a:spLocks noChangeArrowheads="1"/>
          </p:cNvSpPr>
          <p:nvPr/>
        </p:nvSpPr>
        <p:spPr bwMode="auto">
          <a:xfrm>
            <a:off x="105410" y="2885440"/>
            <a:ext cx="8749665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总体来说，有高兴、迫切和沉静的心理。进一步分析，突出“迫切”心理较为明显</a:t>
            </a:r>
            <a:r>
              <a:rPr lang="zh-CN" altLang="en-US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。</a:t>
            </a:r>
            <a:endParaRPr lang="en-US" altLang="zh-CN" sz="2800" dirty="0" smtClean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起伏</a:t>
            </a:r>
            <a:r>
              <a:rPr lang="zh-CN" alt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的连山如踊跃的铁的兽脊，以动写静，烘托出“我”的急迫心情</a:t>
            </a:r>
            <a:r>
              <a:rPr lang="zh-CN" alt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。</a:t>
            </a:r>
            <a:endParaRPr lang="en-US" altLang="zh-CN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2" charset="-122"/>
            </a:endParaRPr>
          </a:p>
          <a:p>
            <a:pPr>
              <a:spcBef>
                <a:spcPct val="0"/>
              </a:spcBef>
            </a:pPr>
            <a:r>
              <a:rPr lang="zh-CN" altLang="en-US" sz="2800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听到</a:t>
            </a:r>
            <a:r>
              <a:rPr lang="zh-CN" altLang="en-US" sz="2800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黑体" panose="02010609060101010101" pitchFamily="2" charset="-122"/>
              </a:rPr>
              <a:t>歌声，料想便来自戏台，心里更是迫切。而宛转、悠扬的笛声，使我沉静，反衬出此前着急的心理。</a:t>
            </a:r>
            <a:endParaRPr lang="zh-CN" altLang="en-US" sz="2800" dirty="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95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6" grpId="0" bldLvl="0" animBg="1"/>
      <p:bldP spid="95237" grpId="0" bldLvl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65675" y="2579623"/>
            <a:ext cx="8812783" cy="2800767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比喻。把“淡黑的起伏的连山”比喻成“踊跃的铁的兽脊”</a:t>
            </a: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。</a:t>
            </a:r>
            <a:endParaRPr lang="en-US" altLang="zh-CN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ct val="0"/>
              </a:spcBef>
            </a:pPr>
            <a:r>
              <a:rPr lang="zh-CN" alt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（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以动写静，烘托出“我”急迫的心情）</a:t>
            </a:r>
            <a:endParaRPr lang="zh-CN" alt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945515" y="1405573"/>
            <a:ext cx="3248025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800">
                <a:solidFill>
                  <a:srgbClr val="FF0000"/>
                </a:solidFill>
              </a:rPr>
              <a:t>修辞手法：</a:t>
            </a:r>
            <a:endParaRPr lang="zh-CN" altLang="en-US" sz="4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900113" y="1196752"/>
            <a:ext cx="7632700" cy="4832092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抓住景物特征进行描写，充分调动</a:t>
            </a:r>
            <a:r>
              <a:rPr lang="zh-CN" alt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多种感觉器官，运用修辞方法，</a:t>
            </a:r>
            <a:r>
              <a:rPr lang="zh-CN" alt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融情入景，描绘出一幅十分优美的“水乡月夜图”，既表现出“我”心情的愉快，又表现出“我”心情的急切，非常传神。 </a:t>
            </a:r>
            <a:endParaRPr lang="zh-CN" alt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1971040" y="214630"/>
            <a:ext cx="7065010" cy="1568450"/>
          </a:xfrm>
          <a:prstGeom prst="rect">
            <a:avLst/>
          </a:prstGeom>
          <a:solidFill>
            <a:srgbClr val="FFFF99"/>
          </a:solidFill>
          <a:ln w="9525">
            <a:solidFill>
              <a:srgbClr val="FF0000"/>
            </a:solidFill>
            <a:miter lim="800000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4800" b="1" smtClean="0">
                <a:solidFill>
                  <a:srgbClr val="CC0000"/>
                </a:solidFill>
                <a:latin typeface="宋体" panose="02010600030101010101" pitchFamily="2" charset="-122"/>
              </a:rPr>
              <a:t>“</a:t>
            </a:r>
            <a:r>
              <a:rPr kumimoji="1" lang="zh-CN" altLang="en-US" sz="4800" b="1" smtClean="0">
                <a:solidFill>
                  <a:srgbClr val="CC0000"/>
                </a:solidFill>
                <a:latin typeface="Times New Roman" panose="02020603050405020304" charset="0"/>
              </a:rPr>
              <a:t>我</a:t>
            </a:r>
            <a:r>
              <a:rPr kumimoji="1" lang="zh-CN" altLang="en-US" sz="4800" b="1" smtClean="0">
                <a:solidFill>
                  <a:srgbClr val="CC0000"/>
                </a:solidFill>
                <a:latin typeface="宋体" panose="02010600030101010101" pitchFamily="2" charset="-122"/>
              </a:rPr>
              <a:t>”</a:t>
            </a:r>
            <a:r>
              <a:rPr kumimoji="1" lang="zh-CN" altLang="en-US" sz="4800" b="1" smtClean="0">
                <a:solidFill>
                  <a:srgbClr val="CC0000"/>
                </a:solidFill>
                <a:latin typeface="Times New Roman" panose="02020603050405020304" charset="0"/>
              </a:rPr>
              <a:t>急切想看到的戏好看吗？</a:t>
            </a:r>
            <a:endParaRPr kumimoji="1" lang="zh-CN" altLang="en-US" sz="4800" b="1" smtClean="0">
              <a:solidFill>
                <a:srgbClr val="CC0000"/>
              </a:solidFill>
              <a:latin typeface="Times New Roman" panose="02020603050405020304" charset="0"/>
            </a:endParaRPr>
          </a:p>
        </p:txBody>
      </p:sp>
      <p:sp>
        <p:nvSpPr>
          <p:cNvPr id="246788" name="Text Box 4"/>
          <p:cNvSpPr txBox="1">
            <a:spLocks noChangeArrowheads="1"/>
          </p:cNvSpPr>
          <p:nvPr/>
        </p:nvSpPr>
        <p:spPr bwMode="auto">
          <a:xfrm>
            <a:off x="183515" y="1517968"/>
            <a:ext cx="2425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400" b="1" smtClean="0">
                <a:solidFill>
                  <a:srgbClr val="FFFF00"/>
                </a:solidFill>
                <a:latin typeface="Times New Roman" panose="02020603050405020304" charset="0"/>
                <a:ea typeface="隶书" pitchFamily="49" charset="-122"/>
              </a:rPr>
              <a:t>不好看。</a:t>
            </a:r>
            <a:endParaRPr kumimoji="1" lang="zh-CN" altLang="en-US" sz="4400" b="1" smtClean="0">
              <a:solidFill>
                <a:srgbClr val="FFFF00"/>
              </a:solidFill>
              <a:latin typeface="Times New Roman" panose="02020603050405020304" charset="0"/>
              <a:ea typeface="隶书" pitchFamily="49" charset="-122"/>
            </a:endParaRPr>
          </a:p>
        </p:txBody>
      </p:sp>
      <p:sp>
        <p:nvSpPr>
          <p:cNvPr id="246789" name="Text Box 5"/>
          <p:cNvSpPr txBox="1">
            <a:spLocks noChangeArrowheads="1"/>
          </p:cNvSpPr>
          <p:nvPr/>
        </p:nvSpPr>
        <p:spPr bwMode="auto">
          <a:xfrm>
            <a:off x="0" y="228028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4000" b="1" smtClean="0">
                <a:solidFill>
                  <a:srgbClr val="FF00FF"/>
                </a:solidFill>
                <a:latin typeface="宋体" panose="02010600030101010101" pitchFamily="2" charset="-122"/>
              </a:rPr>
              <a:t>1</a:t>
            </a:r>
            <a:r>
              <a:rPr kumimoji="1" lang="zh-CN" altLang="en-US" sz="4000" b="1" smtClean="0">
                <a:solidFill>
                  <a:srgbClr val="FF00FF"/>
                </a:solidFill>
                <a:latin typeface="宋体" panose="02010600030101010101" pitchFamily="2" charset="-122"/>
              </a:rPr>
              <a:t>、想看铁头老生翻跟头，但那老生没翻。</a:t>
            </a:r>
            <a:endParaRPr kumimoji="1" lang="zh-CN" altLang="en-US" sz="4000" b="1" smtClean="0">
              <a:solidFill>
                <a:srgbClr val="FF00FF"/>
              </a:solidFill>
              <a:latin typeface="宋体" panose="02010600030101010101" pitchFamily="2" charset="-122"/>
            </a:endParaRPr>
          </a:p>
        </p:txBody>
      </p:sp>
      <p:sp>
        <p:nvSpPr>
          <p:cNvPr id="246790" name="Text Box 6"/>
          <p:cNvSpPr txBox="1">
            <a:spLocks noChangeArrowheads="1"/>
          </p:cNvSpPr>
          <p:nvPr/>
        </p:nvSpPr>
        <p:spPr bwMode="auto">
          <a:xfrm>
            <a:off x="74930" y="2981960"/>
            <a:ext cx="8961120" cy="1322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4000" b="1" dirty="0" smtClean="0">
                <a:solidFill>
                  <a:srgbClr val="FFFF00"/>
                </a:solidFill>
                <a:latin typeface="宋体" panose="02010600030101010101" pitchFamily="2" charset="-122"/>
              </a:rPr>
              <a:t>2</a:t>
            </a:r>
            <a:r>
              <a:rPr kumimoji="1" lang="zh-CN" altLang="en-US" sz="4000" b="1" dirty="0" smtClean="0">
                <a:solidFill>
                  <a:srgbClr val="FFFF00"/>
                </a:solidFill>
                <a:latin typeface="宋体" panose="02010600030101010101" pitchFamily="2" charset="-122"/>
              </a:rPr>
              <a:t>、想看“蛇精”和“跳老虎”，等了许久都不见出来。</a:t>
            </a:r>
            <a:endParaRPr kumimoji="1" lang="zh-CN" altLang="en-US" sz="4000" b="1" dirty="0" smtClean="0">
              <a:solidFill>
                <a:srgbClr val="FFFF00"/>
              </a:solidFill>
              <a:latin typeface="宋体" panose="02010600030101010101" pitchFamily="2" charset="-122"/>
            </a:endParaRPr>
          </a:p>
        </p:txBody>
      </p:sp>
      <p:sp>
        <p:nvSpPr>
          <p:cNvPr id="246791" name="Text Box 7"/>
          <p:cNvSpPr txBox="1">
            <a:spLocks noChangeArrowheads="1"/>
          </p:cNvSpPr>
          <p:nvPr/>
        </p:nvSpPr>
        <p:spPr bwMode="auto">
          <a:xfrm>
            <a:off x="0" y="4293235"/>
            <a:ext cx="8954135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48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3</a:t>
            </a:r>
            <a:r>
              <a:rPr kumimoji="1" lang="zh-CN" altLang="en-US" sz="4800" b="1" dirty="0" smtClean="0">
                <a:solidFill>
                  <a:srgbClr val="FFFF00"/>
                </a:solidFill>
                <a:latin typeface="隶书" pitchFamily="49" charset="-122"/>
                <a:ea typeface="隶书" pitchFamily="49" charset="-122"/>
              </a:rPr>
              <a:t>、</a:t>
            </a:r>
            <a:r>
              <a:rPr kumimoji="1" lang="zh-CN" altLang="en-US" sz="4000" b="1" dirty="0" smtClean="0">
                <a:solidFill>
                  <a:srgbClr val="FFFF00"/>
                </a:solidFill>
                <a:latin typeface="宋体" panose="02010600030101010101" pitchFamily="2" charset="-122"/>
              </a:rPr>
              <a:t>最怕看“老旦”，并不停地唱着。</a:t>
            </a:r>
            <a:endParaRPr kumimoji="1" lang="zh-CN" altLang="en-US" sz="4000" b="1" dirty="0" smtClean="0">
              <a:solidFill>
                <a:srgbClr val="FFFF00"/>
              </a:solidFill>
              <a:latin typeface="宋体" panose="02010600030101010101" pitchFamily="2" charset="-122"/>
            </a:endParaRPr>
          </a:p>
        </p:txBody>
      </p:sp>
      <p:sp>
        <p:nvSpPr>
          <p:cNvPr id="246792" name="Text Box 8"/>
          <p:cNvSpPr txBox="1">
            <a:spLocks noChangeArrowheads="1"/>
          </p:cNvSpPr>
          <p:nvPr/>
        </p:nvSpPr>
        <p:spPr bwMode="auto">
          <a:xfrm>
            <a:off x="621348" y="5376228"/>
            <a:ext cx="680878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 b="1" smtClean="0">
                <a:solidFill>
                  <a:srgbClr val="FFFF00"/>
                </a:solidFill>
                <a:latin typeface="Times New Roman" panose="02020603050405020304" charset="0"/>
              </a:rPr>
              <a:t>（以上是</a:t>
            </a:r>
            <a:r>
              <a:rPr kumimoji="1" lang="zh-CN" altLang="en-US" sz="4000" b="1" smtClean="0">
                <a:solidFill>
                  <a:srgbClr val="FF00FF"/>
                </a:solidFill>
                <a:latin typeface="Times New Roman" panose="02020603050405020304" charset="0"/>
              </a:rPr>
              <a:t>正面</a:t>
            </a:r>
            <a:r>
              <a:rPr kumimoji="1" lang="zh-CN" altLang="en-US" sz="4000" b="1" smtClean="0">
                <a:solidFill>
                  <a:srgbClr val="FFFF00"/>
                </a:solidFill>
                <a:latin typeface="Times New Roman" panose="02020603050405020304" charset="0"/>
              </a:rPr>
              <a:t>表现戏不好看）</a:t>
            </a:r>
            <a:endParaRPr kumimoji="1" lang="zh-CN" altLang="en-US" sz="4000" b="1" smtClean="0">
              <a:solidFill>
                <a:srgbClr val="FFFF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467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67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467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75" fill="hold"/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75" fill="hold"/>
                                        <p:tgtEl>
                                          <p:spTgt spid="2467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8" grpId="0" bldLvl="0" animBg="1" autoUpdateAnimBg="0"/>
      <p:bldP spid="246789" grpId="0" bldLvl="0" animBg="1" autoUpdateAnimBg="0"/>
      <p:bldP spid="246790" grpId="0" bldLvl="0" animBg="1" autoUpdateAnimBg="0"/>
      <p:bldP spid="246791" grpId="0" bldLvl="0" animBg="1" autoUpdateAnimBg="0"/>
      <p:bldP spid="246792" grpId="0" bldLvl="0" animBg="1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65100" y="1465898"/>
            <a:ext cx="8713663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800" dirty="0">
                <a:solidFill>
                  <a:srgbClr val="FFFF00"/>
                </a:solidFill>
              </a:rPr>
              <a:t>孩子们爱不爱看？从哪里表现出来？</a:t>
            </a:r>
            <a:endParaRPr lang="zh-CN" altLang="en-US" sz="4400" dirty="0">
              <a:solidFill>
                <a:srgbClr val="FFFF00"/>
              </a:solidFill>
            </a:endParaRP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6" y="3551505"/>
            <a:ext cx="9144000" cy="2308324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800" dirty="0">
                <a:solidFill>
                  <a:srgbClr val="FF0000"/>
                </a:solidFill>
              </a:rPr>
              <a:t>不爱看。表现：稀奇、渐不明显、喃喃的骂、不住的吁气、打哈欠、各管自己谈话。 （侧面描写）</a:t>
            </a:r>
            <a:endParaRPr lang="zh-CN" altLang="en-US" sz="48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 bldLvl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Text Box 2"/>
          <p:cNvSpPr txBox="1">
            <a:spLocks noChangeArrowheads="1"/>
          </p:cNvSpPr>
          <p:nvPr/>
        </p:nvSpPr>
        <p:spPr bwMode="auto">
          <a:xfrm>
            <a:off x="2092960" y="134937"/>
            <a:ext cx="3347864" cy="8334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800" b="1" dirty="0" smtClean="0">
                <a:solidFill>
                  <a:srgbClr val="FF0000"/>
                </a:solidFill>
                <a:latin typeface="Times New Roman" panose="02020603050405020304" charset="0"/>
                <a:ea typeface="隶书" pitchFamily="49" charset="-122"/>
              </a:rPr>
              <a:t>侧面描写</a:t>
            </a:r>
            <a:endParaRPr kumimoji="1" lang="zh-CN" altLang="en-US" sz="4800" b="1" dirty="0" smtClean="0">
              <a:solidFill>
                <a:srgbClr val="FF0000"/>
              </a:solidFill>
              <a:latin typeface="Times New Roman" panose="02020603050405020304" charset="0"/>
              <a:ea typeface="隶书" pitchFamily="49" charset="-122"/>
            </a:endParaRPr>
          </a:p>
        </p:txBody>
      </p:sp>
      <p:sp>
        <p:nvSpPr>
          <p:cNvPr id="222216" name="Text Box 8"/>
          <p:cNvSpPr txBox="1">
            <a:spLocks noChangeArrowheads="1"/>
          </p:cNvSpPr>
          <p:nvPr/>
        </p:nvSpPr>
        <p:spPr bwMode="auto">
          <a:xfrm>
            <a:off x="323850" y="1268413"/>
            <a:ext cx="7704138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rgbClr val="336699"/>
                </a:solidFill>
                <a:latin typeface="Times New Roman" panose="02020603050405020304" charset="0"/>
              </a:rPr>
              <a:t>文中写：</a:t>
            </a:r>
            <a:endParaRPr kumimoji="1" lang="zh-CN" altLang="en-US" sz="3200" b="1" dirty="0" smtClean="0">
              <a:solidFill>
                <a:srgbClr val="336699"/>
              </a:solidFill>
              <a:latin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3200" b="1" dirty="0" smtClean="0">
              <a:solidFill>
                <a:srgbClr val="336699"/>
              </a:solidFill>
              <a:latin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rgbClr val="336699"/>
                </a:solidFill>
                <a:latin typeface="Times New Roman" panose="02020603050405020304" charset="0"/>
              </a:rPr>
              <a:t>　　孩子们</a:t>
            </a:r>
            <a:r>
              <a:rPr kumimoji="1" lang="zh-CN" altLang="en-US" sz="3200" b="1" dirty="0" smtClean="0">
                <a:solidFill>
                  <a:srgbClr val="006600"/>
                </a:solidFill>
                <a:latin typeface="Times New Roman" panose="02020603050405020304" charset="0"/>
              </a:rPr>
              <a:t>“喃喃的骂”，“不住的吁气”，打起呵欠”</a:t>
            </a:r>
            <a:r>
              <a:rPr kumimoji="1" lang="zh-CN" altLang="en-US" sz="3200" b="1" dirty="0" smtClean="0">
                <a:solidFill>
                  <a:srgbClr val="336699"/>
                </a:solidFill>
                <a:latin typeface="Times New Roman" panose="02020603050405020304" charset="0"/>
              </a:rPr>
              <a:t>等</a:t>
            </a:r>
            <a:endParaRPr kumimoji="1" lang="zh-CN" altLang="en-US" sz="3200" b="1" dirty="0" smtClean="0">
              <a:solidFill>
                <a:srgbClr val="336699"/>
              </a:solidFill>
              <a:latin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1" lang="zh-CN" altLang="en-US" sz="3200" b="1" dirty="0" smtClean="0">
              <a:solidFill>
                <a:srgbClr val="336699"/>
              </a:solidFill>
              <a:latin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rgbClr val="336699"/>
                </a:solidFill>
                <a:latin typeface="Times New Roman" panose="02020603050405020304" charset="0"/>
              </a:rPr>
              <a:t>        这些</a:t>
            </a:r>
            <a:r>
              <a:rPr kumimoji="1" lang="zh-CN" altLang="en-US" sz="3200" b="1" dirty="0" smtClean="0">
                <a:solidFill>
                  <a:srgbClr val="006600"/>
                </a:solidFill>
                <a:latin typeface="Times New Roman" panose="02020603050405020304" charset="0"/>
              </a:rPr>
              <a:t>神态描写</a:t>
            </a:r>
            <a:r>
              <a:rPr kumimoji="1" lang="zh-CN" altLang="en-US" sz="3200" b="1" dirty="0" smtClean="0">
                <a:solidFill>
                  <a:srgbClr val="336699"/>
                </a:solidFill>
                <a:latin typeface="Times New Roman" panose="02020603050405020304" charset="0"/>
              </a:rPr>
              <a:t>，则是从侧面表现了戏不好看。</a:t>
            </a:r>
            <a:endParaRPr kumimoji="1" lang="zh-CN" altLang="en-US" sz="3200" b="1" dirty="0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22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 bldLvl="0" animBg="1"/>
      <p:bldP spid="222216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istrator\Desktop\民俗文化\9129085_100429386001_2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-1452" r="453" b="4853"/>
          <a:stretch>
            <a:fillRect/>
          </a:stretch>
        </p:blipFill>
        <p:spPr bwMode="auto">
          <a:xfrm>
            <a:off x="635" y="-125730"/>
            <a:ext cx="9150350" cy="701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8244408" y="1556792"/>
            <a:ext cx="793360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挂红灯笼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763713" y="815975"/>
            <a:ext cx="48641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5400" dirty="0">
                <a:solidFill>
                  <a:srgbClr val="FF0000"/>
                </a:solidFill>
              </a:rPr>
              <a:t>朗读</a:t>
            </a:r>
            <a:r>
              <a:rPr lang="en-US" altLang="zh-CN" sz="5400" dirty="0">
                <a:solidFill>
                  <a:srgbClr val="FF0000"/>
                </a:solidFill>
              </a:rPr>
              <a:t>22~23</a:t>
            </a:r>
            <a:r>
              <a:rPr lang="zh-CN" altLang="en-US" sz="5400" dirty="0">
                <a:solidFill>
                  <a:srgbClr val="FF0000"/>
                </a:solidFill>
              </a:rPr>
              <a:t>段</a:t>
            </a:r>
            <a:r>
              <a:rPr lang="zh-CN" altLang="en-US" sz="5400" dirty="0">
                <a:solidFill>
                  <a:schemeClr val="bg1"/>
                </a:solidFill>
              </a:rPr>
              <a:t>。</a:t>
            </a:r>
            <a:endParaRPr lang="zh-CN" altLang="en-US" sz="5400" b="0" dirty="0"/>
          </a:p>
        </p:txBody>
      </p:sp>
      <p:sp>
        <p:nvSpPr>
          <p:cNvPr id="72707" name="Rectangle 3"/>
          <p:cNvSpPr>
            <a:spLocks noChangeArrowheads="1"/>
          </p:cNvSpPr>
          <p:nvPr/>
        </p:nvSpPr>
        <p:spPr bwMode="auto">
          <a:xfrm>
            <a:off x="1835150" y="2349500"/>
            <a:ext cx="6551613" cy="22875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800" dirty="0">
                <a:solidFill>
                  <a:srgbClr val="FFFF00"/>
                </a:solidFill>
              </a:rPr>
              <a:t>这一部分写月夜归航，景物描写突出表现了哪两点？</a:t>
            </a:r>
            <a:endParaRPr lang="zh-CN" altLang="en-US" sz="4800" dirty="0">
              <a:solidFill>
                <a:srgbClr val="FFFF00"/>
              </a:solidFill>
            </a:endParaRPr>
          </a:p>
        </p:txBody>
      </p:sp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323850" y="1628775"/>
            <a:ext cx="1512888" cy="9874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TopLeft">
                <a:rot lat="0" lon="20519999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</a:sp3d>
          </a:bodyPr>
          <a:lstStyle/>
          <a:p>
            <a:pPr algn="ctr"/>
            <a:r>
              <a:rPr lang="zh-CN" altLang="en-US" sz="3600" kern="10">
                <a:ln w="9525">
                  <a:miter lim="800000"/>
                </a:ln>
                <a:solidFill>
                  <a:srgbClr val="FFFF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思考</a:t>
            </a:r>
            <a:endParaRPr lang="zh-CN" altLang="en-US" sz="3600" kern="10">
              <a:ln w="9525">
                <a:miter lim="800000"/>
              </a:ln>
              <a:solidFill>
                <a:srgbClr val="FFFF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2051050" y="4941888"/>
            <a:ext cx="4679950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800">
                <a:solidFill>
                  <a:schemeClr val="bg1"/>
                </a:solidFill>
              </a:rPr>
              <a:t>景物美；船快。</a:t>
            </a:r>
            <a:endParaRPr lang="zh-CN" altLang="en-US" sz="4800" b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Text Box 2"/>
          <p:cNvSpPr txBox="1">
            <a:spLocks noChangeArrowheads="1"/>
          </p:cNvSpPr>
          <p:nvPr/>
        </p:nvSpPr>
        <p:spPr bwMode="auto">
          <a:xfrm>
            <a:off x="342265" y="1579245"/>
            <a:ext cx="7885113" cy="711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 b="1" smtClean="0">
                <a:solidFill>
                  <a:srgbClr val="FF0000"/>
                </a:solidFill>
                <a:latin typeface="Times New Roman" panose="02020603050405020304" charset="0"/>
                <a:ea typeface="隶书" pitchFamily="49" charset="-122"/>
              </a:rPr>
              <a:t>返航途中，再写夜景有什么作用？</a:t>
            </a:r>
            <a:endParaRPr kumimoji="1" lang="zh-CN" altLang="en-US" sz="4000" b="1" smtClean="0">
              <a:solidFill>
                <a:srgbClr val="FF0000"/>
              </a:solidFill>
              <a:latin typeface="Times New Roman" panose="02020603050405020304" charset="0"/>
              <a:ea typeface="隶书" pitchFamily="49" charset="-122"/>
            </a:endParaRPr>
          </a:p>
        </p:txBody>
      </p:sp>
      <p:sp>
        <p:nvSpPr>
          <p:cNvPr id="267267" name="Text Box 3"/>
          <p:cNvSpPr txBox="1">
            <a:spLocks noChangeArrowheads="1"/>
          </p:cNvSpPr>
          <p:nvPr/>
        </p:nvSpPr>
        <p:spPr bwMode="auto">
          <a:xfrm>
            <a:off x="198566" y="3245485"/>
            <a:ext cx="841768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 b="1" dirty="0" smtClean="0">
                <a:solidFill>
                  <a:srgbClr val="006600"/>
                </a:solidFill>
                <a:latin typeface="Times New Roman" panose="02020603050405020304" charset="0"/>
              </a:rPr>
              <a:t>呼应前文，表现”我”对社戏欲罢不</a:t>
            </a:r>
            <a:endParaRPr kumimoji="1" lang="zh-CN" altLang="en-US" sz="4000" b="1" dirty="0" smtClean="0">
              <a:solidFill>
                <a:srgbClr val="006600"/>
              </a:solidFill>
              <a:latin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000" b="1" dirty="0" smtClean="0">
                <a:solidFill>
                  <a:srgbClr val="006600"/>
                </a:solidFill>
                <a:latin typeface="Times New Roman" panose="02020603050405020304" charset="0"/>
              </a:rPr>
              <a:t>舍的依依情意。</a:t>
            </a:r>
            <a:endParaRPr kumimoji="1" lang="zh-CN" altLang="en-US" sz="4000" b="1" dirty="0" smtClean="0">
              <a:solidFill>
                <a:srgbClr val="0066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7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267" grpId="0" bldLvl="0" animBg="1" autoUpdateAnimBg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1" name="Picture 3" descr="月亮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5" t="21771" r="28271" b="19106"/>
          <a:stretch>
            <a:fillRect/>
          </a:stretch>
        </p:blipFill>
        <p:spPr bwMode="auto">
          <a:xfrm>
            <a:off x="6516688" y="333375"/>
            <a:ext cx="719137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732" name="Picture 4" descr="社戏 晚景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5"/>
          <a:stretch>
            <a:fillRect/>
          </a:stretch>
        </p:blipFill>
        <p:spPr bwMode="auto">
          <a:xfrm>
            <a:off x="2555875" y="1557338"/>
            <a:ext cx="2376488" cy="15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733" name="Text Box 5"/>
          <p:cNvSpPr txBox="1">
            <a:spLocks noChangeArrowheads="1"/>
          </p:cNvSpPr>
          <p:nvPr/>
        </p:nvSpPr>
        <p:spPr bwMode="auto">
          <a:xfrm>
            <a:off x="8289925" y="2492375"/>
            <a:ext cx="854075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r>
              <a:rPr lang="zh-CN" altLang="en-US" sz="4400">
                <a:solidFill>
                  <a:srgbClr val="FFFF00"/>
                </a:solidFill>
              </a:rPr>
              <a:t>视觉</a:t>
            </a:r>
            <a:endParaRPr lang="zh-CN" altLang="en-US" sz="4400">
              <a:solidFill>
                <a:srgbClr val="FFFF00"/>
              </a:solidFill>
            </a:endParaRPr>
          </a:p>
        </p:txBody>
      </p:sp>
      <p:sp>
        <p:nvSpPr>
          <p:cNvPr id="73734" name="Text Box 6"/>
          <p:cNvSpPr txBox="1">
            <a:spLocks noChangeArrowheads="1"/>
          </p:cNvSpPr>
          <p:nvPr/>
        </p:nvSpPr>
        <p:spPr bwMode="auto">
          <a:xfrm>
            <a:off x="8350250" y="4005263"/>
            <a:ext cx="7937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r>
              <a:rPr lang="zh-CN" altLang="en-US" sz="4000">
                <a:solidFill>
                  <a:srgbClr val="FFFF00"/>
                </a:solidFill>
              </a:rPr>
              <a:t>听觉</a:t>
            </a:r>
            <a:endParaRPr lang="zh-CN" altLang="en-US" sz="4000">
              <a:solidFill>
                <a:srgbClr val="FFFF00"/>
              </a:solidFill>
            </a:endParaRPr>
          </a:p>
        </p:txBody>
      </p:sp>
      <p:sp>
        <p:nvSpPr>
          <p:cNvPr id="73735" name="Text Box 7"/>
          <p:cNvSpPr txBox="1">
            <a:spLocks noChangeArrowheads="1"/>
          </p:cNvSpPr>
          <p:nvPr/>
        </p:nvSpPr>
        <p:spPr bwMode="auto">
          <a:xfrm>
            <a:off x="539750" y="5734050"/>
            <a:ext cx="86042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rgbClr val="FFFF00"/>
                </a:solidFill>
              </a:rPr>
              <a:t>（写我对赵庄的依恋之情）</a:t>
            </a:r>
            <a:endParaRPr lang="zh-CN" altLang="en-US" sz="4800">
              <a:solidFill>
                <a:srgbClr val="FFFF00"/>
              </a:solidFill>
            </a:endParaRPr>
          </a:p>
        </p:txBody>
      </p:sp>
      <p:sp>
        <p:nvSpPr>
          <p:cNvPr id="73737" name="Text Box 9"/>
          <p:cNvSpPr txBox="1">
            <a:spLocks noChangeArrowheads="1"/>
          </p:cNvSpPr>
          <p:nvPr/>
        </p:nvSpPr>
        <p:spPr bwMode="auto">
          <a:xfrm>
            <a:off x="468313" y="1196975"/>
            <a:ext cx="76327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3600">
                <a:solidFill>
                  <a:srgbClr val="FF0000"/>
                </a:solidFill>
              </a:rPr>
              <a:t>月还没有落，仿佛看戏也并不很久似的，而一离赵庄，月光又显得格外的皎洁。回望戏台在灯光中，却又如初来未到时候一般，又漂渺（缥缈）得像一座仙山楼阁，满被红霞罩着了。吹到耳边来的又是横笛，很悠扬；我疑心老旦已经进去了，但也不好意思说再回去看。</a:t>
            </a:r>
            <a:endParaRPr lang="zh-CN" altLang="en-US" sz="36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3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3" grpId="0"/>
      <p:bldP spid="73734" grpId="0"/>
      <p:bldP spid="73735" grpId="0"/>
      <p:bldP spid="7373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95580" y="882650"/>
            <a:ext cx="8172450" cy="496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000">
                <a:solidFill>
                  <a:srgbClr val="FF0000"/>
                </a:solidFill>
              </a:rPr>
              <a:t>月还没有落，仿佛看戏也并不很久似的，而一离赵庄，月光又显得格外的皎洁。回望戏台在灯光中，却又如初来未到时候一般，又漂渺（缥缈）得像一座仙山楼阁，满被红霞罩着了。吹到耳边来的又是横笛，很悠扬；我疑心老旦已经进去了，但也不好意思说再回去看。</a:t>
            </a:r>
            <a:endParaRPr lang="zh-CN" altLang="en-US" sz="4000">
              <a:solidFill>
                <a:srgbClr val="FF0000"/>
              </a:solidFill>
            </a:endParaRPr>
          </a:p>
        </p:txBody>
      </p:sp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331913" y="1125538"/>
            <a:ext cx="6443662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rgbClr val="00B050"/>
                </a:solidFill>
              </a:rPr>
              <a:t>这一次船头的激水声更其响亮了，那航船，就像一条大白鱼背着一群孩子在浪花里蹿。连夜渔的几个老渔父，也停了艇子看着喝彩起来。</a:t>
            </a:r>
            <a:endParaRPr lang="zh-CN" altLang="en-US" sz="4800">
              <a:solidFill>
                <a:srgbClr val="00B050"/>
              </a:solidFill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763713" y="5661025"/>
            <a:ext cx="6048375" cy="862013"/>
          </a:xfrm>
          <a:prstGeom prst="rect">
            <a:avLst/>
          </a:prstGeom>
          <a:noFill/>
          <a:ln w="38100" cmpd="dbl">
            <a:solidFill>
              <a:srgbClr val="00CCFF"/>
            </a:solidFill>
            <a:prstDash val="dashDot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800">
                <a:solidFill>
                  <a:srgbClr val="FFFF00"/>
                </a:solidFill>
              </a:rPr>
              <a:t>侧面描写突出船快</a:t>
            </a:r>
            <a:endParaRPr lang="zh-CN" altLang="en-US" sz="48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7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ext Box 2"/>
          <p:cNvSpPr txBox="1">
            <a:spLocks noChangeArrowheads="1"/>
          </p:cNvSpPr>
          <p:nvPr/>
        </p:nvSpPr>
        <p:spPr bwMode="auto">
          <a:xfrm>
            <a:off x="1008380" y="2060575"/>
            <a:ext cx="7832725" cy="829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4800">
                <a:solidFill>
                  <a:srgbClr val="000099"/>
                </a:solidFill>
              </a:rPr>
              <a:t>1</a:t>
            </a:r>
            <a:r>
              <a:rPr lang="zh-CN" altLang="en-US" sz="4800">
                <a:solidFill>
                  <a:srgbClr val="000099"/>
                </a:solidFill>
              </a:rPr>
              <a:t>、叙述者 </a:t>
            </a:r>
            <a:r>
              <a:rPr lang="en-US" altLang="zh-CN" sz="4800">
                <a:solidFill>
                  <a:srgbClr val="CC0000"/>
                </a:solidFill>
              </a:rPr>
              <a:t>2</a:t>
            </a:r>
            <a:r>
              <a:rPr lang="zh-CN" altLang="en-US" sz="4800">
                <a:solidFill>
                  <a:srgbClr val="CC0000"/>
                </a:solidFill>
              </a:rPr>
              <a:t>、双喜 </a:t>
            </a:r>
            <a:r>
              <a:rPr lang="en-US" altLang="zh-CN" sz="4800">
                <a:solidFill>
                  <a:srgbClr val="993300"/>
                </a:solidFill>
              </a:rPr>
              <a:t>3</a:t>
            </a:r>
            <a:r>
              <a:rPr lang="zh-CN" altLang="en-US" sz="4800">
                <a:solidFill>
                  <a:srgbClr val="993300"/>
                </a:solidFill>
              </a:rPr>
              <a:t>、阿发</a:t>
            </a:r>
            <a:endParaRPr lang="zh-CN" altLang="en-US" sz="4800">
              <a:solidFill>
                <a:srgbClr val="993300"/>
              </a:solidFill>
            </a:endParaRPr>
          </a:p>
        </p:txBody>
      </p:sp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1403350" y="908050"/>
            <a:ext cx="67691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4800"/>
              <a:t>请</a:t>
            </a:r>
            <a:r>
              <a:rPr lang="en-US" altLang="zh-CN" sz="4800"/>
              <a:t>3</a:t>
            </a:r>
            <a:r>
              <a:rPr lang="zh-CN" altLang="en-US" sz="4800"/>
              <a:t>位同学朗读</a:t>
            </a:r>
            <a:r>
              <a:rPr lang="en-US" altLang="zh-CN" sz="4800"/>
              <a:t>24~30</a:t>
            </a:r>
            <a:r>
              <a:rPr lang="zh-CN" altLang="en-US" sz="4800"/>
              <a:t>段</a:t>
            </a:r>
            <a:endParaRPr lang="zh-CN" altLang="en-US" sz="4800"/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70768" y="4015199"/>
            <a:ext cx="87849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800" dirty="0"/>
              <a:t>讨论：这几段写偷豆要表现什么。</a:t>
            </a:r>
            <a:endParaRPr lang="zh-CN" altLang="en-US" sz="4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Text Box 2"/>
          <p:cNvSpPr txBox="1">
            <a:spLocks noChangeArrowheads="1"/>
          </p:cNvSpPr>
          <p:nvPr/>
        </p:nvSpPr>
        <p:spPr bwMode="auto">
          <a:xfrm>
            <a:off x="771525" y="944563"/>
            <a:ext cx="549275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336699"/>
              </a:solidFill>
            </a:endParaRPr>
          </a:p>
        </p:txBody>
      </p:sp>
      <p:sp>
        <p:nvSpPr>
          <p:cNvPr id="223236" name="Text Box 4"/>
          <p:cNvSpPr txBox="1">
            <a:spLocks noChangeArrowheads="1"/>
          </p:cNvSpPr>
          <p:nvPr/>
        </p:nvSpPr>
        <p:spPr bwMode="auto">
          <a:xfrm>
            <a:off x="368618" y="1202055"/>
            <a:ext cx="1190625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6600" b="1" smtClean="0">
                <a:solidFill>
                  <a:srgbClr val="FFFF00"/>
                </a:solidFill>
                <a:latin typeface="Times New Roman" panose="02020603050405020304" charset="0"/>
                <a:ea typeface="楷体_GB2312" pitchFamily="49" charset="-122"/>
              </a:rPr>
              <a:t>煮罗汉豆</a:t>
            </a:r>
            <a:endParaRPr kumimoji="1" lang="zh-CN" altLang="en-US" sz="6600" b="1" smtClean="0">
              <a:solidFill>
                <a:srgbClr val="FFFF00"/>
              </a:solidFill>
              <a:latin typeface="Times New Roman" panose="02020603050405020304" charset="0"/>
              <a:ea typeface="楷体_GB2312" pitchFamily="49" charset="-122"/>
            </a:endParaRPr>
          </a:p>
        </p:txBody>
      </p:sp>
      <p:sp>
        <p:nvSpPr>
          <p:cNvPr id="223237" name="Text Box 5"/>
          <p:cNvSpPr txBox="1">
            <a:spLocks noChangeArrowheads="1"/>
          </p:cNvSpPr>
          <p:nvPr/>
        </p:nvSpPr>
        <p:spPr bwMode="auto">
          <a:xfrm>
            <a:off x="1908175" y="1484313"/>
            <a:ext cx="6696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zh-CN" altLang="zh-CN" smtClean="0">
              <a:solidFill>
                <a:srgbClr val="336699"/>
              </a:solidFill>
            </a:endParaRPr>
          </a:p>
        </p:txBody>
      </p:sp>
      <p:sp>
        <p:nvSpPr>
          <p:cNvPr id="223238" name="Rectangle 6"/>
          <p:cNvSpPr>
            <a:spLocks noChangeArrowheads="1"/>
          </p:cNvSpPr>
          <p:nvPr/>
        </p:nvSpPr>
        <p:spPr bwMode="auto">
          <a:xfrm>
            <a:off x="2422208" y="1202055"/>
            <a:ext cx="6300787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smtClean="0">
                <a:solidFill>
                  <a:srgbClr val="00B050"/>
                </a:solidFill>
              </a:rPr>
              <a:t>在偷吃罗汉豆这一情节中，  作者重点描写的是什么？</a:t>
            </a:r>
            <a:endParaRPr kumimoji="1" lang="zh-CN" altLang="en-US" sz="3600" b="1" smtClean="0">
              <a:solidFill>
                <a:srgbClr val="00B050"/>
              </a:solidFill>
            </a:endParaRPr>
          </a:p>
        </p:txBody>
      </p:sp>
      <p:sp>
        <p:nvSpPr>
          <p:cNvPr id="223241" name="Text Box 9"/>
          <p:cNvSpPr txBox="1">
            <a:spLocks noChangeArrowheads="1"/>
          </p:cNvSpPr>
          <p:nvPr/>
        </p:nvSpPr>
        <p:spPr bwMode="auto">
          <a:xfrm>
            <a:off x="1908175" y="2551430"/>
            <a:ext cx="6471920" cy="286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smtClean="0">
                <a:solidFill>
                  <a:srgbClr val="FFFF00"/>
                </a:solidFill>
              </a:rPr>
              <a:t>通过对孩子们的</a:t>
            </a:r>
            <a:r>
              <a:rPr kumimoji="1" lang="zh-CN" altLang="en-US" sz="3600" b="1" smtClean="0">
                <a:solidFill>
                  <a:srgbClr val="00B050"/>
                </a:solidFill>
              </a:rPr>
              <a:t>语言、动作</a:t>
            </a:r>
            <a:r>
              <a:rPr kumimoji="1" lang="zh-CN" altLang="en-US" sz="3600" b="1" smtClean="0">
                <a:solidFill>
                  <a:srgbClr val="FFFF00"/>
                </a:solidFill>
              </a:rPr>
              <a:t>以及“</a:t>
            </a:r>
            <a:r>
              <a:rPr kumimoji="1" lang="zh-CN" altLang="en-US" sz="3600" b="1" smtClean="0">
                <a:solidFill>
                  <a:srgbClr val="FF3300"/>
                </a:solidFill>
              </a:rPr>
              <a:t>摸</a:t>
            </a:r>
            <a:r>
              <a:rPr kumimoji="1" lang="zh-CN" altLang="en-US" sz="3600" b="1" smtClean="0">
                <a:solidFill>
                  <a:srgbClr val="FFFF00"/>
                </a:solidFill>
              </a:rPr>
              <a:t>”、“</a:t>
            </a:r>
            <a:r>
              <a:rPr kumimoji="1" lang="zh-CN" altLang="en-US" sz="3600" b="1" smtClean="0">
                <a:solidFill>
                  <a:srgbClr val="FF3300"/>
                </a:solidFill>
              </a:rPr>
              <a:t>摘</a:t>
            </a:r>
            <a:r>
              <a:rPr kumimoji="1" lang="zh-CN" altLang="en-US" sz="3600" b="1" smtClean="0">
                <a:solidFill>
                  <a:srgbClr val="FFFF00"/>
                </a:solidFill>
              </a:rPr>
              <a:t>”、“</a:t>
            </a:r>
            <a:r>
              <a:rPr kumimoji="1" lang="zh-CN" altLang="en-US" sz="3600" b="1" smtClean="0">
                <a:solidFill>
                  <a:srgbClr val="FF3300"/>
                </a:solidFill>
              </a:rPr>
              <a:t>煮</a:t>
            </a:r>
            <a:r>
              <a:rPr kumimoji="1" lang="zh-CN" altLang="en-US" sz="3600" b="1" smtClean="0">
                <a:solidFill>
                  <a:srgbClr val="FFFF00"/>
                </a:solidFill>
              </a:rPr>
              <a:t>”、“</a:t>
            </a:r>
            <a:r>
              <a:rPr kumimoji="1" lang="zh-CN" altLang="en-US" sz="3600" b="1" smtClean="0">
                <a:solidFill>
                  <a:srgbClr val="FF3300"/>
                </a:solidFill>
              </a:rPr>
              <a:t>吃</a:t>
            </a:r>
            <a:r>
              <a:rPr kumimoji="1" lang="zh-CN" altLang="en-US" sz="3600" b="1" smtClean="0">
                <a:solidFill>
                  <a:srgbClr val="FFFF00"/>
                </a:solidFill>
              </a:rPr>
              <a:t>”等几个</a:t>
            </a:r>
            <a:r>
              <a:rPr kumimoji="1" lang="zh-CN" altLang="en-US" sz="3600" b="1" smtClean="0">
                <a:solidFill>
                  <a:srgbClr val="00B050"/>
                </a:solidFill>
              </a:rPr>
              <a:t>细节</a:t>
            </a:r>
            <a:r>
              <a:rPr kumimoji="1" lang="zh-CN" altLang="en-US" sz="3600" b="1" smtClean="0">
                <a:solidFill>
                  <a:srgbClr val="FFFF00"/>
                </a:solidFill>
              </a:rPr>
              <a:t>描写，表现了他们各自不同的性格和优秀品质。</a:t>
            </a:r>
            <a:endParaRPr lang="zh-CN" altLang="en-US" sz="360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3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8" grpId="0" bldLvl="0" animBg="1"/>
      <p:bldP spid="223241" grpId="0" bldLvl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ChangeArrowheads="1"/>
          </p:cNvSpPr>
          <p:nvPr/>
        </p:nvSpPr>
        <p:spPr bwMode="auto">
          <a:xfrm>
            <a:off x="179512" y="1824316"/>
            <a:ext cx="8424936" cy="37856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800" dirty="0">
                <a:solidFill>
                  <a:srgbClr val="FFFF00"/>
                </a:solidFill>
              </a:rPr>
              <a:t>偷豆这一情节，表现了农家少年的天真、热情、纯朴和稚气。正是因为偷豆吃的童心和野趣，才使普通的罗汉豆有了无比的美味，才使“我”终身难忘。</a:t>
            </a:r>
            <a:endParaRPr lang="zh-CN" altLang="en-US" sz="4800" dirty="0">
              <a:solidFill>
                <a:srgbClr val="FFFF00"/>
              </a:solidFill>
            </a:endParaRPr>
          </a:p>
        </p:txBody>
      </p:sp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1331640" y="1052736"/>
            <a:ext cx="6696075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0000FF"/>
                </a:solidFill>
              </a:rPr>
              <a:t>“</a:t>
            </a:r>
            <a:r>
              <a:rPr lang="zh-CN" altLang="en-US" sz="4000" b="1" dirty="0">
                <a:solidFill>
                  <a:srgbClr val="0000FF"/>
                </a:solidFill>
              </a:rPr>
              <a:t>偷”反映了小朋友们诚恳待客的热情；“偷”跳动着小朋友们纯洁无私的心；“偷”反映了小朋友们周到细致、天真淳朴的天性。文中的“偷”成为了一种热情的、无私的、天真质朴的“偷”，“偷”出了情趣，“偷 ”出了欢乐。</a:t>
            </a:r>
            <a:endParaRPr lang="zh-CN" altLang="en-US" sz="40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2" grpId="0" animBg="1"/>
      <p:bldP spid="7680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03400" y="177800"/>
            <a:ext cx="3282950" cy="874713"/>
          </a:xfrm>
        </p:spPr>
        <p:txBody>
          <a:bodyPr/>
          <a:lstStyle/>
          <a:p>
            <a:r>
              <a:rPr lang="zh-CN" altLang="en-US" b="1" dirty="0" smtClean="0">
                <a:solidFill>
                  <a:srgbClr val="5B21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归航偷</a:t>
            </a:r>
            <a:r>
              <a:rPr lang="zh-CN" altLang="en-US" b="1" dirty="0">
                <a:solidFill>
                  <a:srgbClr val="5B21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豆</a:t>
            </a:r>
            <a:endParaRPr lang="zh-CN" altLang="en-US" b="1" dirty="0">
              <a:solidFill>
                <a:srgbClr val="5B215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6259" name="Text Box 3"/>
          <p:cNvSpPr txBox="1">
            <a:spLocks noChangeArrowheads="1"/>
          </p:cNvSpPr>
          <p:nvPr/>
        </p:nvSpPr>
        <p:spPr bwMode="auto">
          <a:xfrm>
            <a:off x="0" y="1052513"/>
            <a:ext cx="875188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思考：</a:t>
            </a:r>
            <a:r>
              <a:rPr lang="zh-CN" altLang="en-US" sz="3200">
                <a:solidFill>
                  <a:srgbClr val="5B21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双喜在全文中共表现出了哪些性格特点？</a:t>
            </a:r>
            <a:endParaRPr lang="zh-CN" altLang="en-US" sz="3200">
              <a:solidFill>
                <a:srgbClr val="5B21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6260" name="Text Box 4"/>
          <p:cNvSpPr txBox="1">
            <a:spLocks noChangeArrowheads="1"/>
          </p:cNvSpPr>
          <p:nvPr/>
        </p:nvSpPr>
        <p:spPr bwMode="auto">
          <a:xfrm>
            <a:off x="0" y="1844675"/>
            <a:ext cx="9144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4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聪明，调皮，能为他人着想，体贴，有责任心。</a:t>
            </a:r>
            <a:endParaRPr lang="zh-CN" altLang="en-US" sz="400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0" y="3141663"/>
            <a:ext cx="83439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320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思考：</a:t>
            </a:r>
            <a:r>
              <a:rPr lang="zh-CN" altLang="en-US" sz="3200">
                <a:solidFill>
                  <a:srgbClr val="5B21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阿发在偷豆中表现出了哪些性格特点？</a:t>
            </a:r>
            <a:endParaRPr lang="zh-CN" altLang="en-US" sz="3200">
              <a:solidFill>
                <a:srgbClr val="5B215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0" y="3789363"/>
            <a:ext cx="6299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400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anose="02010600030101010101" pitchFamily="2" charset="-122"/>
              </a:rPr>
              <a:t>天真，调皮，质朴，热心，</a:t>
            </a:r>
            <a:endParaRPr lang="zh-CN" altLang="en-US" sz="4000">
              <a:solidFill>
                <a:srgbClr val="CC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96263" name="Text Box 7"/>
          <p:cNvSpPr txBox="1">
            <a:spLocks noChangeArrowheads="1"/>
          </p:cNvSpPr>
          <p:nvPr/>
        </p:nvSpPr>
        <p:spPr bwMode="auto">
          <a:xfrm>
            <a:off x="0" y="4508500"/>
            <a:ext cx="9144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200">
                <a:solidFill>
                  <a:srgbClr val="1704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讨论：途中偷罗汉豆吃，这件事能不能删掉，为什么？</a:t>
            </a:r>
            <a:endParaRPr lang="zh-CN" altLang="en-US" sz="3200">
              <a:solidFill>
                <a:srgbClr val="17047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6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6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96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6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59" grpId="0"/>
      <p:bldP spid="96260" grpId="0"/>
      <p:bldP spid="96261" grpId="0"/>
      <p:bldP spid="96262" grpId="0"/>
      <p:bldP spid="9626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2051050" y="1196975"/>
            <a:ext cx="56165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8000"/>
              <a:t>第三部分</a:t>
            </a:r>
            <a:endParaRPr lang="zh-CN" altLang="en-US" sz="8000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1763713" y="3284538"/>
            <a:ext cx="575945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7200">
                <a:solidFill>
                  <a:srgbClr val="993300"/>
                </a:solidFill>
              </a:rPr>
              <a:t>看戏后的余波</a:t>
            </a:r>
            <a:endParaRPr lang="zh-CN" altLang="en-US" sz="7200">
              <a:solidFill>
                <a:srgbClr val="99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5" name="WordArt 3"/>
          <p:cNvSpPr>
            <a:spLocks noChangeArrowheads="1" noChangeShapeType="1" noTextEdit="1"/>
          </p:cNvSpPr>
          <p:nvPr/>
        </p:nvSpPr>
        <p:spPr bwMode="auto">
          <a:xfrm>
            <a:off x="2884805" y="304800"/>
            <a:ext cx="4724400" cy="1676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b="1" kern="10" smtClean="0">
                <a:ln w="9525">
                  <a:solidFill>
                    <a:srgbClr val="000000"/>
                  </a:solidFill>
                  <a:round/>
                </a:ln>
                <a:gradFill rotWithShape="0">
                  <a:gsLst>
                    <a:gs pos="0">
                      <a:srgbClr val="008000">
                        <a:gamma/>
                        <a:shade val="46275"/>
                        <a:invGamma/>
                      </a:srgbClr>
                    </a:gs>
                    <a:gs pos="100000">
                      <a:srgbClr val="008000"/>
                    </a:gs>
                  </a:gsLst>
                  <a:lin ang="5400000" scaled="1"/>
                </a:gradFill>
                <a:effectLst>
                  <a:outerShdw dist="114300" algn="ctr" rotWithShape="0">
                    <a:srgbClr val="47CC40"/>
                  </a:outerShdw>
                </a:effectLst>
                <a:latin typeface="文鼎广告体"/>
              </a:rPr>
              <a:t>豆好吃吗</a:t>
            </a:r>
            <a:endParaRPr lang="zh-CN" altLang="en-US" sz="3600" b="1" kern="10" smtClean="0">
              <a:ln w="9525">
                <a:solidFill>
                  <a:srgbClr val="000000"/>
                </a:solidFill>
                <a:round/>
              </a:ln>
              <a:gradFill rotWithShape="0">
                <a:gsLst>
                  <a:gs pos="0">
                    <a:srgbClr val="008000">
                      <a:gamma/>
                      <a:shade val="46275"/>
                      <a:invGamma/>
                    </a:srgbClr>
                  </a:gs>
                  <a:gs pos="100000">
                    <a:srgbClr val="008000"/>
                  </a:gs>
                </a:gsLst>
                <a:lin ang="5400000" scaled="1"/>
              </a:gradFill>
              <a:effectLst>
                <a:outerShdw dist="114300" algn="ctr" rotWithShape="0">
                  <a:srgbClr val="47CC40"/>
                </a:outerShdw>
              </a:effectLst>
              <a:latin typeface="文鼎广告体"/>
            </a:endParaRPr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304800" y="2286000"/>
            <a:ext cx="7924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600" b="1" smtClean="0">
                <a:solidFill>
                  <a:srgbClr val="FF0000"/>
                </a:solidFill>
                <a:latin typeface="Times New Roman" panose="02020603050405020304" charset="0"/>
                <a:ea typeface="文鼎粗圆" pitchFamily="49" charset="-122"/>
              </a:rPr>
              <a:t>同是六一公公的豆，偷着吃与他送来吃味道为什么不同？</a:t>
            </a:r>
            <a:endParaRPr kumimoji="1" lang="zh-CN" altLang="en-US" sz="3600" b="1" smtClean="0">
              <a:solidFill>
                <a:srgbClr val="FF0000"/>
              </a:solidFill>
              <a:latin typeface="Times New Roman" panose="02020603050405020304" charset="0"/>
              <a:ea typeface="文鼎粗圆" pitchFamily="49" charset="-122"/>
            </a:endParaRPr>
          </a:p>
        </p:txBody>
      </p:sp>
      <p:sp>
        <p:nvSpPr>
          <p:cNvPr id="294917" name="Text Box 5"/>
          <p:cNvSpPr txBox="1">
            <a:spLocks noChangeArrowheads="1"/>
          </p:cNvSpPr>
          <p:nvPr/>
        </p:nvSpPr>
        <p:spPr bwMode="auto">
          <a:xfrm>
            <a:off x="609600" y="19812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kumimoji="1" lang="zh-CN" altLang="zh-CN" sz="2800" b="1" smtClean="0">
              <a:solidFill>
                <a:srgbClr val="66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文鼎海报体" pitchFamily="49" charset="-122"/>
              <a:ea typeface="文鼎海报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4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949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4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4915" grpId="0" animBg="1"/>
      <p:bldP spid="294916" grpId="0" autoUpdateAnimBg="0"/>
      <p:bldP spid="294917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istrator\Desktop\民俗文化\34fae6cd7b899e51b5782e8948a7d933c9950dbc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40" b="4852"/>
          <a:stretch>
            <a:fillRect/>
          </a:stretch>
        </p:blipFill>
        <p:spPr bwMode="auto">
          <a:xfrm>
            <a:off x="13335" y="0"/>
            <a:ext cx="9181465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251520" y="620688"/>
            <a:ext cx="793360" cy="175432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zh-CN" alt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看戏</a:t>
            </a:r>
            <a:endParaRPr lang="zh-CN" altLang="en-US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/>
          <p:cNvSpPr txBox="1">
            <a:spLocks noChangeArrowheads="1"/>
          </p:cNvSpPr>
          <p:nvPr/>
        </p:nvSpPr>
        <p:spPr bwMode="auto">
          <a:xfrm>
            <a:off x="231775" y="192246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zh-CN" altLang="en-US"/>
          </a:p>
        </p:txBody>
      </p:sp>
      <p:sp>
        <p:nvSpPr>
          <p:cNvPr id="97283" name="Text Box 3"/>
          <p:cNvSpPr txBox="1">
            <a:spLocks noChangeArrowheads="1"/>
          </p:cNvSpPr>
          <p:nvPr/>
        </p:nvSpPr>
        <p:spPr bwMode="auto">
          <a:xfrm>
            <a:off x="2835275" y="4325938"/>
            <a:ext cx="1841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endParaRPr lang="zh-CN" altLang="zh-CN" sz="3200">
              <a:solidFill>
                <a:srgbClr val="170478"/>
              </a:solidFill>
              <a:effectLst>
                <a:outerShdw blurRad="38100" dist="38100" dir="2700000" algn="tl">
                  <a:srgbClr val="C0C0C0"/>
                </a:outerShdw>
              </a:effectLst>
              <a:ea typeface="宋体" panose="02010600030101010101" pitchFamily="2" charset="-122"/>
            </a:endParaRPr>
          </a:p>
        </p:txBody>
      </p:sp>
      <p:sp>
        <p:nvSpPr>
          <p:cNvPr id="97284" name="Text Box 4"/>
          <p:cNvSpPr txBox="1">
            <a:spLocks noChangeArrowheads="1"/>
          </p:cNvSpPr>
          <p:nvPr/>
        </p:nvSpPr>
        <p:spPr bwMode="auto">
          <a:xfrm>
            <a:off x="324172" y="692150"/>
            <a:ext cx="8496300" cy="435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4000" dirty="0">
                <a:solidFill>
                  <a:srgbClr val="1704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   </a:t>
            </a:r>
            <a:r>
              <a:rPr lang="zh-CN" altLang="en-US" sz="4000" dirty="0">
                <a:solidFill>
                  <a:srgbClr val="17047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罗汉豆并不是无上的美味，但那是要好的伙伴们齐心协力做好的，因此便变成了无法再吃到的好豆。社戏也并不是引人入胜，但看戏时有伙伴的陪伴，因此便变成了无法再看到的好戏。童年的快乐、甜蜜，也便变成了永恒的回忆。所以不能删掉。</a:t>
            </a:r>
            <a:endParaRPr lang="zh-CN" altLang="en-US" sz="4000" dirty="0">
              <a:solidFill>
                <a:srgbClr val="170478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7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Text Box 2"/>
          <p:cNvSpPr txBox="1">
            <a:spLocks noChangeArrowheads="1"/>
          </p:cNvSpPr>
          <p:nvPr/>
        </p:nvSpPr>
        <p:spPr bwMode="auto">
          <a:xfrm>
            <a:off x="309245" y="2899410"/>
            <a:ext cx="8235950" cy="3107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800" b="1" smtClean="0">
                <a:solidFill>
                  <a:srgbClr val="336699"/>
                </a:solidFill>
                <a:latin typeface="隶书" pitchFamily="49" charset="-122"/>
                <a:ea typeface="隶书" pitchFamily="49" charset="-122"/>
              </a:rPr>
              <a:t>    </a:t>
            </a:r>
            <a:r>
              <a:rPr kumimoji="1" lang="zh-CN" altLang="en-US" sz="2800" b="1" smtClean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我所难忘的是平桥村的老人孩子那种淳朴、善良、真挚的感情；再加上特有的农村风光，自由的空气，人与人之间的和谐亲密的关系，这一切都是</a:t>
            </a:r>
            <a:r>
              <a:rPr kumimoji="1" lang="zh-CN" altLang="en-US" sz="2800" b="1" smtClean="0">
                <a:solidFill>
                  <a:srgbClr val="006600"/>
                </a:solidFill>
                <a:latin typeface="Times New Roman" panose="02020603050405020304"/>
                <a:ea typeface="隶书" pitchFamily="49" charset="-122"/>
              </a:rPr>
              <a:t>“</a:t>
            </a:r>
            <a:r>
              <a:rPr kumimoji="1" lang="zh-CN" altLang="en-US" sz="2800" b="1" smtClean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我</a:t>
            </a:r>
            <a:r>
              <a:rPr kumimoji="1" lang="zh-CN" altLang="en-US" sz="2800" b="1" smtClean="0">
                <a:solidFill>
                  <a:srgbClr val="006600"/>
                </a:solidFill>
                <a:latin typeface="Times New Roman" panose="02020603050405020304"/>
                <a:ea typeface="隶书" pitchFamily="49" charset="-122"/>
              </a:rPr>
              <a:t>”</a:t>
            </a:r>
            <a:r>
              <a:rPr kumimoji="1" lang="zh-CN" altLang="en-US" sz="2800" b="1" smtClean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童年时代在城镇未曾见到过，也是在以后的人生路上也很少见到的。</a:t>
            </a:r>
            <a:r>
              <a:rPr kumimoji="1" lang="zh-CN" altLang="en-US" sz="2800" b="1" smtClean="0">
                <a:solidFill>
                  <a:srgbClr val="006600"/>
                </a:solidFill>
                <a:latin typeface="Times New Roman" panose="02020603050405020304"/>
                <a:ea typeface="隶书" pitchFamily="49" charset="-122"/>
              </a:rPr>
              <a:t>“</a:t>
            </a:r>
            <a:r>
              <a:rPr kumimoji="1" lang="zh-CN" altLang="en-US" sz="2800" b="1" smtClean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我</a:t>
            </a:r>
            <a:r>
              <a:rPr kumimoji="1" lang="zh-CN" altLang="en-US" sz="2800" b="1" smtClean="0">
                <a:solidFill>
                  <a:srgbClr val="006600"/>
                </a:solidFill>
                <a:latin typeface="Times New Roman" panose="02020603050405020304"/>
                <a:ea typeface="隶书" pitchFamily="49" charset="-122"/>
              </a:rPr>
              <a:t>”</a:t>
            </a:r>
            <a:r>
              <a:rPr kumimoji="1" lang="zh-CN" altLang="en-US" sz="2800" b="1" smtClean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对这段往事的回忆，表达了</a:t>
            </a:r>
            <a:r>
              <a:rPr kumimoji="1" lang="zh-CN" altLang="en-US" sz="2800" b="1" smtClean="0">
                <a:solidFill>
                  <a:srgbClr val="006600"/>
                </a:solidFill>
                <a:latin typeface="Times New Roman" panose="02020603050405020304"/>
                <a:ea typeface="隶书" pitchFamily="49" charset="-122"/>
              </a:rPr>
              <a:t>”</a:t>
            </a:r>
            <a:r>
              <a:rPr kumimoji="1" lang="zh-CN" altLang="en-US" sz="2800" b="1" smtClean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我</a:t>
            </a:r>
            <a:r>
              <a:rPr kumimoji="1" lang="zh-CN" altLang="en-US" sz="2800" b="1" smtClean="0">
                <a:solidFill>
                  <a:srgbClr val="006600"/>
                </a:solidFill>
                <a:latin typeface="Times New Roman" panose="02020603050405020304"/>
                <a:ea typeface="隶书" pitchFamily="49" charset="-122"/>
              </a:rPr>
              <a:t>”</a:t>
            </a:r>
            <a:r>
              <a:rPr kumimoji="1" lang="zh-CN" altLang="en-US" sz="2800" b="1" smtClean="0">
                <a:solidFill>
                  <a:srgbClr val="006600"/>
                </a:solidFill>
                <a:latin typeface="隶书" pitchFamily="49" charset="-122"/>
                <a:ea typeface="隶书" pitchFamily="49" charset="-122"/>
              </a:rPr>
              <a:t>对劳动人民深沉而真挚的感情及对美好生活的向往之情。</a:t>
            </a:r>
            <a:endParaRPr kumimoji="1" lang="zh-CN" altLang="en-US" sz="2800" b="1" smtClean="0">
              <a:solidFill>
                <a:srgbClr val="0066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1276985" y="316230"/>
            <a:ext cx="7814945" cy="230695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6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戏并不好看，豆也很普通，为什么文章结尾却写道：</a:t>
            </a:r>
            <a:r>
              <a:rPr kumimoji="1" lang="zh-CN" altLang="en-US" sz="3600" b="1" smtClean="0">
                <a:solidFill>
                  <a:srgbClr val="FF0000"/>
                </a:solidFill>
                <a:latin typeface="Times New Roman" panose="02020603050405020304"/>
                <a:ea typeface="隶书" pitchFamily="49" charset="-122"/>
              </a:rPr>
              <a:t>“</a:t>
            </a:r>
            <a:r>
              <a:rPr kumimoji="1" lang="zh-CN" altLang="en-US" sz="36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真的，一直到现在，我实在再没有吃到那夜似的好豆</a:t>
            </a:r>
            <a:r>
              <a:rPr kumimoji="1" lang="en-US" altLang="zh-CN" sz="36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--</a:t>
            </a:r>
            <a:r>
              <a:rPr kumimoji="1" lang="zh-CN" altLang="en-US" sz="36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也不再看到那夜似的好戏了</a:t>
            </a:r>
            <a:r>
              <a:rPr kumimoji="1" lang="zh-CN" altLang="en-US" sz="3600" b="1" smtClean="0">
                <a:solidFill>
                  <a:srgbClr val="FF0000"/>
                </a:solidFill>
                <a:latin typeface="Times New Roman" panose="02020603050405020304"/>
                <a:ea typeface="隶书" pitchFamily="49" charset="-122"/>
              </a:rPr>
              <a:t>”</a:t>
            </a:r>
            <a:r>
              <a:rPr kumimoji="1" lang="zh-CN" altLang="en-US" sz="36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？</a:t>
            </a:r>
            <a:endParaRPr kumimoji="1" lang="zh-CN" altLang="en-US" sz="3600" b="1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5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5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5938" grpId="0" bldLvl="0" animBg="1" autoUpdateAnimBg="0"/>
      <p:bldP spid="295939" grpId="0" bldLvl="0" animBg="1" autoUpdateAnimBg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4925" y="3663950"/>
            <a:ext cx="82296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zh-CN" sz="4000">
                <a:solidFill>
                  <a:schemeClr val="bg1"/>
                </a:solidFill>
                <a:latin typeface="楷体_GB2312" pitchFamily="49" charset="-122"/>
              </a:rPr>
              <a:t> </a:t>
            </a:r>
            <a:r>
              <a:rPr lang="en-US" altLang="zh-CN" sz="2400">
                <a:solidFill>
                  <a:srgbClr val="FF0000"/>
                </a:solidFill>
                <a:latin typeface="楷体_GB2312" pitchFamily="49" charset="-122"/>
              </a:rPr>
              <a:t>⑶</a:t>
            </a:r>
            <a:r>
              <a:rPr lang="zh-CN" altLang="en-US" sz="2400">
                <a:solidFill>
                  <a:srgbClr val="FF0000"/>
                </a:solidFill>
                <a:latin typeface="楷体_GB2312" pitchFamily="49" charset="-122"/>
              </a:rPr>
              <a:t>六一公公夸自己的豆好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楷体_GB2312" pitchFamily="49" charset="-122"/>
              </a:rPr>
              <a:t>我的豆种是粒粒挑选过的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楷体_GB2312" pitchFamily="49" charset="-122"/>
              </a:rPr>
              <a:t> 。</a:t>
            </a:r>
            <a:endParaRPr lang="zh-CN" altLang="en-US" sz="2400">
              <a:solidFill>
                <a:srgbClr val="FF0000"/>
              </a:solidFill>
              <a:latin typeface="楷体_GB2312" pitchFamily="49" charset="-122"/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1052513"/>
            <a:ext cx="8915400" cy="123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zh-CN" sz="2500">
                <a:solidFill>
                  <a:srgbClr val="FF0000"/>
                </a:solidFill>
                <a:latin typeface="楷体_GB2312" pitchFamily="49" charset="-122"/>
              </a:rPr>
              <a:t>⑴</a:t>
            </a:r>
            <a:r>
              <a:rPr lang="en-US" altLang="zh-CN" sz="2500">
                <a:solidFill>
                  <a:srgbClr val="FF0000"/>
                </a:solidFill>
                <a:latin typeface="Times New Roman" panose="02020603050405020304"/>
              </a:rPr>
              <a:t>“</a:t>
            </a:r>
            <a:r>
              <a:rPr lang="zh-CN" altLang="en-US" sz="2500">
                <a:solidFill>
                  <a:srgbClr val="FF0000"/>
                </a:solidFill>
                <a:latin typeface="楷体_GB2312" pitchFamily="49" charset="-122"/>
              </a:rPr>
              <a:t>双喜，你们这班小鬼，昨天偷了我的豆了罢</a:t>
            </a:r>
            <a:r>
              <a:rPr lang="en-US" altLang="zh-CN" sz="2500">
                <a:solidFill>
                  <a:srgbClr val="FF0000"/>
                </a:solidFill>
                <a:latin typeface="楷体_GB2312" pitchFamily="49" charset="-122"/>
              </a:rPr>
              <a:t>?</a:t>
            </a:r>
            <a:r>
              <a:rPr lang="zh-CN" altLang="en-US" sz="2500">
                <a:solidFill>
                  <a:srgbClr val="FF0000"/>
                </a:solidFill>
                <a:latin typeface="楷体_GB2312" pitchFamily="49" charset="-122"/>
              </a:rPr>
              <a:t>又不肯好好的摘，踏坏了不少。</a:t>
            </a:r>
            <a:r>
              <a:rPr lang="zh-CN" altLang="en-US" sz="2500">
                <a:solidFill>
                  <a:srgbClr val="FF0000"/>
                </a:solidFill>
                <a:latin typeface="Times New Roman" panose="02020603050405020304"/>
              </a:rPr>
              <a:t>”</a:t>
            </a:r>
            <a:r>
              <a:rPr lang="zh-CN" altLang="en-US" sz="2500">
                <a:solidFill>
                  <a:srgbClr val="FF0000"/>
                </a:solidFill>
                <a:latin typeface="楷体_GB2312" pitchFamily="49" charset="-122"/>
              </a:rPr>
              <a:t>证实双喜他们是否偷了豆，重在指责他们踏坏了庄稼。 </a:t>
            </a:r>
            <a:endParaRPr lang="zh-CN" altLang="en-US" sz="2500">
              <a:solidFill>
                <a:srgbClr val="FF0000"/>
              </a:solidFill>
              <a:latin typeface="楷体_GB2312" pitchFamily="49" charset="-122"/>
            </a:endParaRP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2189163" y="2079625"/>
            <a:ext cx="58388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zh-CN" sz="3200">
                <a:solidFill>
                  <a:schemeClr val="bg1"/>
                </a:solidFill>
                <a:latin typeface="楷体_GB2312" pitchFamily="49" charset="-122"/>
              </a:rPr>
              <a:t>     </a:t>
            </a:r>
            <a:r>
              <a:rPr lang="zh-CN" altLang="en-US" sz="3200">
                <a:solidFill>
                  <a:srgbClr val="FFFF00"/>
                </a:solidFill>
                <a:latin typeface="楷体_GB2312" pitchFamily="49" charset="-122"/>
              </a:rPr>
              <a:t>善良宽厚，爱惜劳动果实</a:t>
            </a:r>
            <a:r>
              <a:rPr lang="zh-CN" altLang="en-US" sz="3200">
                <a:solidFill>
                  <a:schemeClr val="bg1"/>
                </a:solidFill>
                <a:latin typeface="楷体_GB2312" pitchFamily="49" charset="-122"/>
              </a:rPr>
              <a:t> </a:t>
            </a:r>
            <a:endParaRPr lang="zh-CN" altLang="en-US" sz="3200">
              <a:solidFill>
                <a:schemeClr val="bg1"/>
              </a:solidFill>
              <a:latin typeface="楷体_GB2312" pitchFamily="49" charset="-122"/>
            </a:endParaRP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250825" y="2678113"/>
            <a:ext cx="8382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US" altLang="zh-CN" sz="2400">
                <a:solidFill>
                  <a:srgbClr val="FF0000"/>
                </a:solidFill>
                <a:latin typeface="楷体_GB2312" pitchFamily="49" charset="-122"/>
              </a:rPr>
              <a:t>⑵</a:t>
            </a:r>
            <a:r>
              <a:rPr lang="zh-CN" altLang="en-US" sz="2400">
                <a:solidFill>
                  <a:srgbClr val="FF0000"/>
                </a:solidFill>
                <a:latin typeface="楷体_GB2312" pitchFamily="49" charset="-122"/>
              </a:rPr>
              <a:t>六一公公看见我，便停了楫，笑道，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楷体_GB2312" pitchFamily="49" charset="-122"/>
              </a:rPr>
              <a:t>请客</a:t>
            </a:r>
            <a:r>
              <a:rPr lang="en-US" altLang="zh-CN" sz="2400">
                <a:solidFill>
                  <a:srgbClr val="FF0000"/>
                </a:solidFill>
                <a:latin typeface="楷体_GB2312" pitchFamily="49" charset="-122"/>
              </a:rPr>
              <a:t>?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/>
              </a:rPr>
              <a:t>——</a:t>
            </a:r>
            <a:r>
              <a:rPr lang="zh-CN" altLang="en-US" sz="2400">
                <a:solidFill>
                  <a:srgbClr val="FF0000"/>
                </a:solidFill>
                <a:latin typeface="楷体_GB2312" pitchFamily="49" charset="-122"/>
              </a:rPr>
              <a:t>这是应该的。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/>
              </a:rPr>
              <a:t>”</a:t>
            </a:r>
            <a:r>
              <a:rPr lang="zh-CN" altLang="en-US" sz="2400">
                <a:solidFill>
                  <a:srgbClr val="FF0000"/>
                </a:solidFill>
                <a:latin typeface="楷体_GB2312" pitchFamily="49" charset="-122"/>
              </a:rPr>
              <a:t>还问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/>
              </a:rPr>
              <a:t>“</a:t>
            </a:r>
            <a:r>
              <a:rPr lang="zh-CN" altLang="en-US" sz="2400">
                <a:solidFill>
                  <a:srgbClr val="FF0000"/>
                </a:solidFill>
                <a:latin typeface="楷体_GB2312" pitchFamily="49" charset="-122"/>
              </a:rPr>
              <a:t>迅哥儿，昨天的戏可好么</a:t>
            </a:r>
            <a:r>
              <a:rPr lang="en-US" altLang="zh-CN" sz="2400">
                <a:solidFill>
                  <a:srgbClr val="FF0000"/>
                </a:solidFill>
                <a:latin typeface="楷体_GB2312" pitchFamily="49" charset="-122"/>
              </a:rPr>
              <a:t>?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/>
              </a:rPr>
              <a:t>”“</a:t>
            </a:r>
            <a:r>
              <a:rPr lang="zh-CN" altLang="en-US" sz="2400">
                <a:solidFill>
                  <a:srgbClr val="FF0000"/>
                </a:solidFill>
                <a:latin typeface="楷体_GB2312" pitchFamily="49" charset="-122"/>
              </a:rPr>
              <a:t>豆可中吃呢</a:t>
            </a:r>
            <a:r>
              <a:rPr lang="en-US" altLang="zh-CN" sz="2400">
                <a:solidFill>
                  <a:srgbClr val="FF0000"/>
                </a:solidFill>
                <a:latin typeface="楷体_GB2312" pitchFamily="49" charset="-122"/>
              </a:rPr>
              <a:t>?</a:t>
            </a:r>
            <a:r>
              <a:rPr lang="en-US" altLang="zh-CN" sz="2400">
                <a:solidFill>
                  <a:srgbClr val="FF0000"/>
                </a:solidFill>
                <a:latin typeface="Times New Roman" panose="02020603050405020304"/>
              </a:rPr>
              <a:t>”</a:t>
            </a:r>
            <a:r>
              <a:rPr lang="en-US" altLang="zh-CN" sz="2400">
                <a:solidFill>
                  <a:srgbClr val="FF0000"/>
                </a:solidFill>
                <a:latin typeface="楷体_GB2312" pitchFamily="49" charset="-122"/>
              </a:rPr>
              <a:t> </a:t>
            </a:r>
            <a:endParaRPr lang="en-US" altLang="zh-CN" sz="2400">
              <a:solidFill>
                <a:srgbClr val="FF0000"/>
              </a:solidFill>
              <a:latin typeface="楷体_GB2312" pitchFamily="49" charset="-122"/>
            </a:endParaRP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4086225" y="3429000"/>
            <a:ext cx="35099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zh-CN" altLang="en-US" sz="3200">
                <a:solidFill>
                  <a:srgbClr val="FFFF00"/>
                </a:solidFill>
                <a:latin typeface="楷体_GB2312" pitchFamily="49" charset="-122"/>
              </a:rPr>
              <a:t>淳朴、好客。</a:t>
            </a:r>
            <a:r>
              <a:rPr lang="zh-CN" altLang="en-US" sz="3200">
                <a:solidFill>
                  <a:schemeClr val="bg1"/>
                </a:solidFill>
                <a:latin typeface="楷体_GB2312" pitchFamily="49" charset="-122"/>
              </a:rPr>
              <a:t> </a:t>
            </a:r>
            <a:endParaRPr lang="zh-CN" altLang="en-US" sz="3200">
              <a:solidFill>
                <a:schemeClr val="bg1"/>
              </a:solidFill>
              <a:latin typeface="楷体_GB2312" pitchFamily="49" charset="-122"/>
            </a:endParaRP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3563938" y="4292600"/>
            <a:ext cx="1944687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zh-CN" altLang="en-US" sz="3200">
                <a:solidFill>
                  <a:srgbClr val="FFFF00"/>
                </a:solidFill>
                <a:latin typeface="楷体_GB2312" pitchFamily="49" charset="-122"/>
              </a:rPr>
              <a:t>好强。</a:t>
            </a:r>
            <a:r>
              <a:rPr lang="zh-CN" altLang="en-US" sz="3200">
                <a:solidFill>
                  <a:schemeClr val="bg1"/>
                </a:solidFill>
                <a:latin typeface="楷体_GB2312" pitchFamily="49" charset="-122"/>
              </a:rPr>
              <a:t> </a:t>
            </a:r>
            <a:endParaRPr lang="zh-CN" altLang="en-US" sz="3200">
              <a:solidFill>
                <a:schemeClr val="bg1"/>
              </a:solidFill>
              <a:latin typeface="楷体_GB2312" pitchFamily="49" charset="-122"/>
            </a:endParaRP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323850" y="4868863"/>
            <a:ext cx="416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</a:rPr>
              <a:t>⑷</a:t>
            </a:r>
            <a:r>
              <a:rPr lang="zh-CN" altLang="en-US" sz="2400">
                <a:solidFill>
                  <a:srgbClr val="FF0000"/>
                </a:solidFill>
                <a:latin typeface="Times New Roman" panose="02020603050405020304" charset="0"/>
              </a:rPr>
              <a:t>六一公公送豆给母亲和我吃</a:t>
            </a:r>
            <a:endParaRPr lang="zh-CN" altLang="en-US" sz="2400">
              <a:solidFill>
                <a:srgbClr val="FF0000"/>
              </a:solidFill>
              <a:latin typeface="Times New Roman" panose="02020603050405020304" charset="0"/>
            </a:endParaRPr>
          </a:p>
        </p:txBody>
      </p:sp>
      <p:sp>
        <p:nvSpPr>
          <p:cNvPr id="90123" name="Rectangle 11"/>
          <p:cNvSpPr>
            <a:spLocks noChangeArrowheads="1"/>
          </p:cNvSpPr>
          <p:nvPr/>
        </p:nvSpPr>
        <p:spPr bwMode="auto">
          <a:xfrm>
            <a:off x="4787900" y="4830763"/>
            <a:ext cx="38560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zh-CN" altLang="en-US" sz="320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</a:rPr>
              <a:t>淳朴、好客、热诚。</a:t>
            </a:r>
            <a:endParaRPr lang="zh-CN" altLang="en-US" sz="3200">
              <a:solidFill>
                <a:srgbClr val="FFFF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90124" name="Text Box 12"/>
          <p:cNvSpPr txBox="1">
            <a:spLocks noChangeArrowheads="1"/>
          </p:cNvSpPr>
          <p:nvPr/>
        </p:nvSpPr>
        <p:spPr bwMode="auto">
          <a:xfrm>
            <a:off x="34290" y="5530850"/>
            <a:ext cx="9135110" cy="706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zh-CN" altLang="en-US" sz="280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六一公公是一个宽厚、善良、淳朴、好客、热诚的老人。</a:t>
            </a:r>
            <a:r>
              <a:rPr lang="zh-CN" altLang="en-US" sz="4000">
                <a:solidFill>
                  <a:srgbClr val="FFFF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endParaRPr lang="zh-CN" altLang="en-US" sz="4000">
              <a:solidFill>
                <a:srgbClr val="FFFF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0125" name="WordArt 13"/>
          <p:cNvSpPr>
            <a:spLocks noChangeArrowheads="1" noChangeShapeType="1" noTextEdit="1"/>
          </p:cNvSpPr>
          <p:nvPr/>
        </p:nvSpPr>
        <p:spPr bwMode="auto">
          <a:xfrm>
            <a:off x="1531938" y="325438"/>
            <a:ext cx="2879725" cy="5762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0">
                  <a:solidFill>
                    <a:schemeClr val="bg1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六一公公的性格</a:t>
            </a:r>
            <a:endParaRPr lang="zh-CN" altLang="en-US" sz="3600" kern="10">
              <a:ln w="0">
                <a:solidFill>
                  <a:schemeClr val="bg1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华文新魏"/>
              <a:ea typeface="华文新魏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0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0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0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90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0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voltag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 bldLvl="0" animBg="1" autoUpdateAnimBg="0"/>
      <p:bldP spid="90117" grpId="0" bldLvl="0" animBg="1" autoUpdateAnimBg="0"/>
      <p:bldP spid="90118" grpId="0" autoUpdateAnimBg="0"/>
      <p:bldP spid="90119" grpId="0" bldLvl="0" animBg="1"/>
      <p:bldP spid="90120" grpId="0" autoUpdateAnimBg="0"/>
      <p:bldP spid="90121" grpId="0" autoUpdateAnimBg="0"/>
      <p:bldP spid="90122" grpId="0" bldLvl="0" animBg="1"/>
      <p:bldP spid="90123" grpId="0" autoUpdateAnimBg="0"/>
      <p:bldP spid="90124" grpId="0" bldLvl="0" animBg="1" autoUpdateAnimBg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40" name="WordArt 4"/>
          <p:cNvSpPr>
            <a:spLocks noChangeArrowheads="1" noChangeShapeType="1" noTextEdit="1"/>
          </p:cNvSpPr>
          <p:nvPr/>
        </p:nvSpPr>
        <p:spPr bwMode="auto">
          <a:xfrm>
            <a:off x="1187450" y="620713"/>
            <a:ext cx="36576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>
                <a:ln w="0">
                  <a:solidFill>
                    <a:schemeClr val="bg1"/>
                  </a:solidFill>
                  <a:rou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华文新魏"/>
                <a:ea typeface="华文新魏"/>
              </a:rPr>
              <a:t>人物和性格连线：</a:t>
            </a:r>
            <a:endParaRPr lang="zh-CN" altLang="en-US" sz="3600" kern="10">
              <a:ln w="0">
                <a:solidFill>
                  <a:schemeClr val="bg1"/>
                </a:solidFill>
                <a:rou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华文新魏"/>
              <a:ea typeface="华文新魏"/>
            </a:endParaRPr>
          </a:p>
        </p:txBody>
      </p:sp>
      <p:sp>
        <p:nvSpPr>
          <p:cNvPr id="91141" name="Text Box 5"/>
          <p:cNvSpPr txBox="1">
            <a:spLocks noChangeArrowheads="1"/>
          </p:cNvSpPr>
          <p:nvPr/>
        </p:nvSpPr>
        <p:spPr bwMode="auto">
          <a:xfrm>
            <a:off x="1260475" y="24844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endParaRPr kumimoji="1" lang="zh-CN" altLang="zh-CN" sz="2400" b="0"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ea typeface="宋体" panose="02010600030101010101" pitchFamily="2" charset="-122"/>
            </a:endParaRPr>
          </a:p>
        </p:txBody>
      </p:sp>
      <p:sp>
        <p:nvSpPr>
          <p:cNvPr id="91142" name="Text Box 6"/>
          <p:cNvSpPr txBox="1">
            <a:spLocks noChangeArrowheads="1"/>
          </p:cNvSpPr>
          <p:nvPr/>
        </p:nvSpPr>
        <p:spPr bwMode="auto">
          <a:xfrm>
            <a:off x="1042988" y="2135188"/>
            <a:ext cx="1390650" cy="367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40000"/>
              </a:lnSpc>
              <a:spcBef>
                <a:spcPct val="0"/>
              </a:spcBef>
            </a:pPr>
            <a:r>
              <a:rPr kumimoji="1" lang="zh-CN" altLang="en-US" sz="2400">
                <a:solidFill>
                  <a:srgbClr val="56FA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ea typeface="黑体" panose="02010609060101010101" pitchFamily="2" charset="-122"/>
              </a:rPr>
              <a:t>阿发</a:t>
            </a:r>
            <a:endParaRPr kumimoji="1" lang="zh-CN" altLang="en-US" sz="2400">
              <a:solidFill>
                <a:srgbClr val="56FA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ea typeface="黑体" panose="0201060906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endParaRPr kumimoji="1" lang="zh-CN" altLang="en-US" sz="2400">
              <a:solidFill>
                <a:srgbClr val="56FA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ea typeface="黑体" panose="0201060906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kumimoji="1" lang="zh-CN" altLang="en-US" sz="2400">
                <a:solidFill>
                  <a:srgbClr val="56FA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ea typeface="黑体" panose="02010609060101010101" pitchFamily="2" charset="-122"/>
              </a:rPr>
              <a:t>双喜</a:t>
            </a:r>
            <a:endParaRPr kumimoji="1" lang="zh-CN" altLang="en-US" sz="2400">
              <a:solidFill>
                <a:srgbClr val="56FA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ea typeface="黑体" panose="0201060906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endParaRPr kumimoji="1" lang="zh-CN" altLang="en-US" sz="2400">
              <a:solidFill>
                <a:srgbClr val="56FA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ea typeface="黑体" panose="0201060906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kumimoji="1" lang="zh-CN" altLang="en-US" sz="2400">
                <a:solidFill>
                  <a:srgbClr val="56FA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ea typeface="黑体" panose="02010609060101010101" pitchFamily="2" charset="-122"/>
              </a:rPr>
              <a:t>六一公公</a:t>
            </a:r>
            <a:endParaRPr kumimoji="1" lang="zh-CN" altLang="en-US" sz="2400">
              <a:solidFill>
                <a:srgbClr val="56FA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ea typeface="黑体" panose="0201060906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endParaRPr kumimoji="1" lang="zh-CN" altLang="en-US" sz="2400">
              <a:solidFill>
                <a:srgbClr val="56FA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ea typeface="黑体" panose="02010609060101010101" pitchFamily="2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kumimoji="1" lang="zh-CN" altLang="en-US" sz="2400">
                <a:solidFill>
                  <a:srgbClr val="56FA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charset="0"/>
                <a:ea typeface="黑体" panose="02010609060101010101" pitchFamily="2" charset="-122"/>
              </a:rPr>
              <a:t>桂生</a:t>
            </a:r>
            <a:endParaRPr kumimoji="1" lang="zh-CN" altLang="en-US" sz="2400">
              <a:solidFill>
                <a:srgbClr val="56FA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charset="0"/>
              <a:ea typeface="黑体" panose="02010609060101010101" pitchFamily="2" charset="-122"/>
            </a:endParaRPr>
          </a:p>
        </p:txBody>
      </p:sp>
      <p:sp>
        <p:nvSpPr>
          <p:cNvPr id="91143" name="Text Box 7"/>
          <p:cNvSpPr txBox="1">
            <a:spLocks noChangeArrowheads="1"/>
          </p:cNvSpPr>
          <p:nvPr/>
        </p:nvSpPr>
        <p:spPr bwMode="auto">
          <a:xfrm>
            <a:off x="4592638" y="2200275"/>
            <a:ext cx="38608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sz="2400" dirty="0">
                <a:solidFill>
                  <a:srgbClr val="FFFF00"/>
                </a:solidFill>
                <a:latin typeface="Times New Roman" panose="02020603050405020304" charset="0"/>
              </a:rPr>
              <a:t>宽厚、淳朴、好客、热诚</a:t>
            </a:r>
            <a:endParaRPr kumimoji="1" lang="zh-CN" altLang="en-US" sz="2400" dirty="0">
              <a:solidFill>
                <a:srgbClr val="FFFF00"/>
              </a:solidFill>
              <a:latin typeface="Times New Roman" panose="020206030504050203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kumimoji="1" lang="zh-CN" altLang="en-US" sz="2400" dirty="0">
              <a:solidFill>
                <a:srgbClr val="FFFF00"/>
              </a:solidFill>
              <a:latin typeface="Times New Roman" panose="020206030504050203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sz="2400" dirty="0">
                <a:solidFill>
                  <a:srgbClr val="FFFF00"/>
                </a:solidFill>
                <a:latin typeface="Times New Roman" panose="02020603050405020304" charset="0"/>
              </a:rPr>
              <a:t>憨厚、无私</a:t>
            </a:r>
            <a:endParaRPr kumimoji="1" lang="zh-CN" altLang="en-US" sz="2400" dirty="0">
              <a:solidFill>
                <a:srgbClr val="FFFF00"/>
              </a:solidFill>
              <a:latin typeface="Times New Roman" panose="020206030504050203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kumimoji="1" lang="zh-CN" altLang="en-US" sz="2400" dirty="0">
              <a:solidFill>
                <a:srgbClr val="FFFF00"/>
              </a:solidFill>
              <a:latin typeface="Times New Roman" panose="020206030504050203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sz="2400" dirty="0">
                <a:solidFill>
                  <a:srgbClr val="FFFF00"/>
                </a:solidFill>
                <a:latin typeface="Times New Roman" panose="02020603050405020304" charset="0"/>
              </a:rPr>
              <a:t>聪明、能干、善解人意、有</a:t>
            </a:r>
            <a:endParaRPr kumimoji="1" lang="zh-CN" altLang="en-US" sz="2400" dirty="0">
              <a:solidFill>
                <a:srgbClr val="FFFF00"/>
              </a:solidFill>
              <a:latin typeface="Times New Roman" panose="020206030504050203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sz="2400" dirty="0">
                <a:solidFill>
                  <a:srgbClr val="FFFF00"/>
                </a:solidFill>
                <a:latin typeface="Times New Roman" panose="02020603050405020304" charset="0"/>
              </a:rPr>
              <a:t>组织才能和号召能力</a:t>
            </a:r>
            <a:endParaRPr kumimoji="1" lang="zh-CN" altLang="en-US" sz="2400" dirty="0">
              <a:solidFill>
                <a:srgbClr val="FFFF00"/>
              </a:solidFill>
              <a:latin typeface="Times New Roman" panose="020206030504050203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endParaRPr kumimoji="1" lang="zh-CN" altLang="en-US" sz="2400" dirty="0">
              <a:solidFill>
                <a:srgbClr val="FFFF00"/>
              </a:solidFill>
              <a:latin typeface="Times New Roman" panose="02020603050405020304" charset="0"/>
            </a:endParaRP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kumimoji="1" lang="zh-CN" altLang="en-US" sz="2400" dirty="0">
                <a:solidFill>
                  <a:srgbClr val="FFFF00"/>
                </a:solidFill>
                <a:latin typeface="Times New Roman" panose="02020603050405020304" charset="0"/>
              </a:rPr>
              <a:t>机灵、勤快</a:t>
            </a:r>
            <a:endParaRPr kumimoji="1" lang="zh-CN" altLang="en-US" sz="2400" dirty="0">
              <a:solidFill>
                <a:srgbClr val="FFFF00"/>
              </a:solidFill>
              <a:latin typeface="Times New Roman" panose="02020603050405020304" charset="0"/>
            </a:endParaRPr>
          </a:p>
        </p:txBody>
      </p:sp>
      <p:sp>
        <p:nvSpPr>
          <p:cNvPr id="91144" name="Line 8"/>
          <p:cNvSpPr>
            <a:spLocks noChangeShapeType="1"/>
          </p:cNvSpPr>
          <p:nvPr/>
        </p:nvSpPr>
        <p:spPr bwMode="auto">
          <a:xfrm>
            <a:off x="2071688" y="2557463"/>
            <a:ext cx="2520950" cy="792162"/>
          </a:xfrm>
          <a:prstGeom prst="line">
            <a:avLst/>
          </a:prstGeom>
          <a:noFill/>
          <a:ln w="57150">
            <a:solidFill>
              <a:srgbClr val="8454F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145" name="Line 9"/>
          <p:cNvSpPr>
            <a:spLocks noChangeShapeType="1"/>
          </p:cNvSpPr>
          <p:nvPr/>
        </p:nvSpPr>
        <p:spPr bwMode="auto">
          <a:xfrm>
            <a:off x="2000250" y="3565525"/>
            <a:ext cx="2519363" cy="935038"/>
          </a:xfrm>
          <a:prstGeom prst="line">
            <a:avLst/>
          </a:prstGeom>
          <a:noFill/>
          <a:ln w="57150">
            <a:solidFill>
              <a:srgbClr val="8454F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146" name="Line 10"/>
          <p:cNvSpPr>
            <a:spLocks noChangeShapeType="1"/>
          </p:cNvSpPr>
          <p:nvPr/>
        </p:nvSpPr>
        <p:spPr bwMode="auto">
          <a:xfrm flipV="1">
            <a:off x="2576513" y="2628900"/>
            <a:ext cx="2016125" cy="1944688"/>
          </a:xfrm>
          <a:prstGeom prst="line">
            <a:avLst/>
          </a:prstGeom>
          <a:noFill/>
          <a:ln w="57150">
            <a:solidFill>
              <a:srgbClr val="8454F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91147" name="Line 11"/>
          <p:cNvSpPr>
            <a:spLocks noChangeShapeType="1"/>
          </p:cNvSpPr>
          <p:nvPr/>
        </p:nvSpPr>
        <p:spPr bwMode="auto">
          <a:xfrm>
            <a:off x="2071688" y="5581650"/>
            <a:ext cx="2520950" cy="0"/>
          </a:xfrm>
          <a:prstGeom prst="line">
            <a:avLst/>
          </a:prstGeom>
          <a:noFill/>
          <a:ln w="57150">
            <a:solidFill>
              <a:srgbClr val="8454FC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1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91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1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9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91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2" grpId="0"/>
      <p:bldP spid="91143" grpId="0"/>
      <p:bldP spid="91144" grpId="0" animBg="1"/>
      <p:bldP spid="91145" grpId="0" animBg="1"/>
      <p:bldP spid="91146" grpId="0" animBg="1"/>
      <p:bldP spid="91147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306" name="Group 2"/>
          <p:cNvGrpSpPr/>
          <p:nvPr/>
        </p:nvGrpSpPr>
        <p:grpSpPr bwMode="auto">
          <a:xfrm>
            <a:off x="5076825" y="1700213"/>
            <a:ext cx="2971800" cy="2819400"/>
            <a:chOff x="1872" y="1584"/>
            <a:chExt cx="1776" cy="1680"/>
          </a:xfrm>
        </p:grpSpPr>
        <p:sp>
          <p:nvSpPr>
            <p:cNvPr id="98307" name="Oval 3"/>
            <p:cNvSpPr>
              <a:spLocks noChangeArrowheads="1"/>
            </p:cNvSpPr>
            <p:nvPr/>
          </p:nvSpPr>
          <p:spPr bwMode="auto">
            <a:xfrm>
              <a:off x="1872" y="1584"/>
              <a:ext cx="1776" cy="168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98308" name="WordArt 4">
              <a:hlinkClick r:id="rId1" action="ppaction://hlinksldjump"/>
            </p:cNvPr>
            <p:cNvSpPr>
              <a:spLocks noChangeArrowheads="1" noChangeShapeType="1" noTextEdit="1"/>
            </p:cNvSpPr>
            <p:nvPr/>
          </p:nvSpPr>
          <p:spPr bwMode="auto">
            <a:xfrm>
              <a:off x="2175" y="1713"/>
              <a:ext cx="1170" cy="1293"/>
            </a:xfrm>
            <a:prstGeom prst="rect">
              <a:avLst/>
            </a:prstGeom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zh-CN" altLang="en-US" sz="3600" kern="10">
                  <a:solidFill>
                    <a:srgbClr val="FF0000"/>
                  </a:solidFill>
                  <a:effectLst>
                    <a:outerShdw dist="35921" dir="2700000" algn="ctr" rotWithShape="0">
                      <a:srgbClr val="C0C0C0">
                        <a:alpha val="80000"/>
                      </a:srgbClr>
                    </a:outerShdw>
                  </a:effectLst>
                  <a:latin typeface="华文行楷"/>
                  <a:ea typeface="华文行楷"/>
                </a:rPr>
                <a:t>美</a:t>
              </a:r>
              <a:endParaRPr lang="zh-CN" altLang="en-US" sz="3600" kern="1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华文行楷"/>
                <a:ea typeface="华文行楷"/>
              </a:endParaRPr>
            </a:p>
          </p:txBody>
        </p:sp>
      </p:grpSp>
      <p:sp>
        <p:nvSpPr>
          <p:cNvPr id="98309" name="Text Box 5"/>
          <p:cNvSpPr txBox="1">
            <a:spLocks noChangeArrowheads="1"/>
          </p:cNvSpPr>
          <p:nvPr/>
        </p:nvSpPr>
        <p:spPr bwMode="auto">
          <a:xfrm>
            <a:off x="5292725" y="620713"/>
            <a:ext cx="251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54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  <a:hlinkClick r:id="rId2" action="ppaction://hlinksldjump"/>
              </a:rPr>
              <a:t>景  美</a:t>
            </a:r>
            <a:endParaRPr lang="zh-CN" altLang="en-US" sz="54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华文新魏" pitchFamily="2" charset="-122"/>
            </a:endParaRPr>
          </a:p>
        </p:txBody>
      </p:sp>
      <p:sp>
        <p:nvSpPr>
          <p:cNvPr id="98310" name="Text Box 6"/>
          <p:cNvSpPr txBox="1">
            <a:spLocks noChangeArrowheads="1"/>
          </p:cNvSpPr>
          <p:nvPr/>
        </p:nvSpPr>
        <p:spPr bwMode="auto">
          <a:xfrm>
            <a:off x="5508625" y="5229225"/>
            <a:ext cx="2514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zh-CN" altLang="en-US" sz="54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  <a:hlinkClick r:id="rId3" action="ppaction://hlinksldjump"/>
              </a:rPr>
              <a:t>人  美</a:t>
            </a:r>
            <a:endParaRPr lang="zh-CN" altLang="en-US" sz="54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华文新魏" pitchFamily="2" charset="-122"/>
            </a:endParaRPr>
          </a:p>
        </p:txBody>
      </p:sp>
      <p:sp>
        <p:nvSpPr>
          <p:cNvPr id="98311" name="Text Box 7"/>
          <p:cNvSpPr txBox="1">
            <a:spLocks noChangeArrowheads="1"/>
          </p:cNvSpPr>
          <p:nvPr/>
        </p:nvSpPr>
        <p:spPr bwMode="auto">
          <a:xfrm>
            <a:off x="3924300" y="1989138"/>
            <a:ext cx="10064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r>
              <a:rPr lang="zh-CN" altLang="en-US" sz="54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  <a:hlinkClick r:id="rId4" action="ppaction://hlinksldjump"/>
              </a:rPr>
              <a:t>生活美</a:t>
            </a:r>
            <a:endParaRPr lang="zh-CN" altLang="en-US" sz="54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华文新魏" pitchFamily="2" charset="-122"/>
            </a:endParaRPr>
          </a:p>
        </p:txBody>
      </p:sp>
      <p:sp>
        <p:nvSpPr>
          <p:cNvPr id="98312" name="Text Box 8"/>
          <p:cNvSpPr txBox="1">
            <a:spLocks noChangeArrowheads="1"/>
          </p:cNvSpPr>
          <p:nvPr/>
        </p:nvSpPr>
        <p:spPr bwMode="auto">
          <a:xfrm>
            <a:off x="8137525" y="1916113"/>
            <a:ext cx="1006475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r>
              <a:rPr lang="zh-CN" altLang="en-US" sz="5400" b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华文新魏" pitchFamily="2" charset="-122"/>
                <a:hlinkClick r:id="rId5" action="ppaction://hlinksldjump"/>
              </a:rPr>
              <a:t>情意美</a:t>
            </a:r>
            <a:endParaRPr lang="zh-CN" altLang="en-US" sz="5400" b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ea typeface="华文新魏" pitchFamily="2" charset="-122"/>
            </a:endParaRPr>
          </a:p>
        </p:txBody>
      </p:sp>
      <p:sp>
        <p:nvSpPr>
          <p:cNvPr id="98313" name="Text Box 9"/>
          <p:cNvSpPr txBox="1">
            <a:spLocks noChangeArrowheads="1"/>
          </p:cNvSpPr>
          <p:nvPr/>
        </p:nvSpPr>
        <p:spPr bwMode="auto">
          <a:xfrm>
            <a:off x="0" y="1557338"/>
            <a:ext cx="4140200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4000" b="0"/>
              <a:t>       </a:t>
            </a:r>
            <a:r>
              <a:rPr lang="zh-CN" altLang="en-US" sz="3600">
                <a:effectLst>
                  <a:outerShdw blurRad="38100" dist="38100" dir="2700000" algn="tl">
                    <a:srgbClr val="C0C0C0"/>
                  </a:outerShdw>
                </a:effectLst>
              </a:rPr>
              <a:t>本文通过童年时“我”和伙伴们在农村看社戏的事件，抒发了“我”对美好童年生活的怀念之情，从而表达了“我”对热忱、友好、平等、和谐的人际关系的向往。</a:t>
            </a:r>
            <a:endParaRPr lang="zh-CN" altLang="en-US" sz="36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8314" name="Text Box 10"/>
          <p:cNvSpPr txBox="1">
            <a:spLocks noChangeArrowheads="1"/>
          </p:cNvSpPr>
          <p:nvPr/>
        </p:nvSpPr>
        <p:spPr bwMode="auto">
          <a:xfrm>
            <a:off x="1825943" y="318135"/>
            <a:ext cx="2986087" cy="762000"/>
          </a:xfrm>
          <a:prstGeom prst="rect">
            <a:avLst/>
          </a:prstGeom>
          <a:solidFill>
            <a:srgbClr val="00FF00">
              <a:alpha val="67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CN" altLang="en-US" sz="4400">
                <a:solidFill>
                  <a:schemeClr val="tx2"/>
                </a:solidFill>
                <a:ea typeface="隶书" pitchFamily="49" charset="-122"/>
              </a:rPr>
              <a:t>全文小结：</a:t>
            </a:r>
            <a:endParaRPr lang="zh-CN" altLang="en-US" sz="4400">
              <a:solidFill>
                <a:schemeClr val="tx2"/>
              </a:solidFill>
              <a:ea typeface="隶书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98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8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8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8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9" grpId="0"/>
      <p:bldP spid="98310" grpId="0"/>
      <p:bldP spid="98311" grpId="0"/>
      <p:bldP spid="98312" grpId="0"/>
      <p:bldP spid="98313" grpId="0"/>
      <p:bldP spid="98314" grpId="0" bldLvl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1676400" y="914400"/>
            <a:ext cx="5156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kumimoji="1" lang="en-US" altLang="zh-CN" sz="5400" b="0">
                <a:solidFill>
                  <a:srgbClr val="FF0000"/>
                </a:solidFill>
                <a:latin typeface="Times New Roman" panose="02020603050405020304" charset="0"/>
                <a:ea typeface="隶书" pitchFamily="49" charset="-122"/>
              </a:rPr>
              <a:t> </a:t>
            </a:r>
            <a:r>
              <a:rPr kumimoji="1" lang="zh-CN" altLang="en-US" sz="5400" b="0">
                <a:latin typeface="Times New Roman" panose="02020603050405020304" charset="0"/>
                <a:ea typeface="隶书" pitchFamily="49" charset="-122"/>
              </a:rPr>
              <a:t>优美的自然景色</a:t>
            </a:r>
            <a:endParaRPr kumimoji="1" lang="zh-CN" altLang="en-US" sz="5400" b="0">
              <a:latin typeface="Times New Roman" panose="02020603050405020304" charset="0"/>
              <a:ea typeface="隶书" pitchFamily="49" charset="-122"/>
            </a:endParaRP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1828800" y="1905000"/>
            <a:ext cx="6781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5400" b="0">
                <a:solidFill>
                  <a:srgbClr val="6600FF"/>
                </a:solidFill>
                <a:latin typeface="Times New Roman" panose="02020603050405020304" charset="0"/>
                <a:ea typeface="隶书" pitchFamily="49" charset="-122"/>
              </a:rPr>
              <a:t>自由自在的生活</a:t>
            </a:r>
            <a:endParaRPr kumimoji="1" lang="zh-CN" altLang="en-US" sz="5400" b="0">
              <a:solidFill>
                <a:srgbClr val="6600FF"/>
              </a:solidFill>
              <a:latin typeface="Times New Roman" panose="02020603050405020304" charset="0"/>
              <a:ea typeface="隶书" pitchFamily="49" charset="-122"/>
            </a:endParaRPr>
          </a:p>
        </p:txBody>
      </p:sp>
      <p:sp>
        <p:nvSpPr>
          <p:cNvPr id="81925" name="Text Box 5"/>
          <p:cNvSpPr txBox="1">
            <a:spLocks noChangeArrowheads="1"/>
          </p:cNvSpPr>
          <p:nvPr/>
        </p:nvSpPr>
        <p:spPr bwMode="auto">
          <a:xfrm>
            <a:off x="0" y="2971800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5400" b="0">
                <a:solidFill>
                  <a:srgbClr val="CC0000"/>
                </a:solidFill>
                <a:latin typeface="Times New Roman" panose="02020603050405020304" charset="0"/>
                <a:ea typeface="隶书" pitchFamily="49" charset="-122"/>
              </a:rPr>
              <a:t>农村孩子的聪明、热情、淳朴</a:t>
            </a:r>
            <a:endParaRPr kumimoji="1" lang="zh-CN" altLang="en-US" sz="5400" b="0">
              <a:solidFill>
                <a:srgbClr val="CC0000"/>
              </a:solidFill>
              <a:latin typeface="Times New Roman" panose="02020603050405020304" charset="0"/>
              <a:ea typeface="隶书" pitchFamily="49" charset="-122"/>
            </a:endParaRPr>
          </a:p>
        </p:txBody>
      </p:sp>
      <p:sp>
        <p:nvSpPr>
          <p:cNvPr id="81926" name="Text Box 6"/>
          <p:cNvSpPr txBox="1">
            <a:spLocks noChangeArrowheads="1"/>
          </p:cNvSpPr>
          <p:nvPr/>
        </p:nvSpPr>
        <p:spPr bwMode="auto">
          <a:xfrm>
            <a:off x="0" y="4191000"/>
            <a:ext cx="92202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sz="5400" b="0">
                <a:solidFill>
                  <a:srgbClr val="000000"/>
                </a:solidFill>
                <a:latin typeface="Times New Roman" panose="02020603050405020304" charset="0"/>
                <a:ea typeface="隶书" pitchFamily="49" charset="-122"/>
              </a:rPr>
              <a:t>人与人之间友善、和谐的关系</a:t>
            </a:r>
            <a:endParaRPr kumimoji="1" lang="zh-CN" altLang="en-US" sz="5400" b="0">
              <a:solidFill>
                <a:srgbClr val="000000"/>
              </a:solidFill>
              <a:latin typeface="Times New Roman" panose="02020603050405020304" charset="0"/>
              <a:ea typeface="隶书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projcto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19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19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3" grpId="0" autoUpdateAnimBg="0"/>
      <p:bldP spid="81924" grpId="0" autoUpdateAnimBg="0"/>
      <p:bldP spid="81925" grpId="0" autoUpdateAnimBg="0"/>
      <p:bldP spid="81926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Text Box 2"/>
          <p:cNvSpPr txBox="1">
            <a:spLocks noChangeArrowheads="1"/>
          </p:cNvSpPr>
          <p:nvPr/>
        </p:nvSpPr>
        <p:spPr bwMode="auto">
          <a:xfrm>
            <a:off x="1290638" y="1120775"/>
            <a:ext cx="17684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 smtClean="0">
                <a:solidFill>
                  <a:srgbClr val="FF0000"/>
                </a:solidFill>
                <a:latin typeface="Times New Roman" panose="02020603050405020304" charset="0"/>
                <a:ea typeface="隶书" pitchFamily="49" charset="-122"/>
              </a:rPr>
              <a:t>体裁：</a:t>
            </a:r>
            <a:endParaRPr kumimoji="1" lang="zh-CN" altLang="en-US" sz="3200" b="1" smtClean="0">
              <a:solidFill>
                <a:srgbClr val="FF0000"/>
              </a:solidFill>
              <a:latin typeface="Times New Roman" panose="02020603050405020304" charset="0"/>
              <a:ea typeface="隶书" pitchFamily="49" charset="-122"/>
            </a:endParaRPr>
          </a:p>
        </p:txBody>
      </p:sp>
      <p:sp>
        <p:nvSpPr>
          <p:cNvPr id="278531" name="Text Box 3"/>
          <p:cNvSpPr txBox="1">
            <a:spLocks noChangeArrowheads="1"/>
          </p:cNvSpPr>
          <p:nvPr/>
        </p:nvSpPr>
        <p:spPr bwMode="auto">
          <a:xfrm>
            <a:off x="1258888" y="1600200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 smtClean="0">
                <a:solidFill>
                  <a:srgbClr val="FF0000"/>
                </a:solidFill>
                <a:latin typeface="Times New Roman" panose="02020603050405020304" charset="0"/>
                <a:ea typeface="隶书" pitchFamily="49" charset="-122"/>
              </a:rPr>
              <a:t>人物：</a:t>
            </a:r>
            <a:endParaRPr kumimoji="1" lang="zh-CN" altLang="en-US" sz="3200" b="1" smtClean="0">
              <a:solidFill>
                <a:srgbClr val="FF0000"/>
              </a:solidFill>
              <a:latin typeface="Times New Roman" panose="02020603050405020304" charset="0"/>
              <a:ea typeface="隶书" pitchFamily="49" charset="-122"/>
            </a:endParaRPr>
          </a:p>
        </p:txBody>
      </p:sp>
      <p:sp>
        <p:nvSpPr>
          <p:cNvPr id="278532" name="Text Box 4"/>
          <p:cNvSpPr txBox="1">
            <a:spLocks noChangeArrowheads="1"/>
          </p:cNvSpPr>
          <p:nvPr/>
        </p:nvSpPr>
        <p:spPr bwMode="auto">
          <a:xfrm>
            <a:off x="1258888" y="3357563"/>
            <a:ext cx="14414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 dirty="0" smtClean="0">
                <a:solidFill>
                  <a:srgbClr val="FF0000"/>
                </a:solidFill>
                <a:latin typeface="Times New Roman" panose="02020603050405020304" charset="0"/>
                <a:ea typeface="隶书" pitchFamily="49" charset="-122"/>
              </a:rPr>
              <a:t>情节：</a:t>
            </a:r>
            <a:endParaRPr kumimoji="1" lang="zh-CN" altLang="en-US" sz="3200" b="1" dirty="0" smtClean="0">
              <a:solidFill>
                <a:srgbClr val="FF0000"/>
              </a:solidFill>
              <a:latin typeface="Times New Roman" panose="02020603050405020304" charset="0"/>
              <a:ea typeface="隶书" pitchFamily="49" charset="-122"/>
            </a:endParaRPr>
          </a:p>
        </p:txBody>
      </p:sp>
      <p:sp>
        <p:nvSpPr>
          <p:cNvPr id="278533" name="Text Box 5"/>
          <p:cNvSpPr txBox="1">
            <a:spLocks noChangeArrowheads="1"/>
          </p:cNvSpPr>
          <p:nvPr/>
        </p:nvSpPr>
        <p:spPr bwMode="auto">
          <a:xfrm>
            <a:off x="1331913" y="5084763"/>
            <a:ext cx="1582737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3200" b="1" smtClean="0">
                <a:solidFill>
                  <a:srgbClr val="FF0000"/>
                </a:solidFill>
                <a:latin typeface="Times New Roman" panose="02020603050405020304" charset="0"/>
                <a:ea typeface="隶书" pitchFamily="49" charset="-122"/>
              </a:rPr>
              <a:t>环境：</a:t>
            </a:r>
            <a:endParaRPr kumimoji="1" lang="zh-CN" altLang="en-US" sz="3200" b="1" smtClean="0">
              <a:solidFill>
                <a:srgbClr val="FF0000"/>
              </a:solidFill>
              <a:latin typeface="Times New Roman" panose="02020603050405020304" charset="0"/>
              <a:ea typeface="隶书" pitchFamily="49" charset="-122"/>
            </a:endParaRPr>
          </a:p>
        </p:txBody>
      </p:sp>
      <p:sp>
        <p:nvSpPr>
          <p:cNvPr id="278534" name="Text Box 6"/>
          <p:cNvSpPr txBox="1">
            <a:spLocks noChangeArrowheads="1"/>
          </p:cNvSpPr>
          <p:nvPr/>
        </p:nvSpPr>
        <p:spPr bwMode="auto">
          <a:xfrm>
            <a:off x="2514600" y="1676400"/>
            <a:ext cx="114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smtClean="0">
                <a:solidFill>
                  <a:srgbClr val="336699"/>
                </a:solidFill>
                <a:latin typeface="Times New Roman" panose="02020603050405020304" charset="0"/>
              </a:rPr>
              <a:t>迅哥儿</a:t>
            </a:r>
            <a:endParaRPr kumimoji="1" lang="zh-CN" altLang="en-US" sz="2400" b="1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35" name="Text Box 7"/>
          <p:cNvSpPr txBox="1">
            <a:spLocks noChangeArrowheads="1"/>
          </p:cNvSpPr>
          <p:nvPr/>
        </p:nvSpPr>
        <p:spPr bwMode="auto">
          <a:xfrm>
            <a:off x="3657600" y="1676400"/>
            <a:ext cx="3657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smtClean="0">
                <a:solidFill>
                  <a:srgbClr val="336699"/>
                </a:solidFill>
                <a:latin typeface="Times New Roman" panose="02020603050405020304" charset="0"/>
              </a:rPr>
              <a:t>双喜、阿发、六一公公</a:t>
            </a:r>
            <a:endParaRPr kumimoji="1" lang="zh-CN" altLang="en-US" sz="2400" b="1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36" name="Text Box 8"/>
          <p:cNvSpPr txBox="1">
            <a:spLocks noChangeArrowheads="1"/>
          </p:cNvSpPr>
          <p:nvPr/>
        </p:nvSpPr>
        <p:spPr bwMode="auto">
          <a:xfrm>
            <a:off x="2590800" y="2362200"/>
            <a:ext cx="121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dirty="0" smtClean="0">
                <a:solidFill>
                  <a:srgbClr val="336699"/>
                </a:solidFill>
                <a:latin typeface="Times New Roman" panose="02020603050405020304" charset="0"/>
              </a:rPr>
              <a:t>看戏前</a:t>
            </a:r>
            <a:endParaRPr kumimoji="1" lang="zh-CN" altLang="en-US" sz="2400" b="1" dirty="0" smtClean="0">
              <a:solidFill>
                <a:srgbClr val="336699"/>
              </a:solidFill>
              <a:latin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dirty="0" smtClean="0">
                <a:solidFill>
                  <a:srgbClr val="336699"/>
                </a:solidFill>
                <a:latin typeface="Times New Roman" panose="02020603050405020304" charset="0"/>
              </a:rPr>
              <a:t>1-4</a:t>
            </a:r>
            <a:endParaRPr kumimoji="1" lang="en-US" altLang="zh-CN" sz="2400" b="1" dirty="0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37" name="Text Box 9"/>
          <p:cNvSpPr txBox="1">
            <a:spLocks noChangeArrowheads="1"/>
          </p:cNvSpPr>
          <p:nvPr/>
        </p:nvSpPr>
        <p:spPr bwMode="auto">
          <a:xfrm>
            <a:off x="2590800" y="3733800"/>
            <a:ext cx="1219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smtClean="0">
                <a:solidFill>
                  <a:srgbClr val="336699"/>
                </a:solidFill>
                <a:latin typeface="Times New Roman" panose="02020603050405020304" charset="0"/>
              </a:rPr>
              <a:t>看戏</a:t>
            </a:r>
            <a:endParaRPr kumimoji="1" lang="zh-CN" altLang="en-US" sz="2400" b="1" smtClean="0">
              <a:solidFill>
                <a:srgbClr val="336699"/>
              </a:solidFill>
              <a:latin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smtClean="0">
                <a:solidFill>
                  <a:srgbClr val="336699"/>
                </a:solidFill>
                <a:latin typeface="Times New Roman" panose="02020603050405020304" charset="0"/>
              </a:rPr>
              <a:t>5-30</a:t>
            </a:r>
            <a:endParaRPr kumimoji="1" lang="en-US" altLang="zh-CN" sz="2400" b="1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38" name="Text Box 10"/>
          <p:cNvSpPr txBox="1">
            <a:spLocks noChangeArrowheads="1"/>
          </p:cNvSpPr>
          <p:nvPr/>
        </p:nvSpPr>
        <p:spPr bwMode="auto">
          <a:xfrm>
            <a:off x="2700338" y="5661025"/>
            <a:ext cx="2159000" cy="73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smtClean="0">
                <a:solidFill>
                  <a:srgbClr val="336699"/>
                </a:solidFill>
                <a:latin typeface="Times New Roman" panose="02020603050405020304" charset="0"/>
              </a:rPr>
              <a:t>看戏后的余波</a:t>
            </a:r>
            <a:r>
              <a:rPr kumimoji="1" lang="zh-CN" altLang="en-US" sz="2400" smtClean="0">
                <a:solidFill>
                  <a:srgbClr val="336699"/>
                </a:solidFill>
                <a:latin typeface="Times New Roman" panose="02020603050405020304" charset="0"/>
              </a:rPr>
              <a:t>：</a:t>
            </a:r>
            <a:endParaRPr kumimoji="1" lang="zh-CN" altLang="en-US" sz="2400" smtClean="0">
              <a:solidFill>
                <a:srgbClr val="336699"/>
              </a:solidFill>
              <a:latin typeface="Times New Roman" panose="0202060305040502030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2400" b="1" smtClean="0">
                <a:solidFill>
                  <a:srgbClr val="336699"/>
                </a:solidFill>
                <a:latin typeface="Times New Roman" panose="02020603050405020304" charset="0"/>
              </a:rPr>
              <a:t>31-40</a:t>
            </a:r>
            <a:endParaRPr kumimoji="1" lang="en-US" altLang="zh-CN" sz="2400" b="1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39" name="AutoShape 11"/>
          <p:cNvSpPr/>
          <p:nvPr/>
        </p:nvSpPr>
        <p:spPr bwMode="auto">
          <a:xfrm>
            <a:off x="3657600" y="2209800"/>
            <a:ext cx="152400" cy="762000"/>
          </a:xfrm>
          <a:prstGeom prst="lef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CN" altLang="zh-CN" sz="2400" b="1" smtClean="0">
              <a:solidFill>
                <a:srgbClr val="336699"/>
              </a:solidFill>
              <a:latin typeface="Times New Roman" panose="02020603050405020304" charset="0"/>
              <a:ea typeface="隶书" pitchFamily="49" charset="-122"/>
            </a:endParaRPr>
          </a:p>
        </p:txBody>
      </p:sp>
      <p:sp>
        <p:nvSpPr>
          <p:cNvPr id="278540" name="AutoShape 12"/>
          <p:cNvSpPr/>
          <p:nvPr/>
        </p:nvSpPr>
        <p:spPr bwMode="auto">
          <a:xfrm>
            <a:off x="3505200" y="3352800"/>
            <a:ext cx="228600" cy="1600200"/>
          </a:xfrm>
          <a:prstGeom prst="leftBrace">
            <a:avLst>
              <a:gd name="adj1" fmla="val 58333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336699"/>
              </a:solidFill>
            </a:endParaRPr>
          </a:p>
        </p:txBody>
      </p:sp>
      <p:sp>
        <p:nvSpPr>
          <p:cNvPr id="278541" name="Text Box 13"/>
          <p:cNvSpPr txBox="1">
            <a:spLocks noChangeArrowheads="1"/>
          </p:cNvSpPr>
          <p:nvPr/>
        </p:nvSpPr>
        <p:spPr bwMode="auto">
          <a:xfrm>
            <a:off x="3886200" y="2057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smtClean="0">
                <a:solidFill>
                  <a:srgbClr val="336699"/>
                </a:solidFill>
                <a:latin typeface="Times New Roman" panose="02020603050405020304" charset="0"/>
              </a:rPr>
              <a:t>随母归省小住平桥村</a:t>
            </a:r>
            <a:endParaRPr kumimoji="1" lang="zh-CN" altLang="en-US" sz="2400" b="1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42" name="Text Box 14"/>
          <p:cNvSpPr txBox="1">
            <a:spLocks noChangeArrowheads="1"/>
          </p:cNvSpPr>
          <p:nvPr/>
        </p:nvSpPr>
        <p:spPr bwMode="auto">
          <a:xfrm>
            <a:off x="3886200" y="26670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smtClean="0">
                <a:solidFill>
                  <a:srgbClr val="336699"/>
                </a:solidFill>
                <a:latin typeface="Times New Roman" panose="02020603050405020304" charset="0"/>
              </a:rPr>
              <a:t>钓虾放牛的乡间生活</a:t>
            </a:r>
            <a:endParaRPr kumimoji="1" lang="zh-CN" altLang="en-US" sz="2400" b="1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43" name="Text Box 15"/>
          <p:cNvSpPr txBox="1">
            <a:spLocks noChangeArrowheads="1"/>
          </p:cNvSpPr>
          <p:nvPr/>
        </p:nvSpPr>
        <p:spPr bwMode="auto">
          <a:xfrm>
            <a:off x="3810000" y="3124200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smtClean="0">
                <a:solidFill>
                  <a:srgbClr val="336699"/>
                </a:solidFill>
                <a:latin typeface="Times New Roman" panose="02020603050405020304" charset="0"/>
              </a:rPr>
              <a:t>看戏前的波折</a:t>
            </a:r>
            <a:endParaRPr kumimoji="1" lang="zh-CN" altLang="en-US" sz="2400" b="1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44" name="Text Box 16"/>
          <p:cNvSpPr txBox="1">
            <a:spLocks noChangeArrowheads="1"/>
          </p:cNvSpPr>
          <p:nvPr/>
        </p:nvSpPr>
        <p:spPr bwMode="auto">
          <a:xfrm>
            <a:off x="3810000" y="36576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smtClean="0">
                <a:solidFill>
                  <a:srgbClr val="336699"/>
                </a:solidFill>
                <a:latin typeface="Times New Roman" panose="02020603050405020304" charset="0"/>
              </a:rPr>
              <a:t>夏夜行船</a:t>
            </a:r>
            <a:endParaRPr kumimoji="1" lang="zh-CN" altLang="en-US" sz="2400" b="1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45" name="Text Box 17"/>
          <p:cNvSpPr txBox="1">
            <a:spLocks noChangeArrowheads="1"/>
          </p:cNvSpPr>
          <p:nvPr/>
        </p:nvSpPr>
        <p:spPr bwMode="auto">
          <a:xfrm>
            <a:off x="3810000" y="4191000"/>
            <a:ext cx="2209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smtClean="0">
                <a:solidFill>
                  <a:srgbClr val="336699"/>
                </a:solidFill>
                <a:latin typeface="Times New Roman" panose="02020603050405020304" charset="0"/>
              </a:rPr>
              <a:t>船头看戏</a:t>
            </a:r>
            <a:endParaRPr kumimoji="1" lang="zh-CN" altLang="en-US" sz="2400" b="1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46" name="Text Box 18"/>
          <p:cNvSpPr txBox="1">
            <a:spLocks noChangeArrowheads="1"/>
          </p:cNvSpPr>
          <p:nvPr/>
        </p:nvSpPr>
        <p:spPr bwMode="auto">
          <a:xfrm>
            <a:off x="3810000" y="4724400"/>
            <a:ext cx="175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smtClean="0">
                <a:solidFill>
                  <a:srgbClr val="336699"/>
                </a:solidFill>
                <a:latin typeface="Times New Roman" panose="02020603050405020304" charset="0"/>
              </a:rPr>
              <a:t>归航偷豆</a:t>
            </a:r>
            <a:endParaRPr kumimoji="1" lang="zh-CN" altLang="en-US" sz="2400" b="1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47" name="Text Box 19"/>
          <p:cNvSpPr txBox="1">
            <a:spLocks noChangeArrowheads="1"/>
          </p:cNvSpPr>
          <p:nvPr/>
        </p:nvSpPr>
        <p:spPr bwMode="auto">
          <a:xfrm>
            <a:off x="4859338" y="5635625"/>
            <a:ext cx="2362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smtClean="0">
                <a:solidFill>
                  <a:srgbClr val="336699"/>
                </a:solidFill>
                <a:latin typeface="Times New Roman" panose="02020603050405020304" charset="0"/>
              </a:rPr>
              <a:t>六一公公送豆</a:t>
            </a:r>
            <a:endParaRPr kumimoji="1" lang="zh-CN" altLang="en-US" sz="2400" b="1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49" name="Text Box 21"/>
          <p:cNvSpPr txBox="1">
            <a:spLocks noChangeArrowheads="1"/>
          </p:cNvSpPr>
          <p:nvPr/>
        </p:nvSpPr>
        <p:spPr bwMode="auto">
          <a:xfrm>
            <a:off x="2843807" y="5229225"/>
            <a:ext cx="13075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dirty="0" smtClean="0">
                <a:solidFill>
                  <a:srgbClr val="336699"/>
                </a:solidFill>
                <a:latin typeface="Times New Roman" panose="02020603050405020304" charset="0"/>
              </a:rPr>
              <a:t>11—13</a:t>
            </a:r>
            <a:endParaRPr kumimoji="1" lang="en-US" altLang="zh-CN" sz="2400" dirty="0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50" name="Text Box 22"/>
          <p:cNvSpPr txBox="1">
            <a:spLocks noChangeArrowheads="1"/>
          </p:cNvSpPr>
          <p:nvPr/>
        </p:nvSpPr>
        <p:spPr bwMode="auto">
          <a:xfrm>
            <a:off x="4914900" y="5229225"/>
            <a:ext cx="1206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en-US" altLang="zh-CN" sz="2400" dirty="0" smtClean="0">
                <a:solidFill>
                  <a:srgbClr val="336699"/>
                </a:solidFill>
                <a:latin typeface="Times New Roman" panose="02020603050405020304" charset="0"/>
              </a:rPr>
              <a:t>22—23</a:t>
            </a:r>
            <a:endParaRPr kumimoji="1" lang="en-US" altLang="zh-CN" sz="2400" dirty="0" smtClean="0">
              <a:solidFill>
                <a:srgbClr val="336699"/>
              </a:solidFill>
              <a:latin typeface="Times New Roman" panose="02020603050405020304" charset="0"/>
            </a:endParaRPr>
          </a:p>
        </p:txBody>
      </p:sp>
      <p:sp>
        <p:nvSpPr>
          <p:cNvPr id="278558" name="Text Box 30"/>
          <p:cNvSpPr txBox="1">
            <a:spLocks noChangeArrowheads="1"/>
          </p:cNvSpPr>
          <p:nvPr/>
        </p:nvSpPr>
        <p:spPr bwMode="auto">
          <a:xfrm>
            <a:off x="2484438" y="1196975"/>
            <a:ext cx="3311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kumimoji="1" lang="zh-CN" altLang="en-US" sz="2400" b="1" smtClean="0">
                <a:solidFill>
                  <a:srgbClr val="336699"/>
                </a:solidFill>
              </a:rPr>
              <a:t>短篇小说</a:t>
            </a:r>
            <a:endParaRPr kumimoji="1" lang="zh-CN" altLang="en-US" sz="2400" b="1" smtClean="0">
              <a:solidFill>
                <a:srgbClr val="336699"/>
              </a:solidFill>
            </a:endParaRPr>
          </a:p>
        </p:txBody>
      </p:sp>
      <p:sp>
        <p:nvSpPr>
          <p:cNvPr id="27" name="Text Box 11"/>
          <p:cNvSpPr txBox="1">
            <a:spLocks noChangeArrowheads="1"/>
          </p:cNvSpPr>
          <p:nvPr/>
        </p:nvSpPr>
        <p:spPr bwMode="auto">
          <a:xfrm>
            <a:off x="5795963" y="3110815"/>
            <a:ext cx="162416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1" lang="zh-CN" altLang="en-US" sz="2800" b="1" kern="0" dirty="0" smtClean="0">
                <a:solidFill>
                  <a:sysClr val="window" lastClr="FFFFFF"/>
                </a:solidFill>
                <a:latin typeface="Times New Roman" panose="02020603050405020304" charset="0"/>
              </a:rPr>
              <a:t>（</a:t>
            </a:r>
            <a:r>
              <a:rPr kumimoji="1" lang="en-US" altLang="zh-CN" sz="2800" b="1" kern="0" dirty="0">
                <a:solidFill>
                  <a:sysClr val="window" lastClr="FFFFFF"/>
                </a:solidFill>
                <a:latin typeface="Times New Roman" panose="02020603050405020304" charset="0"/>
              </a:rPr>
              <a:t>4—9</a:t>
            </a:r>
            <a:r>
              <a:rPr kumimoji="1" lang="zh-CN" altLang="en-US" sz="2800" b="1" kern="0" dirty="0">
                <a:solidFill>
                  <a:sysClr val="window" lastClr="FFFFFF"/>
                </a:solidFill>
                <a:latin typeface="Times New Roman" panose="02020603050405020304" charset="0"/>
              </a:rPr>
              <a:t>）</a:t>
            </a:r>
            <a:endParaRPr kumimoji="1" lang="zh-CN" altLang="en-US" sz="2800" b="1" kern="0" dirty="0">
              <a:solidFill>
                <a:sysClr val="window" lastClr="FFFFFF"/>
              </a:solidFill>
              <a:latin typeface="Times New Roman" panose="02020603050405020304" charset="0"/>
            </a:endParaRPr>
          </a:p>
        </p:txBody>
      </p:sp>
      <p:sp>
        <p:nvSpPr>
          <p:cNvPr id="28" name="Text Box 12"/>
          <p:cNvSpPr txBox="1">
            <a:spLocks noChangeArrowheads="1"/>
          </p:cNvSpPr>
          <p:nvPr/>
        </p:nvSpPr>
        <p:spPr bwMode="auto">
          <a:xfrm>
            <a:off x="5372100" y="3649165"/>
            <a:ext cx="19832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1" lang="zh-CN" altLang="en-US" sz="2800" b="1" kern="0" dirty="0" smtClean="0">
                <a:solidFill>
                  <a:sysClr val="window" lastClr="FFFFFF"/>
                </a:solidFill>
                <a:latin typeface="Times New Roman" panose="02020603050405020304" charset="0"/>
              </a:rPr>
              <a:t>（</a:t>
            </a:r>
            <a:r>
              <a:rPr kumimoji="1" lang="en-US" altLang="zh-CN" sz="2800" b="1" kern="0" dirty="0">
                <a:solidFill>
                  <a:sysClr val="window" lastClr="FFFFFF"/>
                </a:solidFill>
                <a:latin typeface="Times New Roman" panose="02020603050405020304" charset="0"/>
              </a:rPr>
              <a:t>10—13</a:t>
            </a:r>
            <a:r>
              <a:rPr kumimoji="1" lang="zh-CN" altLang="en-US" sz="2800" b="1" kern="0" dirty="0">
                <a:solidFill>
                  <a:sysClr val="window" lastClr="FFFFFF"/>
                </a:solidFill>
                <a:latin typeface="Times New Roman" panose="02020603050405020304" charset="0"/>
              </a:rPr>
              <a:t>）</a:t>
            </a:r>
            <a:endParaRPr kumimoji="1" lang="zh-CN" altLang="en-US" sz="2800" b="1" kern="0" dirty="0">
              <a:solidFill>
                <a:sysClr val="window" lastClr="FFFFFF"/>
              </a:solidFill>
              <a:latin typeface="Times New Roman" panose="02020603050405020304" charset="0"/>
            </a:endParaRPr>
          </a:p>
        </p:txBody>
      </p:sp>
      <p:sp>
        <p:nvSpPr>
          <p:cNvPr id="29" name="Text Box 13"/>
          <p:cNvSpPr txBox="1">
            <a:spLocks noChangeArrowheads="1"/>
          </p:cNvSpPr>
          <p:nvPr/>
        </p:nvSpPr>
        <p:spPr bwMode="auto">
          <a:xfrm>
            <a:off x="5297612" y="4157990"/>
            <a:ext cx="198323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1" lang="zh-CN" altLang="en-US" sz="2800" b="1" kern="0" dirty="0" smtClean="0">
                <a:solidFill>
                  <a:sysClr val="window" lastClr="FFFFFF"/>
                </a:solidFill>
                <a:latin typeface="Times New Roman" panose="02020603050405020304" charset="0"/>
              </a:rPr>
              <a:t>（</a:t>
            </a:r>
            <a:r>
              <a:rPr kumimoji="1" lang="en-US" altLang="zh-CN" sz="2800" b="1" kern="0" dirty="0">
                <a:solidFill>
                  <a:sysClr val="window" lastClr="FFFFFF"/>
                </a:solidFill>
                <a:latin typeface="Times New Roman" panose="02020603050405020304" charset="0"/>
              </a:rPr>
              <a:t>14—21</a:t>
            </a:r>
            <a:r>
              <a:rPr kumimoji="1" lang="zh-CN" altLang="en-US" sz="2800" b="1" kern="0" dirty="0">
                <a:solidFill>
                  <a:sysClr val="window" lastClr="FFFFFF"/>
                </a:solidFill>
                <a:latin typeface="Times New Roman" panose="02020603050405020304" charset="0"/>
              </a:rPr>
              <a:t>）</a:t>
            </a:r>
            <a:endParaRPr kumimoji="1" lang="zh-CN" altLang="en-US" sz="2800" b="1" kern="0" dirty="0">
              <a:solidFill>
                <a:sysClr val="window" lastClr="FFFFFF"/>
              </a:solidFill>
              <a:latin typeface="Times New Roman" panose="02020603050405020304" charset="0"/>
            </a:endParaRP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5430867" y="4681210"/>
            <a:ext cx="17319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kumimoji="1" lang="zh-CN" altLang="en-US" sz="2800" b="1" kern="0" dirty="0" smtClean="0">
                <a:solidFill>
                  <a:sysClr val="window" lastClr="FFFFFF"/>
                </a:solidFill>
                <a:latin typeface="Times New Roman" panose="02020603050405020304" charset="0"/>
              </a:rPr>
              <a:t>（</a:t>
            </a:r>
            <a:r>
              <a:rPr kumimoji="1" lang="en-US" altLang="zh-CN" sz="2800" b="1" kern="0" dirty="0">
                <a:solidFill>
                  <a:sysClr val="window" lastClr="FFFFFF"/>
                </a:solidFill>
                <a:latin typeface="Times New Roman" panose="02020603050405020304" charset="0"/>
              </a:rPr>
              <a:t>22—30</a:t>
            </a:r>
            <a:r>
              <a:rPr kumimoji="1" lang="zh-CN" altLang="en-US" sz="2800" b="1" kern="0" dirty="0">
                <a:solidFill>
                  <a:sysClr val="window" lastClr="FFFFFF"/>
                </a:solidFill>
                <a:latin typeface="Times New Roman" panose="02020603050405020304" charset="0"/>
              </a:rPr>
              <a:t>）</a:t>
            </a:r>
            <a:endParaRPr kumimoji="1" lang="zh-CN" altLang="en-US" sz="2800" b="1" kern="0" dirty="0">
              <a:solidFill>
                <a:sysClr val="window" lastClr="FFFFFF"/>
              </a:solidFill>
              <a:latin typeface="Times New Roman" panose="02020603050405020304" charset="0"/>
            </a:endParaRPr>
          </a:p>
        </p:txBody>
      </p:sp>
      <p:sp>
        <p:nvSpPr>
          <p:cNvPr id="31" name="Text Box 21"/>
          <p:cNvSpPr txBox="1">
            <a:spLocks noChangeArrowheads="1"/>
          </p:cNvSpPr>
          <p:nvPr/>
        </p:nvSpPr>
        <p:spPr bwMode="auto">
          <a:xfrm>
            <a:off x="7205008" y="424327"/>
            <a:ext cx="1477328" cy="5211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charset="0"/>
              </a:rPr>
              <a:t>表现了</a:t>
            </a:r>
            <a:r>
              <a:rPr kumimoji="1" lang="zh-CN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charset="0"/>
              </a:rPr>
              <a:t>作者</a:t>
            </a: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charset="0"/>
              </a:rPr>
              <a:t>对</a:t>
            </a:r>
            <a:r>
              <a:rPr kumimoji="1" lang="zh-CN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charset="0"/>
              </a:rPr>
              <a:t>少年生活</a:t>
            </a: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charset="0"/>
              </a:rPr>
              <a:t>的</a:t>
            </a:r>
            <a:r>
              <a:rPr kumimoji="1" lang="zh-CN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charset="0"/>
              </a:rPr>
              <a:t>怀念</a:t>
            </a: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charset="0"/>
              </a:rPr>
              <a:t>，</a:t>
            </a:r>
            <a:r>
              <a:rPr kumimoji="1" lang="zh-CN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charset="0"/>
              </a:rPr>
              <a:t>特别是</a:t>
            </a: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charset="0"/>
              </a:rPr>
              <a:t>对</a:t>
            </a:r>
            <a:r>
              <a:rPr kumimoji="1" lang="zh-CN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charset="0"/>
              </a:rPr>
              <a:t>农家小朋友诚挚</a:t>
            </a: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charset="0"/>
              </a:rPr>
              <a:t>情谊</a:t>
            </a:r>
            <a:r>
              <a:rPr kumimoji="1" lang="zh-CN" altLang="en-US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charset="0"/>
              </a:rPr>
              <a:t>的眷恋</a:t>
            </a:r>
            <a:r>
              <a:rPr kumimoji="1" lang="zh-CN" altLang="en-US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Times New Roman" panose="02020603050405020304" charset="0"/>
              </a:rPr>
              <a:t>。</a:t>
            </a:r>
            <a:endParaRPr kumimoji="1" lang="zh-CN" altLang="en-US" sz="2800" b="1" dirty="0">
              <a:solidFill>
                <a:srgbClr val="0000FF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Times New Roman" panose="02020603050405020304" charset="0"/>
            </a:endParaRPr>
          </a:p>
        </p:txBody>
      </p:sp>
      <p:sp>
        <p:nvSpPr>
          <p:cNvPr id="32" name="AutoShape 3"/>
          <p:cNvSpPr/>
          <p:nvPr/>
        </p:nvSpPr>
        <p:spPr bwMode="auto">
          <a:xfrm>
            <a:off x="2405856" y="2723535"/>
            <a:ext cx="217488" cy="3035300"/>
          </a:xfrm>
          <a:prstGeom prst="leftBrace">
            <a:avLst>
              <a:gd name="adj1" fmla="val 165511"/>
              <a:gd name="adj2" fmla="val 50000"/>
            </a:avLst>
          </a:prstGeom>
          <a:noFill/>
          <a:ln w="38100">
            <a:solidFill>
              <a:srgbClr val="FF6845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zh-CN" altLang="zh-CN" sz="3200" b="1">
              <a:solidFill>
                <a:srgbClr val="0066CC"/>
              </a:solidFill>
              <a:latin typeface="Times New Roman" panose="02020603050405020304" charset="0"/>
            </a:endParaRPr>
          </a:p>
        </p:txBody>
      </p:sp>
      <p:sp>
        <p:nvSpPr>
          <p:cNvPr id="33" name="Text Box 7"/>
          <p:cNvSpPr txBox="1">
            <a:spLocks noChangeArrowheads="1"/>
          </p:cNvSpPr>
          <p:nvPr/>
        </p:nvSpPr>
        <p:spPr bwMode="auto">
          <a:xfrm>
            <a:off x="2804504" y="3075581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993300"/>
                </a:solidFill>
                <a:latin typeface="Times New Roman" panose="02020603050405020304" charset="0"/>
              </a:rPr>
              <a:t>略</a:t>
            </a:r>
            <a:endParaRPr kumimoji="1" lang="zh-CN" altLang="en-US" sz="3200" b="1" dirty="0">
              <a:solidFill>
                <a:srgbClr val="993300"/>
              </a:solidFill>
              <a:latin typeface="Times New Roman" panose="02020603050405020304" charset="0"/>
            </a:endParaRPr>
          </a:p>
        </p:txBody>
      </p:sp>
      <p:sp>
        <p:nvSpPr>
          <p:cNvPr id="34" name="Text Box 8"/>
          <p:cNvSpPr txBox="1">
            <a:spLocks noChangeArrowheads="1"/>
          </p:cNvSpPr>
          <p:nvPr/>
        </p:nvSpPr>
        <p:spPr bwMode="auto">
          <a:xfrm>
            <a:off x="2654438" y="4499988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993300"/>
                </a:solidFill>
                <a:latin typeface="Times New Roman" panose="02020603050405020304" charset="0"/>
              </a:rPr>
              <a:t>详</a:t>
            </a:r>
            <a:endParaRPr kumimoji="1" lang="zh-CN" altLang="en-US" sz="3200" b="1" dirty="0">
              <a:solidFill>
                <a:srgbClr val="993300"/>
              </a:solidFill>
              <a:latin typeface="Times New Roman" panose="02020603050405020304" charset="0"/>
            </a:endParaRPr>
          </a:p>
        </p:txBody>
      </p:sp>
      <p:sp>
        <p:nvSpPr>
          <p:cNvPr id="35" name="Text Box 9"/>
          <p:cNvSpPr txBox="1">
            <a:spLocks noChangeArrowheads="1"/>
          </p:cNvSpPr>
          <p:nvPr/>
        </p:nvSpPr>
        <p:spPr bwMode="auto">
          <a:xfrm>
            <a:off x="2788582" y="6277147"/>
            <a:ext cx="59503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3200" b="1" dirty="0">
                <a:solidFill>
                  <a:srgbClr val="993300"/>
                </a:solidFill>
                <a:latin typeface="Times New Roman" panose="02020603050405020304" charset="0"/>
              </a:rPr>
              <a:t>略</a:t>
            </a:r>
            <a:endParaRPr kumimoji="1" lang="zh-CN" altLang="en-US" sz="3200" b="1" dirty="0">
              <a:solidFill>
                <a:srgbClr val="993300"/>
              </a:solidFill>
              <a:latin typeface="Times New Roman" panose="020206030504050203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8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8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8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85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8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278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1" dur="500"/>
                                        <p:tgtEl>
                                          <p:spTgt spid="278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8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78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78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4" dur="500"/>
                                        <p:tgtEl>
                                          <p:spTgt spid="278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78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78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81" dur="500"/>
                                        <p:tgtEl>
                                          <p:spTgt spid="278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78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8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8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7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8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78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78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78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8530" grpId="0" autoUpdateAnimBg="0"/>
      <p:bldP spid="278531" grpId="0" autoUpdateAnimBg="0"/>
      <p:bldP spid="278532" grpId="0" autoUpdateAnimBg="0"/>
      <p:bldP spid="278533" grpId="0" autoUpdateAnimBg="0"/>
      <p:bldP spid="278534" grpId="0" autoUpdateAnimBg="0"/>
      <p:bldP spid="278535" grpId="0" autoUpdateAnimBg="0"/>
      <p:bldP spid="278536" grpId="0" autoUpdateAnimBg="0"/>
      <p:bldP spid="278537" grpId="0" autoUpdateAnimBg="0"/>
      <p:bldP spid="278538" grpId="0" autoUpdateAnimBg="0"/>
      <p:bldP spid="278539" grpId="0" animBg="1" autoUpdateAnimBg="0"/>
      <p:bldP spid="278540" grpId="0" animBg="1"/>
      <p:bldP spid="278541" grpId="0" autoUpdateAnimBg="0"/>
      <p:bldP spid="278542" grpId="0" autoUpdateAnimBg="0"/>
      <p:bldP spid="278543" grpId="0" autoUpdateAnimBg="0"/>
      <p:bldP spid="278544" grpId="0" autoUpdateAnimBg="0"/>
      <p:bldP spid="278545" grpId="0" autoUpdateAnimBg="0"/>
      <p:bldP spid="278546" grpId="0" autoUpdateAnimBg="0"/>
      <p:bldP spid="278547" grpId="0" autoUpdateAnimBg="0"/>
      <p:bldP spid="278549" grpId="0" autoUpdateAnimBg="0"/>
      <p:bldP spid="278550" grpId="0" autoUpdateAnimBg="0"/>
      <p:bldP spid="278558" grpId="0"/>
      <p:bldP spid="27" grpId="0"/>
      <p:bldP spid="28" grpId="0"/>
      <p:bldP spid="29" grpId="0"/>
      <p:bldP spid="30" grpId="0"/>
      <p:bldP spid="31" grpId="0"/>
      <p:bldP spid="32" grpId="0" animBg="1"/>
      <p:bldP spid="33" grpId="0"/>
      <p:bldP spid="34" grpId="0"/>
      <p:bldP spid="3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Text Box 2"/>
          <p:cNvSpPr txBox="1">
            <a:spLocks noChangeArrowheads="1"/>
          </p:cNvSpPr>
          <p:nvPr/>
        </p:nvSpPr>
        <p:spPr bwMode="auto">
          <a:xfrm>
            <a:off x="3448685" y="947420"/>
            <a:ext cx="1320800" cy="7715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zh-CN" altLang="en-US" sz="4400" b="1" smtClean="0">
                <a:solidFill>
                  <a:srgbClr val="FF0000"/>
                </a:solidFill>
                <a:latin typeface="隶书" pitchFamily="49" charset="-122"/>
                <a:ea typeface="隶书" pitchFamily="49" charset="-122"/>
              </a:rPr>
              <a:t>总结</a:t>
            </a:r>
            <a:endParaRPr kumimoji="1" lang="zh-CN" altLang="en-US" sz="4400" b="1" smtClean="0">
              <a:solidFill>
                <a:srgbClr val="FF0000"/>
              </a:solidFill>
              <a:latin typeface="隶书" pitchFamily="49" charset="-122"/>
              <a:ea typeface="隶书" pitchFamily="49" charset="-122"/>
            </a:endParaRPr>
          </a:p>
        </p:txBody>
      </p:sp>
      <p:sp>
        <p:nvSpPr>
          <p:cNvPr id="300035" name="Text Box 3"/>
          <p:cNvSpPr txBox="1">
            <a:spLocks noChangeArrowheads="1"/>
          </p:cNvSpPr>
          <p:nvPr/>
        </p:nvSpPr>
        <p:spPr bwMode="auto">
          <a:xfrm>
            <a:off x="0" y="2402840"/>
            <a:ext cx="8778875" cy="2799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1" lang="en-US" altLang="zh-CN" sz="4000" b="1" smtClean="0">
                <a:solidFill>
                  <a:srgbClr val="336699"/>
                </a:solidFill>
                <a:latin typeface="隶书" pitchFamily="49" charset="-122"/>
                <a:ea typeface="隶书" pitchFamily="49" charset="-122"/>
              </a:rPr>
              <a:t>    </a:t>
            </a:r>
            <a:r>
              <a:rPr kumimoji="1" lang="zh-CN" altLang="en-US" sz="4400" b="1" smtClean="0">
                <a:solidFill>
                  <a:srgbClr val="000099"/>
                </a:solidFill>
                <a:latin typeface="隶书" pitchFamily="49" charset="-122"/>
                <a:ea typeface="隶书" pitchFamily="49" charset="-122"/>
              </a:rPr>
              <a:t>本文通过</a:t>
            </a:r>
            <a:r>
              <a:rPr kumimoji="1" lang="en-US" altLang="zh-CN" sz="4400" b="1" smtClean="0">
                <a:solidFill>
                  <a:srgbClr val="000099"/>
                </a:solidFill>
                <a:latin typeface="隶书" pitchFamily="49" charset="-122"/>
                <a:ea typeface="隶书" pitchFamily="49" charset="-122"/>
              </a:rPr>
              <a:t>"</a:t>
            </a:r>
            <a:r>
              <a:rPr kumimoji="1" lang="zh-CN" altLang="en-US" sz="4400" b="1" smtClean="0">
                <a:solidFill>
                  <a:srgbClr val="000099"/>
                </a:solidFill>
                <a:latin typeface="隶书" pitchFamily="49" charset="-122"/>
                <a:ea typeface="隶书" pitchFamily="49" charset="-122"/>
              </a:rPr>
              <a:t>我</a:t>
            </a:r>
            <a:r>
              <a:rPr kumimoji="1" lang="en-US" altLang="zh-CN" sz="4400" b="1" smtClean="0">
                <a:solidFill>
                  <a:srgbClr val="000099"/>
                </a:solidFill>
                <a:latin typeface="隶书" pitchFamily="49" charset="-122"/>
                <a:ea typeface="隶书" pitchFamily="49" charset="-122"/>
              </a:rPr>
              <a:t>"</a:t>
            </a:r>
            <a:r>
              <a:rPr kumimoji="1" lang="zh-CN" altLang="en-US" sz="4400" b="1" smtClean="0">
                <a:solidFill>
                  <a:srgbClr val="000099"/>
                </a:solidFill>
                <a:latin typeface="隶书" pitchFamily="49" charset="-122"/>
                <a:ea typeface="隶书" pitchFamily="49" charset="-122"/>
              </a:rPr>
              <a:t>与农村孩子看社戏前后故事的叙述，赞美农民和农家孩子淳朴的品质和聪明的才干</a:t>
            </a:r>
            <a:r>
              <a:rPr kumimoji="1" lang="en-US" altLang="zh-CN" sz="4400" b="1" smtClean="0">
                <a:solidFill>
                  <a:srgbClr val="000099"/>
                </a:solidFill>
                <a:latin typeface="隶书" pitchFamily="49" charset="-122"/>
                <a:ea typeface="隶书" pitchFamily="49" charset="-122"/>
              </a:rPr>
              <a:t>,</a:t>
            </a:r>
            <a:r>
              <a:rPr kumimoji="1" lang="zh-CN" altLang="en-US" sz="4400" b="1" smtClean="0">
                <a:solidFill>
                  <a:srgbClr val="000099"/>
                </a:solidFill>
                <a:latin typeface="隶书" pitchFamily="49" charset="-122"/>
                <a:ea typeface="隶书" pitchFamily="49" charset="-122"/>
              </a:rPr>
              <a:t>表现作者热爱劳动人民的思想感情。</a:t>
            </a:r>
            <a:endParaRPr kumimoji="1" lang="en-US" altLang="zh-CN" sz="2400" smtClean="0">
              <a:solidFill>
                <a:srgbClr val="000099"/>
              </a:solidFill>
              <a:latin typeface="Times New Roman" panose="02020603050405020304" charset="0"/>
            </a:endParaRPr>
          </a:p>
        </p:txBody>
      </p:sp>
      <p:sp>
        <p:nvSpPr>
          <p:cNvPr id="300036" name="Text Box 4"/>
          <p:cNvSpPr txBox="1">
            <a:spLocks noChangeArrowheads="1"/>
          </p:cNvSpPr>
          <p:nvPr/>
        </p:nvSpPr>
        <p:spPr bwMode="auto">
          <a:xfrm>
            <a:off x="898525" y="47450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zh-CN" altLang="en-US" smtClean="0">
              <a:solidFill>
                <a:srgbClr val="3366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0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0035" grpId="0" bldLvl="0" animBg="1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524000" y="339725"/>
            <a:ext cx="7086600" cy="671513"/>
          </a:xfrm>
        </p:spPr>
        <p:txBody>
          <a:bodyPr/>
          <a:lstStyle/>
          <a:p>
            <a:r>
              <a:rPr lang="zh-CN" altLang="en-US" sz="5400" b="1">
                <a:solidFill>
                  <a:srgbClr val="FF3300"/>
                </a:solidFill>
              </a:rPr>
              <a:t>读精段，层级式品析</a:t>
            </a:r>
            <a:endParaRPr lang="zh-CN" altLang="en-US" sz="5400" b="1">
              <a:solidFill>
                <a:srgbClr val="FF3300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01850"/>
            <a:ext cx="7924800" cy="4114800"/>
          </a:xfrm>
        </p:spPr>
        <p:txBody>
          <a:bodyPr/>
          <a:lstStyle/>
          <a:p>
            <a:r>
              <a:rPr lang="zh-CN" altLang="en-US" sz="4000">
                <a:solidFill>
                  <a:srgbClr val="6666FF"/>
                </a:solidFill>
              </a:rPr>
              <a:t>积累美句</a:t>
            </a:r>
            <a:endParaRPr lang="zh-CN" altLang="en-US" sz="4000">
              <a:solidFill>
                <a:srgbClr val="6666FF"/>
              </a:solidFill>
            </a:endParaRPr>
          </a:p>
          <a:p>
            <a:endParaRPr lang="zh-CN" altLang="en-US" sz="4000">
              <a:solidFill>
                <a:srgbClr val="6666FF"/>
              </a:solidFill>
            </a:endParaRPr>
          </a:p>
          <a:p>
            <a:r>
              <a:rPr lang="zh-CN" altLang="en-US" sz="4000">
                <a:solidFill>
                  <a:srgbClr val="6666FF"/>
                </a:solidFill>
              </a:rPr>
              <a:t>朗读“夏夜行船”和“归航偷豆”有关段落，把表现“我”所见、所闻、所嗅、所感的美句分别摘出来。</a:t>
            </a:r>
            <a:endParaRPr lang="zh-CN" altLang="en-US" sz="4000">
              <a:solidFill>
                <a:srgbClr val="66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66800"/>
            <a:ext cx="9144000" cy="6019800"/>
          </a:xfrm>
        </p:spPr>
        <p:txBody>
          <a:bodyPr/>
          <a:lstStyle/>
          <a:p>
            <a:r>
              <a:rPr lang="zh-CN" altLang="en-US" sz="3600">
                <a:solidFill>
                  <a:srgbClr val="6666FF"/>
                </a:solidFill>
              </a:rPr>
              <a:t>品味美词：从色彩 气味 声音 心情 动态方面品味美词。如：</a:t>
            </a:r>
            <a:endParaRPr lang="zh-CN" altLang="en-US" sz="3600">
              <a:solidFill>
                <a:srgbClr val="6666FF"/>
              </a:solidFill>
            </a:endParaRPr>
          </a:p>
          <a:p>
            <a:r>
              <a:rPr lang="zh-CN" altLang="en-US" sz="3600">
                <a:solidFill>
                  <a:srgbClr val="6666FF"/>
                </a:solidFill>
              </a:rPr>
              <a:t>“朦胧”和“皎洁”用得好，好在它们写出了月光的色彩美。</a:t>
            </a:r>
            <a:endParaRPr lang="zh-CN" altLang="en-US" sz="3600">
              <a:solidFill>
                <a:srgbClr val="6666FF"/>
              </a:solidFill>
            </a:endParaRPr>
          </a:p>
          <a:p>
            <a:r>
              <a:rPr lang="zh-CN" altLang="en-US" sz="3600">
                <a:solidFill>
                  <a:srgbClr val="6666FF"/>
                </a:solidFill>
              </a:rPr>
              <a:t>“碧绿”“淡黑”“红霞”分别写出了豆麦、连山、灯光的色彩美。</a:t>
            </a:r>
            <a:endParaRPr lang="zh-CN" altLang="en-US" sz="3600">
              <a:solidFill>
                <a:srgbClr val="6666FF"/>
              </a:solidFill>
            </a:endParaRPr>
          </a:p>
          <a:p>
            <a:r>
              <a:rPr lang="zh-CN" altLang="en-US" sz="3600">
                <a:solidFill>
                  <a:srgbClr val="6666FF"/>
                </a:solidFill>
              </a:rPr>
              <a:t>“缥缈”“仙山楼阁”写出了戏台的神奇美。</a:t>
            </a:r>
            <a:endParaRPr lang="zh-CN" altLang="en-US" sz="3600">
              <a:solidFill>
                <a:srgbClr val="6666FF"/>
              </a:solidFill>
            </a:endParaRPr>
          </a:p>
          <a:p>
            <a:r>
              <a:rPr lang="zh-CN" altLang="en-US" sz="3600">
                <a:solidFill>
                  <a:srgbClr val="6666FF"/>
                </a:solidFill>
              </a:rPr>
              <a:t>“清香”写出了豆麦和水草的气味美</a:t>
            </a:r>
            <a:endParaRPr lang="zh-CN" altLang="en-US" sz="3600">
              <a:solidFill>
                <a:srgbClr val="66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民俗文化\t01d0475ad40711a4f8.jpg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3" y="-19062"/>
            <a:ext cx="9138737" cy="686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1547813" y="1125538"/>
            <a:ext cx="3409950" cy="12652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8000" b="1" kern="10" dirty="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隶书"/>
                <a:ea typeface="隶书"/>
              </a:rPr>
              <a:t>社戏</a:t>
            </a:r>
            <a:endParaRPr lang="zh-CN" altLang="en-US" sz="8000" b="1" kern="10" dirty="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latin typeface="隶书"/>
              <a:ea typeface="隶书"/>
            </a:endParaRPr>
          </a:p>
        </p:txBody>
      </p:sp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4284663" y="2708275"/>
            <a:ext cx="1743075" cy="800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6000" b="1" kern="10" dirty="0">
                <a:ln w="12700">
                  <a:solidFill>
                    <a:srgbClr val="FF0000"/>
                  </a:solidFill>
                  <a:round/>
                </a:ln>
                <a:solidFill>
                  <a:srgbClr val="FF00FF"/>
                </a:solidFill>
                <a:latin typeface="华文行楷"/>
                <a:ea typeface="华文行楷"/>
              </a:rPr>
              <a:t>鲁 迅</a:t>
            </a:r>
            <a:endParaRPr lang="zh-CN" altLang="en-US" sz="6000" b="1" kern="10" dirty="0">
              <a:ln w="12700">
                <a:solidFill>
                  <a:srgbClr val="FF0000"/>
                </a:solidFill>
                <a:round/>
              </a:ln>
              <a:solidFill>
                <a:srgbClr val="FF00FF"/>
              </a:solidFill>
              <a:latin typeface="华文行楷"/>
              <a:ea typeface="华文行楷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49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8200"/>
            <a:ext cx="8839200" cy="6019800"/>
          </a:xfrm>
        </p:spPr>
        <p:txBody>
          <a:bodyPr/>
          <a:lstStyle/>
          <a:p>
            <a:r>
              <a:rPr lang="en-US" altLang="zh-CN" sz="3600">
                <a:solidFill>
                  <a:srgbClr val="6666FF"/>
                </a:solidFill>
              </a:rPr>
              <a:t>“</a:t>
            </a:r>
            <a:r>
              <a:rPr lang="zh-CN" altLang="en-US" sz="3600">
                <a:solidFill>
                  <a:srgbClr val="6666FF"/>
                </a:solidFill>
              </a:rPr>
              <a:t>潺潺”写出了水声美，“宛转”“悠扬”写出了笛声美。</a:t>
            </a:r>
            <a:endParaRPr lang="zh-CN" altLang="en-US" sz="3600">
              <a:solidFill>
                <a:srgbClr val="6666FF"/>
              </a:solidFill>
            </a:endParaRPr>
          </a:p>
          <a:p>
            <a:r>
              <a:rPr lang="zh-CN" altLang="en-US" sz="3600">
                <a:solidFill>
                  <a:srgbClr val="6666FF"/>
                </a:solidFill>
              </a:rPr>
              <a:t>“轻松”“舒展”表现了“我”心旷神怡之情。“船慢”表现了“我”的迫切之情。“沉静”表现了“我”由焦急而平静之情。“自失、弥散”表现了“我”的陶醉之情。“回望”表现了“我”的依依之情。</a:t>
            </a:r>
            <a:endParaRPr lang="zh-CN" altLang="en-US" sz="3600">
              <a:solidFill>
                <a:srgbClr val="6666FF"/>
              </a:solidFill>
            </a:endParaRPr>
          </a:p>
          <a:p>
            <a:r>
              <a:rPr lang="zh-CN" altLang="en-US" sz="3600">
                <a:solidFill>
                  <a:srgbClr val="6666FF"/>
                </a:solidFill>
              </a:rPr>
              <a:t>“起伏、踊跃”写出了连山的动态美。“蹿”“喝彩”分别从正面和侧面写出了船行的轻快美。</a:t>
            </a:r>
            <a:endParaRPr lang="zh-CN" altLang="en-US" sz="3600">
              <a:solidFill>
                <a:srgbClr val="66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 descr="Large confetti"/>
          <p:cNvSpPr>
            <a:spLocks noGrp="1" noChangeArrowheads="1"/>
          </p:cNvSpPr>
          <p:nvPr>
            <p:ph type="title"/>
          </p:nvPr>
        </p:nvSpPr>
        <p:spPr>
          <a:xfrm>
            <a:off x="1524000" y="396875"/>
            <a:ext cx="7086600" cy="669925"/>
          </a:xfrm>
        </p:spPr>
        <p:txBody>
          <a:bodyPr/>
          <a:lstStyle/>
          <a:p>
            <a:r>
              <a:rPr lang="zh-CN" altLang="en-US" sz="4800" b="1">
                <a:solidFill>
                  <a:srgbClr val="FF3300"/>
                </a:solidFill>
              </a:rPr>
              <a:t>评人物，简笔式速写</a:t>
            </a:r>
            <a:endParaRPr lang="zh-CN" altLang="en-US" sz="4800" b="1">
              <a:solidFill>
                <a:srgbClr val="FF3300"/>
              </a:solidFill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01850"/>
            <a:ext cx="7924800" cy="4114800"/>
          </a:xfrm>
        </p:spPr>
        <p:txBody>
          <a:bodyPr/>
          <a:lstStyle/>
          <a:p>
            <a:endParaRPr lang="en-US" altLang="zh-CN"/>
          </a:p>
          <a:p>
            <a:r>
              <a:rPr lang="zh-CN" altLang="en-US"/>
              <a:t>　　</a:t>
            </a:r>
            <a:r>
              <a:rPr lang="zh-CN" altLang="en-US" sz="3600">
                <a:solidFill>
                  <a:srgbClr val="6666FF"/>
                </a:solidFill>
              </a:rPr>
              <a:t>课文塑造了热情的伙伴和淳朴的乡民形象，用“我喜欢文中的 </a:t>
            </a:r>
            <a:r>
              <a:rPr lang="en-US" altLang="zh-CN" sz="3600">
                <a:solidFill>
                  <a:srgbClr val="6666FF"/>
                </a:solidFill>
              </a:rPr>
              <a:t>X X</a:t>
            </a:r>
            <a:r>
              <a:rPr lang="zh-CN" altLang="en-US" sz="3600">
                <a:solidFill>
                  <a:srgbClr val="6666FF"/>
                </a:solidFill>
              </a:rPr>
              <a:t>（人物），因为他（他们）</a:t>
            </a:r>
            <a:r>
              <a:rPr lang="en-US" altLang="zh-CN" sz="3600">
                <a:solidFill>
                  <a:srgbClr val="6666FF"/>
                </a:solidFill>
              </a:rPr>
              <a:t>……</a:t>
            </a:r>
            <a:r>
              <a:rPr lang="zh-CN" altLang="en-US" sz="3600">
                <a:solidFill>
                  <a:srgbClr val="6666FF"/>
                </a:solidFill>
              </a:rPr>
              <a:t>（评价其性格、品质），比如</a:t>
            </a:r>
            <a:r>
              <a:rPr lang="en-US" altLang="zh-CN" sz="3600">
                <a:solidFill>
                  <a:srgbClr val="6666FF"/>
                </a:solidFill>
              </a:rPr>
              <a:t>…… </a:t>
            </a:r>
            <a:r>
              <a:rPr lang="zh-CN" altLang="en-US" sz="3600">
                <a:solidFill>
                  <a:srgbClr val="6666FF"/>
                </a:solidFill>
              </a:rPr>
              <a:t>（举人物表现）”的句式，写三言两语，简笔勾勒人物形象。</a:t>
            </a:r>
            <a:endParaRPr lang="zh-CN" altLang="en-US" sz="3600">
              <a:solidFill>
                <a:srgbClr val="6666FF"/>
              </a:solidFill>
            </a:endParaRPr>
          </a:p>
          <a:p>
            <a:endParaRPr lang="en-US" altLang="zh-CN">
              <a:solidFill>
                <a:srgbClr val="66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105" y="419100"/>
            <a:ext cx="4244975" cy="1143000"/>
          </a:xfrm>
        </p:spPr>
        <p:txBody>
          <a:bodyPr/>
          <a:lstStyle/>
          <a:p>
            <a:r>
              <a:rPr lang="zh-CN" altLang="en-US" sz="5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华文新魏" pitchFamily="2" charset="-122"/>
                <a:ea typeface="华文新魏" pitchFamily="2" charset="-122"/>
              </a:rPr>
              <a:t>作业：</a:t>
            </a:r>
            <a:endParaRPr lang="zh-CN" altLang="en-US" sz="540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113" y="1773238"/>
            <a:ext cx="7558087" cy="4159250"/>
          </a:xfrm>
        </p:spPr>
        <p:txBody>
          <a:bodyPr/>
          <a:lstStyle/>
          <a:p>
            <a:pPr marL="0" indent="0">
              <a:spcBef>
                <a:spcPct val="0"/>
              </a:spcBef>
              <a:buFontTx/>
              <a:buNone/>
            </a:pPr>
            <a:r>
              <a:rPr lang="en-US" altLang="zh-CN" sz="4800" dirty="0">
                <a:solidFill>
                  <a:srgbClr val="000000"/>
                </a:solidFill>
                <a:latin typeface="宋体" panose="02010600030101010101" pitchFamily="2" charset="-122"/>
                <a:ea typeface="华文新魏" pitchFamily="2" charset="-122"/>
              </a:rPr>
              <a:t>  </a:t>
            </a:r>
            <a:r>
              <a:rPr lang="zh-CN" altLang="en-US" sz="4800" dirty="0">
                <a:solidFill>
                  <a:srgbClr val="000000"/>
                </a:solidFill>
                <a:latin typeface="宋体" panose="02010600030101010101" pitchFamily="2" charset="-122"/>
                <a:ea typeface="华文新魏" pitchFamily="2" charset="-122"/>
              </a:rPr>
              <a:t>在</a:t>
            </a:r>
            <a:r>
              <a:rPr lang="en-US" altLang="zh-CN" sz="4800" dirty="0">
                <a:solidFill>
                  <a:srgbClr val="000000"/>
                </a:solidFill>
                <a:latin typeface="宋体" panose="02010600030101010101" pitchFamily="2" charset="-122"/>
                <a:ea typeface="华文新魏" pitchFamily="2" charset="-122"/>
              </a:rPr>
              <a:t>《</a:t>
            </a:r>
            <a:r>
              <a:rPr lang="zh-CN" altLang="en-US" sz="4800" dirty="0">
                <a:solidFill>
                  <a:srgbClr val="000000"/>
                </a:solidFill>
                <a:latin typeface="宋体" panose="02010600030101010101" pitchFamily="2" charset="-122"/>
                <a:ea typeface="华文新魏" pitchFamily="2" charset="-122"/>
              </a:rPr>
              <a:t>社戏</a:t>
            </a:r>
            <a:r>
              <a:rPr lang="en-US" altLang="zh-CN" sz="4800" dirty="0">
                <a:solidFill>
                  <a:srgbClr val="000000"/>
                </a:solidFill>
                <a:latin typeface="宋体" panose="02010600030101010101" pitchFamily="2" charset="-122"/>
                <a:ea typeface="华文新魏" pitchFamily="2" charset="-122"/>
              </a:rPr>
              <a:t>》</a:t>
            </a:r>
            <a:r>
              <a:rPr lang="zh-CN" altLang="en-US" sz="4800" dirty="0">
                <a:solidFill>
                  <a:srgbClr val="000000"/>
                </a:solidFill>
                <a:latin typeface="宋体" panose="02010600030101010101" pitchFamily="2" charset="-122"/>
                <a:ea typeface="华文新魏" pitchFamily="2" charset="-122"/>
              </a:rPr>
              <a:t>一课中充满了鲁迅对自己童年时代的美好回忆，童年是快乐的，美好的，你有过这样美好的回忆吗？请以此为话题写一篇小短文。</a:t>
            </a:r>
            <a:endParaRPr lang="zh-CN" altLang="en-US" sz="4800" dirty="0">
              <a:ea typeface="华文新魏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0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0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38" grpId="0" autoUpdateAnimBg="0"/>
      <p:bldP spid="270339" grpId="0" autoUpdateAnimBg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442523" y="2479085"/>
            <a:ext cx="36631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zh-CN" altLang="en-US" sz="5400" b="1" cap="all" spc="0" dirty="0" smtClean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谢谢观看！</a:t>
            </a:r>
            <a:endParaRPr lang="zh-CN" altLang="en-US" sz="5400" b="1" cap="all" spc="0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" y="762000"/>
            <a:ext cx="9010650" cy="5638800"/>
          </a:xfrm>
        </p:spPr>
        <p:txBody>
          <a:bodyPr/>
          <a:lstStyle/>
          <a:p>
            <a:r>
              <a:rPr lang="en-US" altLang="zh-CN" sz="2800" b="1" dirty="0">
                <a:solidFill>
                  <a:srgbClr val="0000FF"/>
                </a:solidFill>
              </a:rPr>
              <a:t>         </a:t>
            </a:r>
            <a:r>
              <a:rPr lang="zh-CN" altLang="en-US" sz="3600" b="1" dirty="0">
                <a:solidFill>
                  <a:srgbClr val="0000FF"/>
                </a:solidFill>
              </a:rPr>
              <a:t>短篇小说</a:t>
            </a:r>
            <a:r>
              <a:rPr lang="en-US" altLang="zh-CN" sz="3600" b="1" dirty="0">
                <a:solidFill>
                  <a:srgbClr val="0000FF"/>
                </a:solidFill>
              </a:rPr>
              <a:t>《</a:t>
            </a:r>
            <a:r>
              <a:rPr lang="zh-CN" altLang="en-US" sz="3600" b="1" dirty="0">
                <a:solidFill>
                  <a:srgbClr val="0000FF"/>
                </a:solidFill>
              </a:rPr>
              <a:t>社戏</a:t>
            </a:r>
            <a:r>
              <a:rPr lang="en-US" altLang="zh-CN" sz="3600" b="1" dirty="0">
                <a:solidFill>
                  <a:srgbClr val="0000FF"/>
                </a:solidFill>
              </a:rPr>
              <a:t>》</a:t>
            </a:r>
            <a:r>
              <a:rPr lang="zh-CN" altLang="en-US" sz="3600" b="1" dirty="0">
                <a:solidFill>
                  <a:srgbClr val="0000FF"/>
                </a:solidFill>
              </a:rPr>
              <a:t>写于</a:t>
            </a:r>
            <a:r>
              <a:rPr lang="en-US" altLang="zh-CN" sz="3600" b="1" dirty="0">
                <a:solidFill>
                  <a:srgbClr val="0000FF"/>
                </a:solidFill>
              </a:rPr>
              <a:t>1922</a:t>
            </a:r>
            <a:r>
              <a:rPr lang="zh-CN" altLang="en-US" sz="3600" b="1" dirty="0">
                <a:solidFill>
                  <a:srgbClr val="0000FF"/>
                </a:solidFill>
              </a:rPr>
              <a:t>年</a:t>
            </a:r>
            <a:r>
              <a:rPr lang="en-US" altLang="zh-CN" sz="3600" b="1" dirty="0">
                <a:solidFill>
                  <a:srgbClr val="0000FF"/>
                </a:solidFill>
              </a:rPr>
              <a:t>10</a:t>
            </a:r>
            <a:r>
              <a:rPr lang="zh-CN" altLang="en-US" sz="3600" b="1" dirty="0">
                <a:solidFill>
                  <a:srgbClr val="0000FF"/>
                </a:solidFill>
              </a:rPr>
              <a:t>月，当时社会黑暗，农民痛苦，使他自然回忆起心中保留的一块净土</a:t>
            </a:r>
            <a:r>
              <a:rPr lang="en-US" altLang="zh-CN" sz="3600" b="1" dirty="0">
                <a:solidFill>
                  <a:srgbClr val="0000FF"/>
                </a:solidFill>
              </a:rPr>
              <a:t>—</a:t>
            </a:r>
            <a:r>
              <a:rPr lang="zh-CN" altLang="en-US" sz="3600" b="1" dirty="0">
                <a:solidFill>
                  <a:srgbClr val="0000FF"/>
                </a:solidFill>
              </a:rPr>
              <a:t>平桥村。那里有外祖母的慈爱，也有纯朴善良农民的抚爱，更有热情能干的小伙伴们的友爱，那里还有一片可以摆脱封建教育和封建伦礼观念的自由天地。他热爱农村，热爱劳动人民，热爱农村孩子，向往美好自由的生活，这种思想感情融于作品中。</a:t>
            </a:r>
            <a:endParaRPr lang="zh-CN" altLang="en-US" sz="36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18110" y="3529330"/>
            <a:ext cx="8790940" cy="1296035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dk1">
                        <a:shade val="51000"/>
                        <a:satMod val="130000"/>
                      </a:schemeClr>
                    </a:gs>
                    <a:gs pos="80000">
                      <a:schemeClr val="dk1">
                        <a:shade val="93000"/>
                        <a:satMod val="130000"/>
                      </a:schemeClr>
                    </a:gs>
                    <a:gs pos="100000">
                      <a:schemeClr val="dk1">
                        <a:shade val="94000"/>
                        <a:satMod val="135000"/>
                      </a:schemeClr>
                    </a:gs>
                  </a:gsLst>
                  <a:lin ang="16200000" scaled="0"/>
                </a:gradFill>
              </a14:hiddenFill>
            </a:ext>
          </a:ex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sz="2800" dirty="0">
                <a:solidFill>
                  <a:srgbClr val="FF0000"/>
                </a:solidFill>
              </a:rPr>
              <a:t>在绍兴，“社”是一种区域名称，相当于“村庄”。社中有“庙”，为了祈求全社平安富足，社庙里每年一定时间都要演戏，这就叫做“社戏”。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1405255" y="506095"/>
            <a:ext cx="270596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1" lang="en-US" altLang="zh-CN" sz="60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charset="0"/>
              </a:rPr>
              <a:t>  </a:t>
            </a:r>
            <a:r>
              <a:rPr kumimoji="1" lang="zh-CN" altLang="en-US" sz="6000" b="1" i="0" u="none" strike="noStrike" kern="0" cap="none" spc="0" normalizeH="0" baseline="0" noProof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imes New Roman" panose="02020603050405020304" charset="0"/>
              </a:rPr>
              <a:t>解题</a:t>
            </a:r>
            <a:endParaRPr kumimoji="1" lang="zh-CN" altLang="en-US" sz="6000" b="1" i="0" u="none" strike="noStrike" kern="0" cap="none" spc="0" normalizeH="0" baseline="0" noProof="0" smtClean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anose="0202060305040502030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26415" y="2355215"/>
            <a:ext cx="446429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457200" indent="-457200" algn="l"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1pPr>
            <a:lvl2pPr marL="914400" indent="-457200" algn="l"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2pPr>
            <a:lvl3pPr marL="1371600" indent="-457200" algn="l"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3pPr>
            <a:lvl4pPr marL="1828800" indent="-457200" algn="l"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4pPr>
            <a:lvl5pPr marL="2286000" indent="-457200" algn="l"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5pPr>
            <a:lvl6pPr marL="27432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6pPr>
            <a:lvl7pPr marL="32004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7pPr>
            <a:lvl8pPr marL="36576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8pPr>
            <a:lvl9pPr marL="4114800" indent="-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zh-CN" altLang="en-US" sz="4800" b="1" dirty="0">
                <a:solidFill>
                  <a:srgbClr val="FFFF00"/>
                </a:solidFill>
                <a:latin typeface="Arial" panose="020B0604020202020204" pitchFamily="34" charset="0"/>
              </a:rPr>
              <a:t>什么是社戏呢？</a:t>
            </a:r>
            <a:endParaRPr lang="zh-CN" altLang="en-US" sz="4800" b="1" dirty="0">
              <a:solidFill>
                <a:srgbClr val="FFFF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 autoUpdateAnimBg="0"/>
      <p:bldP spid="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6" name="Picture 6" descr="LSB051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355" y="150495"/>
            <a:ext cx="2127250" cy="324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28" name="WordArt 8"/>
          <p:cNvSpPr>
            <a:spLocks noChangeArrowheads="1" noChangeShapeType="1" noTextEdit="1"/>
          </p:cNvSpPr>
          <p:nvPr/>
        </p:nvSpPr>
        <p:spPr bwMode="auto">
          <a:xfrm>
            <a:off x="4427538" y="620713"/>
            <a:ext cx="3352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zh-CN" altLang="en-US" sz="6600" b="1" kern="10">
                <a:ln w="12700">
                  <a:solidFill>
                    <a:srgbClr val="EAEAEA"/>
                  </a:solidFill>
                  <a:rou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隶书"/>
                <a:ea typeface="隶书"/>
              </a:rPr>
              <a:t>作者简介</a:t>
            </a:r>
            <a:endParaRPr lang="zh-CN" altLang="en-US" sz="6600" b="1" kern="10">
              <a:ln w="12700">
                <a:solidFill>
                  <a:srgbClr val="EAEAEA"/>
                </a:solidFill>
                <a:rou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隶书"/>
              <a:ea typeface="隶书"/>
            </a:endParaRPr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3443288" y="2061845"/>
            <a:ext cx="5364162" cy="1531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CC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66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lang="en-US" altLang="zh-CN">
                <a:solidFill>
                  <a:srgbClr val="336699"/>
                </a:solidFill>
              </a:rPr>
              <a:t> </a:t>
            </a:r>
            <a:r>
              <a:rPr lang="zh-CN" altLang="en-US" sz="3600" b="1">
                <a:solidFill>
                  <a:srgbClr val="5EAE5E"/>
                </a:solidFill>
                <a:ea typeface="文鼎粗圆" pitchFamily="49" charset="-122"/>
              </a:rPr>
              <a:t>鲁迅（</a:t>
            </a:r>
            <a:r>
              <a:rPr lang="en-US" altLang="zh-CN" sz="3600" b="1">
                <a:solidFill>
                  <a:srgbClr val="5EAE5E"/>
                </a:solidFill>
                <a:ea typeface="文鼎粗圆" pitchFamily="49" charset="-122"/>
              </a:rPr>
              <a:t>1881-1936</a:t>
            </a:r>
            <a:r>
              <a:rPr lang="zh-CN" altLang="en-US" sz="3600" b="1">
                <a:solidFill>
                  <a:srgbClr val="5EAE5E"/>
                </a:solidFill>
                <a:ea typeface="文鼎粗圆" pitchFamily="49" charset="-122"/>
              </a:rPr>
              <a:t>），中国现代伟大的</a:t>
            </a:r>
            <a:r>
              <a:rPr lang="zh-CN" altLang="en-US" sz="3600" b="1">
                <a:solidFill>
                  <a:srgbClr val="FF0000"/>
                </a:solidFill>
                <a:ea typeface="文鼎粗圆" pitchFamily="49" charset="-122"/>
              </a:rPr>
              <a:t>文学家</a:t>
            </a:r>
            <a:r>
              <a:rPr lang="zh-CN" altLang="en-US" sz="3600" b="1">
                <a:solidFill>
                  <a:srgbClr val="FF0000"/>
                </a:solidFill>
                <a:ea typeface="文鼎粗圆" pitchFamily="49" charset="-122"/>
                <a:sym typeface="+mn-ea"/>
              </a:rPr>
              <a:t>思想</a:t>
            </a:r>
            <a:endParaRPr lang="zh-CN" altLang="en-US" sz="3600" b="1">
              <a:solidFill>
                <a:srgbClr val="FF0000"/>
              </a:solidFill>
              <a:ea typeface="文鼎粗圆" pitchFamily="49" charset="-122"/>
            </a:endParaRPr>
          </a:p>
        </p:txBody>
      </p:sp>
      <p:sp>
        <p:nvSpPr>
          <p:cNvPr id="133132" name="Text Box 12"/>
          <p:cNvSpPr txBox="1">
            <a:spLocks noChangeArrowheads="1"/>
          </p:cNvSpPr>
          <p:nvPr/>
        </p:nvSpPr>
        <p:spPr bwMode="auto">
          <a:xfrm>
            <a:off x="817880" y="3480435"/>
            <a:ext cx="8151495" cy="297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130000"/>
              </a:lnSpc>
              <a:spcBef>
                <a:spcPct val="50000"/>
              </a:spcBef>
            </a:pPr>
            <a:r>
              <a:rPr lang="zh-CN" altLang="en-US" sz="3600" b="1">
                <a:solidFill>
                  <a:srgbClr val="FF0000"/>
                </a:solidFill>
                <a:ea typeface="文鼎粗圆" pitchFamily="49" charset="-122"/>
              </a:rPr>
              <a:t>家和革命家</a:t>
            </a:r>
            <a:r>
              <a:rPr lang="zh-CN" altLang="en-US" sz="3600" b="1">
                <a:solidFill>
                  <a:srgbClr val="5EAE5E"/>
                </a:solidFill>
                <a:ea typeface="文鼎粗圆" pitchFamily="49" charset="-122"/>
              </a:rPr>
              <a:t>。原名</a:t>
            </a:r>
            <a:r>
              <a:rPr lang="zh-CN" altLang="en-US" sz="3600" b="1">
                <a:solidFill>
                  <a:srgbClr val="FF0000"/>
                </a:solidFill>
                <a:ea typeface="文鼎粗圆" pitchFamily="49" charset="-122"/>
              </a:rPr>
              <a:t>周树人</a:t>
            </a:r>
            <a:r>
              <a:rPr lang="zh-CN" altLang="en-US" sz="3600" b="1">
                <a:solidFill>
                  <a:srgbClr val="5EAE5E"/>
                </a:solidFill>
                <a:ea typeface="文鼎粗圆" pitchFamily="49" charset="-122"/>
              </a:rPr>
              <a:t>，字豫才，浙江</a:t>
            </a:r>
            <a:r>
              <a:rPr lang="zh-CN" altLang="en-US" sz="3600" b="1">
                <a:solidFill>
                  <a:srgbClr val="FF0000"/>
                </a:solidFill>
                <a:ea typeface="文鼎粗圆" pitchFamily="49" charset="-122"/>
              </a:rPr>
              <a:t>绍兴人</a:t>
            </a:r>
            <a:r>
              <a:rPr lang="zh-CN" altLang="en-US" sz="3600" b="1">
                <a:ea typeface="文鼎粗圆" pitchFamily="49" charset="-122"/>
              </a:rPr>
              <a:t>。</a:t>
            </a:r>
            <a:r>
              <a:rPr kumimoji="1" lang="zh-CN" altLang="en-US" sz="2400" b="1"/>
              <a:t>代表作有我国现代文学史上第一篇白话小说</a:t>
            </a:r>
            <a:r>
              <a:rPr kumimoji="1" lang="en-US" altLang="zh-CN" sz="2400" b="1"/>
              <a:t>《</a:t>
            </a:r>
            <a:r>
              <a:rPr kumimoji="1" lang="zh-CN" altLang="en-US" sz="2400" b="1"/>
              <a:t>狂人日记</a:t>
            </a:r>
            <a:r>
              <a:rPr kumimoji="1" lang="en-US" altLang="zh-CN" sz="2400" b="1"/>
              <a:t>》</a:t>
            </a:r>
            <a:r>
              <a:rPr kumimoji="1" lang="zh-CN" altLang="en-US" sz="2400" b="1"/>
              <a:t>，中篇小说</a:t>
            </a:r>
            <a:r>
              <a:rPr kumimoji="1" lang="en-US" altLang="zh-CN" sz="2400" b="1"/>
              <a:t>《</a:t>
            </a:r>
            <a:r>
              <a:rPr kumimoji="1" lang="zh-CN" altLang="en-US" sz="2400" b="1"/>
              <a:t>阿</a:t>
            </a:r>
            <a:r>
              <a:rPr kumimoji="1" lang="en-US" altLang="zh-CN" sz="2400" b="1"/>
              <a:t>Q</a:t>
            </a:r>
            <a:r>
              <a:rPr kumimoji="1" lang="zh-CN" altLang="en-US" sz="2400" b="1"/>
              <a:t>正传</a:t>
            </a:r>
            <a:r>
              <a:rPr kumimoji="1" lang="en-US" altLang="zh-CN" sz="2400" b="1"/>
              <a:t>》</a:t>
            </a:r>
            <a:r>
              <a:rPr kumimoji="1" lang="zh-CN" altLang="en-US" sz="2400" b="1"/>
              <a:t>，散文集</a:t>
            </a:r>
            <a:r>
              <a:rPr kumimoji="1" lang="en-US" altLang="zh-CN" sz="2400" b="1"/>
              <a:t>《</a:t>
            </a:r>
            <a:r>
              <a:rPr kumimoji="1" lang="zh-CN" altLang="en-US" sz="2400" b="1"/>
              <a:t>朝花夕拾</a:t>
            </a:r>
            <a:r>
              <a:rPr kumimoji="1" lang="en-US" altLang="zh-CN" sz="2400" b="1"/>
              <a:t>》</a:t>
            </a:r>
            <a:r>
              <a:rPr kumimoji="1" lang="zh-CN" altLang="en-US" sz="2400" b="1"/>
              <a:t>，小说集</a:t>
            </a:r>
            <a:r>
              <a:rPr kumimoji="1" lang="en-US" altLang="zh-CN" sz="2400" b="1"/>
              <a:t>《</a:t>
            </a:r>
            <a:r>
              <a:rPr kumimoji="1" lang="zh-CN" altLang="en-US" sz="2400" b="1"/>
              <a:t>呐喊</a:t>
            </a:r>
            <a:r>
              <a:rPr kumimoji="1" lang="en-US" altLang="zh-CN" sz="2400" b="1"/>
              <a:t>》</a:t>
            </a:r>
            <a:r>
              <a:rPr kumimoji="1" lang="zh-CN" altLang="en-US" sz="2400" b="1"/>
              <a:t>、</a:t>
            </a:r>
            <a:r>
              <a:rPr kumimoji="1" lang="en-US" altLang="zh-CN" sz="2400" b="1"/>
              <a:t>《</a:t>
            </a:r>
            <a:r>
              <a:rPr kumimoji="1" lang="zh-CN" altLang="en-US" sz="2400" b="1"/>
              <a:t>彷徨</a:t>
            </a:r>
            <a:r>
              <a:rPr kumimoji="1" lang="en-US" altLang="zh-CN" sz="2400" b="1"/>
              <a:t>》</a:t>
            </a:r>
            <a:r>
              <a:rPr kumimoji="1" lang="zh-CN" altLang="en-US" sz="2400" b="1"/>
              <a:t>，杂文集</a:t>
            </a:r>
            <a:r>
              <a:rPr kumimoji="1" lang="en-US" altLang="zh-CN" sz="2400" b="1"/>
              <a:t>《</a:t>
            </a:r>
            <a:r>
              <a:rPr kumimoji="1" lang="zh-CN" altLang="en-US" sz="2400" b="1"/>
              <a:t>坟</a:t>
            </a:r>
            <a:r>
              <a:rPr kumimoji="1" lang="en-US" altLang="zh-CN" sz="2400" b="1"/>
              <a:t>》</a:t>
            </a:r>
            <a:r>
              <a:rPr kumimoji="1" lang="zh-CN" altLang="en-US" sz="2400" b="1"/>
              <a:t>、</a:t>
            </a:r>
            <a:r>
              <a:rPr kumimoji="1" lang="en-US" altLang="zh-CN" sz="2400" b="1"/>
              <a:t>《</a:t>
            </a:r>
            <a:r>
              <a:rPr kumimoji="1" lang="zh-CN" altLang="en-US" sz="2400" b="1"/>
              <a:t>二心集</a:t>
            </a:r>
            <a:r>
              <a:rPr kumimoji="1" lang="en-US" altLang="zh-CN" sz="2400" b="1"/>
              <a:t>》</a:t>
            </a:r>
            <a:r>
              <a:rPr kumimoji="1" lang="zh-CN" altLang="en-US" sz="2400" b="1"/>
              <a:t>等。</a:t>
            </a:r>
            <a:endParaRPr lang="en-US" altLang="zh-CN" sz="240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3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149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149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500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500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500"/>
                                        <p:tgtEl>
                                          <p:spTgt spid="1331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2000"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149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0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0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0"/>
                                        <p:tgtEl>
                                          <p:spTgt spid="1331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"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8" grpId="0" animBg="1"/>
      <p:bldP spid="133130" grpId="0" bldLvl="0" animBg="1"/>
      <p:bldP spid="133132" grpId="0" bldLvl="0" animBg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自定义设计方案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5449</Words>
  <Application>WPS 演示</Application>
  <PresentationFormat>全屏显示(4:3)</PresentationFormat>
  <Paragraphs>600</Paragraphs>
  <Slides>63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25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63</vt:i4>
      </vt:variant>
    </vt:vector>
  </HeadingPairs>
  <TitlesOfParts>
    <vt:vector size="90" baseType="lpstr">
      <vt:lpstr>Arial</vt:lpstr>
      <vt:lpstr>宋体</vt:lpstr>
      <vt:lpstr>Wingdings</vt:lpstr>
      <vt:lpstr>楷体_GB2312</vt:lpstr>
      <vt:lpstr>Times New Roman</vt:lpstr>
      <vt:lpstr>黑体</vt:lpstr>
      <vt:lpstr>隶书</vt:lpstr>
      <vt:lpstr>微软雅黑</vt:lpstr>
      <vt:lpstr>华文行楷</vt:lpstr>
      <vt:lpstr>文鼎粗圆</vt:lpstr>
      <vt:lpstr>隶书</vt:lpstr>
      <vt:lpstr>华文新魏</vt:lpstr>
      <vt:lpstr>Segoe Print</vt:lpstr>
      <vt:lpstr>Arial Unicode MS</vt:lpstr>
      <vt:lpstr>Calibri</vt:lpstr>
      <vt:lpstr>Times New Roman</vt:lpstr>
      <vt:lpstr>新宋体</vt:lpstr>
      <vt:lpstr>文鼎特粗圆</vt:lpstr>
      <vt:lpstr>文鼎琥珀体</vt:lpstr>
      <vt:lpstr>华文行楷</vt:lpstr>
      <vt:lpstr>仿宋_GB2312</vt:lpstr>
      <vt:lpstr>仿宋</vt:lpstr>
      <vt:lpstr>文鼎广告体</vt:lpstr>
      <vt:lpstr>文鼎海报体</vt:lpstr>
      <vt:lpstr>华文新魏</vt:lpstr>
      <vt:lpstr>自定义设计方案</vt:lpstr>
      <vt:lpstr>Paint.Picture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易忽略的精彩处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归航偷豆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读精段，层级式品析</vt:lpstr>
      <vt:lpstr>PowerPoint 演示文稿</vt:lpstr>
      <vt:lpstr>PowerPoint 演示文稿</vt:lpstr>
      <vt:lpstr>评人物，简笔式速写</vt:lpstr>
      <vt:lpstr>作业：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李正敏8818</dc:creator>
  <cp:lastModifiedBy>aa</cp:lastModifiedBy>
  <cp:revision>28</cp:revision>
  <dcterms:created xsi:type="dcterms:W3CDTF">2018-01-30T06:37:00Z</dcterms:created>
  <dcterms:modified xsi:type="dcterms:W3CDTF">2020-04-04T02:10:10Z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2052-11.1.0.9564</vt:lpwstr>
  </property>
</Properties>
</file>