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4.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5.xml" ContentType="application/vnd.openxmlformats-officedocument.presentationml.notesSlide+xml"/>
  <Override PartName="/ppt/tags/tag161.xml" ContentType="application/vnd.openxmlformats-officedocument.presentationml.tags+xml"/>
  <Override PartName="/ppt/notesSlides/notesSlide6.xml" ContentType="application/vnd.openxmlformats-officedocument.presentationml.notesSlide+xml"/>
  <Override PartName="/ppt/tags/tag162.xml" ContentType="application/vnd.openxmlformats-officedocument.presentationml.tags+xml"/>
  <Override PartName="/ppt/notesSlides/notesSlide7.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8.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9.xml" ContentType="application/vnd.openxmlformats-officedocument.presentationml.notesSlide+xml"/>
  <Override PartName="/ppt/tags/tag171.xml" ContentType="application/vnd.openxmlformats-officedocument.presentationml.tags+xml"/>
  <Override PartName="/ppt/notesSlides/notesSlide10.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notesSlides/notesSlide11.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notesSlides/notesSlide12.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13.xml" ContentType="application/vnd.openxmlformats-officedocument.presentationml.notesSlide+xml"/>
  <Override PartName="/ppt/tags/tag180.xml" ContentType="application/vnd.openxmlformats-officedocument.presentationml.tags+xml"/>
  <Override PartName="/ppt/notesSlides/notesSlide14.xml" ContentType="application/vnd.openxmlformats-officedocument.presentationml.notesSlide+xml"/>
  <Override PartName="/ppt/tags/tag181.xml" ContentType="application/vnd.openxmlformats-officedocument.presentationml.tags+xml"/>
  <Override PartName="/ppt/notesSlides/notesSlide15.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16.xml" ContentType="application/vnd.openxmlformats-officedocument.presentationml.notesSlide+xml"/>
  <Override PartName="/ppt/tags/tag184.xml" ContentType="application/vnd.openxmlformats-officedocument.presentationml.tags+xml"/>
  <Override PartName="/ppt/notesSlides/notesSlide17.xml" ContentType="application/vnd.openxmlformats-officedocument.presentationml.notesSlide+xml"/>
  <Override PartName="/ppt/tags/tag185.xml" ContentType="application/vnd.openxmlformats-officedocument.presentationml.tags+xml"/>
  <Override PartName="/ppt/notesSlides/notesSlide18.xml" ContentType="application/vnd.openxmlformats-officedocument.presentationml.notesSlide+xml"/>
  <Override PartName="/ppt/tags/tag186.xml" ContentType="application/vnd.openxmlformats-officedocument.presentationml.tags+xml"/>
  <Override PartName="/ppt/notesSlides/notesSlide19.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20.xml" ContentType="application/vnd.openxmlformats-officedocument.presentationml.notesSlide+xml"/>
  <Override PartName="/ppt/tags/tag189.xml" ContentType="application/vnd.openxmlformats-officedocument.presentationml.tags+xml"/>
  <Override PartName="/ppt/notesSlides/notesSlide21.xml" ContentType="application/vnd.openxmlformats-officedocument.presentationml.notesSlide+xml"/>
  <Override PartName="/ppt/tags/tag190.xml" ContentType="application/vnd.openxmlformats-officedocument.presentationml.tags+xml"/>
  <Override PartName="/ppt/notesSlides/notesSlide22.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23.xml" ContentType="application/vnd.openxmlformats-officedocument.presentationml.notesSlide+xml"/>
  <Override PartName="/ppt/tags/tag194.xml" ContentType="application/vnd.openxmlformats-officedocument.presentationml.tags+xml"/>
  <Override PartName="/ppt/notesSlides/notesSlide24.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25.xml" ContentType="application/vnd.openxmlformats-officedocument.presentationml.notesSlide+xml"/>
  <Override PartName="/ppt/tags/tag199.xml" ContentType="application/vnd.openxmlformats-officedocument.presentationml.tags+xml"/>
  <Override PartName="/ppt/notesSlides/notesSlide26.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27.xml" ContentType="application/vnd.openxmlformats-officedocument.presentationml.notesSlide+xml"/>
  <Override PartName="/ppt/tags/tag204.xml" ContentType="application/vnd.openxmlformats-officedocument.presentationml.tags+xml"/>
  <Override PartName="/ppt/notesSlides/notesSlide28.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29.xml" ContentType="application/vnd.openxmlformats-officedocument.presentationml.notesSlide+xml"/>
  <Override PartName="/ppt/tags/tag209.xml" ContentType="application/vnd.openxmlformats-officedocument.presentationml.tags+xml"/>
  <Override PartName="/ppt/notesSlides/notesSlide30.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31.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69" r:id="rId3"/>
    <p:sldId id="272" r:id="rId4"/>
    <p:sldId id="274" r:id="rId5"/>
    <p:sldId id="275" r:id="rId6"/>
    <p:sldId id="273" r:id="rId7"/>
    <p:sldId id="276" r:id="rId8"/>
    <p:sldId id="277" r:id="rId9"/>
    <p:sldId id="271" r:id="rId10"/>
    <p:sldId id="278" r:id="rId11"/>
    <p:sldId id="283" r:id="rId12"/>
    <p:sldId id="290" r:id="rId13"/>
    <p:sldId id="284" r:id="rId14"/>
    <p:sldId id="308" r:id="rId15"/>
    <p:sldId id="285" r:id="rId16"/>
    <p:sldId id="279" r:id="rId17"/>
    <p:sldId id="286" r:id="rId18"/>
    <p:sldId id="312" r:id="rId19"/>
    <p:sldId id="289" r:id="rId20"/>
    <p:sldId id="313" r:id="rId21"/>
    <p:sldId id="304" r:id="rId22"/>
    <p:sldId id="305" r:id="rId23"/>
    <p:sldId id="287" r:id="rId24"/>
    <p:sldId id="288" r:id="rId25"/>
    <p:sldId id="307" r:id="rId26"/>
    <p:sldId id="309" r:id="rId27"/>
    <p:sldId id="310" r:id="rId28"/>
    <p:sldId id="311" r:id="rId29"/>
    <p:sldId id="280" r:id="rId30"/>
    <p:sldId id="260" r:id="rId31"/>
    <p:sldId id="322" r:id="rId32"/>
    <p:sldId id="282" r:id="rId33"/>
    <p:sldId id="315" r:id="rId34"/>
    <p:sldId id="314" r:id="rId35"/>
    <p:sldId id="317" r:id="rId36"/>
    <p:sldId id="318" r:id="rId37"/>
    <p:sldId id="319" r:id="rId38"/>
    <p:sldId id="259" r:id="rId39"/>
    <p:sldId id="268"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ADAE"/>
    <a:srgbClr val="E9E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2020/4/13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031EA5-175E-43FF-B9D2-1DC5CF4F9E3B}"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28</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031EA5-175E-43FF-B9D2-1DC5CF4F9E3B}" type="slidenum">
              <a:rPr lang="zh-CN" altLang="en-US" smtClean="0"/>
              <a:t>29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30</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031EA5-175E-43FF-B9D2-1DC5CF4F9E3B}" type="slidenum">
              <a:rPr lang="zh-CN" altLang="en-US" smtClean="0"/>
              <a:t>32</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33</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031EA5-175E-43FF-B9D2-1DC5CF4F9E3B}" type="slidenum">
              <a:rPr lang="zh-CN" altLang="en-US" smtClean="0"/>
              <a:t>34</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35</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36</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37</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38</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031EA5-175E-43FF-B9D2-1DC5CF4F9E3B}"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file:///C:\Users\1V994W2\PycharmProjects\PPT_Background_Generation/pic_temp/1_pic_quater_right_down.png" TargetMode="Externa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2.png"/><Relationship Id="rId5" Type="http://schemas.openxmlformats.org/officeDocument/2006/relationships/tags" Target="../tags/tag11.xml"/><Relationship Id="rId10" Type="http://schemas.openxmlformats.org/officeDocument/2006/relationships/image" Target="file:///C:\Users\1V994W2\Documents\Tencent%20Files\574576071\FileRecv\&#25340;&#35013;&#32032;&#26448;\&#20013;&#22269;&#39118;-64\\13\subject_holdleft_197,91,99_0_staid_full_0.png" TargetMode="Externa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2.xml"/><Relationship Id="rId7"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file:///C:\Users\1V994W2\PycharmProjects\PPT_Background_Generation/pic_temp/1_pic_quater_right_down.png" TargetMode="External"/><Relationship Id="rId5" Type="http://schemas.openxmlformats.org/officeDocument/2006/relationships/tags" Target="../tags/tag74.xml"/><Relationship Id="rId10" Type="http://schemas.openxmlformats.org/officeDocument/2006/relationships/image" Target="../media/image2.png"/><Relationship Id="rId4" Type="http://schemas.openxmlformats.org/officeDocument/2006/relationships/tags" Target="../tags/tag73.xml"/><Relationship Id="rId9" Type="http://schemas.openxmlformats.org/officeDocument/2006/relationships/image" Target="file:///C:\Users\1V994W2\PycharmProjects\PPT_Background_Generation/pic_temp/0_pic_quater_left_up.png" TargetMode="Externa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file:///C:\Users\1V994W2\PycharmProjects\PPT_Background_Generation/pic_temp/1_pic_quater_right_down.png" TargetMode="Externa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2.png"/><Relationship Id="rId5" Type="http://schemas.openxmlformats.org/officeDocument/2006/relationships/tags" Target="../tags/tag80.xml"/><Relationship Id="rId10" Type="http://schemas.openxmlformats.org/officeDocument/2006/relationships/image" Target="file:///C:\Users\1V994W2\Documents\Tencent%20Files\574576071\FileRecv\&#25340;&#35013;&#32032;&#26448;\&#20013;&#22269;&#39118;-64\\13\subject_holdleft_197,91,99_0_staid_full_0.png" TargetMode="External"/><Relationship Id="rId4" Type="http://schemas.openxmlformats.org/officeDocument/2006/relationships/tags" Target="../tags/tag79.xml"/><Relationship Id="rId9"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file:///C:\Users\1V994W2\PycharmProjects\PPT_Background_Generation/pic_temp/1_pic_quater_right_down.png" TargetMode="Externa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2.png"/><Relationship Id="rId5" Type="http://schemas.openxmlformats.org/officeDocument/2006/relationships/tags" Target="../tags/tag8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6.xml"/><Relationship Id="rId9"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image" Target="../media/image2.png"/><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3.png"/><Relationship Id="rId5" Type="http://schemas.openxmlformats.org/officeDocument/2006/relationships/tags" Target="../tags/tag94.xml"/><Relationship Id="rId10" Type="http://schemas.openxmlformats.org/officeDocument/2006/relationships/slideMaster" Target="../slideMasters/slideMaster1.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image" Target="file:///C:\Users\1V994W2\PycharmProjects\PPT_Background_Generation/pic_temp/1_pic_quater_right_down.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6.xml"/><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3.xml"/><Relationship Id="rId10" Type="http://schemas.openxmlformats.org/officeDocument/2006/relationships/image" Target="../media/image3.png"/><Relationship Id="rId4" Type="http://schemas.openxmlformats.org/officeDocument/2006/relationships/tags" Target="../tags/tag102.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image" Target="../media/image3.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slideMaster" Target="../slideMasters/slideMaster1.xml"/><Relationship Id="rId5" Type="http://schemas.openxmlformats.org/officeDocument/2006/relationships/tags" Target="../tags/tag111.xml"/><Relationship Id="rId15" Type="http://schemas.openxmlformats.org/officeDocument/2006/relationships/image" Target="file:///C:\Users\1V994W2\PycharmProjects\PPT_Background_Generation/pic_temp/1_pic_quater_right_down.png" TargetMode="External"/><Relationship Id="rId10" Type="http://schemas.openxmlformats.org/officeDocument/2006/relationships/tags" Target="../tags/tag116.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image" Target="../media/image3.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slideMaster" Target="../slideMasters/slideMaster1.xml"/><Relationship Id="rId5" Type="http://schemas.openxmlformats.org/officeDocument/2006/relationships/tags" Target="../tags/tag121.xml"/><Relationship Id="rId15" Type="http://schemas.openxmlformats.org/officeDocument/2006/relationships/image" Target="file:///C:\Users\1V994W2\PycharmProjects\PPT_Background_Generation/pic_temp/1_pic_quater_right_down.png" TargetMode="Externa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image" Target="file:///C:\Users\1V994W2\PycharmProjects\PPT_Background_Generation/pic_temp/1_pic_quater_right_down.png" TargetMode="Externa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2.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slideMaster" Target="../slideMasters/slideMaster1.xml"/><Relationship Id="rId5" Type="http://schemas.openxmlformats.org/officeDocument/2006/relationships/tags" Target="../tags/tag13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image" Target="../media/image2.png"/><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image" Target="file:///C:\Users\1V994W2\PycharmProjects\PPT_Background_Generation/pic_temp/0_pic_quater_right_up.png" TargetMode="Externa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image" Target="../media/image5.png"/><Relationship Id="rId5" Type="http://schemas.openxmlformats.org/officeDocument/2006/relationships/tags" Target="../tags/tag141.xml"/><Relationship Id="rId10" Type="http://schemas.openxmlformats.org/officeDocument/2006/relationships/slideMaster" Target="../slideMasters/slideMaster1.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image" Target="file:///C:\Users\1V994W2\PycharmProjects\PPT_Background_Generation/pic_temp/1_pic_quater_righ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file:///C:\Users\1V994W2\PycharmProjects\PPT_Background_Generation/pic_temp/1_pic_quater_right_down.png" TargetMode="Externa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png"/><Relationship Id="rId5" Type="http://schemas.openxmlformats.org/officeDocument/2006/relationships/tags" Target="../tags/tag18.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17.xml"/><Relationship Id="rId9"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image" Target="file:///C:\Users\1V994W2\PycharmProjects\PPT_Background_Generation/pic_temp/pic_half_top.png" TargetMode="External"/><Relationship Id="rId4" Type="http://schemas.openxmlformats.org/officeDocument/2006/relationships/tags" Target="../tags/tag24.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file:///C:\Users\1V994W2\PycharmProjects\PPT_Background_Generation/pic_temp/1_pic_quater_right_down.png" TargetMode="Externa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2.xml"/><Relationship Id="rId10" Type="http://schemas.openxmlformats.org/officeDocument/2006/relationships/image" Target="../media/image3.png"/><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3.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slideMaster" Target="../slideMasters/slideMaster1.xml"/><Relationship Id="rId5" Type="http://schemas.openxmlformats.org/officeDocument/2006/relationships/tags" Target="../tags/tag40.xml"/><Relationship Id="rId15" Type="http://schemas.openxmlformats.org/officeDocument/2006/relationships/image" Target="file:///C:\Users\1V994W2\PycharmProjects\PPT_Background_Generation/pic_temp/1_pic_quater_right_down.png" TargetMode="Externa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file:///C:\Users\1V994W2\PycharmProjects\PPT_Background_Generation/pic_temp/1_pic_quater_right_down.png" TargetMode="External"/><Relationship Id="rId5" Type="http://schemas.openxmlformats.org/officeDocument/2006/relationships/tags" Target="../tags/tag50.xml"/><Relationship Id="rId10" Type="http://schemas.openxmlformats.org/officeDocument/2006/relationships/image" Target="../media/image2.png"/><Relationship Id="rId4" Type="http://schemas.openxmlformats.org/officeDocument/2006/relationships/tags" Target="../tags/tag49.xml"/><Relationship Id="rId9" Type="http://schemas.openxmlformats.org/officeDocument/2006/relationships/image" Target="file:///C:\Users\1V994W2\Documents\Tencent%20Files\574576071\FileRecv\&#25340;&#35013;&#32032;&#26448;\&#20013;&#22269;&#39118;-64\\13\subject_holdleft_197,91,99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image" Target="file:///C:\Users\1V994W2\PycharmProjects\PPT_Background_Generation/pic_temp/1_pic_quater_right_down.png" TargetMode="Externa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image" Target="../media/image2.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59.xml"/><Relationship Id="rId10" Type="http://schemas.openxmlformats.org/officeDocument/2006/relationships/image" Target="../media/image3.png"/><Relationship Id="rId4" Type="http://schemas.openxmlformats.org/officeDocument/2006/relationships/tags" Target="../tags/tag58.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file:///C:\Users\1V994W2\PycharmProjects\PPT_Background_Generation/pic_temp/1_pic_quater_right_down.png" TargetMode="Externa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image" Target="../media/image2.png"/><Relationship Id="rId5" Type="http://schemas.openxmlformats.org/officeDocument/2006/relationships/tags" Target="../tags/tag6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66.xml"/><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9" r:link="rId10">
            <a:extLst>
              <a:ext uri="{28A0092B-C50C-407E-A947-70E740481C1C}">
                <a14:useLocalDpi xmlns:a14="http://schemas.microsoft.com/office/drawing/2010/main" val="0"/>
              </a:ext>
            </a:extLst>
          </a:blip>
          <a:stretch>
            <a:fillRect/>
          </a:stretch>
        </p:blipFill>
        <p:spPr>
          <a:xfrm>
            <a:off x="609600" y="1939752"/>
            <a:ext cx="5486400" cy="2978495"/>
          </a:xfrm>
          <a:prstGeom prst="rect">
            <a:avLst/>
          </a:prstGeom>
        </p:spPr>
      </p:pic>
      <p:pic>
        <p:nvPicPr>
          <p:cNvPr id="5" name="图片 4"/>
          <p:cNvPicPr/>
          <p:nvPr>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16" name="日期占位符 15"/>
          <p:cNvSpPr>
            <a:spLocks noGrp="1"/>
          </p:cNvSpPr>
          <p:nvPr>
            <p:ph type="dt" sz="half" idx="10"/>
            <p:custDataLst>
              <p:tags r:id="rId3"/>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17" name="页脚占位符 16"/>
          <p:cNvSpPr>
            <a:spLocks noGrp="1"/>
          </p:cNvSpPr>
          <p:nvPr>
            <p:ph type="ftr" sz="quarter" idx="11"/>
            <p:custDataLst>
              <p:tags r:id="rId4"/>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8" name="标题 1"/>
          <p:cNvSpPr>
            <a:spLocks noGrp="1"/>
          </p:cNvSpPr>
          <p:nvPr>
            <p:ph type="title" idx="13" hasCustomPrompt="1"/>
            <p:custDataLst>
              <p:tags r:id="rId6"/>
            </p:custDataLst>
          </p:nvPr>
        </p:nvSpPr>
        <p:spPr>
          <a:xfrm>
            <a:off x="6492419" y="1846385"/>
            <a:ext cx="5174973" cy="1610927"/>
          </a:xfrm>
        </p:spPr>
        <p:txBody>
          <a:bodyPr vert="horz" lIns="0" tIns="0" rIns="0" bIns="0" rtlCol="0" anchor="b" anchorCtr="0">
            <a:normAutofit/>
          </a:bodyPr>
          <a:lstStyle>
            <a:lvl1pPr>
              <a:defRPr lang="zh-CN" altLang="en-US" sz="4800" b="0" spc="700" baseline="0">
                <a:ln>
                  <a:noFill/>
                </a:ln>
                <a:solidFill>
                  <a:schemeClr val="tx1">
                    <a:lumMod val="85000"/>
                    <a:lumOff val="15000"/>
                  </a:schemeClr>
                </a:solidFill>
                <a:effectLst/>
                <a:uLnTx/>
                <a:latin typeface="Arial" panose="020B0604020202020204" pitchFamily="34" charset="0"/>
                <a:ea typeface="汉仪尚巍手书W" panose="00020600040101010101" pitchFamily="18" charset="-122"/>
              </a:defRPr>
            </a:lvl1pPr>
          </a:lstStyle>
          <a:p>
            <a:pPr marL="0" lvl="0">
              <a:spcAft>
                <a:spcPts val="0"/>
              </a:spcAft>
              <a:buClrTx/>
              <a:buSzTx/>
              <a:buFontTx/>
            </a:pPr>
            <a:r>
              <a:rPr lang="zh-CN" altLang="en-US" dirty="0"/>
              <a:t>编辑标题</a:t>
            </a:r>
          </a:p>
        </p:txBody>
      </p:sp>
      <p:sp>
        <p:nvSpPr>
          <p:cNvPr id="9" name="文本占位符 7"/>
          <p:cNvSpPr>
            <a:spLocks noGrp="1"/>
          </p:cNvSpPr>
          <p:nvPr>
            <p:ph type="body" idx="14" hasCustomPrompt="1"/>
            <p:custDataLst>
              <p:tags r:id="rId7"/>
            </p:custDataLst>
          </p:nvPr>
        </p:nvSpPr>
        <p:spPr>
          <a:xfrm>
            <a:off x="6492419" y="3661782"/>
            <a:ext cx="5174973" cy="567318"/>
          </a:xfrm>
        </p:spPr>
        <p:txBody>
          <a:bodyPr vert="horz" lIns="0" tIns="0" rIns="0" bIns="0" rtlCol="0">
            <a:normAutofit/>
          </a:bodyPr>
          <a:lstStyle>
            <a:lvl1pPr marL="0" indent="0">
              <a:buNone/>
              <a:defRPr kumimoji="0" lang="zh-CN" altLang="en-US" sz="2000" b="0" i="0" spc="200">
                <a:ln>
                  <a:noFill/>
                </a:ln>
                <a:solidFill>
                  <a:schemeClr val="tx1">
                    <a:lumMod val="65000"/>
                    <a:lumOff val="35000"/>
                  </a:schemeClr>
                </a:solidFill>
                <a:effectLst/>
                <a:uLnTx/>
                <a:latin typeface="Arial" panose="020B0604020202020204" pitchFamily="34" charset="0"/>
                <a:ea typeface="隶书" panose="02010509060101010101" pitchFamily="49" charset="-122"/>
              </a:defRPr>
            </a:lvl1pPr>
          </a:lstStyle>
          <a:p>
            <a:pPr marL="228600" marR="0" lvl="0" indent="-228600">
              <a:lnSpc>
                <a:spcPct val="100000"/>
              </a:lnSpc>
              <a:spcAft>
                <a:spcPts val="0"/>
              </a:spcAft>
              <a:buClrTx/>
              <a:buSzTx/>
            </a:pPr>
            <a:r>
              <a:rPr lang="zh-CN" altLang="en-US" dirty="0"/>
              <a:t>单击此处编辑副标题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720090" cy="481122"/>
          </a:xfrm>
          <a:prstGeom prst="rect">
            <a:avLst/>
          </a:prstGeom>
        </p:spPr>
      </p:pic>
      <p:pic>
        <p:nvPicPr>
          <p:cNvPr id="6" name="图片 5"/>
          <p:cNvPicPr/>
          <p:nvPr>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a:solidFill>
                  <a:schemeClr val="tx1"/>
                </a:solidFill>
                <a:latin typeface="Arial" panose="020B0604020202020204" pitchFamily="34" charset="0"/>
                <a:ea typeface="隶书" panose="02010509060101010101" pitchFamily="49" charset="-122"/>
              </a:defRPr>
            </a:lvl1pPr>
            <a:lvl2pPr>
              <a:defRPr>
                <a:solidFill>
                  <a:schemeClr val="tx1"/>
                </a:solidFill>
                <a:latin typeface="Arial" panose="020B0604020202020204" pitchFamily="34" charset="0"/>
                <a:ea typeface="隶书" panose="02010509060101010101" pitchFamily="49" charset="-122"/>
              </a:defRPr>
            </a:lvl2pPr>
            <a:lvl3pPr>
              <a:defRPr>
                <a:solidFill>
                  <a:schemeClr val="tx1"/>
                </a:solidFill>
                <a:latin typeface="Arial" panose="020B0604020202020204" pitchFamily="34" charset="0"/>
                <a:ea typeface="隶书" panose="02010509060101010101" pitchFamily="49" charset="-122"/>
              </a:defRPr>
            </a:lvl3pPr>
            <a:lvl4pPr>
              <a:defRPr>
                <a:solidFill>
                  <a:schemeClr val="tx1"/>
                </a:solidFill>
                <a:latin typeface="Arial" panose="020B0604020202020204" pitchFamily="34" charset="0"/>
                <a:ea typeface="隶书" panose="02010509060101010101" pitchFamily="49" charset="-122"/>
              </a:defRPr>
            </a:lvl4pPr>
            <a:lvl5pPr>
              <a:defRPr>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9" r:link="rId10">
            <a:extLst>
              <a:ext uri="{28A0092B-C50C-407E-A947-70E740481C1C}">
                <a14:useLocalDpi xmlns:a14="http://schemas.microsoft.com/office/drawing/2010/main" val="0"/>
              </a:ext>
            </a:extLst>
          </a:blip>
          <a:stretch>
            <a:fillRect/>
          </a:stretch>
        </p:blipFill>
        <p:spPr>
          <a:xfrm>
            <a:off x="6096000" y="1939752"/>
            <a:ext cx="5486400" cy="2978495"/>
          </a:xfrm>
          <a:prstGeom prst="rect">
            <a:avLst/>
          </a:prstGeom>
        </p:spPr>
      </p:pic>
      <p:pic>
        <p:nvPicPr>
          <p:cNvPr id="6" name="图片 5"/>
          <p:cNvPicPr/>
          <p:nvPr>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
        <p:nvSpPr>
          <p:cNvPr id="2" name="标题 1"/>
          <p:cNvSpPr>
            <a:spLocks noGrp="1"/>
          </p:cNvSpPr>
          <p:nvPr>
            <p:ph type="title" idx="13" hasCustomPrompt="1"/>
            <p:custDataLst>
              <p:tags r:id="rId6"/>
            </p:custDataLst>
          </p:nvPr>
        </p:nvSpPr>
        <p:spPr>
          <a:xfrm>
            <a:off x="762000" y="2095183"/>
            <a:ext cx="4825365" cy="1351915"/>
          </a:xfrm>
        </p:spPr>
        <p:txBody>
          <a:bodyPr vert="horz" lIns="0" tIns="0" rIns="0" bIns="0" rtlCol="0" anchor="b" anchorCtr="0">
            <a:normAutofit/>
          </a:bodyPr>
          <a:lstStyle>
            <a:lvl1pPr>
              <a:defRPr lang="zh-CN" altLang="en-US" sz="6600" b="0" spc="700" baseline="0">
                <a:ln>
                  <a:noFill/>
                </a:ln>
                <a:solidFill>
                  <a:schemeClr val="tx1">
                    <a:lumMod val="85000"/>
                    <a:lumOff val="15000"/>
                  </a:schemeClr>
                </a:solidFill>
                <a:effectLst/>
                <a:uLnTx/>
                <a:latin typeface="Arial" panose="020B0604020202020204" pitchFamily="34" charset="0"/>
                <a:ea typeface="汉仪尚巍手书W" panose="00020600040101010101" pitchFamily="18" charset="-122"/>
              </a:defRPr>
            </a:lvl1pPr>
          </a:lstStyle>
          <a:p>
            <a:pPr marL="0" lvl="0">
              <a:spcAft>
                <a:spcPts val="0"/>
              </a:spcAft>
              <a:buClrTx/>
              <a:buSzTx/>
              <a:buFontTx/>
            </a:pPr>
            <a:r>
              <a:rPr lang="zh-CN" altLang="en-US" dirty="0"/>
              <a:t>编辑标题</a:t>
            </a:r>
          </a:p>
        </p:txBody>
      </p:sp>
      <p:sp>
        <p:nvSpPr>
          <p:cNvPr id="8" name="文本占位符 7"/>
          <p:cNvSpPr>
            <a:spLocks noGrp="1"/>
          </p:cNvSpPr>
          <p:nvPr>
            <p:ph type="body" idx="14" hasCustomPrompt="1"/>
            <p:custDataLst>
              <p:tags r:id="rId7"/>
            </p:custDataLst>
          </p:nvPr>
        </p:nvSpPr>
        <p:spPr>
          <a:xfrm>
            <a:off x="762000" y="3651568"/>
            <a:ext cx="4826000" cy="1111250"/>
          </a:xfrm>
        </p:spPr>
        <p:txBody>
          <a:bodyPr vert="horz" wrap="square" lIns="0" tIns="0" rIns="0" bIns="0" rtlCol="0" anchor="t">
            <a:normAutofit/>
          </a:bodyPr>
          <a:lstStyle>
            <a:lvl1pPr marL="0" indent="0">
              <a:buNone/>
              <a:defRPr kumimoji="0" lang="zh-CN" altLang="en-US" sz="1800" b="0" i="0" spc="200">
                <a:ln>
                  <a:noFill/>
                </a:ln>
                <a:solidFill>
                  <a:schemeClr val="tx1">
                    <a:lumMod val="65000"/>
                    <a:lumOff val="35000"/>
                  </a:schemeClr>
                </a:solidFill>
                <a:effectLst/>
                <a:uLnTx/>
                <a:latin typeface="Arial" panose="020B0604020202020204" pitchFamily="34" charset="0"/>
                <a:ea typeface="隶书" panose="02010509060101010101" pitchFamily="49" charset="-122"/>
                <a:cs typeface="微软雅黑" panose="020B0503020204020204" charset="-122"/>
              </a:defRPr>
            </a:lvl1pPr>
          </a:lstStyle>
          <a:p>
            <a:pPr marL="228600" marR="0" lvl="0" indent="-228600">
              <a:lnSpc>
                <a:spcPct val="120000"/>
              </a:lnSpc>
              <a:spcAft>
                <a:spcPts val="0"/>
              </a:spcAft>
              <a:buClrTx/>
              <a:buSzTx/>
            </a:pPr>
            <a:r>
              <a:rPr lang="zh-CN" altLang="en-US" dirty="0"/>
              <a:t>单击此处编辑副标题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12192000" cy="6858000"/>
            <a:chOff x="0" y="0"/>
            <a:chExt cx="12192000" cy="6858000"/>
          </a:xfrm>
        </p:grpSpPr>
        <p:pic>
          <p:nvPicPr>
            <p:cNvPr id="7" name="图片 6"/>
            <p:cNvPicPr/>
            <p:nvPr userDrawn="1">
              <p:custDataLst>
                <p:tags r:id="rId6"/>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720090" cy="481122"/>
            </a:xfrm>
            <a:prstGeom prst="rect">
              <a:avLst/>
            </a:prstGeom>
          </p:spPr>
        </p:pic>
        <p:pic>
          <p:nvPicPr>
            <p:cNvPr id="6" name="图片 5"/>
            <p:cNvPicPr/>
            <p:nvPr userDrawn="1">
              <p:custDataLst>
                <p:tags r:id="rId7"/>
              </p:custDataLst>
            </p:nvPr>
          </p:nvPicPr>
          <p:blipFill>
            <a:blip r:embed="rId11" r:link="rId12"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grpSp>
      <p:sp>
        <p:nvSpPr>
          <p:cNvPr id="2" name="标题 1"/>
          <p:cNvSpPr>
            <a:spLocks noGrp="1"/>
          </p:cNvSpPr>
          <p:nvPr>
            <p:ph type="title"/>
            <p:custDataLst>
              <p:tags r:id="rId2"/>
            </p:custDataLst>
          </p:nvPr>
        </p:nvSpPr>
        <p:spPr/>
        <p:txBody>
          <a:bodyPr/>
          <a:lstStyle>
            <a:lvl1pPr>
              <a:defRPr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p:custDataLst>
              <p:tags r:id="rId1"/>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custDataLst>
              <p:tags r:id="rId2"/>
            </p:custDataLst>
          </p:nvPr>
        </p:nvGrpSpPr>
        <p:grpSpPr>
          <a:xfrm>
            <a:off x="0" y="0"/>
            <a:ext cx="12192000" cy="6858000"/>
            <a:chOff x="0" y="0"/>
            <a:chExt cx="12192000" cy="6858000"/>
          </a:xfrm>
        </p:grpSpPr>
        <p:pic>
          <p:nvPicPr>
            <p:cNvPr id="9" name="图片 8"/>
            <p:cNvPicPr/>
            <p:nvPr userDrawn="1">
              <p:custDataLst>
                <p:tags r:id="rId8"/>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720090" cy="481122"/>
            </a:xfrm>
            <a:prstGeom prst="rect">
              <a:avLst/>
            </a:prstGeom>
          </p:spPr>
        </p:pic>
        <p:pic>
          <p:nvPicPr>
            <p:cNvPr id="8" name="图片 7"/>
            <p:cNvPicPr/>
            <p:nvPr userDrawn="1">
              <p:custDataLst>
                <p:tags r:id="rId9"/>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gr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p:nvPr>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11471910" y="0"/>
            <a:ext cx="720090" cy="481122"/>
          </a:xfrm>
          <a:prstGeom prst="rect">
            <a:avLst/>
          </a:prstGeom>
        </p:spPr>
      </p:pic>
      <p:sp>
        <p:nvSpPr>
          <p:cNvPr id="2" name="标题 1"/>
          <p:cNvSpPr>
            <a:spLocks noGrp="1"/>
          </p:cNvSpPr>
          <p:nvPr>
            <p:ph type="title" hasCustomPrompt="1"/>
            <p:custDataLst>
              <p:tags r:id="rId3"/>
            </p:custDataLst>
          </p:nvPr>
        </p:nvSpPr>
        <p:spPr>
          <a:xfrm>
            <a:off x="583200" y="770400"/>
            <a:ext cx="3960000" cy="882000"/>
          </a:xfrm>
        </p:spPr>
        <p:txBody>
          <a:bodyPr anchor="ctr" anchorCtr="0"/>
          <a:lstStyle>
            <a:lvl1pPr>
              <a:defRPr sz="3600" b="0" baseline="0">
                <a:solidFill>
                  <a:schemeClr val="tx1"/>
                </a:solidFill>
                <a:latin typeface="Arial" panose="020B0604020202020204" pitchFamily="34" charset="0"/>
                <a:ea typeface="隶书" panose="02010509060101010101" pitchFamily="49"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custDataLst>
              <p:tags r:id="rId2"/>
            </p:custDataLst>
          </p:nvPr>
        </p:nvGrpSpPr>
        <p:grpSpPr>
          <a:xfrm>
            <a:off x="0" y="0"/>
            <a:ext cx="12192000" cy="720090"/>
            <a:chOff x="0" y="0"/>
            <a:chExt cx="12192000" cy="720090"/>
          </a:xfrm>
        </p:grpSpPr>
        <p:pic>
          <p:nvPicPr>
            <p:cNvPr id="10" name="图片 9"/>
            <p:cNvPicPr/>
            <p:nvPr userDrawn="1">
              <p:custDataLst>
                <p:tags r:id="rId9"/>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0"/>
              <a:ext cx="720090" cy="481122"/>
            </a:xfrm>
            <a:prstGeom prst="rect">
              <a:avLst/>
            </a:prstGeom>
          </p:spPr>
        </p:pic>
        <p:pic>
          <p:nvPicPr>
            <p:cNvPr id="8" name="图片 7"/>
            <p:cNvPicPr/>
            <p:nvPr userDrawn="1">
              <p:custDataLst>
                <p:tags r:id="rId10"/>
              </p:custDataLst>
            </p:nvPr>
          </p:nvPicPr>
          <p:blipFill>
            <a:blip r:embed="rId14" r:link="rId15" cstate="print">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gr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0" baseline="0">
                <a:solidFill>
                  <a:schemeClr val="tx1"/>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p:custDataLst>
              <p:tags r:id="rId1"/>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custDataLst>
              <p:tags r:id="rId2"/>
            </p:custDataLst>
          </p:nvPr>
        </p:nvGrpSpPr>
        <p:grpSpPr>
          <a:xfrm>
            <a:off x="0" y="0"/>
            <a:ext cx="12192000" cy="720090"/>
            <a:chOff x="0" y="0"/>
            <a:chExt cx="12192000" cy="720090"/>
          </a:xfrm>
        </p:grpSpPr>
        <p:pic>
          <p:nvPicPr>
            <p:cNvPr id="10" name="图片 9"/>
            <p:cNvPicPr/>
            <p:nvPr userDrawn="1">
              <p:custDataLst>
                <p:tags r:id="rId9"/>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0"/>
              <a:ext cx="720090" cy="481122"/>
            </a:xfrm>
            <a:prstGeom prst="rect">
              <a:avLst/>
            </a:prstGeom>
          </p:spPr>
        </p:pic>
        <p:pic>
          <p:nvPicPr>
            <p:cNvPr id="8" name="图片 7"/>
            <p:cNvPicPr/>
            <p:nvPr userDrawn="1">
              <p:custDataLst>
                <p:tags r:id="rId10"/>
              </p:custDataLst>
            </p:nvPr>
          </p:nvPicPr>
          <p:blipFill>
            <a:blip r:embed="rId14" r:link="rId15" cstate="print">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grpSp>
      <p:sp>
        <p:nvSpPr>
          <p:cNvPr id="2" name="标题 1"/>
          <p:cNvSpPr>
            <a:spLocks noGrp="1"/>
          </p:cNvSpPr>
          <p:nvPr>
            <p:ph type="title"/>
            <p:custDataLst>
              <p:tags r:id="rId3"/>
            </p:custDataLst>
          </p:nvPr>
        </p:nvSpPr>
        <p:spPr>
          <a:xfrm>
            <a:off x="604800" y="669600"/>
            <a:ext cx="10976400" cy="565200"/>
          </a:xfrm>
        </p:spPr>
        <p:txBody>
          <a:bodyPr anchor="ctr" anchorCtr="0"/>
          <a:lstStyle>
            <a:lvl1pPr algn="ctr">
              <a:defRPr sz="3200"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2" name="矩形 11"/>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p:nvPr>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11277600" y="0"/>
            <a:ext cx="914400" cy="914400"/>
          </a:xfrm>
          <a:prstGeom prst="rect">
            <a:avLst/>
          </a:prstGeom>
        </p:spPr>
      </p:pic>
      <p:sp>
        <p:nvSpPr>
          <p:cNvPr id="2" name="标题 1"/>
          <p:cNvSpPr>
            <a:spLocks noGrp="1"/>
          </p:cNvSpPr>
          <p:nvPr>
            <p:ph type="title"/>
            <p:custDataLst>
              <p:tags r:id="rId3"/>
            </p:custDataLst>
          </p:nvPr>
        </p:nvSpPr>
        <p:spPr>
          <a:xfrm>
            <a:off x="579600" y="237600"/>
            <a:ext cx="11037600" cy="441964"/>
          </a:xfrm>
        </p:spPr>
        <p:txBody>
          <a:bodyPr/>
          <a:lstStyle>
            <a:lvl1pPr>
              <a:defRPr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1"/>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custDataLst>
              <p:tags r:id="rId2"/>
            </p:custDataLst>
          </p:nvPr>
        </p:nvGrpSpPr>
        <p:grpSpPr>
          <a:xfrm>
            <a:off x="0" y="0"/>
            <a:ext cx="12191999" cy="6857999"/>
            <a:chOff x="0" y="0"/>
            <a:chExt cx="12191999" cy="6857999"/>
          </a:xfrm>
        </p:grpSpPr>
        <p:pic>
          <p:nvPicPr>
            <p:cNvPr id="9" name="图片 8"/>
            <p:cNvPicPr/>
            <p:nvPr userDrawn="1">
              <p:custDataLst>
                <p:tags r:id="rId8"/>
              </p:custDataLst>
            </p:nvPr>
          </p:nvPicPr>
          <p:blipFill>
            <a:blip r:embed="rId11" r:link="rId12">
              <a:extLst>
                <a:ext uri="{28A0092B-C50C-407E-A947-70E740481C1C}">
                  <a14:useLocalDpi xmlns:a14="http://schemas.microsoft.com/office/drawing/2010/main" val="0"/>
                </a:ext>
              </a:extLst>
            </a:blip>
            <a:stretch>
              <a:fillRect/>
            </a:stretch>
          </p:blipFill>
          <p:spPr>
            <a:xfrm>
              <a:off x="10571797" y="0"/>
              <a:ext cx="1620202" cy="1082525"/>
            </a:xfrm>
            <a:prstGeom prst="rect">
              <a:avLst/>
            </a:prstGeom>
          </p:spPr>
        </p:pic>
        <p:pic>
          <p:nvPicPr>
            <p:cNvPr id="8" name="图片 7"/>
            <p:cNvPicPr/>
            <p:nvPr userDrawn="1">
              <p:custDataLst>
                <p:tags r:id="rId9"/>
              </p:custDataLst>
            </p:nvPr>
          </p:nvPicPr>
          <p:blipFill>
            <a:blip r:embed="rId13" r:link="rId14">
              <a:extLst>
                <a:ext uri="{28A0092B-C50C-407E-A947-70E740481C1C}">
                  <a14:useLocalDpi xmlns:a14="http://schemas.microsoft.com/office/drawing/2010/main" val="0"/>
                </a:ext>
              </a:extLst>
            </a:blip>
            <a:stretch>
              <a:fillRect/>
            </a:stretch>
          </p:blipFill>
          <p:spPr>
            <a:xfrm>
              <a:off x="0" y="5237797"/>
              <a:ext cx="1620202" cy="1620202"/>
            </a:xfrm>
            <a:prstGeom prst="rect">
              <a:avLst/>
            </a:prstGeom>
          </p:spPr>
        </p:pic>
      </p:gr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2020/4/13</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720090" cy="481122"/>
          </a:xfrm>
          <a:prstGeom prst="rect">
            <a:avLst/>
          </a:prstGeom>
        </p:spPr>
      </p:pic>
      <p:pic>
        <p:nvPicPr>
          <p:cNvPr id="7" name="图片 6"/>
          <p:cNvPicPr/>
          <p:nvPr>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4"/>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5"/>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5" name="页脚占位符 4"/>
          <p:cNvSpPr>
            <a:spLocks noGrp="1"/>
          </p:cNvSpPr>
          <p:nvPr>
            <p:ph type="ftr" sz="quarter" idx="11"/>
            <p:custDataLst>
              <p:tags r:id="rId6"/>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2020/4/13</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2020/4/13</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4064000" y="5752728"/>
            <a:ext cx="4064000" cy="1105272"/>
          </a:xfrm>
          <a:prstGeom prst="rect">
            <a:avLst/>
          </a:prstGeom>
        </p:spPr>
      </p:pic>
      <p:sp>
        <p:nvSpPr>
          <p:cNvPr id="4" name="日期占位符 3"/>
          <p:cNvSpPr>
            <a:spLocks noGrp="1"/>
          </p:cNvSpPr>
          <p:nvPr>
            <p:ph type="dt" sz="half" idx="10"/>
            <p:custDataLst>
              <p:tags r:id="rId2"/>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5" name="页脚占位符 4"/>
          <p:cNvSpPr>
            <a:spLocks noGrp="1"/>
          </p:cNvSpPr>
          <p:nvPr>
            <p:ph type="ftr" sz="quarter" idx="11"/>
            <p:custDataLst>
              <p:tags r:id="rId3"/>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4"/>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cxnSp>
        <p:nvCxnSpPr>
          <p:cNvPr id="8" name="直接连接符 7"/>
          <p:cNvCxnSpPr/>
          <p:nvPr>
            <p:custDataLst>
              <p:tags r:id="rId5"/>
            </p:custDataLst>
          </p:nvPr>
        </p:nvCxnSpPr>
        <p:spPr>
          <a:xfrm>
            <a:off x="2116455" y="2807653"/>
            <a:ext cx="643509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2229742" y="1521072"/>
            <a:ext cx="6163408" cy="1184806"/>
          </a:xfrm>
        </p:spPr>
        <p:txBody>
          <a:bodyPr anchor="b">
            <a:normAutofit/>
          </a:bodyPr>
          <a:lstStyle>
            <a:lvl1pPr algn="ctr">
              <a:defRPr sz="6000" baseline="0">
                <a:solidFill>
                  <a:schemeClr val="tx1">
                    <a:lumMod val="85000"/>
                    <a:lumOff val="15000"/>
                  </a:schemeClr>
                </a:solidFill>
                <a:ea typeface="汉仪尚巍手书W" panose="00020600040101010101" pitchFamily="18" charset="-122"/>
              </a:defRPr>
            </a:lvl1pPr>
          </a:lstStyle>
          <a:p>
            <a:r>
              <a:rPr lang="zh-CN" altLang="en-US" dirty="0"/>
              <a:t>编辑标题</a:t>
            </a:r>
          </a:p>
        </p:txBody>
      </p:sp>
      <p:sp>
        <p:nvSpPr>
          <p:cNvPr id="9" name="文本占位符 8"/>
          <p:cNvSpPr>
            <a:spLocks noGrp="1"/>
          </p:cNvSpPr>
          <p:nvPr>
            <p:ph type="body" sz="quarter" idx="13" hasCustomPrompt="1"/>
            <p:custDataLst>
              <p:tags r:id="rId7"/>
            </p:custDataLst>
          </p:nvPr>
        </p:nvSpPr>
        <p:spPr>
          <a:xfrm>
            <a:off x="2230438" y="2962275"/>
            <a:ext cx="6162675" cy="950913"/>
          </a:xfrm>
        </p:spPr>
        <p:txBody>
          <a:bodyPr>
            <a:normAutofit/>
          </a:bodyPr>
          <a:lstStyle>
            <a:lvl1pPr marL="0" indent="0" algn="ctr">
              <a:buNone/>
              <a:defRPr sz="18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单击此处编辑文本</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p:custDataLst>
              <p:tags r:id="rId1"/>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720090" cy="481122"/>
          </a:xfrm>
          <a:prstGeom prst="rect">
            <a:avLst/>
          </a:prstGeom>
        </p:spPr>
      </p:pic>
      <p:pic>
        <p:nvPicPr>
          <p:cNvPr id="8" name="图片 7"/>
          <p:cNvPicPr/>
          <p:nvPr>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4"/>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5"/>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隶书" panose="02010509060101010101" pitchFamily="49" charset="-122"/>
              </a:defRPr>
            </a:lvl1pPr>
            <a:lvl2pPr eaLnBrk="1" fontAlgn="auto" latinLnBrk="0" hangingPunct="1">
              <a:defRPr sz="1600">
                <a:solidFill>
                  <a:schemeClr val="tx1"/>
                </a:solidFill>
                <a:latin typeface="Arial" panose="020B0604020202020204" pitchFamily="34" charset="0"/>
                <a:ea typeface="隶书" panose="02010509060101010101" pitchFamily="49" charset="-122"/>
              </a:defRPr>
            </a:lvl2pPr>
            <a:lvl3pPr eaLnBrk="1" fontAlgn="auto" latinLnBrk="0" hangingPunct="1">
              <a:defRPr sz="1600">
                <a:solidFill>
                  <a:schemeClr val="tx1"/>
                </a:solidFill>
                <a:latin typeface="Arial" panose="020B0604020202020204" pitchFamily="34" charset="0"/>
                <a:ea typeface="隶书" panose="02010509060101010101" pitchFamily="49" charset="-122"/>
              </a:defRPr>
            </a:lvl3pPr>
            <a:lvl4pPr eaLnBrk="1" fontAlgn="auto" latinLnBrk="0" hangingPunct="1">
              <a:defRPr sz="1600">
                <a:solidFill>
                  <a:schemeClr val="tx1"/>
                </a:solidFill>
                <a:latin typeface="Arial" panose="020B0604020202020204" pitchFamily="34" charset="0"/>
                <a:ea typeface="隶书" panose="02010509060101010101" pitchFamily="49" charset="-122"/>
              </a:defRPr>
            </a:lvl4pPr>
            <a:lvl5pPr eaLnBrk="1" fontAlgn="auto" latinLnBrk="0" hangingPunct="1">
              <a:defRPr sz="160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6"/>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6" name="页脚占位符 5"/>
          <p:cNvSpPr>
            <a:spLocks noGrp="1"/>
          </p:cNvSpPr>
          <p:nvPr>
            <p:ph type="ftr" sz="quarter" idx="11"/>
            <p:custDataLst>
              <p:tags r:id="rId7"/>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7" name="灯片编号占位符 6"/>
          <p:cNvSpPr>
            <a:spLocks noGrp="1"/>
          </p:cNvSpPr>
          <p:nvPr>
            <p:ph type="sldNum" sz="quarter" idx="12"/>
            <p:custDataLst>
              <p:tags r:id="rId8"/>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p:custDataLst>
              <p:tags r:id="rId1"/>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0"/>
            <a:ext cx="720090" cy="481122"/>
          </a:xfrm>
          <a:prstGeom prst="rect">
            <a:avLst/>
          </a:prstGeom>
        </p:spPr>
      </p:pic>
      <p:pic>
        <p:nvPicPr>
          <p:cNvPr id="10" name="图片 9"/>
          <p:cNvPicPr/>
          <p:nvPr>
            <p:custDataLst>
              <p:tags r:id="rId2"/>
            </p:custDataLst>
          </p:nvPr>
        </p:nvPicPr>
        <p:blipFill>
          <a:blip r:embed="rId14" r:link="rId15"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4"/>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5"/>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6"/>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7"/>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8"/>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8" name="页脚占位符 7"/>
          <p:cNvSpPr>
            <a:spLocks noGrp="1"/>
          </p:cNvSpPr>
          <p:nvPr>
            <p:ph type="ftr" sz="quarter" idx="11"/>
            <p:custDataLst>
              <p:tags r:id="rId9"/>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9" name="灯片编号占位符 8"/>
          <p:cNvSpPr>
            <a:spLocks noGrp="1"/>
          </p:cNvSpPr>
          <p:nvPr>
            <p:ph type="sldNum" sz="quarter" idx="12"/>
            <p:custDataLst>
              <p:tags r:id="rId10"/>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a:extLst>
              <a:ext uri="{28A0092B-C50C-407E-A947-70E740481C1C}">
                <a14:useLocalDpi xmlns:a14="http://schemas.microsoft.com/office/drawing/2010/main" val="0"/>
              </a:ext>
            </a:extLst>
          </a:blip>
          <a:stretch>
            <a:fillRect/>
          </a:stretch>
        </p:blipFill>
        <p:spPr>
          <a:xfrm>
            <a:off x="7498080" y="2237602"/>
            <a:ext cx="4389120" cy="2382796"/>
          </a:xfrm>
          <a:prstGeom prst="rect">
            <a:avLst/>
          </a:prstGeom>
        </p:spPr>
      </p:pic>
      <p:pic>
        <p:nvPicPr>
          <p:cNvPr id="6" name="图片 5"/>
          <p:cNvPicPr/>
          <p:nvPr>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p:custDataLst>
              <p:tags r:id="rId3"/>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3" name="页脚占位符 2"/>
          <p:cNvSpPr>
            <a:spLocks noGrp="1"/>
          </p:cNvSpPr>
          <p:nvPr>
            <p:ph type="ftr" sz="quarter" idx="11"/>
            <p:custDataLst>
              <p:tags r:id="rId2"/>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4" name="灯片编号占位符 3"/>
          <p:cNvSpPr>
            <a:spLocks noGrp="1"/>
          </p:cNvSpPr>
          <p:nvPr>
            <p:ph type="sldNum" sz="quarter" idx="12"/>
            <p:custDataLst>
              <p:tags r:id="rId3"/>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p:custDataLst>
              <p:tags r:id="rId1"/>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720090" cy="481122"/>
          </a:xfrm>
          <a:prstGeom prst="rect">
            <a:avLst/>
          </a:prstGeom>
        </p:spPr>
      </p:pic>
      <p:pic>
        <p:nvPicPr>
          <p:cNvPr id="8" name="图片 7"/>
          <p:cNvPicPr/>
          <p:nvPr>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3"/>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4"/>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6"/>
            </p:custDataLst>
          </p:nvPr>
        </p:nvSpPr>
        <p:spPr/>
        <p:txBody>
          <a:bodyPr/>
          <a:lstStyle>
            <a:lvl1pPr>
              <a:defRPr>
                <a:latin typeface="Arial" panose="020B0604020202020204" pitchFamily="34" charset="0"/>
                <a:ea typeface="隶书" panose="02010509060101010101" pitchFamily="49" charset="-122"/>
              </a:defRPr>
            </a:lvl1pPr>
          </a:lstStyle>
          <a:p>
            <a:fld id="{9EFD9D74-47D9-4702-A33C-335B63B48DBF}" type="datetimeFigureOut">
              <a:rPr lang="zh-CN" altLang="en-US" smtClean="0"/>
              <a:t>2020/4/13</a:t>
            </a:fld>
            <a:endParaRPr lang="zh-CN" altLang="en-US" dirty="0"/>
          </a:p>
        </p:txBody>
      </p:sp>
      <p:sp>
        <p:nvSpPr>
          <p:cNvPr id="6" name="页脚占位符 5"/>
          <p:cNvSpPr>
            <a:spLocks noGrp="1"/>
          </p:cNvSpPr>
          <p:nvPr>
            <p:ph type="ftr" sz="quarter" idx="11"/>
            <p:custDataLst>
              <p:tags r:id="rId7"/>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8"/>
            </p:custDataLst>
          </p:nvPr>
        </p:nvSpPr>
        <p:spPr/>
        <p:txBody>
          <a:bodyPr/>
          <a:lstStyle>
            <a:lvl1pPr>
              <a:defRPr>
                <a:latin typeface="Arial" panose="020B0604020202020204" pitchFamily="34" charset="0"/>
                <a:ea typeface="隶书" panose="02010509060101010101" pitchFamily="49"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720090" cy="481122"/>
          </a:xfrm>
          <a:prstGeom prst="rect">
            <a:avLst/>
          </a:prstGeom>
        </p:spPr>
      </p:pic>
      <p:pic>
        <p:nvPicPr>
          <p:cNvPr id="7" name="图片 6"/>
          <p:cNvPicPr/>
          <p:nvPr>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竖排标题 1"/>
          <p:cNvSpPr>
            <a:spLocks noGrp="1"/>
          </p:cNvSpPr>
          <p:nvPr>
            <p:ph type="title" orient="vert"/>
            <p:custDataLst>
              <p:tags r:id="rId3"/>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4"/>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隶书" panose="02010509060101010101" pitchFamily="49" charset="-122"/>
              </a:defRPr>
            </a:lvl1pPr>
            <a:lvl2pPr indent="0" eaLnBrk="1" fontAlgn="auto" latinLnBrk="0" hangingPunct="1">
              <a:defRPr>
                <a:solidFill>
                  <a:schemeClr val="tx1"/>
                </a:solidFill>
                <a:latin typeface="Arial" panose="020B0604020202020204" pitchFamily="34" charset="0"/>
                <a:ea typeface="隶书" panose="02010509060101010101" pitchFamily="49" charset="-122"/>
              </a:defRPr>
            </a:lvl2pPr>
            <a:lvl3pPr indent="0" eaLnBrk="1" fontAlgn="auto" latinLnBrk="0" hangingPunct="1">
              <a:defRPr>
                <a:solidFill>
                  <a:schemeClr val="tx1"/>
                </a:solidFill>
                <a:latin typeface="Arial" panose="020B0604020202020204" pitchFamily="34" charset="0"/>
                <a:ea typeface="隶书" panose="02010509060101010101" pitchFamily="49" charset="-122"/>
              </a:defRPr>
            </a:lvl3pPr>
            <a:lvl4pPr indent="0" eaLnBrk="1" fontAlgn="auto" latinLnBrk="0" hangingPunct="1">
              <a:defRPr>
                <a:solidFill>
                  <a:schemeClr val="tx1"/>
                </a:solidFill>
                <a:latin typeface="Arial" panose="020B0604020202020204" pitchFamily="34" charset="0"/>
                <a:ea typeface="隶书" panose="02010509060101010101" pitchFamily="49" charset="-122"/>
              </a:defRPr>
            </a:lvl4pPr>
            <a:lvl5pPr indent="0" eaLnBrk="1" fontAlgn="auto" latinLnBrk="0" hangingPunct="1">
              <a:defRPr>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5"/>
            </p:custDataLst>
          </p:nvPr>
        </p:nvSpPr>
        <p:spPr/>
        <p:txBody>
          <a:bodyPr/>
          <a:lstStyle>
            <a:lvl1pPr>
              <a:defRPr>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5" name="页脚占位符 4"/>
          <p:cNvSpPr>
            <a:spLocks noGrp="1"/>
          </p:cNvSpPr>
          <p:nvPr>
            <p:ph type="ftr" sz="quarter" idx="11"/>
            <p:custDataLst>
              <p:tags r:id="rId6"/>
            </p:custDataLst>
          </p:nvPr>
        </p:nvSpPr>
        <p:spPr/>
        <p:txBody>
          <a:bodyPr/>
          <a:lstStyle>
            <a:lvl1pPr>
              <a:defRPr>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669882" y="443230"/>
            <a:ext cx="10852237" cy="441964"/>
          </a:xfrm>
          <a:prstGeom prst="rect">
            <a:avLst/>
          </a:prstGeom>
        </p:spPr>
        <p:txBody>
          <a:bodyPr vert="horz" lIns="90170" tIns="46990" rIns="90170" bIns="4699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24"/>
            </p:custDataLst>
          </p:nvPr>
        </p:nvSpPr>
        <p:spPr>
          <a:xfrm>
            <a:off x="669882" y="961398"/>
            <a:ext cx="10852237" cy="5388907"/>
          </a:xfrm>
          <a:prstGeom prst="rect">
            <a:avLst/>
          </a:prstGeom>
        </p:spPr>
        <p:txBody>
          <a:bodyPr vert="horz"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2020/4/13</a:t>
            </a:fld>
            <a:endParaRPr lang="zh-CN" altLang="en-US"/>
          </a:p>
        </p:txBody>
      </p:sp>
      <p:sp>
        <p:nvSpPr>
          <p:cNvPr id="5" name="页脚占位符 4"/>
          <p:cNvSpPr>
            <a:spLocks noGrp="1"/>
          </p:cNvSpPr>
          <p:nvPr>
            <p:ph type="ftr" sz="quarter" idx="3"/>
            <p:custDataLst>
              <p:tags r:id="rId2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ea typeface="隶书" panose="02010509060101010101" pitchFamily="49" charset="-122"/>
              </a:defRPr>
            </a:lvl1pPr>
          </a:lstStyle>
          <a:p>
            <a:endParaRPr lang="zh-CN" altLang="en-US" dirty="0"/>
          </a:p>
        </p:txBody>
      </p:sp>
      <p:sp>
        <p:nvSpPr>
          <p:cNvPr id="6" name="灯片编号占位符 5"/>
          <p:cNvSpPr>
            <a:spLocks noGrp="1"/>
          </p:cNvSpPr>
          <p:nvPr>
            <p:ph type="sldNum" sz="quarter" idx="4"/>
            <p:custDataLst>
              <p:tags r:id="rId2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fontAlgn="auto" latinLnBrk="0" hangingPunct="1">
        <a:lnSpc>
          <a:spcPct val="100000"/>
        </a:lnSpc>
        <a:spcBef>
          <a:spcPct val="0"/>
        </a:spcBef>
        <a:buNone/>
        <a:defRPr sz="2400" b="0" u="none" strike="noStrike" kern="1200" cap="none" spc="200" normalizeH="0" baseline="0">
          <a:solidFill>
            <a:schemeClr val="tx1"/>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6.xml"/></Relationships>
</file>

<file path=ppt/slides/_rels/slide10.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17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7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7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75.xml"/></Relationships>
</file>

<file path=ppt/slides/_rels/slide16.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17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8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8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8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8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8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8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90.xml"/></Relationships>
</file>

<file path=ppt/slides/_rels/slide29.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51.xml"/><Relationship Id="rId7" Type="http://schemas.openxmlformats.org/officeDocument/2006/relationships/image" Target="file:///C:\Users\1V994W2\PycharmProjects\PPT_Background_Generation/pic_temp/0_pic_quater_right_up.png" TargetMode="Externa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7.png"/><Relationship Id="rId5" Type="http://schemas.openxmlformats.org/officeDocument/2006/relationships/notesSlide" Target="../notesSlides/notesSlide2.xml"/><Relationship Id="rId10" Type="http://schemas.openxmlformats.org/officeDocument/2006/relationships/image" Target="../media/image9.png"/><Relationship Id="rId4" Type="http://schemas.openxmlformats.org/officeDocument/2006/relationships/slideLayout" Target="../slideLayouts/slideLayout7.xml"/><Relationship Id="rId9" Type="http://schemas.openxmlformats.org/officeDocument/2006/relationships/image" Target="file:///C:\Users\1V994W2\PycharmProjects\PPT_Background_Generation/pic_temp/1_pic_quater_left_down.png"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9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5.xml"/></Relationships>
</file>

<file path=ppt/slides/_rels/slide32.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99.xml"/></Relationships>
</file>

<file path=ppt/slides/_rels/slide34.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notesSlide" Target="../notesSlides/notesSlide27.xml"/><Relationship Id="rId5" Type="http://schemas.openxmlformats.org/officeDocument/2006/relationships/slideLayout" Target="../slideLayouts/slideLayout3.xml"/><Relationship Id="rId4" Type="http://schemas.openxmlformats.org/officeDocument/2006/relationships/tags" Target="../tags/tag20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04.xml"/></Relationships>
</file>

<file path=ppt/slides/_rels/slide36.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up.png" TargetMode="External"/><Relationship Id="rId3" Type="http://schemas.openxmlformats.org/officeDocument/2006/relationships/tags" Target="../tags/tag207.xml"/><Relationship Id="rId7" Type="http://schemas.openxmlformats.org/officeDocument/2006/relationships/image" Target="../media/image7.png"/><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notesSlide" Target="../notesSlides/notesSlide29.xml"/><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file:///C:\Users\1V994W2\PycharmProjects\PPT_Background_Generation/pic_temp/1_pic_quater_left_down.png" TargetMode="External"/><Relationship Id="rId4" Type="http://schemas.openxmlformats.org/officeDocument/2006/relationships/tags" Target="../tags/tag208.xml"/><Relationship Id="rId9"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09.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212.xml"/><Relationship Id="rId7" Type="http://schemas.openxmlformats.org/officeDocument/2006/relationships/slideLayout" Target="../slideLayouts/slideLayout7.xml"/><Relationship Id="rId12" Type="http://schemas.openxmlformats.org/officeDocument/2006/relationships/image" Target="file:///C:\Users\1V994W2\PycharmProjects\PPT_Background_Generation/pic_temp/1_pic_quater_right_down.png" TargetMode="Externa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image" Target="../media/image2.png"/><Relationship Id="rId5" Type="http://schemas.openxmlformats.org/officeDocument/2006/relationships/tags" Target="../tags/tag214.xml"/><Relationship Id="rId10" Type="http://schemas.openxmlformats.org/officeDocument/2006/relationships/image" Target="file:///C:\Users\1V994W2\PycharmProjects\PPT_Background_Generation/pic_temp/0_pic_quater_right_up.png" TargetMode="External"/><Relationship Id="rId4" Type="http://schemas.openxmlformats.org/officeDocument/2006/relationships/tags" Target="../tags/tag213.xml"/><Relationship Id="rId9"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4"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54.xml"/><Relationship Id="rId7" Type="http://schemas.openxmlformats.org/officeDocument/2006/relationships/image" Target="file:///C:\Users\1V994W2\PycharmProjects\PPT_Background_Generation/pic_temp/0_pic_quater_right_up.png" TargetMode="Externa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7.xml"/><Relationship Id="rId9" Type="http://schemas.openxmlformats.org/officeDocument/2006/relationships/image" Target="file:///C:\Users\1V994W2\PycharmProjects\PPT_Background_Generation/pic_temp/1_pic_quater_left_down.pn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57.xml"/><Relationship Id="rId7" Type="http://schemas.openxmlformats.org/officeDocument/2006/relationships/image" Target="file:///C:\Users\1V994W2\PycharmProjects\PPT_Background_Generation/pic_temp/0_pic_quater_right_up.png" TargetMode="Externa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7.png"/><Relationship Id="rId5" Type="http://schemas.openxmlformats.org/officeDocument/2006/relationships/notesSlide" Target="../notesSlides/notesSlide4.xml"/><Relationship Id="rId4" Type="http://schemas.openxmlformats.org/officeDocument/2006/relationships/slideLayout" Target="../slideLayouts/slideLayout7.xml"/><Relationship Id="rId9" Type="http://schemas.openxmlformats.org/officeDocument/2006/relationships/image" Target="file:///C:\Users\1V994W2\PycharmProjects\PPT_Background_Generation/pic_temp/1_pic_quater_left_down.pn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60.xml"/><Relationship Id="rId7" Type="http://schemas.openxmlformats.org/officeDocument/2006/relationships/image" Target="file:///C:\Users\1V994W2\PycharmProjects\PPT_Background_Generation/pic_temp/0_pic_quater_right_up.png" TargetMode="Externa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7.png"/><Relationship Id="rId5" Type="http://schemas.openxmlformats.org/officeDocument/2006/relationships/notesSlide" Target="../notesSlides/notesSlide5.xml"/><Relationship Id="rId4" Type="http://schemas.openxmlformats.org/officeDocument/2006/relationships/slideLayout" Target="../slideLayouts/slideLayout7.xml"/><Relationship Id="rId9" Type="http://schemas.openxmlformats.org/officeDocument/2006/relationships/image" Target="file:///C:\Users\1V994W2\PycharmProjects\PPT_Background_Generation/pic_temp/1_pic_quater_left_down.png"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16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162.xml"/></Relationships>
</file>

<file path=ppt/slides/_rels/slide9.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up.png" TargetMode="External"/><Relationship Id="rId3" Type="http://schemas.openxmlformats.org/officeDocument/2006/relationships/tags" Target="../tags/tag165.xml"/><Relationship Id="rId7" Type="http://schemas.openxmlformats.org/officeDocument/2006/relationships/image" Target="../media/image7.pn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notesSlide" Target="../notesSlides/notesSlide8.xml"/><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file:///C:\Users\1V994W2\PycharmProjects\PPT_Background_Generation/pic_temp/1_pic_quater_left_down.png" TargetMode="External"/><Relationship Id="rId4" Type="http://schemas.openxmlformats.org/officeDocument/2006/relationships/tags" Target="../tags/tag166.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908550" y="2546350"/>
            <a:ext cx="7165975" cy="2306955"/>
          </a:xfrm>
          <a:prstGeom prst="rect">
            <a:avLst/>
          </a:prstGeom>
          <a:noFill/>
        </p:spPr>
        <p:txBody>
          <a:bodyPr wrap="square" rtlCol="0">
            <a:spAutoFit/>
          </a:bodyPr>
          <a:lstStyle/>
          <a:p>
            <a:r>
              <a:rPr lang="en-US" altLang="zh-CN" sz="6000"/>
              <a:t>     </a:t>
            </a:r>
            <a:r>
              <a:rPr lang="zh-CN" altLang="zh-CN" sz="7200"/>
              <a:t>应用文的</a:t>
            </a:r>
          </a:p>
          <a:p>
            <a:r>
              <a:rPr lang="zh-CN" altLang="zh-CN" sz="7200"/>
              <a:t>        拟写与修改</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8580755" y="2058988"/>
            <a:ext cx="1524000" cy="1524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7200" spc="200">
                <a:solidFill>
                  <a:schemeClr val="accent1"/>
                </a:solidFill>
                <a:latin typeface="Arial" panose="020B0604020202020204" pitchFamily="34" charset="0"/>
                <a:ea typeface="微软雅黑" panose="020B0503020204020204" charset="-122"/>
              </a:rPr>
              <a:t>01</a:t>
            </a:r>
          </a:p>
        </p:txBody>
      </p:sp>
      <p:sp>
        <p:nvSpPr>
          <p:cNvPr id="6" name="标题 5"/>
          <p:cNvSpPr>
            <a:spLocks noGrp="1"/>
          </p:cNvSpPr>
          <p:nvPr>
            <p:ph type="title"/>
            <p:custDataLst>
              <p:tags r:id="rId3"/>
            </p:custDataLst>
          </p:nvPr>
        </p:nvSpPr>
        <p:spPr/>
        <p:txBody>
          <a:bodyPr/>
          <a:lstStyle/>
          <a:p>
            <a:r>
              <a:rPr lang="zh-CN" altLang="en-US" b="1"/>
              <a:t>条据类</a:t>
            </a:r>
          </a:p>
        </p:txBody>
      </p:sp>
      <p:sp>
        <p:nvSpPr>
          <p:cNvPr id="8" name="文本占位符 7"/>
          <p:cNvSpPr>
            <a:spLocks noGrp="1"/>
          </p:cNvSpPr>
          <p:nvPr>
            <p:ph type="body" sz="quarter" idx="13"/>
            <p:custDataLst>
              <p:tags r:id="rId4"/>
            </p:custDataLst>
          </p:nvPr>
        </p:nvSpPr>
        <p:spPr>
          <a:xfrm>
            <a:off x="2834640" y="3244850"/>
            <a:ext cx="5880100" cy="1988185"/>
          </a:xfrm>
        </p:spPr>
        <p:txBody>
          <a:bodyPr>
            <a:noAutofit/>
          </a:bodyPr>
          <a:lstStyle/>
          <a:p>
            <a:pPr algn="l"/>
            <a:r>
              <a:rPr lang="en-US" altLang="zh-CN" sz="2800">
                <a:sym typeface="+mn-ea"/>
              </a:rPr>
              <a:t>1</a:t>
            </a:r>
            <a:r>
              <a:rPr lang="zh-CN" altLang="en-US" sz="2800">
                <a:sym typeface="+mn-ea"/>
              </a:rPr>
              <a:t>、请假条</a:t>
            </a:r>
            <a:endParaRPr lang="zh-CN" altLang="en-US" sz="2800"/>
          </a:p>
          <a:p>
            <a:pPr algn="l"/>
            <a:r>
              <a:rPr lang="en-US" altLang="zh-CN" sz="2800">
                <a:sym typeface="+mn-ea"/>
              </a:rPr>
              <a:t>2</a:t>
            </a:r>
            <a:r>
              <a:rPr lang="zh-CN" altLang="en-US" sz="2800">
                <a:sym typeface="+mn-ea"/>
              </a:rPr>
              <a:t>、借条、收条和领条</a:t>
            </a:r>
            <a:endParaRPr lang="zh-CN" altLang="en-US" sz="2800"/>
          </a:p>
          <a:p>
            <a:pPr algn="l"/>
            <a:r>
              <a:rPr lang="en-US" altLang="zh-CN" sz="2800">
                <a:sym typeface="+mn-ea"/>
              </a:rPr>
              <a:t>3</a:t>
            </a:r>
            <a:r>
              <a:rPr lang="zh-CN" altLang="en-US" sz="2800">
                <a:sym typeface="+mn-ea"/>
              </a:rPr>
              <a:t>、留言条</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可选过程 10"/>
          <p:cNvSpPr/>
          <p:nvPr/>
        </p:nvSpPr>
        <p:spPr>
          <a:xfrm>
            <a:off x="662940" y="146050"/>
            <a:ext cx="2256790" cy="608330"/>
          </a:xfrm>
          <a:prstGeom prst="flowChartAlternateProcess">
            <a:avLst/>
          </a:prstGeom>
          <a:solidFill>
            <a:srgbClr val="E9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终止 9"/>
          <p:cNvSpPr/>
          <p:nvPr/>
        </p:nvSpPr>
        <p:spPr>
          <a:xfrm>
            <a:off x="5208270" y="97155"/>
            <a:ext cx="6010275" cy="706755"/>
          </a:xfrm>
          <a:prstGeom prst="flowChartTerminator">
            <a:avLst/>
          </a:prstGeom>
          <a:solidFill>
            <a:srgbClr val="E9ED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2" name="文本框 1"/>
          <p:cNvSpPr txBox="1"/>
          <p:nvPr/>
        </p:nvSpPr>
        <p:spPr>
          <a:xfrm>
            <a:off x="1022985" y="146050"/>
            <a:ext cx="1536065" cy="583565"/>
          </a:xfrm>
          <a:prstGeom prst="rect">
            <a:avLst/>
          </a:prstGeom>
          <a:noFill/>
        </p:spPr>
        <p:txBody>
          <a:bodyPr wrap="square" rtlCol="0">
            <a:spAutoFit/>
          </a:bodyPr>
          <a:lstStyle/>
          <a:p>
            <a:r>
              <a:rPr lang="zh-CN" altLang="en-US" sz="3200" b="1"/>
              <a:t>请假条</a:t>
            </a:r>
          </a:p>
        </p:txBody>
      </p:sp>
      <p:sp>
        <p:nvSpPr>
          <p:cNvPr id="6" name="文本框 5"/>
          <p:cNvSpPr txBox="1"/>
          <p:nvPr/>
        </p:nvSpPr>
        <p:spPr>
          <a:xfrm>
            <a:off x="2778760" y="4077970"/>
            <a:ext cx="8775065" cy="2676525"/>
          </a:xfrm>
          <a:prstGeom prst="rect">
            <a:avLst/>
          </a:prstGeom>
          <a:solidFill>
            <a:schemeClr val="tx2"/>
          </a:solidFill>
          <a:ln>
            <a:solidFill>
              <a:schemeClr val="tx1"/>
            </a:solidFill>
          </a:ln>
        </p:spPr>
        <p:txBody>
          <a:bodyPr wrap="square" rtlCol="0">
            <a:spAutoFit/>
          </a:bodyPr>
          <a:lstStyle/>
          <a:p>
            <a:pPr algn="ctr"/>
            <a:r>
              <a:rPr lang="zh-CN" altLang="en-US" sz="2400"/>
              <a:t>请假条</a:t>
            </a:r>
          </a:p>
          <a:p>
            <a:r>
              <a:rPr lang="zh-CN" altLang="en-US" sz="2400"/>
              <a:t>称呼：（尊敬的</a:t>
            </a:r>
            <a:r>
              <a:rPr lang="zh-CN" altLang="en-US" sz="2400">
                <a:latin typeface="Arial" panose="020B0604020202020204" pitchFamily="34" charset="0"/>
                <a:cs typeface="Arial" panose="020B0604020202020204" pitchFamily="34" charset="0"/>
              </a:rPr>
              <a:t>…）</a:t>
            </a:r>
          </a:p>
          <a:p>
            <a:r>
              <a:rPr lang="zh-CN" altLang="en-US" sz="2400">
                <a:latin typeface="Arial" panose="020B0604020202020204" pitchFamily="34" charset="0"/>
                <a:cs typeface="Arial" panose="020B0604020202020204" pitchFamily="34" charset="0"/>
              </a:rPr>
              <a:t>□</a:t>
            </a:r>
            <a:r>
              <a:rPr lang="zh-CN" altLang="en-US" sz="2400">
                <a:latin typeface="Arial" panose="020B0604020202020204" pitchFamily="34" charset="0"/>
                <a:cs typeface="Arial" panose="020B0604020202020204" pitchFamily="34" charset="0"/>
                <a:sym typeface="+mn-ea"/>
              </a:rPr>
              <a:t>□内容（请假原因</a:t>
            </a:r>
            <a:r>
              <a:rPr lang="en-US" altLang="zh-CN" sz="2400">
                <a:latin typeface="Arial" panose="020B0604020202020204" pitchFamily="34" charset="0"/>
                <a:cs typeface="Arial" panose="020B0604020202020204" pitchFamily="34" charset="0"/>
                <a:sym typeface="+mn-ea"/>
              </a:rPr>
              <a:t>+</a:t>
            </a:r>
            <a:r>
              <a:rPr lang="zh-CN" altLang="en-US" sz="2400">
                <a:latin typeface="Arial" panose="020B0604020202020204" pitchFamily="34" charset="0"/>
                <a:cs typeface="Arial" panose="020B0604020202020204" pitchFamily="34" charset="0"/>
                <a:sym typeface="+mn-ea"/>
              </a:rPr>
              <a:t>天数</a:t>
            </a:r>
            <a:r>
              <a:rPr lang="en-US" altLang="zh-CN" sz="2400">
                <a:latin typeface="Arial" panose="020B0604020202020204" pitchFamily="34" charset="0"/>
                <a:cs typeface="Arial" panose="020B0604020202020204" pitchFamily="34" charset="0"/>
                <a:sym typeface="+mn-ea"/>
              </a:rPr>
              <a:t>+</a:t>
            </a:r>
            <a:r>
              <a:rPr lang="zh-CN" altLang="en-US" sz="2400">
                <a:latin typeface="Arial" panose="020B0604020202020204" pitchFamily="34" charset="0"/>
                <a:cs typeface="Arial" panose="020B0604020202020204" pitchFamily="34" charset="0"/>
                <a:sym typeface="+mn-ea"/>
              </a:rPr>
              <a:t>望您批准）</a:t>
            </a:r>
            <a:endParaRPr lang="zh-CN" altLang="en-US" sz="2400">
              <a:latin typeface="Arial" panose="020B0604020202020204" pitchFamily="34" charset="0"/>
              <a:cs typeface="Arial" panose="020B0604020202020204" pitchFamily="34" charset="0"/>
            </a:endParaRPr>
          </a:p>
          <a:p>
            <a:r>
              <a:rPr lang="zh-CN" altLang="en-US" sz="2400">
                <a:latin typeface="Arial" panose="020B0604020202020204" pitchFamily="34" charset="0"/>
                <a:cs typeface="Arial" panose="020B0604020202020204" pitchFamily="34" charset="0"/>
                <a:sym typeface="+mn-ea"/>
              </a:rPr>
              <a:t>□□此致</a:t>
            </a:r>
            <a:endParaRPr lang="zh-CN" altLang="en-US" sz="2400">
              <a:latin typeface="Arial" panose="020B0604020202020204" pitchFamily="34" charset="0"/>
              <a:cs typeface="Arial" panose="020B0604020202020204" pitchFamily="34" charset="0"/>
            </a:endParaRPr>
          </a:p>
          <a:p>
            <a:r>
              <a:rPr lang="zh-CN" altLang="en-US" sz="2400">
                <a:latin typeface="Arial" panose="020B0604020202020204" pitchFamily="34" charset="0"/>
                <a:cs typeface="Arial" panose="020B0604020202020204" pitchFamily="34" charset="0"/>
              </a:rPr>
              <a:t>敬礼！</a:t>
            </a:r>
          </a:p>
          <a:p>
            <a:pPr algn="r"/>
            <a:r>
              <a:rPr lang="zh-CN" altLang="en-US" sz="2400">
                <a:latin typeface="Arial" panose="020B0604020202020204" pitchFamily="34" charset="0"/>
                <a:cs typeface="Arial" panose="020B0604020202020204" pitchFamily="34" charset="0"/>
              </a:rPr>
              <a:t>署名：姓名</a:t>
            </a:r>
          </a:p>
          <a:p>
            <a:pPr algn="r"/>
            <a:r>
              <a:rPr lang="zh-CN" altLang="en-US" sz="2400">
                <a:latin typeface="Arial" panose="020B0604020202020204" pitchFamily="34" charset="0"/>
                <a:cs typeface="Arial" panose="020B0604020202020204" pitchFamily="34" charset="0"/>
              </a:rPr>
              <a:t>日期：</a:t>
            </a:r>
            <a:r>
              <a:rPr lang="en-US" altLang="zh-CN" sz="2400">
                <a:latin typeface="Arial" panose="020B0604020202020204" pitchFamily="34" charset="0"/>
                <a:cs typeface="Arial" panose="020B0604020202020204" pitchFamily="34" charset="0"/>
              </a:rPr>
              <a:t>X</a:t>
            </a:r>
            <a:r>
              <a:rPr lang="zh-CN" altLang="en-US" sz="2400">
                <a:latin typeface="Arial" panose="020B0604020202020204" pitchFamily="34" charset="0"/>
                <a:cs typeface="Arial" panose="020B0604020202020204" pitchFamily="34" charset="0"/>
              </a:rPr>
              <a:t>年</a:t>
            </a:r>
            <a:r>
              <a:rPr lang="en-US" altLang="zh-CN" sz="2400">
                <a:latin typeface="Arial" panose="020B0604020202020204" pitchFamily="34" charset="0"/>
                <a:cs typeface="Arial" panose="020B0604020202020204" pitchFamily="34" charset="0"/>
              </a:rPr>
              <a:t>X</a:t>
            </a:r>
            <a:r>
              <a:rPr lang="zh-CN" altLang="en-US" sz="2400">
                <a:latin typeface="Arial" panose="020B0604020202020204" pitchFamily="34" charset="0"/>
                <a:cs typeface="Arial" panose="020B0604020202020204" pitchFamily="34" charset="0"/>
              </a:rPr>
              <a:t>月</a:t>
            </a:r>
            <a:r>
              <a:rPr lang="en-US" altLang="zh-CN" sz="2400">
                <a:latin typeface="Arial" panose="020B0604020202020204" pitchFamily="34" charset="0"/>
                <a:cs typeface="Arial" panose="020B0604020202020204" pitchFamily="34" charset="0"/>
              </a:rPr>
              <a:t>X</a:t>
            </a:r>
            <a:r>
              <a:rPr lang="zh-CN" altLang="en-US" sz="2400">
                <a:latin typeface="Arial" panose="020B0604020202020204" pitchFamily="34" charset="0"/>
                <a:cs typeface="Arial" panose="020B0604020202020204" pitchFamily="34" charset="0"/>
              </a:rPr>
              <a:t>日</a:t>
            </a:r>
          </a:p>
        </p:txBody>
      </p:sp>
      <p:sp>
        <p:nvSpPr>
          <p:cNvPr id="7" name="文本框 6"/>
          <p:cNvSpPr txBox="1"/>
          <p:nvPr/>
        </p:nvSpPr>
        <p:spPr>
          <a:xfrm>
            <a:off x="1649730" y="4127500"/>
            <a:ext cx="721360" cy="1198880"/>
          </a:xfrm>
          <a:prstGeom prst="rect">
            <a:avLst/>
          </a:prstGeom>
          <a:noFill/>
        </p:spPr>
        <p:txBody>
          <a:bodyPr wrap="square" rtlCol="0">
            <a:spAutoFit/>
          </a:bodyPr>
          <a:lstStyle/>
          <a:p>
            <a:r>
              <a:rPr lang="zh-CN" altLang="en-US" sz="3600">
                <a:solidFill>
                  <a:schemeClr val="tx1"/>
                </a:solidFill>
              </a:rPr>
              <a:t>示例：</a:t>
            </a:r>
          </a:p>
        </p:txBody>
      </p:sp>
      <p:sp>
        <p:nvSpPr>
          <p:cNvPr id="8" name="文本框 7"/>
          <p:cNvSpPr txBox="1"/>
          <p:nvPr/>
        </p:nvSpPr>
        <p:spPr>
          <a:xfrm>
            <a:off x="5208270" y="47625"/>
            <a:ext cx="5985510" cy="706755"/>
          </a:xfrm>
          <a:prstGeom prst="rect">
            <a:avLst/>
          </a:prstGeom>
          <a:noFill/>
        </p:spPr>
        <p:txBody>
          <a:bodyPr wrap="square" rtlCol="0">
            <a:spAutoFit/>
          </a:bodyPr>
          <a:lstStyle/>
          <a:p>
            <a:r>
              <a:rPr lang="zh-CN" altLang="en-US" sz="2000" b="1">
                <a:solidFill>
                  <a:srgbClr val="C00000"/>
                </a:solidFill>
              </a:rPr>
              <a:t>易错点：</a:t>
            </a:r>
            <a:r>
              <a:rPr lang="en-US" altLang="zh-CN" sz="2000" b="1">
                <a:solidFill>
                  <a:srgbClr val="C00000"/>
                </a:solidFill>
              </a:rPr>
              <a:t>1</a:t>
            </a:r>
            <a:r>
              <a:rPr lang="zh-CN" altLang="en-US" sz="2000" b="1">
                <a:solidFill>
                  <a:srgbClr val="C00000"/>
                </a:solidFill>
              </a:rPr>
              <a:t>、没有请假对象的称呼或称呼写法不规范，</a:t>
            </a:r>
            <a:r>
              <a:rPr lang="en-US" altLang="zh-CN" sz="2000" b="1">
                <a:solidFill>
                  <a:srgbClr val="C00000"/>
                </a:solidFill>
              </a:rPr>
              <a:t>2</a:t>
            </a:r>
            <a:r>
              <a:rPr lang="zh-CN" altLang="en-US" sz="2000" b="1">
                <a:solidFill>
                  <a:srgbClr val="C00000"/>
                </a:solidFill>
              </a:rPr>
              <a:t>、请假事由不明确，</a:t>
            </a:r>
            <a:r>
              <a:rPr lang="en-US" altLang="zh-CN" sz="2000" b="1">
                <a:solidFill>
                  <a:srgbClr val="C00000"/>
                </a:solidFill>
              </a:rPr>
              <a:t>3</a:t>
            </a:r>
            <a:r>
              <a:rPr lang="zh-CN" altLang="en-US" sz="2000" b="1">
                <a:solidFill>
                  <a:srgbClr val="C00000"/>
                </a:solidFill>
              </a:rPr>
              <a:t>、无敬语，</a:t>
            </a:r>
            <a:r>
              <a:rPr lang="en-US" altLang="zh-CN" sz="2000" b="1">
                <a:solidFill>
                  <a:srgbClr val="C00000"/>
                </a:solidFill>
              </a:rPr>
              <a:t>4</a:t>
            </a:r>
            <a:r>
              <a:rPr lang="zh-CN" altLang="en-US" sz="2000" b="1">
                <a:solidFill>
                  <a:srgbClr val="C00000"/>
                </a:solidFill>
              </a:rPr>
              <a:t>、有署名无日期</a:t>
            </a:r>
          </a:p>
        </p:txBody>
      </p:sp>
      <p:sp>
        <p:nvSpPr>
          <p:cNvPr id="4" name="TextBox 2"/>
          <p:cNvSpPr txBox="1"/>
          <p:nvPr/>
        </p:nvSpPr>
        <p:spPr>
          <a:xfrm>
            <a:off x="300990" y="754380"/>
            <a:ext cx="11589385" cy="3323590"/>
          </a:xfrm>
          <a:prstGeom prst="rect">
            <a:avLst/>
          </a:prstGeom>
          <a:noFill/>
        </p:spPr>
        <p:txBody>
          <a:bodyPr wrap="square" lIns="0" tIns="0" rIns="0" bIns="0" rtlCol="0">
            <a:spAutoFit/>
          </a:bodyPr>
          <a:lstStyle/>
          <a:p>
            <a:pPr indent="0" eaLnBrk="0" latinLnBrk="1" hangingPunct="0">
              <a:lnSpc>
                <a:spcPct val="150000"/>
              </a:lnSpc>
              <a:spcBef>
                <a:spcPts val="0"/>
              </a:spcBef>
              <a:buNone/>
            </a:pPr>
            <a:r>
              <a:rPr lang="zh-CN" altLang="en-US" sz="2400" kern="0" dirty="0">
                <a:solidFill>
                  <a:srgbClr val="FF0000"/>
                </a:solidFill>
                <a:latin typeface="Times New Roman" panose="02020603050405020304" pitchFamily="65" charset="-122"/>
                <a:ea typeface="宋体" panose="02010600030101010101" pitchFamily="2" charset="-122"/>
              </a:rPr>
              <a:t>(1)特点:</a:t>
            </a:r>
            <a:r>
              <a:rPr lang="zh-CN" altLang="en-US" sz="2400" kern="0" dirty="0">
                <a:solidFill>
                  <a:srgbClr val="000000"/>
                </a:solidFill>
                <a:latin typeface="Times New Roman" panose="02020603050405020304" pitchFamily="65" charset="-122"/>
                <a:ea typeface="宋体" panose="02010600030101010101" pitchFamily="2" charset="-122"/>
              </a:rPr>
              <a:t>请假条是请求领导或老师或其他人准假不参加某项工作、学习、活动的文书。</a:t>
            </a:r>
            <a:endParaRPr lang="zh-CN" altLang="en-US" sz="2400"/>
          </a:p>
          <a:p>
            <a:pPr indent="0" eaLnBrk="0" latinLnBrk="1" hangingPunct="0">
              <a:lnSpc>
                <a:spcPct val="150000"/>
              </a:lnSpc>
              <a:spcBef>
                <a:spcPts val="0"/>
              </a:spcBef>
              <a:buNone/>
            </a:pPr>
            <a:r>
              <a:rPr lang="zh-CN" altLang="en-US" sz="2400" kern="0" dirty="0">
                <a:solidFill>
                  <a:srgbClr val="FF0000"/>
                </a:solidFill>
                <a:latin typeface="Times New Roman" panose="02020603050405020304" pitchFamily="65" charset="-122"/>
                <a:ea typeface="宋体" panose="02010600030101010101" pitchFamily="2" charset="-122"/>
              </a:rPr>
              <a:t>(2)格式:</a:t>
            </a:r>
            <a:r>
              <a:rPr lang="zh-CN" altLang="en-US" sz="2400" kern="0" dirty="0">
                <a:solidFill>
                  <a:srgbClr val="000000"/>
                </a:solidFill>
                <a:latin typeface="Times New Roman" panose="02020603050405020304" pitchFamily="65" charset="-122"/>
                <a:ea typeface="宋体" panose="02010600030101010101" pitchFamily="2" charset="-122"/>
              </a:rPr>
              <a:t>①标题。第一行居中写“请假条”。</a:t>
            </a:r>
            <a:endParaRPr lang="zh-CN" altLang="en-US" sz="2400"/>
          </a:p>
          <a:p>
            <a:pPr indent="0" eaLnBrk="0" latinLnBrk="1" hangingPunct="0">
              <a:lnSpc>
                <a:spcPct val="150000"/>
              </a:lnSpc>
              <a:spcBef>
                <a:spcPts val="0"/>
              </a:spcBef>
              <a:buNone/>
            </a:pPr>
            <a:r>
              <a:rPr lang="zh-CN" altLang="en-US" sz="2400" kern="0" dirty="0">
                <a:solidFill>
                  <a:srgbClr val="000000"/>
                </a:solidFill>
                <a:latin typeface="Times New Roman" panose="02020603050405020304" pitchFamily="65" charset="-122"/>
                <a:ea typeface="宋体" panose="02010600030101010101" pitchFamily="2" charset="-122"/>
              </a:rPr>
              <a:t>②称呼。另起一行顶格写称呼，加冒号。③正文。另起一行空两格写请假内容，包括请假原因,请假起止时间以及请求准假等。</a:t>
            </a:r>
            <a:endParaRPr lang="zh-CN" altLang="en-US" sz="2400"/>
          </a:p>
          <a:p>
            <a:pPr indent="0" eaLnBrk="0" latinLnBrk="1" hangingPunct="0">
              <a:lnSpc>
                <a:spcPct val="150000"/>
              </a:lnSpc>
              <a:spcBef>
                <a:spcPts val="0"/>
              </a:spcBef>
              <a:buNone/>
            </a:pPr>
            <a:r>
              <a:rPr lang="zh-CN" altLang="en-US" sz="2400" kern="0" dirty="0">
                <a:solidFill>
                  <a:srgbClr val="000000"/>
                </a:solidFill>
                <a:latin typeface="Times New Roman" panose="02020603050405020304" pitchFamily="65" charset="-122"/>
                <a:ea typeface="宋体" panose="02010600030101010101" pitchFamily="2" charset="-122"/>
              </a:rPr>
              <a:t>④</a:t>
            </a:r>
            <a:r>
              <a:rPr lang="zh-CN" altLang="en-US" sz="2400" kern="0" dirty="0">
                <a:solidFill>
                  <a:srgbClr val="000000"/>
                </a:solidFill>
                <a:latin typeface="Times New Roman" panose="02020603050405020304" pitchFamily="65" charset="-122"/>
                <a:ea typeface="宋体" panose="02010600030101010101" pitchFamily="2" charset="-122"/>
                <a:sym typeface="+mn-ea"/>
              </a:rPr>
              <a:t>祝颂语（或敬词）</a:t>
            </a:r>
            <a:r>
              <a:rPr lang="zh-CN" altLang="en-US" sz="2000" b="1" kern="0" dirty="0">
                <a:solidFill>
                  <a:schemeClr val="accent1"/>
                </a:solidFill>
                <a:latin typeface="+mn-ea"/>
                <a:cs typeface="+mn-ea"/>
                <a:sym typeface="+mn-ea"/>
              </a:rPr>
              <a:t>另起一行空两格写“此致”,下一行顶格写“敬礼</a:t>
            </a:r>
            <a:r>
              <a:rPr lang="zh-CN" altLang="en-US" sz="2400" b="1" kern="0" dirty="0">
                <a:solidFill>
                  <a:schemeClr val="accent1"/>
                </a:solidFill>
                <a:latin typeface="+mn-ea"/>
                <a:cs typeface="+mn-ea"/>
                <a:sym typeface="+mn-ea"/>
              </a:rPr>
              <a:t>”。</a:t>
            </a:r>
            <a:r>
              <a:rPr lang="zh-CN" altLang="en-US" sz="2400" kern="0" dirty="0">
                <a:solidFill>
                  <a:srgbClr val="000000"/>
                </a:solidFill>
                <a:latin typeface="Times New Roman" panose="02020603050405020304" pitchFamily="65" charset="-122"/>
                <a:ea typeface="宋体" panose="02010600030101010101" pitchFamily="2" charset="-122"/>
                <a:sym typeface="+mn-ea"/>
              </a:rPr>
              <a:t>。</a:t>
            </a:r>
            <a:endParaRPr lang="zh-CN" altLang="en-US" sz="2400" kern="0" dirty="0">
              <a:solidFill>
                <a:srgbClr val="000000"/>
              </a:solidFill>
              <a:latin typeface="Times New Roman" panose="02020603050405020304" pitchFamily="65" charset="-122"/>
              <a:ea typeface="宋体" panose="02010600030101010101" pitchFamily="2" charset="-122"/>
            </a:endParaRPr>
          </a:p>
          <a:p>
            <a:pPr indent="0" eaLnBrk="0" latinLnBrk="1" hangingPunct="0">
              <a:lnSpc>
                <a:spcPct val="150000"/>
              </a:lnSpc>
              <a:spcBef>
                <a:spcPts val="0"/>
              </a:spcBef>
              <a:buNone/>
            </a:pPr>
            <a:r>
              <a:rPr lang="zh-CN" altLang="en-US" sz="2400" kern="0" dirty="0">
                <a:solidFill>
                  <a:srgbClr val="000000"/>
                </a:solidFill>
                <a:latin typeface="Times New Roman" panose="02020603050405020304" pitchFamily="65" charset="-122"/>
                <a:ea typeface="宋体" panose="02010600030101010101" pitchFamily="2" charset="-122"/>
                <a:sym typeface="+mn-ea"/>
              </a:rPr>
              <a:t>⑤</a:t>
            </a:r>
            <a:r>
              <a:rPr lang="zh-CN" altLang="en-US" sz="2400" kern="0" dirty="0">
                <a:solidFill>
                  <a:srgbClr val="000000"/>
                </a:solidFill>
                <a:latin typeface="Times New Roman" panose="02020603050405020304" pitchFamily="65" charset="-122"/>
                <a:ea typeface="宋体" panose="02010600030101010101" pitchFamily="2" charset="-122"/>
              </a:rPr>
              <a:t>落款。</a:t>
            </a:r>
            <a:r>
              <a:rPr lang="zh-CN" altLang="en-US" sz="2400" kern="0" dirty="0">
                <a:solidFill>
                  <a:srgbClr val="000000"/>
                </a:solidFill>
                <a:latin typeface="Times New Roman" panose="02020603050405020304" pitchFamily="65" charset="-122"/>
                <a:ea typeface="宋体" panose="02010600030101010101" pitchFamily="2" charset="-122"/>
                <a:sym typeface="+mn-ea"/>
              </a:rPr>
              <a:t>右下角分两行写请假人的姓名下一行居右写请假时间。</a:t>
            </a:r>
            <a:endParaRPr lang="zh-CN" altLang="en-US"/>
          </a:p>
        </p:txBody>
      </p:sp>
      <p:sp>
        <p:nvSpPr>
          <p:cNvPr id="3" name="文本框 2"/>
          <p:cNvSpPr txBox="1"/>
          <p:nvPr/>
        </p:nvSpPr>
        <p:spPr>
          <a:xfrm>
            <a:off x="1696085" y="5326380"/>
            <a:ext cx="675005" cy="1259840"/>
          </a:xfrm>
          <a:prstGeom prst="rect">
            <a:avLst/>
          </a:prstGeom>
          <a:noFill/>
        </p:spPr>
        <p:txBody>
          <a:bodyPr vert="eaVert" wrap="square" rtlCol="0">
            <a:spAutoFit/>
          </a:bodyPr>
          <a:lstStyle/>
          <a:p>
            <a:r>
              <a:rPr lang="zh-CN" altLang="en-US" sz="3200" b="1">
                <a:solidFill>
                  <a:srgbClr val="C00000"/>
                </a:solidFill>
              </a:rPr>
              <a:t>笔记</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八角星 1"/>
          <p:cNvSpPr/>
          <p:nvPr/>
        </p:nvSpPr>
        <p:spPr>
          <a:xfrm>
            <a:off x="595630" y="3756660"/>
            <a:ext cx="1755775" cy="835025"/>
          </a:xfrm>
          <a:prstGeom prst="star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8" name="文本框 6147"/>
          <p:cNvSpPr txBox="1"/>
          <p:nvPr/>
        </p:nvSpPr>
        <p:spPr>
          <a:xfrm>
            <a:off x="928370" y="1737995"/>
            <a:ext cx="9072880" cy="1568450"/>
          </a:xfrm>
          <a:prstGeom prst="rect">
            <a:avLst/>
          </a:prstGeom>
          <a:noFill/>
          <a:ln w="7938">
            <a:solidFill>
              <a:schemeClr val="tx1"/>
            </a:solidFill>
          </a:ln>
        </p:spPr>
        <p:txBody>
          <a:bodyPr wrap="square">
            <a:spAutoFit/>
          </a:bodyPr>
          <a:lstStyle/>
          <a:p>
            <a:r>
              <a:rPr lang="zh-CN" altLang="en-US" sz="2400" b="1" dirty="0">
                <a:latin typeface="Gulim" panose="020B0600000101010101" pitchFamily="34" charset="-127"/>
                <a:ea typeface="宋体" panose="02010600030101010101" pitchFamily="2" charset="-122"/>
              </a:rPr>
              <a:t>张老师：您好！</a:t>
            </a:r>
          </a:p>
          <a:p>
            <a:r>
              <a:rPr lang="zh-CN" altLang="en-US" sz="2400" b="1" dirty="0">
                <a:latin typeface="Gulim" panose="020B0600000101010101" pitchFamily="34" charset="-127"/>
                <a:ea typeface="宋体" panose="02010600030101010101" pitchFamily="2" charset="-122"/>
              </a:rPr>
              <a:t>      今日我因贵体欠安，故请假一天，望老师批准。</a:t>
            </a:r>
          </a:p>
          <a:p>
            <a:pPr algn="r"/>
            <a:r>
              <a:rPr lang="en-US" altLang="zh-CN" sz="2400" b="1">
                <a:latin typeface="Gulim" panose="020B0600000101010101" pitchFamily="34" charset="-127"/>
                <a:ea typeface="宋体" panose="02010600030101010101" pitchFamily="2" charset="-122"/>
              </a:rPr>
              <a:t>2003</a:t>
            </a:r>
            <a:r>
              <a:rPr lang="zh-CN" altLang="en-US" sz="2400" b="1" dirty="0">
                <a:latin typeface="Gulim" panose="020B0600000101010101" pitchFamily="34" charset="-127"/>
                <a:ea typeface="宋体" panose="02010600030101010101" pitchFamily="2" charset="-122"/>
              </a:rPr>
              <a:t>年</a:t>
            </a:r>
            <a:r>
              <a:rPr lang="en-US" altLang="zh-CN" sz="2400" b="1">
                <a:latin typeface="Gulim" panose="020B0600000101010101" pitchFamily="34" charset="-127"/>
                <a:ea typeface="宋体" panose="02010600030101010101" pitchFamily="2" charset="-122"/>
              </a:rPr>
              <a:t>5</a:t>
            </a:r>
            <a:r>
              <a:rPr lang="zh-CN" altLang="en-US" sz="2400" b="1" dirty="0">
                <a:latin typeface="Gulim" panose="020B0600000101010101" pitchFamily="34" charset="-127"/>
                <a:ea typeface="宋体" panose="02010600030101010101" pitchFamily="2" charset="-122"/>
              </a:rPr>
              <a:t>月</a:t>
            </a:r>
            <a:r>
              <a:rPr lang="en-US" altLang="zh-CN" sz="2400" b="1">
                <a:latin typeface="Gulim" panose="020B0600000101010101" pitchFamily="34" charset="-127"/>
                <a:ea typeface="宋体" panose="02010600030101010101" pitchFamily="2" charset="-122"/>
              </a:rPr>
              <a:t>20</a:t>
            </a:r>
            <a:r>
              <a:rPr lang="zh-CN" altLang="en-US" sz="2400" b="1" dirty="0">
                <a:latin typeface="Gulim" panose="020B0600000101010101" pitchFamily="34" charset="-127"/>
                <a:ea typeface="宋体" panose="02010600030101010101" pitchFamily="2" charset="-122"/>
              </a:rPr>
              <a:t>日</a:t>
            </a:r>
          </a:p>
          <a:p>
            <a:pPr algn="ctr"/>
            <a:r>
              <a:rPr lang="zh-CN" altLang="en-US" sz="2400" b="1" dirty="0">
                <a:latin typeface="Gulim" panose="020B0600000101010101" pitchFamily="34" charset="-127"/>
                <a:ea typeface="宋体" panose="02010600030101010101" pitchFamily="2" charset="-122"/>
              </a:rPr>
              <a:t>                                                              请假人：李明</a:t>
            </a:r>
          </a:p>
        </p:txBody>
      </p:sp>
      <p:sp>
        <p:nvSpPr>
          <p:cNvPr id="6150" name="文本框 6149"/>
          <p:cNvSpPr txBox="1"/>
          <p:nvPr/>
        </p:nvSpPr>
        <p:spPr>
          <a:xfrm>
            <a:off x="928370" y="3886835"/>
            <a:ext cx="10045700" cy="2245360"/>
          </a:xfrm>
          <a:prstGeom prst="rect">
            <a:avLst/>
          </a:prstGeom>
          <a:noFill/>
          <a:ln w="7938">
            <a:noFill/>
          </a:ln>
        </p:spPr>
        <p:txBody>
          <a:bodyPr wrap="square">
            <a:spAutoFit/>
          </a:bodyPr>
          <a:lstStyle/>
          <a:p>
            <a:pPr>
              <a:spcBef>
                <a:spcPct val="50000"/>
              </a:spcBef>
            </a:pPr>
            <a:r>
              <a:rPr lang="zh-CN" altLang="en-US" sz="2800" b="1" dirty="0">
                <a:latin typeface="Gulim" panose="020B0600000101010101" pitchFamily="34" charset="-127"/>
                <a:ea typeface="宋体" panose="02010600030101010101" pitchFamily="2" charset="-122"/>
              </a:rPr>
              <a:t>修改：</a:t>
            </a:r>
          </a:p>
          <a:p>
            <a:pPr>
              <a:spcBef>
                <a:spcPct val="50000"/>
              </a:spcBef>
            </a:pPr>
            <a:r>
              <a:rPr lang="zh-CN" altLang="en-US" sz="2800" b="1" dirty="0">
                <a:latin typeface="Gulim" panose="020B0600000101010101" pitchFamily="34" charset="-127"/>
                <a:ea typeface="宋体" panose="02010600030101010101" pitchFamily="2" charset="-122"/>
              </a:rPr>
              <a:t>（</a:t>
            </a:r>
            <a:r>
              <a:rPr lang="en-US" altLang="zh-CN" sz="2800" b="1">
                <a:latin typeface="Gulim" panose="020B0600000101010101" pitchFamily="34" charset="-127"/>
                <a:ea typeface="宋体" panose="02010600030101010101" pitchFamily="2" charset="-122"/>
              </a:rPr>
              <a:t>1</a:t>
            </a:r>
            <a:r>
              <a:rPr lang="zh-CN" altLang="en-US" sz="2800" b="1" dirty="0">
                <a:latin typeface="Gulim" panose="020B0600000101010101" pitchFamily="34" charset="-127"/>
                <a:ea typeface="宋体" panose="02010600030101010101" pitchFamily="2" charset="-122"/>
              </a:rPr>
              <a:t>）语言：</a:t>
            </a:r>
            <a:r>
              <a:rPr lang="zh-CN" altLang="en-US" sz="2800" b="1" u="sng" dirty="0">
                <a:latin typeface="Gulim" panose="020B0600000101010101" pitchFamily="34" charset="-127"/>
                <a:ea typeface="宋体" panose="02010600030101010101" pitchFamily="2" charset="-122"/>
              </a:rPr>
              <a:t>“贵体欠安”</a:t>
            </a:r>
            <a:r>
              <a:rPr lang="zh-CN" altLang="en-US" sz="2800" b="1" dirty="0">
                <a:latin typeface="Gulim" panose="020B0600000101010101" pitchFamily="34" charset="-127"/>
                <a:ea typeface="宋体" panose="02010600030101010101" pitchFamily="2" charset="-122"/>
              </a:rPr>
              <a:t>改为</a:t>
            </a:r>
            <a:r>
              <a:rPr lang="zh-CN" altLang="en-US" sz="2800" b="1" u="sng" dirty="0">
                <a:latin typeface="Gulim" panose="020B0600000101010101" pitchFamily="34" charset="-127"/>
                <a:ea typeface="宋体" panose="02010600030101010101" pitchFamily="2" charset="-122"/>
              </a:rPr>
              <a:t>“身体不适”或“感冒发烧”等</a:t>
            </a:r>
            <a:r>
              <a:rPr lang="zh-CN" altLang="en-US" sz="2800" b="1" dirty="0">
                <a:latin typeface="Gulim" panose="020B0600000101010101" pitchFamily="34" charset="-127"/>
                <a:ea typeface="宋体" panose="02010600030101010101" pitchFamily="2" charset="-122"/>
              </a:rPr>
              <a:t>；（</a:t>
            </a:r>
            <a:r>
              <a:rPr lang="en-US" altLang="zh-CN" sz="2800" b="1">
                <a:latin typeface="Gulim" panose="020B0600000101010101" pitchFamily="34" charset="-127"/>
                <a:ea typeface="宋体" panose="02010600030101010101" pitchFamily="2" charset="-122"/>
              </a:rPr>
              <a:t>2</a:t>
            </a:r>
            <a:r>
              <a:rPr lang="zh-CN" altLang="en-US" sz="2800" b="1" dirty="0">
                <a:latin typeface="Gulim" panose="020B0600000101010101" pitchFamily="34" charset="-127"/>
                <a:ea typeface="宋体" panose="02010600030101010101" pitchFamily="2" charset="-122"/>
              </a:rPr>
              <a:t>）格式：</a:t>
            </a:r>
            <a:r>
              <a:rPr lang="zh-CN" altLang="en-US" sz="2800" b="1" u="sng" dirty="0">
                <a:latin typeface="Gulim" panose="020B0600000101010101" pitchFamily="34" charset="-127"/>
                <a:ea typeface="宋体" panose="02010600030101010101" pitchFamily="2" charset="-122"/>
              </a:rPr>
              <a:t>落款时间与请假人位置调换；</a:t>
            </a:r>
            <a:endParaRPr lang="zh-CN" altLang="en-US" sz="2800" b="1" dirty="0">
              <a:latin typeface="Gulim" panose="020B0600000101010101" pitchFamily="34" charset="-127"/>
              <a:ea typeface="宋体" panose="02010600030101010101" pitchFamily="2" charset="-122"/>
            </a:endParaRPr>
          </a:p>
          <a:p>
            <a:pPr>
              <a:spcBef>
                <a:spcPct val="50000"/>
              </a:spcBef>
            </a:pPr>
            <a:r>
              <a:rPr lang="zh-CN" altLang="en-US" sz="2800" b="1" dirty="0">
                <a:latin typeface="Gulim" panose="020B0600000101010101" pitchFamily="34" charset="-127"/>
                <a:ea typeface="宋体" panose="02010600030101010101" pitchFamily="2" charset="-122"/>
              </a:rPr>
              <a:t>                 </a:t>
            </a:r>
            <a:r>
              <a:rPr lang="zh-CN" altLang="en-US" sz="2800" b="1" u="sng" dirty="0">
                <a:latin typeface="Gulim" panose="020B0600000101010101" pitchFamily="34" charset="-127"/>
                <a:ea typeface="宋体" panose="02010600030101010101" pitchFamily="2" charset="-122"/>
              </a:rPr>
              <a:t>缺少敬语。</a:t>
            </a:r>
          </a:p>
        </p:txBody>
      </p:sp>
      <p:sp>
        <p:nvSpPr>
          <p:cNvPr id="6146" name="标题 6145"/>
          <p:cNvSpPr>
            <a:spLocks noGrp="1"/>
          </p:cNvSpPr>
          <p:nvPr>
            <p:ph type="title"/>
          </p:nvPr>
        </p:nvSpPr>
        <p:spPr>
          <a:xfrm>
            <a:off x="424180" y="418465"/>
            <a:ext cx="11054715" cy="914400"/>
          </a:xfrm>
          <a:solidFill>
            <a:schemeClr val="bg1"/>
          </a:solidFill>
        </p:spPr>
        <p:txBody>
          <a:bodyPr anchor="ctr"/>
          <a:lstStyle/>
          <a:p>
            <a:r>
              <a:rPr lang="zh-CN" altLang="en-US" sz="3200" b="1" dirty="0">
                <a:ln/>
                <a:solidFill>
                  <a:schemeClr val="tx1"/>
                </a:solidFill>
                <a:effectLst>
                  <a:outerShdw blurRad="38100" dist="19050" dir="2700000" algn="tl" rotWithShape="0">
                    <a:schemeClr val="dk1">
                      <a:alpha val="40000"/>
                    </a:schemeClr>
                  </a:outerShdw>
                </a:effectLst>
                <a:ea typeface="宋体" panose="02010600030101010101" pitchFamily="2" charset="-122"/>
              </a:rPr>
              <a:t>练一练：</a:t>
            </a:r>
            <a:r>
              <a:rPr lang="zh-CN" altLang="en-US" sz="3200" b="1" dirty="0">
                <a:solidFill>
                  <a:schemeClr val="tx1"/>
                </a:solidFill>
                <a:ea typeface="宋体" panose="02010600030101010101" pitchFamily="2" charset="-122"/>
              </a:rPr>
              <a:t>找出请假条中的两处毛病，将</a:t>
            </a:r>
            <a:r>
              <a:rPr lang="zh-CN" altLang="en-US" sz="3200" b="1" dirty="0">
                <a:solidFill>
                  <a:srgbClr val="C00000"/>
                </a:solidFill>
                <a:ea typeface="宋体" panose="02010600030101010101" pitchFamily="2" charset="-122"/>
              </a:rPr>
              <a:t>修改意见</a:t>
            </a:r>
            <a:r>
              <a:rPr lang="zh-CN" altLang="en-US" sz="3200" b="1" dirty="0">
                <a:solidFill>
                  <a:schemeClr val="tx1"/>
                </a:solidFill>
                <a:ea typeface="宋体" panose="02010600030101010101" pitchFamily="2" charset="-122"/>
              </a:rPr>
              <a:t>写在下面</a:t>
            </a:r>
            <a:r>
              <a:rPr lang="zh-CN" altLang="en-US" sz="3200" dirty="0">
                <a:solidFill>
                  <a:schemeClr val="tx1"/>
                </a:solidFill>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strips(downLeft)">
                                      <p:cBhvr>
                                        <p:cTn id="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可选过程 10"/>
          <p:cNvSpPr/>
          <p:nvPr/>
        </p:nvSpPr>
        <p:spPr>
          <a:xfrm>
            <a:off x="885190" y="158750"/>
            <a:ext cx="3932555" cy="608330"/>
          </a:xfrm>
          <a:prstGeom prst="flowChartAlternateProcess">
            <a:avLst/>
          </a:prstGeom>
          <a:solidFill>
            <a:srgbClr val="E9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057275" y="158750"/>
            <a:ext cx="3588385" cy="583565"/>
          </a:xfrm>
          <a:prstGeom prst="rect">
            <a:avLst/>
          </a:prstGeom>
          <a:noFill/>
        </p:spPr>
        <p:txBody>
          <a:bodyPr wrap="square" rtlCol="0" anchor="t">
            <a:spAutoFit/>
          </a:bodyPr>
          <a:lstStyle/>
          <a:p>
            <a:r>
              <a:rPr lang="zh-CN" altLang="en-US" sz="3200" b="1">
                <a:sym typeface="+mn-ea"/>
              </a:rPr>
              <a:t>借条、收条和领条</a:t>
            </a:r>
          </a:p>
        </p:txBody>
      </p:sp>
      <p:sp>
        <p:nvSpPr>
          <p:cNvPr id="4" name="文本框 3"/>
          <p:cNvSpPr txBox="1"/>
          <p:nvPr/>
        </p:nvSpPr>
        <p:spPr>
          <a:xfrm>
            <a:off x="367030" y="941705"/>
            <a:ext cx="11354435" cy="3784600"/>
          </a:xfrm>
          <a:prstGeom prst="rect">
            <a:avLst/>
          </a:prstGeom>
          <a:noFill/>
        </p:spPr>
        <p:txBody>
          <a:bodyPr wrap="square" rtlCol="0">
            <a:spAutoFit/>
          </a:bodyPr>
          <a:lstStyle/>
          <a:p>
            <a:r>
              <a:rPr lang="zh-CN" altLang="en-US" sz="2400">
                <a:solidFill>
                  <a:srgbClr val="C00000"/>
                </a:solidFill>
                <a:latin typeface="+mn-ea"/>
                <a:cs typeface="+mn-ea"/>
              </a:rPr>
              <a:t>（</a:t>
            </a:r>
            <a:r>
              <a:rPr lang="en-US" altLang="zh-CN" sz="2400">
                <a:solidFill>
                  <a:srgbClr val="C00000"/>
                </a:solidFill>
                <a:latin typeface="+mn-ea"/>
                <a:cs typeface="+mn-ea"/>
              </a:rPr>
              <a:t>1</a:t>
            </a:r>
            <a:r>
              <a:rPr lang="zh-CN" altLang="en-US" sz="2400">
                <a:solidFill>
                  <a:srgbClr val="C00000"/>
                </a:solidFill>
                <a:latin typeface="+mn-ea"/>
                <a:cs typeface="+mn-ea"/>
              </a:rPr>
              <a:t>）特征：</a:t>
            </a:r>
            <a:r>
              <a:rPr lang="zh-CN" altLang="en-US" sz="2400">
                <a:latin typeface="+mn-ea"/>
                <a:cs typeface="+mn-ea"/>
              </a:rPr>
              <a:t>借条、收条和领条，是借用或收（领）到钱物时，写给对方作为凭证的条子。</a:t>
            </a:r>
          </a:p>
          <a:p>
            <a:pPr indent="0" eaLnBrk="0" latinLnBrk="1" hangingPunct="0">
              <a:lnSpc>
                <a:spcPct val="150000"/>
              </a:lnSpc>
              <a:spcBef>
                <a:spcPts val="0"/>
              </a:spcBef>
              <a:buNone/>
            </a:pPr>
            <a:r>
              <a:rPr lang="zh-CN" altLang="en-US" sz="2400">
                <a:solidFill>
                  <a:srgbClr val="C00000"/>
                </a:solidFill>
                <a:latin typeface="+mn-ea"/>
                <a:cs typeface="+mn-ea"/>
              </a:rPr>
              <a:t>（</a:t>
            </a:r>
            <a:r>
              <a:rPr lang="en-US" altLang="zh-CN" sz="2400">
                <a:solidFill>
                  <a:srgbClr val="C00000"/>
                </a:solidFill>
                <a:latin typeface="+mn-ea"/>
                <a:cs typeface="+mn-ea"/>
              </a:rPr>
              <a:t>2</a:t>
            </a:r>
            <a:r>
              <a:rPr lang="zh-CN" altLang="en-US" sz="2400">
                <a:solidFill>
                  <a:srgbClr val="C00000"/>
                </a:solidFill>
                <a:latin typeface="+mn-ea"/>
                <a:cs typeface="+mn-ea"/>
              </a:rPr>
              <a:t>）格式：</a:t>
            </a:r>
            <a:r>
              <a:rPr lang="zh-CN" altLang="en-US" sz="2400" kern="0" dirty="0">
                <a:solidFill>
                  <a:srgbClr val="000000"/>
                </a:solidFill>
                <a:latin typeface="+mn-ea"/>
                <a:cs typeface="+mn-ea"/>
                <a:sym typeface="+mn-ea"/>
              </a:rPr>
              <a:t>①标题。第一行居中写“</a:t>
            </a:r>
            <a:r>
              <a:rPr lang="zh-CN" altLang="en-US" sz="2400">
                <a:latin typeface="+mn-ea"/>
                <a:cs typeface="+mn-ea"/>
                <a:sym typeface="+mn-ea"/>
              </a:rPr>
              <a:t>借或（收、领）条</a:t>
            </a:r>
            <a:r>
              <a:rPr lang="zh-CN" altLang="en-US" sz="2400" kern="0" dirty="0">
                <a:solidFill>
                  <a:srgbClr val="000000"/>
                </a:solidFill>
                <a:latin typeface="+mn-ea"/>
                <a:cs typeface="+mn-ea"/>
                <a:sym typeface="+mn-ea"/>
              </a:rPr>
              <a:t>”。</a:t>
            </a:r>
            <a:endParaRPr lang="zh-CN" altLang="en-US" sz="2400">
              <a:latin typeface="+mn-ea"/>
              <a:cs typeface="+mn-ea"/>
            </a:endParaRPr>
          </a:p>
          <a:p>
            <a:pPr indent="0" eaLnBrk="0" latinLnBrk="1" hangingPunct="0">
              <a:lnSpc>
                <a:spcPct val="150000"/>
              </a:lnSpc>
              <a:spcBef>
                <a:spcPts val="0"/>
              </a:spcBef>
              <a:buNone/>
            </a:pPr>
            <a:r>
              <a:rPr lang="zh-CN" altLang="en-US" sz="2400" kern="0" dirty="0">
                <a:solidFill>
                  <a:srgbClr val="000000"/>
                </a:solidFill>
                <a:latin typeface="+mn-ea"/>
                <a:cs typeface="+mn-ea"/>
                <a:sym typeface="+mn-ea"/>
              </a:rPr>
              <a:t>           ②正文。另起一行空两格写正文：向谁借</a:t>
            </a:r>
            <a:r>
              <a:rPr lang="zh-CN" altLang="en-US" sz="2400">
                <a:latin typeface="+mn-ea"/>
                <a:cs typeface="+mn-ea"/>
                <a:sym typeface="+mn-ea"/>
              </a:rPr>
              <a:t>或（收、领）到什么东西；数量多少。数字要大写。借条上一般还要写明物品什么时候归还。</a:t>
            </a:r>
          </a:p>
          <a:p>
            <a:pPr indent="0" eaLnBrk="0" latinLnBrk="1" hangingPunct="0">
              <a:lnSpc>
                <a:spcPct val="150000"/>
              </a:lnSpc>
              <a:spcBef>
                <a:spcPts val="0"/>
              </a:spcBef>
              <a:buNone/>
            </a:pPr>
            <a:r>
              <a:rPr lang="zh-CN" altLang="en-US">
                <a:sym typeface="+mn-ea"/>
              </a:rPr>
              <a:t> </a:t>
            </a:r>
            <a:r>
              <a:rPr lang="zh-CN" altLang="en-US" sz="2000" b="1">
                <a:solidFill>
                  <a:srgbClr val="C00000"/>
                </a:solidFill>
                <a:sym typeface="+mn-ea"/>
              </a:rPr>
              <a:t>  常用大写数字：壹、贰、叁、肆、伍、陆、柒、捌、玖、拾。</a:t>
            </a:r>
            <a:endParaRPr lang="zh-CN" altLang="en-US" sz="2000" b="1">
              <a:solidFill>
                <a:srgbClr val="C00000"/>
              </a:solidFill>
            </a:endParaRPr>
          </a:p>
          <a:p>
            <a:pPr indent="0" eaLnBrk="0" latinLnBrk="1" hangingPunct="0">
              <a:lnSpc>
                <a:spcPct val="150000"/>
              </a:lnSpc>
              <a:spcBef>
                <a:spcPts val="0"/>
              </a:spcBef>
              <a:buNone/>
            </a:pPr>
            <a:r>
              <a:rPr lang="zh-CN" altLang="en-US" sz="2400" kern="0" dirty="0">
                <a:solidFill>
                  <a:srgbClr val="000000"/>
                </a:solidFill>
                <a:latin typeface="Times New Roman" panose="02020603050405020304" pitchFamily="65" charset="-122"/>
                <a:ea typeface="宋体" panose="02010600030101010101" pitchFamily="2" charset="-122"/>
                <a:sym typeface="+mn-ea"/>
              </a:rPr>
              <a:t>          </a:t>
            </a:r>
            <a:r>
              <a:rPr lang="zh-CN" altLang="en-US" sz="2400" kern="0" dirty="0">
                <a:solidFill>
                  <a:srgbClr val="000000"/>
                </a:solidFill>
                <a:latin typeface="+mn-ea"/>
                <a:sym typeface="+mn-ea"/>
              </a:rPr>
              <a:t>③落款。写上</a:t>
            </a:r>
            <a:r>
              <a:rPr lang="zh-CN" altLang="en-US" sz="2400">
                <a:latin typeface="+mn-ea"/>
                <a:sym typeface="+mn-ea"/>
              </a:rPr>
              <a:t>借（收、领）东西</a:t>
            </a:r>
            <a:r>
              <a:rPr lang="zh-CN" altLang="en-US" sz="2400" kern="0" dirty="0">
                <a:solidFill>
                  <a:srgbClr val="000000"/>
                </a:solidFill>
                <a:latin typeface="+mn-ea"/>
                <a:sym typeface="+mn-ea"/>
              </a:rPr>
              <a:t>的单位、姓名</a:t>
            </a:r>
            <a:r>
              <a:rPr lang="zh-CN" altLang="en-US" sz="2400">
                <a:latin typeface="+mn-ea"/>
                <a:sym typeface="+mn-ea"/>
              </a:rPr>
              <a:t>借（收、领）东西的</a:t>
            </a:r>
            <a:r>
              <a:rPr lang="zh-CN" altLang="en-US" sz="2400" kern="0" dirty="0">
                <a:solidFill>
                  <a:srgbClr val="000000"/>
                </a:solidFill>
                <a:latin typeface="+mn-ea"/>
                <a:sym typeface="+mn-ea"/>
              </a:rPr>
              <a:t>时间。</a:t>
            </a:r>
            <a:endParaRPr lang="zh-CN" altLang="en-US"/>
          </a:p>
          <a:p>
            <a:r>
              <a:rPr lang="zh-CN" altLang="en-US"/>
              <a:t>             </a:t>
            </a:r>
            <a:endParaRPr lang="zh-CN" altLang="en-US" b="1">
              <a:solidFill>
                <a:srgbClr val="C00000"/>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27480" y="732155"/>
            <a:ext cx="8089265" cy="1938020"/>
          </a:xfrm>
          <a:prstGeom prst="rect">
            <a:avLst/>
          </a:prstGeom>
          <a:solidFill>
            <a:schemeClr val="tx2"/>
          </a:solidFill>
          <a:ln>
            <a:solidFill>
              <a:schemeClr val="tx1"/>
            </a:solidFill>
          </a:ln>
        </p:spPr>
        <p:txBody>
          <a:bodyPr wrap="square" rtlCol="0">
            <a:spAutoFit/>
          </a:bodyPr>
          <a:lstStyle/>
          <a:p>
            <a:pPr algn="ctr"/>
            <a:r>
              <a:rPr lang="zh-CN" altLang="en-US" sz="2400"/>
              <a:t>借条</a:t>
            </a:r>
          </a:p>
          <a:p>
            <a:r>
              <a:rPr lang="zh-CN" altLang="en-US" sz="2400">
                <a:latin typeface="Arial" panose="020B0604020202020204" pitchFamily="34" charset="0"/>
                <a:cs typeface="Arial" panose="020B0604020202020204" pitchFamily="34" charset="0"/>
                <a:sym typeface="+mn-ea"/>
              </a:rPr>
              <a:t>□□今借到谁（物</a:t>
            </a:r>
            <a:r>
              <a:rPr lang="en-US" altLang="zh-CN" sz="2400">
                <a:latin typeface="Arial" panose="020B0604020202020204" pitchFamily="34" charset="0"/>
                <a:cs typeface="Arial" panose="020B0604020202020204" pitchFamily="34" charset="0"/>
                <a:sym typeface="+mn-ea"/>
              </a:rPr>
              <a:t>/</a:t>
            </a:r>
            <a:r>
              <a:rPr lang="zh-CN" altLang="en-US" sz="2400">
                <a:latin typeface="Arial" panose="020B0604020202020204" pitchFamily="34" charset="0"/>
                <a:cs typeface="Arial" panose="020B0604020202020204" pitchFamily="34" charset="0"/>
                <a:sym typeface="+mn-ea"/>
              </a:rPr>
              <a:t>钱）</a:t>
            </a:r>
            <a:r>
              <a:rPr lang="en-US" altLang="zh-CN" sz="2400">
                <a:latin typeface="Arial" panose="020B0604020202020204" pitchFamily="34" charset="0"/>
                <a:cs typeface="Arial" panose="020B0604020202020204" pitchFamily="34" charset="0"/>
                <a:sym typeface="+mn-ea"/>
              </a:rPr>
              <a:t>+</a:t>
            </a:r>
            <a:r>
              <a:rPr lang="zh-CN" altLang="en-US" sz="2400">
                <a:latin typeface="Arial" panose="020B0604020202020204" pitchFamily="34" charset="0"/>
                <a:cs typeface="Arial" panose="020B0604020202020204" pitchFamily="34" charset="0"/>
                <a:sym typeface="+mn-ea"/>
              </a:rPr>
              <a:t>数量（必须大写）</a:t>
            </a:r>
            <a:r>
              <a:rPr lang="en-US" altLang="zh-CN" sz="2400">
                <a:latin typeface="Arial" panose="020B0604020202020204" pitchFamily="34" charset="0"/>
                <a:cs typeface="Arial" panose="020B0604020202020204" pitchFamily="34" charset="0"/>
                <a:sym typeface="+mn-ea"/>
              </a:rPr>
              <a:t>+</a:t>
            </a:r>
            <a:r>
              <a:rPr lang="zh-CN" altLang="en-US" sz="2400">
                <a:latin typeface="Arial" panose="020B0604020202020204" pitchFamily="34" charset="0"/>
                <a:cs typeface="Arial" panose="020B0604020202020204" pitchFamily="34" charset="0"/>
                <a:sym typeface="+mn-ea"/>
              </a:rPr>
              <a:t>归还日期</a:t>
            </a:r>
          </a:p>
          <a:p>
            <a:endParaRPr lang="zh-CN" altLang="en-US" sz="2400">
              <a:latin typeface="Arial" panose="020B0604020202020204" pitchFamily="34" charset="0"/>
              <a:cs typeface="Arial" panose="020B0604020202020204" pitchFamily="34" charset="0"/>
              <a:sym typeface="+mn-ea"/>
            </a:endParaRPr>
          </a:p>
          <a:p>
            <a:pPr algn="r"/>
            <a:r>
              <a:rPr lang="zh-CN" altLang="en-US" sz="2400">
                <a:latin typeface="Arial" panose="020B0604020202020204" pitchFamily="34" charset="0"/>
                <a:cs typeface="Arial" panose="020B0604020202020204" pitchFamily="34" charset="0"/>
                <a:sym typeface="+mn-ea"/>
              </a:rPr>
              <a:t>署名：</a:t>
            </a:r>
          </a:p>
          <a:p>
            <a:pPr algn="r"/>
            <a:r>
              <a:rPr lang="zh-CN" altLang="en-US" sz="2400">
                <a:latin typeface="Arial" panose="020B0604020202020204" pitchFamily="34" charset="0"/>
                <a:cs typeface="Arial" panose="020B0604020202020204" pitchFamily="34" charset="0"/>
                <a:sym typeface="+mn-ea"/>
              </a:rPr>
              <a:t>时间：</a:t>
            </a:r>
          </a:p>
        </p:txBody>
      </p:sp>
      <p:cxnSp>
        <p:nvCxnSpPr>
          <p:cNvPr id="6" name="直接箭头连接符 5"/>
          <p:cNvCxnSpPr/>
          <p:nvPr/>
        </p:nvCxnSpPr>
        <p:spPr>
          <a:xfrm flipH="1">
            <a:off x="959485" y="1437640"/>
            <a:ext cx="732155" cy="5276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44170" y="1965325"/>
            <a:ext cx="1347470" cy="460375"/>
          </a:xfrm>
          <a:prstGeom prst="rect">
            <a:avLst/>
          </a:prstGeom>
          <a:noFill/>
        </p:spPr>
        <p:txBody>
          <a:bodyPr wrap="square" rtlCol="0">
            <a:spAutoFit/>
          </a:bodyPr>
          <a:lstStyle/>
          <a:p>
            <a:r>
              <a:rPr lang="zh-CN" altLang="en-US" sz="2400"/>
              <a:t>空两格</a:t>
            </a:r>
          </a:p>
        </p:txBody>
      </p:sp>
      <p:sp>
        <p:nvSpPr>
          <p:cNvPr id="8" name="文本框 7"/>
          <p:cNvSpPr txBox="1"/>
          <p:nvPr/>
        </p:nvSpPr>
        <p:spPr>
          <a:xfrm>
            <a:off x="680085" y="133985"/>
            <a:ext cx="675005" cy="1303655"/>
          </a:xfrm>
          <a:prstGeom prst="rect">
            <a:avLst/>
          </a:prstGeom>
          <a:noFill/>
        </p:spPr>
        <p:txBody>
          <a:bodyPr vert="eaVert" wrap="square" rtlCol="0">
            <a:spAutoFit/>
          </a:bodyPr>
          <a:lstStyle/>
          <a:p>
            <a:r>
              <a:rPr lang="zh-CN" altLang="en-US" sz="3200" b="1">
                <a:solidFill>
                  <a:srgbClr val="C00000"/>
                </a:solidFill>
              </a:rPr>
              <a:t>笔记</a:t>
            </a:r>
          </a:p>
        </p:txBody>
      </p:sp>
      <p:sp>
        <p:nvSpPr>
          <p:cNvPr id="9" name="文本框 8"/>
          <p:cNvSpPr txBox="1"/>
          <p:nvPr/>
        </p:nvSpPr>
        <p:spPr>
          <a:xfrm>
            <a:off x="1355090" y="3106420"/>
            <a:ext cx="8412480" cy="645160"/>
          </a:xfrm>
          <a:prstGeom prst="rect">
            <a:avLst/>
          </a:prstGeom>
          <a:noFill/>
        </p:spPr>
        <p:txBody>
          <a:bodyPr wrap="none" rtlCol="0" anchor="t">
            <a:spAutoFit/>
          </a:bodyPr>
          <a:lstStyle/>
          <a:p>
            <a:pPr indent="0" eaLnBrk="0" latinLnBrk="1" hangingPunct="0">
              <a:lnSpc>
                <a:spcPct val="150000"/>
              </a:lnSpc>
              <a:spcBef>
                <a:spcPts val="0"/>
              </a:spcBef>
              <a:buNone/>
            </a:pPr>
            <a:r>
              <a:rPr lang="zh-CN" altLang="en-US" sz="2400" b="1">
                <a:gradFill>
                  <a:gsLst>
                    <a:gs pos="0">
                      <a:srgbClr val="7B32B2"/>
                    </a:gs>
                    <a:gs pos="100000">
                      <a:srgbClr val="401A5D"/>
                    </a:gs>
                  </a:gsLst>
                  <a:lin scaled="0"/>
                </a:gradFill>
                <a:sym typeface="+mn-ea"/>
              </a:rPr>
              <a:t>常用大写数字：壹、贰、叁、肆、伍、陆、柒、捌、玖、拾。</a:t>
            </a:r>
          </a:p>
        </p:txBody>
      </p:sp>
      <p:sp>
        <p:nvSpPr>
          <p:cNvPr id="10" name="双波形 9"/>
          <p:cNvSpPr/>
          <p:nvPr/>
        </p:nvSpPr>
        <p:spPr>
          <a:xfrm>
            <a:off x="680085" y="4175125"/>
            <a:ext cx="10653395" cy="1266825"/>
          </a:xfrm>
          <a:prstGeom prst="doubleWave">
            <a:avLst/>
          </a:prstGeom>
          <a:gradFill>
            <a:gsLst>
              <a:gs pos="0">
                <a:srgbClr val="CFADA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52170" y="4393565"/>
            <a:ext cx="9890125" cy="829945"/>
          </a:xfrm>
          <a:prstGeom prst="rect">
            <a:avLst/>
          </a:prstGeom>
          <a:noFill/>
        </p:spPr>
        <p:txBody>
          <a:bodyPr wrap="square" rtlCol="0">
            <a:spAutoFit/>
          </a:bodyPr>
          <a:lstStyle/>
          <a:p>
            <a:r>
              <a:rPr lang="zh-CN" altLang="en-US" sz="2400">
                <a:solidFill>
                  <a:srgbClr val="C00000"/>
                </a:solidFill>
              </a:rPr>
              <a:t>易错点：</a:t>
            </a:r>
            <a:r>
              <a:rPr lang="en-US" altLang="zh-CN" sz="2400">
                <a:solidFill>
                  <a:srgbClr val="C00000"/>
                </a:solidFill>
              </a:rPr>
              <a:t>1</a:t>
            </a:r>
            <a:r>
              <a:rPr lang="zh-CN" altLang="en-US" sz="2400">
                <a:solidFill>
                  <a:srgbClr val="C00000"/>
                </a:solidFill>
              </a:rPr>
              <a:t>、只写</a:t>
            </a:r>
            <a:r>
              <a:rPr lang="zh-CN" altLang="en-US" sz="2400">
                <a:solidFill>
                  <a:srgbClr val="C00000"/>
                </a:solidFill>
                <a:sym typeface="+mn-ea"/>
              </a:rPr>
              <a:t>借（收、领）的物、款，而不写向谁借（收、领）。</a:t>
            </a:r>
          </a:p>
          <a:p>
            <a:r>
              <a:rPr lang="en-US" altLang="zh-CN" sz="2400">
                <a:solidFill>
                  <a:srgbClr val="C00000"/>
                </a:solidFill>
              </a:rPr>
              <a:t>              2</a:t>
            </a:r>
            <a:r>
              <a:rPr lang="zh-CN" altLang="en-US" sz="2400">
                <a:solidFill>
                  <a:srgbClr val="C00000"/>
                </a:solidFill>
              </a:rPr>
              <a:t>、涉及金额没有大写。</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可选过程 10"/>
          <p:cNvSpPr/>
          <p:nvPr/>
        </p:nvSpPr>
        <p:spPr>
          <a:xfrm>
            <a:off x="914400" y="173355"/>
            <a:ext cx="1925320" cy="608330"/>
          </a:xfrm>
          <a:prstGeom prst="flowChartAlternateProcess">
            <a:avLst/>
          </a:prstGeom>
          <a:solidFill>
            <a:srgbClr val="E9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36015" y="173355"/>
            <a:ext cx="1792605" cy="583565"/>
          </a:xfrm>
          <a:prstGeom prst="rect">
            <a:avLst/>
          </a:prstGeom>
          <a:noFill/>
        </p:spPr>
        <p:txBody>
          <a:bodyPr wrap="square" rtlCol="0" anchor="t">
            <a:spAutoFit/>
          </a:bodyPr>
          <a:lstStyle/>
          <a:p>
            <a:pPr algn="l"/>
            <a:r>
              <a:rPr lang="zh-CN" altLang="en-US" sz="3200" b="1">
                <a:sym typeface="+mn-ea"/>
              </a:rPr>
              <a:t>留言条</a:t>
            </a:r>
          </a:p>
        </p:txBody>
      </p:sp>
      <p:sp>
        <p:nvSpPr>
          <p:cNvPr id="3" name="文本框 2"/>
          <p:cNvSpPr txBox="1"/>
          <p:nvPr/>
        </p:nvSpPr>
        <p:spPr>
          <a:xfrm>
            <a:off x="403225" y="781685"/>
            <a:ext cx="11633835" cy="3322955"/>
          </a:xfrm>
          <a:prstGeom prst="rect">
            <a:avLst/>
          </a:prstGeom>
          <a:noFill/>
        </p:spPr>
        <p:txBody>
          <a:bodyPr wrap="square" rtlCol="0">
            <a:spAutoFit/>
          </a:bodyPr>
          <a:lstStyle/>
          <a:p>
            <a:pPr fontAlgn="auto">
              <a:lnSpc>
                <a:spcPct val="150000"/>
              </a:lnSpc>
            </a:pPr>
            <a:r>
              <a:rPr lang="zh-CN" altLang="zh-CN" sz="2000">
                <a:solidFill>
                  <a:srgbClr val="FF0000"/>
                </a:solidFill>
              </a:rPr>
              <a:t>（</a:t>
            </a:r>
            <a:r>
              <a:rPr lang="en-US" altLang="zh-CN" sz="2000">
                <a:solidFill>
                  <a:srgbClr val="FF0000"/>
                </a:solidFill>
              </a:rPr>
              <a:t>1</a:t>
            </a:r>
            <a:r>
              <a:rPr lang="zh-CN" altLang="en-US" sz="2000">
                <a:solidFill>
                  <a:srgbClr val="FF0000"/>
                </a:solidFill>
              </a:rPr>
              <a:t>）特征：</a:t>
            </a:r>
            <a:r>
              <a:rPr lang="zh-CN" altLang="zh-CN" sz="2000"/>
              <a:t>日常生活中，有事情要通知或托付对方，对方不在却又没有时间等候对方回来时，写张字条留给对方，即留言条。</a:t>
            </a:r>
          </a:p>
          <a:p>
            <a:pPr fontAlgn="auto">
              <a:lnSpc>
                <a:spcPct val="150000"/>
              </a:lnSpc>
            </a:pPr>
            <a:r>
              <a:rPr lang="zh-CN" altLang="zh-CN" sz="2000">
                <a:solidFill>
                  <a:srgbClr val="FF0000"/>
                </a:solidFill>
              </a:rPr>
              <a:t>（2）格式:</a:t>
            </a:r>
          </a:p>
          <a:p>
            <a:pPr fontAlgn="auto">
              <a:lnSpc>
                <a:spcPct val="150000"/>
              </a:lnSpc>
            </a:pPr>
            <a:r>
              <a:rPr lang="zh-CN" altLang="zh-CN" sz="2000"/>
              <a:t>①在第一行正中间写“留言条”三个字，也可以不写。</a:t>
            </a:r>
          </a:p>
          <a:p>
            <a:pPr fontAlgn="auto">
              <a:lnSpc>
                <a:spcPct val="150000"/>
              </a:lnSpc>
            </a:pPr>
            <a:r>
              <a:rPr lang="zh-CN" altLang="zh-CN" sz="2000"/>
              <a:t>②顶格写对方姓名(或称呼)，后加冒号。</a:t>
            </a:r>
          </a:p>
          <a:p>
            <a:pPr fontAlgn="auto">
              <a:lnSpc>
                <a:spcPct val="150000"/>
              </a:lnSpc>
            </a:pPr>
            <a:r>
              <a:rPr lang="zh-CN" altLang="zh-CN" sz="2000"/>
              <a:t>③另起行，空两格写留言内容。</a:t>
            </a:r>
          </a:p>
          <a:p>
            <a:pPr fontAlgn="auto">
              <a:lnSpc>
                <a:spcPct val="150000"/>
              </a:lnSpc>
            </a:pPr>
            <a:r>
              <a:rPr lang="zh-CN" altLang="zh-CN" sz="2000"/>
              <a:t>④在右下方另起一行署名并在署名下方写上日期。</a:t>
            </a:r>
          </a:p>
        </p:txBody>
      </p:sp>
      <p:sp>
        <p:nvSpPr>
          <p:cNvPr id="4" name="文本框 3"/>
          <p:cNvSpPr txBox="1"/>
          <p:nvPr/>
        </p:nvSpPr>
        <p:spPr>
          <a:xfrm>
            <a:off x="1400175" y="4424680"/>
            <a:ext cx="556895" cy="829945"/>
          </a:xfrm>
          <a:prstGeom prst="rect">
            <a:avLst/>
          </a:prstGeom>
          <a:noFill/>
        </p:spPr>
        <p:txBody>
          <a:bodyPr wrap="square" rtlCol="0">
            <a:spAutoFit/>
          </a:bodyPr>
          <a:lstStyle/>
          <a:p>
            <a:r>
              <a:rPr lang="zh-CN" altLang="en-US" sz="2400"/>
              <a:t>示例</a:t>
            </a:r>
          </a:p>
        </p:txBody>
      </p:sp>
      <p:sp>
        <p:nvSpPr>
          <p:cNvPr id="5" name="文本框 4"/>
          <p:cNvSpPr txBox="1"/>
          <p:nvPr/>
        </p:nvSpPr>
        <p:spPr>
          <a:xfrm>
            <a:off x="2376170" y="4424680"/>
            <a:ext cx="8030845" cy="1938020"/>
          </a:xfrm>
          <a:prstGeom prst="rect">
            <a:avLst/>
          </a:prstGeom>
          <a:solidFill>
            <a:schemeClr val="tx2"/>
          </a:solidFill>
          <a:ln>
            <a:solidFill>
              <a:schemeClr val="tx1"/>
            </a:solidFill>
          </a:ln>
        </p:spPr>
        <p:txBody>
          <a:bodyPr wrap="square" rtlCol="0">
            <a:spAutoFit/>
          </a:bodyPr>
          <a:lstStyle/>
          <a:p>
            <a:pPr algn="ctr"/>
            <a:r>
              <a:rPr lang="zh-CN" altLang="en-US" sz="2400"/>
              <a:t>留言条</a:t>
            </a:r>
          </a:p>
          <a:p>
            <a:r>
              <a:rPr lang="zh-CN" altLang="en-US" sz="2400"/>
              <a:t>称呼：</a:t>
            </a:r>
          </a:p>
          <a:p>
            <a:r>
              <a:rPr lang="zh-CN" altLang="en-US" sz="2400">
                <a:latin typeface="Arial" panose="020B0604020202020204" pitchFamily="34" charset="0"/>
                <a:cs typeface="Arial" panose="020B0604020202020204" pitchFamily="34" charset="0"/>
                <a:sym typeface="+mn-ea"/>
              </a:rPr>
              <a:t>□□（空两格）留言内容</a:t>
            </a:r>
          </a:p>
          <a:p>
            <a:pPr algn="r"/>
            <a:r>
              <a:rPr lang="zh-CN" altLang="en-US" sz="2400"/>
              <a:t> 署名：姓名</a:t>
            </a:r>
          </a:p>
          <a:p>
            <a:pPr algn="r"/>
            <a:r>
              <a:rPr lang="zh-CN" altLang="en-US" sz="2400"/>
              <a:t>时间：</a:t>
            </a:r>
            <a:r>
              <a:rPr lang="en-US" altLang="zh-CN" sz="2400">
                <a:latin typeface="Arial" panose="020B0604020202020204" pitchFamily="34" charset="0"/>
                <a:cs typeface="Arial" panose="020B0604020202020204" pitchFamily="34" charset="0"/>
                <a:sym typeface="+mn-ea"/>
              </a:rPr>
              <a:t>X</a:t>
            </a:r>
            <a:r>
              <a:rPr lang="zh-CN" altLang="en-US" sz="2400">
                <a:latin typeface="Arial" panose="020B0604020202020204" pitchFamily="34" charset="0"/>
                <a:cs typeface="Arial" panose="020B0604020202020204" pitchFamily="34" charset="0"/>
                <a:sym typeface="+mn-ea"/>
              </a:rPr>
              <a:t>年</a:t>
            </a:r>
            <a:r>
              <a:rPr lang="en-US" altLang="zh-CN" sz="2400">
                <a:latin typeface="Arial" panose="020B0604020202020204" pitchFamily="34" charset="0"/>
                <a:cs typeface="Arial" panose="020B0604020202020204" pitchFamily="34" charset="0"/>
                <a:sym typeface="+mn-ea"/>
              </a:rPr>
              <a:t>X</a:t>
            </a:r>
            <a:r>
              <a:rPr lang="zh-CN" altLang="en-US" sz="2400">
                <a:latin typeface="Arial" panose="020B0604020202020204" pitchFamily="34" charset="0"/>
                <a:cs typeface="Arial" panose="020B0604020202020204" pitchFamily="34" charset="0"/>
                <a:sym typeface="+mn-ea"/>
              </a:rPr>
              <a:t>月</a:t>
            </a:r>
            <a:r>
              <a:rPr lang="en-US" altLang="zh-CN" sz="2400">
                <a:latin typeface="Arial" panose="020B0604020202020204" pitchFamily="34" charset="0"/>
                <a:cs typeface="Arial" panose="020B0604020202020204" pitchFamily="34" charset="0"/>
                <a:sym typeface="+mn-ea"/>
              </a:rPr>
              <a:t>X</a:t>
            </a:r>
            <a:r>
              <a:rPr lang="zh-CN" altLang="en-US" sz="2400">
                <a:latin typeface="Arial" panose="020B0604020202020204" pitchFamily="34" charset="0"/>
                <a:cs typeface="Arial" panose="020B0604020202020204" pitchFamily="34" charset="0"/>
                <a:sym typeface="+mn-ea"/>
              </a:rPr>
              <a:t>日</a:t>
            </a:r>
            <a:endParaRPr lang="en-US" altLang="zh-CN" sz="2400"/>
          </a:p>
        </p:txBody>
      </p:sp>
      <p:sp>
        <p:nvSpPr>
          <p:cNvPr id="6" name="文本框 5"/>
          <p:cNvSpPr txBox="1"/>
          <p:nvPr/>
        </p:nvSpPr>
        <p:spPr>
          <a:xfrm>
            <a:off x="1400175" y="5254625"/>
            <a:ext cx="675005" cy="1259840"/>
          </a:xfrm>
          <a:prstGeom prst="rect">
            <a:avLst/>
          </a:prstGeom>
          <a:noFill/>
        </p:spPr>
        <p:txBody>
          <a:bodyPr vert="eaVert" wrap="square" rtlCol="0">
            <a:spAutoFit/>
          </a:bodyPr>
          <a:lstStyle/>
          <a:p>
            <a:r>
              <a:rPr lang="zh-CN" altLang="en-US" sz="3200" b="1">
                <a:solidFill>
                  <a:srgbClr val="C00000"/>
                </a:solidFill>
              </a:rPr>
              <a:t>笔记</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8566150" y="2030413"/>
            <a:ext cx="1524000" cy="1524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7200" spc="200">
                <a:solidFill>
                  <a:schemeClr val="accent1"/>
                </a:solidFill>
                <a:latin typeface="Arial" panose="020B0604020202020204" pitchFamily="34" charset="0"/>
                <a:ea typeface="微软雅黑" panose="020B0503020204020204" charset="-122"/>
              </a:rPr>
              <a:t>02</a:t>
            </a:r>
          </a:p>
        </p:txBody>
      </p:sp>
      <p:sp>
        <p:nvSpPr>
          <p:cNvPr id="6" name="标题 5"/>
          <p:cNvSpPr>
            <a:spLocks noGrp="1"/>
          </p:cNvSpPr>
          <p:nvPr>
            <p:ph type="title"/>
            <p:custDataLst>
              <p:tags r:id="rId3"/>
            </p:custDataLst>
          </p:nvPr>
        </p:nvSpPr>
        <p:spPr/>
        <p:txBody>
          <a:bodyPr/>
          <a:lstStyle/>
          <a:p>
            <a:r>
              <a:rPr lang="zh-CN" altLang="en-US" b="1"/>
              <a:t>书  信</a:t>
            </a:r>
          </a:p>
        </p:txBody>
      </p:sp>
      <p:sp>
        <p:nvSpPr>
          <p:cNvPr id="7" name="文本占位符 6"/>
          <p:cNvSpPr>
            <a:spLocks noGrp="1"/>
          </p:cNvSpPr>
          <p:nvPr>
            <p:ph type="body" sz="quarter" idx="13"/>
            <p:custDataLst>
              <p:tags r:id="rId4"/>
            </p:custDataLst>
          </p:nvPr>
        </p:nvSpPr>
        <p:spPr>
          <a:xfrm>
            <a:off x="2381885" y="3219450"/>
            <a:ext cx="6743065" cy="2705100"/>
          </a:xfrm>
        </p:spPr>
        <p:txBody>
          <a:bodyPr>
            <a:noAutofit/>
          </a:bodyPr>
          <a:lstStyle/>
          <a:p>
            <a:pPr algn="l"/>
            <a:r>
              <a:rPr lang="en-US" altLang="zh-CN" sz="2800"/>
              <a:t>1</a:t>
            </a:r>
            <a:r>
              <a:rPr lang="zh-CN" altLang="en-US" sz="2800"/>
              <a:t>、</a:t>
            </a:r>
            <a:r>
              <a:rPr lang="zh-CN" altLang="en-US" sz="2800">
                <a:sym typeface="+mn-ea"/>
              </a:rPr>
              <a:t>简短书信            </a:t>
            </a:r>
            <a:r>
              <a:rPr lang="en-US" altLang="zh-CN" sz="2800"/>
              <a:t>2</a:t>
            </a:r>
            <a:r>
              <a:rPr lang="zh-CN" altLang="en-US" sz="2800"/>
              <a:t>、</a:t>
            </a:r>
            <a:r>
              <a:rPr lang="zh-CN" altLang="en-US" sz="2800">
                <a:sym typeface="+mn-ea"/>
              </a:rPr>
              <a:t>倡议书</a:t>
            </a:r>
          </a:p>
          <a:p>
            <a:pPr algn="l"/>
            <a:r>
              <a:rPr lang="en-US" altLang="zh-CN" sz="2800"/>
              <a:t>3</a:t>
            </a:r>
            <a:r>
              <a:rPr lang="zh-CN" altLang="en-US" sz="2800"/>
              <a:t>、</a:t>
            </a:r>
            <a:r>
              <a:rPr lang="zh-CN" altLang="en-US" sz="2800">
                <a:sym typeface="+mn-ea"/>
              </a:rPr>
              <a:t>感谢信               </a:t>
            </a:r>
            <a:r>
              <a:rPr lang="en-US" altLang="zh-CN" sz="2800"/>
              <a:t>4</a:t>
            </a:r>
            <a:r>
              <a:rPr lang="zh-CN" altLang="en-US" sz="2800"/>
              <a:t>、</a:t>
            </a:r>
            <a:r>
              <a:rPr lang="zh-CN" altLang="en-US" sz="2800">
                <a:sym typeface="+mn-ea"/>
              </a:rPr>
              <a:t>申请书</a:t>
            </a:r>
          </a:p>
          <a:p>
            <a:pPr algn="l"/>
            <a:r>
              <a:rPr lang="en-US" altLang="zh-CN" sz="2800">
                <a:sym typeface="+mn-ea"/>
              </a:rPr>
              <a:t>5</a:t>
            </a:r>
            <a:r>
              <a:rPr lang="zh-CN" altLang="en-US" sz="2800">
                <a:sym typeface="+mn-ea"/>
              </a:rPr>
              <a:t>、表扬信               </a:t>
            </a:r>
            <a:r>
              <a:rPr lang="en-US" altLang="zh-CN" sz="2800">
                <a:sym typeface="+mn-ea"/>
              </a:rPr>
              <a:t>6</a:t>
            </a:r>
            <a:r>
              <a:rPr lang="zh-CN" altLang="en-US" sz="2800">
                <a:sym typeface="+mn-ea"/>
              </a:rPr>
              <a:t>、邀请函（请柬）</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可选过程 10"/>
          <p:cNvSpPr/>
          <p:nvPr/>
        </p:nvSpPr>
        <p:spPr>
          <a:xfrm>
            <a:off x="536575" y="372745"/>
            <a:ext cx="2657475" cy="608330"/>
          </a:xfrm>
          <a:prstGeom prst="flowChartAlternateProcess">
            <a:avLst/>
          </a:prstGeom>
          <a:solidFill>
            <a:srgbClr val="E9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94335" y="1172845"/>
            <a:ext cx="11491595" cy="4707890"/>
          </a:xfrm>
          <a:prstGeom prst="rect">
            <a:avLst/>
          </a:prstGeom>
          <a:noFill/>
        </p:spPr>
        <p:txBody>
          <a:bodyPr wrap="square" rtlCol="0" anchor="t">
            <a:spAutoFit/>
          </a:bodyPr>
          <a:lstStyle/>
          <a:p>
            <a:pPr marL="0" indent="0" eaLnBrk="0" latinLnBrk="1" hangingPunct="0">
              <a:lnSpc>
                <a:spcPct val="150000"/>
              </a:lnSpc>
              <a:spcBef>
                <a:spcPts val="0"/>
              </a:spcBef>
              <a:buNone/>
            </a:pPr>
            <a:r>
              <a:rPr lang="zh-CN" altLang="en-US" sz="2000" kern="0" dirty="0">
                <a:solidFill>
                  <a:srgbClr val="000000"/>
                </a:solidFill>
                <a:latin typeface="+mn-ea"/>
                <a:cs typeface="+mn-ea"/>
                <a:sym typeface="+mn-ea"/>
              </a:rPr>
              <a:t>(1)组成:一般由</a:t>
            </a:r>
            <a:r>
              <a:rPr lang="zh-CN" altLang="en-US" sz="2000" kern="0" dirty="0">
                <a:solidFill>
                  <a:schemeClr val="accent1"/>
                </a:solidFill>
                <a:latin typeface="+mn-ea"/>
                <a:cs typeface="+mn-ea"/>
                <a:sym typeface="+mn-ea"/>
              </a:rPr>
              <a:t>称谓、问候语、正文、结尾、署名、日期</a:t>
            </a:r>
            <a:r>
              <a:rPr lang="zh-CN" altLang="en-US" sz="2000" kern="0" dirty="0">
                <a:solidFill>
                  <a:srgbClr val="000000"/>
                </a:solidFill>
                <a:latin typeface="+mn-ea"/>
                <a:cs typeface="+mn-ea"/>
                <a:sym typeface="+mn-ea"/>
              </a:rPr>
              <a:t>构成。</a:t>
            </a:r>
            <a:endParaRPr lang="zh-CN" altLang="en-US" sz="2000" dirty="0">
              <a:latin typeface="+mn-ea"/>
              <a:cs typeface="+mn-ea"/>
            </a:endParaRPr>
          </a:p>
          <a:p>
            <a:pPr marL="0" indent="0" eaLnBrk="0" latinLnBrk="1" hangingPunct="0">
              <a:lnSpc>
                <a:spcPct val="150000"/>
              </a:lnSpc>
              <a:spcBef>
                <a:spcPts val="0"/>
              </a:spcBef>
              <a:buNone/>
            </a:pPr>
            <a:r>
              <a:rPr lang="zh-CN" altLang="en-US" sz="2000" kern="0" dirty="0">
                <a:solidFill>
                  <a:srgbClr val="000000"/>
                </a:solidFill>
                <a:latin typeface="+mn-ea"/>
                <a:cs typeface="+mn-ea"/>
                <a:sym typeface="+mn-ea"/>
              </a:rPr>
              <a:t>(2)格式:</a:t>
            </a:r>
            <a:endParaRPr lang="zh-CN" altLang="en-US" sz="2000" dirty="0">
              <a:latin typeface="+mn-ea"/>
              <a:cs typeface="+mn-ea"/>
            </a:endParaRPr>
          </a:p>
          <a:p>
            <a:pPr marL="0" indent="0" eaLnBrk="0" latinLnBrk="1" hangingPunct="0">
              <a:lnSpc>
                <a:spcPct val="150000"/>
              </a:lnSpc>
              <a:spcBef>
                <a:spcPts val="0"/>
              </a:spcBef>
              <a:buNone/>
            </a:pPr>
            <a:r>
              <a:rPr lang="zh-CN" altLang="en-US" sz="2000" kern="0" dirty="0">
                <a:solidFill>
                  <a:srgbClr val="000000"/>
                </a:solidFill>
                <a:latin typeface="+mn-ea"/>
                <a:cs typeface="+mn-ea"/>
                <a:sym typeface="+mn-ea"/>
              </a:rPr>
              <a:t>①在</a:t>
            </a:r>
            <a:r>
              <a:rPr lang="zh-CN" altLang="en-US" sz="2000" b="1" kern="0" dirty="0">
                <a:solidFill>
                  <a:srgbClr val="000000"/>
                </a:solidFill>
                <a:latin typeface="+mn-ea"/>
                <a:cs typeface="+mn-ea"/>
                <a:sym typeface="+mn-ea"/>
              </a:rPr>
              <a:t>首行顶格</a:t>
            </a:r>
            <a:r>
              <a:rPr lang="zh-CN" altLang="en-US" sz="2000" kern="0" dirty="0">
                <a:solidFill>
                  <a:srgbClr val="000000"/>
                </a:solidFill>
                <a:latin typeface="+mn-ea"/>
                <a:cs typeface="+mn-ea"/>
                <a:sym typeface="+mn-ea"/>
              </a:rPr>
              <a:t>的位置写称谓,后加冒号。为了表示尊敬、亲切,可在称谓前加上“尊敬的”或“亲爱的”等词。</a:t>
            </a:r>
            <a:endParaRPr lang="zh-CN" altLang="en-US" sz="2000" dirty="0">
              <a:latin typeface="+mn-ea"/>
              <a:cs typeface="+mn-ea"/>
            </a:endParaRPr>
          </a:p>
          <a:p>
            <a:pPr marL="0" indent="0" eaLnBrk="0" latinLnBrk="1" hangingPunct="0">
              <a:lnSpc>
                <a:spcPct val="150000"/>
              </a:lnSpc>
              <a:spcBef>
                <a:spcPts val="0"/>
              </a:spcBef>
              <a:buNone/>
            </a:pPr>
            <a:r>
              <a:rPr lang="zh-CN" altLang="en-US" sz="2000" kern="0" dirty="0">
                <a:solidFill>
                  <a:srgbClr val="000000"/>
                </a:solidFill>
                <a:latin typeface="+mn-ea"/>
                <a:cs typeface="+mn-ea"/>
                <a:sym typeface="+mn-ea"/>
              </a:rPr>
              <a:t>②第二行开头</a:t>
            </a:r>
            <a:r>
              <a:rPr lang="zh-CN" altLang="en-US" sz="2000" b="1" kern="0" dirty="0">
                <a:solidFill>
                  <a:srgbClr val="000000"/>
                </a:solidFill>
                <a:latin typeface="+mn-ea"/>
                <a:cs typeface="+mn-ea"/>
                <a:sym typeface="+mn-ea"/>
              </a:rPr>
              <a:t>空两格写问候语</a:t>
            </a:r>
            <a:r>
              <a:rPr lang="zh-CN" altLang="en-US" sz="2000" kern="0" dirty="0">
                <a:solidFill>
                  <a:srgbClr val="000000"/>
                </a:solidFill>
                <a:latin typeface="+mn-ea"/>
                <a:cs typeface="+mn-ea"/>
                <a:sym typeface="+mn-ea"/>
              </a:rPr>
              <a:t>。运用礼貌语言,使收信人感到亲切。长者多问候身体,青年人多问候工作和学习。</a:t>
            </a:r>
          </a:p>
          <a:p>
            <a:pPr marL="0" indent="0" eaLnBrk="0" latinLnBrk="1" hangingPunct="0">
              <a:lnSpc>
                <a:spcPct val="150000"/>
              </a:lnSpc>
              <a:spcBef>
                <a:spcPts val="0"/>
              </a:spcBef>
              <a:buNone/>
            </a:pPr>
            <a:r>
              <a:rPr lang="zh-CN" altLang="en-US" sz="2000" kern="0" dirty="0">
                <a:solidFill>
                  <a:srgbClr val="000000"/>
                </a:solidFill>
                <a:latin typeface="+mn-ea"/>
                <a:cs typeface="+mn-ea"/>
                <a:sym typeface="+mn-ea"/>
              </a:rPr>
              <a:t>③另起一行</a:t>
            </a:r>
            <a:r>
              <a:rPr lang="zh-CN" altLang="en-US" sz="2000" b="1" kern="0" dirty="0">
                <a:solidFill>
                  <a:srgbClr val="000000"/>
                </a:solidFill>
                <a:latin typeface="+mn-ea"/>
                <a:cs typeface="+mn-ea"/>
                <a:sym typeface="+mn-ea"/>
              </a:rPr>
              <a:t>空两格写正文</a:t>
            </a:r>
            <a:r>
              <a:rPr lang="zh-CN" altLang="en-US" sz="2000" kern="0" dirty="0">
                <a:solidFill>
                  <a:srgbClr val="000000"/>
                </a:solidFill>
                <a:latin typeface="+mn-ea"/>
                <a:cs typeface="+mn-ea"/>
                <a:sym typeface="+mn-ea"/>
              </a:rPr>
              <a:t>,一般一件事写一段,注意层次清晰,内容简明。</a:t>
            </a:r>
            <a:endParaRPr lang="zh-CN" altLang="en-US" sz="2000" dirty="0">
              <a:latin typeface="+mn-ea"/>
              <a:cs typeface="+mn-ea"/>
            </a:endParaRPr>
          </a:p>
          <a:p>
            <a:pPr marL="0" indent="0" eaLnBrk="0" latinLnBrk="1" hangingPunct="0">
              <a:lnSpc>
                <a:spcPct val="150000"/>
              </a:lnSpc>
              <a:spcBef>
                <a:spcPts val="0"/>
              </a:spcBef>
              <a:buNone/>
            </a:pPr>
            <a:r>
              <a:rPr lang="zh-CN" altLang="en-US" sz="2000" kern="0" dirty="0">
                <a:solidFill>
                  <a:srgbClr val="000000"/>
                </a:solidFill>
                <a:latin typeface="+mn-ea"/>
                <a:cs typeface="+mn-ea"/>
                <a:sym typeface="+mn-ea"/>
              </a:rPr>
              <a:t>④结尾要根据收信人的身份,写表示祝愿的话,以示礼貌。</a:t>
            </a:r>
            <a:endParaRPr lang="zh-CN" altLang="en-US" sz="2000" dirty="0">
              <a:latin typeface="+mn-ea"/>
              <a:cs typeface="+mn-ea"/>
            </a:endParaRPr>
          </a:p>
          <a:p>
            <a:pPr marL="0" indent="0" eaLnBrk="0" latinLnBrk="1" hangingPunct="0">
              <a:lnSpc>
                <a:spcPct val="150000"/>
              </a:lnSpc>
              <a:spcBef>
                <a:spcPts val="0"/>
              </a:spcBef>
              <a:buNone/>
            </a:pPr>
            <a:r>
              <a:rPr lang="zh-CN" altLang="en-US" sz="2000" kern="0" dirty="0">
                <a:solidFill>
                  <a:srgbClr val="000000"/>
                </a:solidFill>
                <a:latin typeface="+mn-ea"/>
                <a:cs typeface="+mn-ea"/>
                <a:sym typeface="+mn-ea"/>
              </a:rPr>
              <a:t>⑤</a:t>
            </a:r>
            <a:r>
              <a:rPr lang="zh-CN" altLang="en-US" sz="2000" b="1" kern="0" dirty="0">
                <a:solidFill>
                  <a:schemeClr val="accent1"/>
                </a:solidFill>
                <a:latin typeface="+mn-ea"/>
                <a:cs typeface="+mn-ea"/>
                <a:sym typeface="+mn-ea"/>
              </a:rPr>
              <a:t>一般性祝词是“此致”“敬礼”,格式是另起一行空两格写“此致”,下一行顶格写“敬礼”。</a:t>
            </a:r>
            <a:endParaRPr lang="zh-CN" altLang="en-US" sz="2000" b="1" dirty="0">
              <a:solidFill>
                <a:schemeClr val="accent1"/>
              </a:solidFill>
              <a:latin typeface="+mn-ea"/>
              <a:cs typeface="+mn-ea"/>
            </a:endParaRPr>
          </a:p>
          <a:p>
            <a:pPr marL="0" indent="0" eaLnBrk="0" latinLnBrk="1" hangingPunct="0">
              <a:lnSpc>
                <a:spcPct val="150000"/>
              </a:lnSpc>
              <a:spcBef>
                <a:spcPts val="0"/>
              </a:spcBef>
              <a:buNone/>
            </a:pPr>
            <a:r>
              <a:rPr lang="zh-CN" altLang="en-US" sz="2000" kern="0" dirty="0">
                <a:solidFill>
                  <a:srgbClr val="000000"/>
                </a:solidFill>
                <a:latin typeface="+mn-ea"/>
                <a:cs typeface="+mn-ea"/>
                <a:sym typeface="+mn-ea"/>
              </a:rPr>
              <a:t>⑥最后两行</a:t>
            </a:r>
            <a:r>
              <a:rPr lang="zh-CN" altLang="en-US" sz="2000" b="1" kern="0" dirty="0">
                <a:solidFill>
                  <a:srgbClr val="000000"/>
                </a:solidFill>
                <a:latin typeface="+mn-ea"/>
                <a:cs typeface="+mn-ea"/>
                <a:sym typeface="+mn-ea"/>
              </a:rPr>
              <a:t>靠右</a:t>
            </a:r>
            <a:r>
              <a:rPr lang="zh-CN" altLang="en-US" sz="2000" kern="0" dirty="0">
                <a:solidFill>
                  <a:srgbClr val="000000"/>
                </a:solidFill>
                <a:latin typeface="+mn-ea"/>
                <a:cs typeface="+mn-ea"/>
                <a:sym typeface="+mn-ea"/>
              </a:rPr>
              <a:t>写写信人的姓名,姓名正下方写写信日期。</a:t>
            </a:r>
            <a:endParaRPr lang="zh-CN" altLang="en-US" sz="2000">
              <a:latin typeface="+mn-ea"/>
              <a:cs typeface="+mn-ea"/>
            </a:endParaRPr>
          </a:p>
        </p:txBody>
      </p:sp>
      <p:sp>
        <p:nvSpPr>
          <p:cNvPr id="4" name="文本框 3"/>
          <p:cNvSpPr txBox="1"/>
          <p:nvPr/>
        </p:nvSpPr>
        <p:spPr>
          <a:xfrm>
            <a:off x="858520" y="372745"/>
            <a:ext cx="1808480" cy="583565"/>
          </a:xfrm>
          <a:prstGeom prst="rect">
            <a:avLst/>
          </a:prstGeom>
          <a:noFill/>
        </p:spPr>
        <p:txBody>
          <a:bodyPr wrap="none" rtlCol="0" anchor="t">
            <a:spAutoFit/>
          </a:bodyPr>
          <a:lstStyle/>
          <a:p>
            <a:r>
              <a:rPr lang="zh-CN" altLang="en-US" sz="3200" b="1" kern="0" dirty="0">
                <a:solidFill>
                  <a:srgbClr val="000000"/>
                </a:solidFill>
                <a:latin typeface="+mj-ea"/>
                <a:ea typeface="+mj-ea"/>
                <a:sym typeface="+mn-ea"/>
              </a:rPr>
              <a:t>简短书信</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左大括号 2"/>
          <p:cNvSpPr/>
          <p:nvPr/>
        </p:nvSpPr>
        <p:spPr>
          <a:xfrm>
            <a:off x="2439035" y="298450"/>
            <a:ext cx="161290" cy="14217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文本框 3"/>
          <p:cNvSpPr txBox="1"/>
          <p:nvPr/>
        </p:nvSpPr>
        <p:spPr>
          <a:xfrm>
            <a:off x="2776220" y="298450"/>
            <a:ext cx="4967605" cy="460375"/>
          </a:xfrm>
          <a:prstGeom prst="rect">
            <a:avLst/>
          </a:prstGeom>
          <a:noFill/>
        </p:spPr>
        <p:txBody>
          <a:bodyPr wrap="square" rtlCol="0">
            <a:spAutoFit/>
          </a:bodyPr>
          <a:lstStyle/>
          <a:p>
            <a:r>
              <a:rPr lang="zh-CN" altLang="en-US" sz="2400">
                <a:solidFill>
                  <a:schemeClr val="tx1"/>
                </a:solidFill>
              </a:rPr>
              <a:t>一般书信：父母、朋友、长辈</a:t>
            </a:r>
          </a:p>
        </p:txBody>
      </p:sp>
      <p:sp>
        <p:nvSpPr>
          <p:cNvPr id="5" name="文本框 4"/>
          <p:cNvSpPr txBox="1"/>
          <p:nvPr/>
        </p:nvSpPr>
        <p:spPr>
          <a:xfrm>
            <a:off x="2776220" y="1083945"/>
            <a:ext cx="4439285" cy="460375"/>
          </a:xfrm>
          <a:prstGeom prst="rect">
            <a:avLst/>
          </a:prstGeom>
          <a:noFill/>
        </p:spPr>
        <p:txBody>
          <a:bodyPr wrap="square" rtlCol="0">
            <a:spAutoFit/>
          </a:bodyPr>
          <a:lstStyle/>
          <a:p>
            <a:r>
              <a:rPr lang="zh-CN" altLang="en-US" sz="2400"/>
              <a:t>专用书信：致</a:t>
            </a:r>
            <a:r>
              <a:rPr lang="en-US" altLang="zh-CN" sz="2400"/>
              <a:t>······</a:t>
            </a:r>
            <a:r>
              <a:rPr lang="zh-CN" altLang="en-US" sz="2400"/>
              <a:t>的一封信</a:t>
            </a:r>
          </a:p>
        </p:txBody>
      </p:sp>
      <p:sp>
        <p:nvSpPr>
          <p:cNvPr id="11" name="流程图: 可选过程 10"/>
          <p:cNvSpPr/>
          <p:nvPr/>
        </p:nvSpPr>
        <p:spPr>
          <a:xfrm>
            <a:off x="568960" y="777875"/>
            <a:ext cx="1665605" cy="608330"/>
          </a:xfrm>
          <a:prstGeom prst="flowChartAlternateProcess">
            <a:avLst/>
          </a:prstGeom>
          <a:solidFill>
            <a:srgbClr val="E9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rPr>
              <a:t>书   信</a:t>
            </a:r>
          </a:p>
        </p:txBody>
      </p:sp>
      <p:sp>
        <p:nvSpPr>
          <p:cNvPr id="6" name="文本框 5"/>
          <p:cNvSpPr txBox="1"/>
          <p:nvPr/>
        </p:nvSpPr>
        <p:spPr>
          <a:xfrm>
            <a:off x="1691640" y="2705100"/>
            <a:ext cx="10285730" cy="3538220"/>
          </a:xfrm>
          <a:prstGeom prst="rect">
            <a:avLst/>
          </a:prstGeom>
          <a:solidFill>
            <a:schemeClr val="tx2"/>
          </a:solidFill>
          <a:ln>
            <a:solidFill>
              <a:schemeClr val="tx1"/>
            </a:solidFill>
          </a:ln>
        </p:spPr>
        <p:txBody>
          <a:bodyPr wrap="square" rtlCol="0">
            <a:spAutoFit/>
          </a:bodyPr>
          <a:lstStyle/>
          <a:p>
            <a:pPr algn="ctr"/>
            <a:r>
              <a:rPr lang="zh-CN" altLang="en-US" sz="2800">
                <a:sym typeface="+mn-ea"/>
              </a:rPr>
              <a:t>致</a:t>
            </a:r>
            <a:r>
              <a:rPr lang="en-US" altLang="zh-CN" sz="2800">
                <a:sym typeface="+mn-ea"/>
              </a:rPr>
              <a:t>······</a:t>
            </a:r>
            <a:r>
              <a:rPr lang="zh-CN" altLang="en-US" sz="2800">
                <a:sym typeface="+mn-ea"/>
              </a:rPr>
              <a:t>的一封信</a:t>
            </a:r>
          </a:p>
          <a:p>
            <a:r>
              <a:rPr lang="zh-CN" altLang="en-US" sz="2800"/>
              <a:t>称呼：亲爱的</a:t>
            </a:r>
            <a:r>
              <a:rPr lang="en-US" altLang="zh-CN" sz="2800"/>
              <a:t>/</a:t>
            </a:r>
            <a:r>
              <a:rPr lang="zh-CN" altLang="en-US" sz="2800"/>
              <a:t>尊敬的</a:t>
            </a:r>
          </a:p>
          <a:p>
            <a:r>
              <a:rPr lang="zh-CN" altLang="en-US" sz="2800">
                <a:latin typeface="Arial" panose="020B0604020202020204" pitchFamily="34" charset="0"/>
                <a:cs typeface="Arial" panose="020B0604020202020204" pitchFamily="34" charset="0"/>
                <a:sym typeface="+mn-ea"/>
              </a:rPr>
              <a:t>□□你好</a:t>
            </a:r>
            <a:r>
              <a:rPr lang="en-US" altLang="zh-CN" sz="2800">
                <a:latin typeface="Arial" panose="020B0604020202020204" pitchFamily="34" charset="0"/>
                <a:cs typeface="Arial" panose="020B0604020202020204" pitchFamily="34" charset="0"/>
                <a:sym typeface="+mn-ea"/>
              </a:rPr>
              <a:t>/</a:t>
            </a:r>
            <a:r>
              <a:rPr lang="zh-CN" altLang="en-US" sz="2800">
                <a:latin typeface="Arial" panose="020B0604020202020204" pitchFamily="34" charset="0"/>
                <a:cs typeface="Arial" panose="020B0604020202020204" pitchFamily="34" charset="0"/>
                <a:sym typeface="+mn-ea"/>
              </a:rPr>
              <a:t>您好！</a:t>
            </a:r>
            <a:r>
              <a:rPr lang="en-US" altLang="zh-CN" sz="2800">
                <a:latin typeface="Arial" panose="020B0604020202020204" pitchFamily="34" charset="0"/>
                <a:cs typeface="Arial" panose="020B0604020202020204" pitchFamily="34" charset="0"/>
                <a:sym typeface="+mn-ea"/>
              </a:rPr>
              <a:t>+</a:t>
            </a:r>
            <a:r>
              <a:rPr lang="zh-CN" altLang="en-US" sz="2800">
                <a:latin typeface="Arial" panose="020B0604020202020204" pitchFamily="34" charset="0"/>
                <a:cs typeface="Arial" panose="020B0604020202020204" pitchFamily="34" charset="0"/>
                <a:sym typeface="+mn-ea"/>
              </a:rPr>
              <a:t>内容</a:t>
            </a:r>
          </a:p>
          <a:p>
            <a:r>
              <a:rPr lang="zh-CN" altLang="en-US" sz="2800">
                <a:latin typeface="Arial" panose="020B0604020202020204" pitchFamily="34" charset="0"/>
                <a:cs typeface="Arial" panose="020B0604020202020204" pitchFamily="34" charset="0"/>
                <a:sym typeface="+mn-ea"/>
              </a:rPr>
              <a:t>□□此致（若写给朋友、同辈用祝福语）</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sym typeface="+mn-ea"/>
              </a:rPr>
              <a:t>敬礼！  </a:t>
            </a:r>
          </a:p>
          <a:p>
            <a:endParaRPr lang="zh-CN" altLang="en-US" sz="2800">
              <a:latin typeface="Arial" panose="020B0604020202020204" pitchFamily="34" charset="0"/>
              <a:cs typeface="Arial" panose="020B0604020202020204" pitchFamily="34" charset="0"/>
              <a:sym typeface="+mn-ea"/>
            </a:endParaRPr>
          </a:p>
          <a:p>
            <a:pPr algn="r"/>
            <a:r>
              <a:rPr lang="zh-CN" altLang="en-US" sz="2800">
                <a:sym typeface="+mn-ea"/>
              </a:rPr>
              <a:t> 署名：你的</a:t>
            </a:r>
            <a:r>
              <a:rPr lang="en-US" altLang="zh-CN" sz="2800">
                <a:sym typeface="+mn-ea"/>
              </a:rPr>
              <a:t>/</a:t>
            </a:r>
            <a:r>
              <a:rPr lang="zh-CN" altLang="en-US" sz="2800">
                <a:sym typeface="+mn-ea"/>
              </a:rPr>
              <a:t>您的</a:t>
            </a:r>
            <a:r>
              <a:rPr lang="en-US" altLang="zh-CN" sz="2800">
                <a:sym typeface="+mn-ea"/>
              </a:rPr>
              <a:t>···</a:t>
            </a:r>
          </a:p>
          <a:p>
            <a:pPr algn="r"/>
            <a:r>
              <a:rPr lang="zh-CN" altLang="en-US" sz="2800">
                <a:sym typeface="+mn-ea"/>
              </a:rPr>
              <a:t>时间：</a:t>
            </a:r>
            <a:r>
              <a:rPr lang="en-US" altLang="zh-CN" sz="2800">
                <a:latin typeface="Arial" panose="020B0604020202020204" pitchFamily="34" charset="0"/>
                <a:cs typeface="Arial" panose="020B0604020202020204" pitchFamily="34" charset="0"/>
                <a:sym typeface="+mn-ea"/>
              </a:rPr>
              <a:t>X</a:t>
            </a:r>
            <a:r>
              <a:rPr lang="zh-CN" altLang="en-US" sz="2800">
                <a:latin typeface="Arial" panose="020B0604020202020204" pitchFamily="34" charset="0"/>
                <a:cs typeface="Arial" panose="020B0604020202020204" pitchFamily="34" charset="0"/>
                <a:sym typeface="+mn-ea"/>
              </a:rPr>
              <a:t>年</a:t>
            </a:r>
            <a:r>
              <a:rPr lang="en-US" altLang="zh-CN" sz="2800">
                <a:latin typeface="Arial" panose="020B0604020202020204" pitchFamily="34" charset="0"/>
                <a:cs typeface="Arial" panose="020B0604020202020204" pitchFamily="34" charset="0"/>
                <a:sym typeface="+mn-ea"/>
              </a:rPr>
              <a:t>X</a:t>
            </a:r>
            <a:r>
              <a:rPr lang="zh-CN" altLang="en-US" sz="2800">
                <a:latin typeface="Arial" panose="020B0604020202020204" pitchFamily="34" charset="0"/>
                <a:cs typeface="Arial" panose="020B0604020202020204" pitchFamily="34" charset="0"/>
                <a:sym typeface="+mn-ea"/>
              </a:rPr>
              <a:t>月</a:t>
            </a:r>
            <a:r>
              <a:rPr lang="en-US" altLang="zh-CN" sz="2800">
                <a:latin typeface="Arial" panose="020B0604020202020204" pitchFamily="34" charset="0"/>
                <a:cs typeface="Arial" panose="020B0604020202020204" pitchFamily="34" charset="0"/>
                <a:sym typeface="+mn-ea"/>
              </a:rPr>
              <a:t>X</a:t>
            </a:r>
            <a:r>
              <a:rPr lang="zh-CN" altLang="en-US" sz="2800">
                <a:latin typeface="Arial" panose="020B0604020202020204" pitchFamily="34" charset="0"/>
                <a:cs typeface="Arial" panose="020B0604020202020204" pitchFamily="34" charset="0"/>
                <a:sym typeface="+mn-ea"/>
              </a:rPr>
              <a:t>日</a:t>
            </a:r>
          </a:p>
        </p:txBody>
      </p:sp>
      <p:sp>
        <p:nvSpPr>
          <p:cNvPr id="7" name="文本框 6"/>
          <p:cNvSpPr txBox="1"/>
          <p:nvPr/>
        </p:nvSpPr>
        <p:spPr>
          <a:xfrm>
            <a:off x="257810" y="2491740"/>
            <a:ext cx="556895" cy="829945"/>
          </a:xfrm>
          <a:prstGeom prst="rect">
            <a:avLst/>
          </a:prstGeom>
          <a:noFill/>
        </p:spPr>
        <p:txBody>
          <a:bodyPr wrap="square" rtlCol="0">
            <a:spAutoFit/>
          </a:bodyPr>
          <a:lstStyle/>
          <a:p>
            <a:r>
              <a:rPr lang="zh-CN" altLang="en-US" sz="2400"/>
              <a:t>示例</a:t>
            </a:r>
          </a:p>
        </p:txBody>
      </p:sp>
      <p:sp>
        <p:nvSpPr>
          <p:cNvPr id="8" name="文本框 7"/>
          <p:cNvSpPr txBox="1"/>
          <p:nvPr/>
        </p:nvSpPr>
        <p:spPr>
          <a:xfrm>
            <a:off x="198755" y="3722370"/>
            <a:ext cx="675005" cy="1259840"/>
          </a:xfrm>
          <a:prstGeom prst="rect">
            <a:avLst/>
          </a:prstGeom>
          <a:noFill/>
        </p:spPr>
        <p:txBody>
          <a:bodyPr vert="eaVert" wrap="square" rtlCol="0">
            <a:spAutoFit/>
          </a:bodyPr>
          <a:lstStyle/>
          <a:p>
            <a:r>
              <a:rPr lang="zh-CN" altLang="en-US" sz="3200" b="1">
                <a:solidFill>
                  <a:srgbClr val="C00000"/>
                </a:solidFill>
              </a:rPr>
              <a:t>笔记</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可选过程 10"/>
          <p:cNvSpPr/>
          <p:nvPr/>
        </p:nvSpPr>
        <p:spPr>
          <a:xfrm>
            <a:off x="601980" y="51435"/>
            <a:ext cx="1925320" cy="608330"/>
          </a:xfrm>
          <a:prstGeom prst="flowChartAlternateProcess">
            <a:avLst/>
          </a:prstGeom>
          <a:solidFill>
            <a:srgbClr val="E9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0015" y="1122680"/>
            <a:ext cx="11951970" cy="5169535"/>
          </a:xfrm>
          <a:prstGeom prst="rect">
            <a:avLst/>
          </a:prstGeom>
          <a:noFill/>
        </p:spPr>
        <p:txBody>
          <a:bodyPr wrap="square" rtlCol="0">
            <a:spAutoFit/>
          </a:bodyPr>
          <a:lstStyle/>
          <a:p>
            <a:r>
              <a:rPr lang="zh-CN" altLang="en-US" sz="2400" kern="0" dirty="0">
                <a:solidFill>
                  <a:srgbClr val="FF0000"/>
                </a:solidFill>
                <a:latin typeface="+mn-ea"/>
                <a:cs typeface="+mn-ea"/>
                <a:sym typeface="+mn-ea"/>
              </a:rPr>
              <a:t>（</a:t>
            </a:r>
            <a:r>
              <a:rPr lang="en-US" altLang="zh-CN" sz="2400" kern="0" dirty="0">
                <a:solidFill>
                  <a:srgbClr val="FF0000"/>
                </a:solidFill>
                <a:latin typeface="+mn-ea"/>
                <a:cs typeface="+mn-ea"/>
                <a:sym typeface="+mn-ea"/>
              </a:rPr>
              <a:t>1</a:t>
            </a:r>
            <a:r>
              <a:rPr lang="zh-CN" altLang="en-US" sz="2400" kern="0" dirty="0">
                <a:solidFill>
                  <a:srgbClr val="FF0000"/>
                </a:solidFill>
                <a:latin typeface="+mn-ea"/>
                <a:cs typeface="+mn-ea"/>
                <a:sym typeface="+mn-ea"/>
              </a:rPr>
              <a:t>）定义：</a:t>
            </a:r>
            <a:r>
              <a:rPr lang="zh-CN" altLang="en-US" sz="2400" kern="0" dirty="0">
                <a:solidFill>
                  <a:srgbClr val="000000"/>
                </a:solidFill>
                <a:latin typeface="+mn-ea"/>
                <a:cs typeface="+mn-ea"/>
                <a:sym typeface="+mn-ea"/>
              </a:rPr>
              <a:t>倡议书是由某一社会组织或社团拟定，或个人就某事向社会提出建议或提议社会成员共同去做某事的书面文章。</a:t>
            </a:r>
          </a:p>
          <a:p>
            <a:pPr marL="0" indent="0" eaLnBrk="0" latinLnBrk="1" hangingPunct="0">
              <a:lnSpc>
                <a:spcPct val="150000"/>
              </a:lnSpc>
              <a:spcBef>
                <a:spcPts val="0"/>
              </a:spcBef>
              <a:buNone/>
            </a:pPr>
            <a:r>
              <a:rPr lang="zh-CN" altLang="en-US" sz="2400" kern="0">
                <a:solidFill>
                  <a:srgbClr val="FF0000"/>
                </a:solidFill>
                <a:latin typeface="+mn-ea"/>
                <a:cs typeface="+mn-ea"/>
                <a:sym typeface="+mn-ea"/>
              </a:rPr>
              <a:t>(</a:t>
            </a:r>
            <a:r>
              <a:rPr lang="zh-CN" altLang="en-US" sz="2400" kern="0" dirty="0">
                <a:solidFill>
                  <a:srgbClr val="FF0000"/>
                </a:solidFill>
                <a:latin typeface="+mn-ea"/>
                <a:cs typeface="+mn-ea"/>
                <a:sym typeface="+mn-ea"/>
              </a:rPr>
              <a:t>2)内容:</a:t>
            </a:r>
            <a:r>
              <a:rPr lang="zh-CN" altLang="en-US" sz="2000" kern="0" dirty="0">
                <a:solidFill>
                  <a:srgbClr val="000000"/>
                </a:solidFill>
                <a:latin typeface="+mn-ea"/>
                <a:cs typeface="+mn-ea"/>
                <a:sym typeface="+mn-ea"/>
              </a:rPr>
              <a:t>一般而言,分为向谁倡议,倡议什么(背景、原因和目的),谁倡议的,以及倡议日期等几个部分,同一般专用书信差不多。</a:t>
            </a:r>
            <a:endParaRPr lang="zh-CN" altLang="en-US" sz="2400" dirty="0">
              <a:latin typeface="+mn-ea"/>
              <a:cs typeface="+mn-ea"/>
            </a:endParaRPr>
          </a:p>
          <a:p>
            <a:pPr marL="0" indent="0" eaLnBrk="0" latinLnBrk="1" hangingPunct="0">
              <a:lnSpc>
                <a:spcPct val="150000"/>
              </a:lnSpc>
              <a:spcBef>
                <a:spcPts val="0"/>
              </a:spcBef>
              <a:buNone/>
            </a:pPr>
            <a:r>
              <a:rPr lang="zh-CN" altLang="en-US" sz="2400" kern="0" dirty="0">
                <a:solidFill>
                  <a:srgbClr val="FF0000"/>
                </a:solidFill>
                <a:latin typeface="+mn-ea"/>
                <a:cs typeface="+mn-ea"/>
                <a:sym typeface="+mn-ea"/>
              </a:rPr>
              <a:t>(3)格式:</a:t>
            </a:r>
            <a:r>
              <a:rPr lang="zh-CN" altLang="en-US" sz="2400" kern="0" dirty="0">
                <a:solidFill>
                  <a:srgbClr val="000000"/>
                </a:solidFill>
                <a:latin typeface="+mn-ea"/>
                <a:cs typeface="+mn-ea"/>
                <a:sym typeface="+mn-ea"/>
              </a:rPr>
              <a:t>①标题:第一行</a:t>
            </a:r>
            <a:r>
              <a:rPr lang="zh-CN" altLang="en-US" sz="2400" b="1" u="sng" kern="0" dirty="0">
                <a:solidFill>
                  <a:schemeClr val="accent1"/>
                </a:solidFill>
                <a:latin typeface="+mn-ea"/>
                <a:cs typeface="+mn-ea"/>
                <a:sym typeface="+mn-ea"/>
              </a:rPr>
              <a:t>正中间</a:t>
            </a:r>
            <a:r>
              <a:rPr lang="zh-CN" altLang="en-US" sz="2400" kern="0" dirty="0">
                <a:solidFill>
                  <a:srgbClr val="000000"/>
                </a:solidFill>
                <a:latin typeface="+mn-ea"/>
                <a:cs typeface="+mn-ea"/>
                <a:sym typeface="+mn-ea"/>
              </a:rPr>
              <a:t>直接写“倡议书”或</a:t>
            </a:r>
            <a:r>
              <a:rPr lang="en-US" altLang="zh-CN" sz="2400" kern="0" dirty="0">
                <a:solidFill>
                  <a:srgbClr val="000000"/>
                </a:solidFill>
                <a:latin typeface="+mn-ea"/>
                <a:cs typeface="+mn-ea"/>
                <a:sym typeface="+mn-ea"/>
              </a:rPr>
              <a:t>“</a:t>
            </a:r>
            <a:r>
              <a:rPr lang="zh-CN" altLang="en-US" sz="2400" kern="0" dirty="0">
                <a:solidFill>
                  <a:srgbClr val="000000"/>
                </a:solidFill>
                <a:latin typeface="+mn-ea"/>
                <a:cs typeface="+mn-ea"/>
                <a:sym typeface="+mn-ea"/>
              </a:rPr>
              <a:t>关于</a:t>
            </a:r>
            <a:r>
              <a:rPr lang="en-US" altLang="zh-CN" sz="2400" kern="0" dirty="0">
                <a:solidFill>
                  <a:srgbClr val="000000"/>
                </a:solidFill>
                <a:latin typeface="+mn-ea"/>
                <a:cs typeface="+mn-ea"/>
                <a:sym typeface="+mn-ea"/>
              </a:rPr>
              <a:t>·····</a:t>
            </a:r>
            <a:r>
              <a:rPr lang="zh-CN" altLang="en-US" sz="2400" kern="0" dirty="0">
                <a:solidFill>
                  <a:srgbClr val="000000"/>
                </a:solidFill>
                <a:latin typeface="+mn-ea"/>
                <a:cs typeface="+mn-ea"/>
                <a:sym typeface="+mn-ea"/>
              </a:rPr>
              <a:t>的倡议书</a:t>
            </a:r>
            <a:r>
              <a:rPr lang="en-US" altLang="zh-CN" sz="2400" kern="0" dirty="0">
                <a:solidFill>
                  <a:srgbClr val="000000"/>
                </a:solidFill>
                <a:latin typeface="+mn-ea"/>
                <a:cs typeface="+mn-ea"/>
                <a:sym typeface="+mn-ea"/>
              </a:rPr>
              <a:t>”</a:t>
            </a:r>
            <a:r>
              <a:rPr lang="zh-CN" altLang="en-US" sz="2400" kern="0" dirty="0">
                <a:solidFill>
                  <a:srgbClr val="000000"/>
                </a:solidFill>
                <a:latin typeface="+mn-ea"/>
                <a:cs typeface="+mn-ea"/>
                <a:sym typeface="+mn-ea"/>
              </a:rPr>
              <a:t>。</a:t>
            </a:r>
            <a:endParaRPr lang="zh-CN" altLang="en-US" sz="2400" dirty="0">
              <a:latin typeface="+mn-ea"/>
              <a:cs typeface="+mn-ea"/>
            </a:endParaRPr>
          </a:p>
          <a:p>
            <a:pPr marL="0" indent="0" eaLnBrk="0" latinLnBrk="1" hangingPunct="0">
              <a:lnSpc>
                <a:spcPct val="150000"/>
              </a:lnSpc>
              <a:spcBef>
                <a:spcPts val="0"/>
              </a:spcBef>
              <a:buNone/>
            </a:pPr>
            <a:r>
              <a:rPr lang="zh-CN" altLang="en-US" sz="2400" kern="0" dirty="0">
                <a:solidFill>
                  <a:srgbClr val="000000"/>
                </a:solidFill>
                <a:latin typeface="+mn-ea"/>
                <a:cs typeface="+mn-ea"/>
                <a:sym typeface="+mn-ea"/>
              </a:rPr>
              <a:t>②称呼:第二行</a:t>
            </a:r>
            <a:r>
              <a:rPr lang="zh-CN" altLang="en-US" sz="2400" b="1" kern="0" dirty="0">
                <a:solidFill>
                  <a:schemeClr val="accent1"/>
                </a:solidFill>
                <a:latin typeface="+mn-ea"/>
                <a:cs typeface="+mn-ea"/>
                <a:sym typeface="+mn-ea"/>
              </a:rPr>
              <a:t>顶格写</a:t>
            </a:r>
            <a:r>
              <a:rPr lang="zh-CN" altLang="en-US" sz="2400" kern="0" dirty="0">
                <a:solidFill>
                  <a:srgbClr val="000000"/>
                </a:solidFill>
                <a:latin typeface="+mn-ea"/>
                <a:cs typeface="+mn-ea"/>
                <a:sym typeface="+mn-ea"/>
              </a:rPr>
              <a:t>称呼，倡议书的称呼可依据倡议的对象选用适当的称呼,。</a:t>
            </a:r>
          </a:p>
          <a:p>
            <a:pPr marL="0" indent="0" eaLnBrk="0" latinLnBrk="1" hangingPunct="0">
              <a:lnSpc>
                <a:spcPct val="150000"/>
              </a:lnSpc>
              <a:spcBef>
                <a:spcPts val="0"/>
              </a:spcBef>
              <a:buNone/>
            </a:pPr>
            <a:r>
              <a:rPr lang="zh-CN" altLang="en-US" sz="2400" kern="0" dirty="0">
                <a:solidFill>
                  <a:srgbClr val="000000"/>
                </a:solidFill>
                <a:latin typeface="+mn-ea"/>
                <a:cs typeface="+mn-ea"/>
                <a:sym typeface="+mn-ea"/>
              </a:rPr>
              <a:t>③正文:另起一行</a:t>
            </a:r>
            <a:r>
              <a:rPr lang="zh-CN" altLang="en-US" sz="2400" b="1" kern="0" dirty="0">
                <a:solidFill>
                  <a:schemeClr val="accent1"/>
                </a:solidFill>
                <a:latin typeface="+mn-ea"/>
                <a:cs typeface="+mn-ea"/>
                <a:sym typeface="+mn-ea"/>
              </a:rPr>
              <a:t>空两格</a:t>
            </a:r>
            <a:r>
              <a:rPr lang="zh-CN" altLang="en-US" sz="2400" kern="0" dirty="0">
                <a:solidFill>
                  <a:srgbClr val="000000"/>
                </a:solidFill>
                <a:latin typeface="+mn-ea"/>
                <a:cs typeface="+mn-ea"/>
                <a:sym typeface="+mn-ea"/>
              </a:rPr>
              <a:t>写正文。（内容包括：倡议缘由、如此倡议的作用或意义、具体措施。</a:t>
            </a:r>
            <a:endParaRPr lang="zh-CN" altLang="en-US" sz="2400" dirty="0">
              <a:latin typeface="+mn-ea"/>
              <a:cs typeface="+mn-ea"/>
            </a:endParaRPr>
          </a:p>
          <a:p>
            <a:pPr marL="0" indent="0" eaLnBrk="0" latinLnBrk="1" hangingPunct="0">
              <a:lnSpc>
                <a:spcPct val="150000"/>
              </a:lnSpc>
              <a:spcBef>
                <a:spcPts val="0"/>
              </a:spcBef>
              <a:buNone/>
            </a:pPr>
            <a:r>
              <a:rPr lang="zh-CN" altLang="en-US" sz="2400" kern="0" dirty="0">
                <a:solidFill>
                  <a:srgbClr val="000000"/>
                </a:solidFill>
                <a:latin typeface="+mn-ea"/>
                <a:cs typeface="+mn-ea"/>
                <a:sym typeface="+mn-ea"/>
              </a:rPr>
              <a:t>④结尾:要表示倡议者或团体的</a:t>
            </a:r>
            <a:r>
              <a:rPr lang="zh-CN" altLang="en-US" sz="2400" kern="0" dirty="0">
                <a:solidFill>
                  <a:schemeClr val="accent1"/>
                </a:solidFill>
                <a:latin typeface="+mn-ea"/>
                <a:cs typeface="+mn-ea"/>
                <a:sym typeface="+mn-ea"/>
              </a:rPr>
              <a:t>决心和期望</a:t>
            </a:r>
            <a:r>
              <a:rPr lang="zh-CN" altLang="en-US" sz="2400" kern="0" dirty="0">
                <a:solidFill>
                  <a:srgbClr val="000000"/>
                </a:solidFill>
                <a:latin typeface="+mn-ea"/>
                <a:cs typeface="+mn-ea"/>
                <a:sym typeface="+mn-ea"/>
              </a:rPr>
              <a:t>或者写出某种建议。</a:t>
            </a:r>
          </a:p>
          <a:p>
            <a:pPr marL="0" indent="0" eaLnBrk="0" latinLnBrk="1" hangingPunct="0">
              <a:lnSpc>
                <a:spcPct val="150000"/>
              </a:lnSpc>
              <a:spcBef>
                <a:spcPts val="0"/>
              </a:spcBef>
              <a:buNone/>
            </a:pPr>
            <a:r>
              <a:rPr lang="zh-CN" altLang="en-US" sz="2400" kern="0" dirty="0">
                <a:solidFill>
                  <a:srgbClr val="000000"/>
                </a:solidFill>
                <a:latin typeface="+mn-ea"/>
                <a:cs typeface="+mn-ea"/>
                <a:sym typeface="+mn-ea"/>
              </a:rPr>
              <a:t>⑤落款:在右下方写明倡议者单位、集体的名称或个人的姓名,署上倡议的日期。</a:t>
            </a:r>
            <a:endParaRPr lang="zh-CN" altLang="en-US" sz="2400">
              <a:latin typeface="+mn-ea"/>
              <a:cs typeface="+mn-ea"/>
            </a:endParaRPr>
          </a:p>
        </p:txBody>
      </p:sp>
      <p:sp>
        <p:nvSpPr>
          <p:cNvPr id="2" name="文本框 1"/>
          <p:cNvSpPr txBox="1"/>
          <p:nvPr/>
        </p:nvSpPr>
        <p:spPr>
          <a:xfrm>
            <a:off x="758190" y="51435"/>
            <a:ext cx="1612900" cy="583565"/>
          </a:xfrm>
          <a:prstGeom prst="rect">
            <a:avLst/>
          </a:prstGeom>
          <a:noFill/>
        </p:spPr>
        <p:txBody>
          <a:bodyPr wrap="square" rtlCol="0">
            <a:spAutoFit/>
          </a:bodyPr>
          <a:lstStyle/>
          <a:p>
            <a:r>
              <a:rPr lang="zh-CN" altLang="en-US" sz="3200" b="1"/>
              <a:t>倡议书</a:t>
            </a:r>
          </a:p>
        </p:txBody>
      </p:sp>
      <p:sp>
        <p:nvSpPr>
          <p:cNvPr id="8" name="流程图: 资料带 7"/>
          <p:cNvSpPr/>
          <p:nvPr/>
        </p:nvSpPr>
        <p:spPr>
          <a:xfrm>
            <a:off x="4283710" y="2470785"/>
            <a:ext cx="6726555" cy="55689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638675" y="2549525"/>
            <a:ext cx="5757545" cy="398780"/>
          </a:xfrm>
          <a:prstGeom prst="rect">
            <a:avLst/>
          </a:prstGeom>
          <a:noFill/>
        </p:spPr>
        <p:txBody>
          <a:bodyPr wrap="square" rtlCol="0">
            <a:spAutoFit/>
            <a:scene3d>
              <a:camera prst="orthographicFront"/>
              <a:lightRig rig="threePt" dir="t"/>
            </a:scene3d>
          </a:bodyPr>
          <a:lstStyle/>
          <a:p>
            <a:r>
              <a:rPr lang="zh-CN" altLang="en-US" sz="2000">
                <a:ln/>
                <a:solidFill>
                  <a:schemeClr val="tx1"/>
                </a:solidFill>
                <a:effectLst>
                  <a:outerShdw blurRad="38100" dist="19050" dir="2700000" algn="tl" rotWithShape="0">
                    <a:schemeClr val="dk1">
                      <a:alpha val="40000"/>
                    </a:schemeClr>
                  </a:outerShdw>
                </a:effectLst>
              </a:rPr>
              <a:t>正能量、言辞恳切、感情真挚、不要篇幅过长</a:t>
            </a:r>
          </a:p>
        </p:txBody>
      </p:sp>
      <p:sp>
        <p:nvSpPr>
          <p:cNvPr id="10" name="云形标注 9"/>
          <p:cNvSpPr/>
          <p:nvPr/>
        </p:nvSpPr>
        <p:spPr>
          <a:xfrm>
            <a:off x="9312910" y="3027680"/>
            <a:ext cx="2934970" cy="615950"/>
          </a:xfrm>
          <a:prstGeom prst="cloudCallout">
            <a:avLst>
              <a:gd name="adj1" fmla="val -33697"/>
              <a:gd name="adj2" fmla="val 7432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rPr>
              <a:t>易错点；</a:t>
            </a:r>
            <a:r>
              <a:rPr lang="en-US" altLang="zh-CN" b="1">
                <a:solidFill>
                  <a:schemeClr val="tx1"/>
                </a:solidFill>
              </a:rPr>
              <a:t>1</a:t>
            </a:r>
            <a:r>
              <a:rPr lang="zh-CN" altLang="en-US" b="1">
                <a:solidFill>
                  <a:schemeClr val="tx1"/>
                </a:solidFill>
              </a:rPr>
              <a:t>、称呼不当</a:t>
            </a:r>
          </a:p>
        </p:txBody>
      </p:sp>
      <p:sp>
        <p:nvSpPr>
          <p:cNvPr id="13" name="云形标注 12"/>
          <p:cNvSpPr/>
          <p:nvPr/>
        </p:nvSpPr>
        <p:spPr>
          <a:xfrm>
            <a:off x="2919730" y="4575175"/>
            <a:ext cx="4370070" cy="703580"/>
          </a:xfrm>
          <a:prstGeom prst="cloudCallout">
            <a:avLst>
              <a:gd name="adj1" fmla="val -29974"/>
              <a:gd name="adj2" fmla="val -8268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2</a:t>
            </a:r>
            <a:r>
              <a:rPr lang="zh-CN" altLang="en-US" b="1">
                <a:solidFill>
                  <a:schemeClr val="tx1"/>
                </a:solidFill>
              </a:rPr>
              <a:t>、内容缺乏条理，没有交代背景、原因</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2"/>
            </p:custDataLst>
          </p:nvPr>
        </p:nvSpPr>
        <p:spPr>
          <a:xfrm>
            <a:off x="0" y="608400"/>
            <a:ext cx="12192000" cy="56412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表格 2"/>
          <p:cNvGraphicFramePr>
            <a:graphicFrameLocks noGrp="1"/>
          </p:cNvGraphicFramePr>
          <p:nvPr/>
        </p:nvGraphicFramePr>
        <p:xfrm>
          <a:off x="310515" y="1477010"/>
          <a:ext cx="11571605" cy="4623435"/>
        </p:xfrm>
        <a:graphic>
          <a:graphicData uri="http://schemas.openxmlformats.org/drawingml/2006/table">
            <a:tbl>
              <a:tblPr/>
              <a:tblGrid>
                <a:gridCol w="2314575">
                  <a:extLst>
                    <a:ext uri="{9D8B030D-6E8A-4147-A177-3AD203B41FA5}">
                      <a16:colId xmlns:a16="http://schemas.microsoft.com/office/drawing/2014/main" val="20000"/>
                    </a:ext>
                  </a:extLst>
                </a:gridCol>
                <a:gridCol w="1988185">
                  <a:extLst>
                    <a:ext uri="{9D8B030D-6E8A-4147-A177-3AD203B41FA5}">
                      <a16:colId xmlns:a16="http://schemas.microsoft.com/office/drawing/2014/main" val="20001"/>
                    </a:ext>
                  </a:extLst>
                </a:gridCol>
                <a:gridCol w="1744345">
                  <a:extLst>
                    <a:ext uri="{9D8B030D-6E8A-4147-A177-3AD203B41FA5}">
                      <a16:colId xmlns:a16="http://schemas.microsoft.com/office/drawing/2014/main" val="20002"/>
                    </a:ext>
                  </a:extLst>
                </a:gridCol>
                <a:gridCol w="2014855">
                  <a:extLst>
                    <a:ext uri="{9D8B030D-6E8A-4147-A177-3AD203B41FA5}">
                      <a16:colId xmlns:a16="http://schemas.microsoft.com/office/drawing/2014/main" val="20003"/>
                    </a:ext>
                  </a:extLst>
                </a:gridCol>
                <a:gridCol w="3509645">
                  <a:extLst>
                    <a:ext uri="{9D8B030D-6E8A-4147-A177-3AD203B41FA5}">
                      <a16:colId xmlns:a16="http://schemas.microsoft.com/office/drawing/2014/main" val="20004"/>
                    </a:ext>
                  </a:extLst>
                </a:gridCol>
              </a:tblGrid>
              <a:tr h="814070">
                <a:tc gridSpan="4">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宋体" panose="02010600030101010101" pitchFamily="2" charset="-122"/>
                        </a:rPr>
                        <a:t>2014—201</a:t>
                      </a:r>
                      <a:r>
                        <a:rPr lang="en-US" altLang="zh-CN" sz="2000" kern="0" dirty="0">
                          <a:solidFill>
                            <a:srgbClr val="000000"/>
                          </a:solidFill>
                          <a:latin typeface="Times New Roman" panose="02020603050405020304" pitchFamily="65" charset="-122"/>
                          <a:ea typeface="宋体" panose="02010600030101010101" pitchFamily="2" charset="-122"/>
                        </a:rPr>
                        <a:t>9</a:t>
                      </a:r>
                      <a:r>
                        <a:rPr lang="zh-CN" altLang="en-US" sz="2000" kern="0" dirty="0">
                          <a:solidFill>
                            <a:srgbClr val="000000"/>
                          </a:solidFill>
                          <a:latin typeface="Times New Roman" panose="02020603050405020304" pitchFamily="65" charset="-122"/>
                          <a:ea typeface="宋体" panose="02010600030101010101" pitchFamily="2" charset="-122"/>
                        </a:rPr>
                        <a:t>年河北中考命题分析</a:t>
                      </a:r>
                    </a:p>
                  </a:txBody>
                  <a:tcPr marL="45838" marR="45838" marT="45838" marB="45838"/>
                </a:tc>
                <a:tc hMerge="1">
                  <a:txBody>
                    <a:bodyPr/>
                    <a:lstStyle/>
                    <a:p>
                      <a:endParaRPr lang="zh-CN"/>
                    </a:p>
                  </a:txBody>
                  <a:tcPr marL="45720" marR="45720"/>
                </a:tc>
                <a:tc hMerge="1">
                  <a:txBody>
                    <a:bodyPr/>
                    <a:lstStyle/>
                    <a:p>
                      <a:endParaRPr lang="zh-CN"/>
                    </a:p>
                  </a:txBody>
                  <a:tcPr marL="45720" marR="45720"/>
                </a:tc>
                <a:tc hMerge="1">
                  <a:txBody>
                    <a:bodyPr/>
                    <a:lstStyle/>
                    <a:p>
                      <a:endParaRPr lang="zh-CN"/>
                    </a:p>
                  </a:txBody>
                  <a:tcPr marL="45720" marR="45720"/>
                </a:tc>
                <a:tc>
                  <a:txBody>
                    <a:bodyPr/>
                    <a:lstStyle/>
                    <a:p>
                      <a:pPr algn="ctr" eaLnBrk="0" latinLnBrk="1" hangingPunct="0">
                        <a:lnSpc>
                          <a:spcPct val="150000"/>
                        </a:lnSpc>
                        <a:spcBef>
                          <a:spcPts val="0"/>
                        </a:spcBef>
                      </a:pPr>
                      <a:r>
                        <a:rPr lang="en-US" altLang="zh-CN" sz="2000" kern="0" dirty="0">
                          <a:solidFill>
                            <a:srgbClr val="000000"/>
                          </a:solidFill>
                          <a:latin typeface="Times New Roman" panose="02020603050405020304" pitchFamily="65" charset="-122"/>
                          <a:ea typeface="宋体" panose="02010600030101010101" pitchFamily="2" charset="-122"/>
                        </a:rPr>
                        <a:t>2020</a:t>
                      </a:r>
                      <a:r>
                        <a:rPr lang="zh-CN" altLang="en-US" sz="2000" kern="0" dirty="0">
                          <a:solidFill>
                            <a:srgbClr val="000000"/>
                          </a:solidFill>
                          <a:latin typeface="Times New Roman" panose="02020603050405020304" pitchFamily="65" charset="-122"/>
                          <a:ea typeface="宋体" panose="02010600030101010101" pitchFamily="2" charset="-122"/>
                        </a:rPr>
                        <a:t>年河北中考命题预测</a:t>
                      </a:r>
                    </a:p>
                  </a:txBody>
                  <a:tcPr marL="45838" marR="45838" marT="45838" marB="45838"/>
                </a:tc>
                <a:extLst>
                  <a:ext uri="{0D108BD9-81ED-4DB2-BD59-A6C34878D82A}">
                    <a16:rowId xmlns:a16="http://schemas.microsoft.com/office/drawing/2014/main" val="10000"/>
                  </a:ext>
                </a:extLst>
              </a:tr>
              <a:tr h="770890">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年　份</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考点与题型</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题号</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分值</a:t>
                      </a:r>
                    </a:p>
                  </a:txBody>
                  <a:tcPr marL="45838" marR="45838" marT="45838" marB="45838"/>
                </a:tc>
                <a:tc rowSpan="7">
                  <a:txBody>
                    <a:bodyPr/>
                    <a:lstStyle/>
                    <a:p>
                      <a:pPr eaLnBrk="0" latinLnBrk="1" hangingPunct="0">
                        <a:lnSpc>
                          <a:spcPct val="150000"/>
                        </a:lnSpc>
                        <a:spcBef>
                          <a:spcPts val="0"/>
                        </a:spcBef>
                      </a:pPr>
                      <a:endParaRPr lang="en-US" altLang="zh-CN" sz="1405" kern="0" dirty="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endParaRPr lang="en-US" altLang="zh-CN" sz="1405" kern="0" dirty="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宋体" panose="02010600030101010101" pitchFamily="2" charset="-122"/>
                        </a:rPr>
                        <a:t>,命题素材以常见的</a:t>
                      </a:r>
                      <a:r>
                        <a:rPr lang="zh-CN" altLang="en-US" sz="2000" kern="0" dirty="0">
                          <a:solidFill>
                            <a:srgbClr val="FF0000"/>
                          </a:solidFill>
                          <a:latin typeface="Times New Roman" panose="02020603050405020304" pitchFamily="65" charset="-122"/>
                          <a:ea typeface="宋体" panose="02010600030101010101" pitchFamily="2" charset="-122"/>
                        </a:rPr>
                        <a:t>条据类、书信类、启事类、通知类</a:t>
                      </a:r>
                      <a:r>
                        <a:rPr lang="zh-CN" altLang="en-US" sz="2000" kern="0" dirty="0">
                          <a:solidFill>
                            <a:srgbClr val="000000"/>
                          </a:solidFill>
                          <a:latin typeface="Times New Roman" panose="02020603050405020304" pitchFamily="65" charset="-122"/>
                          <a:ea typeface="宋体" panose="02010600030101010101" pitchFamily="2" charset="-122"/>
                        </a:rPr>
                        <a:t>为主。修改型命题多从内容、格式、语言、标点符号等角度入手。</a:t>
                      </a:r>
                    </a:p>
                  </a:txBody>
                  <a:tcPr marL="45838" marR="45838" marT="45838" marB="45838"/>
                </a:tc>
                <a:extLst>
                  <a:ext uri="{0D108BD9-81ED-4DB2-BD59-A6C34878D82A}">
                    <a16:rowId xmlns:a16="http://schemas.microsoft.com/office/drawing/2014/main" val="10001"/>
                  </a:ext>
                </a:extLst>
              </a:tr>
              <a:tr h="506095">
                <a:tc>
                  <a:txBody>
                    <a:bodyPr/>
                    <a:lstStyle/>
                    <a:p>
                      <a:pPr algn="ctr" eaLnBrk="0" latinLnBrk="1" hangingPunct="0">
                        <a:lnSpc>
                          <a:spcPct val="150000"/>
                        </a:lnSpc>
                        <a:spcBef>
                          <a:spcPts val="0"/>
                        </a:spcBef>
                      </a:pPr>
                      <a:r>
                        <a:rPr lang="en-US" altLang="zh-CN" sz="1800" kern="0" dirty="0">
                          <a:solidFill>
                            <a:srgbClr val="000000"/>
                          </a:solidFill>
                          <a:latin typeface="Times New Roman" panose="02020603050405020304" pitchFamily="65" charset="-122"/>
                          <a:ea typeface="宋体" panose="02010600030101010101" pitchFamily="2" charset="-122"/>
                        </a:rPr>
                        <a:t>2019</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a:t>
                      </a:r>
                    </a:p>
                  </a:txBody>
                  <a:tcPr marL="45838" marR="45838" marT="45838" marB="45838"/>
                </a:tc>
                <a:tc vMerge="1">
                  <a:txBody>
                    <a:bodyPr/>
                    <a:lstStyle/>
                    <a:p>
                      <a:endParaRPr lang="zh-CN"/>
                    </a:p>
                  </a:txBody>
                  <a:tcPr marL="45720" marR="45720"/>
                </a:tc>
                <a:extLst>
                  <a:ext uri="{0D108BD9-81ED-4DB2-BD59-A6C34878D82A}">
                    <a16:rowId xmlns:a16="http://schemas.microsoft.com/office/drawing/2014/main" val="10002"/>
                  </a:ext>
                </a:extLst>
              </a:tr>
              <a:tr h="506730">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2018</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a:t>
                      </a:r>
                    </a:p>
                  </a:txBody>
                  <a:tcPr marL="45838" marR="45838" marT="45838" marB="45838"/>
                </a:tc>
                <a:tc vMerge="1">
                  <a:txBody>
                    <a:bodyPr/>
                    <a:lstStyle/>
                    <a:p>
                      <a:endParaRPr lang="zh-CN"/>
                    </a:p>
                  </a:txBody>
                  <a:tcPr marL="45720" marR="45720"/>
                </a:tc>
                <a:extLst>
                  <a:ext uri="{0D108BD9-81ED-4DB2-BD59-A6C34878D82A}">
                    <a16:rowId xmlns:a16="http://schemas.microsoft.com/office/drawing/2014/main" val="10003"/>
                  </a:ext>
                </a:extLst>
              </a:tr>
              <a:tr h="506095">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2017</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a:t>
                      </a:r>
                    </a:p>
                  </a:txBody>
                  <a:tcPr marL="45838" marR="45838" marT="45838" marB="45838"/>
                </a:tc>
                <a:tc vMerge="1">
                  <a:txBody>
                    <a:bodyPr/>
                    <a:lstStyle/>
                    <a:p>
                      <a:endParaRPr lang="zh-CN"/>
                    </a:p>
                  </a:txBody>
                  <a:tcPr marL="45720" marR="45720"/>
                </a:tc>
                <a:extLst>
                  <a:ext uri="{0D108BD9-81ED-4DB2-BD59-A6C34878D82A}">
                    <a16:rowId xmlns:a16="http://schemas.microsoft.com/office/drawing/2014/main" val="10004"/>
                  </a:ext>
                </a:extLst>
              </a:tr>
              <a:tr h="506095">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2016</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a:t>
                      </a:r>
                    </a:p>
                  </a:txBody>
                  <a:tcPr marL="45838" marR="45838" marT="45838" marB="45838"/>
                </a:tc>
                <a:tc vMerge="1">
                  <a:txBody>
                    <a:bodyPr/>
                    <a:lstStyle/>
                    <a:p>
                      <a:endParaRPr lang="zh-CN"/>
                    </a:p>
                  </a:txBody>
                  <a:tcPr marL="45720" marR="45720"/>
                </a:tc>
                <a:extLst>
                  <a:ext uri="{0D108BD9-81ED-4DB2-BD59-A6C34878D82A}">
                    <a16:rowId xmlns:a16="http://schemas.microsoft.com/office/drawing/2014/main" val="10005"/>
                  </a:ext>
                </a:extLst>
              </a:tr>
              <a:tr h="506730">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2015</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征文启事修改</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4</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4</a:t>
                      </a:r>
                    </a:p>
                  </a:txBody>
                  <a:tcPr marL="45838" marR="45838" marT="45838" marB="45838"/>
                </a:tc>
                <a:tc vMerge="1">
                  <a:txBody>
                    <a:bodyPr/>
                    <a:lstStyle/>
                    <a:p>
                      <a:endParaRPr lang="zh-CN"/>
                    </a:p>
                  </a:txBody>
                  <a:tcPr marL="45720" marR="45720"/>
                </a:tc>
                <a:extLst>
                  <a:ext uri="{0D108BD9-81ED-4DB2-BD59-A6C34878D82A}">
                    <a16:rowId xmlns:a16="http://schemas.microsoft.com/office/drawing/2014/main" val="10006"/>
                  </a:ext>
                </a:extLst>
              </a:tr>
              <a:tr h="506730">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2014</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病假条修改</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5</a:t>
                      </a:r>
                    </a:p>
                  </a:txBody>
                  <a:tcPr marL="45838" marR="45838" marT="45838" marB="45838"/>
                </a:tc>
                <a:tc>
                  <a:txBody>
                    <a:bodyPr/>
                    <a:lstStyle/>
                    <a:p>
                      <a:pPr algn="ctr" eaLnBrk="0" latinLnBrk="1" hangingPunct="0">
                        <a:lnSpc>
                          <a:spcPct val="150000"/>
                        </a:lnSpc>
                        <a:spcBef>
                          <a:spcPts val="0"/>
                        </a:spcBef>
                      </a:pPr>
                      <a:r>
                        <a:rPr lang="zh-CN" altLang="en-US" sz="1800" kern="0" dirty="0">
                          <a:solidFill>
                            <a:srgbClr val="000000"/>
                          </a:solidFill>
                          <a:latin typeface="Times New Roman" panose="02020603050405020304" pitchFamily="65" charset="-122"/>
                          <a:ea typeface="宋体" panose="02010600030101010101" pitchFamily="2" charset="-122"/>
                        </a:rPr>
                        <a:t>5</a:t>
                      </a:r>
                    </a:p>
                  </a:txBody>
                  <a:tcPr marL="45838" marR="45838" marT="45838" marB="45838"/>
                </a:tc>
                <a:tc vMerge="1">
                  <a:txBody>
                    <a:bodyPr/>
                    <a:lstStyle/>
                    <a:p>
                      <a:endParaRPr lang="zh-CN"/>
                    </a:p>
                  </a:txBody>
                  <a:tcPr marL="45720" marR="45720"/>
                </a:tc>
                <a:extLst>
                  <a:ext uri="{0D108BD9-81ED-4DB2-BD59-A6C34878D82A}">
                    <a16:rowId xmlns:a16="http://schemas.microsoft.com/office/drawing/2014/main" val="10007"/>
                  </a:ext>
                </a:extLst>
              </a:tr>
            </a:tbl>
          </a:graphicData>
        </a:graphic>
      </p:graphicFrame>
      <p:pic>
        <p:nvPicPr>
          <p:cNvPr id="3" name="Picture 4"/>
          <p:cNvPicPr>
            <a:picLocks noChangeAspect="1" noChangeArrowheads="1"/>
          </p:cNvPicPr>
          <p:nvPr/>
        </p:nvPicPr>
        <p:blipFill>
          <a:blip r:embed="rId5" cstate="print"/>
          <a:srcRect/>
          <a:stretch>
            <a:fillRect/>
          </a:stretch>
        </p:blipFill>
        <p:spPr bwMode="auto">
          <a:xfrm>
            <a:off x="106680" y="732155"/>
            <a:ext cx="5433060" cy="744855"/>
          </a:xfrm>
          <a:prstGeom prst="rect">
            <a:avLst/>
          </a:prstGeom>
          <a:noFill/>
          <a:ln w="9525">
            <a:noFill/>
            <a:miter lim="800000"/>
            <a:headEnd/>
            <a:tailEnd/>
          </a:ln>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14195" y="1056005"/>
            <a:ext cx="9588500" cy="3692525"/>
          </a:xfrm>
          <a:prstGeom prst="rect">
            <a:avLst/>
          </a:prstGeom>
          <a:solidFill>
            <a:schemeClr val="tx2"/>
          </a:solidFill>
          <a:ln>
            <a:solidFill>
              <a:schemeClr val="tx1"/>
            </a:solidFill>
          </a:ln>
        </p:spPr>
        <p:txBody>
          <a:bodyPr wrap="square" rtlCol="0">
            <a:spAutoFit/>
          </a:bodyPr>
          <a:lstStyle/>
          <a:p>
            <a:pPr algn="ctr"/>
            <a:r>
              <a:rPr lang="zh-CN" altLang="en-US" sz="2400"/>
              <a:t>倡议书</a:t>
            </a:r>
          </a:p>
          <a:p>
            <a:r>
              <a:rPr lang="zh-CN" altLang="en-US" sz="2400"/>
              <a:t>称呼：（根据不同对象而变化）</a:t>
            </a:r>
          </a:p>
          <a:p>
            <a:r>
              <a:rPr lang="zh-CN" altLang="en-US" sz="2400">
                <a:latin typeface="Arial" panose="020B0604020202020204" pitchFamily="34" charset="0"/>
                <a:cs typeface="Arial" panose="020B0604020202020204" pitchFamily="34" charset="0"/>
                <a:sym typeface="+mn-ea"/>
              </a:rPr>
              <a:t>□□</a:t>
            </a:r>
            <a:r>
              <a:rPr lang="zh-CN" altLang="en-US" sz="2400"/>
              <a:t>正文       </a:t>
            </a:r>
            <a:r>
              <a:rPr lang="zh-CN" altLang="zh-CN" sz="2400">
                <a:sym typeface="+mn-ea"/>
              </a:rPr>
              <a:t>①倡议原因</a:t>
            </a:r>
            <a:r>
              <a:rPr lang="en-US" altLang="zh-CN" sz="2400">
                <a:sym typeface="+mn-ea"/>
              </a:rPr>
              <a:t>+</a:t>
            </a:r>
            <a:r>
              <a:rPr lang="zh-CN" altLang="en-US" sz="2400">
                <a:sym typeface="+mn-ea"/>
              </a:rPr>
              <a:t>目的：（为此我提出以下倡议）</a:t>
            </a:r>
            <a:r>
              <a:rPr lang="zh-CN" altLang="zh-CN" sz="2400">
                <a:sym typeface="+mn-ea"/>
              </a:rPr>
              <a:t>，</a:t>
            </a:r>
          </a:p>
          <a:p>
            <a:endParaRPr lang="zh-CN" altLang="zh-CN" sz="2400">
              <a:sym typeface="+mn-ea"/>
            </a:endParaRPr>
          </a:p>
          <a:p>
            <a:r>
              <a:rPr lang="zh-CN" altLang="zh-CN" sz="2400">
                <a:sym typeface="+mn-ea"/>
              </a:rPr>
              <a:t>                   ②具体内容</a:t>
            </a:r>
            <a:r>
              <a:rPr lang="en-US" altLang="zh-CN" sz="2400">
                <a:sym typeface="+mn-ea"/>
              </a:rPr>
              <a:t>1</a:t>
            </a:r>
            <a:r>
              <a:rPr lang="zh-CN" altLang="en-US" sz="2400">
                <a:sym typeface="+mn-ea"/>
              </a:rPr>
              <a:t>、    </a:t>
            </a:r>
            <a:r>
              <a:rPr lang="en-US" altLang="zh-CN" sz="2400">
                <a:sym typeface="+mn-ea"/>
              </a:rPr>
              <a:t>2</a:t>
            </a:r>
            <a:r>
              <a:rPr lang="zh-CN" altLang="en-US" sz="2400">
                <a:sym typeface="+mn-ea"/>
              </a:rPr>
              <a:t>、   </a:t>
            </a:r>
            <a:r>
              <a:rPr lang="en-US" altLang="zh-CN" sz="2400">
                <a:sym typeface="+mn-ea"/>
              </a:rPr>
              <a:t>3</a:t>
            </a:r>
            <a:r>
              <a:rPr lang="zh-CN" altLang="en-US" sz="2400">
                <a:sym typeface="+mn-ea"/>
              </a:rPr>
              <a:t>、  </a:t>
            </a:r>
          </a:p>
          <a:p>
            <a:endParaRPr lang="zh-CN" altLang="zh-CN" sz="2400">
              <a:sym typeface="+mn-ea"/>
            </a:endParaRPr>
          </a:p>
          <a:p>
            <a:r>
              <a:rPr lang="zh-CN" altLang="en-US" sz="2400">
                <a:latin typeface="Arial" panose="020B0604020202020204" pitchFamily="34" charset="0"/>
                <a:cs typeface="Arial" panose="020B0604020202020204" pitchFamily="34" charset="0"/>
                <a:sym typeface="+mn-ea"/>
              </a:rPr>
              <a:t>□□决心</a:t>
            </a:r>
            <a:r>
              <a:rPr lang="en-US" altLang="zh-CN" sz="2400">
                <a:latin typeface="Arial" panose="020B0604020202020204" pitchFamily="34" charset="0"/>
                <a:cs typeface="Arial" panose="020B0604020202020204" pitchFamily="34" charset="0"/>
                <a:sym typeface="+mn-ea"/>
              </a:rPr>
              <a:t>/</a:t>
            </a:r>
            <a:r>
              <a:rPr lang="zh-CN" altLang="en-US" sz="2400">
                <a:latin typeface="Arial" panose="020B0604020202020204" pitchFamily="34" charset="0"/>
                <a:cs typeface="Arial" panose="020B0604020202020204" pitchFamily="34" charset="0"/>
                <a:sym typeface="+mn-ea"/>
              </a:rPr>
              <a:t>希望</a:t>
            </a:r>
          </a:p>
          <a:p>
            <a:pPr algn="r"/>
            <a:r>
              <a:rPr lang="zh-CN" altLang="en-US" sz="2400">
                <a:latin typeface="Arial" panose="020B0604020202020204" pitchFamily="34" charset="0"/>
                <a:cs typeface="Arial" panose="020B0604020202020204" pitchFamily="34" charset="0"/>
                <a:sym typeface="+mn-ea"/>
              </a:rPr>
              <a:t>                                                              </a:t>
            </a:r>
            <a:r>
              <a:rPr lang="zh-CN" altLang="en-US" sz="2400">
                <a:sym typeface="+mn-ea"/>
              </a:rPr>
              <a:t> </a:t>
            </a:r>
            <a:r>
              <a:rPr lang="zh-CN" altLang="en-US" sz="2400">
                <a:solidFill>
                  <a:schemeClr val="accent1"/>
                </a:solidFill>
                <a:sym typeface="+mn-ea"/>
              </a:rPr>
              <a:t>署名：姓名</a:t>
            </a:r>
            <a:endParaRPr lang="zh-CN" altLang="en-US" sz="2400"/>
          </a:p>
          <a:p>
            <a:pPr algn="r"/>
            <a:r>
              <a:rPr lang="zh-CN" altLang="en-US" sz="2400">
                <a:sym typeface="+mn-ea"/>
              </a:rPr>
              <a:t>时间：</a:t>
            </a:r>
            <a:r>
              <a:rPr lang="en-US" altLang="zh-CN" sz="2400">
                <a:latin typeface="Arial" panose="020B0604020202020204" pitchFamily="34" charset="0"/>
                <a:cs typeface="Arial" panose="020B0604020202020204" pitchFamily="34" charset="0"/>
                <a:sym typeface="+mn-ea"/>
              </a:rPr>
              <a:t>X</a:t>
            </a:r>
            <a:r>
              <a:rPr lang="zh-CN" altLang="en-US" sz="2400">
                <a:latin typeface="Arial" panose="020B0604020202020204" pitchFamily="34" charset="0"/>
                <a:cs typeface="Arial" panose="020B0604020202020204" pitchFamily="34" charset="0"/>
                <a:sym typeface="+mn-ea"/>
              </a:rPr>
              <a:t>年</a:t>
            </a:r>
            <a:r>
              <a:rPr lang="en-US" altLang="zh-CN" sz="2400">
                <a:latin typeface="Arial" panose="020B0604020202020204" pitchFamily="34" charset="0"/>
                <a:cs typeface="Arial" panose="020B0604020202020204" pitchFamily="34" charset="0"/>
                <a:sym typeface="+mn-ea"/>
              </a:rPr>
              <a:t>X</a:t>
            </a:r>
            <a:r>
              <a:rPr lang="zh-CN" altLang="en-US" sz="2400">
                <a:latin typeface="Arial" panose="020B0604020202020204" pitchFamily="34" charset="0"/>
                <a:cs typeface="Arial" panose="020B0604020202020204" pitchFamily="34" charset="0"/>
                <a:sym typeface="+mn-ea"/>
              </a:rPr>
              <a:t>月</a:t>
            </a:r>
            <a:r>
              <a:rPr lang="en-US" altLang="zh-CN" sz="2400">
                <a:latin typeface="Arial" panose="020B0604020202020204" pitchFamily="34" charset="0"/>
                <a:cs typeface="Arial" panose="020B0604020202020204" pitchFamily="34" charset="0"/>
                <a:sym typeface="+mn-ea"/>
              </a:rPr>
              <a:t>X</a:t>
            </a:r>
            <a:r>
              <a:rPr lang="zh-CN" altLang="en-US" sz="2400">
                <a:latin typeface="Arial" panose="020B0604020202020204" pitchFamily="34" charset="0"/>
                <a:cs typeface="Arial" panose="020B0604020202020204" pitchFamily="34" charset="0"/>
                <a:sym typeface="+mn-ea"/>
              </a:rPr>
              <a:t>日</a:t>
            </a:r>
            <a:endParaRPr lang="en-US" altLang="zh-CN"/>
          </a:p>
          <a:p>
            <a:endParaRPr lang="zh-CN" altLang="en-US"/>
          </a:p>
        </p:txBody>
      </p:sp>
      <p:sp>
        <p:nvSpPr>
          <p:cNvPr id="2" name="左大括号 1"/>
          <p:cNvSpPr/>
          <p:nvPr/>
        </p:nvSpPr>
        <p:spPr>
          <a:xfrm>
            <a:off x="3131185" y="1876425"/>
            <a:ext cx="233680" cy="937260"/>
          </a:xfrm>
          <a:prstGeom prst="leftBrace">
            <a:avLst>
              <a:gd name="adj1" fmla="val 842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p:cNvSpPr txBox="1"/>
          <p:nvPr/>
        </p:nvSpPr>
        <p:spPr>
          <a:xfrm>
            <a:off x="799465" y="330200"/>
            <a:ext cx="687705" cy="829945"/>
          </a:xfrm>
          <a:prstGeom prst="rect">
            <a:avLst/>
          </a:prstGeom>
          <a:noFill/>
        </p:spPr>
        <p:txBody>
          <a:bodyPr wrap="square" rtlCol="0">
            <a:spAutoFit/>
          </a:bodyPr>
          <a:lstStyle/>
          <a:p>
            <a:r>
              <a:rPr lang="zh-CN" altLang="en-US" sz="2400"/>
              <a:t>示例：</a:t>
            </a:r>
          </a:p>
        </p:txBody>
      </p:sp>
      <p:sp>
        <p:nvSpPr>
          <p:cNvPr id="7" name="文本框 6"/>
          <p:cNvSpPr txBox="1"/>
          <p:nvPr/>
        </p:nvSpPr>
        <p:spPr>
          <a:xfrm>
            <a:off x="799465" y="1160145"/>
            <a:ext cx="675005" cy="1259840"/>
          </a:xfrm>
          <a:prstGeom prst="rect">
            <a:avLst/>
          </a:prstGeom>
          <a:noFill/>
        </p:spPr>
        <p:txBody>
          <a:bodyPr vert="eaVert" wrap="square" rtlCol="0">
            <a:spAutoFit/>
          </a:bodyPr>
          <a:lstStyle/>
          <a:p>
            <a:r>
              <a:rPr lang="zh-CN" altLang="en-US" sz="3200" b="1">
                <a:solidFill>
                  <a:srgbClr val="C00000"/>
                </a:solidFill>
              </a:rPr>
              <a:t>笔记</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标题 128001"/>
          <p:cNvSpPr>
            <a:spLocks noGrp="1"/>
          </p:cNvSpPr>
          <p:nvPr>
            <p:ph type="title"/>
          </p:nvPr>
        </p:nvSpPr>
        <p:spPr>
          <a:xfrm>
            <a:off x="388620" y="202565"/>
            <a:ext cx="11783695" cy="711835"/>
          </a:xfrm>
          <a:solidFill>
            <a:schemeClr val="bg1"/>
          </a:solidFill>
        </p:spPr>
        <p:txBody>
          <a:bodyPr anchor="ctr"/>
          <a:lstStyle/>
          <a:p>
            <a:r>
              <a:rPr sz="2800" b="1">
                <a:effectLst>
                  <a:outerShdw blurRad="38100" dist="19050" dir="2700000" algn="tl" rotWithShape="0">
                    <a:schemeClr val="dk1">
                      <a:alpha val="40000"/>
                    </a:schemeClr>
                  </a:outerShdw>
                </a:effectLst>
                <a:ea typeface="宋体" panose="02010600030101010101" pitchFamily="2" charset="-122"/>
                <a:sym typeface="+mn-ea"/>
              </a:rPr>
              <a:t>练一练：</a:t>
            </a:r>
            <a:r>
              <a:rPr lang="zh-CN" altLang="en-US" sz="2800" b="1" dirty="0">
                <a:solidFill>
                  <a:schemeClr val="accent1"/>
                </a:solidFill>
                <a:ea typeface="宋体" panose="02010600030101010101" pitchFamily="2" charset="-122"/>
              </a:rPr>
              <a:t>下面是一份倡议书，在格式和内容上有五处错误，请指出来。</a:t>
            </a:r>
          </a:p>
        </p:txBody>
      </p:sp>
      <p:sp>
        <p:nvSpPr>
          <p:cNvPr id="128003" name="文本框 128002"/>
          <p:cNvSpPr txBox="1"/>
          <p:nvPr/>
        </p:nvSpPr>
        <p:spPr>
          <a:xfrm>
            <a:off x="663575" y="914400"/>
            <a:ext cx="11234420" cy="5139055"/>
          </a:xfrm>
          <a:prstGeom prst="rect">
            <a:avLst/>
          </a:prstGeom>
          <a:noFill/>
          <a:ln w="7938">
            <a:noFill/>
          </a:ln>
        </p:spPr>
        <p:txBody>
          <a:bodyPr wrap="square">
            <a:spAutoFit/>
          </a:bodyPr>
          <a:lstStyle/>
          <a:p>
            <a:r>
              <a:rPr lang="zh-CN" altLang="en-US" sz="2000" b="1" dirty="0">
                <a:latin typeface="Gulim" panose="020B0600000101010101" pitchFamily="34" charset="-127"/>
                <a:ea typeface="宋体" panose="02010600030101010101" pitchFamily="2" charset="-122"/>
              </a:rPr>
              <a:t>      </a:t>
            </a:r>
            <a:r>
              <a:rPr lang="zh-CN" altLang="en-US" sz="2400" b="1" dirty="0">
                <a:latin typeface="Gulim" panose="020B0600000101010101" pitchFamily="34" charset="-127"/>
                <a:ea typeface="宋体" panose="02010600030101010101" pitchFamily="2" charset="-122"/>
              </a:rPr>
              <a:t>鸟是人类的好朋友。在我国辽阔的土地上，有一支庞大的义务灭虫队伍，这就是常年守卫在森林、果园和田野之中的食虫鸟类。它们为捕捉各种害虫而奔波，是一些称职的“天兵天将”，为保护庄稼和森林作出了很大的贡献。</a:t>
            </a:r>
          </a:p>
          <a:p>
            <a:r>
              <a:rPr lang="zh-CN" altLang="en-US" sz="2400" b="1" dirty="0">
                <a:latin typeface="Gulim" panose="020B0600000101010101" pitchFamily="34" charset="-127"/>
                <a:ea typeface="宋体" panose="02010600030101010101" pitchFamily="2" charset="-122"/>
              </a:rPr>
              <a:t>      目前，春回大地，正是百鸟做窝的季节。喜鹊、燕子和山雀等许多鸟都要在树上或屋檐下做窝、下蛋、孵小鸟。我们向全县小朋友们发出以下倡议：</a:t>
            </a:r>
          </a:p>
          <a:p>
            <a:r>
              <a:rPr lang="zh-CN" altLang="en-US" sz="2400" b="1" dirty="0">
                <a:latin typeface="Gulim" panose="020B0600000101010101" pitchFamily="34" charset="-127"/>
                <a:ea typeface="宋体" panose="02010600030101010101" pitchFamily="2" charset="-122"/>
              </a:rPr>
              <a:t>     （一）不掏鸟窝，不摸鸟蛋，不捕捉益鸟。</a:t>
            </a:r>
          </a:p>
          <a:p>
            <a:r>
              <a:rPr lang="zh-CN" altLang="en-US" sz="2400" b="1" dirty="0">
                <a:latin typeface="Gulim" panose="020B0600000101010101" pitchFamily="34" charset="-127"/>
                <a:ea typeface="宋体" panose="02010600030101010101" pitchFamily="2" charset="-122"/>
              </a:rPr>
              <a:t>     （二）多栽树，多种草，为鸟类创造生活繁殖的良好环境。</a:t>
            </a:r>
          </a:p>
          <a:p>
            <a:r>
              <a:rPr lang="zh-CN" altLang="en-US" sz="2400" b="1" dirty="0">
                <a:latin typeface="Gulim" panose="020B0600000101010101" pitchFamily="34" charset="-127"/>
                <a:ea typeface="宋体" panose="02010600030101010101" pitchFamily="2" charset="-122"/>
              </a:rPr>
              <a:t>     （三）向人们宣传保护益鸟的重要意义。</a:t>
            </a:r>
          </a:p>
          <a:p>
            <a:r>
              <a:rPr lang="zh-CN" altLang="en-US" sz="2400" b="1" dirty="0">
                <a:latin typeface="Gulim" panose="020B0600000101010101" pitchFamily="34" charset="-127"/>
                <a:ea typeface="宋体" panose="02010600030101010101" pitchFamily="2" charset="-122"/>
              </a:rPr>
              <a:t>     （四）认真观察和研究鸟类的生活习性，学习保护益鸟的知识。</a:t>
            </a:r>
          </a:p>
          <a:p>
            <a:r>
              <a:rPr lang="zh-CN" altLang="en-US" sz="2400" b="1" dirty="0">
                <a:latin typeface="Gulim" panose="020B0600000101010101" pitchFamily="34" charset="-127"/>
                <a:ea typeface="宋体" panose="02010600030101010101" pitchFamily="2" charset="-122"/>
              </a:rPr>
              <a:t>少年朋友们！让我们立即行动起来，保护益鸟，为四化建设出力！</a:t>
            </a:r>
          </a:p>
          <a:p>
            <a:r>
              <a:rPr lang="zh-CN" altLang="en-US" sz="2400" b="1" dirty="0">
                <a:latin typeface="Gulim" panose="020B0600000101010101" pitchFamily="34" charset="-127"/>
                <a:ea typeface="宋体" panose="02010600030101010101" pitchFamily="2" charset="-122"/>
              </a:rPr>
              <a:t>    此致</a:t>
            </a:r>
          </a:p>
          <a:p>
            <a:r>
              <a:rPr lang="zh-CN" altLang="en-US" sz="2400" b="1" dirty="0">
                <a:latin typeface="Gulim" panose="020B0600000101010101" pitchFamily="34" charset="-127"/>
                <a:ea typeface="宋体" panose="02010600030101010101" pitchFamily="2" charset="-122"/>
              </a:rPr>
              <a:t>敬礼</a:t>
            </a:r>
          </a:p>
          <a:p>
            <a:pPr algn="r"/>
            <a:r>
              <a:rPr lang="en-US" altLang="zh-CN" sz="2000" b="1">
                <a:latin typeface="Gulim" panose="020B0600000101010101" pitchFamily="34" charset="-127"/>
              </a:rPr>
              <a:t>××</a:t>
            </a:r>
            <a:r>
              <a:rPr lang="zh-CN" altLang="en-US" sz="2000" b="1" dirty="0">
                <a:latin typeface="Gulim" panose="020B0600000101010101" pitchFamily="34" charset="-127"/>
              </a:rPr>
              <a:t>县</a:t>
            </a:r>
            <a:r>
              <a:rPr lang="en-US" altLang="zh-CN" sz="2000" b="1">
                <a:latin typeface="Gulim" panose="020B0600000101010101" pitchFamily="34" charset="-127"/>
              </a:rPr>
              <a:t>××</a:t>
            </a:r>
            <a:r>
              <a:rPr lang="zh-CN" altLang="en-US" sz="2000" b="1" dirty="0">
                <a:latin typeface="Gulim" panose="020B0600000101010101" pitchFamily="34" charset="-127"/>
              </a:rPr>
              <a:t>中学</a:t>
            </a:r>
          </a:p>
          <a:p>
            <a:pPr algn="r"/>
            <a:r>
              <a:rPr lang="zh-CN" altLang="en-US" sz="2000" b="1" dirty="0">
                <a:latin typeface="Gulim" panose="020B0600000101010101" pitchFamily="34" charset="-127"/>
              </a:rPr>
              <a:t>初三年级全体同学</a:t>
            </a:r>
          </a:p>
        </p:txBody>
      </p:sp>
      <p:sp>
        <p:nvSpPr>
          <p:cNvPr id="128005" name="文本框 128004"/>
          <p:cNvSpPr txBox="1"/>
          <p:nvPr/>
        </p:nvSpPr>
        <p:spPr>
          <a:xfrm>
            <a:off x="663575" y="5568950"/>
            <a:ext cx="8566785" cy="706755"/>
          </a:xfrm>
          <a:prstGeom prst="rect">
            <a:avLst/>
          </a:prstGeom>
          <a:solidFill>
            <a:schemeClr val="bg1"/>
          </a:solidFill>
          <a:ln w="7938">
            <a:noFill/>
          </a:ln>
        </p:spPr>
        <p:txBody>
          <a:bodyPr wrap="square">
            <a:spAutoFit/>
          </a:bodyPr>
          <a:lstStyle/>
          <a:p>
            <a:pPr>
              <a:spcBef>
                <a:spcPct val="50000"/>
              </a:spcBef>
            </a:pPr>
            <a:r>
              <a:rPr lang="zh-CN" altLang="en-US" sz="2000" b="1" dirty="0">
                <a:solidFill>
                  <a:srgbClr val="FF0000"/>
                </a:solidFill>
                <a:latin typeface="Gulim" panose="020B0600000101010101" pitchFamily="34" charset="-127"/>
                <a:ea typeface="宋体" panose="02010600030101010101" pitchFamily="2" charset="-122"/>
              </a:rPr>
              <a:t>五处错误是：</a:t>
            </a:r>
            <a:r>
              <a:rPr lang="zh-CN" altLang="en-US" sz="2000" b="1" u="sng" dirty="0">
                <a:solidFill>
                  <a:srgbClr val="FF0000"/>
                </a:solidFill>
                <a:latin typeface="Gulim" panose="020B0600000101010101" pitchFamily="34" charset="-127"/>
                <a:ea typeface="宋体" panose="02010600030101010101" pitchFamily="2" charset="-122"/>
              </a:rPr>
              <a:t>（</a:t>
            </a:r>
            <a:r>
              <a:rPr lang="en-US" altLang="zh-CN" sz="2000" b="1" u="sng">
                <a:solidFill>
                  <a:srgbClr val="FF0000"/>
                </a:solidFill>
                <a:latin typeface="Gulim" panose="020B0600000101010101" pitchFamily="34" charset="-127"/>
                <a:ea typeface="宋体" panose="02010600030101010101" pitchFamily="2" charset="-122"/>
              </a:rPr>
              <a:t>1</a:t>
            </a:r>
            <a:r>
              <a:rPr lang="zh-CN" altLang="en-US" sz="2000" b="1" u="sng" dirty="0">
                <a:solidFill>
                  <a:srgbClr val="FF0000"/>
                </a:solidFill>
                <a:latin typeface="Gulim" panose="020B0600000101010101" pitchFamily="34" charset="-127"/>
                <a:ea typeface="宋体" panose="02010600030101010101" pitchFamily="2" charset="-122"/>
              </a:rPr>
              <a:t>）缺标题；（</a:t>
            </a:r>
            <a:r>
              <a:rPr lang="en-US" altLang="zh-CN" sz="2000" b="1" u="sng">
                <a:solidFill>
                  <a:srgbClr val="FF0000"/>
                </a:solidFill>
                <a:latin typeface="Gulim" panose="020B0600000101010101" pitchFamily="34" charset="-127"/>
                <a:ea typeface="宋体" panose="02010600030101010101" pitchFamily="2" charset="-122"/>
              </a:rPr>
              <a:t>2</a:t>
            </a:r>
            <a:r>
              <a:rPr lang="zh-CN" altLang="en-US" sz="2000" b="1" u="sng" dirty="0">
                <a:solidFill>
                  <a:srgbClr val="FF0000"/>
                </a:solidFill>
                <a:latin typeface="Gulim" panose="020B0600000101010101" pitchFamily="34" charset="-127"/>
                <a:ea typeface="宋体" panose="02010600030101010101" pitchFamily="2" charset="-122"/>
              </a:rPr>
              <a:t>）缺称谓；（</a:t>
            </a:r>
            <a:r>
              <a:rPr lang="en-US" altLang="zh-CN" sz="2000" b="1" u="sng">
                <a:solidFill>
                  <a:srgbClr val="FF0000"/>
                </a:solidFill>
                <a:latin typeface="Gulim" panose="020B0600000101010101" pitchFamily="34" charset="-127"/>
                <a:ea typeface="宋体" panose="02010600030101010101" pitchFamily="2" charset="-122"/>
              </a:rPr>
              <a:t>3</a:t>
            </a:r>
            <a:r>
              <a:rPr lang="zh-CN" altLang="en-US" sz="2000" b="1" u="sng" dirty="0">
                <a:solidFill>
                  <a:srgbClr val="FF0000"/>
                </a:solidFill>
                <a:latin typeface="Gulim" panose="020B0600000101010101" pitchFamily="34" charset="-127"/>
                <a:ea typeface="宋体" panose="02010600030101010101" pitchFamily="2" charset="-122"/>
              </a:rPr>
              <a:t>）缺有关“目的”的内容；（</a:t>
            </a:r>
            <a:r>
              <a:rPr lang="en-US" altLang="zh-CN" sz="2000" b="1" u="sng">
                <a:solidFill>
                  <a:srgbClr val="FF0000"/>
                </a:solidFill>
                <a:latin typeface="Gulim" panose="020B0600000101010101" pitchFamily="34" charset="-127"/>
                <a:ea typeface="宋体" panose="02010600030101010101" pitchFamily="2" charset="-122"/>
              </a:rPr>
              <a:t>4</a:t>
            </a:r>
            <a:r>
              <a:rPr lang="zh-CN" altLang="en-US" sz="2000" b="1" u="sng" dirty="0">
                <a:solidFill>
                  <a:srgbClr val="FF0000"/>
                </a:solidFill>
                <a:latin typeface="Gulim" panose="020B0600000101010101" pitchFamily="34" charset="-127"/>
                <a:ea typeface="宋体" panose="02010600030101010101" pitchFamily="2" charset="-122"/>
              </a:rPr>
              <a:t>）“此致    敬礼”可删去；（</a:t>
            </a:r>
            <a:r>
              <a:rPr lang="en-US" altLang="zh-CN" sz="2000" b="1" u="sng">
                <a:solidFill>
                  <a:srgbClr val="FF0000"/>
                </a:solidFill>
                <a:latin typeface="Gulim" panose="020B0600000101010101" pitchFamily="34" charset="-127"/>
                <a:ea typeface="宋体" panose="02010600030101010101" pitchFamily="2" charset="-122"/>
              </a:rPr>
              <a:t>5</a:t>
            </a:r>
            <a:r>
              <a:rPr lang="zh-CN" altLang="en-US" sz="2000" b="1" u="sng" dirty="0">
                <a:solidFill>
                  <a:srgbClr val="FF0000"/>
                </a:solidFill>
                <a:latin typeface="Gulim" panose="020B0600000101010101" pitchFamily="34" charset="-127"/>
                <a:ea typeface="宋体" panose="02010600030101010101" pitchFamily="2" charset="-122"/>
              </a:rPr>
              <a:t>）缺倡议日期。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8003"/>
                                        </p:tgtEl>
                                        <p:attrNameLst>
                                          <p:attrName>style.visibility</p:attrName>
                                        </p:attrNameLst>
                                      </p:cBhvr>
                                      <p:to>
                                        <p:strVal val="visible"/>
                                      </p:to>
                                    </p:set>
                                    <p:animEffect transition="in" filter="box(in)">
                                      <p:cBhvr>
                                        <p:cTn id="7" dur="500"/>
                                        <p:tgtEl>
                                          <p:spTgt spid="1280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8005"/>
                                        </p:tgtEl>
                                        <p:attrNameLst>
                                          <p:attrName>style.visibility</p:attrName>
                                        </p:attrNameLst>
                                      </p:cBhvr>
                                      <p:to>
                                        <p:strVal val="visible"/>
                                      </p:to>
                                    </p:set>
                                    <p:anim calcmode="lin" valueType="num">
                                      <p:cBhvr additive="base">
                                        <p:cTn id="12" dur="500" fill="hold"/>
                                        <p:tgtEl>
                                          <p:spTgt spid="128005"/>
                                        </p:tgtEl>
                                        <p:attrNameLst>
                                          <p:attrName>ppt_x</p:attrName>
                                        </p:attrNameLst>
                                      </p:cBhvr>
                                      <p:tavLst>
                                        <p:tav tm="0">
                                          <p:val>
                                            <p:strVal val="#ppt_x"/>
                                          </p:val>
                                        </p:tav>
                                        <p:tav tm="100000">
                                          <p:val>
                                            <p:strVal val="#ppt_x"/>
                                          </p:val>
                                        </p:tav>
                                      </p:tavLst>
                                    </p:anim>
                                    <p:anim calcmode="lin" valueType="num">
                                      <p:cBhvr additive="base">
                                        <p:cTn id="13" dur="500" fill="hold"/>
                                        <p:tgtEl>
                                          <p:spTgt spid="1280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p:bldP spid="12800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可选过程 10"/>
          <p:cNvSpPr/>
          <p:nvPr/>
        </p:nvSpPr>
        <p:spPr>
          <a:xfrm>
            <a:off x="910590" y="238125"/>
            <a:ext cx="1925320" cy="608330"/>
          </a:xfrm>
          <a:prstGeom prst="flowChartAlternateProcess">
            <a:avLst/>
          </a:prstGeom>
          <a:solidFill>
            <a:srgbClr val="E9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052195" y="238125"/>
            <a:ext cx="1642110" cy="583565"/>
          </a:xfrm>
          <a:prstGeom prst="rect">
            <a:avLst/>
          </a:prstGeom>
          <a:noFill/>
        </p:spPr>
        <p:txBody>
          <a:bodyPr wrap="square" rtlCol="0">
            <a:spAutoFit/>
          </a:bodyPr>
          <a:lstStyle/>
          <a:p>
            <a:r>
              <a:rPr lang="zh-CN" altLang="en-US" sz="3200" b="1"/>
              <a:t>感谢信</a:t>
            </a:r>
          </a:p>
        </p:txBody>
      </p:sp>
      <p:sp>
        <p:nvSpPr>
          <p:cNvPr id="3" name="文本框 2"/>
          <p:cNvSpPr txBox="1"/>
          <p:nvPr/>
        </p:nvSpPr>
        <p:spPr>
          <a:xfrm>
            <a:off x="2926080" y="358140"/>
            <a:ext cx="7390130" cy="398780"/>
          </a:xfrm>
          <a:prstGeom prst="rect">
            <a:avLst/>
          </a:prstGeom>
          <a:noFill/>
        </p:spPr>
        <p:txBody>
          <a:bodyPr wrap="square" rtlCol="0">
            <a:spAutoFit/>
          </a:bodyPr>
          <a:lstStyle/>
          <a:p>
            <a:r>
              <a:rPr lang="zh-CN" altLang="en-US" sz="2000"/>
              <a:t>感谢信是书信的一种，是向特定对象表示感谢的专业书信。</a:t>
            </a:r>
          </a:p>
        </p:txBody>
      </p:sp>
      <p:sp>
        <p:nvSpPr>
          <p:cNvPr id="4" name="文本框 3"/>
          <p:cNvSpPr txBox="1"/>
          <p:nvPr/>
        </p:nvSpPr>
        <p:spPr>
          <a:xfrm>
            <a:off x="910590" y="1047750"/>
            <a:ext cx="10886440" cy="2861310"/>
          </a:xfrm>
          <a:prstGeom prst="rect">
            <a:avLst/>
          </a:prstGeom>
          <a:noFill/>
        </p:spPr>
        <p:txBody>
          <a:bodyPr wrap="square" rtlCol="0">
            <a:spAutoFit/>
          </a:bodyPr>
          <a:lstStyle/>
          <a:p>
            <a:pPr fontAlgn="auto">
              <a:lnSpc>
                <a:spcPct val="150000"/>
              </a:lnSpc>
            </a:pPr>
            <a:r>
              <a:rPr lang="zh-CN" altLang="en-US" sz="2400" b="1">
                <a:solidFill>
                  <a:schemeClr val="accent1"/>
                </a:solidFill>
              </a:rPr>
              <a:t>格式：</a:t>
            </a:r>
            <a:r>
              <a:rPr lang="zh-CN" altLang="zh-CN" sz="2400">
                <a:sym typeface="+mn-ea"/>
              </a:rPr>
              <a:t>①标题。在第一行正中间写“感谢信”三个字。</a:t>
            </a:r>
            <a:endParaRPr lang="zh-CN" altLang="zh-CN" sz="2400"/>
          </a:p>
          <a:p>
            <a:pPr fontAlgn="auto">
              <a:lnSpc>
                <a:spcPct val="150000"/>
              </a:lnSpc>
            </a:pPr>
            <a:r>
              <a:rPr lang="zh-CN" altLang="zh-CN" sz="2400">
                <a:sym typeface="+mn-ea"/>
              </a:rPr>
              <a:t>②称呼。第二行顶格写被感谢人的单位名称或个人姓名，后加冒号。</a:t>
            </a:r>
            <a:endParaRPr lang="zh-CN" altLang="zh-CN" sz="2400"/>
          </a:p>
          <a:p>
            <a:pPr fontAlgn="auto">
              <a:lnSpc>
                <a:spcPct val="150000"/>
              </a:lnSpc>
            </a:pPr>
            <a:r>
              <a:rPr lang="zh-CN" altLang="zh-CN" sz="2400">
                <a:sym typeface="+mn-ea"/>
              </a:rPr>
              <a:t>③正文。另起行，空两格写感谢内容，叙述被感谢人的行为所带来的良好效果。</a:t>
            </a:r>
            <a:endParaRPr lang="zh-CN" altLang="zh-CN" sz="2400"/>
          </a:p>
          <a:p>
            <a:pPr fontAlgn="auto">
              <a:lnSpc>
                <a:spcPct val="150000"/>
              </a:lnSpc>
            </a:pPr>
            <a:r>
              <a:rPr lang="zh-CN" altLang="zh-CN" sz="2400">
                <a:sym typeface="+mn-ea"/>
              </a:rPr>
              <a:t>④结尾。写表示感谢、敬意的话。</a:t>
            </a:r>
          </a:p>
          <a:p>
            <a:pPr fontAlgn="auto">
              <a:lnSpc>
                <a:spcPct val="150000"/>
              </a:lnSpc>
            </a:pPr>
            <a:r>
              <a:rPr lang="zh-CN" altLang="en-US" sz="2400" kern="0" dirty="0">
                <a:solidFill>
                  <a:srgbClr val="000000"/>
                </a:solidFill>
                <a:latin typeface="+mn-ea"/>
                <a:cs typeface="+mn-ea"/>
                <a:sym typeface="+mn-ea"/>
              </a:rPr>
              <a:t>⑤敬语。</a:t>
            </a:r>
            <a:r>
              <a:rPr lang="zh-CN" altLang="en-US" sz="2400" b="1" kern="0" dirty="0">
                <a:solidFill>
                  <a:schemeClr val="accent1"/>
                </a:solidFill>
                <a:latin typeface="+mn-ea"/>
                <a:cs typeface="+mn-ea"/>
                <a:sym typeface="+mn-ea"/>
              </a:rPr>
              <a:t>另起一行空两格写“此致”,下一行顶格写“敬礼”。</a:t>
            </a:r>
            <a:endParaRPr lang="zh-CN" altLang="en-US" sz="2400"/>
          </a:p>
        </p:txBody>
      </p:sp>
      <p:sp>
        <p:nvSpPr>
          <p:cNvPr id="5" name="文本框 4"/>
          <p:cNvSpPr txBox="1"/>
          <p:nvPr/>
        </p:nvSpPr>
        <p:spPr>
          <a:xfrm>
            <a:off x="3145790" y="3803015"/>
            <a:ext cx="8651240" cy="2953385"/>
          </a:xfrm>
          <a:prstGeom prst="rect">
            <a:avLst/>
          </a:prstGeom>
          <a:solidFill>
            <a:schemeClr val="tx2"/>
          </a:solidFill>
          <a:ln>
            <a:solidFill>
              <a:schemeClr val="tx1"/>
            </a:solidFill>
          </a:ln>
        </p:spPr>
        <p:txBody>
          <a:bodyPr wrap="square" rtlCol="0">
            <a:spAutoFit/>
          </a:bodyPr>
          <a:lstStyle/>
          <a:p>
            <a:pPr algn="ctr"/>
            <a:r>
              <a:rPr lang="zh-CN" altLang="en-US" sz="2400"/>
              <a:t>感谢信</a:t>
            </a:r>
          </a:p>
          <a:p>
            <a:r>
              <a:rPr lang="zh-CN" altLang="en-US" sz="2400"/>
              <a:t>称呼：</a:t>
            </a:r>
          </a:p>
          <a:p>
            <a:r>
              <a:rPr lang="zh-CN" altLang="en-US" sz="2400">
                <a:latin typeface="Arial" panose="020B0604020202020204" pitchFamily="34" charset="0"/>
                <a:cs typeface="Arial" panose="020B0604020202020204" pitchFamily="34" charset="0"/>
                <a:sym typeface="+mn-ea"/>
              </a:rPr>
              <a:t>□□</a:t>
            </a:r>
            <a:r>
              <a:rPr lang="zh-CN" altLang="en-US" sz="2400"/>
              <a:t>正文感谢内容（</a:t>
            </a:r>
            <a:r>
              <a:rPr lang="zh-CN" altLang="zh-CN" sz="2400">
                <a:sym typeface="+mn-ea"/>
              </a:rPr>
              <a:t>①感谢原因，②具体内容）</a:t>
            </a:r>
          </a:p>
          <a:p>
            <a:r>
              <a:rPr lang="zh-CN" altLang="en-US" sz="2400">
                <a:latin typeface="Arial" panose="020B0604020202020204" pitchFamily="34" charset="0"/>
                <a:cs typeface="Arial" panose="020B0604020202020204" pitchFamily="34" charset="0"/>
                <a:sym typeface="+mn-ea"/>
              </a:rPr>
              <a:t>□□向对方学习的态度</a:t>
            </a:r>
            <a:r>
              <a:rPr lang="en-US" altLang="zh-CN" sz="2400">
                <a:latin typeface="Arial" panose="020B0604020202020204" pitchFamily="34" charset="0"/>
                <a:cs typeface="Arial" panose="020B0604020202020204" pitchFamily="34" charset="0"/>
                <a:sym typeface="+mn-ea"/>
              </a:rPr>
              <a:t>/</a:t>
            </a:r>
            <a:r>
              <a:rPr lang="zh-CN" altLang="en-US" sz="2400">
                <a:latin typeface="Arial" panose="020B0604020202020204" pitchFamily="34" charset="0"/>
                <a:cs typeface="Arial" panose="020B0604020202020204" pitchFamily="34" charset="0"/>
                <a:sym typeface="+mn-ea"/>
              </a:rPr>
              <a:t>礼貌用语</a:t>
            </a:r>
            <a:endParaRPr lang="zh-CN" altLang="en-US" sz="2400"/>
          </a:p>
          <a:p>
            <a:r>
              <a:rPr lang="zh-CN" altLang="en-US" sz="2400">
                <a:latin typeface="Arial" panose="020B0604020202020204" pitchFamily="34" charset="0"/>
                <a:cs typeface="Arial" panose="020B0604020202020204" pitchFamily="34" charset="0"/>
                <a:sym typeface="+mn-ea"/>
              </a:rPr>
              <a:t>□□此致</a:t>
            </a:r>
            <a:endParaRPr lang="zh-CN" altLang="en-US" sz="2400">
              <a:latin typeface="Arial" panose="020B0604020202020204" pitchFamily="34" charset="0"/>
              <a:cs typeface="Arial" panose="020B0604020202020204" pitchFamily="34" charset="0"/>
            </a:endParaRPr>
          </a:p>
          <a:p>
            <a:r>
              <a:rPr lang="zh-CN" altLang="en-US" sz="2400">
                <a:latin typeface="Arial" panose="020B0604020202020204" pitchFamily="34" charset="0"/>
                <a:cs typeface="Arial" panose="020B0604020202020204" pitchFamily="34" charset="0"/>
                <a:sym typeface="+mn-ea"/>
              </a:rPr>
              <a:t>敬礼！                                                              </a:t>
            </a:r>
            <a:r>
              <a:rPr lang="zh-CN" altLang="en-US" sz="2400">
                <a:sym typeface="+mn-ea"/>
              </a:rPr>
              <a:t> 署名：姓名</a:t>
            </a:r>
            <a:endParaRPr lang="zh-CN" altLang="en-US" sz="2400"/>
          </a:p>
          <a:p>
            <a:pPr algn="r"/>
            <a:r>
              <a:rPr lang="zh-CN" altLang="en-US" sz="2400">
                <a:sym typeface="+mn-ea"/>
              </a:rPr>
              <a:t>时间：</a:t>
            </a:r>
            <a:r>
              <a:rPr lang="en-US" altLang="zh-CN" sz="2400">
                <a:latin typeface="Arial" panose="020B0604020202020204" pitchFamily="34" charset="0"/>
                <a:cs typeface="Arial" panose="020B0604020202020204" pitchFamily="34" charset="0"/>
                <a:sym typeface="+mn-ea"/>
              </a:rPr>
              <a:t>X</a:t>
            </a:r>
            <a:r>
              <a:rPr lang="zh-CN" altLang="en-US" sz="2400">
                <a:latin typeface="Arial" panose="020B0604020202020204" pitchFamily="34" charset="0"/>
                <a:cs typeface="Arial" panose="020B0604020202020204" pitchFamily="34" charset="0"/>
                <a:sym typeface="+mn-ea"/>
              </a:rPr>
              <a:t>年</a:t>
            </a:r>
            <a:r>
              <a:rPr lang="en-US" altLang="zh-CN" sz="2400">
                <a:latin typeface="Arial" panose="020B0604020202020204" pitchFamily="34" charset="0"/>
                <a:cs typeface="Arial" panose="020B0604020202020204" pitchFamily="34" charset="0"/>
                <a:sym typeface="+mn-ea"/>
              </a:rPr>
              <a:t>X</a:t>
            </a:r>
            <a:r>
              <a:rPr lang="zh-CN" altLang="en-US" sz="2400">
                <a:latin typeface="Arial" panose="020B0604020202020204" pitchFamily="34" charset="0"/>
                <a:cs typeface="Arial" panose="020B0604020202020204" pitchFamily="34" charset="0"/>
                <a:sym typeface="+mn-ea"/>
              </a:rPr>
              <a:t>月</a:t>
            </a:r>
            <a:r>
              <a:rPr lang="en-US" altLang="zh-CN" sz="2400">
                <a:latin typeface="Arial" panose="020B0604020202020204" pitchFamily="34" charset="0"/>
                <a:cs typeface="Arial" panose="020B0604020202020204" pitchFamily="34" charset="0"/>
                <a:sym typeface="+mn-ea"/>
              </a:rPr>
              <a:t>X</a:t>
            </a:r>
            <a:r>
              <a:rPr lang="zh-CN" altLang="en-US" sz="2400">
                <a:latin typeface="Arial" panose="020B0604020202020204" pitchFamily="34" charset="0"/>
                <a:cs typeface="Arial" panose="020B0604020202020204" pitchFamily="34" charset="0"/>
                <a:sym typeface="+mn-ea"/>
              </a:rPr>
              <a:t>日</a:t>
            </a:r>
            <a:endParaRPr lang="en-US" altLang="zh-CN"/>
          </a:p>
          <a:p>
            <a:endParaRPr lang="zh-CN" altLang="en-US"/>
          </a:p>
        </p:txBody>
      </p:sp>
      <p:sp>
        <p:nvSpPr>
          <p:cNvPr id="6" name="文本框 5"/>
          <p:cNvSpPr txBox="1"/>
          <p:nvPr/>
        </p:nvSpPr>
        <p:spPr>
          <a:xfrm>
            <a:off x="2293620" y="4022725"/>
            <a:ext cx="542290" cy="829945"/>
          </a:xfrm>
          <a:prstGeom prst="rect">
            <a:avLst/>
          </a:prstGeom>
          <a:noFill/>
        </p:spPr>
        <p:txBody>
          <a:bodyPr wrap="square" rtlCol="0">
            <a:spAutoFit/>
          </a:bodyPr>
          <a:lstStyle/>
          <a:p>
            <a:r>
              <a:rPr lang="zh-CN" altLang="en-US" sz="2400"/>
              <a:t>示例：</a:t>
            </a:r>
          </a:p>
        </p:txBody>
      </p:sp>
      <p:sp>
        <p:nvSpPr>
          <p:cNvPr id="7" name="文本框 6"/>
          <p:cNvSpPr txBox="1"/>
          <p:nvPr/>
        </p:nvSpPr>
        <p:spPr>
          <a:xfrm>
            <a:off x="2160905" y="4852670"/>
            <a:ext cx="675005" cy="1259840"/>
          </a:xfrm>
          <a:prstGeom prst="rect">
            <a:avLst/>
          </a:prstGeom>
          <a:noFill/>
        </p:spPr>
        <p:txBody>
          <a:bodyPr vert="eaVert" wrap="square" rtlCol="0">
            <a:spAutoFit/>
          </a:bodyPr>
          <a:lstStyle/>
          <a:p>
            <a:r>
              <a:rPr lang="zh-CN" altLang="en-US" sz="3200" b="1">
                <a:solidFill>
                  <a:srgbClr val="C00000"/>
                </a:solidFill>
              </a:rPr>
              <a:t>笔记</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1840" y="746760"/>
            <a:ext cx="11227435" cy="1383665"/>
          </a:xfrm>
          <a:prstGeom prst="rect">
            <a:avLst/>
          </a:prstGeom>
          <a:noFill/>
        </p:spPr>
        <p:txBody>
          <a:bodyPr wrap="square" rtlCol="0" anchor="t">
            <a:spAutoFit/>
          </a:bodyPr>
          <a:lstStyle/>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某校文学社将请著名作家王先生来讲座。下面是某位同学以文学社名义起草的致王先生的感谢信初稿的片段其中有</a:t>
            </a:r>
            <a:r>
              <a:rPr lang="zh-CN" altLang="en-US" sz="2800">
                <a:solidFill>
                  <a:schemeClr val="accent1"/>
                </a:solidFill>
                <a:latin typeface="宋体" panose="02010600030101010101" pitchFamily="2" charset="-122"/>
                <a:ea typeface="宋体" panose="02010600030101010101" pitchFamily="2" charset="-122"/>
                <a:cs typeface="宋体" panose="02010600030101010101" pitchFamily="2" charset="-122"/>
              </a:rPr>
              <a:t>多处表达不得体</a:t>
            </a:r>
            <a:r>
              <a:rPr lang="zh-CN" altLang="en-US" sz="2800">
                <a:latin typeface="宋体" panose="02010600030101010101" pitchFamily="2" charset="-122"/>
                <a:ea typeface="宋体" panose="02010600030101010101" pitchFamily="2" charset="-122"/>
                <a:cs typeface="宋体" panose="02010600030101010101" pitchFamily="2" charset="-122"/>
              </a:rPr>
              <a:t>的地方，请找出来。(找出原文即可，不要求修改;每处不超过4个字。)</a:t>
            </a:r>
            <a:endParaRPr lang="zh-CN" altLang="en-US" sz="2800"/>
          </a:p>
        </p:txBody>
      </p:sp>
      <p:sp>
        <p:nvSpPr>
          <p:cNvPr id="3" name="圆角矩形 2"/>
          <p:cNvSpPr/>
          <p:nvPr/>
        </p:nvSpPr>
        <p:spPr>
          <a:xfrm>
            <a:off x="751840" y="116840"/>
            <a:ext cx="2403475" cy="527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t>练一练</a:t>
            </a:r>
          </a:p>
        </p:txBody>
      </p:sp>
      <p:sp>
        <p:nvSpPr>
          <p:cNvPr id="4" name="文本框 3"/>
          <p:cNvSpPr txBox="1"/>
          <p:nvPr/>
        </p:nvSpPr>
        <p:spPr>
          <a:xfrm>
            <a:off x="952500" y="5647055"/>
            <a:ext cx="8805545" cy="645160"/>
          </a:xfrm>
          <a:prstGeom prst="rect">
            <a:avLst/>
          </a:prstGeom>
          <a:noFill/>
        </p:spPr>
        <p:txBody>
          <a:bodyPr wrap="square" rtlCol="0" anchor="t">
            <a:spAutoFit/>
          </a:bodyPr>
          <a:lstStyle/>
          <a:p>
            <a:r>
              <a:rPr lang="zh-CN" altLang="en-US" sz="3600">
                <a:sym typeface="+mn-ea"/>
              </a:rPr>
              <a:t>答案:①态度和蔼②海阔天空③较高水平</a:t>
            </a:r>
          </a:p>
        </p:txBody>
      </p:sp>
      <p:sp>
        <p:nvSpPr>
          <p:cNvPr id="5" name="文本框 4"/>
          <p:cNvSpPr txBox="1"/>
          <p:nvPr/>
        </p:nvSpPr>
        <p:spPr>
          <a:xfrm>
            <a:off x="952500" y="2202815"/>
            <a:ext cx="10287000" cy="3107690"/>
          </a:xfrm>
          <a:prstGeom prst="rect">
            <a:avLst/>
          </a:prstGeom>
          <a:noFill/>
        </p:spPr>
        <p:txBody>
          <a:bodyPr wrap="square" rtlCol="0" anchor="t">
            <a:spAutoFit/>
          </a:bodyPr>
          <a:lstStyle/>
          <a:p>
            <a:r>
              <a:rPr lang="en-US" altLang="zh-CN" sz="2800">
                <a:sym typeface="+mn-ea"/>
              </a:rPr>
              <a:t>      </a:t>
            </a:r>
            <a:r>
              <a:rPr lang="zh-CN" altLang="en-US" sz="2800">
                <a:sym typeface="+mn-ea"/>
              </a:rPr>
              <a:t>您讲的内容很有趣味，态度也很和蔼。特别是您对文学的独到见解和海阔天空的议论，显示您确实有较高的水平，令人钦佩，一些同学听完讲座，都觉得挺不错的，还想请您在我校开设系列讲座。</a:t>
            </a:r>
          </a:p>
          <a:p>
            <a:r>
              <a:rPr lang="zh-CN" altLang="zh-CN" sz="2800">
                <a:sym typeface="+mn-ea"/>
              </a:rPr>
              <a:t>①</a:t>
            </a:r>
            <a:r>
              <a:rPr lang="zh-CN" altLang="zh-CN" sz="2800" u="sng">
                <a:sym typeface="+mn-ea"/>
              </a:rPr>
              <a:t>                           ，                     </a:t>
            </a:r>
            <a:endParaRPr lang="zh-CN" altLang="zh-CN" sz="2800">
              <a:sym typeface="+mn-ea"/>
            </a:endParaRPr>
          </a:p>
          <a:p>
            <a:r>
              <a:rPr lang="zh-CN" altLang="zh-CN" sz="2800">
                <a:sym typeface="+mn-ea"/>
              </a:rPr>
              <a:t>②</a:t>
            </a:r>
            <a:r>
              <a:rPr lang="zh-CN" altLang="zh-CN" sz="2800" u="sng">
                <a:sym typeface="+mn-ea"/>
              </a:rPr>
              <a:t>                           ， </a:t>
            </a:r>
            <a:endParaRPr lang="zh-CN" altLang="zh-CN" sz="2800">
              <a:sym typeface="+mn-ea"/>
            </a:endParaRPr>
          </a:p>
          <a:p>
            <a:r>
              <a:rPr lang="zh-CN" altLang="en-US" sz="2800">
                <a:sym typeface="+mn-ea"/>
              </a:rPr>
              <a:t>③</a:t>
            </a:r>
            <a:r>
              <a:rPr lang="zh-CN" altLang="zh-CN" sz="2800" u="sng">
                <a:sym typeface="+mn-ea"/>
              </a:rPr>
              <a:t>                           ， </a:t>
            </a:r>
            <a:endParaRPr lang="zh-CN" altLang="en-US" sz="2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可选过程 10"/>
          <p:cNvSpPr/>
          <p:nvPr/>
        </p:nvSpPr>
        <p:spPr>
          <a:xfrm>
            <a:off x="536575" y="389255"/>
            <a:ext cx="2280920" cy="608330"/>
          </a:xfrm>
          <a:prstGeom prst="flowChartAlternateProcess">
            <a:avLst/>
          </a:prstGeom>
          <a:solidFill>
            <a:srgbClr val="E9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rPr>
              <a:t>申请书</a:t>
            </a:r>
          </a:p>
        </p:txBody>
      </p:sp>
      <p:sp>
        <p:nvSpPr>
          <p:cNvPr id="2" name="文本框 1"/>
          <p:cNvSpPr txBox="1"/>
          <p:nvPr/>
        </p:nvSpPr>
        <p:spPr>
          <a:xfrm>
            <a:off x="344170" y="1398270"/>
            <a:ext cx="11504295" cy="4061460"/>
          </a:xfrm>
          <a:prstGeom prst="rect">
            <a:avLst/>
          </a:prstGeom>
          <a:noFill/>
        </p:spPr>
        <p:txBody>
          <a:bodyPr wrap="square" rtlCol="0" anchor="t">
            <a:spAutoFit/>
          </a:bodyPr>
          <a:lstStyle/>
          <a:p>
            <a:pPr fontAlgn="auto">
              <a:lnSpc>
                <a:spcPct val="150000"/>
              </a:lnSpc>
            </a:pPr>
            <a:r>
              <a:rPr lang="zh-CN" altLang="en-US" sz="2800">
                <a:solidFill>
                  <a:srgbClr val="FF0000"/>
                </a:solidFill>
              </a:rPr>
              <a:t>格式:</a:t>
            </a:r>
          </a:p>
          <a:p>
            <a:pPr fontAlgn="auto">
              <a:lnSpc>
                <a:spcPct val="150000"/>
              </a:lnSpc>
            </a:pPr>
            <a:r>
              <a:rPr lang="zh-CN" altLang="en-US" sz="2400"/>
              <a:t>①标题。第一行</a:t>
            </a:r>
            <a:r>
              <a:rPr lang="zh-CN" altLang="en-US" sz="2400">
                <a:solidFill>
                  <a:srgbClr val="FF0000"/>
                </a:solidFill>
              </a:rPr>
              <a:t>居中</a:t>
            </a:r>
            <a:r>
              <a:rPr lang="zh-CN" altLang="en-US" sz="2400"/>
              <a:t>写“申请书”或“x申请”。</a:t>
            </a:r>
          </a:p>
          <a:p>
            <a:pPr fontAlgn="auto">
              <a:lnSpc>
                <a:spcPct val="150000"/>
              </a:lnSpc>
            </a:pPr>
            <a:r>
              <a:rPr lang="zh-CN" altLang="en-US" sz="2400"/>
              <a:t>②称呼。第二行</a:t>
            </a:r>
            <a:r>
              <a:rPr lang="zh-CN" altLang="en-US" sz="2400">
                <a:solidFill>
                  <a:srgbClr val="FF0000"/>
                </a:solidFill>
              </a:rPr>
              <a:t>顶格</a:t>
            </a:r>
            <a:r>
              <a:rPr lang="zh-CN" altLang="en-US" sz="2400"/>
              <a:t>写接收申请书的单位(组织)名称或领导同志姓名，后加冒号。</a:t>
            </a:r>
          </a:p>
          <a:p>
            <a:pPr fontAlgn="auto">
              <a:lnSpc>
                <a:spcPct val="150000"/>
              </a:lnSpc>
            </a:pPr>
            <a:r>
              <a:rPr lang="zh-CN" altLang="en-US" sz="2400"/>
              <a:t>③正文。第三行</a:t>
            </a:r>
            <a:r>
              <a:rPr lang="zh-CN" altLang="en-US" sz="2400">
                <a:solidFill>
                  <a:srgbClr val="FF0000"/>
                </a:solidFill>
              </a:rPr>
              <a:t>空两格</a:t>
            </a:r>
            <a:r>
              <a:rPr lang="zh-CN" altLang="en-US" sz="2400"/>
              <a:t>写申请内容，包括申请事项、申请理由、表明态度(决心)。</a:t>
            </a:r>
          </a:p>
          <a:p>
            <a:pPr fontAlgn="auto">
              <a:lnSpc>
                <a:spcPct val="150000"/>
              </a:lnSpc>
            </a:pPr>
            <a:r>
              <a:rPr lang="zh-CN" altLang="en-US" sz="2400"/>
              <a:t>④结尾。写表示敬意之类的专用语。</a:t>
            </a:r>
          </a:p>
          <a:p>
            <a:pPr fontAlgn="auto">
              <a:lnSpc>
                <a:spcPct val="150000"/>
              </a:lnSpc>
            </a:pPr>
            <a:r>
              <a:rPr lang="zh-CN" altLang="en-US" sz="2400"/>
              <a:t>⑤敬语。空两格写“此致”，再另起一行顶格写“敬礼”。</a:t>
            </a:r>
          </a:p>
          <a:p>
            <a:pPr fontAlgn="auto">
              <a:lnSpc>
                <a:spcPct val="150000"/>
              </a:lnSpc>
            </a:pPr>
            <a:r>
              <a:rPr lang="zh-CN" altLang="en-US" sz="2400"/>
              <a:t>⑥落款。在</a:t>
            </a:r>
            <a:r>
              <a:rPr lang="zh-CN" altLang="en-US" sz="2400">
                <a:solidFill>
                  <a:srgbClr val="FF0000"/>
                </a:solidFill>
              </a:rPr>
              <a:t>右下方</a:t>
            </a:r>
            <a:r>
              <a:rPr lang="zh-CN" altLang="en-US" sz="2400"/>
              <a:t>分两行写，第一行写申请人或组织的姓名(名称)，第二行写明日期。</a:t>
            </a:r>
          </a:p>
        </p:txBody>
      </p:sp>
      <p:sp>
        <p:nvSpPr>
          <p:cNvPr id="3" name="文本框 2"/>
          <p:cNvSpPr txBox="1"/>
          <p:nvPr/>
        </p:nvSpPr>
        <p:spPr>
          <a:xfrm>
            <a:off x="2920365" y="389255"/>
            <a:ext cx="8878570" cy="829945"/>
          </a:xfrm>
          <a:prstGeom prst="rect">
            <a:avLst/>
          </a:prstGeom>
          <a:noFill/>
        </p:spPr>
        <p:txBody>
          <a:bodyPr wrap="square" rtlCol="0" anchor="t">
            <a:spAutoFit/>
          </a:bodyPr>
          <a:lstStyle/>
          <a:p>
            <a:r>
              <a:rPr lang="zh-CN" altLang="en-US" sz="2400">
                <a:sym typeface="+mn-ea"/>
              </a:rPr>
              <a:t>申请书是个人或集体向组织、机关、企事业单位或社会团体表达愿望、提出请求时使用的一种文书。</a:t>
            </a:r>
            <a:endParaRPr lang="zh-CN" altLang="en-US" sz="240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46450" y="116840"/>
            <a:ext cx="3681730" cy="521970"/>
          </a:xfrm>
          <a:prstGeom prst="rect">
            <a:avLst/>
          </a:prstGeom>
          <a:noFill/>
        </p:spPr>
        <p:txBody>
          <a:bodyPr wrap="square" rtlCol="0" anchor="t">
            <a:spAutoFit/>
          </a:bodyPr>
          <a:lstStyle/>
          <a:p>
            <a:r>
              <a:rPr lang="zh-CN" altLang="en-US" sz="2800"/>
              <a:t>根据要求，完成问题</a:t>
            </a:r>
          </a:p>
        </p:txBody>
      </p:sp>
      <p:sp>
        <p:nvSpPr>
          <p:cNvPr id="5" name="圆角矩形 4"/>
          <p:cNvSpPr/>
          <p:nvPr/>
        </p:nvSpPr>
        <p:spPr>
          <a:xfrm>
            <a:off x="751840" y="116840"/>
            <a:ext cx="2403475" cy="527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t>练一练</a:t>
            </a:r>
          </a:p>
        </p:txBody>
      </p:sp>
      <p:sp>
        <p:nvSpPr>
          <p:cNvPr id="6" name="文本框 5"/>
          <p:cNvSpPr txBox="1"/>
          <p:nvPr/>
        </p:nvSpPr>
        <p:spPr>
          <a:xfrm>
            <a:off x="563245" y="922020"/>
            <a:ext cx="11505565" cy="2861310"/>
          </a:xfrm>
          <a:prstGeom prst="rect">
            <a:avLst/>
          </a:prstGeom>
          <a:noFill/>
        </p:spPr>
        <p:txBody>
          <a:bodyPr wrap="square" rtlCol="0" anchor="t">
            <a:spAutoFit/>
          </a:bodyPr>
          <a:lstStyle/>
          <a:p>
            <a:r>
              <a:rPr lang="en-US" altLang="zh-CN" sz="2400"/>
              <a:t>      </a:t>
            </a:r>
            <a:r>
              <a:rPr lang="zh-CN" altLang="en-US" sz="2400"/>
              <a:t>阅读对人的成长影响很大，“腹有诗书气自华”，一本好书往往能影响人的一生。个人成长，离不开阅读;国家民族的发展，同样离不开阅读。青少年时期，正是阅读的黄金时期。为鼓励同学们热爱阅读，营造学校良好的阅读氛围，学校团委决定组建一个读书会。</a:t>
            </a:r>
          </a:p>
          <a:p>
            <a:r>
              <a:rPr lang="zh-CN" altLang="en-US" sz="2400"/>
              <a:t>    </a:t>
            </a:r>
            <a:r>
              <a:rPr lang="zh-CN" altLang="en-US" sz="2400">
                <a:solidFill>
                  <a:srgbClr val="FF0000"/>
                </a:solidFill>
              </a:rPr>
              <a:t>  你是八年级1班学生王华，你想参加这个读书会，需要向学校团委会提出申请。请你写一份申请书。</a:t>
            </a:r>
            <a:endParaRPr lang="zh-CN" altLang="en-US">
              <a:solidFill>
                <a:srgbClr val="FF0000"/>
              </a:solidFill>
            </a:endParaRPr>
          </a:p>
          <a:p>
            <a:endParaRPr lang="zh-CN" altLang="en-US"/>
          </a:p>
          <a:p>
            <a:endParaRPr lang="zh-CN" altLang="en-US"/>
          </a:p>
        </p:txBody>
      </p:sp>
      <p:sp>
        <p:nvSpPr>
          <p:cNvPr id="7" name="文本框 6"/>
          <p:cNvSpPr txBox="1"/>
          <p:nvPr/>
        </p:nvSpPr>
        <p:spPr>
          <a:xfrm>
            <a:off x="1471295" y="3202305"/>
            <a:ext cx="10246360" cy="3415030"/>
          </a:xfrm>
          <a:prstGeom prst="rect">
            <a:avLst/>
          </a:prstGeom>
          <a:noFill/>
          <a:ln>
            <a:solidFill>
              <a:schemeClr val="tx1"/>
            </a:solidFill>
          </a:ln>
        </p:spPr>
        <p:txBody>
          <a:bodyPr wrap="square" rtlCol="0" anchor="t">
            <a:spAutoFit/>
          </a:bodyPr>
          <a:lstStyle/>
          <a:p>
            <a:pPr algn="ctr"/>
            <a:r>
              <a:rPr lang="zh-CN" altLang="en-US" sz="2400">
                <a:sym typeface="+mn-ea"/>
              </a:rPr>
              <a:t>申请书</a:t>
            </a:r>
            <a:endParaRPr lang="zh-CN" altLang="en-US" sz="2400"/>
          </a:p>
          <a:p>
            <a:r>
              <a:rPr lang="zh-CN" altLang="en-US" sz="2400">
                <a:sym typeface="+mn-ea"/>
              </a:rPr>
              <a:t>学校团委会：</a:t>
            </a:r>
            <a:endParaRPr lang="zh-CN" altLang="en-US" sz="2400"/>
          </a:p>
          <a:p>
            <a:r>
              <a:rPr lang="zh-CN" altLang="en-US" sz="2400">
                <a:sym typeface="+mn-ea"/>
              </a:rPr>
              <a:t>        我是八年级1班的学生王华，喜欢阅读，更想和喜欢阅读的同学一起交流、学习，组建读书会为同学们搭建了交流、学习的平台。因此，我特中请加入读书会。请批准。</a:t>
            </a:r>
            <a:endParaRPr lang="zh-CN" altLang="en-US" sz="2400"/>
          </a:p>
          <a:p>
            <a:r>
              <a:rPr lang="zh-CN" altLang="en-US" sz="2400">
                <a:latin typeface="Arial" panose="020B0604020202020204" pitchFamily="34" charset="0"/>
                <a:cs typeface="Arial" panose="020B0604020202020204" pitchFamily="34" charset="0"/>
                <a:sym typeface="+mn-ea"/>
              </a:rPr>
              <a:t>      此致</a:t>
            </a:r>
            <a:endParaRPr lang="zh-CN" altLang="en-US" sz="2400">
              <a:latin typeface="Arial" panose="020B0604020202020204" pitchFamily="34" charset="0"/>
              <a:cs typeface="Arial" panose="020B0604020202020204" pitchFamily="34" charset="0"/>
            </a:endParaRPr>
          </a:p>
          <a:p>
            <a:r>
              <a:rPr lang="zh-CN" altLang="en-US" sz="2400">
                <a:latin typeface="Arial" panose="020B0604020202020204" pitchFamily="34" charset="0"/>
                <a:cs typeface="Arial" panose="020B0604020202020204" pitchFamily="34" charset="0"/>
                <a:sym typeface="+mn-ea"/>
              </a:rPr>
              <a:t>敬礼！   </a:t>
            </a:r>
            <a:endParaRPr lang="zh-CN" altLang="en-US" sz="2400"/>
          </a:p>
          <a:p>
            <a:pPr algn="r"/>
            <a:r>
              <a:rPr lang="zh-CN" altLang="en-US" sz="2400">
                <a:sym typeface="+mn-ea"/>
              </a:rPr>
              <a:t>申请人:王华</a:t>
            </a:r>
          </a:p>
          <a:p>
            <a:pPr algn="r"/>
            <a:r>
              <a:rPr lang="en-US" altLang="zh-CN" sz="2400"/>
              <a:t>2020</a:t>
            </a:r>
            <a:r>
              <a:rPr lang="zh-CN" altLang="en-US" sz="2400"/>
              <a:t>年</a:t>
            </a:r>
            <a:r>
              <a:rPr lang="en-US" altLang="zh-CN" sz="2400"/>
              <a:t>3</a:t>
            </a:r>
            <a:r>
              <a:rPr lang="zh-CN" altLang="en-US" sz="2400"/>
              <a:t>月</a:t>
            </a:r>
            <a:r>
              <a:rPr lang="en-US" altLang="zh-CN" sz="2400"/>
              <a:t>25</a:t>
            </a:r>
            <a:r>
              <a:rPr lang="zh-CN" altLang="en-US" sz="2400"/>
              <a:t>日</a:t>
            </a:r>
          </a:p>
        </p:txBody>
      </p:sp>
      <p:sp>
        <p:nvSpPr>
          <p:cNvPr id="8" name="文本框 7"/>
          <p:cNvSpPr txBox="1"/>
          <p:nvPr/>
        </p:nvSpPr>
        <p:spPr>
          <a:xfrm>
            <a:off x="238760" y="3402330"/>
            <a:ext cx="1040765" cy="583565"/>
          </a:xfrm>
          <a:prstGeom prst="rect">
            <a:avLst/>
          </a:prstGeom>
          <a:noFill/>
        </p:spPr>
        <p:txBody>
          <a:bodyPr wrap="square" rtlCol="0">
            <a:spAutoFit/>
          </a:bodyPr>
          <a:lstStyle/>
          <a:p>
            <a:r>
              <a:rPr lang="zh-CN" altLang="en-US" sz="3200"/>
              <a:t>答案：</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可选过程 10"/>
          <p:cNvSpPr/>
          <p:nvPr/>
        </p:nvSpPr>
        <p:spPr>
          <a:xfrm>
            <a:off x="536575" y="389255"/>
            <a:ext cx="2280920" cy="608330"/>
          </a:xfrm>
          <a:prstGeom prst="flowChartAlternateProcess">
            <a:avLst/>
          </a:prstGeom>
          <a:solidFill>
            <a:srgbClr val="E9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rPr>
              <a:t>表扬信</a:t>
            </a:r>
          </a:p>
        </p:txBody>
      </p:sp>
      <p:sp>
        <p:nvSpPr>
          <p:cNvPr id="2" name="文本框 1"/>
          <p:cNvSpPr txBox="1"/>
          <p:nvPr/>
        </p:nvSpPr>
        <p:spPr>
          <a:xfrm>
            <a:off x="1927225" y="1508760"/>
            <a:ext cx="9098280" cy="3107690"/>
          </a:xfrm>
          <a:prstGeom prst="rect">
            <a:avLst/>
          </a:prstGeom>
          <a:solidFill>
            <a:schemeClr val="bg2"/>
          </a:solidFill>
          <a:ln>
            <a:solidFill>
              <a:schemeClr val="tx1"/>
            </a:solidFill>
          </a:ln>
        </p:spPr>
        <p:txBody>
          <a:bodyPr wrap="square" rtlCol="0">
            <a:spAutoFit/>
          </a:bodyPr>
          <a:lstStyle/>
          <a:p>
            <a:pPr algn="ctr"/>
            <a:r>
              <a:rPr lang="zh-CN" altLang="en-US" sz="2800"/>
              <a:t>表扬信</a:t>
            </a:r>
          </a:p>
          <a:p>
            <a:r>
              <a:rPr lang="zh-CN" altLang="en-US" sz="2800"/>
              <a:t>称呼：</a:t>
            </a:r>
          </a:p>
          <a:p>
            <a:r>
              <a:rPr lang="zh-CN" altLang="en-US" sz="2800">
                <a:latin typeface="Arial" panose="020B0604020202020204" pitchFamily="34" charset="0"/>
                <a:cs typeface="Arial" panose="020B0604020202020204" pitchFamily="34" charset="0"/>
                <a:sym typeface="+mn-ea"/>
              </a:rPr>
              <a:t>□□</a:t>
            </a:r>
            <a:r>
              <a:rPr lang="zh-CN" altLang="en-US" sz="2800"/>
              <a:t>内容（表扬原因，</a:t>
            </a:r>
            <a:r>
              <a:rPr lang="en-US" altLang="zh-CN" sz="2800"/>
              <a:t>+</a:t>
            </a:r>
            <a:r>
              <a:rPr lang="zh-CN" altLang="en-US" sz="2800"/>
              <a:t>具体内容）</a:t>
            </a:r>
          </a:p>
          <a:p>
            <a:r>
              <a:rPr lang="zh-CN" altLang="en-US" sz="2800">
                <a:latin typeface="Arial" panose="020B0604020202020204" pitchFamily="34" charset="0"/>
                <a:cs typeface="Arial" panose="020B0604020202020204" pitchFamily="34" charset="0"/>
                <a:sym typeface="+mn-ea"/>
              </a:rPr>
              <a:t>□□</a:t>
            </a:r>
            <a:r>
              <a:rPr lang="zh-CN" altLang="en-US" sz="2800"/>
              <a:t>激励性语言</a:t>
            </a:r>
          </a:p>
          <a:p>
            <a:endParaRPr lang="zh-CN" altLang="en-US" sz="2800"/>
          </a:p>
          <a:p>
            <a:pPr algn="r"/>
            <a:r>
              <a:rPr lang="zh-CN" altLang="en-US" sz="2800">
                <a:latin typeface="Arial" panose="020B0604020202020204" pitchFamily="34" charset="0"/>
                <a:cs typeface="Arial" panose="020B0604020202020204" pitchFamily="34" charset="0"/>
                <a:sym typeface="+mn-ea"/>
              </a:rPr>
              <a:t>    </a:t>
            </a:r>
            <a:r>
              <a:rPr lang="zh-CN" altLang="en-US" sz="2800">
                <a:sym typeface="+mn-ea"/>
              </a:rPr>
              <a:t> 署名：姓名</a:t>
            </a:r>
            <a:endParaRPr lang="zh-CN" altLang="en-US" sz="2800"/>
          </a:p>
          <a:p>
            <a:pPr algn="r"/>
            <a:r>
              <a:rPr lang="zh-CN" altLang="en-US" sz="2800">
                <a:sym typeface="+mn-ea"/>
              </a:rPr>
              <a:t>时间：</a:t>
            </a:r>
            <a:r>
              <a:rPr lang="en-US" altLang="zh-CN" sz="2800">
                <a:latin typeface="Arial" panose="020B0604020202020204" pitchFamily="34" charset="0"/>
                <a:cs typeface="Arial" panose="020B0604020202020204" pitchFamily="34" charset="0"/>
                <a:sym typeface="+mn-ea"/>
              </a:rPr>
              <a:t>X</a:t>
            </a:r>
            <a:r>
              <a:rPr lang="zh-CN" altLang="en-US" sz="2800">
                <a:latin typeface="Arial" panose="020B0604020202020204" pitchFamily="34" charset="0"/>
                <a:cs typeface="Arial" panose="020B0604020202020204" pitchFamily="34" charset="0"/>
                <a:sym typeface="+mn-ea"/>
              </a:rPr>
              <a:t>年</a:t>
            </a:r>
            <a:r>
              <a:rPr lang="en-US" altLang="zh-CN" sz="2800">
                <a:latin typeface="Arial" panose="020B0604020202020204" pitchFamily="34" charset="0"/>
                <a:cs typeface="Arial" panose="020B0604020202020204" pitchFamily="34" charset="0"/>
                <a:sym typeface="+mn-ea"/>
              </a:rPr>
              <a:t>X</a:t>
            </a:r>
            <a:r>
              <a:rPr lang="zh-CN" altLang="en-US" sz="2800">
                <a:latin typeface="Arial" panose="020B0604020202020204" pitchFamily="34" charset="0"/>
                <a:cs typeface="Arial" panose="020B0604020202020204" pitchFamily="34" charset="0"/>
                <a:sym typeface="+mn-ea"/>
              </a:rPr>
              <a:t>月</a:t>
            </a:r>
            <a:r>
              <a:rPr lang="en-US" altLang="zh-CN" sz="2800">
                <a:latin typeface="Arial" panose="020B0604020202020204" pitchFamily="34" charset="0"/>
                <a:cs typeface="Arial" panose="020B0604020202020204" pitchFamily="34" charset="0"/>
                <a:sym typeface="+mn-ea"/>
              </a:rPr>
              <a:t>X</a:t>
            </a:r>
            <a:r>
              <a:rPr lang="zh-CN" altLang="en-US" sz="2800">
                <a:latin typeface="Arial" panose="020B0604020202020204" pitchFamily="34" charset="0"/>
                <a:cs typeface="Arial" panose="020B0604020202020204" pitchFamily="34" charset="0"/>
                <a:sym typeface="+mn-ea"/>
              </a:rPr>
              <a:t>日</a:t>
            </a:r>
            <a:endParaRPr lang="zh-CN" altLang="en-US" sz="2800"/>
          </a:p>
        </p:txBody>
      </p:sp>
      <p:sp>
        <p:nvSpPr>
          <p:cNvPr id="7" name="文本框 6"/>
          <p:cNvSpPr txBox="1"/>
          <p:nvPr/>
        </p:nvSpPr>
        <p:spPr>
          <a:xfrm>
            <a:off x="636905" y="1379855"/>
            <a:ext cx="675005" cy="1259840"/>
          </a:xfrm>
          <a:prstGeom prst="rect">
            <a:avLst/>
          </a:prstGeom>
          <a:noFill/>
        </p:spPr>
        <p:txBody>
          <a:bodyPr vert="eaVert" wrap="square" rtlCol="0">
            <a:spAutoFit/>
          </a:bodyPr>
          <a:lstStyle/>
          <a:p>
            <a:r>
              <a:rPr lang="zh-CN" altLang="en-US" sz="3200" b="1">
                <a:solidFill>
                  <a:srgbClr val="C00000"/>
                </a:solidFill>
              </a:rPr>
              <a:t>笔记</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63545" y="418465"/>
            <a:ext cx="9239885" cy="706755"/>
          </a:xfrm>
          <a:prstGeom prst="rect">
            <a:avLst/>
          </a:prstGeom>
          <a:noFill/>
        </p:spPr>
        <p:txBody>
          <a:bodyPr wrap="square" rtlCol="0" anchor="t">
            <a:spAutoFit/>
          </a:bodyPr>
          <a:lstStyle/>
          <a:p>
            <a:r>
              <a:rPr lang="zh-CN" altLang="en-US" sz="2000" b="1" dirty="0">
                <a:latin typeface="Arial" panose="020B0604020202020204" pitchFamily="34" charset="0"/>
                <a:sym typeface="+mn-ea"/>
              </a:rPr>
              <a:t>    邀请函又称邀请信、邀请书，是礼仪活动主办方</a:t>
            </a:r>
            <a:r>
              <a:rPr lang="zh-CN" altLang="en-US" sz="2000" b="1" dirty="0">
                <a:solidFill>
                  <a:srgbClr val="0000CC"/>
                </a:solidFill>
                <a:latin typeface="Arial" panose="020B0604020202020204" pitchFamily="34" charset="0"/>
                <a:sym typeface="+mn-ea"/>
              </a:rPr>
              <a:t>邀请有关人员出席隆重会议、典礼，参加重大活动发出的书面函件。</a:t>
            </a:r>
            <a:endParaRPr lang="zh-CN" altLang="en-US" sz="2000"/>
          </a:p>
        </p:txBody>
      </p:sp>
      <p:sp>
        <p:nvSpPr>
          <p:cNvPr id="11" name="流程图: 可选过程 10"/>
          <p:cNvSpPr/>
          <p:nvPr/>
        </p:nvSpPr>
        <p:spPr>
          <a:xfrm>
            <a:off x="537210" y="418465"/>
            <a:ext cx="2280920" cy="608330"/>
          </a:xfrm>
          <a:prstGeom prst="flowChartAlternateProcess">
            <a:avLst/>
          </a:prstGeom>
          <a:solidFill>
            <a:srgbClr val="E9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rPr>
              <a:t>邀请函</a:t>
            </a:r>
          </a:p>
        </p:txBody>
      </p:sp>
      <p:sp>
        <p:nvSpPr>
          <p:cNvPr id="3" name="文本框 2"/>
          <p:cNvSpPr txBox="1"/>
          <p:nvPr/>
        </p:nvSpPr>
        <p:spPr>
          <a:xfrm>
            <a:off x="328295" y="1125220"/>
            <a:ext cx="11652250" cy="5815965"/>
          </a:xfrm>
          <a:prstGeom prst="rect">
            <a:avLst/>
          </a:prstGeom>
          <a:noFill/>
        </p:spPr>
        <p:txBody>
          <a:bodyPr wrap="square" rtlCol="0" anchor="t">
            <a:spAutoFit/>
          </a:bodyPr>
          <a:lstStyle/>
          <a:p>
            <a:pPr algn="l">
              <a:spcBef>
                <a:spcPct val="50000"/>
              </a:spcBef>
            </a:pPr>
            <a:r>
              <a:rPr lang="zh-CN" altLang="en-US"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1</a:t>
            </a:r>
            <a:r>
              <a:rPr lang="zh-CN" altLang="en-US" sz="2400" b="1">
                <a:solidFill>
                  <a:schemeClr val="tx1"/>
                </a:solidFill>
                <a:latin typeface="Arial" panose="020B0604020202020204" pitchFamily="34" charset="0"/>
              </a:rPr>
              <a:t>）标题。</a:t>
            </a:r>
            <a:r>
              <a:rPr lang="zh-CN" altLang="en-US" sz="2400">
                <a:sym typeface="+mn-ea"/>
              </a:rPr>
              <a:t>①</a:t>
            </a:r>
            <a:r>
              <a:rPr lang="zh-CN" altLang="en-US" sz="2400">
                <a:latin typeface="Arial" panose="020B0604020202020204" pitchFamily="34" charset="0"/>
                <a:sym typeface="+mn-ea"/>
              </a:rPr>
              <a:t>一般只写文种</a:t>
            </a:r>
            <a:r>
              <a:rPr lang="zh-CN" altLang="en-US" sz="2400">
                <a:solidFill>
                  <a:srgbClr val="0000CC"/>
                </a:solidFill>
                <a:latin typeface="Arial" panose="020B0604020202020204" pitchFamily="34" charset="0"/>
                <a:sym typeface="+mn-ea"/>
              </a:rPr>
              <a:t>“邀请函”</a:t>
            </a:r>
            <a:r>
              <a:rPr lang="zh-CN" altLang="en-US" sz="2400">
                <a:latin typeface="Arial" panose="020B0604020202020204" pitchFamily="34" charset="0"/>
                <a:sym typeface="+mn-ea"/>
              </a:rPr>
              <a:t>即可，字号比通常标题要略大一些。</a:t>
            </a:r>
            <a:r>
              <a:rPr lang="zh-CN" altLang="en-US" sz="2400">
                <a:sym typeface="+mn-ea"/>
              </a:rPr>
              <a:t>②</a:t>
            </a:r>
            <a:r>
              <a:rPr lang="zh-CN" altLang="en-US" sz="2400">
                <a:latin typeface="Arial" panose="020B0604020202020204" pitchFamily="34" charset="0"/>
                <a:sym typeface="+mn-ea"/>
              </a:rPr>
              <a:t>也可以加“事由” ，如“关于参加研讨会的邀请函”。</a:t>
            </a:r>
            <a:r>
              <a:rPr lang="zh-CN" altLang="en-US" sz="2400">
                <a:sym typeface="+mn-ea"/>
              </a:rPr>
              <a:t>③</a:t>
            </a:r>
            <a:r>
              <a:rPr lang="zh-CN" altLang="en-US" sz="2400">
                <a:latin typeface="Arial" panose="020B0604020202020204" pitchFamily="34" charset="0"/>
                <a:sym typeface="+mn-ea"/>
              </a:rPr>
              <a:t>还可包括个性化的活动主题标语，如“沟通无限中部六省城市信息化高级论坛邀请函”。</a:t>
            </a:r>
          </a:p>
          <a:p>
            <a:pPr algn="l" fontAlgn="auto">
              <a:lnSpc>
                <a:spcPct val="100000"/>
              </a:lnSpc>
              <a:spcBef>
                <a:spcPct val="50000"/>
              </a:spcBef>
            </a:pPr>
            <a:r>
              <a:rPr lang="zh-CN" altLang="en-US" sz="2400" b="1">
                <a:latin typeface="Arial" panose="020B0604020202020204" pitchFamily="34" charset="0"/>
                <a:sym typeface="+mn-ea"/>
              </a:rPr>
              <a:t>（2）称呼。</a:t>
            </a:r>
            <a:r>
              <a:rPr lang="zh-CN" altLang="en-US" sz="2400">
                <a:latin typeface="Arial" panose="020B0604020202020204" pitchFamily="34" charset="0"/>
                <a:sym typeface="+mn-ea"/>
              </a:rPr>
              <a:t>①要顶格写受邀单位名称或个人姓名，后加冒号。②要写明对方姓名、职务、职称、学衔。也可以用“ 同志”、“经理”、“教授” 、“先生”、“女士”、“小姐”称呼。③通常还要加上“尊敬的”之类定语。 </a:t>
            </a:r>
            <a:endParaRPr lang="zh-CN" altLang="en-US" sz="2400">
              <a:latin typeface="Arial" panose="020B0604020202020204" pitchFamily="34" charset="0"/>
            </a:endParaRPr>
          </a:p>
          <a:p>
            <a:pPr algn="l" fontAlgn="auto">
              <a:lnSpc>
                <a:spcPct val="100000"/>
              </a:lnSpc>
              <a:spcBef>
                <a:spcPts val="0"/>
              </a:spcBef>
            </a:pPr>
            <a:r>
              <a:rPr lang="zh-CN" altLang="en-US" sz="2400" b="1"/>
              <a:t>（</a:t>
            </a:r>
            <a:r>
              <a:rPr lang="en-US" altLang="zh-CN" sz="2400" b="1"/>
              <a:t>3</a:t>
            </a:r>
            <a:r>
              <a:rPr lang="zh-CN" altLang="en-US" sz="2400" b="1"/>
              <a:t>）正文。</a:t>
            </a:r>
            <a:r>
              <a:rPr lang="zh-CN" altLang="en-US" sz="2400"/>
              <a:t>开头可向被邀请人简单问候，位置在称谓下一行，空两格。</a:t>
            </a:r>
          </a:p>
          <a:p>
            <a:pPr algn="l" fontAlgn="auto">
              <a:lnSpc>
                <a:spcPct val="100000"/>
              </a:lnSpc>
              <a:spcBef>
                <a:spcPts val="0"/>
              </a:spcBef>
            </a:pPr>
            <a:r>
              <a:rPr lang="zh-CN" altLang="en-US" sz="2400"/>
              <a:t>接着</a:t>
            </a:r>
            <a:r>
              <a:rPr lang="zh-CN" altLang="en-US" sz="2400">
                <a:solidFill>
                  <a:srgbClr val="FF0000"/>
                </a:solidFill>
              </a:rPr>
              <a:t>写明举办礼仪活动的缘由、目的、事项及要求，写明礼仪活动的日程安排、时间、地点，邀请对象以及邀请对象所做的工作等，并对被邀请方发出得体、诚挚的邀请。</a:t>
            </a:r>
          </a:p>
          <a:p>
            <a:pPr algn="l" fontAlgn="auto">
              <a:lnSpc>
                <a:spcPct val="100000"/>
              </a:lnSpc>
              <a:spcBef>
                <a:spcPts val="0"/>
              </a:spcBef>
            </a:pPr>
            <a:r>
              <a:rPr lang="zh-CN" altLang="en-US" sz="2400"/>
              <a:t>有较为详细出席说明的，通常要另纸说明，</a:t>
            </a:r>
            <a:r>
              <a:rPr lang="zh-CN" altLang="en-US" sz="2400">
                <a:solidFill>
                  <a:srgbClr val="FF0000"/>
                </a:solidFill>
              </a:rPr>
              <a:t>避免邀请函写得过长。</a:t>
            </a:r>
          </a:p>
          <a:p>
            <a:pPr algn="l" fontAlgn="auto">
              <a:lnSpc>
                <a:spcPct val="100000"/>
              </a:lnSpc>
              <a:spcBef>
                <a:spcPts val="0"/>
              </a:spcBef>
            </a:pPr>
            <a:r>
              <a:rPr lang="zh-CN" altLang="en-US" sz="2400" b="1">
                <a:solidFill>
                  <a:schemeClr val="tx1"/>
                </a:solidFill>
              </a:rPr>
              <a:t>（</a:t>
            </a:r>
            <a:r>
              <a:rPr lang="en-US" altLang="zh-CN" sz="2400" b="1">
                <a:solidFill>
                  <a:schemeClr val="tx1"/>
                </a:solidFill>
              </a:rPr>
              <a:t>4</a:t>
            </a:r>
            <a:r>
              <a:rPr lang="zh-CN" altLang="en-US" sz="2400" b="1">
                <a:solidFill>
                  <a:schemeClr val="tx1"/>
                </a:solidFill>
              </a:rPr>
              <a:t>）敬语。</a:t>
            </a:r>
            <a:r>
              <a:rPr lang="zh-CN" altLang="en-US" sz="2400">
                <a:solidFill>
                  <a:schemeClr val="tx1"/>
                </a:solidFill>
              </a:rPr>
              <a:t>末尾一般要写常用的邀请惯用语。如“敬请光临”、“敬请参加”、“请届时出席”之类的敬语。有些邀请函可以用“此致敬礼”、“顺致节日问候”、“顺祝恭安”等敬语。 </a:t>
            </a:r>
          </a:p>
          <a:p>
            <a:pPr algn="l" fontAlgn="auto">
              <a:lnSpc>
                <a:spcPct val="100000"/>
              </a:lnSpc>
              <a:spcBef>
                <a:spcPts val="0"/>
              </a:spcBef>
            </a:pPr>
            <a:r>
              <a:rPr lang="zh-CN" altLang="en-US" sz="2400" b="1">
                <a:latin typeface="Arial" panose="020B0604020202020204" pitchFamily="34" charset="0"/>
                <a:sym typeface="+mn-ea"/>
              </a:rPr>
              <a:t>（</a:t>
            </a:r>
            <a:r>
              <a:rPr lang="en-US" altLang="zh-CN" sz="2400" b="1">
                <a:latin typeface="Arial" panose="020B0604020202020204" pitchFamily="34" charset="0"/>
                <a:sym typeface="+mn-ea"/>
              </a:rPr>
              <a:t>5</a:t>
            </a:r>
            <a:r>
              <a:rPr lang="zh-CN" altLang="en-US" sz="2400" b="1">
                <a:latin typeface="Arial" panose="020B0604020202020204" pitchFamily="34" charset="0"/>
                <a:sym typeface="+mn-ea"/>
              </a:rPr>
              <a:t>）落款。</a:t>
            </a:r>
            <a:r>
              <a:rPr lang="zh-CN" altLang="en-US" sz="2400">
                <a:latin typeface="Arial" panose="020B0604020202020204" pitchFamily="34" charset="0"/>
                <a:sym typeface="+mn-ea"/>
              </a:rPr>
              <a:t>署上邀请单位名称或发函者个人名称，署上发函日期。</a:t>
            </a:r>
            <a:r>
              <a:rPr lang="zh-CN" altLang="en-US" sz="2400">
                <a:solidFill>
                  <a:srgbClr val="0000CC"/>
                </a:solidFill>
                <a:latin typeface="Arial" panose="020B0604020202020204" pitchFamily="34" charset="0"/>
                <a:sym typeface="+mn-ea"/>
              </a:rPr>
              <a:t>（日期要全，数字用中文）</a:t>
            </a:r>
            <a:endParaRPr lang="zh-CN" altLang="en-US" sz="2400">
              <a:solidFill>
                <a:schemeClr val="tx1"/>
              </a:solidFill>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895985" y="4295140"/>
            <a:ext cx="10917555" cy="210121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a:solidFill>
                  <a:schemeClr val="tx1"/>
                </a:solidFill>
                <a:sym typeface="+mn-ea"/>
              </a:rPr>
              <a:t>易错点：</a:t>
            </a:r>
            <a:endParaRPr lang="zh-CN" altLang="en-US" sz="2800">
              <a:solidFill>
                <a:schemeClr val="tx1"/>
              </a:solidFill>
            </a:endParaRPr>
          </a:p>
          <a:p>
            <a:pPr algn="l"/>
            <a:r>
              <a:rPr lang="en-US" altLang="zh-CN" sz="2800">
                <a:solidFill>
                  <a:schemeClr val="tx1"/>
                </a:solidFill>
                <a:sym typeface="+mn-ea"/>
              </a:rPr>
              <a:t>1</a:t>
            </a:r>
            <a:r>
              <a:rPr lang="zh-CN" altLang="en-US" sz="2800">
                <a:solidFill>
                  <a:schemeClr val="tx1"/>
                </a:solidFill>
                <a:sym typeface="+mn-ea"/>
              </a:rPr>
              <a:t>、被邀请者的姓名应写全，不应写绰号或别名；</a:t>
            </a:r>
            <a:endParaRPr lang="zh-CN" altLang="en-US" sz="2800">
              <a:solidFill>
                <a:schemeClr val="tx1"/>
              </a:solidFill>
            </a:endParaRPr>
          </a:p>
          <a:p>
            <a:pPr algn="l"/>
            <a:r>
              <a:rPr lang="en-US" altLang="zh-CN" sz="2800">
                <a:solidFill>
                  <a:schemeClr val="tx1"/>
                </a:solidFill>
                <a:sym typeface="+mn-ea"/>
              </a:rPr>
              <a:t>2</a:t>
            </a:r>
            <a:r>
              <a:rPr lang="zh-CN" altLang="en-US" sz="2800">
                <a:solidFill>
                  <a:schemeClr val="tx1"/>
                </a:solidFill>
                <a:sym typeface="+mn-ea"/>
              </a:rPr>
              <a:t>、在两个姓名之间应该写上</a:t>
            </a:r>
            <a:r>
              <a:rPr lang="en-US" altLang="zh-CN" sz="2800">
                <a:solidFill>
                  <a:schemeClr val="tx1"/>
                </a:solidFill>
                <a:sym typeface="+mn-ea"/>
              </a:rPr>
              <a:t>“</a:t>
            </a:r>
            <a:r>
              <a:rPr lang="zh-CN" altLang="en-US" sz="2800">
                <a:solidFill>
                  <a:schemeClr val="tx1"/>
                </a:solidFill>
                <a:sym typeface="+mn-ea"/>
              </a:rPr>
              <a:t>暨</a:t>
            </a:r>
            <a:r>
              <a:rPr lang="en-US" altLang="zh-CN" sz="2800">
                <a:solidFill>
                  <a:schemeClr val="tx1"/>
                </a:solidFill>
                <a:sym typeface="+mn-ea"/>
              </a:rPr>
              <a:t>”</a:t>
            </a:r>
            <a:r>
              <a:rPr lang="zh-CN" altLang="en-US" sz="2800">
                <a:solidFill>
                  <a:schemeClr val="tx1"/>
                </a:solidFill>
                <a:sym typeface="+mn-ea"/>
              </a:rPr>
              <a:t>或</a:t>
            </a:r>
            <a:r>
              <a:rPr lang="en-US" altLang="zh-CN" sz="2800">
                <a:solidFill>
                  <a:schemeClr val="tx1"/>
                </a:solidFill>
                <a:sym typeface="+mn-ea"/>
              </a:rPr>
              <a:t>“</a:t>
            </a:r>
            <a:r>
              <a:rPr lang="zh-CN" altLang="en-US" sz="2800">
                <a:solidFill>
                  <a:schemeClr val="tx1"/>
                </a:solidFill>
                <a:sym typeface="+mn-ea"/>
              </a:rPr>
              <a:t>和</a:t>
            </a:r>
            <a:r>
              <a:rPr lang="en-US" altLang="zh-CN" sz="2800">
                <a:solidFill>
                  <a:schemeClr val="tx1"/>
                </a:solidFill>
                <a:sym typeface="+mn-ea"/>
              </a:rPr>
              <a:t>”</a:t>
            </a:r>
            <a:r>
              <a:rPr lang="zh-CN" altLang="en-US" sz="2800">
                <a:solidFill>
                  <a:schemeClr val="tx1"/>
                </a:solidFill>
                <a:sym typeface="+mn-ea"/>
              </a:rPr>
              <a:t>不用逗号或顿号；</a:t>
            </a:r>
            <a:endParaRPr lang="zh-CN" altLang="en-US" sz="2800">
              <a:solidFill>
                <a:schemeClr val="tx1"/>
              </a:solidFill>
            </a:endParaRPr>
          </a:p>
          <a:p>
            <a:pPr algn="l"/>
            <a:r>
              <a:rPr lang="en-US" altLang="zh-CN" sz="2800">
                <a:solidFill>
                  <a:schemeClr val="tx1"/>
                </a:solidFill>
                <a:sym typeface="+mn-ea"/>
              </a:rPr>
              <a:t>3</a:t>
            </a:r>
            <a:r>
              <a:rPr lang="zh-CN" altLang="en-US" sz="2800">
                <a:solidFill>
                  <a:schemeClr val="tx1"/>
                </a:solidFill>
                <a:sym typeface="+mn-ea"/>
              </a:rPr>
              <a:t>、应写明举办活动的具体日期（几月几日，星期几）、时间、地点</a:t>
            </a:r>
            <a:r>
              <a:rPr lang="zh-CN" altLang="en-US" sz="2800">
                <a:solidFill>
                  <a:schemeClr val="accent1"/>
                </a:solidFill>
                <a:sym typeface="+mn-ea"/>
              </a:rPr>
              <a:t>。</a:t>
            </a:r>
            <a:endParaRPr lang="zh-CN" altLang="en-US" sz="2800"/>
          </a:p>
        </p:txBody>
      </p:sp>
      <p:sp>
        <p:nvSpPr>
          <p:cNvPr id="14338" name="文本框 14337"/>
          <p:cNvSpPr txBox="1"/>
          <p:nvPr/>
        </p:nvSpPr>
        <p:spPr>
          <a:xfrm>
            <a:off x="1917065" y="133985"/>
            <a:ext cx="9601200" cy="3784600"/>
          </a:xfrm>
          <a:prstGeom prst="rect">
            <a:avLst/>
          </a:prstGeom>
          <a:solidFill>
            <a:schemeClr val="tx2"/>
          </a:solidFill>
          <a:ln w="9525">
            <a:solidFill>
              <a:schemeClr val="tx1"/>
            </a:solidFill>
          </a:ln>
        </p:spPr>
        <p:txBody>
          <a:bodyPr wrap="square">
            <a:spAutoFit/>
          </a:bodyPr>
          <a:lstStyle/>
          <a:p>
            <a:pPr algn="ctr"/>
            <a:endParaRPr lang="zh-CN" altLang="en-US" sz="2400" dirty="0">
              <a:latin typeface="微软雅黑" panose="020B0503020204020204" charset="-122"/>
              <a:ea typeface="微软雅黑" panose="020B0503020204020204" charset="-122"/>
              <a:cs typeface="微软雅黑" panose="020B0503020204020204" charset="-122"/>
            </a:endParaRPr>
          </a:p>
          <a:p>
            <a:pPr algn="ctr"/>
            <a:r>
              <a:rPr lang="zh-CN" altLang="en-US" sz="2400" dirty="0">
                <a:latin typeface="微软雅黑" panose="020B0503020204020204" charset="-122"/>
                <a:ea typeface="微软雅黑" panose="020B0503020204020204" charset="-122"/>
                <a:cs typeface="微软雅黑" panose="020B0503020204020204" charset="-122"/>
              </a:rPr>
              <a:t>邀请函</a:t>
            </a:r>
          </a:p>
          <a:p>
            <a:pPr algn="ctr"/>
            <a:endParaRPr lang="zh-CN" altLang="en-US" sz="2400" dirty="0">
              <a:latin typeface="微软雅黑" panose="020B0503020204020204" charset="-122"/>
              <a:ea typeface="微软雅黑" panose="020B0503020204020204" charset="-122"/>
              <a:cs typeface="微软雅黑" panose="020B0503020204020204" charset="-122"/>
            </a:endParaRPr>
          </a:p>
          <a:p>
            <a:r>
              <a:rPr lang="zh-CN" altLang="en-US" sz="2400" dirty="0">
                <a:latin typeface="微软雅黑" panose="020B0503020204020204" charset="-122"/>
                <a:ea typeface="微软雅黑" panose="020B0503020204020204" charset="-122"/>
                <a:cs typeface="微软雅黑" panose="020B0503020204020204" charset="-122"/>
              </a:rPr>
              <a:t>尊敬的_____先生</a:t>
            </a:r>
            <a:r>
              <a:rPr lang="en-US" altLang="zh-CN" sz="2400" dirty="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rPr>
              <a:t>女士：          </a:t>
            </a:r>
          </a:p>
          <a:p>
            <a:r>
              <a:rPr lang="zh-CN" altLang="en-US" sz="2400" dirty="0">
                <a:latin typeface="微软雅黑" panose="020B0503020204020204" charset="-122"/>
                <a:ea typeface="微软雅黑" panose="020B0503020204020204" charset="-122"/>
                <a:cs typeface="微软雅黑" panose="020B0503020204020204" charset="-122"/>
              </a:rPr>
              <a:t>       您好!</a:t>
            </a:r>
          </a:p>
          <a:p>
            <a:r>
              <a:rPr lang="zh-CN" altLang="en-US" sz="2400" dirty="0">
                <a:latin typeface="微软雅黑" panose="020B0503020204020204" charset="-122"/>
                <a:ea typeface="微软雅黑" panose="020B0503020204020204" charset="-122"/>
                <a:cs typeface="微软雅黑" panose="020B0503020204020204" charset="-122"/>
              </a:rPr>
              <a:t>        _______单位将于____年____月____日在_________地，举办_____________活动，特邀您参加，谢谢。 </a:t>
            </a:r>
          </a:p>
          <a:p>
            <a:r>
              <a:rPr lang="zh-CN" altLang="en-US" sz="2400" dirty="0">
                <a:latin typeface="微软雅黑" panose="020B0503020204020204" charset="-122"/>
                <a:ea typeface="微软雅黑" panose="020B0503020204020204" charset="-122"/>
                <a:cs typeface="微软雅黑" panose="020B0503020204020204" charset="-122"/>
              </a:rPr>
              <a:t>                                                   </a:t>
            </a:r>
          </a:p>
          <a:p>
            <a:pPr algn="r"/>
            <a:r>
              <a:rPr lang="zh-CN" altLang="en-US" sz="2400" dirty="0">
                <a:latin typeface="微软雅黑" panose="020B0503020204020204" charset="-122"/>
                <a:ea typeface="微软雅黑" panose="020B0503020204020204" charset="-122"/>
                <a:cs typeface="微软雅黑" panose="020B0503020204020204" charset="-122"/>
              </a:rPr>
              <a:t>                                            署名：邀请者</a:t>
            </a:r>
          </a:p>
          <a:p>
            <a:pPr algn="r"/>
            <a:r>
              <a:rPr lang="zh-CN" altLang="en-US" sz="2400" dirty="0">
                <a:latin typeface="微软雅黑" panose="020B0503020204020204" charset="-122"/>
                <a:ea typeface="微软雅黑" panose="020B0503020204020204" charset="-122"/>
                <a:cs typeface="微软雅黑" panose="020B0503020204020204" charset="-122"/>
              </a:rPr>
              <a:t>                             时间：发出请柬的时间</a:t>
            </a:r>
            <a:endParaRPr lang="zh-CN" altLang="en-US" sz="2400" b="1"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710565" y="486410"/>
            <a:ext cx="675005" cy="1259840"/>
          </a:xfrm>
          <a:prstGeom prst="rect">
            <a:avLst/>
          </a:prstGeom>
          <a:noFill/>
        </p:spPr>
        <p:txBody>
          <a:bodyPr vert="eaVert" wrap="square" rtlCol="0">
            <a:spAutoFit/>
          </a:bodyPr>
          <a:lstStyle/>
          <a:p>
            <a:r>
              <a:rPr lang="zh-CN" altLang="en-US" sz="3200" b="1">
                <a:solidFill>
                  <a:srgbClr val="C00000"/>
                </a:solidFill>
              </a:rPr>
              <a:t>笔记</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338"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8595995" y="1971993"/>
            <a:ext cx="1524000" cy="1524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7200" spc="200">
                <a:solidFill>
                  <a:schemeClr val="accent1"/>
                </a:solidFill>
                <a:latin typeface="Arial" panose="020B0604020202020204" pitchFamily="34" charset="0"/>
                <a:ea typeface="微软雅黑" panose="020B0503020204020204" charset="-122"/>
              </a:rPr>
              <a:t>03</a:t>
            </a:r>
          </a:p>
        </p:txBody>
      </p:sp>
      <p:sp>
        <p:nvSpPr>
          <p:cNvPr id="6" name="标题 5"/>
          <p:cNvSpPr>
            <a:spLocks noGrp="1"/>
          </p:cNvSpPr>
          <p:nvPr>
            <p:ph type="title"/>
            <p:custDataLst>
              <p:tags r:id="rId3"/>
            </p:custDataLst>
          </p:nvPr>
        </p:nvSpPr>
        <p:spPr/>
        <p:txBody>
          <a:bodyPr/>
          <a:lstStyle/>
          <a:p>
            <a:r>
              <a:rPr lang="zh-CN" altLang="en-US" b="1"/>
              <a:t>启  事</a:t>
            </a:r>
          </a:p>
        </p:txBody>
      </p:sp>
      <p:sp>
        <p:nvSpPr>
          <p:cNvPr id="2" name="文本框 1"/>
          <p:cNvSpPr txBox="1"/>
          <p:nvPr/>
        </p:nvSpPr>
        <p:spPr>
          <a:xfrm>
            <a:off x="1825625" y="3496310"/>
            <a:ext cx="8541385" cy="1198880"/>
          </a:xfrm>
          <a:prstGeom prst="rect">
            <a:avLst/>
          </a:prstGeom>
          <a:noFill/>
        </p:spPr>
        <p:txBody>
          <a:bodyPr wrap="square" rtlCol="0" anchor="t">
            <a:spAutoFit/>
          </a:bodyPr>
          <a:lstStyle/>
          <a:p>
            <a:r>
              <a:rPr lang="en-US" altLang="zh-CN" sz="2400" b="1" kern="0" dirty="0">
                <a:solidFill>
                  <a:srgbClr val="000000"/>
                </a:solidFill>
                <a:latin typeface="Times New Roman" panose="02020603050405020304" pitchFamily="65" charset="-122"/>
                <a:ea typeface="宋体" panose="02010600030101010101" pitchFamily="2" charset="-122"/>
                <a:sym typeface="+mn-ea"/>
              </a:rPr>
              <a:t>       </a:t>
            </a:r>
            <a:r>
              <a:rPr lang="zh-CN" altLang="en-US" sz="2400" b="1" kern="0" dirty="0">
                <a:solidFill>
                  <a:srgbClr val="000000"/>
                </a:solidFill>
                <a:latin typeface="Times New Roman" panose="02020603050405020304" pitchFamily="65" charset="-122"/>
                <a:ea typeface="宋体" panose="02010600030101010101" pitchFamily="2" charset="-122"/>
                <a:sym typeface="+mn-ea"/>
              </a:rPr>
              <a:t>启事指向公众说明事实或希望协办的一种短文,属于应用</a:t>
            </a:r>
          </a:p>
          <a:p>
            <a:r>
              <a:rPr lang="zh-CN" altLang="en-US" sz="2400" b="1" kern="0" dirty="0">
                <a:solidFill>
                  <a:srgbClr val="000000"/>
                </a:solidFill>
                <a:latin typeface="Times New Roman" panose="02020603050405020304" pitchFamily="65" charset="-122"/>
                <a:ea typeface="宋体" panose="02010600030101010101" pitchFamily="2" charset="-122"/>
                <a:sym typeface="+mn-ea"/>
              </a:rPr>
              <a:t>写作研究的范畴。通常张贴在公共场所或者刊登在报纸、</a:t>
            </a:r>
          </a:p>
          <a:p>
            <a:r>
              <a:rPr lang="zh-CN" altLang="en-US" sz="2400" b="1" kern="0" dirty="0">
                <a:solidFill>
                  <a:srgbClr val="000000"/>
                </a:solidFill>
                <a:latin typeface="Times New Roman" panose="02020603050405020304" pitchFamily="65" charset="-122"/>
                <a:ea typeface="宋体" panose="02010600030101010101" pitchFamily="2" charset="-122"/>
                <a:sym typeface="+mn-ea"/>
              </a:rPr>
              <a:t>  刊物上。机关、团体、企事业单位和个人都可以使用。</a:t>
            </a:r>
            <a:endParaRPr lang="zh-CN" altLang="en-US" sz="2400" b="1"/>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6" r:link="rId7">
            <a:extLst>
              <a:ext uri="{28A0092B-C50C-407E-A947-70E740481C1C}">
                <a14:useLocalDpi xmlns:a14="http://schemas.microsoft.com/office/drawing/2010/main" val="0"/>
              </a:ext>
            </a:extLst>
          </a:blip>
          <a:stretch>
            <a:fillRect/>
          </a:stretch>
        </p:blipFill>
        <p:spPr>
          <a:xfrm>
            <a:off x="10571797" y="5652825"/>
            <a:ext cx="1620202" cy="1205175"/>
          </a:xfrm>
          <a:prstGeom prst="rect">
            <a:avLst/>
          </a:prstGeom>
        </p:spPr>
      </p:pic>
      <p:pic>
        <p:nvPicPr>
          <p:cNvPr id="7" name="图片 6"/>
          <p:cNvPicPr/>
          <p:nvPr>
            <p:custDataLst>
              <p:tags r:id="rId3"/>
            </p:custDataLst>
          </p:nvPr>
        </p:nvPicPr>
        <p:blipFill>
          <a:blip r:embed="rId8" r:link="rId9">
            <a:extLst>
              <a:ext uri="{28A0092B-C50C-407E-A947-70E740481C1C}">
                <a14:useLocalDpi xmlns:a14="http://schemas.microsoft.com/office/drawing/2010/main" val="0"/>
              </a:ext>
            </a:extLst>
          </a:blip>
          <a:stretch>
            <a:fillRect/>
          </a:stretch>
        </p:blipFill>
        <p:spPr>
          <a:xfrm>
            <a:off x="0" y="5864973"/>
            <a:ext cx="1620202" cy="993027"/>
          </a:xfrm>
          <a:prstGeom prst="rect">
            <a:avLst/>
          </a:prstGeom>
        </p:spPr>
      </p:pic>
      <p:pic>
        <p:nvPicPr>
          <p:cNvPr id="3" name="Picture 3"/>
          <p:cNvPicPr>
            <a:picLocks noChangeAspect="1" noChangeArrowheads="1"/>
          </p:cNvPicPr>
          <p:nvPr/>
        </p:nvPicPr>
        <p:blipFill>
          <a:blip r:embed="rId10" cstate="print"/>
          <a:srcRect/>
          <a:stretch>
            <a:fillRect/>
          </a:stretch>
        </p:blipFill>
        <p:spPr bwMode="auto">
          <a:xfrm>
            <a:off x="128270" y="96520"/>
            <a:ext cx="7160895" cy="708660"/>
          </a:xfrm>
          <a:prstGeom prst="rect">
            <a:avLst/>
          </a:prstGeom>
          <a:noFill/>
          <a:ln w="9525">
            <a:noFill/>
            <a:miter lim="800000"/>
            <a:headEnd/>
            <a:tailEnd/>
          </a:ln>
        </p:spPr>
      </p:pic>
      <p:sp>
        <p:nvSpPr>
          <p:cNvPr id="2" name="TextBox 2"/>
          <p:cNvSpPr txBox="1"/>
          <p:nvPr/>
        </p:nvSpPr>
        <p:spPr>
          <a:xfrm>
            <a:off x="403860" y="893445"/>
            <a:ext cx="11384280" cy="517080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610" b="1" u="sng" kern="0" dirty="0">
                <a:solidFill>
                  <a:srgbClr val="000000"/>
                </a:solidFill>
                <a:latin typeface="Times New Roman" panose="02020603050405020304" pitchFamily="65" charset="-122"/>
                <a:ea typeface="宋体" panose="02010600030101010101" pitchFamily="2" charset="-122"/>
              </a:rPr>
              <a:t>典例1</a:t>
            </a:r>
            <a:r>
              <a:rPr lang="zh-CN" altLang="en-US" sz="2610" kern="0" dirty="0">
                <a:solidFill>
                  <a:srgbClr val="000000"/>
                </a:solidFill>
                <a:latin typeface="Times New Roman" panose="02020603050405020304" pitchFamily="65" charset="-122"/>
                <a:ea typeface="宋体" panose="02010600030101010101" pitchFamily="2" charset="-122"/>
              </a:rPr>
              <a:t>   </a:t>
            </a:r>
            <a:r>
              <a:rPr lang="zh-CN" altLang="en-US" sz="2400" kern="0" dirty="0">
                <a:solidFill>
                  <a:srgbClr val="000000"/>
                </a:solidFill>
                <a:latin typeface="Times New Roman" panose="02020603050405020304" pitchFamily="65" charset="-122"/>
                <a:ea typeface="宋体" panose="02010600030101010101" pitchFamily="2" charset="-122"/>
              </a:rPr>
              <a:t> (2015河北,4)下面这则应用文有四处不当,请</a:t>
            </a:r>
            <a:r>
              <a:rPr lang="zh-CN" altLang="en-US" sz="3200" b="1" kern="0" dirty="0">
                <a:solidFill>
                  <a:srgbClr val="FF0000"/>
                </a:solidFill>
                <a:latin typeface="Times New Roman" panose="02020603050405020304" pitchFamily="65" charset="-122"/>
                <a:ea typeface="宋体" panose="02010600030101010101" pitchFamily="2" charset="-122"/>
              </a:rPr>
              <a:t>提出修改意见</a:t>
            </a:r>
            <a:r>
              <a:rPr lang="zh-CN" altLang="en-US" sz="2400" kern="0" dirty="0">
                <a:solidFill>
                  <a:srgbClr val="000000"/>
                </a:solidFill>
                <a:latin typeface="Times New Roman" panose="02020603050405020304" pitchFamily="65" charset="-122"/>
                <a:ea typeface="宋体" panose="02010600030101010101" pitchFamily="2" charset="-122"/>
              </a:rPr>
              <a:t>。(4分)</a:t>
            </a:r>
            <a:endParaRPr lang="zh-CN" altLang="en-US" sz="2400" dirty="0"/>
          </a:p>
          <a:p>
            <a:pPr marL="0" indent="0" eaLnBrk="0" latinLnBrk="1" hangingPunct="0">
              <a:lnSpc>
                <a:spcPct val="150000"/>
              </a:lnSpc>
              <a:spcBef>
                <a:spcPts val="0"/>
              </a:spcBef>
              <a:buNone/>
            </a:pPr>
            <a:r>
              <a:rPr lang="zh-CN" altLang="en-US" sz="2400" kern="0" dirty="0">
                <a:solidFill>
                  <a:srgbClr val="000000"/>
                </a:solidFill>
                <a:latin typeface="Times New Roman" panose="02020603050405020304" pitchFamily="65" charset="-122"/>
                <a:ea typeface="宋体" panose="02010600030101010101" pitchFamily="2" charset="-122"/>
              </a:rPr>
              <a:t>                                                        征文启示</a:t>
            </a:r>
            <a:endParaRPr lang="zh-CN" altLang="en-US" sz="2400" dirty="0"/>
          </a:p>
          <a:p>
            <a:pPr marL="0" indent="-457200" eaLnBrk="0" fontAlgn="auto" latinLnBrk="1" hangingPunct="0">
              <a:lnSpc>
                <a:spcPct val="150000"/>
              </a:lnSpc>
              <a:spcBef>
                <a:spcPts val="0"/>
              </a:spcBef>
              <a:buNone/>
            </a:pPr>
            <a:r>
              <a:rPr lang="zh-CN" altLang="en-US" sz="2400" kern="0" dirty="0">
                <a:solidFill>
                  <a:srgbClr val="000000"/>
                </a:solidFill>
                <a:latin typeface="Times New Roman" panose="02020603050405020304" pitchFamily="65" charset="-122"/>
                <a:ea typeface="宋体" panose="02010600030101010101" pitchFamily="2" charset="-122"/>
              </a:rPr>
              <a:t>     为了迎接“世界读书日”的到来,我校文学社决定举办以“我阅读,我成长,我快乐”为主题的征文活动。活动要求:①征文内容围绕主题,文体不限;②用300字稿纸抄写,不超过1000字;③稿件请交到办公楼102室。欢迎全体同学们积极投稿。</a:t>
            </a:r>
            <a:endParaRPr lang="zh-CN" altLang="en-US" sz="2400" dirty="0"/>
          </a:p>
          <a:p>
            <a:pPr marL="0" indent="0" eaLnBrk="0" latinLnBrk="1" hangingPunct="0">
              <a:lnSpc>
                <a:spcPct val="150000"/>
              </a:lnSpc>
              <a:spcBef>
                <a:spcPts val="0"/>
              </a:spcBef>
              <a:buNone/>
            </a:pPr>
            <a:r>
              <a:rPr lang="zh-CN" altLang="en-US" sz="2400" kern="0" dirty="0">
                <a:solidFill>
                  <a:srgbClr val="000000"/>
                </a:solidFill>
                <a:latin typeface="Times New Roman" panose="02020603050405020304" pitchFamily="65" charset="-122"/>
                <a:ea typeface="宋体" panose="02010600030101010101" pitchFamily="2" charset="-122"/>
              </a:rPr>
              <a:t>此致</a:t>
            </a:r>
            <a:endParaRPr lang="zh-CN" altLang="en-US" sz="2400" dirty="0"/>
          </a:p>
          <a:p>
            <a:pPr marL="0" indent="0" algn="l" eaLnBrk="0" latinLnBrk="1" hangingPunct="0">
              <a:lnSpc>
                <a:spcPct val="150000"/>
              </a:lnSpc>
              <a:spcBef>
                <a:spcPts val="0"/>
              </a:spcBef>
              <a:buNone/>
            </a:pPr>
            <a:r>
              <a:rPr lang="zh-CN" altLang="en-US" sz="2400" kern="0" dirty="0">
                <a:solidFill>
                  <a:srgbClr val="000000"/>
                </a:solidFill>
                <a:latin typeface="Times New Roman" panose="02020603050405020304" pitchFamily="65" charset="-122"/>
                <a:ea typeface="宋体" panose="02010600030101010101" pitchFamily="2" charset="-122"/>
              </a:rPr>
              <a:t> 敬礼</a:t>
            </a:r>
          </a:p>
          <a:p>
            <a:pPr marL="0" indent="0" algn="r" eaLnBrk="0" latinLnBrk="1" hangingPunct="0">
              <a:lnSpc>
                <a:spcPct val="150000"/>
              </a:lnSpc>
              <a:spcBef>
                <a:spcPts val="0"/>
              </a:spcBef>
              <a:buNone/>
            </a:pPr>
            <a:r>
              <a:rPr lang="zh-CN" altLang="en-US" sz="2400" kern="0" dirty="0">
                <a:solidFill>
                  <a:srgbClr val="000000"/>
                </a:solidFill>
                <a:latin typeface="Times New Roman" panose="02020603050405020304" pitchFamily="65" charset="-122"/>
                <a:ea typeface="宋体" panose="02010600030101010101" pitchFamily="2" charset="-122"/>
                <a:sym typeface="+mn-ea"/>
              </a:rPr>
              <a:t>兴冀中学文学社</a:t>
            </a:r>
            <a:endParaRPr lang="zh-CN" altLang="en-US" sz="2400" dirty="0"/>
          </a:p>
          <a:p>
            <a:pPr marL="0" indent="0" algn="r" eaLnBrk="0" latinLnBrk="1" hangingPunct="0">
              <a:lnSpc>
                <a:spcPct val="150000"/>
              </a:lnSpc>
              <a:spcBef>
                <a:spcPts val="0"/>
              </a:spcBef>
              <a:buNone/>
            </a:pPr>
            <a:r>
              <a:rPr lang="zh-CN" altLang="en-US" sz="2400" kern="0" dirty="0">
                <a:solidFill>
                  <a:srgbClr val="000000"/>
                </a:solidFill>
                <a:latin typeface="Times New Roman" panose="02020603050405020304" pitchFamily="65" charset="-122"/>
                <a:ea typeface="宋体" panose="02010600030101010101" pitchFamily="2" charset="-122"/>
                <a:sym typeface="+mn-ea"/>
              </a:rPr>
              <a:t>2015年4月10日</a:t>
            </a:r>
            <a:endParaRPr lang="zh-CN" altLang="en-US" sz="24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1025" y="970280"/>
            <a:ext cx="11029950" cy="1198880"/>
          </a:xfrm>
          <a:prstGeom prst="rect">
            <a:avLst/>
          </a:prstGeom>
          <a:noFill/>
        </p:spPr>
        <p:txBody>
          <a:bodyPr wrap="square" rtlCol="0" anchor="t">
            <a:spAutoFit/>
          </a:bodyPr>
          <a:lstStyle/>
          <a:p>
            <a:pPr marL="0" indent="0" eaLnBrk="0" latinLnBrk="1" hangingPunct="0">
              <a:lnSpc>
                <a:spcPct val="150000"/>
              </a:lnSpc>
              <a:spcBef>
                <a:spcPts val="0"/>
              </a:spcBef>
              <a:buNone/>
            </a:pPr>
            <a:r>
              <a:rPr lang="zh-CN" altLang="en-US" sz="2400" b="1" kern="0" dirty="0">
                <a:solidFill>
                  <a:schemeClr val="accent1"/>
                </a:solidFill>
                <a:latin typeface="+mn-ea"/>
                <a:cs typeface="+mn-ea"/>
                <a:sym typeface="+mn-ea"/>
              </a:rPr>
              <a:t>类型:</a:t>
            </a:r>
            <a:r>
              <a:rPr lang="zh-CN" altLang="en-US" sz="2400" kern="0" dirty="0">
                <a:solidFill>
                  <a:srgbClr val="000000"/>
                </a:solidFill>
                <a:latin typeface="+mn-ea"/>
                <a:cs typeface="+mn-ea"/>
                <a:sym typeface="+mn-ea"/>
              </a:rPr>
              <a:t>按其内容,可以分为招生启事、寻物启事、招聘启事、挂失启事、征集启事、征婚启事、庆典启事等。</a:t>
            </a:r>
            <a:endParaRPr lang="zh-CN" altLang="en-US" sz="2400">
              <a:latin typeface="+mn-ea"/>
              <a:cs typeface="+mn-ea"/>
            </a:endParaRPr>
          </a:p>
        </p:txBody>
      </p:sp>
      <p:sp>
        <p:nvSpPr>
          <p:cNvPr id="11" name="流程图: 可选过程 10"/>
          <p:cNvSpPr/>
          <p:nvPr/>
        </p:nvSpPr>
        <p:spPr>
          <a:xfrm>
            <a:off x="581025" y="257810"/>
            <a:ext cx="2280920" cy="608330"/>
          </a:xfrm>
          <a:prstGeom prst="flowChartAlternateProcess">
            <a:avLst/>
          </a:prstGeom>
          <a:solidFill>
            <a:srgbClr val="E9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rPr>
              <a:t>启  事</a:t>
            </a:r>
          </a:p>
        </p:txBody>
      </p:sp>
      <p:sp>
        <p:nvSpPr>
          <p:cNvPr id="3" name="文本框 2"/>
          <p:cNvSpPr txBox="1"/>
          <p:nvPr/>
        </p:nvSpPr>
        <p:spPr>
          <a:xfrm>
            <a:off x="581025" y="2169160"/>
            <a:ext cx="11264265" cy="4523105"/>
          </a:xfrm>
          <a:prstGeom prst="rect">
            <a:avLst/>
          </a:prstGeom>
          <a:noFill/>
        </p:spPr>
        <p:txBody>
          <a:bodyPr wrap="square" rtlCol="0" anchor="t">
            <a:spAutoFit/>
          </a:bodyPr>
          <a:lstStyle/>
          <a:p>
            <a:pPr marL="0" indent="0" eaLnBrk="0" latinLnBrk="1" hangingPunct="0">
              <a:lnSpc>
                <a:spcPct val="150000"/>
              </a:lnSpc>
              <a:spcBef>
                <a:spcPts val="0"/>
              </a:spcBef>
              <a:buNone/>
            </a:pPr>
            <a:r>
              <a:rPr lang="zh-CN" altLang="en-US" sz="2400" b="1" kern="0" dirty="0">
                <a:solidFill>
                  <a:schemeClr val="accent1"/>
                </a:solidFill>
                <a:latin typeface="+mn-ea"/>
                <a:cs typeface="+mn-ea"/>
                <a:sym typeface="+mn-ea"/>
              </a:rPr>
              <a:t>格式:</a:t>
            </a:r>
            <a:r>
              <a:rPr lang="zh-CN" altLang="en-US" sz="2400" kern="0" dirty="0">
                <a:solidFill>
                  <a:schemeClr val="accent1"/>
                </a:solidFill>
                <a:latin typeface="+mn-ea"/>
                <a:cs typeface="+mn-ea"/>
                <a:sym typeface="+mn-ea"/>
              </a:rPr>
              <a:t>①标题。</a:t>
            </a:r>
            <a:r>
              <a:rPr lang="zh-CN" altLang="en-US" sz="2400" kern="0" dirty="0">
                <a:solidFill>
                  <a:srgbClr val="000000"/>
                </a:solidFill>
                <a:latin typeface="+mn-ea"/>
                <a:cs typeface="+mn-ea"/>
                <a:sym typeface="+mn-ea"/>
              </a:rPr>
              <a:t>第一行居中写明启事名称,如内容是征文,则名称写明“</a:t>
            </a:r>
            <a:r>
              <a:rPr lang="en-US" altLang="zh-CN" sz="2400" kern="0" dirty="0">
                <a:solidFill>
                  <a:srgbClr val="000000"/>
                </a:solidFill>
                <a:latin typeface="+mn-ea"/>
                <a:cs typeface="+mn-ea"/>
                <a:sym typeface="+mn-ea"/>
              </a:rPr>
              <a:t>XX</a:t>
            </a:r>
            <a:r>
              <a:rPr lang="zh-CN" altLang="en-US" sz="2400" kern="0" dirty="0">
                <a:solidFill>
                  <a:srgbClr val="000000"/>
                </a:solidFill>
                <a:latin typeface="+mn-ea"/>
                <a:cs typeface="+mn-ea"/>
                <a:sym typeface="+mn-ea"/>
              </a:rPr>
              <a:t>启事”,名称字号应大于正文字号。</a:t>
            </a:r>
            <a:endParaRPr lang="zh-CN" altLang="en-US" sz="2400">
              <a:latin typeface="+mn-ea"/>
              <a:cs typeface="+mn-ea"/>
            </a:endParaRPr>
          </a:p>
          <a:p>
            <a:pPr marL="0" indent="0" eaLnBrk="0" latinLnBrk="1" hangingPunct="0">
              <a:lnSpc>
                <a:spcPct val="150000"/>
              </a:lnSpc>
              <a:spcBef>
                <a:spcPts val="0"/>
              </a:spcBef>
              <a:buNone/>
            </a:pPr>
            <a:r>
              <a:rPr lang="zh-CN" altLang="en-US" sz="2400" kern="0" dirty="0">
                <a:solidFill>
                  <a:schemeClr val="accent1"/>
                </a:solidFill>
                <a:latin typeface="+mn-ea"/>
                <a:cs typeface="+mn-ea"/>
                <a:sym typeface="+mn-ea"/>
              </a:rPr>
              <a:t>②正文。</a:t>
            </a:r>
            <a:r>
              <a:rPr lang="zh-CN" altLang="en-US" sz="2400" kern="0" dirty="0">
                <a:solidFill>
                  <a:srgbClr val="000000"/>
                </a:solidFill>
                <a:latin typeface="+mn-ea"/>
                <a:cs typeface="+mn-ea"/>
                <a:sym typeface="+mn-ea"/>
              </a:rPr>
              <a:t>正文另起一行空两格写,写明具体内容,即要向大家说明的情况。</a:t>
            </a:r>
          </a:p>
          <a:p>
            <a:pPr marL="0" indent="0" eaLnBrk="0" latinLnBrk="1" hangingPunct="0">
              <a:lnSpc>
                <a:spcPct val="150000"/>
              </a:lnSpc>
              <a:spcBef>
                <a:spcPts val="0"/>
              </a:spcBef>
              <a:buNone/>
            </a:pPr>
            <a:r>
              <a:rPr lang="zh-CN" altLang="en-US" sz="2400" kern="0" dirty="0">
                <a:solidFill>
                  <a:srgbClr val="000000"/>
                </a:solidFill>
                <a:latin typeface="+mn-ea"/>
                <a:cs typeface="+mn-ea"/>
                <a:sym typeface="+mn-ea"/>
              </a:rPr>
              <a:t>如写寻物启事，要简明、准确介绍物品丢失时间、地点、名称、数量、特征等。</a:t>
            </a:r>
          </a:p>
          <a:p>
            <a:pPr marL="0" indent="0" eaLnBrk="0" latinLnBrk="1" hangingPunct="0">
              <a:lnSpc>
                <a:spcPct val="150000"/>
              </a:lnSpc>
              <a:spcBef>
                <a:spcPts val="0"/>
              </a:spcBef>
              <a:buNone/>
            </a:pPr>
            <a:r>
              <a:rPr lang="zh-CN" altLang="en-US" sz="2400">
                <a:latin typeface="+mn-ea"/>
                <a:cs typeface="+mn-ea"/>
              </a:rPr>
              <a:t>   写征稿启事，要写明征稿内容、要求、截稿时间等。</a:t>
            </a:r>
          </a:p>
          <a:p>
            <a:pPr marL="0" indent="0" eaLnBrk="0" latinLnBrk="1" hangingPunct="0">
              <a:lnSpc>
                <a:spcPct val="150000"/>
              </a:lnSpc>
              <a:spcBef>
                <a:spcPts val="0"/>
              </a:spcBef>
              <a:buNone/>
            </a:pPr>
            <a:r>
              <a:rPr lang="zh-CN" altLang="en-US" sz="2400" kern="0" dirty="0">
                <a:solidFill>
                  <a:schemeClr val="accent1"/>
                </a:solidFill>
                <a:latin typeface="+mn-ea"/>
                <a:cs typeface="+mn-ea"/>
                <a:sym typeface="+mn-ea"/>
              </a:rPr>
              <a:t>③落款。</a:t>
            </a:r>
            <a:r>
              <a:rPr lang="zh-CN" altLang="en-US" sz="2400" kern="0" dirty="0">
                <a:solidFill>
                  <a:srgbClr val="000000"/>
                </a:solidFill>
                <a:latin typeface="+mn-ea"/>
                <a:cs typeface="+mn-ea"/>
                <a:sym typeface="+mn-ea"/>
              </a:rPr>
              <a:t>末尾要向读者交代清楚联系的地址、方式、联系人及电话号码等各项内容，</a:t>
            </a:r>
            <a:r>
              <a:rPr lang="zh-CN" altLang="en-US" sz="2400" kern="0" dirty="0">
                <a:gradFill>
                  <a:gsLst>
                    <a:gs pos="0">
                      <a:srgbClr val="7B32B2"/>
                    </a:gs>
                    <a:gs pos="100000">
                      <a:srgbClr val="401A5D"/>
                    </a:gs>
                  </a:gsLst>
                  <a:lin scaled="0"/>
                </a:gradFill>
                <a:latin typeface="+mn-ea"/>
                <a:cs typeface="+mn-ea"/>
                <a:sym typeface="+mn-ea"/>
              </a:rPr>
              <a:t>一般分项写在左下方空白处。</a:t>
            </a:r>
            <a:endParaRPr lang="zh-CN" altLang="en-US" sz="2400" kern="0" dirty="0">
              <a:solidFill>
                <a:srgbClr val="000000"/>
              </a:solidFill>
              <a:latin typeface="+mn-ea"/>
              <a:cs typeface="+mn-ea"/>
              <a:sym typeface="+mn-ea"/>
            </a:endParaRPr>
          </a:p>
          <a:p>
            <a:pPr marL="0" indent="0" eaLnBrk="0" latinLnBrk="1" hangingPunct="0">
              <a:lnSpc>
                <a:spcPct val="150000"/>
              </a:lnSpc>
              <a:spcBef>
                <a:spcPts val="0"/>
              </a:spcBef>
              <a:buNone/>
            </a:pPr>
            <a:r>
              <a:rPr lang="zh-CN" altLang="en-US" sz="2400">
                <a:latin typeface="+mn-ea"/>
                <a:cs typeface="+mn-ea"/>
              </a:rPr>
              <a:t>并于</a:t>
            </a:r>
            <a:r>
              <a:rPr lang="zh-CN" altLang="en-US" sz="2400">
                <a:gradFill>
                  <a:gsLst>
                    <a:gs pos="0">
                      <a:srgbClr val="7B32B2"/>
                    </a:gs>
                    <a:gs pos="100000">
                      <a:srgbClr val="401A5D"/>
                    </a:gs>
                  </a:gsLst>
                  <a:lin scaled="0"/>
                </a:gradFill>
                <a:latin typeface="+mn-ea"/>
                <a:cs typeface="+mn-ea"/>
              </a:rPr>
              <a:t>右下方署上启事单位的全称和具体的年、月、日</a:t>
            </a:r>
            <a:r>
              <a:rPr lang="zh-CN" altLang="en-US" sz="2400">
                <a:latin typeface="+mn-ea"/>
                <a:cs typeface="+mn-ea"/>
              </a:rPr>
              <a:t>。</a:t>
            </a:r>
          </a:p>
        </p:txBody>
      </p:sp>
      <p:sp>
        <p:nvSpPr>
          <p:cNvPr id="4" name="左大括号 3"/>
          <p:cNvSpPr/>
          <p:nvPr/>
        </p:nvSpPr>
        <p:spPr>
          <a:xfrm>
            <a:off x="915035" y="4116070"/>
            <a:ext cx="75565" cy="629920"/>
          </a:xfrm>
          <a:prstGeom prst="leftBrace">
            <a:avLst/>
          </a:prstGeom>
          <a:solidFill>
            <a:schemeClr val="bg2"/>
          </a:solidFill>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bodyPr>
          <a:lstStyle/>
          <a:p>
            <a:pPr algn="ctr"/>
            <a:endParaRPr lang="zh-CN" altLang="en-US" b="1">
              <a:ln/>
              <a:solidFill>
                <a:schemeClr val="accent1"/>
              </a:solidFill>
              <a:effectLst>
                <a:outerShdw blurRad="38100" dist="25400" dir="5400000" algn="ctr" rotWithShape="0">
                  <a:srgbClr val="6E747A">
                    <a:alpha val="43000"/>
                  </a:srgbClr>
                </a:outerShdw>
              </a:effectLst>
            </a:endParaRPr>
          </a:p>
        </p:txBody>
      </p:sp>
      <p:sp>
        <p:nvSpPr>
          <p:cNvPr id="10" name="文本框 9"/>
          <p:cNvSpPr txBox="1"/>
          <p:nvPr/>
        </p:nvSpPr>
        <p:spPr>
          <a:xfrm>
            <a:off x="2950845" y="269875"/>
            <a:ext cx="1010920" cy="583565"/>
          </a:xfrm>
          <a:prstGeom prst="rect">
            <a:avLst/>
          </a:prstGeom>
          <a:solidFill>
            <a:schemeClr val="accent2">
              <a:lumMod val="60000"/>
              <a:lumOff val="40000"/>
            </a:schemeClr>
          </a:solidFill>
        </p:spPr>
        <p:txBody>
          <a:bodyPr wrap="square" rtlCol="0">
            <a:spAutoFit/>
          </a:bodyPr>
          <a:lstStyle/>
          <a:p>
            <a:r>
              <a:rPr lang="zh-CN" altLang="en-US" sz="3200" b="1">
                <a:solidFill>
                  <a:srgbClr val="C00000"/>
                </a:solidFill>
              </a:rPr>
              <a:t>笔记</a:t>
            </a:r>
          </a:p>
        </p:txBody>
      </p:sp>
      <p:sp>
        <p:nvSpPr>
          <p:cNvPr id="6" name="流程图: 终止 5"/>
          <p:cNvSpPr/>
          <p:nvPr/>
        </p:nvSpPr>
        <p:spPr>
          <a:xfrm>
            <a:off x="6164580" y="85090"/>
            <a:ext cx="5011420" cy="952500"/>
          </a:xfrm>
          <a:prstGeom prst="flowChartTerminator">
            <a:avLst/>
          </a:prstGeom>
          <a:solidFill>
            <a:schemeClr val="tx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b="1"/>
              <a:t>易错点：</a:t>
            </a:r>
            <a:r>
              <a:rPr lang="en-US" altLang="zh-CN" b="1"/>
              <a:t>1</a:t>
            </a:r>
            <a:r>
              <a:rPr lang="zh-CN" altLang="en-US" b="1"/>
              <a:t>、启事不需要在第二行顶格写读者对象，且启事没有称呼。</a:t>
            </a:r>
          </a:p>
        </p:txBody>
      </p:sp>
      <p:sp>
        <p:nvSpPr>
          <p:cNvPr id="8" name="流程图: 终止 7"/>
          <p:cNvSpPr/>
          <p:nvPr/>
        </p:nvSpPr>
        <p:spPr>
          <a:xfrm>
            <a:off x="5045710" y="2703195"/>
            <a:ext cx="5875655" cy="793115"/>
          </a:xfrm>
          <a:prstGeom prst="flowChartTerminator">
            <a:avLst/>
          </a:prstGeom>
          <a:solidFill>
            <a:schemeClr val="tx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b="1"/>
              <a:t>易错点：</a:t>
            </a:r>
            <a:r>
              <a:rPr lang="en-US" altLang="zh-CN" b="1"/>
              <a:t>2</a:t>
            </a:r>
            <a:r>
              <a:rPr lang="zh-CN" altLang="en-US" b="1"/>
              <a:t>、</a:t>
            </a:r>
            <a:r>
              <a:rPr lang="en-US" altLang="zh-CN" b="1"/>
              <a:t>“</a:t>
            </a:r>
            <a:r>
              <a:rPr lang="zh-CN" altLang="en-US" b="1"/>
              <a:t>失物招领</a:t>
            </a:r>
            <a:r>
              <a:rPr lang="en-US" altLang="zh-CN" b="1"/>
              <a:t>”</a:t>
            </a:r>
            <a:r>
              <a:rPr lang="zh-CN" altLang="en-US" b="1"/>
              <a:t>内容内容写得过于详细，招领启事一般只写种类不写具体数额等。</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751840" y="116840"/>
            <a:ext cx="2403475" cy="527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t>练一练</a:t>
            </a:r>
          </a:p>
        </p:txBody>
      </p:sp>
      <p:sp>
        <p:nvSpPr>
          <p:cNvPr id="6" name="文本框 5"/>
          <p:cNvSpPr txBox="1"/>
          <p:nvPr/>
        </p:nvSpPr>
        <p:spPr>
          <a:xfrm>
            <a:off x="1294765" y="1028700"/>
            <a:ext cx="9367520" cy="2306955"/>
          </a:xfrm>
          <a:prstGeom prst="rect">
            <a:avLst/>
          </a:prstGeom>
          <a:noFill/>
          <a:ln>
            <a:solidFill>
              <a:schemeClr val="tx1"/>
            </a:solidFill>
          </a:ln>
        </p:spPr>
        <p:txBody>
          <a:bodyPr wrap="square" rtlCol="0" anchor="t">
            <a:spAutoFit/>
          </a:bodyPr>
          <a:lstStyle/>
          <a:p>
            <a:pPr algn="ctr"/>
            <a:r>
              <a:rPr lang="zh-CN" altLang="en-US" sz="2400"/>
              <a:t>寻物启事</a:t>
            </a:r>
          </a:p>
          <a:p>
            <a:endParaRPr lang="zh-CN" altLang="en-US" sz="2400"/>
          </a:p>
          <a:p>
            <a:r>
              <a:rPr lang="zh-CN" altLang="en-US" sz="2400"/>
              <a:t>      七年级三班王x同学昨天下午在学校操场拾到运动衣件，内装钥匙一串。望丢失者速来学校德育处认领。过期不候。</a:t>
            </a:r>
          </a:p>
          <a:p>
            <a:endParaRPr lang="zh-CN" altLang="en-US" sz="2400"/>
          </a:p>
          <a:p>
            <a:pPr algn="r"/>
            <a:r>
              <a:rPr lang="zh-CN" altLang="en-US" sz="2400"/>
              <a:t>学校德育处</a:t>
            </a:r>
          </a:p>
        </p:txBody>
      </p:sp>
      <p:sp>
        <p:nvSpPr>
          <p:cNvPr id="7" name="文本框 6"/>
          <p:cNvSpPr txBox="1"/>
          <p:nvPr/>
        </p:nvSpPr>
        <p:spPr>
          <a:xfrm>
            <a:off x="3358515" y="88900"/>
            <a:ext cx="7091680" cy="583565"/>
          </a:xfrm>
          <a:prstGeom prst="rect">
            <a:avLst/>
          </a:prstGeom>
          <a:noFill/>
        </p:spPr>
        <p:txBody>
          <a:bodyPr wrap="none" rtlCol="0" anchor="t">
            <a:spAutoFit/>
          </a:bodyPr>
          <a:lstStyle/>
          <a:p>
            <a:r>
              <a:rPr lang="zh-CN" altLang="en-US" sz="3200">
                <a:sym typeface="+mn-ea"/>
              </a:rPr>
              <a:t>阅读下面一则启事，完成后面的问题。</a:t>
            </a:r>
            <a:endParaRPr lang="zh-CN" altLang="en-US" sz="3200"/>
          </a:p>
        </p:txBody>
      </p:sp>
      <p:sp>
        <p:nvSpPr>
          <p:cNvPr id="8" name="文本框 7"/>
          <p:cNvSpPr txBox="1"/>
          <p:nvPr/>
        </p:nvSpPr>
        <p:spPr>
          <a:xfrm>
            <a:off x="1294765" y="3566795"/>
            <a:ext cx="6753225" cy="1938020"/>
          </a:xfrm>
          <a:prstGeom prst="rect">
            <a:avLst/>
          </a:prstGeom>
          <a:noFill/>
        </p:spPr>
        <p:txBody>
          <a:bodyPr wrap="none" rtlCol="0" anchor="t">
            <a:spAutoFit/>
          </a:bodyPr>
          <a:lstStyle/>
          <a:p>
            <a:r>
              <a:rPr lang="zh-CN" altLang="en-US" sz="2400">
                <a:sym typeface="+mn-ea"/>
              </a:rPr>
              <a:t>（</a:t>
            </a:r>
            <a:r>
              <a:rPr lang="en-US" altLang="zh-CN" sz="2400">
                <a:sym typeface="+mn-ea"/>
              </a:rPr>
              <a:t>1</a:t>
            </a:r>
            <a:r>
              <a:rPr lang="zh-CN" altLang="en-US" sz="2400">
                <a:sym typeface="+mn-ea"/>
              </a:rPr>
              <a:t>）本文内容和格式上各有一处错误，请修改。</a:t>
            </a:r>
          </a:p>
          <a:p>
            <a:endParaRPr lang="zh-CN" altLang="en-US" sz="2400">
              <a:sym typeface="+mn-ea"/>
            </a:endParaRPr>
          </a:p>
          <a:p>
            <a:endParaRPr lang="zh-CN" altLang="en-US" sz="2400">
              <a:sym typeface="+mn-ea"/>
            </a:endParaRPr>
          </a:p>
          <a:p>
            <a:endParaRPr lang="zh-CN" altLang="en-US" sz="2400">
              <a:sym typeface="+mn-ea"/>
            </a:endParaRPr>
          </a:p>
          <a:p>
            <a:r>
              <a:rPr lang="zh-CN" altLang="en-US" sz="2400">
                <a:sym typeface="+mn-ea"/>
              </a:rPr>
              <a:t>（</a:t>
            </a:r>
            <a:r>
              <a:rPr lang="en-US" altLang="zh-CN" sz="2400">
                <a:sym typeface="+mn-ea"/>
              </a:rPr>
              <a:t>2</a:t>
            </a:r>
            <a:r>
              <a:rPr lang="zh-CN" altLang="en-US" sz="2400">
                <a:sym typeface="+mn-ea"/>
              </a:rPr>
              <a:t>）文中个别语句使用不得体，请指出。</a:t>
            </a:r>
          </a:p>
        </p:txBody>
      </p:sp>
      <p:sp>
        <p:nvSpPr>
          <p:cNvPr id="9" name="文本框 8"/>
          <p:cNvSpPr txBox="1"/>
          <p:nvPr/>
        </p:nvSpPr>
        <p:spPr>
          <a:xfrm>
            <a:off x="1897380" y="4182110"/>
            <a:ext cx="6418580" cy="706755"/>
          </a:xfrm>
          <a:prstGeom prst="rect">
            <a:avLst/>
          </a:prstGeom>
          <a:noFill/>
        </p:spPr>
        <p:txBody>
          <a:bodyPr wrap="square" rtlCol="0">
            <a:spAutoFit/>
          </a:bodyPr>
          <a:lstStyle/>
          <a:p>
            <a:r>
              <a:rPr lang="zh-CN" altLang="en-US" sz="2000">
                <a:solidFill>
                  <a:srgbClr val="FF0000"/>
                </a:solidFill>
              </a:rPr>
              <a:t>内容上：标题应该改为</a:t>
            </a:r>
            <a:r>
              <a:rPr lang="en-US" altLang="zh-CN" sz="2000">
                <a:solidFill>
                  <a:srgbClr val="FF0000"/>
                </a:solidFill>
              </a:rPr>
              <a:t>“</a:t>
            </a:r>
            <a:r>
              <a:rPr lang="zh-CN" altLang="en-US" sz="2000">
                <a:solidFill>
                  <a:srgbClr val="FF0000"/>
                </a:solidFill>
              </a:rPr>
              <a:t>招领启事</a:t>
            </a:r>
            <a:r>
              <a:rPr lang="en-US" altLang="zh-CN" sz="2000">
                <a:solidFill>
                  <a:srgbClr val="FF0000"/>
                </a:solidFill>
              </a:rPr>
              <a:t>”</a:t>
            </a:r>
          </a:p>
          <a:p>
            <a:r>
              <a:rPr lang="zh-CN" altLang="en-US" sz="2000">
                <a:solidFill>
                  <a:srgbClr val="FF0000"/>
                </a:solidFill>
              </a:rPr>
              <a:t>格式上：</a:t>
            </a:r>
            <a:r>
              <a:rPr lang="en-US" altLang="zh-CN" sz="2000">
                <a:solidFill>
                  <a:srgbClr val="FF0000"/>
                </a:solidFill>
              </a:rPr>
              <a:t>“</a:t>
            </a:r>
            <a:r>
              <a:rPr lang="zh-CN" altLang="en-US" sz="2000">
                <a:solidFill>
                  <a:srgbClr val="FF0000"/>
                </a:solidFill>
              </a:rPr>
              <a:t>学校的德育处</a:t>
            </a:r>
            <a:r>
              <a:rPr lang="en-US" altLang="zh-CN" sz="2000">
                <a:solidFill>
                  <a:srgbClr val="FF0000"/>
                </a:solidFill>
              </a:rPr>
              <a:t>”</a:t>
            </a:r>
            <a:r>
              <a:rPr lang="zh-CN" altLang="en-US" sz="2000">
                <a:solidFill>
                  <a:srgbClr val="FF0000"/>
                </a:solidFill>
              </a:rPr>
              <a:t>下面注明日期</a:t>
            </a:r>
          </a:p>
        </p:txBody>
      </p:sp>
      <p:sp>
        <p:nvSpPr>
          <p:cNvPr id="10" name="文本框 9"/>
          <p:cNvSpPr txBox="1"/>
          <p:nvPr/>
        </p:nvSpPr>
        <p:spPr>
          <a:xfrm>
            <a:off x="1897380" y="5504815"/>
            <a:ext cx="3883660" cy="398780"/>
          </a:xfrm>
          <a:prstGeom prst="rect">
            <a:avLst/>
          </a:prstGeom>
          <a:noFill/>
        </p:spPr>
        <p:txBody>
          <a:bodyPr wrap="square" rtlCol="0">
            <a:spAutoFit/>
          </a:bodyPr>
          <a:lstStyle/>
          <a:p>
            <a:r>
              <a:rPr lang="en-US" altLang="zh-CN" sz="2000">
                <a:solidFill>
                  <a:srgbClr val="FF0000"/>
                </a:solidFill>
              </a:rPr>
              <a:t>“</a:t>
            </a:r>
            <a:r>
              <a:rPr lang="zh-CN" altLang="en-US" sz="2000">
                <a:solidFill>
                  <a:srgbClr val="FF0000"/>
                </a:solidFill>
              </a:rPr>
              <a:t>过期不候</a:t>
            </a:r>
            <a:r>
              <a:rPr lang="en-US" altLang="zh-CN" sz="2000">
                <a:solidFill>
                  <a:srgbClr val="FF0000"/>
                </a:solidFill>
              </a:rPr>
              <a:t>”</a:t>
            </a:r>
            <a:r>
              <a:rPr lang="zh-CN" altLang="en-US" sz="2000">
                <a:solidFill>
                  <a:srgbClr val="FF0000"/>
                </a:solidFill>
              </a:rPr>
              <a:t>语气强硬</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8595360" y="2088833"/>
            <a:ext cx="1524000" cy="1524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7200" spc="200">
                <a:solidFill>
                  <a:schemeClr val="accent1"/>
                </a:solidFill>
                <a:latin typeface="Arial" panose="020B0604020202020204" pitchFamily="34" charset="0"/>
                <a:ea typeface="微软雅黑" panose="020B0503020204020204" charset="-122"/>
              </a:rPr>
              <a:t>04</a:t>
            </a:r>
          </a:p>
        </p:txBody>
      </p:sp>
      <p:sp>
        <p:nvSpPr>
          <p:cNvPr id="6" name="标题 5"/>
          <p:cNvSpPr>
            <a:spLocks noGrp="1"/>
          </p:cNvSpPr>
          <p:nvPr>
            <p:ph type="title"/>
            <p:custDataLst>
              <p:tags r:id="rId3"/>
            </p:custDataLst>
          </p:nvPr>
        </p:nvSpPr>
        <p:spPr/>
        <p:txBody>
          <a:bodyPr/>
          <a:lstStyle/>
          <a:p>
            <a:r>
              <a:rPr lang="zh-CN" altLang="en-US" b="1"/>
              <a:t>通  知</a:t>
            </a:r>
          </a:p>
        </p:txBody>
      </p:sp>
      <p:sp>
        <p:nvSpPr>
          <p:cNvPr id="2" name="文本框 1"/>
          <p:cNvSpPr txBox="1"/>
          <p:nvPr/>
        </p:nvSpPr>
        <p:spPr>
          <a:xfrm>
            <a:off x="1437005" y="3495040"/>
            <a:ext cx="9962515" cy="1753235"/>
          </a:xfrm>
          <a:prstGeom prst="rect">
            <a:avLst/>
          </a:prstGeom>
          <a:noFill/>
        </p:spPr>
        <p:txBody>
          <a:bodyPr wrap="square" rtlCol="0" anchor="t">
            <a:spAutoFit/>
          </a:bodyPr>
          <a:lstStyle/>
          <a:p>
            <a:pPr marL="0" indent="0" eaLnBrk="0" latinLnBrk="1" hangingPunct="0">
              <a:lnSpc>
                <a:spcPct val="150000"/>
              </a:lnSpc>
              <a:spcBef>
                <a:spcPts val="0"/>
              </a:spcBef>
              <a:buNone/>
            </a:pPr>
            <a:r>
              <a:rPr lang="en-US" altLang="zh-CN" sz="2400" kern="0" dirty="0">
                <a:solidFill>
                  <a:srgbClr val="000000"/>
                </a:solidFill>
                <a:latin typeface="Times New Roman" panose="02020603050405020304" pitchFamily="65" charset="-122"/>
                <a:ea typeface="宋体" panose="02010600030101010101" pitchFamily="2" charset="-122"/>
                <a:sym typeface="+mn-ea"/>
              </a:rPr>
              <a:t>        </a:t>
            </a:r>
            <a:r>
              <a:rPr lang="en-US" altLang="zh-CN" sz="2400" b="1" kern="0" dirty="0">
                <a:solidFill>
                  <a:srgbClr val="000000"/>
                </a:solidFill>
                <a:latin typeface="Times New Roman" panose="02020603050405020304" pitchFamily="65" charset="-122"/>
                <a:ea typeface="宋体" panose="02010600030101010101" pitchFamily="2" charset="-122"/>
                <a:sym typeface="+mn-ea"/>
              </a:rPr>
              <a:t> </a:t>
            </a:r>
            <a:r>
              <a:rPr lang="zh-CN" altLang="en-US" sz="2400" b="1" kern="0" dirty="0">
                <a:solidFill>
                  <a:srgbClr val="000000"/>
                </a:solidFill>
                <a:latin typeface="Times New Roman" panose="02020603050405020304" pitchFamily="65" charset="-122"/>
                <a:ea typeface="宋体" panose="02010600030101010101" pitchFamily="2" charset="-122"/>
                <a:sym typeface="+mn-ea"/>
              </a:rPr>
              <a:t>通知是</a:t>
            </a:r>
            <a:r>
              <a:rPr lang="zh-CN" altLang="en-US" sz="2400" b="1" kern="0" dirty="0">
                <a:solidFill>
                  <a:srgbClr val="FF0000"/>
                </a:solidFill>
                <a:latin typeface="Times New Roman" panose="02020603050405020304" pitchFamily="65" charset="-122"/>
                <a:ea typeface="宋体" panose="02010600030101010101" pitchFamily="2" charset="-122"/>
                <a:sym typeface="+mn-ea"/>
              </a:rPr>
              <a:t>上级对下级</a:t>
            </a:r>
            <a:r>
              <a:rPr lang="zh-CN" altLang="en-US" sz="2400" b="1" kern="0" dirty="0">
                <a:solidFill>
                  <a:srgbClr val="000000"/>
                </a:solidFill>
                <a:latin typeface="Times New Roman" panose="02020603050405020304" pitchFamily="65" charset="-122"/>
                <a:ea typeface="宋体" panose="02010600030101010101" pitchFamily="2" charset="-122"/>
                <a:sym typeface="+mn-ea"/>
              </a:rPr>
              <a:t>,组织对所属成员传达信息或布置工作时常用的一种应用文书，</a:t>
            </a:r>
            <a:r>
              <a:rPr lang="zh-CN" altLang="en-US" sz="2400" b="1" kern="0" dirty="0">
                <a:solidFill>
                  <a:srgbClr val="FF0000"/>
                </a:solidFill>
                <a:latin typeface="Times New Roman" panose="02020603050405020304" pitchFamily="65" charset="-122"/>
                <a:ea typeface="宋体" panose="02010600030101010101" pitchFamily="2" charset="-122"/>
                <a:sym typeface="+mn-ea"/>
              </a:rPr>
              <a:t>也适用于同级单位之间</a:t>
            </a:r>
            <a:r>
              <a:rPr lang="zh-CN" altLang="en-US" sz="2400" b="1" kern="0" dirty="0">
                <a:solidFill>
                  <a:srgbClr val="000000"/>
                </a:solidFill>
                <a:latin typeface="Times New Roman" panose="02020603050405020304" pitchFamily="65" charset="-122"/>
                <a:ea typeface="宋体" panose="02010600030101010101" pitchFamily="2" charset="-122"/>
                <a:sym typeface="+mn-ea"/>
              </a:rPr>
              <a:t>。通知具有适</a:t>
            </a:r>
            <a:r>
              <a:rPr lang="zh-CN" altLang="en-US" sz="2400" b="1" kern="0" dirty="0">
                <a:solidFill>
                  <a:srgbClr val="7030A0"/>
                </a:solidFill>
                <a:latin typeface="Times New Roman" panose="02020603050405020304" pitchFamily="65" charset="-122"/>
                <a:ea typeface="宋体" panose="02010600030101010101" pitchFamily="2" charset="-122"/>
                <a:sym typeface="+mn-ea"/>
              </a:rPr>
              <a:t>用范围的广泛性、文种使用的晓谕性和行文方向的不确定性等特点。</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终止 5"/>
          <p:cNvSpPr/>
          <p:nvPr/>
        </p:nvSpPr>
        <p:spPr>
          <a:xfrm>
            <a:off x="4567555" y="278130"/>
            <a:ext cx="6477000" cy="835025"/>
          </a:xfrm>
          <a:prstGeom prst="flowChartTerminator">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sym typeface="+mn-ea"/>
              </a:rPr>
              <a:t>易错点：</a:t>
            </a:r>
            <a:r>
              <a:rPr lang="en-US" altLang="zh-CN" b="1">
                <a:solidFill>
                  <a:schemeClr val="tx1"/>
                </a:solidFill>
                <a:sym typeface="+mn-ea"/>
              </a:rPr>
              <a:t>1</a:t>
            </a:r>
            <a:r>
              <a:rPr lang="zh-CN" altLang="en-US" b="1">
                <a:solidFill>
                  <a:schemeClr val="tx1"/>
                </a:solidFill>
                <a:sym typeface="+mn-ea"/>
              </a:rPr>
              <a:t>、内容不具体；</a:t>
            </a:r>
            <a:r>
              <a:rPr lang="en-US" altLang="zh-CN" b="1">
                <a:solidFill>
                  <a:schemeClr val="tx1"/>
                </a:solidFill>
                <a:sym typeface="+mn-ea"/>
              </a:rPr>
              <a:t>2</a:t>
            </a:r>
            <a:r>
              <a:rPr lang="zh-CN" altLang="en-US" b="1">
                <a:solidFill>
                  <a:schemeClr val="tx1"/>
                </a:solidFill>
                <a:sym typeface="+mn-ea"/>
              </a:rPr>
              <a:t>、条理不清晰（如缺少开会的具体时间、地点、人物等。</a:t>
            </a:r>
          </a:p>
        </p:txBody>
      </p:sp>
      <p:sp>
        <p:nvSpPr>
          <p:cNvPr id="2" name="文本框 1"/>
          <p:cNvSpPr txBox="1"/>
          <p:nvPr/>
        </p:nvSpPr>
        <p:spPr>
          <a:xfrm>
            <a:off x="401955" y="734695"/>
            <a:ext cx="11388725" cy="3415030"/>
          </a:xfrm>
          <a:prstGeom prst="rect">
            <a:avLst/>
          </a:prstGeom>
          <a:noFill/>
        </p:spPr>
        <p:txBody>
          <a:bodyPr wrap="square" rtlCol="0" anchor="t">
            <a:spAutoFit/>
          </a:bodyPr>
          <a:lstStyle/>
          <a:p>
            <a:pPr marL="0" indent="0" eaLnBrk="0" latinLnBrk="1" hangingPunct="0">
              <a:lnSpc>
                <a:spcPct val="150000"/>
              </a:lnSpc>
              <a:spcBef>
                <a:spcPts val="0"/>
              </a:spcBef>
              <a:buNone/>
            </a:pPr>
            <a:r>
              <a:rPr lang="zh-CN" altLang="en-US" sz="2400" b="1" kern="0" dirty="0">
                <a:solidFill>
                  <a:srgbClr val="FF0000"/>
                </a:solidFill>
                <a:latin typeface="+mn-ea"/>
                <a:cs typeface="+mn-ea"/>
                <a:sym typeface="+mn-ea"/>
              </a:rPr>
              <a:t>格式:</a:t>
            </a:r>
            <a:endParaRPr lang="zh-CN" altLang="en-US" sz="2400" dirty="0">
              <a:latin typeface="+mn-ea"/>
              <a:cs typeface="+mn-ea"/>
            </a:endParaRPr>
          </a:p>
          <a:p>
            <a:pPr marL="0" indent="0" eaLnBrk="0" latinLnBrk="1" hangingPunct="0">
              <a:lnSpc>
                <a:spcPct val="150000"/>
              </a:lnSpc>
              <a:spcBef>
                <a:spcPts val="0"/>
              </a:spcBef>
              <a:buNone/>
            </a:pPr>
            <a:r>
              <a:rPr lang="zh-CN" altLang="en-US" sz="2400" kern="0" dirty="0">
                <a:solidFill>
                  <a:srgbClr val="000000"/>
                </a:solidFill>
                <a:latin typeface="+mn-ea"/>
                <a:cs typeface="+mn-ea"/>
                <a:sym typeface="+mn-ea"/>
              </a:rPr>
              <a:t>①标题。第一行居中写“通知”二字。如果事情紧急，就写</a:t>
            </a:r>
            <a:r>
              <a:rPr lang="en-US" altLang="zh-CN" sz="2400" kern="0" dirty="0">
                <a:solidFill>
                  <a:srgbClr val="000000"/>
                </a:solidFill>
                <a:latin typeface="+mn-ea"/>
                <a:cs typeface="+mn-ea"/>
                <a:sym typeface="+mn-ea"/>
              </a:rPr>
              <a:t>“</a:t>
            </a:r>
            <a:r>
              <a:rPr lang="zh-CN" altLang="en-US" sz="2400" kern="0" dirty="0">
                <a:solidFill>
                  <a:srgbClr val="000000"/>
                </a:solidFill>
                <a:latin typeface="+mn-ea"/>
                <a:cs typeface="+mn-ea"/>
                <a:sym typeface="+mn-ea"/>
              </a:rPr>
              <a:t>紧急通知</a:t>
            </a:r>
            <a:r>
              <a:rPr lang="en-US" altLang="zh-CN" sz="2400" kern="0" dirty="0">
                <a:solidFill>
                  <a:srgbClr val="000000"/>
                </a:solidFill>
                <a:latin typeface="+mn-ea"/>
                <a:cs typeface="+mn-ea"/>
                <a:sym typeface="+mn-ea"/>
              </a:rPr>
              <a:t>”</a:t>
            </a:r>
            <a:r>
              <a:rPr lang="zh-CN" altLang="en-US" sz="2400" kern="0" dirty="0">
                <a:solidFill>
                  <a:srgbClr val="000000"/>
                </a:solidFill>
                <a:latin typeface="+mn-ea"/>
                <a:cs typeface="+mn-ea"/>
                <a:sym typeface="+mn-ea"/>
              </a:rPr>
              <a:t>。</a:t>
            </a:r>
            <a:endParaRPr lang="zh-CN" altLang="en-US" sz="2400" dirty="0">
              <a:latin typeface="+mn-ea"/>
              <a:cs typeface="+mn-ea"/>
            </a:endParaRPr>
          </a:p>
          <a:p>
            <a:pPr marL="0" indent="0" eaLnBrk="0" latinLnBrk="1" hangingPunct="0">
              <a:lnSpc>
                <a:spcPct val="150000"/>
              </a:lnSpc>
              <a:spcBef>
                <a:spcPts val="0"/>
              </a:spcBef>
              <a:buNone/>
            </a:pPr>
            <a:r>
              <a:rPr lang="zh-CN" altLang="en-US" sz="2400" kern="0" dirty="0">
                <a:solidFill>
                  <a:srgbClr val="000000"/>
                </a:solidFill>
                <a:latin typeface="+mn-ea"/>
                <a:cs typeface="+mn-ea"/>
                <a:sym typeface="+mn-ea"/>
              </a:rPr>
              <a:t>②称呼。换行顶格写被通知方的名称,加冒号。</a:t>
            </a:r>
          </a:p>
          <a:p>
            <a:pPr marL="0" indent="0" eaLnBrk="0" latinLnBrk="1" hangingPunct="0">
              <a:lnSpc>
                <a:spcPct val="150000"/>
              </a:lnSpc>
              <a:spcBef>
                <a:spcPts val="0"/>
              </a:spcBef>
              <a:buNone/>
            </a:pPr>
            <a:r>
              <a:rPr lang="zh-CN" altLang="en-US" sz="2400" kern="0" dirty="0">
                <a:solidFill>
                  <a:srgbClr val="000000"/>
                </a:solidFill>
                <a:latin typeface="+mn-ea"/>
                <a:cs typeface="+mn-ea"/>
                <a:sym typeface="+mn-ea"/>
              </a:rPr>
              <a:t>③正文。换行空两格起写正文,写清楚会议或活动的时间、地点、内容、请谁参加，有时还要写上注意什么。（如果正文内容较多,可分条写,以便读者把握内容要点。）</a:t>
            </a:r>
            <a:endParaRPr lang="zh-CN" altLang="en-US" sz="2400" dirty="0">
              <a:latin typeface="+mn-ea"/>
              <a:cs typeface="+mn-ea"/>
            </a:endParaRPr>
          </a:p>
          <a:p>
            <a:pPr marL="0" indent="0" eaLnBrk="0" latinLnBrk="1" hangingPunct="0">
              <a:lnSpc>
                <a:spcPct val="150000"/>
              </a:lnSpc>
              <a:spcBef>
                <a:spcPts val="0"/>
              </a:spcBef>
              <a:buNone/>
            </a:pPr>
            <a:r>
              <a:rPr lang="zh-CN" altLang="en-US" sz="2400" kern="0" dirty="0">
                <a:solidFill>
                  <a:srgbClr val="000000"/>
                </a:solidFill>
                <a:latin typeface="+mn-ea"/>
                <a:cs typeface="+mn-ea"/>
                <a:sym typeface="+mn-ea"/>
              </a:rPr>
              <a:t>④落款。在正文右下方写发出通知的单位名称和日期。</a:t>
            </a:r>
            <a:endParaRPr lang="zh-CN" altLang="en-US" sz="2400">
              <a:latin typeface="+mn-ea"/>
              <a:cs typeface="+mn-ea"/>
            </a:endParaRPr>
          </a:p>
        </p:txBody>
      </p:sp>
      <p:sp>
        <p:nvSpPr>
          <p:cNvPr id="11" name="流程图: 可选过程 10"/>
          <p:cNvSpPr/>
          <p:nvPr/>
        </p:nvSpPr>
        <p:spPr>
          <a:xfrm>
            <a:off x="581025" y="126365"/>
            <a:ext cx="2280920" cy="608330"/>
          </a:xfrm>
          <a:prstGeom prst="flowChartAlternateProcess">
            <a:avLst/>
          </a:prstGeom>
          <a:solidFill>
            <a:srgbClr val="E9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rPr>
              <a:t>通   知</a:t>
            </a:r>
          </a:p>
        </p:txBody>
      </p:sp>
      <p:sp>
        <p:nvSpPr>
          <p:cNvPr id="3" name="文本框 2"/>
          <p:cNvSpPr txBox="1"/>
          <p:nvPr/>
        </p:nvSpPr>
        <p:spPr>
          <a:xfrm>
            <a:off x="1833880" y="4149725"/>
            <a:ext cx="551815" cy="1347470"/>
          </a:xfrm>
          <a:prstGeom prst="rect">
            <a:avLst/>
          </a:prstGeom>
          <a:noFill/>
        </p:spPr>
        <p:txBody>
          <a:bodyPr vert="eaVert" wrap="square" rtlCol="0">
            <a:spAutoFit/>
          </a:bodyPr>
          <a:lstStyle/>
          <a:p>
            <a:r>
              <a:rPr lang="zh-CN" altLang="en-US" sz="2400" b="1">
                <a:solidFill>
                  <a:srgbClr val="C00000"/>
                </a:solidFill>
              </a:rPr>
              <a:t>示例笔记</a:t>
            </a:r>
          </a:p>
        </p:txBody>
      </p:sp>
      <p:sp>
        <p:nvSpPr>
          <p:cNvPr id="4" name="文本框 3"/>
          <p:cNvSpPr txBox="1"/>
          <p:nvPr/>
        </p:nvSpPr>
        <p:spPr>
          <a:xfrm>
            <a:off x="2861945" y="4058920"/>
            <a:ext cx="8862695" cy="2676525"/>
          </a:xfrm>
          <a:prstGeom prst="rect">
            <a:avLst/>
          </a:prstGeom>
          <a:solidFill>
            <a:schemeClr val="tx2"/>
          </a:solidFill>
          <a:ln>
            <a:solidFill>
              <a:schemeClr val="tx1"/>
            </a:solidFill>
          </a:ln>
        </p:spPr>
        <p:txBody>
          <a:bodyPr wrap="square" rtlCol="0">
            <a:spAutoFit/>
          </a:bodyPr>
          <a:lstStyle/>
          <a:p>
            <a:pPr algn="ctr"/>
            <a:r>
              <a:rPr lang="zh-CN" altLang="en-US" sz="2800"/>
              <a:t>通知</a:t>
            </a:r>
          </a:p>
          <a:p>
            <a:r>
              <a:rPr lang="zh-CN" altLang="en-US" sz="2800"/>
              <a:t>称呼：（被通知者）</a:t>
            </a:r>
          </a:p>
          <a:p>
            <a:r>
              <a:rPr lang="zh-CN" altLang="en-US" sz="2800">
                <a:latin typeface="Arial" panose="020B0604020202020204" pitchFamily="34" charset="0"/>
                <a:cs typeface="Arial" panose="020B0604020202020204" pitchFamily="34" charset="0"/>
                <a:sym typeface="+mn-ea"/>
              </a:rPr>
              <a:t>□□</a:t>
            </a:r>
            <a:r>
              <a:rPr lang="zh-CN" altLang="en-US" sz="2800"/>
              <a:t>正文（时间</a:t>
            </a:r>
            <a:r>
              <a:rPr lang="en-US" altLang="zh-CN" sz="2800"/>
              <a:t>+</a:t>
            </a:r>
            <a:r>
              <a:rPr lang="zh-CN" altLang="en-US" sz="2800"/>
              <a:t>地点</a:t>
            </a:r>
            <a:r>
              <a:rPr lang="en-US" altLang="zh-CN" sz="2800"/>
              <a:t>+</a:t>
            </a:r>
            <a:r>
              <a:rPr lang="zh-CN" altLang="en-US" sz="2800"/>
              <a:t>事件）</a:t>
            </a:r>
          </a:p>
          <a:p>
            <a:endParaRPr lang="zh-CN" altLang="en-US" sz="2800"/>
          </a:p>
          <a:p>
            <a:pPr algn="r"/>
            <a:r>
              <a:rPr lang="zh-CN" altLang="en-US" sz="2800"/>
              <a:t>署名：发出通知的单位名称</a:t>
            </a:r>
          </a:p>
          <a:p>
            <a:pPr algn="r"/>
            <a:r>
              <a:rPr lang="zh-CN" altLang="en-US" sz="2800"/>
              <a:t>时间：</a:t>
            </a:r>
            <a:r>
              <a:rPr lang="en-US" altLang="zh-CN" sz="2800"/>
              <a:t>X</a:t>
            </a:r>
            <a:r>
              <a:rPr lang="zh-CN" altLang="en-US" sz="2800"/>
              <a:t>年</a:t>
            </a:r>
            <a:r>
              <a:rPr lang="en-US" altLang="zh-CN" sz="2800"/>
              <a:t>X</a:t>
            </a:r>
            <a:r>
              <a:rPr lang="zh-CN" altLang="en-US" sz="2800"/>
              <a:t>月</a:t>
            </a:r>
            <a:r>
              <a:rPr lang="en-US" altLang="zh-CN" sz="2800"/>
              <a:t>X</a:t>
            </a:r>
            <a:r>
              <a:rPr lang="zh-CN" altLang="en-US" sz="2800"/>
              <a:t>日</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8551545" y="2059623"/>
            <a:ext cx="1524000" cy="1524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7200" spc="200">
                <a:solidFill>
                  <a:schemeClr val="accent1"/>
                </a:solidFill>
                <a:latin typeface="Arial" panose="020B0604020202020204" pitchFamily="34" charset="0"/>
                <a:ea typeface="微软雅黑" panose="020B0503020204020204" charset="-122"/>
              </a:rPr>
              <a:t>05</a:t>
            </a:r>
          </a:p>
        </p:txBody>
      </p:sp>
      <p:sp>
        <p:nvSpPr>
          <p:cNvPr id="6" name="标题 5"/>
          <p:cNvSpPr>
            <a:spLocks noGrp="1"/>
          </p:cNvSpPr>
          <p:nvPr>
            <p:ph type="title"/>
            <p:custDataLst>
              <p:tags r:id="rId3"/>
            </p:custDataLst>
          </p:nvPr>
        </p:nvSpPr>
        <p:spPr/>
        <p:txBody>
          <a:bodyPr/>
          <a:lstStyle/>
          <a:p>
            <a:r>
              <a:rPr lang="zh-CN" altLang="en-US" b="1"/>
              <a:t>其  他</a:t>
            </a:r>
          </a:p>
        </p:txBody>
      </p:sp>
      <p:sp>
        <p:nvSpPr>
          <p:cNvPr id="8" name="文本占位符 7"/>
          <p:cNvSpPr>
            <a:spLocks noGrp="1"/>
          </p:cNvSpPr>
          <p:nvPr>
            <p:ph type="body" sz="quarter" idx="13"/>
            <p:custDataLst>
              <p:tags r:id="rId4"/>
            </p:custDataLst>
          </p:nvPr>
        </p:nvSpPr>
        <p:spPr>
          <a:xfrm>
            <a:off x="2834640" y="3244850"/>
            <a:ext cx="5880100" cy="2280920"/>
          </a:xfrm>
        </p:spPr>
        <p:txBody>
          <a:bodyPr>
            <a:noAutofit/>
          </a:bodyPr>
          <a:lstStyle/>
          <a:p>
            <a:pPr algn="l"/>
            <a:r>
              <a:rPr lang="en-US" altLang="zh-CN" sz="2800">
                <a:sym typeface="+mn-ea"/>
              </a:rPr>
              <a:t>1</a:t>
            </a:r>
            <a:r>
              <a:rPr lang="zh-CN" altLang="en-US" sz="2800">
                <a:sym typeface="+mn-ea"/>
              </a:rPr>
              <a:t>、开场白</a:t>
            </a:r>
            <a:endParaRPr lang="zh-CN" altLang="en-US" sz="2800"/>
          </a:p>
          <a:p>
            <a:pPr algn="l"/>
            <a:r>
              <a:rPr lang="en-US" altLang="zh-CN" sz="2800">
                <a:sym typeface="+mn-ea"/>
              </a:rPr>
              <a:t>2</a:t>
            </a:r>
            <a:r>
              <a:rPr lang="zh-CN" altLang="en-US" sz="2800">
                <a:sym typeface="+mn-ea"/>
              </a:rPr>
              <a:t>、导游词</a:t>
            </a:r>
          </a:p>
          <a:p>
            <a:pPr algn="l"/>
            <a:r>
              <a:rPr lang="en-US" altLang="zh-CN" sz="2800">
                <a:sym typeface="+mn-ea"/>
              </a:rPr>
              <a:t>3</a:t>
            </a:r>
            <a:r>
              <a:rPr lang="zh-CN" altLang="en-US" sz="2800">
                <a:sym typeface="+mn-ea"/>
              </a:rPr>
              <a:t>、发言稿</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可选过程 10"/>
          <p:cNvSpPr/>
          <p:nvPr/>
        </p:nvSpPr>
        <p:spPr>
          <a:xfrm>
            <a:off x="274320" y="243205"/>
            <a:ext cx="2280920" cy="579755"/>
          </a:xfrm>
          <a:prstGeom prst="flowChartAlternateProcess">
            <a:avLst/>
          </a:prstGeom>
          <a:solidFill>
            <a:srgbClr val="E9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rPr>
              <a:t>开场白</a:t>
            </a:r>
          </a:p>
        </p:txBody>
      </p:sp>
      <p:sp>
        <p:nvSpPr>
          <p:cNvPr id="3" name="文本框 2"/>
          <p:cNvSpPr txBox="1"/>
          <p:nvPr/>
        </p:nvSpPr>
        <p:spPr>
          <a:xfrm>
            <a:off x="1209040" y="1045845"/>
            <a:ext cx="10139680" cy="953135"/>
          </a:xfrm>
          <a:prstGeom prst="rect">
            <a:avLst/>
          </a:prstGeom>
          <a:solidFill>
            <a:schemeClr val="tx2"/>
          </a:solidFill>
          <a:ln>
            <a:solidFill>
              <a:schemeClr val="tx1"/>
            </a:solidFill>
          </a:ln>
        </p:spPr>
        <p:txBody>
          <a:bodyPr wrap="square" rtlCol="0">
            <a:spAutoFit/>
          </a:bodyPr>
          <a:lstStyle/>
          <a:p>
            <a:r>
              <a:rPr lang="zh-CN" altLang="en-US" sz="2800">
                <a:latin typeface="微软雅黑" panose="020B0503020204020204" charset="-122"/>
                <a:ea typeface="微软雅黑" panose="020B0503020204020204" charset="-122"/>
                <a:cs typeface="微软雅黑" panose="020B0503020204020204" charset="-122"/>
              </a:rPr>
              <a:t>称呼：尊敬的</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亲爱的</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大家好！</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自我介绍</a:t>
            </a:r>
          </a:p>
          <a:p>
            <a:r>
              <a:rPr lang="zh-CN" altLang="en-US" sz="2800">
                <a:latin typeface="微软雅黑" panose="020B0503020204020204" charset="-122"/>
                <a:ea typeface="微软雅黑" panose="020B0503020204020204" charset="-122"/>
                <a:cs typeface="微软雅黑" panose="020B0503020204020204" charset="-122"/>
                <a:sym typeface="+mn-ea"/>
              </a:rPr>
              <a:t>□□活动内容及其意义</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a:latin typeface="微软雅黑" panose="020B0503020204020204" charset="-122"/>
                <a:ea typeface="微软雅黑" panose="020B0503020204020204" charset="-122"/>
                <a:cs typeface="微软雅黑" panose="020B0503020204020204" charset="-122"/>
                <a:sym typeface="+mn-ea"/>
              </a:rPr>
              <a:t>结束语！</a:t>
            </a:r>
          </a:p>
        </p:txBody>
      </p:sp>
      <p:sp>
        <p:nvSpPr>
          <p:cNvPr id="4" name="流程图: 可选过程 3"/>
          <p:cNvSpPr/>
          <p:nvPr/>
        </p:nvSpPr>
        <p:spPr>
          <a:xfrm>
            <a:off x="274320" y="2091055"/>
            <a:ext cx="2280920" cy="608330"/>
          </a:xfrm>
          <a:prstGeom prst="flowChartAlternateProcess">
            <a:avLst/>
          </a:prstGeom>
          <a:solidFill>
            <a:srgbClr val="E9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rPr>
              <a:t>导游词</a:t>
            </a:r>
          </a:p>
        </p:txBody>
      </p:sp>
      <p:sp>
        <p:nvSpPr>
          <p:cNvPr id="5" name="文本框 4"/>
          <p:cNvSpPr txBox="1"/>
          <p:nvPr/>
        </p:nvSpPr>
        <p:spPr>
          <a:xfrm>
            <a:off x="1209040" y="2838450"/>
            <a:ext cx="10139680" cy="1383665"/>
          </a:xfrm>
          <a:prstGeom prst="rect">
            <a:avLst/>
          </a:prstGeom>
          <a:solidFill>
            <a:schemeClr val="tx2"/>
          </a:solidFill>
          <a:ln>
            <a:solidFill>
              <a:schemeClr val="tx1"/>
            </a:solidFill>
          </a:ln>
        </p:spPr>
        <p:txBody>
          <a:bodyPr wrap="square" rtlCol="0">
            <a:spAutoFit/>
          </a:bodyPr>
          <a:lstStyle/>
          <a:p>
            <a:r>
              <a:rPr lang="zh-CN" altLang="en-US" sz="2800">
                <a:latin typeface="微软雅黑" panose="020B0503020204020204" charset="-122"/>
                <a:ea typeface="微软雅黑" panose="020B0503020204020204" charset="-122"/>
                <a:cs typeface="微软雅黑" panose="020B0503020204020204" charset="-122"/>
              </a:rPr>
              <a:t>称呼（亲爱的游客们）</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礼貌用语</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自我介绍</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今天我们旅游的地点是（景点名称）</a:t>
            </a:r>
          </a:p>
          <a:p>
            <a:r>
              <a:rPr lang="zh-CN" altLang="en-US" sz="2800">
                <a:latin typeface="微软雅黑" panose="020B0503020204020204" charset="-122"/>
                <a:ea typeface="微软雅黑" panose="020B0503020204020204" charset="-122"/>
                <a:cs typeface="微软雅黑" panose="020B0503020204020204" charset="-122"/>
              </a:rPr>
              <a:t>景物介绍</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结束语</a:t>
            </a:r>
          </a:p>
        </p:txBody>
      </p:sp>
      <p:sp>
        <p:nvSpPr>
          <p:cNvPr id="6" name="流程图: 可选过程 5"/>
          <p:cNvSpPr/>
          <p:nvPr/>
        </p:nvSpPr>
        <p:spPr>
          <a:xfrm>
            <a:off x="274320" y="4478655"/>
            <a:ext cx="2280920" cy="608330"/>
          </a:xfrm>
          <a:prstGeom prst="flowChartAlternateProcess">
            <a:avLst/>
          </a:prstGeom>
          <a:solidFill>
            <a:srgbClr val="E9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rPr>
              <a:t>演讲稿</a:t>
            </a:r>
          </a:p>
        </p:txBody>
      </p:sp>
      <p:sp>
        <p:nvSpPr>
          <p:cNvPr id="7" name="文本框 6"/>
          <p:cNvSpPr txBox="1"/>
          <p:nvPr/>
        </p:nvSpPr>
        <p:spPr>
          <a:xfrm>
            <a:off x="1207770" y="5334000"/>
            <a:ext cx="10140950" cy="1383665"/>
          </a:xfrm>
          <a:prstGeom prst="rect">
            <a:avLst/>
          </a:prstGeom>
          <a:solidFill>
            <a:schemeClr val="tx2"/>
          </a:solidFill>
          <a:ln>
            <a:solidFill>
              <a:schemeClr val="tx1"/>
            </a:solidFill>
          </a:ln>
        </p:spPr>
        <p:txBody>
          <a:bodyPr wrap="square" rtlCol="0">
            <a:spAutoFit/>
          </a:bodyPr>
          <a:lstStyle/>
          <a:p>
            <a:r>
              <a:rPr lang="zh-CN" altLang="en-US" sz="2800"/>
              <a:t>称呼：尊敬的</a:t>
            </a:r>
            <a:r>
              <a:rPr lang="en-US" altLang="zh-CN" sz="2800"/>
              <a:t>/</a:t>
            </a:r>
            <a:r>
              <a:rPr lang="zh-CN" altLang="en-US" sz="2800"/>
              <a:t>亲爱的</a:t>
            </a:r>
            <a:r>
              <a:rPr lang="en-US" altLang="zh-CN" sz="2800"/>
              <a:t>XXX</a:t>
            </a:r>
            <a:r>
              <a:rPr lang="zh-CN" altLang="en-US" sz="2800"/>
              <a:t>：</a:t>
            </a:r>
          </a:p>
          <a:p>
            <a:r>
              <a:rPr lang="zh-CN" altLang="en-US" sz="2800">
                <a:latin typeface="微软雅黑" panose="020B0503020204020204" charset="-122"/>
                <a:ea typeface="微软雅黑" panose="020B0503020204020204" charset="-122"/>
                <a:cs typeface="微软雅黑" panose="020B0503020204020204" charset="-122"/>
                <a:sym typeface="+mn-ea"/>
              </a:rPr>
              <a:t>□□大家好！我今天演讲的题目是《        》</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a:latin typeface="微软雅黑" panose="020B0503020204020204" charset="-122"/>
                <a:ea typeface="微软雅黑" panose="020B0503020204020204" charset="-122"/>
                <a:cs typeface="微软雅黑" panose="020B0503020204020204" charset="-122"/>
                <a:sym typeface="+mn-ea"/>
              </a:rPr>
              <a:t>内容</a:t>
            </a:r>
            <a:r>
              <a:rPr lang="en-US" altLang="zh-CN" sz="2800">
                <a:latin typeface="微软雅黑" panose="020B0503020204020204" charset="-122"/>
                <a:ea typeface="微软雅黑" panose="020B0503020204020204" charset="-122"/>
                <a:cs typeface="微软雅黑" panose="020B0503020204020204" charset="-122"/>
                <a:sym typeface="+mn-ea"/>
              </a:rPr>
              <a:t>+</a:t>
            </a:r>
            <a:r>
              <a:rPr lang="zh-CN" altLang="en-US" sz="2800">
                <a:latin typeface="微软雅黑" panose="020B0503020204020204" charset="-122"/>
                <a:ea typeface="微软雅黑" panose="020B0503020204020204" charset="-122"/>
                <a:cs typeface="微软雅黑" panose="020B0503020204020204" charset="-122"/>
                <a:sym typeface="+mn-ea"/>
              </a:rPr>
              <a:t>结束语（我的演讲完毕，谢谢大家！）</a:t>
            </a:r>
          </a:p>
        </p:txBody>
      </p:sp>
      <p:sp>
        <p:nvSpPr>
          <p:cNvPr id="10" name="文本框 9"/>
          <p:cNvSpPr txBox="1"/>
          <p:nvPr/>
        </p:nvSpPr>
        <p:spPr>
          <a:xfrm>
            <a:off x="2555240" y="239395"/>
            <a:ext cx="1010920" cy="583565"/>
          </a:xfrm>
          <a:prstGeom prst="rect">
            <a:avLst/>
          </a:prstGeom>
          <a:solidFill>
            <a:schemeClr val="accent2">
              <a:lumMod val="60000"/>
              <a:lumOff val="40000"/>
            </a:schemeClr>
          </a:solidFill>
        </p:spPr>
        <p:txBody>
          <a:bodyPr wrap="square" rtlCol="0">
            <a:spAutoFit/>
          </a:bodyPr>
          <a:lstStyle/>
          <a:p>
            <a:r>
              <a:rPr lang="zh-CN" altLang="en-US" sz="3200" b="1">
                <a:solidFill>
                  <a:srgbClr val="C00000"/>
                </a:solidFill>
              </a:rPr>
              <a:t>笔记</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4"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2"/>
            </p:custDataLst>
          </p:nvPr>
        </p:nvSpPr>
        <p:spPr>
          <a:xfrm>
            <a:off x="-635" y="1071245"/>
            <a:ext cx="12192000" cy="578675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p:nvPr>
            <p:custDataLst>
              <p:tags r:id="rId3"/>
            </p:custDataLst>
          </p:nvPr>
        </p:nvPicPr>
        <p:blipFill>
          <a:blip r:embed="rId7" r:link="rId8">
            <a:extLst>
              <a:ext uri="{28A0092B-C50C-407E-A947-70E740481C1C}">
                <a14:useLocalDpi xmlns:a14="http://schemas.microsoft.com/office/drawing/2010/main" val="0"/>
              </a:ext>
            </a:extLst>
          </a:blip>
          <a:stretch>
            <a:fillRect/>
          </a:stretch>
        </p:blipFill>
        <p:spPr>
          <a:xfrm>
            <a:off x="10571797" y="5652825"/>
            <a:ext cx="1620202" cy="1205175"/>
          </a:xfrm>
          <a:prstGeom prst="rect">
            <a:avLst/>
          </a:prstGeom>
        </p:spPr>
      </p:pic>
      <p:pic>
        <p:nvPicPr>
          <p:cNvPr id="7" name="图片 6"/>
          <p:cNvPicPr/>
          <p:nvPr>
            <p:custDataLst>
              <p:tags r:id="rId4"/>
            </p:custDataLst>
          </p:nvPr>
        </p:nvPicPr>
        <p:blipFill>
          <a:blip r:embed="rId9" r:link="rId10">
            <a:extLst>
              <a:ext uri="{28A0092B-C50C-407E-A947-70E740481C1C}">
                <a14:useLocalDpi xmlns:a14="http://schemas.microsoft.com/office/drawing/2010/main" val="0"/>
              </a:ext>
            </a:extLst>
          </a:blip>
          <a:stretch>
            <a:fillRect/>
          </a:stretch>
        </p:blipFill>
        <p:spPr>
          <a:xfrm>
            <a:off x="0" y="5864973"/>
            <a:ext cx="1620202" cy="993027"/>
          </a:xfrm>
          <a:prstGeom prst="rect">
            <a:avLst/>
          </a:prstGeom>
        </p:spPr>
      </p:pic>
      <p:pic>
        <p:nvPicPr>
          <p:cNvPr id="3" name="Picture 2"/>
          <p:cNvPicPr>
            <a:picLocks noChangeAspect="1" noChangeArrowheads="1"/>
          </p:cNvPicPr>
          <p:nvPr/>
        </p:nvPicPr>
        <p:blipFill>
          <a:blip r:embed="rId11" cstate="print"/>
          <a:srcRect/>
          <a:stretch>
            <a:fillRect/>
          </a:stretch>
        </p:blipFill>
        <p:spPr bwMode="auto">
          <a:xfrm>
            <a:off x="0" y="79375"/>
            <a:ext cx="10208895" cy="991870"/>
          </a:xfrm>
          <a:prstGeom prst="rect">
            <a:avLst/>
          </a:prstGeom>
          <a:noFill/>
          <a:ln w="9525">
            <a:noFill/>
            <a:miter lim="800000"/>
            <a:headEnd/>
            <a:tailEnd/>
          </a:ln>
        </p:spPr>
      </p:pic>
      <p:sp>
        <p:nvSpPr>
          <p:cNvPr id="9" name="文本框 8"/>
          <p:cNvSpPr txBox="1"/>
          <p:nvPr/>
        </p:nvSpPr>
        <p:spPr>
          <a:xfrm>
            <a:off x="906780" y="3851910"/>
            <a:ext cx="2491105" cy="645160"/>
          </a:xfrm>
          <a:prstGeom prst="rect">
            <a:avLst/>
          </a:prstGeom>
          <a:noFill/>
        </p:spPr>
        <p:txBody>
          <a:bodyPr wrap="square" rtlCol="0">
            <a:spAutoFit/>
          </a:bodyPr>
          <a:lstStyle/>
          <a:p>
            <a:r>
              <a:rPr lang="zh-CN" altLang="en-US" sz="3600" b="1" kern="0" dirty="0">
                <a:solidFill>
                  <a:srgbClr val="000000"/>
                </a:solidFill>
                <a:latin typeface="Times New Roman" panose="02020603050405020304" pitchFamily="65" charset="-122"/>
                <a:ea typeface="宋体" panose="02010600030101010101" pitchFamily="2" charset="-122"/>
                <a:sym typeface="+mn-ea"/>
              </a:rPr>
              <a:t>文章修改</a:t>
            </a:r>
            <a:endParaRPr lang="zh-CN" altLang="en-US" sz="3600"/>
          </a:p>
        </p:txBody>
      </p:sp>
      <p:sp>
        <p:nvSpPr>
          <p:cNvPr id="13" name="左箭头标注 12"/>
          <p:cNvSpPr/>
          <p:nvPr/>
        </p:nvSpPr>
        <p:spPr>
          <a:xfrm rot="10800000" flipH="1" flipV="1">
            <a:off x="3397885" y="2696210"/>
            <a:ext cx="6329045" cy="2956560"/>
          </a:xfrm>
          <a:prstGeom prst="leftArrowCallout">
            <a:avLst>
              <a:gd name="adj1" fmla="val 10695"/>
              <a:gd name="adj2" fmla="val 13509"/>
              <a:gd name="adj3" fmla="val 57087"/>
              <a:gd name="adj4" fmla="val 64977"/>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564505" y="3051810"/>
            <a:ext cx="4162425" cy="2245360"/>
          </a:xfrm>
          <a:prstGeom prst="rect">
            <a:avLst/>
          </a:prstGeom>
          <a:noFill/>
        </p:spPr>
        <p:txBody>
          <a:bodyPr wrap="square" rtlCol="0">
            <a:spAutoFit/>
          </a:bodyPr>
          <a:lstStyle/>
          <a:p>
            <a:pPr marL="457200" indent="-457200">
              <a:buFont typeface="Wingdings" panose="05000000000000000000" charset="0"/>
              <a:buChar char="Ø"/>
            </a:pPr>
            <a:r>
              <a:rPr lang="zh-CN" altLang="en-US" sz="2800" b="1" kern="0" dirty="0">
                <a:solidFill>
                  <a:srgbClr val="000000"/>
                </a:solidFill>
                <a:latin typeface="Times New Roman" panose="02020603050405020304" pitchFamily="65" charset="-122"/>
                <a:ea typeface="宋体" panose="02010600030101010101" pitchFamily="2" charset="-122"/>
                <a:sym typeface="+mn-ea"/>
              </a:rPr>
              <a:t>思想内容和表达方式。</a:t>
            </a:r>
          </a:p>
          <a:p>
            <a:pPr indent="0">
              <a:buFont typeface="Wingdings" panose="05000000000000000000" charset="0"/>
              <a:buNone/>
            </a:pPr>
            <a:endParaRPr lang="zh-CN" altLang="en-US" sz="2800" b="1" kern="0" dirty="0">
              <a:solidFill>
                <a:srgbClr val="000000"/>
              </a:solidFill>
              <a:latin typeface="Times New Roman" panose="02020603050405020304" pitchFamily="65" charset="-122"/>
              <a:ea typeface="宋体" panose="02010600030101010101" pitchFamily="2" charset="-122"/>
              <a:sym typeface="+mn-ea"/>
            </a:endParaRPr>
          </a:p>
          <a:p>
            <a:pPr marL="457200" indent="-457200">
              <a:buFont typeface="Wingdings" panose="05000000000000000000" charset="0"/>
              <a:buChar char="Ø"/>
            </a:pPr>
            <a:r>
              <a:rPr lang="zh-CN" altLang="en-US" sz="2800" b="1" kern="0" dirty="0">
                <a:solidFill>
                  <a:srgbClr val="000000"/>
                </a:solidFill>
                <a:latin typeface="Times New Roman" panose="02020603050405020304" pitchFamily="65" charset="-122"/>
                <a:ea typeface="宋体" panose="02010600030101010101" pitchFamily="2" charset="-122"/>
                <a:sym typeface="+mn-ea"/>
              </a:rPr>
              <a:t>病句。</a:t>
            </a:r>
          </a:p>
          <a:p>
            <a:pPr indent="0">
              <a:buFont typeface="Wingdings" panose="05000000000000000000" charset="0"/>
              <a:buNone/>
            </a:pPr>
            <a:endParaRPr lang="zh-CN" altLang="en-US" sz="2800" b="1" kern="0" dirty="0">
              <a:solidFill>
                <a:srgbClr val="000000"/>
              </a:solidFill>
              <a:latin typeface="Times New Roman" panose="02020603050405020304" pitchFamily="65" charset="-122"/>
              <a:ea typeface="宋体" panose="02010600030101010101" pitchFamily="2" charset="-122"/>
              <a:sym typeface="+mn-ea"/>
            </a:endParaRPr>
          </a:p>
          <a:p>
            <a:pPr marL="457200" indent="-457200">
              <a:buFont typeface="Wingdings" panose="05000000000000000000" charset="0"/>
              <a:buChar char="Ø"/>
            </a:pPr>
            <a:r>
              <a:rPr lang="zh-CN" altLang="en-US" sz="2800" b="1" kern="0" dirty="0">
                <a:solidFill>
                  <a:srgbClr val="000000"/>
                </a:solidFill>
                <a:latin typeface="Times New Roman" panose="02020603050405020304" pitchFamily="65" charset="-122"/>
                <a:ea typeface="宋体" panose="02010600030101010101" pitchFamily="2" charset="-122"/>
                <a:sym typeface="+mn-ea"/>
              </a:rPr>
              <a:t>错别字与标点符号。</a:t>
            </a:r>
            <a:endParaRPr lang="zh-CN" altLang="en-US" sz="2800" b="1"/>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215" y="197485"/>
            <a:ext cx="11751310" cy="535495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3200" b="1" kern="0" dirty="0">
                <a:solidFill>
                  <a:srgbClr val="000000"/>
                </a:solidFill>
                <a:latin typeface="+mn-ea"/>
                <a:cs typeface="+mn-ea"/>
              </a:rPr>
              <a:t>文章修改</a:t>
            </a:r>
            <a:endParaRPr lang="zh-CN" altLang="en-US" sz="2000" b="1" dirty="0">
              <a:latin typeface="+mn-ea"/>
              <a:cs typeface="+mn-ea"/>
            </a:endParaRPr>
          </a:p>
          <a:p>
            <a:pPr marL="0" indent="0" eaLnBrk="0" latinLnBrk="1" hangingPunct="0">
              <a:lnSpc>
                <a:spcPct val="150000"/>
              </a:lnSpc>
              <a:spcBef>
                <a:spcPts val="0"/>
              </a:spcBef>
              <a:buNone/>
            </a:pPr>
            <a:r>
              <a:rPr lang="zh-CN" altLang="en-US" sz="2000" kern="0" dirty="0">
                <a:solidFill>
                  <a:srgbClr val="000000"/>
                </a:solidFill>
                <a:latin typeface="+mn-ea"/>
                <a:cs typeface="+mn-ea"/>
              </a:rPr>
              <a:t>主要包括以下方面:</a:t>
            </a:r>
            <a:endParaRPr lang="zh-CN" altLang="en-US" sz="2000" dirty="0">
              <a:latin typeface="+mn-ea"/>
              <a:cs typeface="+mn-ea"/>
            </a:endParaRPr>
          </a:p>
          <a:p>
            <a:pPr marL="0" indent="0" eaLnBrk="0" latinLnBrk="1" hangingPunct="0">
              <a:lnSpc>
                <a:spcPct val="150000"/>
              </a:lnSpc>
              <a:spcBef>
                <a:spcPts val="0"/>
              </a:spcBef>
              <a:buNone/>
            </a:pPr>
            <a:r>
              <a:rPr lang="zh-CN" altLang="en-US" sz="2000" b="1" kern="0" dirty="0">
                <a:solidFill>
                  <a:schemeClr val="accent1"/>
                </a:solidFill>
                <a:latin typeface="+mn-ea"/>
                <a:cs typeface="+mn-ea"/>
              </a:rPr>
              <a:t>1.思想内容和表达方式。</a:t>
            </a:r>
            <a:r>
              <a:rPr lang="zh-CN" altLang="en-US" sz="2000" kern="0" dirty="0">
                <a:solidFill>
                  <a:srgbClr val="000000"/>
                </a:solidFill>
                <a:latin typeface="+mn-ea"/>
                <a:cs typeface="+mn-ea"/>
              </a:rPr>
              <a:t>思想内容和表达方式要依据文体、内容而定,有的文段在表达方式上有悖文体要求,有的文段在文体上(如应用文)有错误。常见的主要是应用文的格式错误,因此要把握常用应用文的特点。</a:t>
            </a:r>
            <a:endParaRPr lang="zh-CN" altLang="en-US" sz="2000" dirty="0">
              <a:latin typeface="+mn-ea"/>
              <a:cs typeface="+mn-ea"/>
            </a:endParaRPr>
          </a:p>
          <a:p>
            <a:pPr marL="0" indent="0" eaLnBrk="0" latinLnBrk="1" hangingPunct="0">
              <a:lnSpc>
                <a:spcPct val="150000"/>
              </a:lnSpc>
              <a:spcBef>
                <a:spcPts val="0"/>
              </a:spcBef>
              <a:buNone/>
            </a:pPr>
            <a:r>
              <a:rPr lang="zh-CN" altLang="en-US" sz="2000" b="1" kern="0" dirty="0">
                <a:solidFill>
                  <a:schemeClr val="accent1"/>
                </a:solidFill>
                <a:latin typeface="+mn-ea"/>
                <a:cs typeface="+mn-ea"/>
              </a:rPr>
              <a:t>2.病句。</a:t>
            </a:r>
            <a:r>
              <a:rPr lang="zh-CN" altLang="en-US" sz="2000" kern="0" dirty="0">
                <a:solidFill>
                  <a:srgbClr val="000000"/>
                </a:solidFill>
                <a:latin typeface="+mn-ea"/>
                <a:cs typeface="+mn-ea"/>
              </a:rPr>
              <a:t>要求能准确把握病句的类型,并进行正确修改。常见的病句类型:成分残缺、搭配不当、语序不当、重复或赘余、句式杂糅等。修改病句首先要准确把握病因,再“对症下药”,运用“增、删、调、换、改”的基本方法进行改正,但要注意不能改变句子的原意。</a:t>
            </a:r>
          </a:p>
          <a:p>
            <a:pPr marL="0" indent="0" eaLnBrk="0" latinLnBrk="1" hangingPunct="0">
              <a:lnSpc>
                <a:spcPct val="150000"/>
              </a:lnSpc>
              <a:spcBef>
                <a:spcPts val="0"/>
              </a:spcBef>
              <a:buNone/>
            </a:pPr>
            <a:r>
              <a:rPr lang="zh-CN" altLang="en-US" sz="2000" b="1" kern="0" dirty="0">
                <a:solidFill>
                  <a:schemeClr val="accent1"/>
                </a:solidFill>
                <a:latin typeface="+mn-ea"/>
                <a:cs typeface="+mn-ea"/>
                <a:sym typeface="+mn-ea"/>
              </a:rPr>
              <a:t>3.错别字与标点符号。</a:t>
            </a:r>
            <a:r>
              <a:rPr lang="zh-CN" altLang="en-US" sz="2000" kern="0" dirty="0">
                <a:solidFill>
                  <a:srgbClr val="000000"/>
                </a:solidFill>
                <a:latin typeface="+mn-ea"/>
                <a:cs typeface="+mn-ea"/>
                <a:sym typeface="+mn-ea"/>
              </a:rPr>
              <a:t>要注意易错的形似字、同音字,要从字义字形和词语语境上去辨析与改正。要求正确使用标点符号,修改用错的标点符号。文章修改,要根据具体的语言环境,借助语感,结合语意,联系相关知识,在确保文句意思正确的前提下,按照“简明、连贯、得体”的原则,有针对性地进行修改。</a:t>
            </a:r>
            <a:endParaRPr lang="zh-CN" altLang="en-US" sz="2000">
              <a:latin typeface="+mn-ea"/>
              <a:cs typeface="+mn-ea"/>
            </a:endParaRPr>
          </a:p>
          <a:p>
            <a:pPr marL="0" indent="0" eaLnBrk="0" latinLnBrk="1" hangingPunct="0">
              <a:lnSpc>
                <a:spcPct val="150000"/>
              </a:lnSpc>
              <a:spcBef>
                <a:spcPts val="0"/>
              </a:spcBef>
              <a:buNone/>
            </a:pPr>
            <a:endParaRPr lang="zh-CN" altLang="en-US" sz="2000" dirty="0">
              <a:latin typeface="+mn-ea"/>
              <a:cs typeface="+mn-ea"/>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2"/>
            </p:custDataLst>
          </p:nvPr>
        </p:nvSpPr>
        <p:spPr>
          <a:xfrm>
            <a:off x="0" y="608400"/>
            <a:ext cx="12192000" cy="56412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p:nvPr>
            <p:custDataLst>
              <p:tags r:id="rId3"/>
            </p:custDataLst>
          </p:nvPr>
        </p:nvPicPr>
        <p:blipFill>
          <a:blip r:embed="rId9" r:link="rId10" cstate="print">
            <a:extLst>
              <a:ext uri="{28A0092B-C50C-407E-A947-70E740481C1C}">
                <a14:useLocalDpi xmlns:a14="http://schemas.microsoft.com/office/drawing/2010/main" val="0"/>
              </a:ext>
            </a:extLst>
          </a:blip>
          <a:stretch>
            <a:fillRect/>
          </a:stretch>
        </p:blipFill>
        <p:spPr>
          <a:xfrm>
            <a:off x="10571797" y="0"/>
            <a:ext cx="1620202" cy="1082525"/>
          </a:xfrm>
          <a:prstGeom prst="rect">
            <a:avLst/>
          </a:prstGeom>
        </p:spPr>
      </p:pic>
      <p:pic>
        <p:nvPicPr>
          <p:cNvPr id="15" name="图片 14"/>
          <p:cNvPicPr/>
          <p:nvPr>
            <p:custDataLst>
              <p:tags r:id="rId4"/>
            </p:custDataLst>
          </p:nvPr>
        </p:nvPicPr>
        <p:blipFill>
          <a:blip r:embed="rId11" r:link="rId12">
            <a:extLst>
              <a:ext uri="{28A0092B-C50C-407E-A947-70E740481C1C}">
                <a14:useLocalDpi xmlns:a14="http://schemas.microsoft.com/office/drawing/2010/main" val="0"/>
              </a:ext>
            </a:extLst>
          </a:blip>
          <a:stretch>
            <a:fillRect/>
          </a:stretch>
        </p:blipFill>
        <p:spPr>
          <a:xfrm>
            <a:off x="0" y="5237797"/>
            <a:ext cx="1620202" cy="1620202"/>
          </a:xfrm>
          <a:prstGeom prst="rect">
            <a:avLst/>
          </a:prstGeom>
        </p:spPr>
      </p:pic>
      <p:sp>
        <p:nvSpPr>
          <p:cNvPr id="16" name="Title 6"/>
          <p:cNvSpPr txBox="1"/>
          <p:nvPr>
            <p:custDataLst>
              <p:tags r:id="rId5"/>
            </p:custDataLst>
          </p:nvPr>
        </p:nvSpPr>
        <p:spPr>
          <a:xfrm>
            <a:off x="10078030" y="1220400"/>
            <a:ext cx="1228780" cy="4417200"/>
          </a:xfrm>
          <a:prstGeom prst="rect">
            <a:avLst/>
          </a:prstGeom>
          <a:noFill/>
          <a:ln w="3175">
            <a:noFill/>
            <a:prstDash val="dash"/>
          </a:ln>
        </p:spPr>
        <p:txBody>
          <a:bodyPr vert="eaVert" wrap="square" lIns="72000" tIns="108000" rIns="72000" bIns="1080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ctr">
              <a:lnSpc>
                <a:spcPct val="110000"/>
              </a:lnSpc>
              <a:defRPr/>
            </a:pPr>
            <a:r>
              <a:rPr lang="zh-CN" altLang="en-US" sz="4400" b="1" spc="300" dirty="0">
                <a:ln w="3175">
                  <a:noFill/>
                  <a:prstDash val="dash"/>
                </a:ln>
                <a:solidFill>
                  <a:schemeClr val="tx1">
                    <a:lumMod val="75000"/>
                    <a:lumOff val="25000"/>
                  </a:schemeClr>
                </a:solidFill>
                <a:latin typeface="Arial" panose="020B0604020202020204" pitchFamily="34" charset="0"/>
                <a:ea typeface="隶书" panose="02010509060101010101" pitchFamily="49" charset="-122"/>
                <a:cs typeface="微软雅黑" panose="020B0503020204020204" charset="-122"/>
              </a:rPr>
              <a:t>结束语</a:t>
            </a:r>
          </a:p>
        </p:txBody>
      </p:sp>
      <p:sp>
        <p:nvSpPr>
          <p:cNvPr id="7" name="文本占位符 6"/>
          <p:cNvSpPr>
            <a:spLocks noGrp="1"/>
          </p:cNvSpPr>
          <p:nvPr>
            <p:custDataLst>
              <p:tags r:id="rId6"/>
            </p:custDataLst>
          </p:nvPr>
        </p:nvSpPr>
        <p:spPr>
          <a:xfrm>
            <a:off x="1148080" y="1761490"/>
            <a:ext cx="8750300" cy="3334385"/>
          </a:xfrm>
          <a:prstGeom prst="rect">
            <a:avLst/>
          </a:prstGeom>
        </p:spPr>
        <p:txBody>
          <a:bodyPr vert="horz" lIns="90170" tIns="46990" rIns="90170" bIns="46990" rtlCol="0">
            <a:noAutofit/>
          </a:bodyP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Arial" panose="020B0604020202020204" pitchFamily="34" charset="0"/>
                <a:ea typeface="隶书" panose="02010509060101010101" pitchFamily="49" charset="-122"/>
                <a:cs typeface="+mn-cs"/>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800"/>
              <a:t>      </a:t>
            </a:r>
            <a:r>
              <a:rPr lang="zh-CN" altLang="en-US" sz="2800"/>
              <a:t>凡是新的事情在起头总是这样一来的，起初热心的人很多，而不久就冷淡下去，撒手不做了，因为他已经明白，不经过一番苦工是做不成的，而只有想做的人，才忍得过这番痛苦。</a:t>
            </a:r>
          </a:p>
          <a:p>
            <a:pPr algn="l"/>
            <a:r>
              <a:rPr lang="zh-CN" altLang="en-US" sz="2800"/>
              <a:t>                                 ——陀思妥耶夫斯基</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idx="13"/>
            <p:custDataLst>
              <p:tags r:id="rId2"/>
            </p:custDataLst>
          </p:nvPr>
        </p:nvSpPr>
        <p:spPr/>
        <p:txBody>
          <a:bodyPr/>
          <a:lstStyle/>
          <a:p>
            <a:r>
              <a:rPr lang="zh-CN" altLang="en-US"/>
              <a:t>谢谢观看</a:t>
            </a:r>
          </a:p>
        </p:txBody>
      </p:sp>
      <p:sp>
        <p:nvSpPr>
          <p:cNvPr id="3" name="文本占位符 2"/>
          <p:cNvSpPr>
            <a:spLocks noGrp="1"/>
          </p:cNvSpPr>
          <p:nvPr>
            <p:ph type="body" idx="14"/>
            <p:custDataLst>
              <p:tags r:id="rId3"/>
            </p:custDataLst>
          </p:nvPr>
        </p:nvSpPr>
        <p:spPr>
          <a:xfrm>
            <a:off x="2095500" y="3651885"/>
            <a:ext cx="3492500" cy="569595"/>
          </a:xfrm>
        </p:spPr>
        <p:txBody>
          <a:bodyPr/>
          <a:lstStyle/>
          <a:p>
            <a:r>
              <a:rPr lang="zh-CN" altLang="en-US" sz="2000"/>
              <a:t>天行健，君子以自强不息。</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6" r:link="rId7">
            <a:extLst>
              <a:ext uri="{28A0092B-C50C-407E-A947-70E740481C1C}">
                <a14:useLocalDpi xmlns:a14="http://schemas.microsoft.com/office/drawing/2010/main" val="0"/>
              </a:ext>
            </a:extLst>
          </a:blip>
          <a:stretch>
            <a:fillRect/>
          </a:stretch>
        </p:blipFill>
        <p:spPr>
          <a:xfrm>
            <a:off x="10571797" y="5652825"/>
            <a:ext cx="1620202" cy="1205175"/>
          </a:xfrm>
          <a:prstGeom prst="rect">
            <a:avLst/>
          </a:prstGeom>
        </p:spPr>
      </p:pic>
      <p:pic>
        <p:nvPicPr>
          <p:cNvPr id="7" name="图片 6"/>
          <p:cNvPicPr/>
          <p:nvPr>
            <p:custDataLst>
              <p:tags r:id="rId3"/>
            </p:custDataLst>
          </p:nvPr>
        </p:nvPicPr>
        <p:blipFill>
          <a:blip r:embed="rId8" r:link="rId9">
            <a:extLst>
              <a:ext uri="{28A0092B-C50C-407E-A947-70E740481C1C}">
                <a14:useLocalDpi xmlns:a14="http://schemas.microsoft.com/office/drawing/2010/main" val="0"/>
              </a:ext>
            </a:extLst>
          </a:blip>
          <a:stretch>
            <a:fillRect/>
          </a:stretch>
        </p:blipFill>
        <p:spPr>
          <a:xfrm>
            <a:off x="0" y="5864973"/>
            <a:ext cx="1620202" cy="993027"/>
          </a:xfrm>
          <a:prstGeom prst="rect">
            <a:avLst/>
          </a:prstGeom>
        </p:spPr>
      </p:pic>
      <p:sp>
        <p:nvSpPr>
          <p:cNvPr id="2" name="TextBox 2"/>
          <p:cNvSpPr txBox="1"/>
          <p:nvPr/>
        </p:nvSpPr>
        <p:spPr>
          <a:xfrm>
            <a:off x="103505" y="342900"/>
            <a:ext cx="11662410" cy="1619250"/>
          </a:xfrm>
          <a:prstGeom prst="rect">
            <a:avLst/>
          </a:prstGeom>
          <a:noFill/>
        </p:spPr>
        <p:txBody>
          <a:bodyPr wrap="square" lIns="0" tIns="0" rIns="0" bIns="0" rtlCol="0">
            <a:spAutoFit/>
          </a:bodyPr>
          <a:lstStyle/>
          <a:p>
            <a:pPr marL="0" indent="0" algn="r" eaLnBrk="0" latinLnBrk="1" hangingPunct="0">
              <a:lnSpc>
                <a:spcPct val="150000"/>
              </a:lnSpc>
              <a:spcBef>
                <a:spcPts val="0"/>
              </a:spcBef>
              <a:buNone/>
            </a:pPr>
            <a:endParaRPr lang="zh-CN" altLang="en-US" dirty="0"/>
          </a:p>
          <a:p>
            <a:pPr marL="0" indent="0" eaLnBrk="0" latinLnBrk="1" hangingPunct="0">
              <a:lnSpc>
                <a:spcPct val="150000"/>
              </a:lnSpc>
              <a:spcBef>
                <a:spcPts val="0"/>
              </a:spcBef>
              <a:buNone/>
            </a:pPr>
            <a:r>
              <a:rPr lang="zh-CN" altLang="en-US" sz="2605" kern="0" dirty="0">
                <a:solidFill>
                  <a:srgbClr val="000000"/>
                </a:solidFill>
                <a:latin typeface="Times New Roman" panose="02020603050405020304" pitchFamily="65" charset="-122"/>
                <a:ea typeface="宋体" panose="02010600030101010101" pitchFamily="2" charset="-122"/>
              </a:rPr>
              <a:t>答:(1)</a:t>
            </a:r>
            <a:r>
              <a:rPr lang="zh-CN" altLang="en-US" sz="2605" u="sng" kern="0" dirty="0">
                <a:solidFill>
                  <a:srgbClr val="000000"/>
                </a:solidFill>
                <a:latin typeface="Times New Roman" panose="02020603050405020304" pitchFamily="65" charset="-122"/>
                <a:ea typeface="宋体" panose="02010600030101010101" pitchFamily="2" charset="-122"/>
              </a:rPr>
              <a:t>  </a:t>
            </a:r>
            <a:r>
              <a:rPr lang="zh-CN" altLang="en-US" sz="2605" u="sng" kern="0" dirty="0">
                <a:solidFill>
                  <a:srgbClr val="C00000"/>
                </a:solidFill>
                <a:latin typeface="Times New Roman" panose="02020603050405020304" pitchFamily="65" charset="-122"/>
                <a:ea typeface="宋体" panose="02010600030101010101" pitchFamily="2" charset="-122"/>
              </a:rPr>
              <a:t>  把“启示”改为“启事”</a:t>
            </a:r>
            <a:r>
              <a:rPr lang="zh-CN" altLang="en-US" sz="2605" u="sng" kern="0" dirty="0">
                <a:solidFill>
                  <a:srgbClr val="000000"/>
                </a:solidFill>
                <a:latin typeface="Times New Roman" panose="02020603050405020304" pitchFamily="65" charset="-122"/>
                <a:ea typeface="宋体" panose="02010600030101010101" pitchFamily="2" charset="-122"/>
              </a:rPr>
              <a:t>    </a:t>
            </a:r>
            <a:r>
              <a:rPr lang="zh-CN" altLang="en-US" sz="2605" kern="0" dirty="0">
                <a:solidFill>
                  <a:srgbClr val="000000"/>
                </a:solidFill>
                <a:latin typeface="Times New Roman" panose="02020603050405020304" pitchFamily="65" charset="-122"/>
                <a:ea typeface="宋体" panose="02010600030101010101" pitchFamily="2" charset="-122"/>
              </a:rPr>
              <a:t>(2)</a:t>
            </a:r>
            <a:r>
              <a:rPr lang="zh-CN" altLang="en-US" sz="2605" u="sng" kern="0" dirty="0">
                <a:solidFill>
                  <a:srgbClr val="000000"/>
                </a:solidFill>
                <a:latin typeface="Times New Roman" panose="02020603050405020304" pitchFamily="65" charset="-122"/>
                <a:ea typeface="宋体" panose="02010600030101010101" pitchFamily="2" charset="-122"/>
              </a:rPr>
              <a:t>    </a:t>
            </a:r>
            <a:r>
              <a:rPr lang="zh-CN" altLang="en-US" sz="2605" u="sng" kern="0" dirty="0">
                <a:solidFill>
                  <a:srgbClr val="C00000"/>
                </a:solidFill>
                <a:latin typeface="Times New Roman" panose="02020603050405020304" pitchFamily="65" charset="-122"/>
                <a:ea typeface="宋体" panose="02010600030101010101" pitchFamily="2" charset="-122"/>
              </a:rPr>
              <a:t>应写明截稿日期</a:t>
            </a:r>
            <a:r>
              <a:rPr lang="zh-CN" altLang="en-US" sz="2605" u="sng" kern="0" dirty="0">
                <a:solidFill>
                  <a:srgbClr val="000000"/>
                </a:solidFill>
                <a:latin typeface="Times New Roman" panose="02020603050405020304" pitchFamily="65" charset="-122"/>
                <a:ea typeface="宋体" panose="02010600030101010101" pitchFamily="2" charset="-122"/>
              </a:rPr>
              <a:t>    </a:t>
            </a:r>
          </a:p>
          <a:p>
            <a:pPr marL="0" indent="0" eaLnBrk="0" latinLnBrk="1" hangingPunct="0">
              <a:lnSpc>
                <a:spcPct val="150000"/>
              </a:lnSpc>
              <a:spcBef>
                <a:spcPts val="0"/>
              </a:spcBef>
              <a:buNone/>
            </a:pPr>
            <a:r>
              <a:rPr lang="zh-CN" altLang="en-US" sz="2605" kern="0" dirty="0">
                <a:solidFill>
                  <a:srgbClr val="000000"/>
                </a:solidFill>
                <a:latin typeface="Times New Roman" panose="02020603050405020304" pitchFamily="65" charset="-122"/>
                <a:ea typeface="宋体" panose="02010600030101010101" pitchFamily="2" charset="-122"/>
              </a:rPr>
              <a:t>(3)</a:t>
            </a:r>
            <a:r>
              <a:rPr lang="zh-CN" altLang="en-US" sz="2605" u="sng" kern="0" dirty="0">
                <a:solidFill>
                  <a:srgbClr val="000000"/>
                </a:solidFill>
                <a:latin typeface="Times New Roman" panose="02020603050405020304" pitchFamily="65" charset="-122"/>
                <a:ea typeface="宋体" panose="02010600030101010101" pitchFamily="2" charset="-122"/>
              </a:rPr>
              <a:t>    </a:t>
            </a:r>
            <a:r>
              <a:rPr lang="zh-CN" altLang="en-US" sz="2605" u="sng" kern="0" dirty="0">
                <a:solidFill>
                  <a:srgbClr val="C00000"/>
                </a:solidFill>
                <a:latin typeface="Times New Roman" panose="02020603050405020304" pitchFamily="65" charset="-122"/>
                <a:ea typeface="宋体" panose="02010600030101010101" pitchFamily="2" charset="-122"/>
              </a:rPr>
              <a:t>删去“全体”(或删去“们”)  </a:t>
            </a:r>
            <a:r>
              <a:rPr lang="zh-CN" altLang="en-US" sz="2605" u="sng" kern="0" dirty="0">
                <a:solidFill>
                  <a:srgbClr val="000000"/>
                </a:solidFill>
                <a:latin typeface="Times New Roman" panose="02020603050405020304" pitchFamily="65" charset="-122"/>
                <a:ea typeface="宋体" panose="02010600030101010101" pitchFamily="2" charset="-122"/>
              </a:rPr>
              <a:t>  </a:t>
            </a:r>
            <a:r>
              <a:rPr lang="zh-CN" altLang="en-US" sz="2605" kern="0" dirty="0">
                <a:solidFill>
                  <a:srgbClr val="000000"/>
                </a:solidFill>
                <a:latin typeface="Times New Roman" panose="02020603050405020304" pitchFamily="65" charset="-122"/>
                <a:ea typeface="宋体" panose="02010600030101010101" pitchFamily="2" charset="-122"/>
              </a:rPr>
              <a:t>(4)</a:t>
            </a:r>
            <a:r>
              <a:rPr lang="zh-CN" altLang="en-US" sz="2605" u="sng" kern="0" dirty="0">
                <a:solidFill>
                  <a:srgbClr val="000000"/>
                </a:solidFill>
                <a:latin typeface="Times New Roman" panose="02020603050405020304" pitchFamily="65" charset="-122"/>
                <a:ea typeface="宋体" panose="02010600030101010101" pitchFamily="2" charset="-122"/>
              </a:rPr>
              <a:t>    </a:t>
            </a:r>
            <a:r>
              <a:rPr lang="zh-CN" altLang="en-US" sz="2605" u="sng" kern="0" dirty="0">
                <a:solidFill>
                  <a:srgbClr val="C00000"/>
                </a:solidFill>
                <a:latin typeface="Times New Roman" panose="02020603050405020304" pitchFamily="65" charset="-122"/>
                <a:ea typeface="宋体" panose="02010600030101010101" pitchFamily="2" charset="-122"/>
              </a:rPr>
              <a:t>删去“此致敬礼”</a:t>
            </a:r>
            <a:r>
              <a:rPr lang="zh-CN" altLang="en-US" sz="2605" u="sng" kern="0" dirty="0">
                <a:solidFill>
                  <a:srgbClr val="000000"/>
                </a:solidFill>
                <a:latin typeface="Times New Roman" panose="02020603050405020304" pitchFamily="65" charset="-122"/>
                <a:ea typeface="宋体" panose="02010600030101010101" pitchFamily="2" charset="-122"/>
              </a:rPr>
              <a:t>    </a:t>
            </a:r>
            <a:endParaRPr lang="zh-CN" altLang="en-US" dirty="0"/>
          </a:p>
        </p:txBody>
      </p:sp>
      <p:sp>
        <p:nvSpPr>
          <p:cNvPr id="3" name="TextBox 2"/>
          <p:cNvSpPr txBox="1"/>
          <p:nvPr/>
        </p:nvSpPr>
        <p:spPr>
          <a:xfrm>
            <a:off x="557530" y="2345690"/>
            <a:ext cx="11544935" cy="3612515"/>
          </a:xfrm>
          <a:prstGeom prst="rect">
            <a:avLst/>
          </a:prstGeom>
          <a:noFill/>
        </p:spPr>
        <p:txBody>
          <a:bodyPr wrap="square" lIns="0" tIns="0" rIns="0" bIns="0" rtlCol="0">
            <a:spAutoFit/>
          </a:bodyPr>
          <a:lstStyle/>
          <a:p>
            <a:pPr marL="0" indent="0" algn="l" eaLnBrk="0" latinLnBrk="1" hangingPunct="0">
              <a:lnSpc>
                <a:spcPct val="150000"/>
              </a:lnSpc>
              <a:spcBef>
                <a:spcPts val="0"/>
              </a:spcBef>
              <a:buNone/>
            </a:pPr>
            <a:r>
              <a:rPr lang="zh-CN" altLang="en-US" sz="2605" b="1" kern="0" dirty="0">
                <a:solidFill>
                  <a:schemeClr val="tx1"/>
                </a:solidFill>
                <a:latin typeface="宋体" panose="02010600030101010101" pitchFamily="2" charset="-122"/>
                <a:ea typeface="宋体" panose="02010600030101010101" pitchFamily="2" charset="-122"/>
                <a:cs typeface="宋体" panose="02010600030101010101" pitchFamily="2" charset="-122"/>
              </a:rPr>
              <a:t>解析：</a:t>
            </a:r>
            <a:r>
              <a:rPr lang="zh-CN" altLang="en-US" sz="2605" kern="0" dirty="0">
                <a:solidFill>
                  <a:schemeClr val="tx1"/>
                </a:solidFill>
                <a:latin typeface="宋体" panose="02010600030101010101" pitchFamily="2" charset="-122"/>
                <a:ea typeface="宋体" panose="02010600030101010101" pitchFamily="2" charset="-122"/>
                <a:cs typeface="宋体" panose="02010600030101010101" pitchFamily="2" charset="-122"/>
              </a:rPr>
              <a:t>(1)“启事”和“启示”,是人们日常生活中容易混淆的两个词。“启事”指为了说明某事而登载在媒体上或张贴在墙壁上的文字。“启示”指启发提示,使有所领悟。</a:t>
            </a:r>
          </a:p>
          <a:p>
            <a:pPr marL="0" indent="0" eaLnBrk="0" latinLnBrk="1" hangingPunct="0">
              <a:lnSpc>
                <a:spcPct val="150000"/>
              </a:lnSpc>
              <a:spcBef>
                <a:spcPts val="0"/>
              </a:spcBef>
              <a:buNone/>
            </a:pPr>
            <a:r>
              <a:rPr lang="zh-CN" altLang="en-US" sz="2605" kern="0" dirty="0">
                <a:solidFill>
                  <a:schemeClr val="tx1"/>
                </a:solidFill>
                <a:latin typeface="宋体" panose="02010600030101010101" pitchFamily="2" charset="-122"/>
                <a:ea typeface="宋体" panose="02010600030101010101" pitchFamily="2" charset="-122"/>
                <a:cs typeface="宋体" panose="02010600030101010101" pitchFamily="2" charset="-122"/>
              </a:rPr>
              <a:t>(2)征文中必须写清截稿日期。</a:t>
            </a:r>
          </a:p>
          <a:p>
            <a:pPr marL="0" indent="0" eaLnBrk="0" latinLnBrk="1" hangingPunct="0">
              <a:lnSpc>
                <a:spcPct val="150000"/>
              </a:lnSpc>
              <a:spcBef>
                <a:spcPts val="0"/>
              </a:spcBef>
              <a:buNone/>
            </a:pPr>
            <a:r>
              <a:rPr lang="zh-CN" altLang="en-US" sz="2605" kern="0" dirty="0">
                <a:solidFill>
                  <a:schemeClr val="tx1"/>
                </a:solidFill>
                <a:latin typeface="宋体" panose="02010600030101010101" pitchFamily="2" charset="-122"/>
                <a:ea typeface="宋体" panose="02010600030101010101" pitchFamily="2" charset="-122"/>
                <a:cs typeface="宋体" panose="02010600030101010101" pitchFamily="2" charset="-122"/>
              </a:rPr>
              <a:t>(3)“全体”与“们”都表复数,语意重复。</a:t>
            </a:r>
          </a:p>
          <a:p>
            <a:pPr marL="0" indent="0" eaLnBrk="0" latinLnBrk="1" hangingPunct="0">
              <a:lnSpc>
                <a:spcPct val="150000"/>
              </a:lnSpc>
              <a:spcBef>
                <a:spcPts val="0"/>
              </a:spcBef>
              <a:buNone/>
            </a:pPr>
            <a:r>
              <a:rPr lang="zh-CN" altLang="en-US" sz="2605" kern="0" dirty="0">
                <a:solidFill>
                  <a:schemeClr val="tx1"/>
                </a:solidFill>
                <a:latin typeface="宋体" panose="02010600030101010101" pitchFamily="2" charset="-122"/>
                <a:ea typeface="宋体" panose="02010600030101010101" pitchFamily="2" charset="-122"/>
                <a:cs typeface="宋体" panose="02010600030101010101" pitchFamily="2" charset="-122"/>
              </a:rPr>
              <a:t>(4)征文启事在结尾处不需要用敬语。</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6" r:link="rId7">
            <a:extLst>
              <a:ext uri="{28A0092B-C50C-407E-A947-70E740481C1C}">
                <a14:useLocalDpi xmlns:a14="http://schemas.microsoft.com/office/drawing/2010/main" val="0"/>
              </a:ext>
            </a:extLst>
          </a:blip>
          <a:stretch>
            <a:fillRect/>
          </a:stretch>
        </p:blipFill>
        <p:spPr>
          <a:xfrm>
            <a:off x="10571797" y="5652825"/>
            <a:ext cx="1620202" cy="1205175"/>
          </a:xfrm>
          <a:prstGeom prst="rect">
            <a:avLst/>
          </a:prstGeom>
        </p:spPr>
      </p:pic>
      <p:pic>
        <p:nvPicPr>
          <p:cNvPr id="7" name="图片 6"/>
          <p:cNvPicPr/>
          <p:nvPr>
            <p:custDataLst>
              <p:tags r:id="rId3"/>
            </p:custDataLst>
          </p:nvPr>
        </p:nvPicPr>
        <p:blipFill>
          <a:blip r:embed="rId8" r:link="rId9">
            <a:extLst>
              <a:ext uri="{28A0092B-C50C-407E-A947-70E740481C1C}">
                <a14:useLocalDpi xmlns:a14="http://schemas.microsoft.com/office/drawing/2010/main" val="0"/>
              </a:ext>
            </a:extLst>
          </a:blip>
          <a:stretch>
            <a:fillRect/>
          </a:stretch>
        </p:blipFill>
        <p:spPr>
          <a:xfrm>
            <a:off x="0" y="5864973"/>
            <a:ext cx="1620202" cy="993027"/>
          </a:xfrm>
          <a:prstGeom prst="rect">
            <a:avLst/>
          </a:prstGeom>
        </p:spPr>
      </p:pic>
      <p:sp>
        <p:nvSpPr>
          <p:cNvPr id="2" name="TextBox 2"/>
          <p:cNvSpPr txBox="1"/>
          <p:nvPr/>
        </p:nvSpPr>
        <p:spPr>
          <a:xfrm>
            <a:off x="192405" y="97790"/>
            <a:ext cx="11573510" cy="64579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800" b="1" kern="0" dirty="0">
                <a:solidFill>
                  <a:srgbClr val="000000"/>
                </a:solidFill>
                <a:latin typeface="黑体" panose="02010609060101010101" charset="-122"/>
                <a:ea typeface="黑体" panose="02010609060101010101" charset="-122"/>
              </a:rPr>
              <a:t>考题类型二    </a:t>
            </a:r>
            <a:r>
              <a:rPr lang="zh-CN" altLang="en-US" sz="2800" b="1" kern="0" dirty="0">
                <a:solidFill>
                  <a:srgbClr val="FF0000"/>
                </a:solidFill>
                <a:latin typeface="黑体" panose="02010609060101010101" charset="-122"/>
                <a:ea typeface="黑体" panose="02010609060101010101" charset="-122"/>
              </a:rPr>
              <a:t>拟写类</a:t>
            </a:r>
          </a:p>
        </p:txBody>
      </p:sp>
      <p:sp>
        <p:nvSpPr>
          <p:cNvPr id="3" name="TextBox 2"/>
          <p:cNvSpPr txBox="1"/>
          <p:nvPr/>
        </p:nvSpPr>
        <p:spPr>
          <a:xfrm>
            <a:off x="309495" y="874825"/>
            <a:ext cx="11340000" cy="564769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605" b="1" u="sng" kern="0" dirty="0">
                <a:solidFill>
                  <a:srgbClr val="000000"/>
                </a:solidFill>
                <a:latin typeface="Times New Roman" panose="02020603050405020304" pitchFamily="65" charset="-122"/>
                <a:ea typeface="宋体" panose="02010600030101010101" pitchFamily="2" charset="-122"/>
              </a:rPr>
              <a:t>典例2</a:t>
            </a:r>
            <a:r>
              <a:rPr lang="zh-CN" altLang="en-US" sz="2605" b="1" kern="0" dirty="0">
                <a:solidFill>
                  <a:srgbClr val="000000"/>
                </a:solidFill>
                <a:latin typeface="Times New Roman" panose="02020603050405020304" pitchFamily="65" charset="-122"/>
                <a:ea typeface="宋体" panose="02010600030101010101" pitchFamily="2" charset="-122"/>
              </a:rPr>
              <a:t> </a:t>
            </a:r>
            <a:r>
              <a:rPr lang="zh-CN" altLang="en-US" sz="2605" kern="0" dirty="0">
                <a:solidFill>
                  <a:srgbClr val="000000"/>
                </a:solidFill>
                <a:latin typeface="Times New Roman" panose="02020603050405020304" pitchFamily="65" charset="-122"/>
                <a:ea typeface="宋体" panose="02010600030101010101" pitchFamily="2" charset="-122"/>
              </a:rPr>
              <a:t>   (2018湖南长沙,26)某校初三(1)班举行了一次“校级三好学生”评比推荐讨论会,以下是讨论内容节选:</a:t>
            </a:r>
            <a:endParaRPr lang="zh-CN" altLang="en-US" dirty="0"/>
          </a:p>
          <a:p>
            <a:pPr marL="0" indent="0" eaLnBrk="0" latinLnBrk="1" hangingPunct="0">
              <a:lnSpc>
                <a:spcPct val="150000"/>
              </a:lnSpc>
              <a:spcBef>
                <a:spcPts val="0"/>
              </a:spcBef>
              <a:buNone/>
            </a:pPr>
            <a:r>
              <a:rPr lang="zh-CN" altLang="en-US" sz="2605" kern="0" dirty="0">
                <a:solidFill>
                  <a:srgbClr val="FF0000"/>
                </a:solidFill>
                <a:latin typeface="Times New Roman" panose="02020603050405020304" pitchFamily="65" charset="-122"/>
                <a:ea typeface="宋体" panose="02010600030101010101" pitchFamily="2" charset="-122"/>
              </a:rPr>
              <a:t>同学甲:</a:t>
            </a:r>
            <a:r>
              <a:rPr lang="zh-CN" altLang="en-US" sz="2605" kern="0" dirty="0">
                <a:solidFill>
                  <a:srgbClr val="000000"/>
                </a:solidFill>
                <a:latin typeface="Times New Roman" panose="02020603050405020304" pitchFamily="65" charset="-122"/>
                <a:ea typeface="宋体" panose="02010600030101010101" pitchFamily="2" charset="-122"/>
              </a:rPr>
              <a:t>我建议推荐我们的班长黄骅,他是连续三年的班级三好学生,成绩也一直是班上的前三名,而且他还乐于助人,一直是学校“志愿服务社”的成员。</a:t>
            </a:r>
            <a:endParaRPr lang="zh-CN" altLang="en-US" dirty="0"/>
          </a:p>
          <a:p>
            <a:pPr marL="0" indent="0" eaLnBrk="0" latinLnBrk="1" hangingPunct="0">
              <a:lnSpc>
                <a:spcPct val="150000"/>
              </a:lnSpc>
              <a:spcBef>
                <a:spcPts val="0"/>
              </a:spcBef>
              <a:buNone/>
            </a:pPr>
            <a:r>
              <a:rPr lang="zh-CN" altLang="en-US" sz="2605" kern="0" dirty="0">
                <a:solidFill>
                  <a:srgbClr val="FF0000"/>
                </a:solidFill>
                <a:latin typeface="Times New Roman" panose="02020603050405020304" pitchFamily="65" charset="-122"/>
                <a:ea typeface="宋体" panose="02010600030101010101" pitchFamily="2" charset="-122"/>
              </a:rPr>
              <a:t>同学乙:</a:t>
            </a:r>
            <a:r>
              <a:rPr lang="zh-CN" altLang="en-US" sz="2605" kern="0" dirty="0">
                <a:solidFill>
                  <a:srgbClr val="000000"/>
                </a:solidFill>
                <a:latin typeface="Times New Roman" panose="02020603050405020304" pitchFamily="65" charset="-122"/>
                <a:ea typeface="宋体" panose="02010600030101010101" pitchFamily="2" charset="-122"/>
              </a:rPr>
              <a:t>我也同意。黄骅体育也不错,他是我班排球队主攻手,带领我们获得过学校排球赛的亚军。</a:t>
            </a:r>
            <a:endParaRPr lang="zh-CN" altLang="en-US" dirty="0"/>
          </a:p>
          <a:p>
            <a:pPr eaLnBrk="0" latinLnBrk="1" hangingPunct="0">
              <a:lnSpc>
                <a:spcPct val="150000"/>
              </a:lnSpc>
            </a:pPr>
            <a:r>
              <a:rPr lang="zh-CN" altLang="en-US" sz="2605" kern="0" dirty="0">
                <a:solidFill>
                  <a:srgbClr val="FF0000"/>
                </a:solidFill>
                <a:latin typeface="Times New Roman" panose="02020603050405020304" pitchFamily="65" charset="-122"/>
                <a:ea typeface="宋体" panose="02010600030101010101" pitchFamily="2" charset="-122"/>
              </a:rPr>
              <a:t>同学丙:</a:t>
            </a:r>
            <a:r>
              <a:rPr lang="zh-CN" altLang="en-US" sz="2605" kern="0" dirty="0">
                <a:solidFill>
                  <a:srgbClr val="000000"/>
                </a:solidFill>
                <a:latin typeface="Times New Roman" panose="02020603050405020304" pitchFamily="65" charset="-122"/>
                <a:ea typeface="宋体" panose="02010600030101010101" pitchFamily="2" charset="-122"/>
              </a:rPr>
              <a:t>我觉得最主要的还是黄骅有责任心和奉献精神,他担任我班班长,花费了好多时间和精力,但从来没有怨言。</a:t>
            </a:r>
            <a:endParaRPr lang="en-US" altLang="zh-CN" sz="2605" kern="0" dirty="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pPr>
            <a:r>
              <a:rPr lang="zh-CN" altLang="en-US" kern="0" dirty="0">
                <a:solidFill>
                  <a:srgbClr val="000000"/>
                </a:solidFill>
                <a:latin typeface="黑体" panose="02010609060101010101" charset="-122"/>
                <a:ea typeface="宋体" panose="02010600030101010101" pitchFamily="2" charset="-122"/>
              </a:rPr>
              <a:t>……</a:t>
            </a:r>
            <a:endParaRPr lang="zh-CN" altLang="en-US" dirty="0"/>
          </a:p>
          <a:p>
            <a:pPr marL="0" indent="0" eaLnBrk="0" latinLnBrk="1" hangingPunct="0">
              <a:lnSpc>
                <a:spcPct val="150000"/>
              </a:lnSpc>
              <a:spcBef>
                <a:spcPts val="0"/>
              </a:spcBef>
              <a:buNone/>
            </a:pPr>
            <a:endParaRPr lang="zh-CN" alt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6" r:link="rId7">
            <a:extLst>
              <a:ext uri="{28A0092B-C50C-407E-A947-70E740481C1C}">
                <a14:useLocalDpi xmlns:a14="http://schemas.microsoft.com/office/drawing/2010/main" val="0"/>
              </a:ext>
            </a:extLst>
          </a:blip>
          <a:stretch>
            <a:fillRect/>
          </a:stretch>
        </p:blipFill>
        <p:spPr>
          <a:xfrm>
            <a:off x="10571797" y="5652825"/>
            <a:ext cx="1620202" cy="1205175"/>
          </a:xfrm>
          <a:prstGeom prst="rect">
            <a:avLst/>
          </a:prstGeom>
        </p:spPr>
      </p:pic>
      <p:pic>
        <p:nvPicPr>
          <p:cNvPr id="7" name="图片 6"/>
          <p:cNvPicPr/>
          <p:nvPr>
            <p:custDataLst>
              <p:tags r:id="rId3"/>
            </p:custDataLst>
          </p:nvPr>
        </p:nvPicPr>
        <p:blipFill>
          <a:blip r:embed="rId8" r:link="rId9">
            <a:extLst>
              <a:ext uri="{28A0092B-C50C-407E-A947-70E740481C1C}">
                <a14:useLocalDpi xmlns:a14="http://schemas.microsoft.com/office/drawing/2010/main" val="0"/>
              </a:ext>
            </a:extLst>
          </a:blip>
          <a:stretch>
            <a:fillRect/>
          </a:stretch>
        </p:blipFill>
        <p:spPr>
          <a:xfrm>
            <a:off x="0" y="5864973"/>
            <a:ext cx="1620202" cy="993027"/>
          </a:xfrm>
          <a:prstGeom prst="rect">
            <a:avLst/>
          </a:prstGeom>
        </p:spPr>
      </p:pic>
      <p:sp>
        <p:nvSpPr>
          <p:cNvPr id="2" name="TextBox 2"/>
          <p:cNvSpPr txBox="1"/>
          <p:nvPr/>
        </p:nvSpPr>
        <p:spPr>
          <a:xfrm>
            <a:off x="408305" y="899795"/>
            <a:ext cx="11558905" cy="301053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605" kern="0" dirty="0">
                <a:solidFill>
                  <a:srgbClr val="FF0000"/>
                </a:solidFill>
                <a:latin typeface="Times New Roman" panose="02020603050405020304" pitchFamily="65" charset="-122"/>
                <a:ea typeface="宋体" panose="02010600030101010101" pitchFamily="2" charset="-122"/>
              </a:rPr>
              <a:t>班主任</a:t>
            </a:r>
            <a:r>
              <a:rPr lang="zh-CN" altLang="en-US" sz="2605" kern="0" dirty="0">
                <a:solidFill>
                  <a:srgbClr val="000000"/>
                </a:solidFill>
                <a:latin typeface="Times New Roman" panose="02020603050405020304" pitchFamily="65" charset="-122"/>
                <a:ea typeface="宋体" panose="02010600030101010101" pitchFamily="2" charset="-122"/>
              </a:rPr>
              <a:t>:我同意大家的意见!我还公布一个结果:这次候选人的无记名投票推选,黄骅的得票数是全班最高的。</a:t>
            </a:r>
            <a:endParaRPr lang="zh-CN" altLang="en-US" dirty="0"/>
          </a:p>
          <a:p>
            <a:pPr marL="0" indent="0" eaLnBrk="0" latinLnBrk="1" hangingPunct="0">
              <a:lnSpc>
                <a:spcPct val="150000"/>
              </a:lnSpc>
              <a:spcBef>
                <a:spcPts val="0"/>
              </a:spcBef>
              <a:buNone/>
            </a:pPr>
            <a:r>
              <a:rPr lang="zh-CN" altLang="en-US" sz="2605" kern="0" dirty="0">
                <a:solidFill>
                  <a:srgbClr val="FF0000"/>
                </a:solidFill>
                <a:latin typeface="Times New Roman" panose="02020603050405020304" pitchFamily="65" charset="-122"/>
                <a:ea typeface="宋体" panose="02010600030101010101" pitchFamily="2" charset="-122"/>
              </a:rPr>
              <a:t>请你根据讨论内容,完成下面这封</a:t>
            </a:r>
            <a:r>
              <a:rPr lang="zh-CN" altLang="en-US" sz="2605" b="1" kern="0" dirty="0">
                <a:solidFill>
                  <a:srgbClr val="FF0000"/>
                </a:solidFill>
                <a:latin typeface="Times New Roman" panose="02020603050405020304" pitchFamily="65" charset="-122"/>
                <a:ea typeface="宋体" panose="02010600030101010101" pitchFamily="2" charset="-122"/>
              </a:rPr>
              <a:t>推荐信</a:t>
            </a:r>
            <a:r>
              <a:rPr lang="zh-CN" altLang="en-US" sz="2605" kern="0" dirty="0">
                <a:solidFill>
                  <a:srgbClr val="FF0000"/>
                </a:solidFill>
                <a:latin typeface="Times New Roman" panose="02020603050405020304" pitchFamily="65" charset="-122"/>
                <a:ea typeface="宋体" panose="02010600030101010101" pitchFamily="2" charset="-122"/>
              </a:rPr>
              <a:t>。要求:</a:t>
            </a:r>
            <a:r>
              <a:rPr lang="zh-CN" altLang="en-US" sz="2605" kern="0" dirty="0">
                <a:solidFill>
                  <a:srgbClr val="000000"/>
                </a:solidFill>
                <a:latin typeface="Times New Roman" panose="02020603050405020304" pitchFamily="65" charset="-122"/>
                <a:ea typeface="宋体" panose="02010600030101010101" pitchFamily="2" charset="-122"/>
              </a:rPr>
              <a:t>①信息全面、准确、有效;</a:t>
            </a:r>
            <a:br>
              <a:rPr dirty="0"/>
            </a:br>
            <a:r>
              <a:rPr lang="zh-CN" altLang="en-US" sz="2605" kern="0" dirty="0">
                <a:solidFill>
                  <a:srgbClr val="000000"/>
                </a:solidFill>
                <a:latin typeface="Times New Roman" panose="02020603050405020304" pitchFamily="65" charset="-122"/>
                <a:ea typeface="宋体" panose="02010600030101010101" pitchFamily="2" charset="-122"/>
              </a:rPr>
              <a:t>②语言简练得体;③符合文体要求;④只需写推荐信的正文内容,字数不超过1</a:t>
            </a:r>
            <a:br>
              <a:rPr dirty="0"/>
            </a:br>
            <a:r>
              <a:rPr lang="zh-CN" altLang="en-US" sz="2605" kern="0" dirty="0">
                <a:solidFill>
                  <a:srgbClr val="000000"/>
                </a:solidFill>
                <a:latin typeface="Times New Roman" panose="02020603050405020304" pitchFamily="65" charset="-122"/>
                <a:ea typeface="宋体" panose="02010600030101010101" pitchFamily="2" charset="-122"/>
              </a:rPr>
              <a:t>80字。(10分)</a:t>
            </a:r>
            <a:endParaRPr lang="zh-CN" altLang="en-US"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0365" y="519430"/>
            <a:ext cx="11592560" cy="5864225"/>
          </a:xfrm>
          <a:prstGeom prst="rect">
            <a:avLst/>
          </a:prstGeom>
          <a:noFill/>
        </p:spPr>
        <p:txBody>
          <a:bodyPr wrap="square" lIns="0" tIns="0" rIns="0" bIns="0" rtlCol="0">
            <a:spAutoFit/>
          </a:bodyPr>
          <a:lstStyle/>
          <a:p>
            <a:pPr algn="ctr" eaLnBrk="0" latinLnBrk="1" hangingPunct="0">
              <a:lnSpc>
                <a:spcPct val="150000"/>
              </a:lnSpc>
            </a:pPr>
            <a:r>
              <a:rPr lang="zh-CN" altLang="en-US" sz="2800" kern="0" dirty="0">
                <a:solidFill>
                  <a:srgbClr val="000000"/>
                </a:solidFill>
                <a:latin typeface="Times New Roman" panose="02020603050405020304" pitchFamily="65" charset="-122"/>
                <a:ea typeface="宋体" panose="02010600030101010101" pitchFamily="2" charset="-122"/>
              </a:rPr>
              <a:t>推荐信</a:t>
            </a:r>
            <a:endParaRPr lang="zh-CN" altLang="en-US" sz="2800" b="1" dirty="0"/>
          </a:p>
          <a:p>
            <a:pPr eaLnBrk="0" latinLnBrk="1" hangingPunct="0">
              <a:lnSpc>
                <a:spcPct val="150000"/>
              </a:lnSpc>
            </a:pPr>
            <a:r>
              <a:rPr lang="zh-CN" altLang="en-US" sz="2610" kern="0" dirty="0">
                <a:solidFill>
                  <a:srgbClr val="000000"/>
                </a:solidFill>
                <a:latin typeface="Times New Roman" panose="02020603050405020304" pitchFamily="65" charset="-122"/>
                <a:ea typeface="宋体" panose="02010600030101010101" pitchFamily="2" charset="-122"/>
              </a:rPr>
              <a:t>尊敬的学校领导:</a:t>
            </a:r>
            <a:endParaRPr lang="zh-CN" altLang="en-US" sz="2805" dirty="0"/>
          </a:p>
          <a:p>
            <a:pPr eaLnBrk="0" latinLnBrk="1" hangingPunct="0">
              <a:lnSpc>
                <a:spcPct val="150000"/>
              </a:lnSpc>
            </a:pPr>
            <a:r>
              <a:rPr lang="zh-CN" altLang="en-US" sz="2610" kern="0" dirty="0">
                <a:solidFill>
                  <a:srgbClr val="000000"/>
                </a:solidFill>
                <a:latin typeface="Times New Roman" panose="02020603050405020304" pitchFamily="65" charset="-122"/>
                <a:ea typeface="宋体" panose="02010600030101010101" pitchFamily="2" charset="-122"/>
              </a:rPr>
              <a:t>　  </a:t>
            </a:r>
            <a:r>
              <a:rPr lang="zh-CN" altLang="en-US" sz="2610" kern="0" dirty="0">
                <a:solidFill>
                  <a:srgbClr val="C00000"/>
                </a:solidFill>
                <a:latin typeface="Times New Roman" panose="02020603050405020304" pitchFamily="65" charset="-122"/>
                <a:ea typeface="宋体" panose="02010600030101010101" pitchFamily="2" charset="-122"/>
              </a:rPr>
              <a:t>我班拟推荐黄骅同学为校级三好学生候选人。他责任心强,乐于助人,乐于奉献,担任我班班长,是“志愿服务社”成员。他成绩优异,在班上一直是前三名。他体育好,是班级排球队主攻手,曾带领班级获得过学校排球赛亚军。他连续三年获得班级三好学生,且在班级无记名投票推选中,得票最高。综上所述,我们一致推荐黄骅同学,请予批准。</a:t>
            </a:r>
            <a:r>
              <a:rPr lang="zh-CN" altLang="en-US" sz="2610" kern="0" dirty="0">
                <a:solidFill>
                  <a:srgbClr val="000000"/>
                </a:solidFill>
                <a:latin typeface="Times New Roman" panose="02020603050405020304" pitchFamily="65" charset="-122"/>
                <a:ea typeface="宋体" panose="02010600030101010101" pitchFamily="2" charset="-122"/>
              </a:rPr>
              <a:t>    </a:t>
            </a:r>
            <a:endParaRPr lang="zh-CN" altLang="en-US" sz="1805" dirty="0"/>
          </a:p>
          <a:p>
            <a:pPr marL="0" indent="0" eaLnBrk="0" latinLnBrk="1" hangingPunct="0">
              <a:spcBef>
                <a:spcPts val="0"/>
              </a:spcBef>
              <a:buNone/>
            </a:pPr>
            <a:r>
              <a:rPr lang="zh-CN" altLang="en-US" sz="2610" kern="0" dirty="0">
                <a:solidFill>
                  <a:srgbClr val="000000"/>
                </a:solidFill>
                <a:latin typeface="Times New Roman" panose="02020603050405020304" pitchFamily="65" charset="-122"/>
                <a:ea typeface="宋体" panose="02010600030101010101" pitchFamily="2" charset="-122"/>
              </a:rPr>
              <a:t>此致</a:t>
            </a:r>
            <a:endParaRPr lang="zh-CN" altLang="en-US" sz="1805" dirty="0"/>
          </a:p>
          <a:p>
            <a:pPr marL="0" indent="0" eaLnBrk="0" latinLnBrk="1" hangingPunct="0">
              <a:spcBef>
                <a:spcPts val="0"/>
              </a:spcBef>
              <a:buNone/>
            </a:pPr>
            <a:r>
              <a:rPr lang="zh-CN" altLang="en-US" sz="2610" kern="0" dirty="0">
                <a:solidFill>
                  <a:srgbClr val="000000"/>
                </a:solidFill>
                <a:latin typeface="Times New Roman" panose="02020603050405020304" pitchFamily="65" charset="-122"/>
                <a:ea typeface="宋体" panose="02010600030101010101" pitchFamily="2" charset="-122"/>
              </a:rPr>
              <a:t>敬礼!</a:t>
            </a:r>
            <a:endParaRPr lang="zh-CN" altLang="en-US" sz="1805" dirty="0"/>
          </a:p>
          <a:p>
            <a:pPr marL="0" indent="0" algn="r" eaLnBrk="0" latinLnBrk="1" hangingPunct="0">
              <a:spcBef>
                <a:spcPts val="0"/>
              </a:spcBef>
              <a:buNone/>
            </a:pPr>
            <a:r>
              <a:rPr lang="zh-CN" altLang="en-US" sz="2610" kern="0" dirty="0">
                <a:solidFill>
                  <a:srgbClr val="000000"/>
                </a:solidFill>
                <a:latin typeface="Times New Roman" panose="02020603050405020304" pitchFamily="65" charset="-122"/>
                <a:ea typeface="宋体" panose="02010600030101010101" pitchFamily="2" charset="-122"/>
              </a:rPr>
              <a:t>初三(1)班班委会</a:t>
            </a:r>
            <a:endParaRPr lang="zh-CN" altLang="en-US" sz="1805" dirty="0"/>
          </a:p>
          <a:p>
            <a:pPr marL="0" indent="0" algn="r" eaLnBrk="0" latinLnBrk="1" hangingPunct="0">
              <a:spcBef>
                <a:spcPts val="0"/>
              </a:spcBef>
              <a:buNone/>
            </a:pPr>
            <a:r>
              <a:rPr lang="zh-CN" altLang="en-US" sz="2610" kern="0" dirty="0">
                <a:solidFill>
                  <a:srgbClr val="000000"/>
                </a:solidFill>
                <a:latin typeface="Times New Roman" panose="02020603050405020304" pitchFamily="65" charset="-122"/>
                <a:ea typeface="宋体" panose="02010600030101010101" pitchFamily="2" charset="-122"/>
              </a:rPr>
              <a:t>2018年4月30日</a:t>
            </a:r>
            <a:endParaRPr lang="zh-CN" altLang="en-US" sz="1805"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1654" y="609604"/>
            <a:ext cx="11369476" cy="384111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3600" b="1" kern="0" dirty="0">
                <a:solidFill>
                  <a:schemeClr val="tx1"/>
                </a:solidFill>
                <a:effectLst>
                  <a:outerShdw blurRad="38100" dist="19050" dir="2700000" algn="tl" rotWithShape="0">
                    <a:schemeClr val="dk1">
                      <a:alpha val="40000"/>
                    </a:schemeClr>
                  </a:outerShdw>
                </a:effectLst>
                <a:latin typeface="Times New Roman" panose="02020603050405020304" pitchFamily="65" charset="-122"/>
                <a:ea typeface="宋体" panose="02010600030101010101" pitchFamily="2" charset="-122"/>
              </a:rPr>
              <a:t>解析</a:t>
            </a:r>
            <a:r>
              <a:rPr lang="zh-CN" altLang="en-US" sz="2610" kern="0" dirty="0">
                <a:solidFill>
                  <a:schemeClr val="tx1"/>
                </a:solidFill>
                <a:effectLst>
                  <a:outerShdw blurRad="38100" dist="19050" dir="2700000" algn="tl" rotWithShape="0">
                    <a:schemeClr val="dk1">
                      <a:alpha val="40000"/>
                    </a:schemeClr>
                  </a:outerShdw>
                </a:effectLst>
                <a:latin typeface="Times New Roman" panose="02020603050405020304" pitchFamily="65" charset="-122"/>
                <a:ea typeface="宋体" panose="02010600030101010101" pitchFamily="2" charset="-122"/>
              </a:rPr>
              <a:t>　：</a:t>
            </a:r>
            <a:endParaRPr lang="zh-CN" altLang="en-US" sz="2610" kern="0" dirty="0">
              <a:solidFill>
                <a:srgbClr val="C00000"/>
              </a:solidFill>
              <a:latin typeface="Times New Roman" panose="02020603050405020304" pitchFamily="65" charset="-122"/>
              <a:ea typeface="宋体" panose="02010600030101010101" pitchFamily="2" charset="-122"/>
            </a:endParaRPr>
          </a:p>
          <a:p>
            <a:pPr marL="0" indent="0" eaLnBrk="0" latinLnBrk="1" hangingPunct="0">
              <a:lnSpc>
                <a:spcPct val="150000"/>
              </a:lnSpc>
              <a:spcBef>
                <a:spcPts val="0"/>
              </a:spcBef>
              <a:buNone/>
            </a:pPr>
            <a:r>
              <a:rPr lang="zh-CN" altLang="en-US" sz="2610" kern="0" dirty="0">
                <a:solidFill>
                  <a:srgbClr val="C00000"/>
                </a:solidFill>
                <a:latin typeface="Times New Roman" panose="02020603050405020304" pitchFamily="65" charset="-122"/>
                <a:ea typeface="宋体" panose="02010600030101010101" pitchFamily="2" charset="-122"/>
              </a:rPr>
              <a:t>有字数限定,要直入主题,采用恰当的顺序展开写作。</a:t>
            </a:r>
          </a:p>
          <a:p>
            <a:pPr marL="0" indent="0" eaLnBrk="0" latinLnBrk="1" hangingPunct="0">
              <a:lnSpc>
                <a:spcPct val="150000"/>
              </a:lnSpc>
              <a:spcBef>
                <a:spcPts val="0"/>
              </a:spcBef>
              <a:buNone/>
            </a:pPr>
            <a:r>
              <a:rPr lang="zh-CN" altLang="en-US" sz="2610" kern="0" dirty="0">
                <a:solidFill>
                  <a:srgbClr val="C00000"/>
                </a:solidFill>
                <a:latin typeface="Times New Roman" panose="02020603050405020304" pitchFamily="65" charset="-122"/>
                <a:ea typeface="宋体" panose="02010600030101010101" pitchFamily="2" charset="-122"/>
              </a:rPr>
              <a:t> 首先,直接提出班级这次推荐的人选;</a:t>
            </a:r>
          </a:p>
          <a:p>
            <a:pPr marL="0" indent="0" eaLnBrk="0" latinLnBrk="1" hangingPunct="0">
              <a:lnSpc>
                <a:spcPct val="150000"/>
              </a:lnSpc>
              <a:spcBef>
                <a:spcPts val="0"/>
              </a:spcBef>
              <a:buNone/>
            </a:pPr>
            <a:r>
              <a:rPr lang="zh-CN" altLang="en-US" sz="2610" kern="0" dirty="0">
                <a:solidFill>
                  <a:srgbClr val="C00000"/>
                </a:solidFill>
                <a:latin typeface="Times New Roman" panose="02020603050405020304" pitchFamily="65" charset="-122"/>
                <a:ea typeface="宋体" panose="02010600030101010101" pitchFamily="2" charset="-122"/>
              </a:rPr>
              <a:t>然后,筛选材料所给的信息,讲述该同学的优秀事迹;</a:t>
            </a:r>
          </a:p>
          <a:p>
            <a:pPr marL="0" indent="0" eaLnBrk="0" latinLnBrk="1" hangingPunct="0">
              <a:lnSpc>
                <a:spcPct val="150000"/>
              </a:lnSpc>
              <a:spcBef>
                <a:spcPts val="0"/>
              </a:spcBef>
              <a:buNone/>
            </a:pPr>
            <a:r>
              <a:rPr lang="zh-CN" altLang="en-US" sz="2610" kern="0" dirty="0">
                <a:solidFill>
                  <a:srgbClr val="C00000"/>
                </a:solidFill>
                <a:latin typeface="Times New Roman" panose="02020603050405020304" pitchFamily="65" charset="-122"/>
                <a:ea typeface="宋体" panose="02010600030101010101" pitchFamily="2" charset="-122"/>
              </a:rPr>
              <a:t>最后,再次强调此次递交推荐信的目的,并以推荐信中必有的格式“请予批准”结尾。</a:t>
            </a:r>
            <a:endParaRPr lang="zh-CN" altLang="en-US" sz="1805" dirty="0">
              <a:solidFill>
                <a:srgbClr val="C00000"/>
              </a:solidFill>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2"/>
            </p:custDataLst>
          </p:nvPr>
        </p:nvSpPr>
        <p:spPr>
          <a:xfrm>
            <a:off x="-635" y="1071245"/>
            <a:ext cx="12192000" cy="578675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p:nvPr>
            <p:custDataLst>
              <p:tags r:id="rId3"/>
            </p:custDataLst>
          </p:nvPr>
        </p:nvPicPr>
        <p:blipFill>
          <a:blip r:embed="rId7" r:link="rId8">
            <a:extLst>
              <a:ext uri="{28A0092B-C50C-407E-A947-70E740481C1C}">
                <a14:useLocalDpi xmlns:a14="http://schemas.microsoft.com/office/drawing/2010/main" val="0"/>
              </a:ext>
            </a:extLst>
          </a:blip>
          <a:stretch>
            <a:fillRect/>
          </a:stretch>
        </p:blipFill>
        <p:spPr>
          <a:xfrm>
            <a:off x="10571797" y="5652825"/>
            <a:ext cx="1620202" cy="1205175"/>
          </a:xfrm>
          <a:prstGeom prst="rect">
            <a:avLst/>
          </a:prstGeom>
        </p:spPr>
      </p:pic>
      <p:pic>
        <p:nvPicPr>
          <p:cNvPr id="7" name="图片 6"/>
          <p:cNvPicPr/>
          <p:nvPr>
            <p:custDataLst>
              <p:tags r:id="rId4"/>
            </p:custDataLst>
          </p:nvPr>
        </p:nvPicPr>
        <p:blipFill>
          <a:blip r:embed="rId9" r:link="rId10">
            <a:extLst>
              <a:ext uri="{28A0092B-C50C-407E-A947-70E740481C1C}">
                <a14:useLocalDpi xmlns:a14="http://schemas.microsoft.com/office/drawing/2010/main" val="0"/>
              </a:ext>
            </a:extLst>
          </a:blip>
          <a:stretch>
            <a:fillRect/>
          </a:stretch>
        </p:blipFill>
        <p:spPr>
          <a:xfrm>
            <a:off x="0" y="5864973"/>
            <a:ext cx="1620202" cy="993027"/>
          </a:xfrm>
          <a:prstGeom prst="rect">
            <a:avLst/>
          </a:prstGeom>
        </p:spPr>
      </p:pic>
      <p:pic>
        <p:nvPicPr>
          <p:cNvPr id="3" name="Picture 2"/>
          <p:cNvPicPr>
            <a:picLocks noChangeAspect="1" noChangeArrowheads="1"/>
          </p:cNvPicPr>
          <p:nvPr/>
        </p:nvPicPr>
        <p:blipFill>
          <a:blip r:embed="rId11" cstate="print"/>
          <a:srcRect/>
          <a:stretch>
            <a:fillRect/>
          </a:stretch>
        </p:blipFill>
        <p:spPr bwMode="auto">
          <a:xfrm>
            <a:off x="0" y="79375"/>
            <a:ext cx="10208895" cy="991870"/>
          </a:xfrm>
          <a:prstGeom prst="rect">
            <a:avLst/>
          </a:prstGeom>
          <a:noFill/>
          <a:ln w="9525">
            <a:noFill/>
            <a:miter lim="800000"/>
            <a:headEnd/>
            <a:tailEnd/>
          </a:ln>
        </p:spPr>
      </p:pic>
      <p:sp>
        <p:nvSpPr>
          <p:cNvPr id="9" name="文本框 8"/>
          <p:cNvSpPr txBox="1"/>
          <p:nvPr/>
        </p:nvSpPr>
        <p:spPr>
          <a:xfrm>
            <a:off x="711200" y="3547745"/>
            <a:ext cx="3149600" cy="645160"/>
          </a:xfrm>
          <a:prstGeom prst="rect">
            <a:avLst/>
          </a:prstGeom>
          <a:noFill/>
        </p:spPr>
        <p:txBody>
          <a:bodyPr wrap="square" rtlCol="0">
            <a:spAutoFit/>
          </a:bodyPr>
          <a:lstStyle/>
          <a:p>
            <a:r>
              <a:rPr lang="zh-CN" altLang="en-US" sz="3600"/>
              <a:t>应用文的类型</a:t>
            </a:r>
          </a:p>
        </p:txBody>
      </p:sp>
      <p:sp>
        <p:nvSpPr>
          <p:cNvPr id="13" name="左箭头标注 12"/>
          <p:cNvSpPr/>
          <p:nvPr/>
        </p:nvSpPr>
        <p:spPr>
          <a:xfrm rot="10800000" flipH="1" flipV="1">
            <a:off x="4052570" y="1548765"/>
            <a:ext cx="4087495" cy="4831080"/>
          </a:xfrm>
          <a:prstGeom prst="leftArrowCallout">
            <a:avLst>
              <a:gd name="adj1" fmla="val 7784"/>
              <a:gd name="adj2" fmla="val 9044"/>
              <a:gd name="adj3" fmla="val 25373"/>
              <a:gd name="adj4" fmla="val 64977"/>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634355" y="1549400"/>
            <a:ext cx="2329180" cy="3969385"/>
          </a:xfrm>
          <a:prstGeom prst="rect">
            <a:avLst/>
          </a:prstGeom>
          <a:noFill/>
        </p:spPr>
        <p:txBody>
          <a:bodyPr wrap="square" rtlCol="0">
            <a:spAutoFit/>
          </a:bodyPr>
          <a:lstStyle/>
          <a:p>
            <a:pPr marL="457200" indent="-457200">
              <a:buFont typeface="Wingdings" panose="05000000000000000000" charset="0"/>
              <a:buChar char="Ø"/>
            </a:pPr>
            <a:r>
              <a:rPr lang="zh-CN" altLang="en-US" sz="2800"/>
              <a:t>条据类</a:t>
            </a:r>
          </a:p>
          <a:p>
            <a:pPr marL="457200" indent="-457200">
              <a:buFont typeface="Wingdings" panose="05000000000000000000" charset="0"/>
              <a:buChar char="Ø"/>
            </a:pPr>
            <a:endParaRPr lang="zh-CN" altLang="en-US" sz="2800"/>
          </a:p>
          <a:p>
            <a:pPr marL="457200" indent="-457200">
              <a:buFont typeface="Wingdings" panose="05000000000000000000" charset="0"/>
              <a:buChar char="Ø"/>
            </a:pPr>
            <a:r>
              <a:rPr lang="zh-CN" altLang="en-US" sz="2800"/>
              <a:t>书信</a:t>
            </a:r>
          </a:p>
          <a:p>
            <a:pPr marL="457200" indent="-457200">
              <a:buFont typeface="Wingdings" panose="05000000000000000000" charset="0"/>
              <a:buChar char="Ø"/>
            </a:pPr>
            <a:endParaRPr lang="zh-CN" altLang="en-US" sz="2800"/>
          </a:p>
          <a:p>
            <a:pPr marL="457200" indent="-457200">
              <a:buFont typeface="Wingdings" panose="05000000000000000000" charset="0"/>
              <a:buChar char="Ø"/>
            </a:pPr>
            <a:r>
              <a:rPr lang="zh-CN" altLang="en-US" sz="2800"/>
              <a:t>启事</a:t>
            </a:r>
          </a:p>
          <a:p>
            <a:pPr marL="457200" indent="-457200">
              <a:buFont typeface="Wingdings" panose="05000000000000000000" charset="0"/>
              <a:buChar char="Ø"/>
            </a:pPr>
            <a:endParaRPr lang="zh-CN" altLang="en-US" sz="2800"/>
          </a:p>
          <a:p>
            <a:pPr marL="457200" indent="-457200">
              <a:buFont typeface="Wingdings" panose="05000000000000000000" charset="0"/>
              <a:buChar char="Ø"/>
            </a:pPr>
            <a:r>
              <a:rPr lang="zh-CN" altLang="en-US" sz="2800"/>
              <a:t>通知</a:t>
            </a:r>
          </a:p>
          <a:p>
            <a:pPr indent="0">
              <a:buFont typeface="Wingdings" panose="05000000000000000000" charset="0"/>
              <a:buNone/>
            </a:pPr>
            <a:endParaRPr lang="zh-CN" altLang="en-US" sz="2800"/>
          </a:p>
          <a:p>
            <a:pPr marL="457200" indent="-457200">
              <a:buFont typeface="Wingdings" panose="05000000000000000000" charset="0"/>
              <a:buChar char="Ø"/>
            </a:pPr>
            <a:r>
              <a:rPr lang="zh-CN" altLang="en-US" sz="2800"/>
              <a:t>其他</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19"/>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0"/>
  <p:tag name="KSO_WM_UNIT_ID" val="_16*i*0"/>
  <p:tag name="KSO_WM_UNIT_LAYERLEVEL" val="1"/>
  <p:tag name="KSO_WM_TAG_VERSION" val="1.0"/>
  <p:tag name="KSO_WM_BEAUTIFY_FLAG" val="#wm#"/>
  <p:tag name="KSO_WM_SLIDE_BK_DARK_LIGHT" val="2"/>
  <p:tag name="KSO_WM_UNIT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27.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0"/>
  <p:tag name="KSO_WM_UNIT_ID" val="_17*i*0"/>
  <p:tag name="KSO_WM_UNIT_LAYERLEVEL" val="1"/>
  <p:tag name="KSO_WM_TAG_VERSION" val="1.0"/>
  <p:tag name="KSO_WM_BEAUTIFY_FLAG" val="#wm#"/>
  <p:tag name="KSO_WM_SLIDE_BK_DARK_LIGHT" val="2"/>
  <p:tag name="KSO_WM_UNIT_BK_DARK_LIGHT" val="2"/>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7.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0"/>
  <p:tag name="KSO_WM_UNIT_ID" val="_18*i*0"/>
  <p:tag name="KSO_WM_UNIT_LAYERLEVEL" val="1"/>
  <p:tag name="KSO_WM_TAG_VERSION" val="1.0"/>
  <p:tag name="KSO_WM_BEAUTIFY_FLAG" val="#wm#"/>
  <p:tag name="KSO_WM_SLIDE_BK_DARK_LIGHT" val="2"/>
  <p:tag name="KSO_WM_UNIT_BK_DARK_LIGHT" val="2"/>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119"/>
</p:tagLst>
</file>

<file path=ppt/tags/tag1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119"/>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183_12*i*1"/>
  <p:tag name="KSO_WM_TEMPLATE_CATEGORY" val="custom"/>
  <p:tag name="KSO_WM_TEMPLATE_INDEX" val="20204183"/>
  <p:tag name="KSO_WM_UNIT_BK_DARK_LIGHT" val="2"/>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COMBINE_RELATE_SLIDE_ID" val="background20176891_2"/>
  <p:tag name="KSO_WM_SLIDE_ID" val="custom20204183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960*492"/>
  <p:tag name="KSO_WM_SLIDE_POSITION" val="0*47"/>
  <p:tag name="KSO_WM_TAG_VERSION" val="1.0"/>
  <p:tag name="KSO_WM_BEAUTIFY_FLAG" val="#wm#"/>
  <p:tag name="KSO_WM_TEMPLATE_CATEGORY" val="custom"/>
  <p:tag name="KSO_WM_TEMPLATE_INDEX" val="20204119"/>
  <p:tag name="KSO_WM_SLIDE_LAYOUT" val="a_f_i"/>
  <p:tag name="KSO_WM_SLIDE_LAYOUT_CNT" val="1_1_1"/>
  <p:tag name="KSO_WM_SLIDE_LAYOUT_INFO" val="{&quot;direction&quot;:1,&quot;horizontalAlign&quot;:1,&quot;verticalAlign&quot;:1,&quot;type&quot;:0,&quot;diagramDirection&quot;:0,&quot;canSetOverLayout&quot;:0,&quot;isOverLayout&quot;:0,&quot;normalSize&quot;:{&quot;size1&quot;:82.3},&quot;minSize&quot;:{&quot;size1&quot;:82.3},&quot;maxSize&quot;:{&quot;size1&quot;:82.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887139142,&quot;right&quot;:0.0,&quot;bottom&quot;:0.0887139142,&quot;leftAbs&quot;:false,&quot;topAbs&quot;:false,&quot;rightAbs&quot;:false,&quot;bottomAbs&quot;:false}],&quot;subLayout&quot;:[{&quot;direction&quot;:0,&quot;horizontalAlign&quot;:2,&quot;verticalAlign&quot;:1,&quot;type&quot;:0,&quot;diagramDirection&quot;:0,&quot;canSetOverLayout&quot;:0,&quot;isOverLayout&quot;:0,&quot;margin&quot;:{&quot;left&quot;:2.54,&quot;top&quot;:3.39,&quot;right&quot;:0.394,&quot;bottom&quot;:3.39},&quot;edge&quot;:{&quot;left&quot;:true,&quot;top&quot;:true,&quot;right&quot;:false,&quot;bottom&quot;:true}},{&quot;direction&quot;:0,&quot;horizontalAlign&quot;:0,&quot;verticalAlign&quot;:1,&quot;type&quot;:0,&quot;diagramDirection&quot;:0,&quot;canSetOverLayout&quot;:0,&quot;isOverLayout&quot;:0,&quot;margin&quot;:{&quot;left&quot;:0.026,&quot;top&quot;:3.39,&quot;right&quot;:2.54,&quot;bottom&quot;:3.39},&quot;edge&quot;:{&quot;left&quot;:false,&quot;top&quot;:true,&quot;right&quot;:true,&quot;bottom&quot;:true}}]}"/>
  <p:tag name="KSO_WM_SLIDE_CAN_ADD_NAVIGATION" val="1"/>
  <p:tag name="KSO_WM_SLIDE_BACKGROUND" val="[&quot;general&quot;,&quot;belt&quot;]"/>
  <p:tag name="KSO_WM_SLIDE_RATIO" val="1.777778"/>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83_12*i*1"/>
  <p:tag name="KSO_WM_TEMPLATE_CATEGORY" val="custom"/>
  <p:tag name="KSO_WM_TEMPLATE_INDEX" val="20204183"/>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183_12*i*2"/>
  <p:tag name="KSO_WM_TEMPLATE_CATEGORY" val="custom"/>
  <p:tag name="KSO_WM_TEMPLATE_INDEX" val="20204183"/>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COMBINE_RELATE_SLIDE_ID" val="background20176891_2"/>
  <p:tag name="KSO_WM_SLIDE_ID" val="custom20204183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960*492"/>
  <p:tag name="KSO_WM_SLIDE_POSITION" val="0*47"/>
  <p:tag name="KSO_WM_TAG_VERSION" val="1.0"/>
  <p:tag name="KSO_WM_BEAUTIFY_FLAG" val="#wm#"/>
  <p:tag name="KSO_WM_TEMPLATE_CATEGORY" val="custom"/>
  <p:tag name="KSO_WM_TEMPLATE_INDEX" val="20204119"/>
  <p:tag name="KSO_WM_SLIDE_LAYOUT" val="a_f_i"/>
  <p:tag name="KSO_WM_SLIDE_LAYOUT_CNT" val="1_1_1"/>
  <p:tag name="KSO_WM_SLIDE_LAYOUT_INFO" val="{&quot;direction&quot;:1,&quot;horizontalAlign&quot;:1,&quot;verticalAlign&quot;:1,&quot;type&quot;:0,&quot;diagramDirection&quot;:0,&quot;canSetOverLayout&quot;:0,&quot;isOverLayout&quot;:0,&quot;normalSize&quot;:{&quot;size1&quot;:82.3},&quot;minSize&quot;:{&quot;size1&quot;:82.3},&quot;maxSize&quot;:{&quot;size1&quot;:82.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887139142,&quot;right&quot;:0.0,&quot;bottom&quot;:0.0887139142,&quot;leftAbs&quot;:false,&quot;topAbs&quot;:false,&quot;rightAbs&quot;:false,&quot;bottomAbs&quot;:false}],&quot;subLayout&quot;:[{&quot;direction&quot;:0,&quot;horizontalAlign&quot;:2,&quot;verticalAlign&quot;:1,&quot;type&quot;:0,&quot;diagramDirection&quot;:0,&quot;canSetOverLayout&quot;:0,&quot;isOverLayout&quot;:0,&quot;margin&quot;:{&quot;left&quot;:2.54,&quot;top&quot;:3.39,&quot;right&quot;:0.394,&quot;bottom&quot;:3.39},&quot;edge&quot;:{&quot;left&quot;:true,&quot;top&quot;:true,&quot;right&quot;:false,&quot;bottom&quot;:true}},{&quot;direction&quot;:0,&quot;horizontalAlign&quot;:0,&quot;verticalAlign&quot;:1,&quot;type&quot;:0,&quot;diagramDirection&quot;:0,&quot;canSetOverLayout&quot;:0,&quot;isOverLayout&quot;:0,&quot;margin&quot;:{&quot;left&quot;:0.026,&quot;top&quot;:3.39,&quot;right&quot;:2.54,&quot;bottom&quot;:3.39},&quot;edge&quot;:{&quot;left&quot;:false,&quot;top&quot;:true,&quot;right&quot;:true,&quot;bottom&quot;:true}}]}"/>
  <p:tag name="KSO_WM_SLIDE_CAN_ADD_NAVIGATION" val="1"/>
  <p:tag name="KSO_WM_SLIDE_BACKGROUND" val="[&quot;general&quot;,&quot;belt&quot;]"/>
  <p:tag name="KSO_WM_SLIDE_RATIO" val="1.777778"/>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83_12*i*1"/>
  <p:tag name="KSO_WM_TEMPLATE_CATEGORY" val="custom"/>
  <p:tag name="KSO_WM_TEMPLATE_INDEX" val="20204183"/>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183_12*i*2"/>
  <p:tag name="KSO_WM_TEMPLATE_CATEGORY" val="custom"/>
  <p:tag name="KSO_WM_TEMPLATE_INDEX" val="20204183"/>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COMBINE_RELATE_SLIDE_ID" val="background20176891_2"/>
  <p:tag name="KSO_WM_SLIDE_ID" val="custom20204183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960*492"/>
  <p:tag name="KSO_WM_SLIDE_POSITION" val="0*47"/>
  <p:tag name="KSO_WM_TAG_VERSION" val="1.0"/>
  <p:tag name="KSO_WM_BEAUTIFY_FLAG" val="#wm#"/>
  <p:tag name="KSO_WM_TEMPLATE_CATEGORY" val="custom"/>
  <p:tag name="KSO_WM_TEMPLATE_INDEX" val="20204119"/>
  <p:tag name="KSO_WM_SLIDE_LAYOUT" val="a_f_i"/>
  <p:tag name="KSO_WM_SLIDE_LAYOUT_CNT" val="1_1_1"/>
  <p:tag name="KSO_WM_SLIDE_LAYOUT_INFO" val="{&quot;direction&quot;:1,&quot;horizontalAlign&quot;:1,&quot;verticalAlign&quot;:1,&quot;type&quot;:0,&quot;diagramDirection&quot;:0,&quot;canSetOverLayout&quot;:0,&quot;isOverLayout&quot;:0,&quot;normalSize&quot;:{&quot;size1&quot;:82.3},&quot;minSize&quot;:{&quot;size1&quot;:82.3},&quot;maxSize&quot;:{&quot;size1&quot;:82.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887139142,&quot;right&quot;:0.0,&quot;bottom&quot;:0.0887139142,&quot;leftAbs&quot;:false,&quot;topAbs&quot;:false,&quot;rightAbs&quot;:false,&quot;bottomAbs&quot;:false}],&quot;subLayout&quot;:[{&quot;direction&quot;:0,&quot;horizontalAlign&quot;:2,&quot;verticalAlign&quot;:1,&quot;type&quot;:0,&quot;diagramDirection&quot;:0,&quot;canSetOverLayout&quot;:0,&quot;isOverLayout&quot;:0,&quot;margin&quot;:{&quot;left&quot;:2.54,&quot;top&quot;:3.39,&quot;right&quot;:0.394,&quot;bottom&quot;:3.39},&quot;edge&quot;:{&quot;left&quot;:true,&quot;top&quot;:true,&quot;right&quot;:false,&quot;bottom&quot;:true}},{&quot;direction&quot;:0,&quot;horizontalAlign&quot;:0,&quot;verticalAlign&quot;:1,&quot;type&quot;:0,&quot;diagramDirection&quot;:0,&quot;canSetOverLayout&quot;:0,&quot;isOverLayout&quot;:0,&quot;margin&quot;:{&quot;left&quot;:0.026,&quot;top&quot;:3.39,&quot;right&quot;:2.54,&quot;bottom&quot;:3.39},&quot;edge&quot;:{&quot;left&quot;:false,&quot;top&quot;:true,&quot;right&quot;:true,&quot;bottom&quot;:true}}]}"/>
  <p:tag name="KSO_WM_SLIDE_CAN_ADD_NAVIGATION" val="1"/>
  <p:tag name="KSO_WM_SLIDE_BACKGROUND" val="[&quot;general&quot;,&quot;belt&quot;]"/>
  <p:tag name="KSO_WM_SLIDE_RATIO" val="1.777778"/>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83_12*i*1"/>
  <p:tag name="KSO_WM_TEMPLATE_CATEGORY" val="custom"/>
  <p:tag name="KSO_WM_TEMPLATE_INDEX" val="20204183"/>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183_12*i*2"/>
  <p:tag name="KSO_WM_TEMPLATE_CATEGORY" val="custom"/>
  <p:tag name="KSO_WM_TEMPLATE_INDEX" val="20204183"/>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COMBINE_RELATE_SLIDE_ID" val="background20176891_2"/>
  <p:tag name="KSO_WM_SLIDE_ID" val="custom20204183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960*492"/>
  <p:tag name="KSO_WM_SLIDE_POSITION" val="0*47"/>
  <p:tag name="KSO_WM_TAG_VERSION" val="1.0"/>
  <p:tag name="KSO_WM_BEAUTIFY_FLAG" val="#wm#"/>
  <p:tag name="KSO_WM_TEMPLATE_CATEGORY" val="custom"/>
  <p:tag name="KSO_WM_TEMPLATE_INDEX" val="20204119"/>
  <p:tag name="KSO_WM_SLIDE_LAYOUT" val="a_f_i"/>
  <p:tag name="KSO_WM_SLIDE_LAYOUT_CNT" val="1_1_1"/>
  <p:tag name="KSO_WM_SLIDE_LAYOUT_INFO" val="{&quot;direction&quot;:1,&quot;horizontalAlign&quot;:1,&quot;verticalAlign&quot;:1,&quot;type&quot;:0,&quot;diagramDirection&quot;:0,&quot;canSetOverLayout&quot;:0,&quot;isOverLayout&quot;:0,&quot;normalSize&quot;:{&quot;size1&quot;:82.3},&quot;minSize&quot;:{&quot;size1&quot;:82.3},&quot;maxSize&quot;:{&quot;size1&quot;:82.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887139142,&quot;right&quot;:0.0,&quot;bottom&quot;:0.0887139142,&quot;leftAbs&quot;:false,&quot;topAbs&quot;:false,&quot;rightAbs&quot;:false,&quot;bottomAbs&quot;:false}],&quot;subLayout&quot;:[{&quot;direction&quot;:0,&quot;horizontalAlign&quot;:2,&quot;verticalAlign&quot;:1,&quot;type&quot;:0,&quot;diagramDirection&quot;:0,&quot;canSetOverLayout&quot;:0,&quot;isOverLayout&quot;:0,&quot;margin&quot;:{&quot;left&quot;:2.54,&quot;top&quot;:3.39,&quot;right&quot;:0.394,&quot;bottom&quot;:3.39},&quot;edge&quot;:{&quot;left&quot;:true,&quot;top&quot;:true,&quot;right&quot;:false,&quot;bottom&quot;:true}},{&quot;direction&quot;:0,&quot;horizontalAlign&quot;:0,&quot;verticalAlign&quot;:1,&quot;type&quot;:0,&quot;diagramDirection&quot;:0,&quot;canSetOverLayout&quot;:0,&quot;isOverLayout&quot;:0,&quot;margin&quot;:{&quot;left&quot;:0.026,&quot;top&quot;:3.39,&quot;right&quot;:2.54,&quot;bottom&quot;:3.39},&quot;edge&quot;:{&quot;left&quot;:false,&quot;top&quot;:true,&quot;right&quot;:true,&quot;bottom&quot;:true}}]}"/>
  <p:tag name="KSO_WM_SLIDE_CAN_ADD_NAVIGATION" val="1"/>
  <p:tag name="KSO_WM_SLIDE_BACKGROUND" val="[&quot;general&quot;,&quot;belt&quot;]"/>
  <p:tag name="KSO_WM_SLIDE_RATIO" val="1.777778"/>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83_12*i*1"/>
  <p:tag name="KSO_WM_TEMPLATE_CATEGORY" val="custom"/>
  <p:tag name="KSO_WM_TEMPLATE_INDEX" val="2020418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183_12*i*2"/>
  <p:tag name="KSO_WM_TEMPLATE_CATEGORY" val="custom"/>
  <p:tag name="KSO_WM_TEMPLATE_INDEX" val="20204183"/>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119"/>
</p:tagLst>
</file>

<file path=ppt/tags/tag1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119"/>
</p:tagLst>
</file>

<file path=ppt/tags/tag163.xml><?xml version="1.0" encoding="utf-8"?>
<p:tagLst xmlns:a="http://schemas.openxmlformats.org/drawingml/2006/main" xmlns:r="http://schemas.openxmlformats.org/officeDocument/2006/relationships" xmlns:p="http://schemas.openxmlformats.org/presentationml/2006/main">
  <p:tag name="KSO_WM_COMBINE_RELATE_SLIDE_ID" val="background20176891_2"/>
  <p:tag name="KSO_WM_SLIDE_ID" val="custom20204183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960*492"/>
  <p:tag name="KSO_WM_SLIDE_POSITION" val="0*47"/>
  <p:tag name="KSO_WM_TAG_VERSION" val="1.0"/>
  <p:tag name="KSO_WM_BEAUTIFY_FLAG" val="#wm#"/>
  <p:tag name="KSO_WM_TEMPLATE_CATEGORY" val="custom"/>
  <p:tag name="KSO_WM_TEMPLATE_INDEX" val="20204119"/>
  <p:tag name="KSO_WM_SLIDE_LAYOUT" val="a_f_i"/>
  <p:tag name="KSO_WM_SLIDE_LAYOUT_CNT" val="1_1_1"/>
  <p:tag name="KSO_WM_SLIDE_LAYOUT_INFO" val="{&quot;direction&quot;:1,&quot;horizontalAlign&quot;:1,&quot;verticalAlign&quot;:1,&quot;type&quot;:0,&quot;diagramDirection&quot;:0,&quot;canSetOverLayout&quot;:0,&quot;isOverLayout&quot;:0,&quot;normalSize&quot;:{&quot;size1&quot;:82.3},&quot;minSize&quot;:{&quot;size1&quot;:82.3},&quot;maxSize&quot;:{&quot;size1&quot;:82.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887139142,&quot;right&quot;:0.0,&quot;bottom&quot;:0.0887139142,&quot;leftAbs&quot;:false,&quot;topAbs&quot;:false,&quot;rightAbs&quot;:false,&quot;bottomAbs&quot;:false}],&quot;subLayout&quot;:[{&quot;direction&quot;:0,&quot;horizontalAlign&quot;:2,&quot;verticalAlign&quot;:1,&quot;type&quot;:0,&quot;diagramDirection&quot;:0,&quot;canSetOverLayout&quot;:0,&quot;isOverLayout&quot;:0,&quot;margin&quot;:{&quot;left&quot;:2.54,&quot;top&quot;:3.39,&quot;right&quot;:0.394,&quot;bottom&quot;:3.39},&quot;edge&quot;:{&quot;left&quot;:true,&quot;top&quot;:true,&quot;right&quot;:false,&quot;bottom&quot;:true}},{&quot;direction&quot;:0,&quot;horizontalAlign&quot;:0,&quot;verticalAlign&quot;:1,&quot;type&quot;:0,&quot;diagramDirection&quot;:0,&quot;canSetOverLayout&quot;:0,&quot;isOverLayout&quot;:0,&quot;margin&quot;:{&quot;left&quot;:0.026,&quot;top&quot;:3.39,&quot;right&quot;:2.54,&quot;bottom&quot;:3.39},&quot;edge&quot;:{&quot;left&quot;:false,&quot;top&quot;:true,&quot;right&quot;:true,&quot;bottom&quot;:true}}]}"/>
  <p:tag name="KSO_WM_SLIDE_CAN_ADD_NAVIGATION" val="1"/>
  <p:tag name="KSO_WM_SLIDE_BACKGROUND" val="[&quot;general&quot;,&quot;belt&quot;]"/>
  <p:tag name="KSO_WM_SLIDE_RATIO" val="1.777778"/>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183_12*i*1"/>
  <p:tag name="KSO_WM_TEMPLATE_CATEGORY" val="custom"/>
  <p:tag name="KSO_WM_TEMPLATE_INDEX" val="20204183"/>
  <p:tag name="KSO_WM_UNIT_BK_DARK_LIGHT" val="2"/>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83_12*i*1"/>
  <p:tag name="KSO_WM_TEMPLATE_CATEGORY" val="custom"/>
  <p:tag name="KSO_WM_TEMPLATE_INDEX" val="20204183"/>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183_12*i*2"/>
  <p:tag name="KSO_WM_TEMPLATE_CATEGORY" val="custom"/>
  <p:tag name="KSO_WM_TEMPLATE_INDEX" val="20204183"/>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COMBINE_RELATE_SLIDE_ID" val="background20176891_6"/>
  <p:tag name="KSO_WM_SLIDE_ID" val="custom20204183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119"/>
  <p:tag name="KSO_WM_SLIDE_LAYOUT" val="a_b_e"/>
  <p:tag name="KSO_WM_SLIDE_LAYOUT_CNT" val="1_1_1"/>
</p:tagLst>
</file>

<file path=ppt/tags/tag168.xml><?xml version="1.0" encoding="utf-8"?>
<p:tagLst xmlns:a="http://schemas.openxmlformats.org/drawingml/2006/main" xmlns:r="http://schemas.openxmlformats.org/officeDocument/2006/relationships"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183_7*e*1"/>
  <p:tag name="KSO_WM_TEMPLATE_CATEGORY" val="custom"/>
  <p:tag name="KSO_WM_TEMPLATE_INDEX" val="20204183"/>
  <p:tag name="KSO_WM_UNIT_LAYERLEVEL" val="1"/>
  <p:tag name="KSO_WM_TAG_VERSION" val="1.0"/>
  <p:tag name="KSO_WM_BEAUTIFY_FLAG" val="#wm#"/>
  <p:tag name="KSO_WM_UNIT_PRESET_TEXT" val="01"/>
</p:tagLst>
</file>

<file path=ppt/tags/tag16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183_7*a*1"/>
  <p:tag name="KSO_WM_TEMPLATE_CATEGORY" val="custom"/>
  <p:tag name="KSO_WM_TEMPLATE_INDEX" val="20204183"/>
  <p:tag name="KSO_WM_UNIT_LAYERLEVEL" val="1"/>
  <p:tag name="KSO_WM_TAG_VERSION" val="1.0"/>
  <p:tag name="KSO_WM_BEAUTIFY_FLAG" val="#wm#"/>
  <p:tag name="KSO_WM_UNIT_PRESET_TEXT" val="单击此处添加标题"/>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custom20204183_7*b*1"/>
  <p:tag name="KSO_WM_TEMPLATE_CATEGORY" val="custom"/>
  <p:tag name="KSO_WM_TEMPLATE_INDEX" val="20204183"/>
  <p:tag name="KSO_WM_UNIT_LAYERLEVEL" val="1"/>
  <p:tag name="KSO_WM_TAG_VERSION" val="1.0"/>
  <p:tag name="KSO_WM_BEAUTIFY_FLAG" val="#wm#"/>
  <p:tag name="KSO_WM_UNIT_PRESET_TEXT" val="单击此处添加文本具体内容"/>
</p:tagLst>
</file>

<file path=ppt/tags/tag171.xml><?xml version="1.0" encoding="utf-8"?>
<p:tagLst xmlns:a="http://schemas.openxmlformats.org/drawingml/2006/main" xmlns:r="http://schemas.openxmlformats.org/officeDocument/2006/relationships" xmlns:p="http://schemas.openxmlformats.org/presentationml/2006/main">
  <p:tag name="KSO_WM_COMBINE_RELATE_SLIDE_ID" val="background20176891_3"/>
  <p:tag name="KSO_WM_SLIDE_ID" val="custom20177407_3"/>
  <p:tag name="KSO_WM_TEMPLATE_SUBCATEGORY" val="0"/>
  <p:tag name="KSO_WM_TEMPLATE_MASTER_TYPE" val="1"/>
  <p:tag name="KSO_WM_TEMPLATE_COLOR_TYPE" val="1"/>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204119"/>
  <p:tag name="KSO_WM_SLIDE_LAYOUT" val="a_f"/>
  <p:tag name="KSO_WM_SLIDE_LAYOUT_CNT" val="1_2"/>
</p:tagLst>
</file>

<file path=ppt/tags/tag17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119"/>
</p:tagLst>
</file>

<file path=ppt/tags/tag173.xml><?xml version="1.0" encoding="utf-8"?>
<p:tagLst xmlns:a="http://schemas.openxmlformats.org/drawingml/2006/main" xmlns:r="http://schemas.openxmlformats.org/officeDocument/2006/relationships" xmlns:p="http://schemas.openxmlformats.org/presentationml/2006/main">
  <p:tag name="KSO_WM_COMBINE_RELATE_SLIDE_ID" val="background20176891_3"/>
  <p:tag name="KSO_WM_SLIDE_ID" val="custom20177407_3"/>
  <p:tag name="KSO_WM_TEMPLATE_SUBCATEGORY" val="0"/>
  <p:tag name="KSO_WM_TEMPLATE_MASTER_TYPE" val="1"/>
  <p:tag name="KSO_WM_TEMPLATE_COLOR_TYPE" val="1"/>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204119"/>
  <p:tag name="KSO_WM_SLIDE_LAYOUT" val="a_f"/>
  <p:tag name="KSO_WM_SLIDE_LAYOUT_CNT" val="1_2"/>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19"/>
</p:tagLst>
</file>

<file path=ppt/tags/tag175.xml><?xml version="1.0" encoding="utf-8"?>
<p:tagLst xmlns:a="http://schemas.openxmlformats.org/drawingml/2006/main" xmlns:r="http://schemas.openxmlformats.org/officeDocument/2006/relationships" xmlns:p="http://schemas.openxmlformats.org/presentationml/2006/main">
  <p:tag name="KSO_WM_COMBINE_RELATE_SLIDE_ID" val="background20176891_3"/>
  <p:tag name="KSO_WM_SLIDE_ID" val="custom20177407_3"/>
  <p:tag name="KSO_WM_TEMPLATE_SUBCATEGORY" val="0"/>
  <p:tag name="KSO_WM_TEMPLATE_MASTER_TYPE" val="1"/>
  <p:tag name="KSO_WM_TEMPLATE_COLOR_TYPE" val="1"/>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204119"/>
  <p:tag name="KSO_WM_SLIDE_LAYOUT" val="a_f"/>
  <p:tag name="KSO_WM_SLIDE_LAYOUT_CNT" val="1_2"/>
</p:tagLst>
</file>

<file path=ppt/tags/tag176.xml><?xml version="1.0" encoding="utf-8"?>
<p:tagLst xmlns:a="http://schemas.openxmlformats.org/drawingml/2006/main" xmlns:r="http://schemas.openxmlformats.org/officeDocument/2006/relationships" xmlns:p="http://schemas.openxmlformats.org/presentationml/2006/main">
  <p:tag name="KSO_WM_COMBINE_RELATE_SLIDE_ID" val="background20176891_6"/>
  <p:tag name="KSO_WM_SLIDE_ID" val="custom20204183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119"/>
  <p:tag name="KSO_WM_SLIDE_LAYOUT" val="a_b_e"/>
  <p:tag name="KSO_WM_SLIDE_LAYOUT_CNT" val="1_1_1"/>
</p:tagLst>
</file>

<file path=ppt/tags/tag177.xml><?xml version="1.0" encoding="utf-8"?>
<p:tagLst xmlns:a="http://schemas.openxmlformats.org/drawingml/2006/main" xmlns:r="http://schemas.openxmlformats.org/officeDocument/2006/relationships"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183_7*e*1"/>
  <p:tag name="KSO_WM_TEMPLATE_CATEGORY" val="custom"/>
  <p:tag name="KSO_WM_TEMPLATE_INDEX" val="20204183"/>
  <p:tag name="KSO_WM_UNIT_LAYERLEVEL" val="1"/>
  <p:tag name="KSO_WM_TAG_VERSION" val="1.0"/>
  <p:tag name="KSO_WM_BEAUTIFY_FLAG" val="#wm#"/>
  <p:tag name="KSO_WM_UNIT_PRESET_TEXT" val="01"/>
</p:tagLst>
</file>

<file path=ppt/tags/tag17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183_7*a*1"/>
  <p:tag name="KSO_WM_TEMPLATE_CATEGORY" val="custom"/>
  <p:tag name="KSO_WM_TEMPLATE_INDEX" val="20204183"/>
  <p:tag name="KSO_WM_UNIT_LAYERLEVEL" val="1"/>
  <p:tag name="KSO_WM_TAG_VERSION" val="1.0"/>
  <p:tag name="KSO_WM_BEAUTIFY_FLAG" val="#wm#"/>
  <p:tag name="KSO_WM_UNIT_PRESET_TEXT" val="单击此处添加标题"/>
</p:tagLst>
</file>

<file path=ppt/tags/tag17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custom20204183_7*b*1"/>
  <p:tag name="KSO_WM_TEMPLATE_CATEGORY" val="custom"/>
  <p:tag name="KSO_WM_TEMPLATE_INDEX" val="20204183"/>
  <p:tag name="KSO_WM_UNIT_LAYERLEVEL" val="1"/>
  <p:tag name="KSO_WM_TAG_VERSION" val="1.0"/>
  <p:tag name="KSO_WM_BEAUTIFY_FLAG" val="#wm#"/>
  <p:tag name="KSO_WM_UNIT_PRESET_TEXT" val="单击此处添加文本具体内容"/>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COMBINE_RELATE_SLIDE_ID" val="background20176891_3"/>
  <p:tag name="KSO_WM_SLIDE_ID" val="custom20177407_3"/>
  <p:tag name="KSO_WM_TEMPLATE_SUBCATEGORY" val="0"/>
  <p:tag name="KSO_WM_TEMPLATE_MASTER_TYPE" val="1"/>
  <p:tag name="KSO_WM_TEMPLATE_COLOR_TYPE" val="1"/>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204119"/>
  <p:tag name="KSO_WM_SLIDE_LAYOUT" val="a_f"/>
  <p:tag name="KSO_WM_SLIDE_LAYOUT_CNT" val="1_2"/>
</p:tagLst>
</file>

<file path=ppt/tags/tag181.xml><?xml version="1.0" encoding="utf-8"?>
<p:tagLst xmlns:a="http://schemas.openxmlformats.org/drawingml/2006/main" xmlns:r="http://schemas.openxmlformats.org/officeDocument/2006/relationships" xmlns:p="http://schemas.openxmlformats.org/presentationml/2006/main">
  <p:tag name="KSO_WM_COMBINE_RELATE_SLIDE_ID" val="background20176891_3"/>
  <p:tag name="KSO_WM_SLIDE_ID" val="custom20177407_3"/>
  <p:tag name="KSO_WM_TEMPLATE_SUBCATEGORY" val="0"/>
  <p:tag name="KSO_WM_TEMPLATE_MASTER_TYPE" val="1"/>
  <p:tag name="KSO_WM_TEMPLATE_COLOR_TYPE" val="1"/>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204119"/>
  <p:tag name="KSO_WM_SLIDE_LAYOUT" val="a_f"/>
  <p:tag name="KSO_WM_SLIDE_LAYOUT_CNT" val="1_2"/>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19"/>
</p:tagLst>
</file>

<file path=ppt/tags/tag183.xml><?xml version="1.0" encoding="utf-8"?>
<p:tagLst xmlns:a="http://schemas.openxmlformats.org/drawingml/2006/main" xmlns:r="http://schemas.openxmlformats.org/officeDocument/2006/relationships" xmlns:p="http://schemas.openxmlformats.org/presentationml/2006/main">
  <p:tag name="KSO_WM_COMBINE_RELATE_SLIDE_ID" val="background20176891_3"/>
  <p:tag name="KSO_WM_SLIDE_ID" val="custom20177407_3"/>
  <p:tag name="KSO_WM_TEMPLATE_SUBCATEGORY" val="0"/>
  <p:tag name="KSO_WM_TEMPLATE_MASTER_TYPE" val="1"/>
  <p:tag name="KSO_WM_TEMPLATE_COLOR_TYPE" val="1"/>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204119"/>
  <p:tag name="KSO_WM_SLIDE_LAYOUT" val="a_f"/>
  <p:tag name="KSO_WM_SLIDE_LAYOUT_CNT" val="1_2"/>
</p:tagLst>
</file>

<file path=ppt/tags/tag184.xml><?xml version="1.0" encoding="utf-8"?>
<p:tagLst xmlns:a="http://schemas.openxmlformats.org/drawingml/2006/main" xmlns:r="http://schemas.openxmlformats.org/officeDocument/2006/relationships" xmlns:p="http://schemas.openxmlformats.org/presentationml/2006/main">
  <p:tag name="KSO_WM_COMBINE_RELATE_SLIDE_ID" val="background20176891_3"/>
  <p:tag name="KSO_WM_SLIDE_ID" val="custom20177407_3"/>
  <p:tag name="KSO_WM_TEMPLATE_SUBCATEGORY" val="0"/>
  <p:tag name="KSO_WM_TEMPLATE_MASTER_TYPE" val="1"/>
  <p:tag name="KSO_WM_TEMPLATE_COLOR_TYPE" val="1"/>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204119"/>
  <p:tag name="KSO_WM_SLIDE_LAYOUT" val="a_f"/>
  <p:tag name="KSO_WM_SLIDE_LAYOUT_CNT" val="1_2"/>
</p:tagLst>
</file>

<file path=ppt/tags/tag185.xml><?xml version="1.0" encoding="utf-8"?>
<p:tagLst xmlns:a="http://schemas.openxmlformats.org/drawingml/2006/main" xmlns:r="http://schemas.openxmlformats.org/officeDocument/2006/relationships" xmlns:p="http://schemas.openxmlformats.org/presentationml/2006/main">
  <p:tag name="KSO_WM_COMBINE_RELATE_SLIDE_ID" val="background20176891_3"/>
  <p:tag name="KSO_WM_SLIDE_ID" val="custom20177407_3"/>
  <p:tag name="KSO_WM_TEMPLATE_SUBCATEGORY" val="0"/>
  <p:tag name="KSO_WM_TEMPLATE_MASTER_TYPE" val="1"/>
  <p:tag name="KSO_WM_TEMPLATE_COLOR_TYPE" val="1"/>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204119"/>
  <p:tag name="KSO_WM_SLIDE_LAYOUT" val="a_f"/>
  <p:tag name="KSO_WM_SLIDE_LAYOUT_CNT" val="1_2"/>
</p:tagLst>
</file>

<file path=ppt/tags/tag186.xml><?xml version="1.0" encoding="utf-8"?>
<p:tagLst xmlns:a="http://schemas.openxmlformats.org/drawingml/2006/main" xmlns:r="http://schemas.openxmlformats.org/officeDocument/2006/relationships" xmlns:p="http://schemas.openxmlformats.org/presentationml/2006/main">
  <p:tag name="KSO_WM_COMBINE_RELATE_SLIDE_ID" val="background20176891_3"/>
  <p:tag name="KSO_WM_SLIDE_ID" val="custom20177407_3"/>
  <p:tag name="KSO_WM_TEMPLATE_SUBCATEGORY" val="0"/>
  <p:tag name="KSO_WM_TEMPLATE_MASTER_TYPE" val="1"/>
  <p:tag name="KSO_WM_TEMPLATE_COLOR_TYPE" val="1"/>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204119"/>
  <p:tag name="KSO_WM_SLIDE_LAYOUT" val="a_f"/>
  <p:tag name="KSO_WM_SLIDE_LAYOUT_CNT" val="1_2"/>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19"/>
</p:tagLst>
</file>

<file path=ppt/tags/tag188.xml><?xml version="1.0" encoding="utf-8"?>
<p:tagLst xmlns:a="http://schemas.openxmlformats.org/drawingml/2006/main" xmlns:r="http://schemas.openxmlformats.org/officeDocument/2006/relationships" xmlns:p="http://schemas.openxmlformats.org/presentationml/2006/main">
  <p:tag name="KSO_WM_COMBINE_RELATE_SLIDE_ID" val="background20176891_3"/>
  <p:tag name="KSO_WM_SLIDE_ID" val="custom20177407_3"/>
  <p:tag name="KSO_WM_TEMPLATE_SUBCATEGORY" val="0"/>
  <p:tag name="KSO_WM_TEMPLATE_MASTER_TYPE" val="1"/>
  <p:tag name="KSO_WM_TEMPLATE_COLOR_TYPE" val="1"/>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204119"/>
  <p:tag name="KSO_WM_SLIDE_LAYOUT" val="a_f"/>
  <p:tag name="KSO_WM_SLIDE_LAYOUT_CNT" val="1_2"/>
</p:tagLst>
</file>

<file path=ppt/tags/tag189.xml><?xml version="1.0" encoding="utf-8"?>
<p:tagLst xmlns:a="http://schemas.openxmlformats.org/drawingml/2006/main" xmlns:r="http://schemas.openxmlformats.org/officeDocument/2006/relationships" xmlns:p="http://schemas.openxmlformats.org/presentationml/2006/main">
  <p:tag name="KSO_WM_COMBINE_RELATE_SLIDE_ID" val="background20176891_3"/>
  <p:tag name="KSO_WM_SLIDE_ID" val="custom20177407_3"/>
  <p:tag name="KSO_WM_TEMPLATE_SUBCATEGORY" val="0"/>
  <p:tag name="KSO_WM_TEMPLATE_MASTER_TYPE" val="1"/>
  <p:tag name="KSO_WM_TEMPLATE_COLOR_TYPE" val="1"/>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204119"/>
  <p:tag name="KSO_WM_SLIDE_LAYOUT" val="a_f"/>
  <p:tag name="KSO_WM_SLIDE_LAYOUT_CNT" val="1_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COMBINE_RELATE_SLIDE_ID" val="background20176891_3"/>
  <p:tag name="KSO_WM_SLIDE_ID" val="custom20177407_3"/>
  <p:tag name="KSO_WM_TEMPLATE_SUBCATEGORY" val="0"/>
  <p:tag name="KSO_WM_TEMPLATE_MASTER_TYPE" val="1"/>
  <p:tag name="KSO_WM_TEMPLATE_COLOR_TYPE" val="1"/>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204119"/>
  <p:tag name="KSO_WM_SLIDE_LAYOUT" val="a_f"/>
  <p:tag name="KSO_WM_SLIDE_LAYOUT_CNT" val="1_2"/>
</p:tagLst>
</file>

<file path=ppt/tags/tag191.xml><?xml version="1.0" encoding="utf-8"?>
<p:tagLst xmlns:a="http://schemas.openxmlformats.org/drawingml/2006/main" xmlns:r="http://schemas.openxmlformats.org/officeDocument/2006/relationships" xmlns:p="http://schemas.openxmlformats.org/presentationml/2006/main">
  <p:tag name="KSO_WM_COMBINE_RELATE_SLIDE_ID" val="background20176891_6"/>
  <p:tag name="KSO_WM_SLIDE_ID" val="custom20204183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119"/>
  <p:tag name="KSO_WM_SLIDE_LAYOUT" val="a_b_e"/>
  <p:tag name="KSO_WM_SLIDE_LAYOUT_CNT" val="1_1_1"/>
</p:tagLst>
</file>

<file path=ppt/tags/tag192.xml><?xml version="1.0" encoding="utf-8"?>
<p:tagLst xmlns:a="http://schemas.openxmlformats.org/drawingml/2006/main" xmlns:r="http://schemas.openxmlformats.org/officeDocument/2006/relationships"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183_7*e*1"/>
  <p:tag name="KSO_WM_TEMPLATE_CATEGORY" val="custom"/>
  <p:tag name="KSO_WM_TEMPLATE_INDEX" val="20204183"/>
  <p:tag name="KSO_WM_UNIT_LAYERLEVEL" val="1"/>
  <p:tag name="KSO_WM_TAG_VERSION" val="1.0"/>
  <p:tag name="KSO_WM_BEAUTIFY_FLAG" val="#wm#"/>
  <p:tag name="KSO_WM_UNIT_PRESET_TEXT" val="01"/>
</p:tagLst>
</file>

<file path=ppt/tags/tag19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183_7*a*1"/>
  <p:tag name="KSO_WM_TEMPLATE_CATEGORY" val="custom"/>
  <p:tag name="KSO_WM_TEMPLATE_INDEX" val="20204183"/>
  <p:tag name="KSO_WM_UNIT_LAYERLEVEL" val="1"/>
  <p:tag name="KSO_WM_TAG_VERSION" val="1.0"/>
  <p:tag name="KSO_WM_BEAUTIFY_FLAG" val="#wm#"/>
  <p:tag name="KSO_WM_UNIT_PRESET_TEXT" val="单击此处添加标题"/>
</p:tagLst>
</file>

<file path=ppt/tags/tag194.xml><?xml version="1.0" encoding="utf-8"?>
<p:tagLst xmlns:a="http://schemas.openxmlformats.org/drawingml/2006/main" xmlns:r="http://schemas.openxmlformats.org/officeDocument/2006/relationships" xmlns:p="http://schemas.openxmlformats.org/presentationml/2006/main">
  <p:tag name="KSO_WM_COMBINE_RELATE_SLIDE_ID" val="background20176891_3"/>
  <p:tag name="KSO_WM_SLIDE_ID" val="custom20177407_3"/>
  <p:tag name="KSO_WM_TEMPLATE_SUBCATEGORY" val="0"/>
  <p:tag name="KSO_WM_TEMPLATE_MASTER_TYPE" val="1"/>
  <p:tag name="KSO_WM_TEMPLATE_COLOR_TYPE" val="1"/>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204119"/>
  <p:tag name="KSO_WM_SLIDE_LAYOUT" val="a_f"/>
  <p:tag name="KSO_WM_SLIDE_LAYOUT_CNT" val="1_2"/>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19"/>
</p:tagLst>
</file>

<file path=ppt/tags/tag196.xml><?xml version="1.0" encoding="utf-8"?>
<p:tagLst xmlns:a="http://schemas.openxmlformats.org/drawingml/2006/main" xmlns:r="http://schemas.openxmlformats.org/officeDocument/2006/relationships" xmlns:p="http://schemas.openxmlformats.org/presentationml/2006/main">
  <p:tag name="KSO_WM_COMBINE_RELATE_SLIDE_ID" val="background20176891_6"/>
  <p:tag name="KSO_WM_SLIDE_ID" val="custom20204183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119"/>
  <p:tag name="KSO_WM_SLIDE_LAYOUT" val="a_b_e"/>
  <p:tag name="KSO_WM_SLIDE_LAYOUT_CNT" val="1_1_1"/>
</p:tagLst>
</file>

<file path=ppt/tags/tag197.xml><?xml version="1.0" encoding="utf-8"?>
<p:tagLst xmlns:a="http://schemas.openxmlformats.org/drawingml/2006/main" xmlns:r="http://schemas.openxmlformats.org/officeDocument/2006/relationships"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183_7*e*1"/>
  <p:tag name="KSO_WM_TEMPLATE_CATEGORY" val="custom"/>
  <p:tag name="KSO_WM_TEMPLATE_INDEX" val="20204183"/>
  <p:tag name="KSO_WM_UNIT_LAYERLEVEL" val="1"/>
  <p:tag name="KSO_WM_TAG_VERSION" val="1.0"/>
  <p:tag name="KSO_WM_BEAUTIFY_FLAG" val="#wm#"/>
  <p:tag name="KSO_WM_UNIT_PRESET_TEXT" val="01"/>
</p:tagLst>
</file>

<file path=ppt/tags/tag19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183_7*a*1"/>
  <p:tag name="KSO_WM_TEMPLATE_CATEGORY" val="custom"/>
  <p:tag name="KSO_WM_TEMPLATE_INDEX" val="20204183"/>
  <p:tag name="KSO_WM_UNIT_LAYERLEVEL" val="1"/>
  <p:tag name="KSO_WM_TAG_VERSION" val="1.0"/>
  <p:tag name="KSO_WM_BEAUTIFY_FLAG" val="#wm#"/>
  <p:tag name="KSO_WM_UNIT_PRESET_TEXT" val="单击此处添加标题"/>
</p:tagLst>
</file>

<file path=ppt/tags/tag199.xml><?xml version="1.0" encoding="utf-8"?>
<p:tagLst xmlns:a="http://schemas.openxmlformats.org/drawingml/2006/main" xmlns:r="http://schemas.openxmlformats.org/officeDocument/2006/relationships" xmlns:p="http://schemas.openxmlformats.org/presentationml/2006/main">
  <p:tag name="KSO_WM_COMBINE_RELATE_SLIDE_ID" val="background20176891_3"/>
  <p:tag name="KSO_WM_SLIDE_ID" val="custom20177407_3"/>
  <p:tag name="KSO_WM_TEMPLATE_SUBCATEGORY" val="0"/>
  <p:tag name="KSO_WM_TEMPLATE_MASTER_TYPE" val="1"/>
  <p:tag name="KSO_WM_TEMPLATE_COLOR_TYPE" val="1"/>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204119"/>
  <p:tag name="KSO_WM_SLIDE_LAYOUT" val="a_f"/>
  <p:tag name="KSO_WM_SLIDE_LAYOUT_CNT" val="1_2"/>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19"/>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COMBINE_RELATE_SLIDE_ID" val="background20176891_6"/>
  <p:tag name="KSO_WM_SLIDE_ID" val="custom20204183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119"/>
  <p:tag name="KSO_WM_SLIDE_LAYOUT" val="a_b_e"/>
  <p:tag name="KSO_WM_SLIDE_LAYOUT_CNT" val="1_1_1"/>
</p:tagLst>
</file>

<file path=ppt/tags/tag201.xml><?xml version="1.0" encoding="utf-8"?>
<p:tagLst xmlns:a="http://schemas.openxmlformats.org/drawingml/2006/main" xmlns:r="http://schemas.openxmlformats.org/officeDocument/2006/relationships" xmlns:p="http://schemas.openxmlformats.org/presentationml/2006/main">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183_7*e*1"/>
  <p:tag name="KSO_WM_TEMPLATE_CATEGORY" val="custom"/>
  <p:tag name="KSO_WM_TEMPLATE_INDEX" val="20204183"/>
  <p:tag name="KSO_WM_UNIT_LAYERLEVEL" val="1"/>
  <p:tag name="KSO_WM_TAG_VERSION" val="1.0"/>
  <p:tag name="KSO_WM_BEAUTIFY_FLAG" val="#wm#"/>
  <p:tag name="KSO_WM_UNIT_PRESET_TEXT" val="01"/>
</p:tagLst>
</file>

<file path=ppt/tags/tag20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183_7*a*1"/>
  <p:tag name="KSO_WM_TEMPLATE_CATEGORY" val="custom"/>
  <p:tag name="KSO_WM_TEMPLATE_INDEX" val="20204183"/>
  <p:tag name="KSO_WM_UNIT_LAYERLEVEL" val="1"/>
  <p:tag name="KSO_WM_TAG_VERSION" val="1.0"/>
  <p:tag name="KSO_WM_BEAUTIFY_FLAG" val="#wm#"/>
  <p:tag name="KSO_WM_UNIT_PRESET_TEXT" val="单击此处添加标题"/>
</p:tagLst>
</file>

<file path=ppt/tags/tag20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custom20204183_7*b*1"/>
  <p:tag name="KSO_WM_TEMPLATE_CATEGORY" val="custom"/>
  <p:tag name="KSO_WM_TEMPLATE_INDEX" val="20204183"/>
  <p:tag name="KSO_WM_UNIT_LAYERLEVEL" val="1"/>
  <p:tag name="KSO_WM_TAG_VERSION" val="1.0"/>
  <p:tag name="KSO_WM_BEAUTIFY_FLAG" val="#wm#"/>
  <p:tag name="KSO_WM_UNIT_PRESET_TEXT" val="单击此处添加文本具体内容"/>
</p:tagLst>
</file>

<file path=ppt/tags/tag204.xml><?xml version="1.0" encoding="utf-8"?>
<p:tagLst xmlns:a="http://schemas.openxmlformats.org/drawingml/2006/main" xmlns:r="http://schemas.openxmlformats.org/officeDocument/2006/relationships" xmlns:p="http://schemas.openxmlformats.org/presentationml/2006/main">
  <p:tag name="KSO_WM_COMBINE_RELATE_SLIDE_ID" val="background20176891_3"/>
  <p:tag name="KSO_WM_SLIDE_ID" val="custom20177407_3"/>
  <p:tag name="KSO_WM_TEMPLATE_SUBCATEGORY" val="0"/>
  <p:tag name="KSO_WM_TEMPLATE_MASTER_TYPE" val="1"/>
  <p:tag name="KSO_WM_TEMPLATE_COLOR_TYPE" val="1"/>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204119"/>
  <p:tag name="KSO_WM_SLIDE_LAYOUT" val="a_f"/>
  <p:tag name="KSO_WM_SLIDE_LAYOUT_CNT" val="1_2"/>
</p:tagLst>
</file>

<file path=ppt/tags/tag205.xml><?xml version="1.0" encoding="utf-8"?>
<p:tagLst xmlns:a="http://schemas.openxmlformats.org/drawingml/2006/main" xmlns:r="http://schemas.openxmlformats.org/officeDocument/2006/relationships" xmlns:p="http://schemas.openxmlformats.org/presentationml/2006/main">
  <p:tag name="KSO_WM_COMBINE_RELATE_SLIDE_ID" val="background20176891_2"/>
  <p:tag name="KSO_WM_SLIDE_ID" val="custom20204183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960*492"/>
  <p:tag name="KSO_WM_SLIDE_POSITION" val="0*47"/>
  <p:tag name="KSO_WM_TAG_VERSION" val="1.0"/>
  <p:tag name="KSO_WM_BEAUTIFY_FLAG" val="#wm#"/>
  <p:tag name="KSO_WM_TEMPLATE_CATEGORY" val="custom"/>
  <p:tag name="KSO_WM_TEMPLATE_INDEX" val="20204119"/>
  <p:tag name="KSO_WM_SLIDE_LAYOUT" val="a_f_i"/>
  <p:tag name="KSO_WM_SLIDE_LAYOUT_CNT" val="1_1_1"/>
  <p:tag name="KSO_WM_SLIDE_LAYOUT_INFO" val="{&quot;direction&quot;:1,&quot;horizontalAlign&quot;:1,&quot;verticalAlign&quot;:1,&quot;type&quot;:0,&quot;diagramDirection&quot;:0,&quot;canSetOverLayout&quot;:0,&quot;isOverLayout&quot;:0,&quot;normalSize&quot;:{&quot;size1&quot;:82.3},&quot;minSize&quot;:{&quot;size1&quot;:82.3},&quot;maxSize&quot;:{&quot;size1&quot;:82.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887139142,&quot;right&quot;:0.0,&quot;bottom&quot;:0.0887139142,&quot;leftAbs&quot;:false,&quot;topAbs&quot;:false,&quot;rightAbs&quot;:false,&quot;bottomAbs&quot;:false}],&quot;subLayout&quot;:[{&quot;direction&quot;:0,&quot;horizontalAlign&quot;:2,&quot;verticalAlign&quot;:1,&quot;type&quot;:0,&quot;diagramDirection&quot;:0,&quot;canSetOverLayout&quot;:0,&quot;isOverLayout&quot;:0,&quot;margin&quot;:{&quot;left&quot;:2.54,&quot;top&quot;:3.39,&quot;right&quot;:0.394,&quot;bottom&quot;:3.39},&quot;edge&quot;:{&quot;left&quot;:true,&quot;top&quot;:true,&quot;right&quot;:false,&quot;bottom&quot;:true}},{&quot;direction&quot;:0,&quot;horizontalAlign&quot;:0,&quot;verticalAlign&quot;:1,&quot;type&quot;:0,&quot;diagramDirection&quot;:0,&quot;canSetOverLayout&quot;:0,&quot;isOverLayout&quot;:0,&quot;margin&quot;:{&quot;left&quot;:0.026,&quot;top&quot;:3.39,&quot;right&quot;:2.54,&quot;bottom&quot;:3.39},&quot;edge&quot;:{&quot;left&quot;:false,&quot;top&quot;:true,&quot;right&quot;:true,&quot;bottom&quot;:true}}]}"/>
  <p:tag name="KSO_WM_SLIDE_CAN_ADD_NAVIGATION" val="1"/>
  <p:tag name="KSO_WM_SLIDE_BACKGROUND" val="[&quot;general&quot;,&quot;belt&quot;]"/>
  <p:tag name="KSO_WM_SLIDE_RATIO" val="1.777778"/>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183_12*i*1"/>
  <p:tag name="KSO_WM_TEMPLATE_CATEGORY" val="custom"/>
  <p:tag name="KSO_WM_TEMPLATE_INDEX" val="20204183"/>
  <p:tag name="KSO_WM_UNIT_BK_DARK_LIGHT" val="2"/>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83_12*i*1"/>
  <p:tag name="KSO_WM_TEMPLATE_CATEGORY" val="custom"/>
  <p:tag name="KSO_WM_TEMPLATE_INDEX" val="20204183"/>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183_12*i*2"/>
  <p:tag name="KSO_WM_TEMPLATE_CATEGORY" val="custom"/>
  <p:tag name="KSO_WM_TEMPLATE_INDEX" val="20204183"/>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COMBINE_RELATE_SLIDE_ID" val="background20176891_3"/>
  <p:tag name="KSO_WM_SLIDE_ID" val="custom20177407_3"/>
  <p:tag name="KSO_WM_TEMPLATE_SUBCATEGORY" val="0"/>
  <p:tag name="KSO_WM_TEMPLATE_MASTER_TYPE" val="1"/>
  <p:tag name="KSO_WM_TEMPLATE_COLOR_TYPE" val="1"/>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204119"/>
  <p:tag name="KSO_WM_SLIDE_LAYOUT" val="a_f"/>
  <p:tag name="KSO_WM_SLIDE_LAYOUT_CNT" val="1_2"/>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COMBINE_RELATE_SLIDE_ID" val="background20176891_2"/>
  <p:tag name="KSO_WM_SLIDE_ID" val="custom20204119_17"/>
  <p:tag name="KSO_WM_TEMPLATE_SUBCATEGORY" val="0"/>
  <p:tag name="KSO_WM_TEMPLATE_MASTER_TYPE" val="1"/>
  <p:tag name="KSO_WM_TEMPLATE_COLOR_TYPE" val="1"/>
  <p:tag name="KSO_WM_SLIDE_TYPE" val="text"/>
  <p:tag name="KSO_WM_SLIDE_SUBTYPE" val="pureTxt"/>
  <p:tag name="KSO_WM_SLIDE_ITEM_CNT" val="0"/>
  <p:tag name="KSO_WM_SLIDE_INDEX" val="17"/>
  <p:tag name="KSO_WM_SLIDE_SIZE" val="960*539"/>
  <p:tag name="KSO_WM_SLIDE_POSITION" val="0*0"/>
  <p:tag name="KSO_WM_TAG_VERSION" val="1.0"/>
  <p:tag name="KSO_WM_BEAUTIFY_FLAG" val="#wm#"/>
  <p:tag name="KSO_WM_TEMPLATE_CATEGORY" val="custom"/>
  <p:tag name="KSO_WM_TEMPLATE_INDEX" val="20204119"/>
  <p:tag name="KSO_WM_SLIDE_LAYOUT" val="a_f_i"/>
  <p:tag name="KSO_WM_SLIDE_LAYOUT_CNT" val="1_1_1"/>
  <p:tag name="KSO_WM_SLIDE_LAYOUT_INFO" val="{&quot;direction&quot;:1,&quot;horizontalAlign&quot;:1,&quot;verticalAlign&quot;:1,&quot;type&quot;:0,&quot;diagramDirection&quot;:0,&quot;canSetOverLayout&quot;:0,&quot;isOverLayout&quot;:0,&quot;normalSize&quot;:{&quot;size1&quot;:82.3},&quot;minSize&quot;:{&quot;size1&quot;:82.3},&quot;maxSize&quot;:{&quot;size1&quot;:82.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887139142,&quot;right&quot;:0.0,&quot;bottom&quot;:0.0887139142,&quot;leftAbs&quot;:false,&quot;topAbs&quot;:false,&quot;rightAbs&quot;:false,&quot;bottomAbs&quot;:false}],&quot;subLayout&quot;:[{&quot;direction&quot;:0,&quot;horizontalAlign&quot;:2,&quot;verticalAlign&quot;:1,&quot;type&quot;:0,&quot;diagramDirection&quot;:0,&quot;canSetOverLayout&quot;:0,&quot;isOverLayout&quot;:0,&quot;margin&quot;:{&quot;left&quot;:2.54,&quot;top&quot;:3.39,&quot;right&quot;:0.394,&quot;bottom&quot;:3.39},&quot;edge&quot;:{&quot;left&quot;:true,&quot;top&quot;:true,&quot;right&quot;:false,&quot;bottom&quot;:true}},{&quot;direction&quot;:0,&quot;horizontalAlign&quot;:0,&quot;verticalAlign&quot;:1,&quot;type&quot;:0,&quot;diagramDirection&quot;:0,&quot;canSetOverLayout&quot;:0,&quot;isOverLayout&quot;:0,&quot;margin&quot;:{&quot;left&quot;:0.026,&quot;top&quot;:3.39,&quot;right&quot;:2.54,&quot;bottom&quot;:3.39},&quot;edge&quot;:{&quot;left&quot;:false,&quot;top&quot;:true,&quot;right&quot;:true,&quot;bottom&quot;:true}}]}"/>
  <p:tag name="KSO_WM_SLIDE_CAN_ADD_NAVIGATION" val="1"/>
  <p:tag name="KSO_WM_SLIDE_BACKGROUND" val="[&quot;general&quot;,&quot;belt&quot;]"/>
  <p:tag name="KSO_WM_SLIDE_RATIO" val="1.777778"/>
</p:tagLst>
</file>

<file path=ppt/tags/tag211.xml><?xml version="1.0" encoding="utf-8"?>
<p:tagLst xmlns:a="http://schemas.openxmlformats.org/drawingml/2006/main" xmlns:r="http://schemas.openxmlformats.org/officeDocument/2006/relationships" xmlns:p="http://schemas.openxmlformats.org/presentationml/2006/main">
  <p:tag name="KSO_WM_UNIT_SUBTYPE" val="h"/>
  <p:tag name="KSO_WM_UNIT_TYPE" val="i"/>
  <p:tag name="KSO_WM_UNIT_INDEX" val="1"/>
  <p:tag name="KSO_WM_TEMPLATE_CATEGORY" val="custom"/>
  <p:tag name="KSO_WM_TEMPLATE_INDEX" val="20204119"/>
  <p:tag name="KSO_WM_UNIT_ID" val="custom20204119_17*i*1"/>
  <p:tag name="KSO_WM_UNIT_HIGHLIGHT" val="0"/>
  <p:tag name="KSO_WM_UNIT_COMPATIBLE" val="0"/>
  <p:tag name="KSO_WM_UNIT_DIAGRAM_ISNUMVISUAL" val="0"/>
  <p:tag name="KSO_WM_UNIT_DIAGRAM_ISREFERUNIT" val="0"/>
  <p:tag name="KSO_WM_UNIT_BK_DARK_LIGHT" val="2"/>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TEMPLATE_CATEGORY" val="custom"/>
  <p:tag name="KSO_WM_TEMPLATE_INDEX" val="20204119"/>
  <p:tag name="KSO_WM_UNIT_ID" val="custom20204119_17*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TEMPLATE_CATEGORY" val="custom"/>
  <p:tag name="KSO_WM_TEMPLATE_INDEX" val="20204119"/>
  <p:tag name="KSO_WM_UNIT_ID" val="custom20204119_17*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大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DEFAULT_FONT" val="28;32;4"/>
  <p:tag name="KSO_WM_UNIT_BLOCK" val="0"/>
  <p:tag name="KSO_WM_TEMPLATE_CATEGORY" val="custom"/>
  <p:tag name="KSO_WM_TEMPLATE_INDEX" val="20204119"/>
  <p:tag name="KSO_WM_UNIT_ID" val="custom20204119_17*a*1"/>
</p:tagLst>
</file>

<file path=ppt/tags/tag21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custom20204183_7*b*1"/>
  <p:tag name="KSO_WM_TEMPLATE_CATEGORY" val="custom"/>
  <p:tag name="KSO_WM_TEMPLATE_INDEX" val="20204183"/>
  <p:tag name="KSO_WM_UNIT_LAYERLEVEL" val="1"/>
  <p:tag name="KSO_WM_TAG_VERSION" val="1.0"/>
  <p:tag name="KSO_WM_BEAUTIFY_FLAG" val="#wm#"/>
  <p:tag name="KSO_WM_UNIT_PRESET_TEXT" val="单击此处添加文本具体内容"/>
</p:tagLst>
</file>

<file path=ppt/tags/tag216.xml><?xml version="1.0" encoding="utf-8"?>
<p:tagLst xmlns:a="http://schemas.openxmlformats.org/drawingml/2006/main" xmlns:r="http://schemas.openxmlformats.org/officeDocument/2006/relationships" xmlns:p="http://schemas.openxmlformats.org/presentationml/2006/main">
  <p:tag name="KSO_WM_SLIDE_ID" val="custom20204119_41"/>
  <p:tag name="KSO_WM_TEMPLATE_SUBCATEGORY" val="0"/>
  <p:tag name="KSO_WM_SLIDE_TYPE" val="endPage"/>
  <p:tag name="KSO_WM_SLIDE_SUBTYPE" val="pureTxt"/>
  <p:tag name="KSO_WM_SLIDE_ITEM_CNT" val="0"/>
  <p:tag name="KSO_WM_SLIDE_INDEX" val="41"/>
  <p:tag name="KSO_WM_TAG_VERSION" val="1.0"/>
  <p:tag name="KSO_WM_BEAUTIFY_FLAG" val="#wm#"/>
  <p:tag name="KSO_WM_TEMPLATE_CATEGORY" val="custom"/>
  <p:tag name="KSO_WM_TEMPLATE_INDEX" val="20204119"/>
  <p:tag name="KSO_WM_SLIDE_LAYOUT" val="a_b"/>
  <p:tag name="KSO_WM_SLIDE_LAYOUT_CNT" val="1_1"/>
  <p:tag name="KSO_WM_TEMPLATE_MASTER_TYPE" val="1"/>
  <p:tag name="KSO_WM_TEMPLATE_COLOR_TYPE" val="1"/>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1"/>
  <p:tag name="KSO_WM_UNIT_VALUE" val="10"/>
  <p:tag name="KSO_WM_UNIT_TYPE" val="a"/>
  <p:tag name="KSO_WM_UNIT_INDEX" val="1"/>
  <p:tag name="KSO_WM_UNIT_PRESET_TEXT" val="谢谢观看"/>
  <p:tag name="KSO_WM_TEMPLATE_CATEGORY" val="custom"/>
  <p:tag name="KSO_WM_TEMPLATE_INDEX" val="20204119"/>
  <p:tag name="KSO_WM_UNIT_ID" val="custom20204119_41*a*1"/>
</p:tagLst>
</file>

<file path=ppt/tags/tag21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LAYERLEVEL" val="1"/>
  <p:tag name="KSO_WM_TAG_VERSION" val="1.0"/>
  <p:tag name="KSO_WM_BEAUTIFY_FLAG" val="#wm#"/>
  <p:tag name="KSO_WM_UNIT_PRESET_TEXT" val="单击此处输入你的副标题，文字是您思想的提炼，为了最终演示发布的良好效果，请尽量言简意赅的阐述观点。"/>
  <p:tag name="KSO_WM_TEMPLATE_CATEGORY" val="custom"/>
  <p:tag name="KSO_WM_TEMPLATE_INDEX" val="20204119"/>
  <p:tag name="KSO_WM_UNIT_ID" val="custom20204119_41*b*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i"/>
  <p:tag name="KSO_WM_UNIT_INDEX" val="1"/>
  <p:tag name="KSO_WM_UNIT_ID" val="_3*i*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204119"/>
  <p:tag name="KSO_WM_TEMPLATE_SUBCATEGORY" val="0"/>
  <p:tag name="KSO_WM_TEMPLATE_MASTER_TYPE" val="1"/>
  <p:tag name="KSO_WM_TEMPLATE_COLOR_TYPE" val="1"/>
  <p:tag name="KSO_WM_TEMPLATE_MASTER_THUMB_INDEX" val="12"/>
  <p:tag name="KSO_WM_TEMPLATE_THUMBS_INDEX" val="1、4、7、8、9、10、15、16、17、21、24、25、26、27、30、34、38、4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0"/>
  <p:tag name="KSO_WM_UNIT_ID" val="_13*i*0"/>
  <p:tag name="KSO_WM_UNIT_LAYERLEVEL" val="1"/>
  <p:tag name="KSO_WM_TAG_VERSION" val="1.0"/>
  <p:tag name="KSO_WM_BEAUTIFY_FLAG" val="#wm#"/>
  <p:tag name="KSO_WM_SLIDE_BK_DARK_LIGHT" val="2"/>
  <p:tag name="KSO_WM_UNIT_BK_DARK_LIGHT" val="2"/>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0"/>
  <p:tag name="KSO_WM_UNIT_ID" val="_14*i*0"/>
  <p:tag name="KSO_WM_UNIT_LAYERLEVEL" val="1"/>
  <p:tag name="KSO_WM_TAG_VERSION" val="1.0"/>
  <p:tag name="KSO_WM_BEAUTIFY_FLAG" val="#wm#"/>
  <p:tag name="KSO_WM_SLIDE_BK_DARK_LIGHT" val="2"/>
  <p:tag name="KSO_WM_UNIT_BK_DARK_LIGHT" val="2"/>
</p:tagLst>
</file>

<file path=ppt/theme/theme1.xml><?xml version="1.0" encoding="utf-8"?>
<a:theme xmlns:a="http://schemas.openxmlformats.org/drawingml/2006/main" name="Office 主题​​">
  <a:themeElements>
    <a:clrScheme name="WPS主题色">
      <a:dk1>
        <a:srgbClr val="000000"/>
      </a:dk1>
      <a:lt1>
        <a:srgbClr val="FFFFFF"/>
      </a:lt1>
      <a:dk2>
        <a:srgbClr val="EFEAEA"/>
      </a:dk2>
      <a:lt2>
        <a:srgbClr val="FCFBFB"/>
      </a:lt2>
      <a:accent1>
        <a:srgbClr val="C55B62"/>
      </a:accent1>
      <a:accent2>
        <a:srgbClr val="CD6850"/>
      </a:accent2>
      <a:accent3>
        <a:srgbClr val="BF7C46"/>
      </a:accent3>
      <a:accent4>
        <a:srgbClr val="A19349"/>
      </a:accent4>
      <a:accent5>
        <a:srgbClr val="7CAC5D"/>
      </a:accent5>
      <a:accent6>
        <a:srgbClr val="5BC48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4316</Words>
  <Application>Microsoft Office PowerPoint</Application>
  <PresentationFormat>宽屏</PresentationFormat>
  <Paragraphs>384</Paragraphs>
  <Slides>39</Slides>
  <Notes>31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39</vt:i4>
      </vt:variant>
    </vt:vector>
  </HeadingPairs>
  <TitlesOfParts>
    <vt:vector size="48" baseType="lpstr">
      <vt:lpstr>Gulim</vt:lpstr>
      <vt:lpstr>黑体</vt:lpstr>
      <vt:lpstr>宋体</vt:lpstr>
      <vt:lpstr>微软雅黑</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条据类</vt:lpstr>
      <vt:lpstr>PowerPoint 演示文稿</vt:lpstr>
      <vt:lpstr>练一练：找出请假条中的两处毛病，将修改意见写在下面 </vt:lpstr>
      <vt:lpstr>PowerPoint 演示文稿</vt:lpstr>
      <vt:lpstr>PowerPoint 演示文稿</vt:lpstr>
      <vt:lpstr>PowerPoint 演示文稿</vt:lpstr>
      <vt:lpstr>书  信</vt:lpstr>
      <vt:lpstr>PowerPoint 演示文稿</vt:lpstr>
      <vt:lpstr>PowerPoint 演示文稿</vt:lpstr>
      <vt:lpstr>PowerPoint 演示文稿</vt:lpstr>
      <vt:lpstr>PowerPoint 演示文稿</vt:lpstr>
      <vt:lpstr>练一练：下面是一份倡议书，在格式和内容上有五处错误，请指出来。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启  事</vt:lpstr>
      <vt:lpstr>PowerPoint 演示文稿</vt:lpstr>
      <vt:lpstr>PowerPoint 演示文稿</vt:lpstr>
      <vt:lpstr>通  知</vt:lpstr>
      <vt:lpstr>PowerPoint 演示文稿</vt:lpstr>
      <vt:lpstr>其  他</vt:lpstr>
      <vt:lpstr>PowerPoint 演示文稿</vt:lpstr>
      <vt:lpstr>PowerPoint 演示文稿</vt:lpstr>
      <vt:lpstr>PowerPoint 演示文稿</vt:lpstr>
      <vt:lpstr>PowerPoint 演示文稿</vt:lpstr>
      <vt:lpstr>谢谢观看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77</cp:revision>
  <dcterms:created xsi:type="dcterms:W3CDTF">2020-03-23T11:20:00Z</dcterms:created>
  <dcterms:modified xsi:type="dcterms:W3CDTF">2020-04-12T23:21:56Z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2052-11.1.0.9141</vt:lpwstr>
  </property>
</Properties>
</file>