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59" r:id="rId3"/>
    <p:sldId id="299" r:id="rId4"/>
    <p:sldId id="302" r:id="rId5"/>
    <p:sldId id="331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90" r:id="rId32"/>
    <p:sldId id="295" r:id="rId33"/>
    <p:sldId id="296" r:id="rId34"/>
    <p:sldId id="297" r:id="rId35"/>
    <p:sldId id="291" r:id="rId36"/>
    <p:sldId id="292" r:id="rId37"/>
    <p:sldId id="293" r:id="rId38"/>
    <p:sldId id="264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1750" y="-12700"/>
            <a:ext cx="12275820" cy="6883400"/>
          </a:xfrm>
          <a:prstGeom prst="rect">
            <a:avLst/>
          </a:prstGeom>
        </p:spPr>
      </p:pic>
      <p:sp>
        <p:nvSpPr>
          <p:cNvPr id="8" name="圆角矩形 15"/>
          <p:cNvSpPr/>
          <p:nvPr userDrawn="1"/>
        </p:nvSpPr>
        <p:spPr>
          <a:xfrm>
            <a:off x="369570" y="424815"/>
            <a:ext cx="11429365" cy="6022340"/>
          </a:xfrm>
          <a:prstGeom prst="roundRect">
            <a:avLst>
              <a:gd name="adj" fmla="val 6713"/>
            </a:avLst>
          </a:prstGeom>
          <a:solidFill>
            <a:srgbClr val="FF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1750" y="-12700"/>
            <a:ext cx="12275820" cy="6883400"/>
          </a:xfrm>
          <a:prstGeom prst="rect">
            <a:avLst/>
          </a:prstGeom>
        </p:spPr>
      </p:pic>
      <p:sp>
        <p:nvSpPr>
          <p:cNvPr id="8" name="圆角矩形 15"/>
          <p:cNvSpPr/>
          <p:nvPr userDrawn="1"/>
        </p:nvSpPr>
        <p:spPr>
          <a:xfrm>
            <a:off x="369570" y="424815"/>
            <a:ext cx="11429365" cy="6022340"/>
          </a:xfrm>
          <a:prstGeom prst="roundRect">
            <a:avLst>
              <a:gd name="adj" fmla="val 6713"/>
            </a:avLst>
          </a:prstGeom>
          <a:solidFill>
            <a:srgbClr val="FF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16510"/>
            <a:ext cx="12190730" cy="6975475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92075" y="192405"/>
            <a:ext cx="900430" cy="316547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情 境 导 入</a:t>
            </a:r>
          </a:p>
        </p:txBody>
      </p:sp>
      <p:sp>
        <p:nvSpPr>
          <p:cNvPr id="6" name="矩形 5"/>
          <p:cNvSpPr/>
          <p:nvPr/>
        </p:nvSpPr>
        <p:spPr>
          <a:xfrm>
            <a:off x="1127125" y="453390"/>
            <a:ext cx="6032500" cy="1358900"/>
          </a:xfrm>
          <a:prstGeom prst="rect">
            <a:avLst/>
          </a:prstGeom>
          <a:ln>
            <a:noFill/>
            <a:prstDash val="lgDashDot"/>
          </a:ln>
        </p:spPr>
        <p:txBody>
          <a:bodyPr wrap="square">
            <a:spAutoFit/>
          </a:bodyPr>
          <a:lstStyle/>
          <a:p>
            <a:pPr marL="0" marR="0" lvl="0" indent="457200" algn="l" defTabSz="914400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请一位同学来讲一讲《龟兔赛跑》的故事。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76755" y="1834515"/>
            <a:ext cx="64128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选一个熟悉的故事，创编新故事。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71040" y="2459355"/>
            <a:ext cx="6915150" cy="360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>
                <a:solidFill>
                  <a:srgbClr val="20549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限制词：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</a:p>
          <a:p>
            <a:pPr fontAlgn="auto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“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熟悉的故事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</a:p>
          <a:p>
            <a:pPr fontAlgn="auto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“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创编新故事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</a:p>
          <a:p>
            <a:pPr fontAlgn="auto">
              <a:lnSpc>
                <a:spcPct val="120000"/>
              </a:lnSpc>
            </a:pPr>
            <a:r>
              <a:rPr lang="zh-CN" altLang="en-US" sz="3200" b="1">
                <a:solidFill>
                  <a:srgbClr val="20549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中心词：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有趣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</a:p>
          <a:p>
            <a:pPr fontAlgn="auto">
              <a:lnSpc>
                <a:spcPct val="120000"/>
              </a:lnSpc>
            </a:pPr>
            <a:r>
              <a:rPr lang="zh-CN" altLang="en-US" sz="3200" b="1">
                <a:solidFill>
                  <a:srgbClr val="20549B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提示词：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设想结局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</a:p>
          <a:p>
            <a:pPr fontAlgn="auto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“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想象新的故事情节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</a:p>
        </p:txBody>
      </p:sp>
      <p:sp>
        <p:nvSpPr>
          <p:cNvPr id="6" name="文本框 112"/>
          <p:cNvSpPr txBox="1"/>
          <p:nvPr/>
        </p:nvSpPr>
        <p:spPr>
          <a:xfrm>
            <a:off x="1316355" y="779145"/>
            <a:ext cx="2009775" cy="7251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审清题意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3590" y="2673350"/>
            <a:ext cx="4076700" cy="326771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705" y="1203325"/>
            <a:ext cx="3151885" cy="3780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103" name="TextBox 4"/>
          <p:cNvSpPr txBox="1"/>
          <p:nvPr/>
        </p:nvSpPr>
        <p:spPr>
          <a:xfrm>
            <a:off x="3608070" y="1506855"/>
            <a:ext cx="687959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FF33CC"/>
                </a:solidFill>
                <a:latin typeface="黑体" panose="02010609060101010101" charset="-122"/>
                <a:ea typeface="黑体" panose="02010609060101010101" charset="-122"/>
              </a:rPr>
              <a:t>“故事新编”是什么？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3795" y="2421255"/>
            <a:ext cx="7281545" cy="3566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所谓“故事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新</a:t>
            </a:r>
            <a:r>
              <a:rPr lang="zh-CN" altLang="en-US" sz="36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编”，即在作文中，根据成语故事、民间故事或名人名作中的人物，重新演绎故事，使其成为一种崭新的故事的写法。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12"/>
          <p:cNvSpPr txBox="1"/>
          <p:nvPr/>
        </p:nvSpPr>
        <p:spPr>
          <a:xfrm>
            <a:off x="1421765" y="870585"/>
            <a:ext cx="1871345" cy="7251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写作重点</a:t>
            </a:r>
          </a:p>
        </p:txBody>
      </p:sp>
      <p:grpSp>
        <p:nvGrpSpPr>
          <p:cNvPr id="39" name="组合 33"/>
          <p:cNvGrpSpPr/>
          <p:nvPr/>
        </p:nvGrpSpPr>
        <p:grpSpPr>
          <a:xfrm>
            <a:off x="2491341" y="2072509"/>
            <a:ext cx="6252845" cy="1115060"/>
            <a:chOff x="3597911" y="2444625"/>
            <a:chExt cx="6252845" cy="1115060"/>
          </a:xfrm>
        </p:grpSpPr>
        <p:sp>
          <p:nvSpPr>
            <p:cNvPr id="1048593" name="文本框 24"/>
            <p:cNvSpPr txBox="1"/>
            <p:nvPr/>
          </p:nvSpPr>
          <p:spPr>
            <a:xfrm>
              <a:off x="4434206" y="2444625"/>
              <a:ext cx="5416550" cy="111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2800" b="1" spc="300" dirty="0">
                  <a:cs typeface="+mn-ea"/>
                  <a:sym typeface="+mn-lt"/>
                </a:rPr>
                <a:t>要熟悉故事，即了解原故事的</a:t>
              </a:r>
            </a:p>
            <a:p>
              <a:pPr fontAlgn="auto">
                <a:lnSpc>
                  <a:spcPct val="120000"/>
                </a:lnSpc>
              </a:pPr>
              <a:r>
                <a:rPr lang="zh-CN" altLang="en-US" sz="2800" b="1" spc="300" dirty="0">
                  <a:cs typeface="+mn-ea"/>
                  <a:sym typeface="+mn-lt"/>
                </a:rPr>
                <a:t>人物、背景和寓意。</a:t>
              </a:r>
            </a:p>
          </p:txBody>
        </p:sp>
        <p:sp>
          <p:nvSpPr>
            <p:cNvPr id="1048594" name="圆角矩形 25"/>
            <p:cNvSpPr/>
            <p:nvPr/>
          </p:nvSpPr>
          <p:spPr>
            <a:xfrm>
              <a:off x="3597911" y="2558290"/>
              <a:ext cx="655320" cy="717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6" name="矩形 32"/>
            <p:cNvSpPr/>
            <p:nvPr/>
          </p:nvSpPr>
          <p:spPr>
            <a:xfrm>
              <a:off x="3652098" y="2653996"/>
              <a:ext cx="500380" cy="548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0" name="组合 34"/>
          <p:cNvGrpSpPr/>
          <p:nvPr/>
        </p:nvGrpSpPr>
        <p:grpSpPr>
          <a:xfrm>
            <a:off x="2491341" y="3532738"/>
            <a:ext cx="6478905" cy="717759"/>
            <a:chOff x="3597911" y="2837690"/>
            <a:chExt cx="6478905" cy="717759"/>
          </a:xfrm>
        </p:grpSpPr>
        <p:sp>
          <p:nvSpPr>
            <p:cNvPr id="1048597" name="文本框 35"/>
            <p:cNvSpPr txBox="1"/>
            <p:nvPr/>
          </p:nvSpPr>
          <p:spPr>
            <a:xfrm>
              <a:off x="4434206" y="2925955"/>
              <a:ext cx="5642610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cs typeface="+mn-ea"/>
                  <a:sym typeface="+mn-lt"/>
                </a:rPr>
                <a:t>想象合理，构思新的故事情节。</a:t>
              </a:r>
            </a:p>
          </p:txBody>
        </p:sp>
        <p:sp>
          <p:nvSpPr>
            <p:cNvPr id="1048598" name="圆角矩形 36"/>
            <p:cNvSpPr/>
            <p:nvPr/>
          </p:nvSpPr>
          <p:spPr>
            <a:xfrm>
              <a:off x="3597911" y="2837690"/>
              <a:ext cx="655320" cy="7177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3" name="矩形 38"/>
            <p:cNvSpPr/>
            <p:nvPr/>
          </p:nvSpPr>
          <p:spPr>
            <a:xfrm>
              <a:off x="3652097" y="2933396"/>
              <a:ext cx="589280" cy="548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1" name="组合 39"/>
          <p:cNvGrpSpPr/>
          <p:nvPr/>
        </p:nvGrpSpPr>
        <p:grpSpPr>
          <a:xfrm>
            <a:off x="2519281" y="4851362"/>
            <a:ext cx="3823335" cy="717759"/>
            <a:chOff x="3625851" y="3075180"/>
            <a:chExt cx="3823335" cy="717759"/>
          </a:xfrm>
        </p:grpSpPr>
        <p:sp>
          <p:nvSpPr>
            <p:cNvPr id="2" name="文本框 40"/>
            <p:cNvSpPr txBox="1"/>
            <p:nvPr/>
          </p:nvSpPr>
          <p:spPr>
            <a:xfrm>
              <a:off x="4462146" y="3136775"/>
              <a:ext cx="2987040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cs typeface="+mn-ea"/>
                  <a:sym typeface="+mn-lt"/>
                </a:rPr>
                <a:t>表达一个主题。</a:t>
              </a:r>
            </a:p>
          </p:txBody>
        </p:sp>
        <p:sp>
          <p:nvSpPr>
            <p:cNvPr id="7" name="圆角矩形 41"/>
            <p:cNvSpPr/>
            <p:nvPr/>
          </p:nvSpPr>
          <p:spPr>
            <a:xfrm>
              <a:off x="3625851" y="3075180"/>
              <a:ext cx="655320" cy="717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604" name="矩形 43"/>
            <p:cNvSpPr/>
            <p:nvPr/>
          </p:nvSpPr>
          <p:spPr>
            <a:xfrm>
              <a:off x="3680037" y="3170886"/>
              <a:ext cx="589280" cy="548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0495" y="1677035"/>
            <a:ext cx="1769110" cy="440499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文本框 24"/>
          <p:cNvSpPr txBox="1"/>
          <p:nvPr/>
        </p:nvSpPr>
        <p:spPr>
          <a:xfrm>
            <a:off x="2396490" y="1134110"/>
            <a:ext cx="92062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cs typeface="+mn-ea"/>
                <a:sym typeface="+mn-lt"/>
              </a:rPr>
              <a:t>要熟悉故事，即了解原故事的人物、背景和寓意。</a:t>
            </a:r>
          </a:p>
        </p:txBody>
      </p:sp>
      <p:sp>
        <p:nvSpPr>
          <p:cNvPr id="1048594" name="圆角矩形 25"/>
          <p:cNvSpPr/>
          <p:nvPr/>
        </p:nvSpPr>
        <p:spPr>
          <a:xfrm>
            <a:off x="1588371" y="1057144"/>
            <a:ext cx="655320" cy="717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48596" name="矩形 32"/>
          <p:cNvSpPr/>
          <p:nvPr/>
        </p:nvSpPr>
        <p:spPr>
          <a:xfrm>
            <a:off x="1642558" y="1152850"/>
            <a:ext cx="500380" cy="548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" y="2025015"/>
            <a:ext cx="3936128" cy="2952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347335" y="1654810"/>
            <a:ext cx="5245735" cy="367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sz="2800" b="1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人物：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农民、兔子</a:t>
            </a:r>
          </a:p>
          <a:p>
            <a:pPr indent="0" fontAlgn="auto">
              <a:lnSpc>
                <a:spcPct val="120000"/>
              </a:lnSpc>
            </a:pPr>
            <a:r>
              <a:rPr lang="zh-CN" sz="2800" b="1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背景：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战国时期宋国有一个农民，看见一只兔子撞在树桩上死了，于是他便放下锄头每天在树桩旁等待，希望再得到撞死的兔子。</a:t>
            </a:r>
          </a:p>
          <a:p>
            <a:pPr indent="0" fontAlgn="auto">
              <a:lnSpc>
                <a:spcPct val="120000"/>
              </a:lnSpc>
            </a:pPr>
            <a:r>
              <a:rPr lang="zh-CN" sz="2800" b="1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寓意：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批判那些不知变通，死守教条的思想方法。 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50950" y="5383530"/>
            <a:ext cx="9885680" cy="102997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只有这样，新编出来的故事才能与原故事中人物的言行、性格以及语言风格相吻合。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 bldLvl="0" animBg="1"/>
      <p:bldP spid="1048596" grpId="0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文本框 35"/>
          <p:cNvSpPr txBox="1"/>
          <p:nvPr/>
        </p:nvSpPr>
        <p:spPr>
          <a:xfrm>
            <a:off x="2349736" y="1735053"/>
            <a:ext cx="56426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cs typeface="+mn-ea"/>
                <a:sym typeface="+mn-lt"/>
              </a:rPr>
              <a:t>想象合理，构思新的故事情节。</a:t>
            </a:r>
          </a:p>
        </p:txBody>
      </p:sp>
      <p:sp>
        <p:nvSpPr>
          <p:cNvPr id="1048598" name="圆角矩形 36"/>
          <p:cNvSpPr/>
          <p:nvPr/>
        </p:nvSpPr>
        <p:spPr>
          <a:xfrm>
            <a:off x="1513441" y="1646788"/>
            <a:ext cx="655320" cy="7177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" name="矩形 38"/>
          <p:cNvSpPr/>
          <p:nvPr/>
        </p:nvSpPr>
        <p:spPr>
          <a:xfrm>
            <a:off x="1567627" y="1742494"/>
            <a:ext cx="589280" cy="548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45590" y="2649855"/>
            <a:ext cx="6122670" cy="265176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注意不能简单地复述原故事，可以结合我们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现代生活的细节和科技产品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，在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情节、寓意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上令人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耳目一新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5925" y="1978660"/>
            <a:ext cx="3159081" cy="3960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598" grpId="0" bldLvl="0" animBg="1"/>
      <p:bldP spid="3" grpId="0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257935" y="1155065"/>
            <a:ext cx="9284335" cy="496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 fontAlgn="auto">
              <a:lnSpc>
                <a:spcPct val="11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黄鼠狼还没弄明白怎么回事，只听到一个声音从屋里传来：“再狡猾的黄鼠狼也斗不过高科技呀！你再也别想伤害我和我的宝宝们了。我们现在住的可是高科技的智能小屋，小屋装有气味分析仪，你们黄鼠狼一出现在我家附近，气味分析仪就会发出警报。我早就安排了一个机器人在门口迎接你了。”</a:t>
            </a:r>
          </a:p>
          <a:p>
            <a:pPr indent="720090" algn="just" fontAlgn="auto">
              <a:lnSpc>
                <a:spcPct val="11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原来，鸡妈妈早就有了防备。刚才说“新年好”的根本就不是鸡妈妈，而是一个长得和鸡妈妈一模一样的机器人。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0"/>
          <p:cNvSpPr txBox="1"/>
          <p:nvPr/>
        </p:nvSpPr>
        <p:spPr>
          <a:xfrm>
            <a:off x="2405616" y="1630007"/>
            <a:ext cx="29870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cs typeface="+mn-ea"/>
                <a:sym typeface="+mn-lt"/>
              </a:rPr>
              <a:t>表达一个主题。</a:t>
            </a:r>
          </a:p>
        </p:txBody>
      </p:sp>
      <p:sp>
        <p:nvSpPr>
          <p:cNvPr id="7" name="圆角矩形 41"/>
          <p:cNvSpPr/>
          <p:nvPr/>
        </p:nvSpPr>
        <p:spPr>
          <a:xfrm>
            <a:off x="1569321" y="1512532"/>
            <a:ext cx="655320" cy="717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48604" name="矩形 43"/>
          <p:cNvSpPr/>
          <p:nvPr/>
        </p:nvSpPr>
        <p:spPr>
          <a:xfrm>
            <a:off x="1623507" y="1608238"/>
            <a:ext cx="589280" cy="548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30985" y="2555875"/>
            <a:ext cx="7000240" cy="265176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可以是反映出某种社会现象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；</a:t>
            </a: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2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可以是告诉人们一个道理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；</a:t>
            </a: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3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可以是赞扬人物身上的某种品质。</a:t>
            </a: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只有这样，写出来的作文才有意义。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0535" y="2395220"/>
            <a:ext cx="3167380" cy="2817495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1048604" grpId="0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2"/>
          <p:cNvSpPr txBox="1"/>
          <p:nvPr/>
        </p:nvSpPr>
        <p:spPr>
          <a:xfrm>
            <a:off x="1472565" y="814705"/>
            <a:ext cx="1892300" cy="7251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写法指导</a:t>
            </a:r>
          </a:p>
        </p:txBody>
      </p:sp>
      <p:grpSp>
        <p:nvGrpSpPr>
          <p:cNvPr id="40" name="组合 7"/>
          <p:cNvGrpSpPr/>
          <p:nvPr/>
        </p:nvGrpSpPr>
        <p:grpSpPr>
          <a:xfrm>
            <a:off x="3727450" y="1613535"/>
            <a:ext cx="4640580" cy="551180"/>
            <a:chOff x="1675648" y="2052477"/>
            <a:chExt cx="2758640" cy="552010"/>
          </a:xfrm>
        </p:grpSpPr>
        <p:sp>
          <p:nvSpPr>
            <p:cNvPr id="1048591" name="流程图: 可选过程 10"/>
            <p:cNvSpPr/>
            <p:nvPr/>
          </p:nvSpPr>
          <p:spPr>
            <a:xfrm flipH="1">
              <a:off x="1675648" y="2052477"/>
              <a:ext cx="2630249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F9E08B"/>
                </a:solidFill>
              </a:endParaRPr>
            </a:p>
          </p:txBody>
        </p:sp>
        <p:sp>
          <p:nvSpPr>
            <p:cNvPr id="3" name="矩形 11"/>
            <p:cNvSpPr/>
            <p:nvPr/>
          </p:nvSpPr>
          <p:spPr>
            <a:xfrm>
              <a:off x="1682421" y="2085547"/>
              <a:ext cx="2751867" cy="51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lt"/>
              </a:endParaRPr>
            </a:p>
          </p:txBody>
        </p:sp>
      </p:grpSp>
      <p:sp>
        <p:nvSpPr>
          <p:cNvPr id="6" name="矩形 11"/>
          <p:cNvSpPr/>
          <p:nvPr/>
        </p:nvSpPr>
        <p:spPr>
          <a:xfrm>
            <a:off x="3803650" y="1585595"/>
            <a:ext cx="43027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lt"/>
              </a:rPr>
              <a:t>倒推法想象故事情节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24990" y="2350135"/>
            <a:ext cx="8826500" cy="352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sz="30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本次习作要求新编故事，我们可以运用倒推法来想象故事的情节，即</a:t>
            </a:r>
            <a:r>
              <a:rPr sz="3000" b="1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先设想新编故事的结局</a:t>
            </a:r>
            <a:r>
              <a:rPr sz="30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，然后</a:t>
            </a:r>
            <a:r>
              <a:rPr sz="3000" b="1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推想哪些原因可以导致这一结局</a:t>
            </a:r>
            <a:r>
              <a:rPr sz="30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，根据这些去</a:t>
            </a:r>
            <a:r>
              <a:rPr sz="3000" b="1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构思新编的故事中发生的事，事情的经过是怎样的</a:t>
            </a:r>
            <a:r>
              <a:rPr sz="30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，在事情经过中</a:t>
            </a:r>
            <a:r>
              <a:rPr sz="3000" b="1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想象主人公的行为表现</a:t>
            </a:r>
            <a:r>
              <a:rPr sz="30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769620" y="639445"/>
            <a:ext cx="7451090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20000"/>
              </a:lnSpc>
            </a:pPr>
            <a:r>
              <a:rPr sz="30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《〈龟兔赛跑〉新编》中，我们可以先设想故事结局是：兔子与乌龟赛跑，兔子输了→兔子输了的原因是：乌龟在比赛过程中使用了高科技的飞火轮→发生的事：森林举办运动会→事情经过：兔子和乌龟再次参加跑步比赛，兔子全力以赴发挥个人优势，乌龟使用飞火轮，轻松赢得比赛→事情经过中主人公的表现：兔子比赛前的准备与心理，比赛过程中乌龟使用飞火轮的动作与效果，兔子输了比赛后的心理。</a:t>
            </a:r>
          </a:p>
        </p:txBody>
      </p:sp>
      <p:sp>
        <p:nvSpPr>
          <p:cNvPr id="2" name="左箭头 1"/>
          <p:cNvSpPr/>
          <p:nvPr/>
        </p:nvSpPr>
        <p:spPr>
          <a:xfrm rot="10800000">
            <a:off x="8352155" y="3006090"/>
            <a:ext cx="664845" cy="382270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102725" y="1619250"/>
            <a:ext cx="2353310" cy="36004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indent="720090" algn="ctr" fontAlgn="auto">
              <a:lnSpc>
                <a:spcPct val="120000"/>
              </a:lnSpc>
            </a:pP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简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析：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这里就成功地运用倒推法想象了一个有趣的故事情节。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uiExpand="1" build="allAtOnce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12"/>
          <p:cNvSpPr txBox="1"/>
          <p:nvPr/>
        </p:nvSpPr>
        <p:spPr>
          <a:xfrm>
            <a:off x="1421765" y="832485"/>
            <a:ext cx="1875155" cy="7251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写作思路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52245" y="2411095"/>
            <a:ext cx="8597265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）可以点明故事的主人公，简要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  交代时间、地点及故事的起因；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）可以交代故事的背景，引出下文；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）可以先交代新编故事的结局，再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  去写故事的起因、经过。</a:t>
            </a:r>
          </a:p>
        </p:txBody>
      </p:sp>
      <p:sp>
        <p:nvSpPr>
          <p:cNvPr id="3" name="燕尾形箭头 2"/>
          <p:cNvSpPr/>
          <p:nvPr/>
        </p:nvSpPr>
        <p:spPr>
          <a:xfrm>
            <a:off x="1586230" y="1625600"/>
            <a:ext cx="1924050" cy="834390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12"/>
          <p:cNvSpPr txBox="1"/>
          <p:nvPr/>
        </p:nvSpPr>
        <p:spPr>
          <a:xfrm>
            <a:off x="1733550" y="1704340"/>
            <a:ext cx="1722120" cy="6457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开 头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5530" t="6247" r="17130"/>
          <a:stretch>
            <a:fillRect/>
          </a:stretch>
        </p:blipFill>
        <p:spPr>
          <a:xfrm>
            <a:off x="8247380" y="2040890"/>
            <a:ext cx="3060000" cy="4050478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3"/>
          <p:cNvGrpSpPr/>
          <p:nvPr/>
        </p:nvGrpSpPr>
        <p:grpSpPr>
          <a:xfrm>
            <a:off x="3653391" y="1781044"/>
            <a:ext cx="7482205" cy="1115060"/>
            <a:chOff x="3276601" y="3281555"/>
            <a:chExt cx="7482205" cy="1115060"/>
          </a:xfrm>
        </p:grpSpPr>
        <p:sp>
          <p:nvSpPr>
            <p:cNvPr id="1048593" name="文本框 24"/>
            <p:cNvSpPr txBox="1"/>
            <p:nvPr/>
          </p:nvSpPr>
          <p:spPr>
            <a:xfrm>
              <a:off x="4112896" y="3281555"/>
              <a:ext cx="6645910" cy="111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28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回忆你看过哪些有趣的故事，讲讲故事的主要内容？</a:t>
              </a:r>
            </a:p>
          </p:txBody>
        </p:sp>
        <p:sp>
          <p:nvSpPr>
            <p:cNvPr id="1048594" name="圆角矩形 25"/>
            <p:cNvSpPr/>
            <p:nvPr/>
          </p:nvSpPr>
          <p:spPr>
            <a:xfrm>
              <a:off x="3276601" y="3382520"/>
              <a:ext cx="655320" cy="717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6" name="矩形 32"/>
            <p:cNvSpPr/>
            <p:nvPr/>
          </p:nvSpPr>
          <p:spPr>
            <a:xfrm>
              <a:off x="3330788" y="3478226"/>
              <a:ext cx="500380" cy="548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1" name="组合 39"/>
          <p:cNvGrpSpPr/>
          <p:nvPr/>
        </p:nvGrpSpPr>
        <p:grpSpPr>
          <a:xfrm>
            <a:off x="3667361" y="3878542"/>
            <a:ext cx="7739380" cy="1115060"/>
            <a:chOff x="3276601" y="3244725"/>
            <a:chExt cx="7739380" cy="1115060"/>
          </a:xfrm>
        </p:grpSpPr>
        <p:sp>
          <p:nvSpPr>
            <p:cNvPr id="6" name="文本框 40"/>
            <p:cNvSpPr txBox="1"/>
            <p:nvPr/>
          </p:nvSpPr>
          <p:spPr>
            <a:xfrm>
              <a:off x="4112896" y="3244725"/>
              <a:ext cx="6903085" cy="111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28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如果让你来重新编一个龟兔赛跑的故事，你会怎么编呢？</a:t>
              </a:r>
            </a:p>
          </p:txBody>
        </p:sp>
        <p:sp>
          <p:nvSpPr>
            <p:cNvPr id="7" name="圆角矩形 41"/>
            <p:cNvSpPr/>
            <p:nvPr/>
          </p:nvSpPr>
          <p:spPr>
            <a:xfrm>
              <a:off x="3276601" y="3396490"/>
              <a:ext cx="655320" cy="717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604" name="矩形 43"/>
            <p:cNvSpPr/>
            <p:nvPr/>
          </p:nvSpPr>
          <p:spPr>
            <a:xfrm>
              <a:off x="3336503" y="3492196"/>
              <a:ext cx="57785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9" name="椭圆 31"/>
          <p:cNvSpPr/>
          <p:nvPr/>
        </p:nvSpPr>
        <p:spPr>
          <a:xfrm>
            <a:off x="737943" y="2002309"/>
            <a:ext cx="2410652" cy="24106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1183005" y="2590800"/>
            <a:ext cx="139700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cs typeface="+mn-ea"/>
                <a:sym typeface="+mn-lt"/>
              </a:rPr>
              <a:t>小组</a:t>
            </a:r>
          </a:p>
          <a:p>
            <a:pPr algn="ctr"/>
            <a:r>
              <a:rPr lang="zh-CN" altLang="en-US" sz="4000" b="1" dirty="0">
                <a:solidFill>
                  <a:schemeClr val="tx1"/>
                </a:solidFill>
                <a:cs typeface="+mn-ea"/>
                <a:sym typeface="+mn-lt"/>
              </a:rPr>
              <a:t>交流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795020" y="1864995"/>
            <a:ext cx="524573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20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自从上次比赛输给乌龟后，兔子就不服气，一心想要和乌龟再进行一次比赛。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1012"/>
          <a:stretch>
            <a:fillRect/>
          </a:stretch>
        </p:blipFill>
        <p:spPr>
          <a:xfrm>
            <a:off x="6040755" y="1801495"/>
            <a:ext cx="5004000" cy="313800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15440" y="2237105"/>
            <a:ext cx="8454390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主要根据设想好的结局去想象、构思新的故事情节，把故事的经过写清楚，并通过语言、动作、心理等描写来刻画主人公，使故事情节更加生动、有趣。</a:t>
            </a:r>
            <a:endParaRPr lang="en-US" altLang="zh-CN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燕尾形箭头 1"/>
          <p:cNvSpPr/>
          <p:nvPr/>
        </p:nvSpPr>
        <p:spPr>
          <a:xfrm>
            <a:off x="1584960" y="1125855"/>
            <a:ext cx="2093595" cy="975360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12"/>
          <p:cNvSpPr txBox="1"/>
          <p:nvPr/>
        </p:nvSpPr>
        <p:spPr>
          <a:xfrm>
            <a:off x="1662430" y="1219200"/>
            <a:ext cx="1722120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中  间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235710" y="1231900"/>
            <a:ext cx="9607550" cy="47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 fontAlgn="auto">
              <a:lnSpc>
                <a:spcPct val="120000"/>
              </a:lnSpc>
            </a:pP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小作者在《〈龟兔赛跑〉新编》中是这样安排故事情节的：兔子在比赛途中跑得很快，他吸取了上次的教训，没有休息，但他没有认真了解比赛的路线。在离终点还有200米的时候，一条小河拦住了兔子的去路，兔子急得直跳脚，可再重新找其他路线已经来不及了。不久，乌龟追上来了，他轻松地游到了河对岸，继续向前爬行着。兔子看着离终点越来越近的乌龟，无可奈何地叹了一口气。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798320" y="2451735"/>
            <a:ext cx="5371465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sz="3200">
                <a:latin typeface="黑体" panose="02010609060101010101" charset="-122"/>
                <a:ea typeface="黑体" panose="02010609060101010101" charset="-122"/>
              </a:rPr>
              <a:t>可以点明故事的主题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；</a:t>
            </a:r>
          </a:p>
          <a:p>
            <a:pPr indent="0" fontAlgn="auto">
              <a:lnSpc>
                <a:spcPct val="150000"/>
              </a:lnSpc>
            </a:pPr>
            <a:endParaRPr lang="zh-CN" sz="3200"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）可以</a:t>
            </a:r>
            <a:r>
              <a:rPr sz="3200">
                <a:latin typeface="黑体" panose="02010609060101010101" charset="-122"/>
                <a:ea typeface="黑体" panose="02010609060101010101" charset="-122"/>
              </a:rPr>
              <a:t>揭示故事的寓意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2" name="燕尾形箭头 1"/>
          <p:cNvSpPr/>
          <p:nvPr/>
        </p:nvSpPr>
        <p:spPr>
          <a:xfrm>
            <a:off x="1752600" y="1186180"/>
            <a:ext cx="2007870" cy="946785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899920" y="1264920"/>
            <a:ext cx="1722120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结 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0980" y="1731645"/>
            <a:ext cx="2958465" cy="340868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261110" y="1961515"/>
            <a:ext cx="643318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sz="3200">
                <a:latin typeface="楷体" panose="02010609060101010101" charset="-122"/>
                <a:ea typeface="楷体" panose="02010609060101010101" charset="-122"/>
                <a:sym typeface="+mn-ea"/>
              </a:rPr>
              <a:t>通过这次比赛，兔子认识到了科技的重要性，并且决定以后要好好学习知识，多发明一些对人们有用的东西。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5699" t="8182" r="15577" b="5070"/>
          <a:stretch>
            <a:fillRect/>
          </a:stretch>
        </p:blipFill>
        <p:spPr>
          <a:xfrm>
            <a:off x="8245475" y="1398270"/>
            <a:ext cx="2736000" cy="404169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595" y="636270"/>
            <a:ext cx="2077720" cy="64008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范文点评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81735" y="1047115"/>
            <a:ext cx="7836747" cy="528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《坐井观天》新编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</a:endParaRPr>
          </a:p>
          <a:p>
            <a:pPr indent="720090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从前,有只青蛙住在一口井里,无论朋友怎样劝说,它都不肯离开自己的那一方小天地。</a:t>
            </a:r>
          </a:p>
          <a:p>
            <a:pPr indent="720090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一天,一只小鸟从这里飞过,落到井沿上,对青蛙说:“喂,兄弟,你每天待在这儿,不觉得无聊吗?你只能看到头上这一小块天空,却不知外面的世界大着呢!如果你出来看看,就会觉得自己太渺小了!”</a:t>
            </a:r>
          </a:p>
          <a:p>
            <a:pPr indent="720090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“不,我比你知道的更多,比你的视野更广阔。”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26220" y="1190625"/>
            <a:ext cx="198183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Wingdings" panose="05000000000000000000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Wingdings" panose="05000000000000000000" charset="0"/>
              </a:rPr>
              <a:t>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开头交代故事背景。</a:t>
            </a:r>
          </a:p>
          <a:p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charset="0"/>
            </a:endParaRPr>
          </a:p>
          <a:p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charset="0"/>
              </a:rPr>
              <a:t>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一句“我比你知道的更多，比你的视野更广阔”让故事出现了转折。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4880" y="569595"/>
            <a:ext cx="8006715" cy="572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“你天天待在这儿,怎么能比我的视野更广阔呢?”小鸟很不屑。</a:t>
            </a:r>
          </a:p>
          <a:p>
            <a:pPr indent="0" algn="l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青蛙自豪地说:“我这儿已经通了互联网。”</a:t>
            </a:r>
          </a:p>
          <a:p>
            <a:pPr indent="0" algn="l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“互联网是什么东西?是常见的蜘蛛网、渔网，还是风雨交加织成的网?”</a:t>
            </a:r>
          </a:p>
          <a:p>
            <a:pPr indent="0" algn="l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“不,都不是。互联网就像一张无形的蜘蛛网，它遍布着整个世界,我可以通过它知道世界各地发生的事情,不像你们要飞到哪里才能知道哪里的情况……”</a:t>
            </a:r>
          </a:p>
          <a:p>
            <a:pPr indent="0" algn="l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小鸟听得入迷,忽然,它想到了一个问题,于是问青蛙:“你每天一个人在这里不觉得寂寞吗？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75420" y="2606675"/>
            <a:ext cx="2238375" cy="290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③把青蛙从网上了解信息和小鸟实地获得信息进行对比，突出网上获取信息的快捷和全面。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8720" y="893445"/>
            <a:ext cx="7838440" cy="525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“你这就孤陋寡闻了吧!我可以通过互联网来和天南海北的朋友们聊天、视频,他们就像在我身边一样，所以我一点儿也不觉得寂寞。”</a:t>
            </a:r>
          </a:p>
          <a:p>
            <a:pPr indent="0" algn="just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这时,快递员鸽子来了:“这是您网购的食物。”“谢谢你!”青蛙说。</a:t>
            </a:r>
          </a:p>
          <a:p>
            <a:pPr indent="0" algn="just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小鸟更加疑惑了:“食物怎么也可以订呢?”</a:t>
            </a:r>
          </a:p>
          <a:p>
            <a:pPr indent="0" algn="just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“我在网上不但可以购买生活用品、食物,而且它们还物美价廉。”</a:t>
            </a:r>
          </a:p>
          <a:p>
            <a:pPr indent="0" algn="just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小鸟陷入了沉思,原来,现在的科技这么发达,即使足不出户也可以知道天下事。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55430" y="2433955"/>
            <a:ext cx="2506345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lt"/>
              </a:rPr>
              <a:t>④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“快递员”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“网购”真新鲜。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1425" y="1151890"/>
            <a:ext cx="7483475" cy="213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几天后,小鸟也在自己的小窝旁装了互联网。小鸟也开始使用互联网了，他经常用网络看新闻、看视频。现在，小鸟变成了“秀才不出门,便知天下事”的万事通了。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94470" y="1251585"/>
            <a:ext cx="2238375" cy="17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⑤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结尾引用俗语，让文章更有知识含量了。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100" y="3672205"/>
            <a:ext cx="2628000" cy="2291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3192780"/>
            <a:ext cx="2946108" cy="2952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61965" y="2603500"/>
            <a:ext cx="4807585" cy="213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charset="-122"/>
              </a:rPr>
              <a:t>①小鸟认为青蛙视野太狭窄。                </a:t>
            </a:r>
          </a:p>
          <a:p>
            <a:pPr fontAlgn="auto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charset="-122"/>
              </a:rPr>
              <a:t>②青蛙向小鸟介绍互联网。</a:t>
            </a:r>
          </a:p>
          <a:p>
            <a:pPr fontAlgn="auto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charset="-122"/>
              </a:rPr>
              <a:t>③快递员鸽子送货上门。</a:t>
            </a:r>
          </a:p>
          <a:p>
            <a:pPr fontAlgn="auto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charset="-122"/>
                <a:cs typeface="宋体" panose="02010600030101010101" pitchFamily="2" charset="-122"/>
              </a:rPr>
              <a:t>④</a:t>
            </a:r>
            <a:r>
              <a:rPr lang="zh-CN" altLang="en-US" sz="2400"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lang="zh-CN" altLang="en-US" sz="2800">
                <a:latin typeface="Arial" panose="020B0604020202020204" pitchFamily="34" charset="0"/>
                <a:ea typeface="黑体" panose="02010609060101010101" charset="-122"/>
              </a:rPr>
              <a:t>小鸟陷入沉思。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73705" y="896620"/>
            <a:ext cx="6334760" cy="66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《坐井观天》新编</a:t>
            </a:r>
            <a:endParaRPr lang="en-US" altLang="zh-CN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26080" y="1635125"/>
            <a:ext cx="807783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开头：青蛙住在一口井里，不肯离开。</a:t>
            </a: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 （交代背景式）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57170" y="2986405"/>
            <a:ext cx="2883535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      </a:t>
            </a:r>
            <a:r>
              <a:rPr sz="2800">
                <a:latin typeface="黑体" panose="02010609060101010101" charset="-122"/>
                <a:ea typeface="黑体" panose="02010609060101010101" charset="-122"/>
                <a:sym typeface="+mn-ea"/>
              </a:rPr>
              <a:t>青蛙和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中间：</a:t>
            </a:r>
            <a:r>
              <a:rPr sz="2800">
                <a:latin typeface="黑体" panose="02010609060101010101" charset="-122"/>
                <a:ea typeface="黑体" panose="02010609060101010101" charset="-122"/>
              </a:rPr>
              <a:t>小鸟的</a:t>
            </a:r>
          </a:p>
          <a:p>
            <a:r>
              <a:rPr sz="2800">
                <a:latin typeface="黑体" panose="02010609060101010101" charset="-122"/>
                <a:ea typeface="黑体" panose="02010609060101010101" charset="-122"/>
              </a:rPr>
              <a:t>     辩论过程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31465" y="4896485"/>
            <a:ext cx="744537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结尾：小鸟装了互联网，成了万事通。</a:t>
            </a: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    （自然收束式）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5337810" y="2761615"/>
            <a:ext cx="354965" cy="1823720"/>
          </a:xfrm>
          <a:prstGeom prst="leftBrace">
            <a:avLst/>
          </a:prstGeom>
          <a:ln w="222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02765" y="1832610"/>
            <a:ext cx="598170" cy="331851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18310" y="2501900"/>
            <a:ext cx="71120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篇章结构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4" grpId="0"/>
      <p:bldP spid="15" grpId="0"/>
      <p:bldP spid="16" grpId="0" bldLvl="0" animBg="1"/>
      <p:bldP spid="17" grpId="0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" y="-12700"/>
            <a:ext cx="12280900" cy="6891020"/>
          </a:xfrm>
          <a:prstGeom prst="rect">
            <a:avLst/>
          </a:prstGeom>
        </p:spPr>
      </p:pic>
      <p:sp>
        <p:nvSpPr>
          <p:cNvPr id="3076" name="文本框 4"/>
          <p:cNvSpPr txBox="1"/>
          <p:nvPr/>
        </p:nvSpPr>
        <p:spPr>
          <a:xfrm>
            <a:off x="7052945" y="267335"/>
            <a:ext cx="2373630" cy="749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农夫与蛇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12"/>
          <p:cNvSpPr txBox="1"/>
          <p:nvPr/>
        </p:nvSpPr>
        <p:spPr>
          <a:xfrm>
            <a:off x="1421765" y="972185"/>
            <a:ext cx="1905000" cy="7251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构思行文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74850" y="1761490"/>
            <a:ext cx="8066405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想一想：</a:t>
            </a:r>
            <a:endParaRPr lang="en-US" altLang="zh-CN" sz="32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  <a:sym typeface="+mn-ea"/>
              </a:rPr>
              <a:t>1.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你选择的故事是哪一个？</a:t>
            </a:r>
            <a:endParaRPr lang="en-US" altLang="zh-CN" sz="32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  <a:sym typeface="+mn-ea"/>
              </a:rPr>
              <a:t>2.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你新编的故事的结局是什么？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  <a:sym typeface="+mn-ea"/>
              </a:rPr>
              <a:t>3.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你想象的故事情节是什么样的？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  <a:sym typeface="+mn-ea"/>
              </a:rPr>
              <a:t>4.你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新编的故事表达了一个怎样的主题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sym typeface="+mn-ea"/>
              </a:rPr>
              <a:t>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1155" y="1761490"/>
            <a:ext cx="1640205" cy="408432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3"/>
          <p:cNvGrpSpPr/>
          <p:nvPr/>
        </p:nvGrpSpPr>
        <p:grpSpPr>
          <a:xfrm>
            <a:off x="1385383" y="1529584"/>
            <a:ext cx="9726930" cy="1967230"/>
            <a:chOff x="2908513" y="2991360"/>
            <a:chExt cx="9726930" cy="1967230"/>
          </a:xfrm>
        </p:grpSpPr>
        <p:sp>
          <p:nvSpPr>
            <p:cNvPr id="1048593" name="文本框 24"/>
            <p:cNvSpPr txBox="1"/>
            <p:nvPr/>
          </p:nvSpPr>
          <p:spPr>
            <a:xfrm>
              <a:off x="3749888" y="2993265"/>
              <a:ext cx="4881245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>
                  <a:cs typeface="+mn-ea"/>
                  <a:sym typeface="+mn-lt"/>
                </a:rPr>
                <a:t>《</a:t>
              </a:r>
              <a:r>
                <a:rPr sz="3200">
                  <a:latin typeface="楷体" panose="02010609060101010101" charset="-122"/>
                  <a:ea typeface="楷体" panose="02010609060101010101" charset="-122"/>
                  <a:sym typeface="+mn-ea"/>
                </a:rPr>
                <a:t>〈</a:t>
              </a:r>
              <a:r>
                <a:rPr lang="zh-CN" altLang="en-US" sz="3200" b="1" spc="300" dirty="0">
                  <a:cs typeface="+mn-ea"/>
                  <a:sym typeface="+mn-lt"/>
                </a:rPr>
                <a:t>龟兔赛跑</a:t>
              </a:r>
              <a:r>
                <a:rPr sz="3200">
                  <a:latin typeface="楷体" panose="02010609060101010101" charset="-122"/>
                  <a:ea typeface="楷体" panose="02010609060101010101" charset="-122"/>
                  <a:sym typeface="+mn-ea"/>
                </a:rPr>
                <a:t>〉</a:t>
              </a:r>
              <a:r>
                <a:rPr lang="zh-CN" altLang="en-US" sz="3200" b="1" spc="300" dirty="0">
                  <a:cs typeface="+mn-ea"/>
                  <a:sym typeface="+mn-lt"/>
                </a:rPr>
                <a:t>新编》</a:t>
              </a:r>
            </a:p>
          </p:txBody>
        </p:sp>
        <p:sp>
          <p:nvSpPr>
            <p:cNvPr id="1048594" name="圆角矩形 25"/>
            <p:cNvSpPr/>
            <p:nvPr/>
          </p:nvSpPr>
          <p:spPr>
            <a:xfrm>
              <a:off x="2913381" y="299136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5" name="矩形 28"/>
            <p:cNvSpPr/>
            <p:nvPr/>
          </p:nvSpPr>
          <p:spPr>
            <a:xfrm>
              <a:off x="3903558" y="3459355"/>
              <a:ext cx="8731885" cy="1499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10000"/>
                </a:lnSpc>
              </a:pPr>
              <a:r>
                <a:rPr lang="zh-CN" altLang="en-US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开头先交代故事的起因；中间记叙龟兔再次赛跑的经过，兔子为了赢得比赛跳下水想游到对岸，却差点淹死，乌龟在河里救了兔子；结尾写乌龟和兔子都赢了的原因。</a:t>
              </a:r>
            </a:p>
          </p:txBody>
        </p:sp>
        <p:sp>
          <p:nvSpPr>
            <p:cNvPr id="1048596" name="矩形 32"/>
            <p:cNvSpPr/>
            <p:nvPr/>
          </p:nvSpPr>
          <p:spPr>
            <a:xfrm>
              <a:off x="2908513" y="3017216"/>
              <a:ext cx="64643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0" name="组合 34"/>
          <p:cNvGrpSpPr/>
          <p:nvPr/>
        </p:nvGrpSpPr>
        <p:grpSpPr>
          <a:xfrm>
            <a:off x="1429832" y="3668628"/>
            <a:ext cx="9724179" cy="2051050"/>
            <a:chOff x="2952962" y="3183130"/>
            <a:chExt cx="9724179" cy="2051050"/>
          </a:xfrm>
        </p:grpSpPr>
        <p:sp>
          <p:nvSpPr>
            <p:cNvPr id="1048597" name="文本框 35"/>
            <p:cNvSpPr txBox="1"/>
            <p:nvPr/>
          </p:nvSpPr>
          <p:spPr>
            <a:xfrm>
              <a:off x="3791586" y="3228215"/>
              <a:ext cx="4540250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>
                  <a:cs typeface="+mn-ea"/>
                  <a:sym typeface="+mn-lt"/>
                </a:rPr>
                <a:t>《</a:t>
              </a:r>
              <a:r>
                <a:rPr sz="3200">
                  <a:latin typeface="楷体" panose="02010609060101010101" charset="-122"/>
                  <a:ea typeface="楷体" panose="02010609060101010101" charset="-122"/>
                  <a:sym typeface="+mn-ea"/>
                </a:rPr>
                <a:t>〈</a:t>
              </a:r>
              <a:r>
                <a:rPr lang="zh-CN" altLang="en-US" sz="3200" b="1" spc="300" dirty="0">
                  <a:cs typeface="+mn-ea"/>
                  <a:sym typeface="+mn-lt"/>
                </a:rPr>
                <a:t>愚公移山</a:t>
              </a:r>
              <a:r>
                <a:rPr sz="3200">
                  <a:latin typeface="楷体" panose="02010609060101010101" charset="-122"/>
                  <a:ea typeface="楷体" panose="02010609060101010101" charset="-122"/>
                  <a:sym typeface="+mn-ea"/>
                </a:rPr>
                <a:t>〉</a:t>
              </a:r>
              <a:r>
                <a:rPr lang="zh-CN" altLang="en-US" sz="3200" b="1" spc="300" dirty="0">
                  <a:cs typeface="+mn-ea"/>
                  <a:sym typeface="+mn-lt"/>
                </a:rPr>
                <a:t>新编》</a:t>
              </a:r>
            </a:p>
          </p:txBody>
        </p:sp>
        <p:sp>
          <p:nvSpPr>
            <p:cNvPr id="1048598" name="圆角矩形 36"/>
            <p:cNvSpPr/>
            <p:nvPr/>
          </p:nvSpPr>
          <p:spPr>
            <a:xfrm>
              <a:off x="2955291" y="318313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9" name="矩形 37"/>
            <p:cNvSpPr/>
            <p:nvPr/>
          </p:nvSpPr>
          <p:spPr>
            <a:xfrm>
              <a:off x="3931286" y="3734945"/>
              <a:ext cx="8745855" cy="1499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10000"/>
                </a:lnSpc>
              </a:pP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开头写智叟从未来学校毕业，乘坐宇宙飞船回到家乡；中间记叙智叟运用科技产品帮助愚公移山；结尾写愚公决定把孙儿们都送入未来学校，学习科学文化知识。</a:t>
              </a:r>
            </a:p>
          </p:txBody>
        </p:sp>
        <p:sp>
          <p:nvSpPr>
            <p:cNvPr id="1048600" name="矩形 38"/>
            <p:cNvSpPr/>
            <p:nvPr/>
          </p:nvSpPr>
          <p:spPr>
            <a:xfrm>
              <a:off x="2952962" y="3208986"/>
              <a:ext cx="64643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2" name="燕尾形箭头 1"/>
          <p:cNvSpPr/>
          <p:nvPr/>
        </p:nvSpPr>
        <p:spPr>
          <a:xfrm>
            <a:off x="1570990" y="561340"/>
            <a:ext cx="2220595" cy="918845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718310" y="681990"/>
            <a:ext cx="1722120" cy="6457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精选素材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1570990" y="687070"/>
            <a:ext cx="2121535" cy="1033145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12"/>
          <p:cNvSpPr txBox="1"/>
          <p:nvPr/>
        </p:nvSpPr>
        <p:spPr>
          <a:xfrm>
            <a:off x="1760220" y="807720"/>
            <a:ext cx="1494790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列提纲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76240" y="2657475"/>
            <a:ext cx="5871210" cy="277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①乌鸦看到路边有一个瓶子，里</a:t>
            </a:r>
          </a:p>
          <a:p>
            <a:pPr algn="just" fontAlgn="auto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面有一些水。（略写）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               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pPr fontAlgn="auto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② 乌鸦想用扔石子的老办法喝水，</a:t>
            </a:r>
          </a:p>
          <a:p>
            <a:pPr fontAlgn="auto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却一颗石子也没找到。（略写）</a:t>
            </a:r>
          </a:p>
          <a:p>
            <a:pPr fontAlgn="auto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③乌鸦停下来思考，看到一片竹林，</a:t>
            </a:r>
          </a:p>
          <a:p>
            <a:pPr fontAlgn="auto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想到用竹管喝水的办法，终于喝到</a:t>
            </a:r>
          </a:p>
          <a:p>
            <a:pPr fontAlgn="auto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了水。（详写）   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37280" y="1106170"/>
            <a:ext cx="5063490" cy="66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《乌鸦喝水》新编</a:t>
            </a:r>
            <a:endParaRPr lang="en-US" altLang="zh-CN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26080" y="1844675"/>
            <a:ext cx="738949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开头（略写）：交代故事发生的背景，乌鸦出去旅游时口渴了，到处找水喝。（交代背景式）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57170" y="3263265"/>
            <a:ext cx="24326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sym typeface="+mn-ea"/>
              </a:rPr>
              <a:t>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具体描写</a:t>
            </a: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中间：乌鸦喝水</a:t>
            </a: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      的过程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31465" y="5385435"/>
            <a:ext cx="744537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结尾（略写）：乌鸦明白了做任何事都要多动脑筋，</a:t>
            </a: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              注重创新的道理。（感悟式）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5158740" y="2717800"/>
            <a:ext cx="354330" cy="2326640"/>
          </a:xfrm>
          <a:prstGeom prst="leftBrace">
            <a:avLst/>
          </a:prstGeom>
          <a:ln w="222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02765" y="2042160"/>
            <a:ext cx="598170" cy="331851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18310" y="2711450"/>
            <a:ext cx="71120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篇章结构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4" grpId="0"/>
      <p:bldP spid="15" grpId="0"/>
      <p:bldP spid="16" grpId="0" bldLvl="0" animBg="1"/>
      <p:bldP spid="17" grpId="0" bldLvl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1165860" y="805180"/>
            <a:ext cx="1924050" cy="905510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313180" y="925830"/>
            <a:ext cx="1383665" cy="6457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 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22705" y="1812290"/>
            <a:ext cx="9954895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20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善良     狡猾    懒惰    贪婪    胆怯    害羞     聪明</a:t>
            </a:r>
          </a:p>
          <a:p>
            <a:pPr indent="457200" algn="l" fontAlgn="auto">
              <a:lnSpc>
                <a:spcPct val="20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勤劳     坚毅    傲慢    惊慌    激动    兴奋     犹豫</a:t>
            </a:r>
          </a:p>
          <a:p>
            <a:pPr indent="457200" algn="l" fontAlgn="auto">
              <a:lnSpc>
                <a:spcPct val="20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花言巧语     装模作样     小心翼翼     悠闲自在     胆小如鼠</a:t>
            </a:r>
          </a:p>
          <a:p>
            <a:pPr indent="457200" algn="l" fontAlgn="auto">
              <a:lnSpc>
                <a:spcPct val="20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骄傲自满     目中无人     心灵手巧     心花怒放     语无伦次     </a:t>
            </a:r>
          </a:p>
          <a:p>
            <a:pPr indent="457200" algn="l" fontAlgn="auto">
              <a:lnSpc>
                <a:spcPct val="20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伶牙俐齿     大步流星     指手画脚     张牙舞爪     夸夸其谈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1557020" y="679450"/>
            <a:ext cx="1924050" cy="975360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704340" y="800100"/>
            <a:ext cx="1354455" cy="6457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 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06525" y="1630680"/>
            <a:ext cx="960056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乌鸦的喉咙像着了火，渴极了，它已经没有一丝力气，奄奄一息地躺在瓶子边。</a:t>
            </a:r>
          </a:p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到了下坡段，乌龟脸上拂过一丝笑意，他先把前腿一缩，后腿一蹬，然后头一低，就直往下滚。</a:t>
            </a:r>
          </a:p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3.丑小鸭来到河边，捡起天鹅落下的羽毛，并将这些羽毛小心翼翼地插在自己身上，再用胶水粘住。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359535" y="1278255"/>
            <a:ext cx="91059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4.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兔子穿着紧身运动衣，新潮运动鞋，显得干净利落。他伸伸腿，弯弯腰，心想：我这次只要不睡觉、不骄傲，就一定能赢得比赛。</a:t>
            </a:r>
          </a:p>
          <a:p>
            <a:pPr indent="720090" fontAlgn="auto">
              <a:lnSpc>
                <a:spcPct val="150000"/>
              </a:lnSpc>
            </a:pP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5.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爱美的孔雀把自己打扮得更加美丽了，她身披一件五颜六色的锦衣，头戴一朵艳丽的玫瑰花，得意扬扬地在大家面前炫耀着，似乎那美丽的桂冠已经戴在她头上了。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1543050" y="595630"/>
            <a:ext cx="2135505" cy="1031875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690370" y="716280"/>
            <a:ext cx="1537970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好开头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34465" y="1532890"/>
            <a:ext cx="9303385" cy="452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3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（先声夺人式）“我赢啦！我赢啦！”兔子赢了比赛，一边欢呼着，一边连蹦带跳地向远处跑去。（选自《〈龟兔赛跑〉新编》）</a:t>
            </a:r>
          </a:p>
          <a:p>
            <a:pPr indent="720090" fontAlgn="auto">
              <a:lnSpc>
                <a:spcPct val="13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（开门见山式）自从青蛙对小鸟说天只有井口那么大后，他被大家取笑了很长一段时间。青蛙想：我一定要开阔自己的眼界，让大家对我刮目相看。于是，他想来想去，想到了一个好办法——在井内通上互联网。（选自《〈坐井观天〉新编》）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/>
          <p:cNvSpPr/>
          <p:nvPr/>
        </p:nvSpPr>
        <p:spPr>
          <a:xfrm>
            <a:off x="1445260" y="749300"/>
            <a:ext cx="2135505" cy="1032510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3" name="文本框 112"/>
          <p:cNvSpPr txBox="1"/>
          <p:nvPr/>
        </p:nvSpPr>
        <p:spPr>
          <a:xfrm>
            <a:off x="1592580" y="869950"/>
            <a:ext cx="1509395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好结尾                     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06525" y="1784350"/>
            <a:ext cx="930338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（自然收束式）就这样，老虎再次恢复了自己百兽之王的地位。（选自《〈狐假虎威〉新编》）</a:t>
            </a:r>
          </a:p>
          <a:p>
            <a:pPr indent="720090" fontAlgn="auto">
              <a:lnSpc>
                <a:spcPct val="150000"/>
              </a:lnSpc>
            </a:pPr>
            <a:endParaRPr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（升华主题式）把自己藏在壳里固然安全，但失去的会更多。只有勇敢地脱掉外壳，才能获得自由，获得快乐。（选自《〈胆小的乌龟〉新编》）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13335"/>
            <a:ext cx="12275820" cy="6883400"/>
          </a:xfrm>
          <a:prstGeom prst="rect">
            <a:avLst/>
          </a:prstGeom>
        </p:spPr>
      </p:pic>
      <p:sp>
        <p:nvSpPr>
          <p:cNvPr id="1048875" name="文本框 3"/>
          <p:cNvSpPr txBox="1"/>
          <p:nvPr/>
        </p:nvSpPr>
        <p:spPr>
          <a:xfrm>
            <a:off x="1117600" y="1606550"/>
            <a:ext cx="921385" cy="3218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4800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感谢观看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7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" y="-27305"/>
            <a:ext cx="12223750" cy="6948170"/>
          </a:xfrm>
          <a:prstGeom prst="rect">
            <a:avLst/>
          </a:prstGeom>
        </p:spPr>
      </p:pic>
      <p:sp>
        <p:nvSpPr>
          <p:cNvPr id="3076" name="文本框 4"/>
          <p:cNvSpPr txBox="1"/>
          <p:nvPr/>
        </p:nvSpPr>
        <p:spPr>
          <a:xfrm>
            <a:off x="2173605" y="606425"/>
            <a:ext cx="1877695" cy="749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小红帽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405" y="20320"/>
            <a:ext cx="12312000" cy="6925611"/>
          </a:xfrm>
          <a:prstGeom prst="rect">
            <a:avLst/>
          </a:prstGeom>
        </p:spPr>
      </p:pic>
      <p:sp>
        <p:nvSpPr>
          <p:cNvPr id="3076" name="文本框 4"/>
          <p:cNvSpPr txBox="1"/>
          <p:nvPr/>
        </p:nvSpPr>
        <p:spPr>
          <a:xfrm>
            <a:off x="7731760" y="324485"/>
            <a:ext cx="2260600" cy="749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狐假虎威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4712" t="14686" r="7013" b="34501"/>
          <a:stretch>
            <a:fillRect/>
          </a:stretch>
        </p:blipFill>
        <p:spPr>
          <a:xfrm>
            <a:off x="2607945" y="3537585"/>
            <a:ext cx="7200000" cy="2626958"/>
          </a:xfrm>
          <a:prstGeom prst="rect">
            <a:avLst/>
          </a:prstGeom>
        </p:spPr>
      </p:pic>
      <p:sp>
        <p:nvSpPr>
          <p:cNvPr id="1048588" name="文本框 14"/>
          <p:cNvSpPr txBox="1"/>
          <p:nvPr/>
        </p:nvSpPr>
        <p:spPr>
          <a:xfrm>
            <a:off x="2662555" y="1475740"/>
            <a:ext cx="79489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000">
                <a:solidFill>
                  <a:srgbClr val="ED544A"/>
                </a:solidFill>
                <a:latin typeface="楷体" panose="02010609060101010101" charset="-122"/>
                <a:ea typeface="楷体" panose="02010609060101010101" charset="-122"/>
              </a:rPr>
              <a:t>第八单元习作</a:t>
            </a:r>
          </a:p>
          <a:p>
            <a:pPr algn="just"/>
            <a:r>
              <a:rPr lang="zh-CN" altLang="en-US" sz="6000">
                <a:solidFill>
                  <a:srgbClr val="ED544A"/>
                </a:solidFill>
                <a:latin typeface="楷体" panose="02010609060101010101" charset="-122"/>
                <a:ea typeface="楷体" panose="02010609060101010101" charset="-122"/>
              </a:rPr>
              <a:t>      故事新编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6530" y="1753870"/>
            <a:ext cx="9277350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你一定知道《龟兔赛跑》的故事吧。如果让你重新编一个龟兔赛跑的故事，你会怎么编呢？</a:t>
            </a: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 先设想一下故事的结局：</a:t>
            </a: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）乌龟和兔子都赢了。</a:t>
            </a: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）乌龟和兔子都没能赢。</a:t>
            </a: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）兔子赢了。</a:t>
            </a: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）乌龟又赢了。</a:t>
            </a: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   假如我们选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乌龟又赢了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这个结局，可以根据新的故事情节，如：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08880" y="1104265"/>
            <a:ext cx="23006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  <a:sym typeface="+mn-ea"/>
              </a:rPr>
              <a:t>故事新编</a:t>
            </a:r>
          </a:p>
        </p:txBody>
      </p:sp>
      <p:sp>
        <p:nvSpPr>
          <p:cNvPr id="6" name="文本框 112"/>
          <p:cNvSpPr txBox="1"/>
          <p:nvPr/>
        </p:nvSpPr>
        <p:spPr>
          <a:xfrm>
            <a:off x="1121410" y="855345"/>
            <a:ext cx="1871980" cy="7251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习作内容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5699" t="8182" r="15577" b="5070"/>
          <a:stretch>
            <a:fillRect/>
          </a:stretch>
        </p:blipFill>
        <p:spPr>
          <a:xfrm>
            <a:off x="1176020" y="1228090"/>
            <a:ext cx="1593850" cy="2354580"/>
          </a:xfrm>
          <a:prstGeom prst="rect">
            <a:avLst/>
          </a:prstGeom>
        </p:spPr>
      </p:pic>
      <p:sp>
        <p:nvSpPr>
          <p:cNvPr id="27" name="圆角矩形 26"/>
          <p:cNvSpPr/>
          <p:nvPr/>
        </p:nvSpPr>
        <p:spPr>
          <a:xfrm>
            <a:off x="3119120" y="1211580"/>
            <a:ext cx="7713345" cy="2361565"/>
          </a:xfrm>
          <a:prstGeom prst="roundRect">
            <a:avLst/>
          </a:prstGeom>
          <a:solidFill>
            <a:srgbClr val="FCDEF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272790" y="1306195"/>
            <a:ext cx="7325360" cy="215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kumimoji="0" lang="en-US" altLang="zh-CN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</a:t>
            </a:r>
            <a:r>
              <a:rPr kumimoji="0" lang="zh-CN" altLang="en-US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）河流挡道  撞上树桩  掉进陷阱（路遇不测）</a:t>
            </a:r>
          </a:p>
          <a:p>
            <a:pPr marL="0" marR="0" lvl="0" indent="0" algn="l" defTabSz="914400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kumimoji="0" lang="en-US" altLang="zh-CN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2</a:t>
            </a:r>
            <a:r>
              <a:rPr kumimoji="0" lang="zh-CN" altLang="en-US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）路反方向，这回比谁跑得慢（急中出错）</a:t>
            </a:r>
          </a:p>
          <a:p>
            <a:pPr marL="0" marR="0" lvl="0" indent="0" algn="l" defTabSz="914400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kumimoji="0" lang="en-US" altLang="zh-CN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3</a:t>
            </a:r>
            <a:r>
              <a:rPr kumimoji="0" lang="zh-CN" altLang="en-US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）路过一片萝卜地，看到水灵灵的萝卜（遇到诱惑）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2618" t="12170" r="37245"/>
          <a:stretch>
            <a:fillRect/>
          </a:stretch>
        </p:blipFill>
        <p:spPr>
          <a:xfrm>
            <a:off x="1033145" y="3928745"/>
            <a:ext cx="1525270" cy="187896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3137535" y="3862705"/>
            <a:ext cx="7694930" cy="1955800"/>
          </a:xfrm>
          <a:prstGeom prst="roundRect">
            <a:avLst/>
          </a:prstGeom>
          <a:solidFill>
            <a:srgbClr val="FCDEF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226435" y="3845560"/>
            <a:ext cx="7606030" cy="189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kumimoji="0" lang="en-US" altLang="zh-CN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</a:t>
            </a:r>
            <a:r>
              <a:rPr kumimoji="0" lang="zh-CN" altLang="en-US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）新增了一段下坡路，乌龟头一缩迅速滚下（赛程变化）</a:t>
            </a: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kumimoji="0" lang="en-US" altLang="zh-CN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2</a:t>
            </a:r>
            <a:r>
              <a:rPr kumimoji="0" lang="zh-CN" altLang="en-US" sz="260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）借助滑板   利用宝葫芦（借助工具）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6" grpId="0"/>
      <p:bldP spid="9" grpId="0" bldLvl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7620" y="1233805"/>
            <a:ext cx="98151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新编故事是不是特别有趣？我们也来写一写吧！可以新编《龟兔赛跑》，也可以另选一个熟悉的故事，如《狐假虎威》《坐井观天》《狐狸和乌鸦》，创编新故事。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编完后，可以配上插图，把习作贴在教室里的墙报上，大家一起分享这些有趣的故事。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为中华之崛起而读书好好学习天天向上</Template>
  <TotalTime>0</TotalTime>
  <Words>1978</Words>
  <Application>Microsoft Office PowerPoint</Application>
  <PresentationFormat>宽屏</PresentationFormat>
  <Paragraphs>174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黑体</vt:lpstr>
      <vt:lpstr>楷体</vt:lpstr>
      <vt:lpstr>宋体</vt:lpstr>
      <vt:lpstr>微软雅黑</vt:lpstr>
      <vt:lpstr>字魂59号-创粗黑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为中华之崛起而读书好好学习天天向上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</cp:revision>
  <dcterms:created xsi:type="dcterms:W3CDTF">2015-05-05T08:02:00Z</dcterms:created>
  <dcterms:modified xsi:type="dcterms:W3CDTF">2020-04-10T02:32:35Z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