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57" r:id="rId3"/>
    <p:sldId id="259" r:id="rId5"/>
    <p:sldId id="261" r:id="rId6"/>
    <p:sldId id="509" r:id="rId7"/>
    <p:sldId id="523" r:id="rId8"/>
    <p:sldId id="262" r:id="rId9"/>
    <p:sldId id="265" r:id="rId10"/>
    <p:sldId id="266" r:id="rId11"/>
    <p:sldId id="511" r:id="rId12"/>
    <p:sldId id="263" r:id="rId13"/>
    <p:sldId id="510" r:id="rId14"/>
    <p:sldId id="264" r:id="rId15"/>
    <p:sldId id="267" r:id="rId16"/>
    <p:sldId id="513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594" y="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29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174B1-FE56-47F3-B5FA-128BA892D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5023-C256-40EB-A8C2-F26BD9FAB3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D455-2795-4C98-B39F-64EBB5957B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73C2-5EA6-4C25-BF0A-98E7EDFCBA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122667" y="-211872"/>
            <a:ext cx="12656639" cy="7401605"/>
            <a:chOff x="-122667" y="-211872"/>
            <a:chExt cx="12656639" cy="74016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print"/>
            <a:srcRect l="13000" b="76632"/>
            <a:stretch>
              <a:fillRect/>
            </a:stretch>
          </p:blipFill>
          <p:spPr>
            <a:xfrm flipH="1">
              <a:off x="5910146" y="6074083"/>
              <a:ext cx="6281854" cy="80621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0408" y="0"/>
              <a:ext cx="2121592" cy="259102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17649" cy="27351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print"/>
            <a:srcRect t="73201"/>
            <a:stretch>
              <a:fillRect/>
            </a:stretch>
          </p:blipFill>
          <p:spPr>
            <a:xfrm flipH="1">
              <a:off x="-4" y="5935338"/>
              <a:ext cx="3369949" cy="92266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3" b="23062"/>
            <a:stretch>
              <a:fillRect/>
            </a:stretch>
          </p:blipFill>
          <p:spPr>
            <a:xfrm>
              <a:off x="957660" y="0"/>
              <a:ext cx="3367668" cy="197363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9" t="43252" r="13189" b="49147"/>
            <a:stretch>
              <a:fillRect/>
            </a:stretch>
          </p:blipFill>
          <p:spPr>
            <a:xfrm>
              <a:off x="8296508" y="6668429"/>
              <a:ext cx="3776360" cy="521304"/>
            </a:xfrm>
            <a:custGeom>
              <a:avLst/>
              <a:gdLst>
                <a:gd name="connsiteX0" fmla="*/ 0 w 3776360"/>
                <a:gd name="connsiteY0" fmla="*/ 0 h 521304"/>
                <a:gd name="connsiteX1" fmla="*/ 3776360 w 3776360"/>
                <a:gd name="connsiteY1" fmla="*/ 0 h 521304"/>
                <a:gd name="connsiteX2" fmla="*/ 3776360 w 3776360"/>
                <a:gd name="connsiteY2" fmla="*/ 521304 h 521304"/>
                <a:gd name="connsiteX3" fmla="*/ 0 w 3776360"/>
                <a:gd name="connsiteY3" fmla="*/ 521304 h 521304"/>
                <a:gd name="connsiteX4" fmla="*/ 0 w 3776360"/>
                <a:gd name="connsiteY4" fmla="*/ 0 h 5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6360" h="521304">
                  <a:moveTo>
                    <a:pt x="0" y="0"/>
                  </a:moveTo>
                  <a:lnTo>
                    <a:pt x="3776360" y="0"/>
                  </a:lnTo>
                  <a:lnTo>
                    <a:pt x="3776360" y="521304"/>
                  </a:lnTo>
                  <a:lnTo>
                    <a:pt x="0" y="52130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1" t="43252" r="86811" b="49147"/>
            <a:stretch>
              <a:fillRect/>
            </a:stretch>
          </p:blipFill>
          <p:spPr>
            <a:xfrm>
              <a:off x="8073484" y="6668429"/>
              <a:ext cx="223025" cy="521304"/>
            </a:xfrm>
            <a:custGeom>
              <a:avLst/>
              <a:gdLst>
                <a:gd name="connsiteX0" fmla="*/ 0 w 223025"/>
                <a:gd name="connsiteY0" fmla="*/ 0 h 521304"/>
                <a:gd name="connsiteX1" fmla="*/ 223025 w 223025"/>
                <a:gd name="connsiteY1" fmla="*/ 0 h 521304"/>
                <a:gd name="connsiteX2" fmla="*/ 223025 w 223025"/>
                <a:gd name="connsiteY2" fmla="*/ 521304 h 521304"/>
                <a:gd name="connsiteX3" fmla="*/ 0 w 223025"/>
                <a:gd name="connsiteY3" fmla="*/ 521304 h 521304"/>
                <a:gd name="connsiteX4" fmla="*/ 0 w 223025"/>
                <a:gd name="connsiteY4" fmla="*/ 0 h 5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025" h="521304">
                  <a:moveTo>
                    <a:pt x="0" y="0"/>
                  </a:moveTo>
                  <a:lnTo>
                    <a:pt x="223025" y="0"/>
                  </a:lnTo>
                  <a:lnTo>
                    <a:pt x="223025" y="521304"/>
                  </a:lnTo>
                  <a:lnTo>
                    <a:pt x="0" y="52130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1" t="43252" r="4200" b="49147"/>
            <a:stretch>
              <a:fillRect/>
            </a:stretch>
          </p:blipFill>
          <p:spPr>
            <a:xfrm>
              <a:off x="12072869" y="6668429"/>
              <a:ext cx="461103" cy="521304"/>
            </a:xfrm>
            <a:custGeom>
              <a:avLst/>
              <a:gdLst>
                <a:gd name="connsiteX0" fmla="*/ 0 w 461103"/>
                <a:gd name="connsiteY0" fmla="*/ 0 h 521304"/>
                <a:gd name="connsiteX1" fmla="*/ 461103 w 461103"/>
                <a:gd name="connsiteY1" fmla="*/ 0 h 521304"/>
                <a:gd name="connsiteX2" fmla="*/ 461103 w 461103"/>
                <a:gd name="connsiteY2" fmla="*/ 521304 h 521304"/>
                <a:gd name="connsiteX3" fmla="*/ 0 w 461103"/>
                <a:gd name="connsiteY3" fmla="*/ 521304 h 521304"/>
                <a:gd name="connsiteX4" fmla="*/ 0 w 461103"/>
                <a:gd name="connsiteY4" fmla="*/ 0 h 5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103" h="521304">
                  <a:moveTo>
                    <a:pt x="0" y="0"/>
                  </a:moveTo>
                  <a:lnTo>
                    <a:pt x="461103" y="0"/>
                  </a:lnTo>
                  <a:lnTo>
                    <a:pt x="461103" y="521304"/>
                  </a:lnTo>
                  <a:lnTo>
                    <a:pt x="0" y="52130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9" t="19512" r="13189" b="56748"/>
            <a:stretch>
              <a:fillRect/>
            </a:stretch>
          </p:blipFill>
          <p:spPr>
            <a:xfrm flipH="1">
              <a:off x="8702919" y="5215564"/>
              <a:ext cx="3369950" cy="1452865"/>
            </a:xfrm>
            <a:custGeom>
              <a:avLst/>
              <a:gdLst>
                <a:gd name="connsiteX0" fmla="*/ 0 w 3776360"/>
                <a:gd name="connsiteY0" fmla="*/ 0 h 1628078"/>
                <a:gd name="connsiteX1" fmla="*/ 3776360 w 3776360"/>
                <a:gd name="connsiteY1" fmla="*/ 0 h 1628078"/>
                <a:gd name="connsiteX2" fmla="*/ 3776360 w 3776360"/>
                <a:gd name="connsiteY2" fmla="*/ 1628078 h 1628078"/>
                <a:gd name="connsiteX3" fmla="*/ 0 w 3776360"/>
                <a:gd name="connsiteY3" fmla="*/ 1628078 h 1628078"/>
                <a:gd name="connsiteX4" fmla="*/ 0 w 3776360"/>
                <a:gd name="connsiteY4" fmla="*/ 0 h 162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6360" h="1628078">
                  <a:moveTo>
                    <a:pt x="0" y="0"/>
                  </a:moveTo>
                  <a:lnTo>
                    <a:pt x="3776360" y="0"/>
                  </a:lnTo>
                  <a:lnTo>
                    <a:pt x="3776360" y="1628078"/>
                  </a:lnTo>
                  <a:lnTo>
                    <a:pt x="0" y="16280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15" descr="图片包含 物体, 室内&#10;&#10;描述已自动生成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2919" y="-211872"/>
              <a:ext cx="2192644" cy="219264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/>
            <a:srcRect t="-3198" b="25588"/>
            <a:stretch>
              <a:fillRect/>
            </a:stretch>
          </p:blipFill>
          <p:spPr>
            <a:xfrm flipH="1">
              <a:off x="-122667" y="2946763"/>
              <a:ext cx="4247285" cy="336766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74270" y="6009539"/>
              <a:ext cx="951058" cy="77425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2" cstate="print"/>
            <a:srcRect t="43832"/>
            <a:stretch>
              <a:fillRect/>
            </a:stretch>
          </p:blipFill>
          <p:spPr>
            <a:xfrm rot="10800000">
              <a:off x="4158733" y="6171212"/>
              <a:ext cx="1550703" cy="70908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122667" y="-211872"/>
            <a:ext cx="12656639" cy="7401605"/>
            <a:chOff x="-122667" y="-211872"/>
            <a:chExt cx="12656639" cy="740160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/>
            <a:srcRect l="13000" b="76632"/>
            <a:stretch>
              <a:fillRect/>
            </a:stretch>
          </p:blipFill>
          <p:spPr>
            <a:xfrm flipH="1">
              <a:off x="5910146" y="6074083"/>
              <a:ext cx="6281854" cy="80621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0408" y="0"/>
              <a:ext cx="2121592" cy="25910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17649" cy="273512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print"/>
            <a:srcRect t="73201"/>
            <a:stretch>
              <a:fillRect/>
            </a:stretch>
          </p:blipFill>
          <p:spPr>
            <a:xfrm flipH="1">
              <a:off x="-4" y="5935338"/>
              <a:ext cx="3369949" cy="9226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3" b="23062"/>
            <a:stretch>
              <a:fillRect/>
            </a:stretch>
          </p:blipFill>
          <p:spPr>
            <a:xfrm>
              <a:off x="957660" y="0"/>
              <a:ext cx="3367668" cy="197363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9" t="43252" r="13189" b="49147"/>
            <a:stretch>
              <a:fillRect/>
            </a:stretch>
          </p:blipFill>
          <p:spPr>
            <a:xfrm>
              <a:off x="8296508" y="6668429"/>
              <a:ext cx="3776360" cy="521304"/>
            </a:xfrm>
            <a:custGeom>
              <a:avLst/>
              <a:gdLst>
                <a:gd name="connsiteX0" fmla="*/ 0 w 3776360"/>
                <a:gd name="connsiteY0" fmla="*/ 0 h 521304"/>
                <a:gd name="connsiteX1" fmla="*/ 3776360 w 3776360"/>
                <a:gd name="connsiteY1" fmla="*/ 0 h 521304"/>
                <a:gd name="connsiteX2" fmla="*/ 3776360 w 3776360"/>
                <a:gd name="connsiteY2" fmla="*/ 521304 h 521304"/>
                <a:gd name="connsiteX3" fmla="*/ 0 w 3776360"/>
                <a:gd name="connsiteY3" fmla="*/ 521304 h 521304"/>
                <a:gd name="connsiteX4" fmla="*/ 0 w 3776360"/>
                <a:gd name="connsiteY4" fmla="*/ 0 h 5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6360" h="521304">
                  <a:moveTo>
                    <a:pt x="0" y="0"/>
                  </a:moveTo>
                  <a:lnTo>
                    <a:pt x="3776360" y="0"/>
                  </a:lnTo>
                  <a:lnTo>
                    <a:pt x="3776360" y="521304"/>
                  </a:lnTo>
                  <a:lnTo>
                    <a:pt x="0" y="52130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1" t="43252" r="86811" b="49147"/>
            <a:stretch>
              <a:fillRect/>
            </a:stretch>
          </p:blipFill>
          <p:spPr>
            <a:xfrm>
              <a:off x="8073484" y="6668429"/>
              <a:ext cx="223025" cy="521304"/>
            </a:xfrm>
            <a:custGeom>
              <a:avLst/>
              <a:gdLst>
                <a:gd name="connsiteX0" fmla="*/ 0 w 223025"/>
                <a:gd name="connsiteY0" fmla="*/ 0 h 521304"/>
                <a:gd name="connsiteX1" fmla="*/ 223025 w 223025"/>
                <a:gd name="connsiteY1" fmla="*/ 0 h 521304"/>
                <a:gd name="connsiteX2" fmla="*/ 223025 w 223025"/>
                <a:gd name="connsiteY2" fmla="*/ 521304 h 521304"/>
                <a:gd name="connsiteX3" fmla="*/ 0 w 223025"/>
                <a:gd name="connsiteY3" fmla="*/ 521304 h 521304"/>
                <a:gd name="connsiteX4" fmla="*/ 0 w 223025"/>
                <a:gd name="connsiteY4" fmla="*/ 0 h 5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025" h="521304">
                  <a:moveTo>
                    <a:pt x="0" y="0"/>
                  </a:moveTo>
                  <a:lnTo>
                    <a:pt x="223025" y="0"/>
                  </a:lnTo>
                  <a:lnTo>
                    <a:pt x="223025" y="521304"/>
                  </a:lnTo>
                  <a:lnTo>
                    <a:pt x="0" y="52130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1" t="43252" r="4200" b="49147"/>
            <a:stretch>
              <a:fillRect/>
            </a:stretch>
          </p:blipFill>
          <p:spPr>
            <a:xfrm>
              <a:off x="12072869" y="6668429"/>
              <a:ext cx="461103" cy="521304"/>
            </a:xfrm>
            <a:custGeom>
              <a:avLst/>
              <a:gdLst>
                <a:gd name="connsiteX0" fmla="*/ 0 w 461103"/>
                <a:gd name="connsiteY0" fmla="*/ 0 h 521304"/>
                <a:gd name="connsiteX1" fmla="*/ 461103 w 461103"/>
                <a:gd name="connsiteY1" fmla="*/ 0 h 521304"/>
                <a:gd name="connsiteX2" fmla="*/ 461103 w 461103"/>
                <a:gd name="connsiteY2" fmla="*/ 521304 h 521304"/>
                <a:gd name="connsiteX3" fmla="*/ 0 w 461103"/>
                <a:gd name="connsiteY3" fmla="*/ 521304 h 521304"/>
                <a:gd name="connsiteX4" fmla="*/ 0 w 461103"/>
                <a:gd name="connsiteY4" fmla="*/ 0 h 521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103" h="521304">
                  <a:moveTo>
                    <a:pt x="0" y="0"/>
                  </a:moveTo>
                  <a:lnTo>
                    <a:pt x="461103" y="0"/>
                  </a:lnTo>
                  <a:lnTo>
                    <a:pt x="461103" y="521304"/>
                  </a:lnTo>
                  <a:lnTo>
                    <a:pt x="0" y="52130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9" t="19512" r="13189" b="56748"/>
            <a:stretch>
              <a:fillRect/>
            </a:stretch>
          </p:blipFill>
          <p:spPr>
            <a:xfrm flipH="1">
              <a:off x="8702919" y="5215564"/>
              <a:ext cx="3369950" cy="1452865"/>
            </a:xfrm>
            <a:custGeom>
              <a:avLst/>
              <a:gdLst>
                <a:gd name="connsiteX0" fmla="*/ 0 w 3776360"/>
                <a:gd name="connsiteY0" fmla="*/ 0 h 1628078"/>
                <a:gd name="connsiteX1" fmla="*/ 3776360 w 3776360"/>
                <a:gd name="connsiteY1" fmla="*/ 0 h 1628078"/>
                <a:gd name="connsiteX2" fmla="*/ 3776360 w 3776360"/>
                <a:gd name="connsiteY2" fmla="*/ 1628078 h 1628078"/>
                <a:gd name="connsiteX3" fmla="*/ 0 w 3776360"/>
                <a:gd name="connsiteY3" fmla="*/ 1628078 h 1628078"/>
                <a:gd name="connsiteX4" fmla="*/ 0 w 3776360"/>
                <a:gd name="connsiteY4" fmla="*/ 0 h 162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6360" h="1628078">
                  <a:moveTo>
                    <a:pt x="0" y="0"/>
                  </a:moveTo>
                  <a:lnTo>
                    <a:pt x="3776360" y="0"/>
                  </a:lnTo>
                  <a:lnTo>
                    <a:pt x="3776360" y="1628078"/>
                  </a:lnTo>
                  <a:lnTo>
                    <a:pt x="0" y="1628078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图片 14" descr="图片包含 物体, 室内&#10;&#10;描述已自动生成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2919" y="-211872"/>
              <a:ext cx="2192644" cy="2192644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/>
            <a:srcRect t="-3198" b="25588"/>
            <a:stretch>
              <a:fillRect/>
            </a:stretch>
          </p:blipFill>
          <p:spPr>
            <a:xfrm flipH="1">
              <a:off x="-122667" y="2946763"/>
              <a:ext cx="4247285" cy="336766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74270" y="6009539"/>
              <a:ext cx="951058" cy="77425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12" cstate="print"/>
            <a:srcRect t="43832"/>
            <a:stretch>
              <a:fillRect/>
            </a:stretch>
          </p:blipFill>
          <p:spPr>
            <a:xfrm rot="10800000">
              <a:off x="4158733" y="6171212"/>
              <a:ext cx="1550703" cy="70908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 userDrawn="1"/>
        </p:nvGrpSpPr>
        <p:grpSpPr>
          <a:xfrm>
            <a:off x="310608" y="301401"/>
            <a:ext cx="11570785" cy="6322105"/>
            <a:chOff x="253226" y="215186"/>
            <a:chExt cx="11685549" cy="6516836"/>
          </a:xfrm>
        </p:grpSpPr>
        <p:sp>
          <p:nvSpPr>
            <p:cNvPr id="20" name="矩形: 圆角 19"/>
            <p:cNvSpPr/>
            <p:nvPr/>
          </p:nvSpPr>
          <p:spPr>
            <a:xfrm>
              <a:off x="253226" y="215186"/>
              <a:ext cx="11685549" cy="6516836"/>
            </a:xfrm>
            <a:prstGeom prst="roundRect">
              <a:avLst>
                <a:gd name="adj" fmla="val 469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462158" y="414909"/>
              <a:ext cx="11267684" cy="6072787"/>
            </a:xfrm>
            <a:prstGeom prst="roundRect">
              <a:avLst>
                <a:gd name="adj" fmla="val 4698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F0B4-78E9-40B7-87BE-518DDC9BC0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066B-13DF-48F6-BF59-5E08603B49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774096" y="795256"/>
            <a:ext cx="5267487" cy="526748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8950" y="1592580"/>
            <a:ext cx="6756400" cy="3159125"/>
          </a:xfrm>
          <a:prstGeom prst="rect">
            <a:avLst/>
          </a:prstGeom>
        </p:spPr>
      </p:pic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4605655" y="5138420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人教版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85350" y="4458970"/>
            <a:ext cx="1907540" cy="679450"/>
            <a:chOff x="11402" y="5744"/>
            <a:chExt cx="3004" cy="1070"/>
          </a:xfrm>
        </p:grpSpPr>
        <p:sp>
          <p:nvSpPr>
            <p:cNvPr id="12" name="文本框 29"/>
            <p:cNvSpPr txBox="1">
              <a:spLocks noChangeArrowheads="1"/>
            </p:cNvSpPr>
            <p:nvPr/>
          </p:nvSpPr>
          <p:spPr bwMode="auto">
            <a:xfrm>
              <a:off x="11700" y="5924"/>
              <a:ext cx="2410" cy="7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9" tIns="34289" rIns="68579" bIns="34289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5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第一课时</a:t>
              </a:r>
              <a:endParaRPr lang="zh-CN" altLang="en-US" sz="2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11402" y="5744"/>
              <a:ext cx="3005" cy="1070"/>
            </a:xfrm>
            <a:prstGeom prst="roundRect">
              <a:avLst>
                <a:gd name="adj" fmla="val 39404"/>
              </a:avLst>
            </a:prstGeom>
            <a:noFill/>
            <a:ln>
              <a:solidFill>
                <a:srgbClr val="7F8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7290" y="340995"/>
            <a:ext cx="183896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46516" y="2084634"/>
            <a:ext cx="3550920" cy="2687541"/>
            <a:chOff x="3990054" y="1225181"/>
            <a:chExt cx="3550920" cy="2687541"/>
          </a:xfrm>
        </p:grpSpPr>
        <p:sp>
          <p:nvSpPr>
            <p:cNvPr id="3" name="矩形 2"/>
            <p:cNvSpPr/>
            <p:nvPr/>
          </p:nvSpPr>
          <p:spPr>
            <a:xfrm>
              <a:off x="3990054" y="2805917"/>
              <a:ext cx="3550920" cy="110680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6600" b="1" dirty="0">
                  <a:solidFill>
                    <a:schemeClr val="accent5"/>
                  </a:solidFill>
                  <a:cs typeface="+mn-ea"/>
                  <a:sym typeface="+mn-lt"/>
                </a:rPr>
                <a:t>阅读材料</a:t>
              </a:r>
              <a:endParaRPr lang="zh-CN" altLang="en-US" sz="66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62889" y="1225181"/>
              <a:ext cx="1424539" cy="14245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0" dirty="0">
                  <a:cs typeface="+mn-ea"/>
                  <a:sym typeface="+mn-lt"/>
                </a:rPr>
                <a:t>3</a:t>
              </a:r>
              <a:endParaRPr lang="zh-CN" altLang="en-US" sz="8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34"/>
          <p:cNvSpPr/>
          <p:nvPr/>
        </p:nvSpPr>
        <p:spPr>
          <a:xfrm>
            <a:off x="4504206" y="1662916"/>
            <a:ext cx="3183588" cy="3183588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HK" altLang="en-US" sz="2400">
              <a:cs typeface="+mn-ea"/>
              <a:sym typeface="+mn-lt"/>
            </a:endParaRPr>
          </a:p>
        </p:txBody>
      </p:sp>
      <p:sp>
        <p:nvSpPr>
          <p:cNvPr id="2" name="Oval 31"/>
          <p:cNvSpPr/>
          <p:nvPr/>
        </p:nvSpPr>
        <p:spPr>
          <a:xfrm>
            <a:off x="1862474" y="2477050"/>
            <a:ext cx="1583261" cy="15832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HK" altLang="en-US" sz="2400">
              <a:cs typeface="+mn-ea"/>
              <a:sym typeface="+mn-l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40415" y="3452152"/>
            <a:ext cx="627380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500" dirty="0">
                <a:solidFill>
                  <a:schemeClr val="bg1"/>
                </a:solidFill>
                <a:cs typeface="+mn-ea"/>
                <a:sym typeface="+mn-lt"/>
              </a:rPr>
              <a:t>一</a:t>
            </a:r>
            <a:endParaRPr lang="zh-CN" alt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34"/>
          <p:cNvSpPr/>
          <p:nvPr/>
        </p:nvSpPr>
        <p:spPr>
          <a:xfrm>
            <a:off x="8714997" y="2483400"/>
            <a:ext cx="1583261" cy="158326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HK" altLang="en-US" sz="2400">
              <a:cs typeface="+mn-ea"/>
              <a:sym typeface="+mn-lt"/>
            </a:endParaRPr>
          </a:p>
        </p:txBody>
      </p:sp>
      <p:sp>
        <p:nvSpPr>
          <p:cNvPr id="5" name="TextBox 35"/>
          <p:cNvSpPr txBox="1"/>
          <p:nvPr/>
        </p:nvSpPr>
        <p:spPr>
          <a:xfrm>
            <a:off x="9192938" y="3452152"/>
            <a:ext cx="627380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500" dirty="0">
                <a:solidFill>
                  <a:schemeClr val="bg1"/>
                </a:solidFill>
                <a:cs typeface="+mn-ea"/>
                <a:sym typeface="+mn-lt"/>
              </a:rPr>
              <a:t>二</a:t>
            </a:r>
            <a:endParaRPr lang="zh-CN" alt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Freeform 29"/>
          <p:cNvSpPr>
            <a:spLocks noEditPoints="1"/>
          </p:cNvSpPr>
          <p:nvPr/>
        </p:nvSpPr>
        <p:spPr bwMode="auto">
          <a:xfrm>
            <a:off x="2333428" y="2756536"/>
            <a:ext cx="641351" cy="639233"/>
          </a:xfrm>
          <a:custGeom>
            <a:avLst/>
            <a:gdLst>
              <a:gd name="T0" fmla="*/ 108 w 128"/>
              <a:gd name="T1" fmla="*/ 0 h 128"/>
              <a:gd name="T2" fmla="*/ 128 w 128"/>
              <a:gd name="T3" fmla="*/ 20 h 128"/>
              <a:gd name="T4" fmla="*/ 124 w 128"/>
              <a:gd name="T5" fmla="*/ 32 h 128"/>
              <a:gd name="T6" fmla="*/ 116 w 128"/>
              <a:gd name="T7" fmla="*/ 40 h 128"/>
              <a:gd name="T8" fmla="*/ 88 w 128"/>
              <a:gd name="T9" fmla="*/ 12 h 128"/>
              <a:gd name="T10" fmla="*/ 96 w 128"/>
              <a:gd name="T11" fmla="*/ 4 h 128"/>
              <a:gd name="T12" fmla="*/ 108 w 128"/>
              <a:gd name="T13" fmla="*/ 0 h 128"/>
              <a:gd name="T14" fmla="*/ 8 w 128"/>
              <a:gd name="T15" fmla="*/ 92 h 128"/>
              <a:gd name="T16" fmla="*/ 0 w 128"/>
              <a:gd name="T17" fmla="*/ 128 h 128"/>
              <a:gd name="T18" fmla="*/ 36 w 128"/>
              <a:gd name="T19" fmla="*/ 120 h 128"/>
              <a:gd name="T20" fmla="*/ 110 w 128"/>
              <a:gd name="T21" fmla="*/ 46 h 128"/>
              <a:gd name="T22" fmla="*/ 82 w 128"/>
              <a:gd name="T23" fmla="*/ 18 h 128"/>
              <a:gd name="T24" fmla="*/ 8 w 128"/>
              <a:gd name="T25" fmla="*/ 92 h 128"/>
              <a:gd name="T26" fmla="*/ 89 w 128"/>
              <a:gd name="T27" fmla="*/ 45 h 128"/>
              <a:gd name="T28" fmla="*/ 33 w 128"/>
              <a:gd name="T29" fmla="*/ 101 h 128"/>
              <a:gd name="T30" fmla="*/ 27 w 128"/>
              <a:gd name="T31" fmla="*/ 95 h 128"/>
              <a:gd name="T32" fmla="*/ 83 w 128"/>
              <a:gd name="T33" fmla="*/ 39 h 128"/>
              <a:gd name="T34" fmla="*/ 89 w 128"/>
              <a:gd name="T35" fmla="*/ 4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128">
                <a:moveTo>
                  <a:pt x="108" y="0"/>
                </a:moveTo>
                <a:cubicBezTo>
                  <a:pt x="119" y="0"/>
                  <a:pt x="128" y="9"/>
                  <a:pt x="128" y="20"/>
                </a:cubicBezTo>
                <a:cubicBezTo>
                  <a:pt x="128" y="25"/>
                  <a:pt x="127" y="29"/>
                  <a:pt x="124" y="32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88" y="12"/>
                  <a:pt x="88" y="12"/>
                  <a:pt x="88" y="12"/>
                </a:cubicBezTo>
                <a:cubicBezTo>
                  <a:pt x="96" y="4"/>
                  <a:pt x="96" y="4"/>
                  <a:pt x="96" y="4"/>
                </a:cubicBezTo>
                <a:cubicBezTo>
                  <a:pt x="99" y="1"/>
                  <a:pt x="103" y="0"/>
                  <a:pt x="108" y="0"/>
                </a:cubicBezTo>
                <a:close/>
                <a:moveTo>
                  <a:pt x="8" y="92"/>
                </a:moveTo>
                <a:cubicBezTo>
                  <a:pt x="0" y="128"/>
                  <a:pt x="0" y="128"/>
                  <a:pt x="0" y="128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82" y="18"/>
                  <a:pt x="82" y="18"/>
                  <a:pt x="82" y="18"/>
                </a:cubicBezTo>
                <a:lnTo>
                  <a:pt x="8" y="92"/>
                </a:lnTo>
                <a:close/>
                <a:moveTo>
                  <a:pt x="89" y="45"/>
                </a:moveTo>
                <a:cubicBezTo>
                  <a:pt x="33" y="101"/>
                  <a:pt x="33" y="101"/>
                  <a:pt x="33" y="101"/>
                </a:cubicBezTo>
                <a:cubicBezTo>
                  <a:pt x="27" y="95"/>
                  <a:pt x="27" y="95"/>
                  <a:pt x="27" y="95"/>
                </a:cubicBezTo>
                <a:cubicBezTo>
                  <a:pt x="83" y="39"/>
                  <a:pt x="83" y="39"/>
                  <a:pt x="83" y="39"/>
                </a:cubicBezTo>
                <a:lnTo>
                  <a:pt x="89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 sz="2400">
              <a:cs typeface="+mn-ea"/>
              <a:sym typeface="+mn-lt"/>
            </a:endParaRPr>
          </a:p>
        </p:txBody>
      </p:sp>
      <p:sp>
        <p:nvSpPr>
          <p:cNvPr id="51" name="Freeform 15"/>
          <p:cNvSpPr/>
          <p:nvPr/>
        </p:nvSpPr>
        <p:spPr bwMode="auto">
          <a:xfrm>
            <a:off x="9219339" y="2749076"/>
            <a:ext cx="639233" cy="639233"/>
          </a:xfrm>
          <a:custGeom>
            <a:avLst/>
            <a:gdLst>
              <a:gd name="T0" fmla="*/ 88 w 128"/>
              <a:gd name="T1" fmla="*/ 8 h 128"/>
              <a:gd name="T2" fmla="*/ 48 w 128"/>
              <a:gd name="T3" fmla="*/ 48 h 128"/>
              <a:gd name="T4" fmla="*/ 24 w 128"/>
              <a:gd name="T5" fmla="*/ 48 h 128"/>
              <a:gd name="T6" fmla="*/ 0 w 128"/>
              <a:gd name="T7" fmla="*/ 80 h 128"/>
              <a:gd name="T8" fmla="*/ 40 w 128"/>
              <a:gd name="T9" fmla="*/ 76 h 128"/>
              <a:gd name="T10" fmla="*/ 0 w 128"/>
              <a:gd name="T11" fmla="*/ 128 h 128"/>
              <a:gd name="T12" fmla="*/ 53 w 128"/>
              <a:gd name="T13" fmla="*/ 87 h 128"/>
              <a:gd name="T14" fmla="*/ 48 w 128"/>
              <a:gd name="T15" fmla="*/ 128 h 128"/>
              <a:gd name="T16" fmla="*/ 80 w 128"/>
              <a:gd name="T17" fmla="*/ 104 h 128"/>
              <a:gd name="T18" fmla="*/ 80 w 128"/>
              <a:gd name="T19" fmla="*/ 80 h 128"/>
              <a:gd name="T20" fmla="*/ 120 w 128"/>
              <a:gd name="T21" fmla="*/ 40 h 128"/>
              <a:gd name="T22" fmla="*/ 128 w 128"/>
              <a:gd name="T23" fmla="*/ 0 h 128"/>
              <a:gd name="T24" fmla="*/ 88 w 128"/>
              <a:gd name="T25" fmla="*/ 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" h="128">
                <a:moveTo>
                  <a:pt x="88" y="8"/>
                </a:moveTo>
                <a:cubicBezTo>
                  <a:pt x="48" y="48"/>
                  <a:pt x="48" y="48"/>
                  <a:pt x="48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25" y="73"/>
                  <a:pt x="40" y="76"/>
                </a:cubicBezTo>
                <a:cubicBezTo>
                  <a:pt x="0" y="128"/>
                  <a:pt x="0" y="128"/>
                  <a:pt x="0" y="128"/>
                </a:cubicBezTo>
                <a:cubicBezTo>
                  <a:pt x="53" y="87"/>
                  <a:pt x="53" y="87"/>
                  <a:pt x="53" y="87"/>
                </a:cubicBezTo>
                <a:cubicBezTo>
                  <a:pt x="60" y="104"/>
                  <a:pt x="48" y="128"/>
                  <a:pt x="48" y="128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80"/>
                  <a:pt x="80" y="80"/>
                  <a:pt x="80" y="8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28" y="0"/>
                  <a:pt x="128" y="0"/>
                  <a:pt x="128" y="0"/>
                </a:cubicBezTo>
                <a:lnTo>
                  <a:pt x="88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 sz="2400">
              <a:cs typeface="+mn-ea"/>
              <a:sym typeface="+mn-lt"/>
            </a:endParaRPr>
          </a:p>
        </p:txBody>
      </p:sp>
      <p:cxnSp>
        <p:nvCxnSpPr>
          <p:cNvPr id="52" name="Straight Connector 2066"/>
          <p:cNvCxnSpPr/>
          <p:nvPr/>
        </p:nvCxnSpPr>
        <p:spPr>
          <a:xfrm>
            <a:off x="3622515" y="3254711"/>
            <a:ext cx="1016000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93"/>
          <p:cNvCxnSpPr/>
          <p:nvPr/>
        </p:nvCxnSpPr>
        <p:spPr>
          <a:xfrm>
            <a:off x="7522218" y="3254711"/>
            <a:ext cx="1016000" cy="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840105" y="4232275"/>
            <a:ext cx="4029710" cy="16300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自行阅读</a:t>
            </a:r>
            <a:endParaRPr lang="zh-CN" altLang="en-US" sz="5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/>
            <a:r>
              <a:rPr lang="zh-CN" altLang="en-US" sz="5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书中所给材料</a:t>
            </a:r>
            <a:endParaRPr lang="zh-CN" altLang="en-US" sz="5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86" y="2002087"/>
            <a:ext cx="2326827" cy="2326827"/>
          </a:xfrm>
          <a:prstGeom prst="rect">
            <a:avLst/>
          </a:prstGeom>
        </p:spPr>
      </p:pic>
      <p:sp>
        <p:nvSpPr>
          <p:cNvPr id="64" name="TextBox 12"/>
          <p:cNvSpPr txBox="1"/>
          <p:nvPr/>
        </p:nvSpPr>
        <p:spPr>
          <a:xfrm>
            <a:off x="1653558" y="873853"/>
            <a:ext cx="1816100" cy="5835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cs typeface="+mn-ea"/>
                <a:sym typeface="+mn-lt"/>
              </a:rPr>
              <a:t>阅读材料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939" y="873247"/>
            <a:ext cx="668316" cy="5847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10885" y="4238625"/>
            <a:ext cx="5692775" cy="16300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5000" b="1" dirty="0"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根据材料找到</a:t>
            </a:r>
            <a:endParaRPr lang="zh-CN" altLang="en-US" sz="5000" b="1" dirty="0"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r"/>
            <a:r>
              <a:rPr lang="zh-CN" altLang="en-US" sz="5000" b="1" dirty="0">
                <a:ln w="12700">
                  <a:solidFill>
                    <a:schemeClr val="accent5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自己回忆中的亮点</a:t>
            </a:r>
            <a:endParaRPr lang="zh-CN" altLang="en-US" sz="5000" b="1" dirty="0">
              <a:ln w="12700">
                <a:solidFill>
                  <a:schemeClr val="accent5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35003" y="2084634"/>
            <a:ext cx="3570208" cy="2688732"/>
            <a:chOff x="3990054" y="1225181"/>
            <a:chExt cx="3570208" cy="2688732"/>
          </a:xfrm>
        </p:grpSpPr>
        <p:sp>
          <p:nvSpPr>
            <p:cNvPr id="3" name="矩形 2"/>
            <p:cNvSpPr/>
            <p:nvPr/>
          </p:nvSpPr>
          <p:spPr>
            <a:xfrm>
              <a:off x="3990054" y="2805917"/>
              <a:ext cx="357020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6600" dirty="0">
                  <a:solidFill>
                    <a:schemeClr val="accent6"/>
                  </a:solidFill>
                  <a:cs typeface="+mn-ea"/>
                  <a:sym typeface="+mn-lt"/>
                </a:rPr>
                <a:t>教学策略</a:t>
              </a:r>
              <a:endParaRPr lang="en-US" altLang="zh-CN" sz="6600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62889" y="1225181"/>
              <a:ext cx="1424539" cy="14245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0" dirty="0">
                  <a:cs typeface="+mn-ea"/>
                  <a:sym typeface="+mn-lt"/>
                </a:rPr>
                <a:t>4</a:t>
              </a:r>
              <a:endParaRPr lang="zh-CN" altLang="en-US" sz="8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7826" r="6151" b="20700"/>
          <a:stretch>
            <a:fillRect/>
          </a:stretch>
        </p:blipFill>
        <p:spPr>
          <a:xfrm>
            <a:off x="903626" y="2324891"/>
            <a:ext cx="3929714" cy="3542948"/>
          </a:xfrm>
          <a:prstGeom prst="rect">
            <a:avLst/>
          </a:prstGeom>
        </p:spPr>
      </p:pic>
      <p:sp>
        <p:nvSpPr>
          <p:cNvPr id="31" name="TextBox 12"/>
          <p:cNvSpPr txBox="1"/>
          <p:nvPr/>
        </p:nvSpPr>
        <p:spPr>
          <a:xfrm>
            <a:off x="1653558" y="873853"/>
            <a:ext cx="1816100" cy="5835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200" b="1" dirty="0">
                <a:cs typeface="+mn-ea"/>
                <a:sym typeface="+mn-lt"/>
              </a:rPr>
              <a:t>定制目标</a:t>
            </a:r>
            <a:endParaRPr lang="zh-CN" sz="3200" b="1" dirty="0"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939" y="873247"/>
            <a:ext cx="668316" cy="584776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06620" y="1591945"/>
            <a:ext cx="667385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en-US" altLang="zh-CN" sz="5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    </a:t>
            </a:r>
            <a:r>
              <a:rPr lang="zh-CN" sz="50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方正书宋_GBK" charset="0"/>
              </a:rPr>
              <a:t>一起回忆了小学生活之后，用心制作一本具有特殊意义的成长纪念册，珍藏这段难忘的成长回忆。</a:t>
            </a:r>
            <a:endParaRPr lang="zh-CN" altLang="en-US" sz="50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方正书宋_GBK" charset="0"/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774096" y="795256"/>
            <a:ext cx="5267487" cy="5267487"/>
          </a:xfrm>
          <a:prstGeom prst="ellipse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2946247" y="2490441"/>
            <a:ext cx="692191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88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谢谢</a:t>
            </a:r>
            <a:r>
              <a:rPr lang="zh-CN" altLang="en-US" sz="88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观看</a:t>
            </a:r>
            <a:endParaRPr lang="zh-CN" altLang="en-US" sz="8800" b="1" dirty="0">
              <a:solidFill>
                <a:schemeClr val="accent6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15126" y="2852872"/>
            <a:ext cx="2225040" cy="7067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谈话导入</a:t>
            </a:r>
            <a:endParaRPr lang="zh-CN" altLang="en-US" sz="4000" b="1" dirty="0">
              <a:solidFill>
                <a:schemeClr val="accent3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33952" y="2852872"/>
            <a:ext cx="2225040" cy="7067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回忆往事</a:t>
            </a:r>
            <a:endParaRPr lang="zh-CN" altLang="en-US" sz="4000" b="1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15126" y="4344070"/>
            <a:ext cx="2225040" cy="7067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6"/>
                </a:solidFill>
                <a:cs typeface="+mn-ea"/>
                <a:sym typeface="+mn-lt"/>
              </a:rPr>
              <a:t>阅读材料</a:t>
            </a:r>
            <a:endParaRPr lang="zh-CN" altLang="en-US" sz="40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33952" y="4344070"/>
            <a:ext cx="2225040" cy="7067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dirty="0">
                <a:solidFill>
                  <a:schemeClr val="accent5"/>
                </a:solidFill>
                <a:cs typeface="+mn-ea"/>
                <a:sym typeface="+mn-lt"/>
              </a:rPr>
              <a:t>制定目标</a:t>
            </a:r>
            <a:endParaRPr lang="zh-CN" altLang="en-US" sz="40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72724" y="2918057"/>
            <a:ext cx="577516" cy="5775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cs typeface="+mn-ea"/>
                <a:sym typeface="+mn-lt"/>
              </a:rPr>
              <a:t>1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62997" y="2918057"/>
            <a:ext cx="577516" cy="5775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cs typeface="+mn-ea"/>
                <a:sym typeface="+mn-lt"/>
              </a:rPr>
              <a:t>2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672724" y="4409255"/>
            <a:ext cx="577516" cy="5775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cs typeface="+mn-ea"/>
                <a:sym typeface="+mn-lt"/>
              </a:rPr>
              <a:t>3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762997" y="4409255"/>
            <a:ext cx="577516" cy="5775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cs typeface="+mn-ea"/>
                <a:sym typeface="+mn-lt"/>
              </a:rPr>
              <a:t>4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10" name="文本框 24"/>
          <p:cNvSpPr txBox="1"/>
          <p:nvPr/>
        </p:nvSpPr>
        <p:spPr>
          <a:xfrm>
            <a:off x="1569744" y="1227523"/>
            <a:ext cx="3563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dirty="0">
                <a:cs typeface="+mn-ea"/>
                <a:sym typeface="+mn-lt"/>
              </a:rPr>
              <a:t>目录</a:t>
            </a:r>
            <a:r>
              <a:rPr lang="en-US" altLang="zh-CN" sz="3200" b="1" dirty="0">
                <a:cs typeface="+mn-ea"/>
                <a:sym typeface="+mn-lt"/>
              </a:rPr>
              <a:t>/CONTENTS</a:t>
            </a:r>
            <a:endParaRPr lang="zh-CN" altLang="en-US" sz="54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812701" y="2084634"/>
            <a:ext cx="3550920" cy="2687541"/>
            <a:chOff x="3990054" y="1225181"/>
            <a:chExt cx="3550920" cy="2687541"/>
          </a:xfrm>
        </p:grpSpPr>
        <p:sp>
          <p:nvSpPr>
            <p:cNvPr id="6" name="矩形 5"/>
            <p:cNvSpPr/>
            <p:nvPr/>
          </p:nvSpPr>
          <p:spPr>
            <a:xfrm>
              <a:off x="3990054" y="2805917"/>
              <a:ext cx="3550920" cy="110680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6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谈话导入</a:t>
              </a:r>
              <a:endParaRPr lang="zh-CN" altLang="en-US" sz="66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062889" y="1225181"/>
              <a:ext cx="1424539" cy="142453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0" dirty="0">
                  <a:cs typeface="+mn-ea"/>
                  <a:sym typeface="+mn-lt"/>
                </a:rPr>
                <a:t>1</a:t>
              </a:r>
              <a:endParaRPr lang="zh-CN" altLang="en-US" sz="8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11870" r="31897" b="5854"/>
          <a:stretch>
            <a:fillRect/>
          </a:stretch>
        </p:blipFill>
        <p:spPr>
          <a:xfrm>
            <a:off x="10162963" y="2774571"/>
            <a:ext cx="2085278" cy="403474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2945" y="797560"/>
            <a:ext cx="9460230" cy="5507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同学们，当我们开始这一次综合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性学习的时候，你们已经在小学学习了六年，并且即将离开小学，开始新的学习生活。六年来，你们从天真烂漫的幼儿成长为身心健壮的少年，这既是你们自己努力的结果，其中也浸透着学校、老师的心血。这六年中，发生过多少令人激动、喜悦、忧愁和伤心的事。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945" y="583565"/>
            <a:ext cx="821055" cy="889635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7" t="11870" r="31897" b="5854"/>
          <a:stretch>
            <a:fillRect/>
          </a:stretch>
        </p:blipFill>
        <p:spPr>
          <a:xfrm>
            <a:off x="10083588" y="2629791"/>
            <a:ext cx="2085278" cy="403474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02945" y="682625"/>
            <a:ext cx="9460230" cy="54927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500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sz="4500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这六年，是你们在人生道路</a:t>
            </a:r>
            <a:endParaRPr sz="45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sz="4500" dirty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上开始起步而永远难忘的岁月。在即将毕业的时候，让我们开展一系列有意义的活动，把这六年的的小学生活制作成一本有特殊意义的成长纪念册，并且永久珍藏，成为美好的回忆吧。    </a:t>
            </a:r>
            <a:endParaRPr sz="45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945" y="583565"/>
            <a:ext cx="821055" cy="88963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01911" y="2084634"/>
            <a:ext cx="3550920" cy="2687541"/>
            <a:chOff x="3990054" y="1225181"/>
            <a:chExt cx="3550920" cy="2687541"/>
          </a:xfrm>
        </p:grpSpPr>
        <p:sp>
          <p:nvSpPr>
            <p:cNvPr id="3" name="矩形 2"/>
            <p:cNvSpPr/>
            <p:nvPr/>
          </p:nvSpPr>
          <p:spPr>
            <a:xfrm>
              <a:off x="3990054" y="2805917"/>
              <a:ext cx="3550920" cy="110680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6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回忆往事</a:t>
              </a:r>
              <a:endParaRPr lang="zh-CN" altLang="en-US" sz="6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5062889" y="1225181"/>
              <a:ext cx="1424539" cy="142453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8000" dirty="0">
                  <a:cs typeface="+mn-ea"/>
                  <a:sym typeface="+mn-lt"/>
                </a:rPr>
                <a:t>2</a:t>
              </a:r>
              <a:endParaRPr lang="zh-CN" altLang="en-US" sz="80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032250" y="1473200"/>
            <a:ext cx="7345680" cy="4677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50000"/>
              </a:lnSpc>
            </a:pPr>
            <a:r>
              <a:rPr lang="zh-CN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六年的时间，发生非常多的事情。我们可以自己制作一个时间轴来回忆你的小学生活。</a:t>
            </a:r>
            <a:endParaRPr lang="zh-CN" alt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18" name="图片 17" descr="图片包含 就坐, 室内, 小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2954655"/>
            <a:ext cx="3370580" cy="3370580"/>
          </a:xfrm>
          <a:prstGeom prst="rect">
            <a:avLst/>
          </a:prstGeom>
        </p:spPr>
      </p:pic>
      <p:sp>
        <p:nvSpPr>
          <p:cNvPr id="19" name="TextBox 12"/>
          <p:cNvSpPr txBox="1"/>
          <p:nvPr/>
        </p:nvSpPr>
        <p:spPr>
          <a:xfrm>
            <a:off x="1610995" y="736600"/>
            <a:ext cx="2590800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cs typeface="+mn-ea"/>
                <a:sym typeface="+mn-lt"/>
              </a:rPr>
              <a:t>填写时间轴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945" y="583565"/>
            <a:ext cx="821055" cy="88963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28675" y="1591945"/>
            <a:ext cx="10534015" cy="448691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53160" y="1591945"/>
            <a:ext cx="9885045" cy="456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450975">
              <a:lnSpc>
                <a:spcPct val="130000"/>
              </a:lnSpc>
            </a:pPr>
            <a:r>
              <a:rPr lang="en-US" altLang="zh-CN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lang="zh-CN" altLang="en-US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借助时间轴来回忆六年的小学生活，记录值得我们细细回味的点点滴滴。可以吧印象最深的人或事情写在相应的时间点上，如果有照片记录的话，可以吧照片贴在相应的事件旁边。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0885" y="637540"/>
            <a:ext cx="824230" cy="820420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1610995" y="736600"/>
            <a:ext cx="2590800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cs typeface="+mn-ea"/>
                <a:sym typeface="+mn-lt"/>
              </a:rPr>
              <a:t>填写时间轴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话气泡: 圆角矩形 1"/>
          <p:cNvSpPr/>
          <p:nvPr/>
        </p:nvSpPr>
        <p:spPr>
          <a:xfrm>
            <a:off x="7332980" y="1612265"/>
            <a:ext cx="4112260" cy="4596765"/>
          </a:xfrm>
          <a:prstGeom prst="wedgeRoundRectCallout">
            <a:avLst>
              <a:gd name="adj1" fmla="val -57134"/>
              <a:gd name="adj2" fmla="val 1337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对话气泡: 圆角矩形 2"/>
          <p:cNvSpPr/>
          <p:nvPr/>
        </p:nvSpPr>
        <p:spPr>
          <a:xfrm>
            <a:off x="979170" y="1591945"/>
            <a:ext cx="3478530" cy="3431540"/>
          </a:xfrm>
          <a:prstGeom prst="wedgeRoundRectCallout">
            <a:avLst>
              <a:gd name="adj1" fmla="val 64759"/>
              <a:gd name="adj2" fmla="val 2733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8"/>
          <a:stretch>
            <a:fillRect/>
          </a:stretch>
        </p:blipFill>
        <p:spPr>
          <a:xfrm>
            <a:off x="4457700" y="3578225"/>
            <a:ext cx="2978150" cy="26104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94105" y="1905635"/>
            <a:ext cx="3248660" cy="3046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 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大家做好时间轴后，可以分享自己的难忘回忆。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537450" y="1781175"/>
            <a:ext cx="3907790" cy="43694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975">
              <a:lnSpc>
                <a:spcPct val="100000"/>
              </a:lnSpc>
            </a:pPr>
            <a:r>
              <a:rPr lang="en-US" altLang="zh-CN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</a:t>
            </a:r>
            <a:r>
              <a:rPr lang="zh-CN" alt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选取时间轴上有代表性的内容与同学分享，如令人难忘的集体活动，舍不得的人，有特别意义的物品，活着一两个关于成长的关键词。</a:t>
            </a:r>
            <a:endParaRPr lang="zh-CN" altLang="en-US" sz="35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939" y="873247"/>
            <a:ext cx="668316" cy="584776"/>
          </a:xfrm>
          <a:prstGeom prst="rect">
            <a:avLst/>
          </a:prstGeom>
        </p:spPr>
      </p:pic>
      <p:sp>
        <p:nvSpPr>
          <p:cNvPr id="14" name="TextBox 12"/>
          <p:cNvSpPr txBox="1"/>
          <p:nvPr/>
        </p:nvSpPr>
        <p:spPr>
          <a:xfrm>
            <a:off x="1610995" y="736600"/>
            <a:ext cx="2590800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3200" b="1" dirty="0">
                <a:cs typeface="+mn-ea"/>
                <a:sym typeface="+mn-lt"/>
              </a:rPr>
              <a:t>填写时间轴</a:t>
            </a:r>
            <a:endParaRPr lang="zh-CN" altLang="en-US" sz="32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4C8D"/>
      </a:accent1>
      <a:accent2>
        <a:srgbClr val="0081CB"/>
      </a:accent2>
      <a:accent3>
        <a:srgbClr val="1BA6EB"/>
      </a:accent3>
      <a:accent4>
        <a:srgbClr val="DF411D"/>
      </a:accent4>
      <a:accent5>
        <a:srgbClr val="5CBA2F"/>
      </a:accent5>
      <a:accent6>
        <a:srgbClr val="F18719"/>
      </a:accent6>
      <a:hlink>
        <a:srgbClr val="4472C4"/>
      </a:hlink>
      <a:folHlink>
        <a:srgbClr val="BFBFBF"/>
      </a:folHlink>
    </a:clrScheme>
    <a:fontScheme name="bzqj205j">
      <a:majorFont>
        <a:latin typeface="AvantGarde Bk BT"/>
        <a:ea typeface="幼圆"/>
        <a:cs typeface=""/>
      </a:majorFont>
      <a:minorFont>
        <a:latin typeface="AvantGarde Bk BT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4C8D"/>
    </a:accent1>
    <a:accent2>
      <a:srgbClr val="0081CB"/>
    </a:accent2>
    <a:accent3>
      <a:srgbClr val="1BA6EB"/>
    </a:accent3>
    <a:accent4>
      <a:srgbClr val="DF411D"/>
    </a:accent4>
    <a:accent5>
      <a:srgbClr val="5CBA2F"/>
    </a:accent5>
    <a:accent6>
      <a:srgbClr val="F187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WPS 演示</Application>
  <PresentationFormat>自定义</PresentationFormat>
  <Paragraphs>76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楷体</vt:lpstr>
      <vt:lpstr>方正书宋_GBK</vt:lpstr>
      <vt:lpstr>AvantGarde Bk BT</vt:lpstr>
      <vt:lpstr>Segoe Print</vt:lpstr>
      <vt:lpstr>Arial Unicode MS</vt:lpstr>
      <vt:lpstr>幼圆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2020-01-23T09:57:00Z</dcterms:created>
  <dcterms:modified xsi:type="dcterms:W3CDTF">2020-04-21T10:43:37Z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