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31"/>
  </p:handoutMasterIdLst>
  <p:sldIdLst>
    <p:sldId id="256" r:id="rId3"/>
    <p:sldId id="317" r:id="rId4"/>
    <p:sldId id="444" r:id="rId5"/>
    <p:sldId id="320" r:id="rId6"/>
    <p:sldId id="323" r:id="rId7"/>
    <p:sldId id="445" r:id="rId9"/>
    <p:sldId id="419" r:id="rId10"/>
    <p:sldId id="420" r:id="rId11"/>
    <p:sldId id="446" r:id="rId12"/>
    <p:sldId id="409" r:id="rId13"/>
    <p:sldId id="413" r:id="rId14"/>
    <p:sldId id="447" r:id="rId15"/>
    <p:sldId id="412" r:id="rId16"/>
    <p:sldId id="423" r:id="rId17"/>
    <p:sldId id="470" r:id="rId18"/>
    <p:sldId id="337" r:id="rId19"/>
    <p:sldId id="416" r:id="rId20"/>
    <p:sldId id="417" r:id="rId21"/>
    <p:sldId id="448" r:id="rId22"/>
    <p:sldId id="387" r:id="rId23"/>
    <p:sldId id="449" r:id="rId24"/>
    <p:sldId id="339" r:id="rId25"/>
    <p:sldId id="349" r:id="rId26"/>
    <p:sldId id="450" r:id="rId27"/>
    <p:sldId id="364" r:id="rId28"/>
    <p:sldId id="451" r:id="rId29"/>
    <p:sldId id="452" r:id="rId30"/>
  </p:sldIdLst>
  <p:sldSz cx="9144000" cy="51435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y123.Org" initials="S" lastIdx="11" clrIdx="0"/>
  <p:cmAuthor id="2" name="Administra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0066"/>
    <a:srgbClr val="FFFFFF"/>
    <a:srgbClr val="FFFFCC"/>
    <a:srgbClr val="99FF99"/>
    <a:srgbClr val="CCFF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226"/>
    <p:restoredTop sz="96370"/>
  </p:normalViewPr>
  <p:slideViewPr>
    <p:cSldViewPr snapToGrid="0" showGuides="1">
      <p:cViewPr varScale="1">
        <p:scale>
          <a:sx n="152" d="100"/>
          <a:sy n="152" d="100"/>
        </p:scale>
        <p:origin x="240" y="132"/>
      </p:cViewPr>
      <p:guideLst>
        <p:guide orient="horz" pos="1651"/>
        <p:guide pos="29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commentAuthors" Target="commentAuthors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handoutMaster" Target="handoutMasters/handoutMaster1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状元成才路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F60C39B-2193-4729-A6CA-B98ED304A52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状元成才路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FF76E93-F808-4523-BCFC-638A4910444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4081AD3F-5FEB-4E81-AC6E-76653D8DB1A2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10244" name="页脚占位符 1"/>
          <p:cNvSpPr txBox="1">
            <a:spLocks noGrp="1"/>
          </p:cNvSpPr>
          <p:nvPr>
            <p:ph type="ftr" sz="quarte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eaLnBrk="1" hangingPunct="1"/>
            <a:r>
              <a:rPr lang="zh-CN" altLang="en-US" sz="1200" dirty="0"/>
              <a:t>状元成才路</a:t>
            </a:r>
            <a:endParaRPr lang="zh-CN" altLang="en-US" sz="1200" dirty="0"/>
          </a:p>
        </p:txBody>
      </p:sp>
      <p:sp>
        <p:nvSpPr>
          <p:cNvPr id="10245" name="页眉占位符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r>
              <a:rPr lang="zh-CN" altLang="en-US" sz="1200" dirty="0"/>
              <a:t>状元成才路</a:t>
            </a:r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99100" y="685800"/>
            <a:ext cx="7349400" cy="19278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899100" y="2670300"/>
            <a:ext cx="7349400" cy="11043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71450" indent="-17145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14350" indent="-17145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857250" indent="-17145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200150" indent="-17145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543050" indent="-17145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6858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0287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3716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00" y="2886300"/>
            <a:ext cx="5826600" cy="5751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00" y="3461400"/>
            <a:ext cx="5826600" cy="6507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3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90000" tIns="46800" rIns="90000" bIns="46800">
            <a:normAutofit/>
          </a:bodyPr>
          <a:lstStyle>
            <a:lvl1pPr marL="171450" indent="-171450">
              <a:lnSpc>
                <a:spcPct val="130000"/>
              </a:lnSpc>
              <a:buFont typeface="Wingdings" panose="05000000000000000000" pitchFamily="2" charset="2"/>
              <a:buChar char="l"/>
              <a:defRPr sz="12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514350" indent="-171450">
              <a:lnSpc>
                <a:spcPct val="130000"/>
              </a:lnSpc>
              <a:buFont typeface="Wingdings" panose="05000000000000000000" pitchFamily="2" charset="2"/>
              <a:buChar char="l"/>
              <a:defRPr sz="12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857250" indent="-171450">
              <a:lnSpc>
                <a:spcPct val="130000"/>
              </a:lnSpc>
              <a:buFont typeface="Wingdings" panose="05000000000000000000" pitchFamily="2" charset="2"/>
              <a:buChar char="l"/>
              <a:defRPr sz="12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200150" indent="-171450">
              <a:lnSpc>
                <a:spcPct val="130000"/>
              </a:lnSpc>
              <a:buFont typeface="Wingdings" panose="05000000000000000000" pitchFamily="2" charset="2"/>
              <a:buChar char="l"/>
              <a:defRPr sz="12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300" y="1166400"/>
            <a:ext cx="3844800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1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5" Type="http://schemas.openxmlformats.org/officeDocument/2006/relationships/theme" Target="../theme/theme1.xml"/><Relationship Id="rId44" Type="http://schemas.openxmlformats.org/officeDocument/2006/relationships/tags" Target="../tags/tag62.xml"/><Relationship Id="rId43" Type="http://schemas.openxmlformats.org/officeDocument/2006/relationships/tags" Target="../tags/tag61.xml"/><Relationship Id="rId42" Type="http://schemas.openxmlformats.org/officeDocument/2006/relationships/tags" Target="../tags/tag60.xml"/><Relationship Id="rId41" Type="http://schemas.openxmlformats.org/officeDocument/2006/relationships/tags" Target="../tags/tag59.xml"/><Relationship Id="rId40" Type="http://schemas.openxmlformats.org/officeDocument/2006/relationships/tags" Target="../tags/tag58.xml"/><Relationship Id="rId4" Type="http://schemas.openxmlformats.org/officeDocument/2006/relationships/slideLayout" Target="../slideLayouts/slideLayout4.xml"/><Relationship Id="rId39" Type="http://schemas.openxmlformats.org/officeDocument/2006/relationships/tags" Target="../tags/tag57.xml"/><Relationship Id="rId38" Type="http://schemas.openxmlformats.org/officeDocument/2006/relationships/slideLayout" Target="../slideLayouts/slideLayout38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9"/>
            </p:custDataLst>
          </p:nvPr>
        </p:nvSpPr>
        <p:spPr>
          <a:xfrm>
            <a:off x="456300" y="456300"/>
            <a:ext cx="8226900" cy="486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0"/>
            </p:custDataLst>
          </p:nvPr>
        </p:nvSpPr>
        <p:spPr>
          <a:xfrm>
            <a:off x="456300" y="1136700"/>
            <a:ext cx="8226900" cy="355266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4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8.xml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0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1.xml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3.xml"/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6.xml"/><Relationship Id="rId1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7.xml"/><Relationship Id="rId1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8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6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2" name="组合 1"/>
          <p:cNvGrpSpPr/>
          <p:nvPr/>
        </p:nvGrpSpPr>
        <p:grpSpPr>
          <a:xfrm>
            <a:off x="5715" y="3230245"/>
            <a:ext cx="9132570" cy="1106805"/>
            <a:chOff x="2305" y="1592"/>
            <a:chExt cx="14382" cy="1743"/>
          </a:xfrm>
        </p:grpSpPr>
        <p:sp>
          <p:nvSpPr>
            <p:cNvPr id="2051" name="标题 1"/>
            <p:cNvSpPr txBox="1">
              <a:spLocks noChangeArrowheads="1"/>
            </p:cNvSpPr>
            <p:nvPr/>
          </p:nvSpPr>
          <p:spPr bwMode="auto">
            <a:xfrm>
              <a:off x="2305" y="1592"/>
              <a:ext cx="14382" cy="1743"/>
            </a:xfrm>
            <a:prstGeom prst="rect">
              <a:avLst/>
            </a:prstGeom>
            <a:solidFill>
              <a:schemeClr val="bg1">
                <a:alpha val="26000"/>
              </a:schemeClr>
            </a:solidFill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zh-CN" altLang="en-US" sz="60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溜 索</a:t>
              </a:r>
              <a:endParaRPr lang="zh-CN" altLang="en-US" sz="6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endParaRPr>
            </a:p>
          </p:txBody>
        </p:sp>
        <p:cxnSp>
          <p:nvCxnSpPr>
            <p:cNvPr id="3" name="直接连接符 2"/>
            <p:cNvCxnSpPr/>
            <p:nvPr/>
          </p:nvCxnSpPr>
          <p:spPr>
            <a:xfrm>
              <a:off x="7355" y="3216"/>
              <a:ext cx="428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Rectangle 3"/>
          <p:cNvSpPr/>
          <p:nvPr/>
        </p:nvSpPr>
        <p:spPr>
          <a:xfrm>
            <a:off x="732790" y="1163638"/>
            <a:ext cx="8066405" cy="1330960"/>
          </a:xfrm>
          <a:prstGeom prst="rect">
            <a:avLst/>
          </a:prstGeom>
          <a:noFill/>
          <a:ln w="12700">
            <a:noFill/>
          </a:ln>
          <a:effectLst>
            <a:outerShdw dist="35921" dir="2699999" sy="50000" kx="2003315" algn="bl" rotWithShape="0">
              <a:srgbClr val="C0C0C0">
                <a:alpha val="79999"/>
              </a:srgbClr>
            </a:outerShdw>
          </a:effectLst>
        </p:spPr>
        <p:txBody>
          <a:bodyPr wrap="square" anchor="ctr">
            <a:spAutoFit/>
          </a:bodyPr>
          <a:p>
            <a:pPr marL="457200" indent="-457200" eaLnBrk="1" hangingPunct="1">
              <a:lnSpc>
                <a:spcPct val="126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首领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瞟一眼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汉子们。汉子们早蹲在一边吃烟。只有一个精瘦短小的汉子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站起来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……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61565" y="2877185"/>
            <a:ext cx="4420870" cy="612775"/>
          </a:xfrm>
          <a:prstGeom prst="rect">
            <a:avLst/>
          </a:prstGeom>
          <a:solidFill>
            <a:srgbClr val="7030A0">
              <a:alpha val="26000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p>
            <a:pPr marL="0" marR="0" lvl="0" indent="0" algn="ctr" defTabSz="914400" rtl="0" eaLnBrk="1" fontAlgn="base" latinLnBrk="0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200" b="1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宋体" panose="02010600030101010101" pitchFamily="2" charset="-122"/>
                <a:sym typeface="+mn-ea"/>
              </a:rPr>
              <a:t>受人尊敬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361565" y="3722053"/>
            <a:ext cx="4420870" cy="711200"/>
          </a:xfrm>
          <a:prstGeom prst="rect">
            <a:avLst/>
          </a:prstGeom>
          <a:solidFill>
            <a:srgbClr val="7030A0">
              <a:alpha val="26000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p>
            <a:pPr marL="0" marR="0" lvl="0" indent="0" algn="ctr" defTabSz="914400" rtl="0" eaLnBrk="1" fontAlgn="base" latinLnBrk="0" hangingPunct="1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200" b="1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宋体" panose="02010600030101010101" pitchFamily="2" charset="-122"/>
                <a:sym typeface="+mn-ea"/>
              </a:rPr>
              <a:t>与汉子们配合默契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5" grpId="0" bldLvl="0" animBg="1"/>
      <p:bldP spid="6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Rectangle 3"/>
          <p:cNvSpPr/>
          <p:nvPr/>
        </p:nvSpPr>
        <p:spPr>
          <a:xfrm>
            <a:off x="522288" y="1181259"/>
            <a:ext cx="7845425" cy="1951355"/>
          </a:xfrm>
          <a:prstGeom prst="rect">
            <a:avLst/>
          </a:prstGeom>
          <a:noFill/>
          <a:ln w="12700">
            <a:noFill/>
          </a:ln>
          <a:effectLst>
            <a:outerShdw dist="35921" dir="2699999" sy="50000" kx="2003315" algn="bl" rotWithShape="0">
              <a:srgbClr val="C0C0C0">
                <a:alpha val="79999"/>
              </a:srgbClr>
            </a:outerShdw>
          </a:effectLst>
        </p:spPr>
        <p:txBody>
          <a:bodyPr anchor="ctr">
            <a:spAutoFit/>
          </a:bodyPr>
          <a:p>
            <a:pPr marL="457200" indent="-457200" eaLnBrk="1" hangingPunct="1">
              <a:lnSpc>
                <a:spcPct val="126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猛听得空中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一声呼哨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……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回身却见首领早已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飞到索头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抽身跃下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，拐着腿弹一弹，走到汉子们跟前。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34085" y="3722370"/>
            <a:ext cx="7807960" cy="711200"/>
          </a:xfrm>
          <a:prstGeom prst="rect">
            <a:avLst/>
          </a:prstGeom>
          <a:solidFill>
            <a:srgbClr val="7030A0">
              <a:alpha val="26000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p>
            <a:pPr marL="0" marR="0" lvl="0" indent="0" algn="ctr" defTabSz="914400" rtl="0" eaLnBrk="1" fontAlgn="base" latinLnBrk="0" hangingPunct="1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200" b="1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宋体" panose="02010600030101010101" pitchFamily="2" charset="-122"/>
                <a:sym typeface="+mn-ea"/>
              </a:rPr>
              <a:t>非凡的身手、粗犷的为人、领袖的气质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6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Rectangle 3"/>
          <p:cNvSpPr/>
          <p:nvPr/>
        </p:nvSpPr>
        <p:spPr>
          <a:xfrm>
            <a:off x="581660" y="640715"/>
            <a:ext cx="7980363" cy="1253490"/>
          </a:xfrm>
          <a:prstGeom prst="rect">
            <a:avLst/>
          </a:prstGeom>
          <a:noFill/>
          <a:ln w="12700">
            <a:noFill/>
          </a:ln>
          <a:effectLst>
            <a:outerShdw dist="35921" dir="2699999" sy="50000" kx="2003315" algn="bl" rotWithShape="0">
              <a:srgbClr val="C0C0C0">
                <a:alpha val="79999"/>
              </a:srgbClr>
            </a:outerShdw>
          </a:effectLst>
        </p:spPr>
        <p:txBody>
          <a:bodyPr anchor="ctr">
            <a:spAutoFit/>
          </a:bodyPr>
          <a:p>
            <a:pPr eaLnBrk="1" hangingPunct="1">
              <a:lnSpc>
                <a:spcPct val="126000"/>
              </a:lnSpc>
            </a:pPr>
            <a:r>
              <a:rPr lang="zh-CN" altLang="en-US" sz="3200" b="1" dirty="0">
                <a:latin typeface="宋体" panose="02010600030101010101" pitchFamily="2" charset="-122"/>
              </a:rPr>
              <a:t>   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5.找出文中描写“我”溜索的情景，说说这样写有什么作用。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3" name="Rectangle 3"/>
          <p:cNvSpPr/>
          <p:nvPr/>
        </p:nvSpPr>
        <p:spPr>
          <a:xfrm>
            <a:off x="615950" y="2048987"/>
            <a:ext cx="7980363" cy="2571115"/>
          </a:xfrm>
          <a:prstGeom prst="rect">
            <a:avLst/>
          </a:prstGeom>
          <a:noFill/>
          <a:ln w="12700">
            <a:noFill/>
          </a:ln>
          <a:effectLst>
            <a:outerShdw dist="35921" dir="2699999" sy="50000" kx="2003315" algn="bl" rotWithShape="0">
              <a:srgbClr val="C0C0C0">
                <a:alpha val="79999"/>
              </a:srgbClr>
            </a:outerShdw>
          </a:effectLst>
        </p:spPr>
        <p:txBody>
          <a:bodyPr anchor="ctr">
            <a:spAutoFit/>
          </a:bodyPr>
          <a:p>
            <a:pPr eaLnBrk="1" hangingPunct="1">
              <a:lnSpc>
                <a:spcPct val="126000"/>
              </a:lnSpc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运用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细节描写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，细腻传神地展现“我”溜索时的胆怯、慌乱，既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侧面突出了怒江峡谷的高峻险恶，又与首领及汉子的勇敢无畏形成对比。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Rectangle 3"/>
          <p:cNvSpPr/>
          <p:nvPr/>
        </p:nvSpPr>
        <p:spPr>
          <a:xfrm>
            <a:off x="619125" y="615474"/>
            <a:ext cx="7980363" cy="1018540"/>
          </a:xfrm>
          <a:prstGeom prst="rect">
            <a:avLst/>
          </a:prstGeom>
          <a:noFill/>
          <a:ln w="12700">
            <a:noFill/>
          </a:ln>
          <a:effectLst>
            <a:outerShdw dist="35921" dir="2699999" sy="50000" kx="2003315" algn="bl" rotWithShape="0">
              <a:srgbClr val="C0C0C0">
                <a:alpha val="79999"/>
              </a:srgbClr>
            </a:outerShdw>
          </a:effectLst>
        </p:spPr>
        <p:txBody>
          <a:bodyPr anchor="ctr">
            <a:spAutoFit/>
          </a:bodyPr>
          <a:p>
            <a:pPr eaLnBrk="1" hangingPunct="1">
              <a:lnSpc>
                <a:spcPct val="104000"/>
              </a:lnSpc>
            </a:pPr>
            <a:r>
              <a:rPr lang="en-US" altLang="zh-CN" sz="3000" b="1" dirty="0">
                <a:latin typeface="宋体" panose="02010600030101010101" pitchFamily="2" charset="-122"/>
              </a:rPr>
              <a:t>   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6.课文用不少笔墨写牛，这对环境描写和人物描写各有什么作用？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225550" y="1633379"/>
            <a:ext cx="5681663" cy="598805"/>
          </a:xfrm>
          <a:prstGeom prst="rect">
            <a:avLst/>
          </a:prstGeom>
          <a:solidFill>
            <a:srgbClr val="7030A0">
              <a:alpha val="26000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侧面表现怒江峡谷的高峻险恶。</a:t>
            </a:r>
            <a:endParaRPr kumimoji="1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3" name="Rectangle 3"/>
          <p:cNvSpPr/>
          <p:nvPr/>
        </p:nvSpPr>
        <p:spPr>
          <a:xfrm>
            <a:off x="619125" y="2185829"/>
            <a:ext cx="8050213" cy="1614805"/>
          </a:xfrm>
          <a:prstGeom prst="rect">
            <a:avLst/>
          </a:prstGeom>
          <a:noFill/>
          <a:ln w="12700">
            <a:noFill/>
          </a:ln>
          <a:effectLst>
            <a:outerShdw dist="35921" dir="2699999" sy="50000" kx="2003315" algn="bl" rotWithShape="0">
              <a:srgbClr val="C0C0C0">
                <a:alpha val="79999"/>
              </a:srgbClr>
            </a:outerShdw>
          </a:effectLst>
        </p:spPr>
        <p:txBody>
          <a:bodyPr anchor="ctr">
            <a:spAutoFit/>
          </a:bodyPr>
          <a:p>
            <a:pPr marL="457200" indent="-457200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>
                <a:solidFill>
                  <a:srgbClr val="0000FF"/>
                </a:solidFill>
                <a:latin typeface="华文楷体" panose="02010600040101010101" charset="-122"/>
                <a:ea typeface="华文楷体" panose="02010600040101010101" charset="-122"/>
              </a:rPr>
              <a:t>见前边牛死也不肯再走，心下大惑，就下马向前。行到岸边，抽一口气，腿子抖起来，如牛一般，不敢再往前动半步。</a:t>
            </a:r>
            <a:endParaRPr lang="zh-CN" altLang="en-US" sz="3000" b="1" dirty="0">
              <a:solidFill>
                <a:srgbClr val="0000FF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106488" y="3821113"/>
            <a:ext cx="7486650" cy="1046163"/>
          </a:xfrm>
          <a:prstGeom prst="rect">
            <a:avLst/>
          </a:prstGeom>
          <a:solidFill>
            <a:schemeClr val="accent2">
              <a:alpha val="26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牛的惊恐和我的惊恐相互映衬，与领队的冷静、沉着形成鲜明对比。</a:t>
            </a:r>
            <a:endParaRPr kumimoji="1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1209675" y="2732088"/>
            <a:ext cx="3792538" cy="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2336800" y="3235325"/>
            <a:ext cx="61785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1106488" y="3730625"/>
            <a:ext cx="539273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2" grpId="0" bldLvl="0" animBg="1"/>
      <p:bldP spid="13" grpId="0" bldLvl="0" animBg="1"/>
      <p:bldP spid="14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Rectangle 3"/>
          <p:cNvSpPr/>
          <p:nvPr/>
        </p:nvSpPr>
        <p:spPr>
          <a:xfrm>
            <a:off x="477838" y="585947"/>
            <a:ext cx="8202612" cy="3246120"/>
          </a:xfrm>
          <a:prstGeom prst="rect">
            <a:avLst/>
          </a:prstGeom>
          <a:noFill/>
          <a:ln w="12700">
            <a:noFill/>
          </a:ln>
          <a:effectLst>
            <a:outerShdw dist="35921" dir="2699999" sy="50000" kx="2003315" algn="bl" rotWithShape="0">
              <a:srgbClr val="C0C0C0">
                <a:alpha val="79999"/>
              </a:srgbClr>
            </a:outerShdw>
          </a:effectLst>
        </p:spPr>
        <p:txBody>
          <a:bodyPr anchor="ctr">
            <a:spAutoFit/>
          </a:bodyPr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>
                <a:solidFill>
                  <a:srgbClr val="0000FF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牛早卧在地下，两眼哀哀地慢慢眨。</a:t>
            </a:r>
            <a:r>
              <a:rPr lang="en-US" altLang="zh-CN" sz="3000" b="1" dirty="0">
                <a:solidFill>
                  <a:srgbClr val="0000FF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……</a:t>
            </a:r>
            <a:r>
              <a:rPr lang="zh-CN" altLang="en-US" sz="3000" b="1" dirty="0">
                <a:solidFill>
                  <a:srgbClr val="0000FF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那牛软下去，淌出两滴泪，大眼失了神，皮肉开始抖起来</a:t>
            </a:r>
            <a:r>
              <a:rPr lang="en-US" altLang="zh-CN" sz="3000" b="1" dirty="0">
                <a:solidFill>
                  <a:srgbClr val="0000FF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……</a:t>
            </a:r>
            <a:r>
              <a:rPr lang="zh-CN" altLang="en-US" sz="3000" b="1" dirty="0">
                <a:solidFill>
                  <a:srgbClr val="0000FF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牛嘴咧开，叫不出声，皮肉抖得模糊一层，屎尿尽数撒泄</a:t>
            </a:r>
            <a:r>
              <a:rPr lang="en-US" altLang="zh-CN" sz="3000" b="1" dirty="0">
                <a:solidFill>
                  <a:srgbClr val="0000FF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……</a:t>
            </a:r>
            <a:r>
              <a:rPr lang="zh-CN" altLang="en-US" sz="3000" b="1" dirty="0">
                <a:solidFill>
                  <a:srgbClr val="0000FF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这边的牛们都哀哀地叫着，汉子们并不理会，仍一头一头推过去。</a:t>
            </a:r>
            <a:endParaRPr lang="zh-CN" altLang="en-US" sz="3000" b="1" dirty="0">
              <a:solidFill>
                <a:srgbClr val="0000FF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11238" y="3779045"/>
            <a:ext cx="7351713" cy="1143000"/>
          </a:xfrm>
          <a:prstGeom prst="rect">
            <a:avLst/>
          </a:prstGeom>
          <a:solidFill>
            <a:schemeClr val="accent2">
              <a:alpha val="26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烘托出峡谷的险恶；反衬出这些赶牛溜索的汉子们的沉着、果断。</a:t>
            </a:r>
            <a:endParaRPr kumimoji="1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404938" y="1166813"/>
            <a:ext cx="548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2876550" y="1690688"/>
            <a:ext cx="548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011238" y="2208213"/>
            <a:ext cx="195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705225" y="2201863"/>
            <a:ext cx="46577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011238" y="2733675"/>
            <a:ext cx="50228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1751013" y="3224213"/>
            <a:ext cx="198596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4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Rectangle 3"/>
          <p:cNvSpPr/>
          <p:nvPr/>
        </p:nvSpPr>
        <p:spPr>
          <a:xfrm>
            <a:off x="478790" y="1053148"/>
            <a:ext cx="8202613" cy="1143000"/>
          </a:xfrm>
          <a:prstGeom prst="rect">
            <a:avLst/>
          </a:prstGeom>
          <a:noFill/>
          <a:ln w="12700">
            <a:noFill/>
          </a:ln>
          <a:effectLst>
            <a:outerShdw dist="35921" dir="2699999" sy="50000" kx="2003315" algn="bl" rotWithShape="0">
              <a:srgbClr val="C0C0C0">
                <a:alpha val="79999"/>
              </a:srgbClr>
            </a:outerShdw>
          </a:effectLst>
        </p:spPr>
        <p:txBody>
          <a:bodyPr anchor="ctr">
            <a:spAutoFit/>
          </a:bodyPr>
          <a:p>
            <a:pPr marL="457200" indent="-4572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>
                <a:solidFill>
                  <a:srgbClr val="0000FF"/>
                </a:solidFill>
                <a:latin typeface="华文楷体" panose="02010600040101010101" charset="-122"/>
                <a:ea typeface="华文楷体" panose="02010600040101010101" charset="-122"/>
              </a:rPr>
              <a:t>牛们终于又上了驮，铃铛朗朗响着，急急地要离开这里。</a:t>
            </a:r>
            <a:endParaRPr lang="zh-CN" altLang="en-US" sz="3000" b="1" dirty="0">
              <a:solidFill>
                <a:srgbClr val="0000FF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20128" y="2655888"/>
            <a:ext cx="7524750" cy="1755775"/>
          </a:xfrm>
          <a:prstGeom prst="rect">
            <a:avLst/>
          </a:prstGeom>
          <a:solidFill>
            <a:schemeClr val="accent2">
              <a:alpha val="26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p>
            <a:pPr marL="0" marR="0" lvl="0" indent="0" algn="l" defTabSz="914400" rtl="0" eaLnBrk="1" fontAlgn="base" latinLnBrk="0" hangingPunct="1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    从侧面烘托出怒江峡谷的非同寻常的险恶；此时我“顺风出一口长气”，牛和我仍然相互映衬。</a:t>
            </a:r>
            <a:endParaRPr kumimoji="1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7117715" y="1633538"/>
            <a:ext cx="12541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020128" y="2145348"/>
            <a:ext cx="21717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cover dir="d"/>
      </p:transition>
    </mc:Choice>
    <mc:Fallback>
      <p:transition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4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550863" y="1069975"/>
            <a:ext cx="8066087" cy="1291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30000"/>
              </a:lnSpc>
            </a:pPr>
            <a:r>
              <a:rPr lang="en-US" altLang="zh-CN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</a:t>
            </a: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本文写了马帮溜索飞渡怒江的故事，请探究</a:t>
            </a:r>
            <a:endParaRPr lang="en-US" altLang="zh-CN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</a:t>
            </a: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其中的深刻意蕴和作者的情感取向。</a:t>
            </a:r>
            <a:endParaRPr lang="zh-CN" altLang="en-US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5" name="Text Box 5"/>
          <p:cNvSpPr txBox="1"/>
          <p:nvPr/>
        </p:nvSpPr>
        <p:spPr>
          <a:xfrm>
            <a:off x="917575" y="2390775"/>
            <a:ext cx="7556500" cy="1968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3000" b="1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深刻意蕴：</a:t>
            </a:r>
            <a:endParaRPr lang="en-US" altLang="zh-CN" sz="3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</a:t>
            </a: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）飞渡峡谷的情景：表现人在自然面前接受挑战、战胜艰险的精神；</a:t>
            </a:r>
            <a:endParaRPr lang="zh-CN" altLang="en-US" sz="3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55270" y="338455"/>
            <a:ext cx="2346325" cy="649104"/>
            <a:chOff x="923" y="1552"/>
            <a:chExt cx="3695" cy="882"/>
          </a:xfrm>
        </p:grpSpPr>
        <p:pic>
          <p:nvPicPr>
            <p:cNvPr id="3" name="图片 2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160" y="1596"/>
              <a:ext cx="2848" cy="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合作探究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Text Box 5"/>
          <p:cNvSpPr txBox="1"/>
          <p:nvPr/>
        </p:nvSpPr>
        <p:spPr>
          <a:xfrm>
            <a:off x="696913" y="788988"/>
            <a:ext cx="7750175" cy="38461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</a:t>
            </a: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）驮队的人际关系：体现马帮汉子团结协作，相互信任，关心爱护的品质；</a:t>
            </a:r>
            <a:endParaRPr lang="en-US" altLang="zh-CN" sz="3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</a:t>
            </a: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）动物形象：隐喻人应该像雄鹰飞翔、像骏马奔驰，而不是像牛那样软弱畏缩；</a:t>
            </a:r>
            <a:endParaRPr lang="en-US" altLang="zh-CN" sz="3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</a:t>
            </a: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4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</a:t>
            </a: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“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我”与首领的对照：表示人会在艰苦磨炼中成长。</a:t>
            </a:r>
            <a:endParaRPr lang="zh-CN" altLang="en-US" sz="3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Text Box 5"/>
          <p:cNvSpPr txBox="1"/>
          <p:nvPr/>
        </p:nvSpPr>
        <p:spPr>
          <a:xfrm>
            <a:off x="542925" y="420688"/>
            <a:ext cx="8351838" cy="44564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29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情感取向：</a:t>
            </a:r>
            <a:endParaRPr lang="en-US" altLang="zh-CN" sz="29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29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</a:t>
            </a:r>
            <a:r>
              <a:rPr lang="en-US" altLang="zh-CN" sz="29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</a:t>
            </a:r>
            <a:r>
              <a:rPr lang="zh-CN" altLang="en-US" sz="29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）骏马、雄鹰、高山峡谷：对速度、力量的推崇，对雄壮事物的赞叹，褒扬勇于拼搏的精神；</a:t>
            </a:r>
            <a:endParaRPr lang="zh-CN" altLang="en-US" sz="29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29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</a:t>
            </a:r>
            <a:r>
              <a:rPr lang="en-US" altLang="zh-CN" sz="29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</a:t>
            </a:r>
            <a:r>
              <a:rPr lang="zh-CN" altLang="en-US" sz="29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）首领、精瘦汉子：赞美乐观向上的人生态度；</a:t>
            </a:r>
            <a:endParaRPr lang="zh-CN" altLang="en-US" sz="29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29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</a:t>
            </a:r>
            <a:r>
              <a:rPr lang="en-US" altLang="zh-CN" sz="29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lang="zh-CN" altLang="en-US" sz="29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）牛的恐惧、发抖：对平庸、畏难的厌弃。</a:t>
            </a:r>
            <a:endParaRPr lang="zh-CN" altLang="en-US" sz="29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29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</a:t>
            </a:r>
            <a:r>
              <a:rPr lang="en-US" altLang="zh-CN" sz="29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4</a:t>
            </a:r>
            <a:r>
              <a:rPr lang="zh-CN" altLang="en-US" sz="29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）本文所写生存画面：张扬了原始、野性的阳刚之美。</a:t>
            </a:r>
            <a:endParaRPr lang="zh-CN" altLang="en-US" sz="29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514668" y="523875"/>
            <a:ext cx="7929562" cy="11068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10000"/>
              </a:lnSpc>
            </a:pPr>
            <a:r>
              <a:rPr lang="en-US" altLang="zh-CN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</a:t>
            </a: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阅读本文，你认为作者的写作意图是什么？</a:t>
            </a:r>
            <a:endParaRPr lang="en-US" altLang="zh-CN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</a:t>
            </a: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试简要说明。</a:t>
            </a:r>
            <a:endParaRPr lang="zh-CN" altLang="en-US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3" name="Text Box 5"/>
          <p:cNvSpPr txBox="1"/>
          <p:nvPr/>
        </p:nvSpPr>
        <p:spPr>
          <a:xfrm>
            <a:off x="314325" y="1694815"/>
            <a:ext cx="8786495" cy="31381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作者写飞渡峡谷的情景是为了表现人在自然面前勇于接受挑战，战胜艰难险阻的精神。怒江峡谷高峻，初次溜索的“我”和牛都被极其艰险的峡谷吓得失了神，然而马帮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汉子们则不慌不忙，用沉着、冷静、从容的姿态战胜了它，所以，这不是一次简单的飞跃，而是人类勇于接受大自然挑战的见证。</a:t>
            </a:r>
            <a:endParaRPr lang="zh-CN" altLang="en-US" sz="3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TextBox 4"/>
          <p:cNvSpPr txBox="1"/>
          <p:nvPr/>
        </p:nvSpPr>
        <p:spPr>
          <a:xfrm>
            <a:off x="405765" y="1468120"/>
            <a:ext cx="8498205" cy="2861310"/>
          </a:xfrm>
          <a:prstGeom prst="rect">
            <a:avLst/>
          </a:prstGeom>
          <a:solidFill>
            <a:schemeClr val="bg1">
              <a:alpha val="42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20000"/>
              </a:lnSpc>
            </a:pP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阿城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en-US" altLang="zh-CN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1949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年生，原名钟阿城。原籍重庆江津，生于北京。是当代寻根小说的重要代表作家，其作品深受中国传统文化的影响。系列短篇</a:t>
            </a:r>
            <a:r>
              <a:rPr lang="en-US" altLang="zh-CN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《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遍地风流</a:t>
            </a:r>
            <a:r>
              <a:rPr lang="en-US" altLang="zh-CN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》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具有散文化倾向。除小说外，还创作和改编剧本。代表作是小说</a:t>
            </a:r>
            <a:r>
              <a:rPr lang="en-US" altLang="zh-CN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《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棋王</a:t>
            </a:r>
            <a:r>
              <a:rPr lang="en-US" altLang="zh-CN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》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。</a:t>
            </a:r>
            <a:endParaRPr lang="zh-CN" altLang="en-US" sz="30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55270" y="480695"/>
            <a:ext cx="2346325" cy="649104"/>
            <a:chOff x="923" y="1552"/>
            <a:chExt cx="3695" cy="882"/>
          </a:xfrm>
        </p:grpSpPr>
        <p:pic>
          <p:nvPicPr>
            <p:cNvPr id="12" name="图片 11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3" name="文本框 3"/>
            <p:cNvSpPr txBox="1"/>
            <p:nvPr/>
          </p:nvSpPr>
          <p:spPr>
            <a:xfrm>
              <a:off x="1160" y="1596"/>
              <a:ext cx="2848" cy="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作者简介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Text Box 5"/>
          <p:cNvSpPr txBox="1"/>
          <p:nvPr/>
        </p:nvSpPr>
        <p:spPr>
          <a:xfrm>
            <a:off x="615950" y="835025"/>
            <a:ext cx="7912100" cy="3692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作者写飞渡峡谷的情景是为了表现笑傲艰难险阻的生活勇气。如此险峻的道路，“我”和牛都被极其艰险的峡谷吓得腿都抖了，牛们甚至屎尿横流。然而马帮汉子们却如履平地，无所畏惧。这告诉我们：人应该有笑傲艰险的勇气，不要被生活的艰险吓倒。</a:t>
            </a:r>
            <a:endParaRPr lang="zh-CN" altLang="en-US" sz="3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6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7732" name="文本框 36"/>
          <p:cNvSpPr txBox="1"/>
          <p:nvPr/>
        </p:nvSpPr>
        <p:spPr>
          <a:xfrm rot="4020000">
            <a:off x="1660525" y="1511300"/>
            <a:ext cx="50641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</a:pPr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7751" name="TextBox 7"/>
          <p:cNvSpPr txBox="1"/>
          <p:nvPr/>
        </p:nvSpPr>
        <p:spPr>
          <a:xfrm>
            <a:off x="733425" y="2371725"/>
            <a:ext cx="798195" cy="1112520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p>
            <a:pPr eaLnBrk="1" hangingPunct="1">
              <a:buFont typeface="Arial" panose="020B0604020202020204" pitchFamily="34" charset="0"/>
            </a:pP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溜索</a:t>
            </a:r>
            <a:endParaRPr lang="zh-CN" altLang="en-US" sz="4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左大括号 15"/>
          <p:cNvSpPr/>
          <p:nvPr/>
        </p:nvSpPr>
        <p:spPr>
          <a:xfrm>
            <a:off x="1627188" y="1362075"/>
            <a:ext cx="330200" cy="2771775"/>
          </a:xfrm>
          <a:prstGeom prst="leftBrace">
            <a:avLst>
              <a:gd name="adj1" fmla="val 36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97063" y="1458913"/>
            <a:ext cx="2112962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buFont typeface="Arial" panose="020B0604020202020204" pitchFamily="34" charset="0"/>
            </a:pPr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溜索前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650" y="2482850"/>
            <a:ext cx="12573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buFont typeface="Arial" panose="020B0604020202020204" pitchFamily="34" charset="0"/>
            </a:pPr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溜索中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27225" y="3652838"/>
            <a:ext cx="14255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buFont typeface="Arial" panose="020B0604020202020204" pitchFamily="34" charset="0"/>
            </a:pPr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溜索后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右大括号 30"/>
          <p:cNvSpPr/>
          <p:nvPr/>
        </p:nvSpPr>
        <p:spPr>
          <a:xfrm>
            <a:off x="6692900" y="1362075"/>
            <a:ext cx="254000" cy="2771775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15175" y="1728470"/>
            <a:ext cx="1264920" cy="1924685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p>
            <a:pPr eaLnBrk="1" hangingPunct="1"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英雄本色</a:t>
            </a:r>
            <a:endParaRPr lang="en-US" altLang="zh-CN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阳刚之美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左大括号 32"/>
          <p:cNvSpPr/>
          <p:nvPr/>
        </p:nvSpPr>
        <p:spPr>
          <a:xfrm>
            <a:off x="3224213" y="2371725"/>
            <a:ext cx="212725" cy="811213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36938" y="2162175"/>
            <a:ext cx="3203575" cy="1133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牛马、我战战兢兢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汉子们身手矫健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29000" y="1433513"/>
            <a:ext cx="3821113" cy="573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极写峡谷的险峻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82963" y="3611563"/>
            <a:ext cx="4513262" cy="573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惊魂未定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26695" y="253365"/>
            <a:ext cx="2346325" cy="649104"/>
            <a:chOff x="923" y="1552"/>
            <a:chExt cx="3695" cy="882"/>
          </a:xfrm>
        </p:grpSpPr>
        <p:pic>
          <p:nvPicPr>
            <p:cNvPr id="12" name="图片 11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3" name="文本框 3"/>
            <p:cNvSpPr txBox="1"/>
            <p:nvPr/>
          </p:nvSpPr>
          <p:spPr>
            <a:xfrm>
              <a:off x="1160" y="1596"/>
              <a:ext cx="2848" cy="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板书设计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31" grpId="0" bldLvl="0" animBg="1"/>
      <p:bldP spid="32" grpId="0"/>
      <p:bldP spid="33" grpId="0" bldLvl="0" animBg="1"/>
      <p:bldP spid="35" grpId="0"/>
      <p:bldP spid="36" grpId="0"/>
      <p:bldP spid="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14" name="组合 13"/>
          <p:cNvGrpSpPr/>
          <p:nvPr/>
        </p:nvGrpSpPr>
        <p:grpSpPr>
          <a:xfrm>
            <a:off x="226695" y="305236"/>
            <a:ext cx="8466455" cy="4931410"/>
            <a:chOff x="-450" y="1733"/>
            <a:chExt cx="13333" cy="8993"/>
          </a:xfrm>
        </p:grpSpPr>
        <p:sp>
          <p:nvSpPr>
            <p:cNvPr id="9" name="圆角矩形 8"/>
            <p:cNvSpPr/>
            <p:nvPr/>
          </p:nvSpPr>
          <p:spPr>
            <a:xfrm>
              <a:off x="-450" y="3338"/>
              <a:ext cx="10745" cy="6479"/>
            </a:xfrm>
            <a:prstGeom prst="roundRect">
              <a:avLst/>
            </a:prstGeom>
            <a:solidFill>
              <a:schemeClr val="bg1">
                <a:alpha val="39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10" name="图片 2" descr="office6\wpsassist\cache\A000220150322H54PPIC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rot="16800000">
              <a:off x="7029" y="4872"/>
              <a:ext cx="8993" cy="2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377190" y="1265555"/>
            <a:ext cx="6435725" cy="339217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p>
            <a:pPr eaLnBrk="1" hangingPunct="1">
              <a:lnSpc>
                <a:spcPct val="120000"/>
              </a:lnSpc>
            </a:pP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这篇小说通过写一处奇险的环境，一群过河的马帮汉子，一次溜索的经历，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表达了作者对马帮汉子们在自然面前接受挑战，战胜艰险精神的赞美，也传达对团结协作、相互信任、关心爱护等美好品德的颂扬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。</a:t>
            </a:r>
            <a:endParaRPr lang="zh-CN" altLang="en-US" sz="30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26695" y="253365"/>
            <a:ext cx="2346325" cy="649104"/>
            <a:chOff x="923" y="1552"/>
            <a:chExt cx="3695" cy="882"/>
          </a:xfrm>
        </p:grpSpPr>
        <p:pic>
          <p:nvPicPr>
            <p:cNvPr id="12" name="图片 11" descr="00 图标-0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3" name="文本框 3"/>
            <p:cNvSpPr txBox="1"/>
            <p:nvPr/>
          </p:nvSpPr>
          <p:spPr>
            <a:xfrm>
              <a:off x="1160" y="1596"/>
              <a:ext cx="2848" cy="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课文小结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306388" y="1014413"/>
            <a:ext cx="7219950" cy="5988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10000"/>
              </a:lnSpc>
            </a:pP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用词精妙，生动传神。</a:t>
            </a:r>
            <a:endParaRPr lang="zh-CN" altLang="en-US" sz="3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74688" y="1613535"/>
            <a:ext cx="8010525" cy="30918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小说开篇写马帮首领“用小腿磕一下马”，这里的一个“磕” 字，准确表现了马帮与马的关系。不用“打”“抽”等词，而用“磕”，写出了首领与马的默契关系，唯有“磕”字能表现马帮首领对马的熟练驾驭和埋在心底的怜</a:t>
            </a:r>
            <a:endParaRPr lang="zh-CN" altLang="en-US" sz="30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26695" y="253365"/>
            <a:ext cx="2346325" cy="649104"/>
            <a:chOff x="923" y="1552"/>
            <a:chExt cx="3695" cy="882"/>
          </a:xfrm>
        </p:grpSpPr>
        <p:pic>
          <p:nvPicPr>
            <p:cNvPr id="12" name="图片 11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3" name="文本框 3"/>
            <p:cNvSpPr txBox="1"/>
            <p:nvPr/>
          </p:nvSpPr>
          <p:spPr>
            <a:xfrm>
              <a:off x="1160" y="1596"/>
              <a:ext cx="2848" cy="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写作特色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685800" y="928688"/>
            <a:ext cx="7991475" cy="30918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爱。写首领：“眼睛细成一道缝，先望望天，满脸冷光一闪，又俯身看峡，腮上绷出筋来”。“细”（不说“眯”而言“细”，多么凝练新颖的语言艺术啊！）“绷”等词语的选用，将首领的神态描写得栩栩如生。</a:t>
            </a:r>
            <a:endParaRPr lang="zh-CN" altLang="en-US" sz="30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303213" y="763588"/>
            <a:ext cx="751205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20000"/>
              </a:lnSpc>
            </a:pP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比喻新奇，巧妙传神。</a:t>
            </a:r>
            <a:endParaRPr lang="zh-CN" altLang="en-US" sz="3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67055" y="1465263"/>
            <a:ext cx="8010525" cy="30918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阿城是运用比喻修辞手法的高手。他写马帮队伍在峡谷行走的缓慢：</a:t>
            </a:r>
            <a:r>
              <a:rPr lang="en-US" altLang="zh-CN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“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如极稠的粥，慢慢流向那个山口”，比喻新颖别致。再如，“万丈下的怒江，倒像是一股尿水，细细流着”，这里作者将马帮汉子对怒江撒尿的情景，</a:t>
            </a:r>
            <a:endParaRPr lang="zh-CN" altLang="en-US" sz="30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676275" y="724853"/>
            <a:ext cx="7991475" cy="3692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写得很逼真，而且将“万丈下的怒江”喻为“像是一股尿水，细细流着”，看似粗俗，实则很有表现力。马帮汉子的豪放粗野，俯瞰万丈峡谷之下怒江的情景，不用这样的比喻，似乎难以表现出来，这就是阿城语言艺术的高明之处。</a:t>
            </a:r>
            <a:endParaRPr lang="zh-CN" altLang="en-US" sz="30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82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4"/>
          <p:cNvSpPr txBox="1">
            <a:spLocks noChangeArrowheads="1"/>
          </p:cNvSpPr>
          <p:nvPr/>
        </p:nvSpPr>
        <p:spPr bwMode="auto">
          <a:xfrm>
            <a:off x="2428875" y="1744980"/>
            <a:ext cx="4399280" cy="1198880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zh-CN" sz="6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6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谢谢观看！</a:t>
            </a:r>
            <a:endParaRPr lang="zh-CN" altLang="en-US" sz="60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11" name="组合 10"/>
          <p:cNvGrpSpPr/>
          <p:nvPr/>
        </p:nvGrpSpPr>
        <p:grpSpPr>
          <a:xfrm>
            <a:off x="255270" y="480695"/>
            <a:ext cx="2346325" cy="649104"/>
            <a:chOff x="923" y="1552"/>
            <a:chExt cx="3695" cy="882"/>
          </a:xfrm>
        </p:grpSpPr>
        <p:pic>
          <p:nvPicPr>
            <p:cNvPr id="12" name="图片 11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3" name="文本框 3"/>
            <p:cNvSpPr txBox="1"/>
            <p:nvPr/>
          </p:nvSpPr>
          <p:spPr>
            <a:xfrm>
              <a:off x="1160" y="1596"/>
              <a:ext cx="2848" cy="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识文辩词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7270" name="矩形 1"/>
          <p:cNvSpPr/>
          <p:nvPr/>
        </p:nvSpPr>
        <p:spPr>
          <a:xfrm>
            <a:off x="657225" y="1398588"/>
            <a:ext cx="8167688" cy="28613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200000"/>
              </a:lnSpc>
            </a:pP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盘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桓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</a:t>
            </a:r>
            <a:r>
              <a:rPr lang="en-US" altLang="zh-CN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 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蓦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地（</a:t>
            </a:r>
            <a:r>
              <a:rPr lang="en-US" altLang="zh-CN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） 扭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绞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  </a:t>
            </a:r>
            <a:r>
              <a:rPr lang="en-US" altLang="zh-CN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</a:t>
            </a:r>
            <a:endParaRPr lang="en-US" altLang="zh-CN" sz="30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锱铢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  </a:t>
            </a:r>
            <a:r>
              <a:rPr lang="en-US" altLang="zh-CN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）角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枢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</a:t>
            </a:r>
            <a:r>
              <a:rPr lang="en-US" altLang="zh-CN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 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顷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刻（  </a:t>
            </a:r>
            <a:r>
              <a:rPr lang="en-US" altLang="zh-CN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</a:t>
            </a:r>
            <a:endParaRPr lang="en-US" altLang="zh-CN" sz="30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黏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汗（ </a:t>
            </a:r>
            <a:r>
              <a:rPr lang="en-US" altLang="zh-CN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） 战战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兢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兢（     ）</a:t>
            </a:r>
            <a:endParaRPr lang="en-US" altLang="zh-CN" sz="30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897063" y="1763713"/>
            <a:ext cx="10858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huán</a:t>
            </a:r>
            <a:endParaRPr kumimoji="0" lang="en-US" altLang="zh-CN" sz="3000" b="1" i="0" u="none" strike="noStrike" kern="1200" cap="none" spc="0" normalizeH="0" baseline="0" noProof="0" dirty="0" err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18063" y="1755775"/>
            <a:ext cx="641350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mò</a:t>
            </a:r>
            <a:endParaRPr kumimoji="0" lang="en-US" altLang="zh-CN" sz="3000" b="1" i="0" u="none" strike="noStrike" kern="1200" cap="none" spc="0" normalizeH="0" baseline="0" noProof="0" dirty="0" err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261225" y="1763713"/>
            <a:ext cx="1085850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jiǎo</a:t>
            </a:r>
            <a:endParaRPr kumimoji="0" lang="en-US" altLang="zh-CN" sz="3000" b="1" i="0" u="none" strike="noStrike" kern="1200" cap="none" spc="0" normalizeH="0" baseline="0" noProof="0" dirty="0" err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812925" y="2684463"/>
            <a:ext cx="1530350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zī</a:t>
            </a:r>
            <a:r>
              <a:rPr kumimoji="0" lang="en-US" altLang="zh-CN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zhū</a:t>
            </a:r>
            <a:endParaRPr kumimoji="0" lang="en-US" altLang="zh-CN" sz="3000" b="1" i="0" u="none" strike="noStrike" kern="1200" cap="none" spc="0" normalizeH="0" baseline="0" noProof="0" dirty="0" err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94238" y="2682875"/>
            <a:ext cx="863600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shū</a:t>
            </a:r>
            <a:endParaRPr kumimoji="0" lang="en-US" altLang="zh-CN" sz="3000" b="1" i="0" u="none" strike="noStrike" kern="1200" cap="none" spc="0" normalizeH="0" baseline="0" noProof="0" dirty="0" err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968500" y="3565525"/>
            <a:ext cx="1085850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nián</a:t>
            </a:r>
            <a:endParaRPr kumimoji="0" lang="en-US" altLang="zh-CN" sz="3000" b="1" i="0" u="none" strike="noStrike" kern="1200" cap="none" spc="0" normalizeH="0" baseline="0" noProof="0" dirty="0" err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351463" y="3579813"/>
            <a:ext cx="1085850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jīnɡ</a:t>
            </a:r>
            <a:endParaRPr kumimoji="0" lang="en-US" altLang="zh-CN" sz="3000" b="1" i="0" u="none" strike="noStrike" kern="1200" cap="none" spc="0" normalizeH="0" baseline="0" noProof="0" dirty="0" err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312025" y="2684463"/>
            <a:ext cx="1085850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qǐnɡ</a:t>
            </a:r>
            <a:endParaRPr kumimoji="0" lang="en-US" altLang="zh-CN" sz="3000" b="1" i="0" u="none" strike="noStrike" kern="1200" cap="none" spc="0" normalizeH="0" baseline="0" noProof="0" dirty="0" err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94" name="TextBox 1"/>
          <p:cNvSpPr txBox="1"/>
          <p:nvPr/>
        </p:nvSpPr>
        <p:spPr>
          <a:xfrm>
            <a:off x="3281680" y="1039495"/>
            <a:ext cx="226695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514350" indent="-514350" algn="ctr" eaLnBrk="1" hangingPunct="1">
              <a:buFont typeface="Wingdings" panose="05000000000000000000" charset="0"/>
              <a:buChar char="u"/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生难字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2" grpId="0"/>
      <p:bldP spid="4" grpId="0"/>
      <p:bldP spid="14" grpId="0"/>
      <p:bldP spid="15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5" name="TextBox 1"/>
          <p:cNvSpPr txBox="1"/>
          <p:nvPr/>
        </p:nvSpPr>
        <p:spPr>
          <a:xfrm>
            <a:off x="410845" y="1378903"/>
            <a:ext cx="8322310" cy="2876550"/>
          </a:xfrm>
          <a:prstGeom prst="rect">
            <a:avLst/>
          </a:prstGeom>
          <a:solidFill>
            <a:schemeClr val="bg1">
              <a:alpha val="42000"/>
            </a:schemeClr>
          </a:solidFill>
          <a:ln w="9525">
            <a:noFill/>
          </a:ln>
        </p:spPr>
        <p:txBody>
          <a:bodyPr wrap="square" lIns="68580" tIns="34290" rIns="68580" bIns="34290" anchor="ctr">
            <a:spAutoFit/>
          </a:bodyPr>
          <a:p>
            <a:pPr eaLnBrk="1" hangingPunct="1">
              <a:lnSpc>
                <a:spcPct val="115000"/>
              </a:lnSpc>
              <a:spcBef>
                <a:spcPts val="400"/>
              </a:spcBef>
            </a:pP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蓦地</a:t>
            </a: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陡然地；让人感到意外。</a:t>
            </a:r>
            <a:endParaRPr lang="en-US" altLang="zh-CN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15000"/>
              </a:lnSpc>
              <a:spcBef>
                <a:spcPts val="400"/>
              </a:spcBef>
            </a:pP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盘桓</a:t>
            </a: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徘徊；逗留。</a:t>
            </a:r>
            <a:endParaRPr lang="en-US" altLang="zh-CN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15000"/>
              </a:lnSpc>
              <a:spcBef>
                <a:spcPts val="400"/>
              </a:spcBef>
            </a:pP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千钧之力</a:t>
            </a: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形容器物之重或力量之大。</a:t>
            </a:r>
            <a:endParaRPr lang="en-US" altLang="zh-CN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15000"/>
              </a:lnSpc>
              <a:spcBef>
                <a:spcPts val="400"/>
              </a:spcBef>
            </a:pP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战战兢兢</a:t>
            </a: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形容非常害怕而微微发抖的样子，也形容小心谨慎的样子。</a:t>
            </a:r>
            <a:endParaRPr lang="en-US" altLang="zh-CN" sz="3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63875" y="731520"/>
            <a:ext cx="27590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514350" indent="-514350" algn="ctr" eaLnBrk="1" hangingPunct="1">
              <a:buFont typeface="Wingdings" panose="05000000000000000000" charset="0"/>
              <a:buChar char="u"/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词语解释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218" name="TextBox 29"/>
          <p:cNvSpPr txBox="1"/>
          <p:nvPr/>
        </p:nvSpPr>
        <p:spPr>
          <a:xfrm>
            <a:off x="368300" y="1152525"/>
            <a:ext cx="8465185" cy="1038860"/>
          </a:xfrm>
          <a:prstGeom prst="rect">
            <a:avLst/>
          </a:prstGeom>
          <a:solidFill>
            <a:schemeClr val="bg1">
              <a:alpha val="42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10000"/>
              </a:lnSpc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朗读课文，按照溜索过程理清文章脉络，并简要概括每部分主要内容。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0251" name="TextBox 14"/>
          <p:cNvSpPr txBox="1"/>
          <p:nvPr/>
        </p:nvSpPr>
        <p:spPr>
          <a:xfrm>
            <a:off x="1143635" y="2328863"/>
            <a:ext cx="6669088" cy="681990"/>
          </a:xfrm>
          <a:prstGeom prst="rect">
            <a:avLst/>
          </a:prstGeom>
          <a:solidFill>
            <a:srgbClr val="0070C0">
              <a:alpha val="18000"/>
            </a:srgbClr>
          </a:solidFill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txBody>
          <a:bodyPr>
            <a:spAutoFit/>
          </a:bodyPr>
          <a:p>
            <a:pPr eaLnBrk="1" latinLnBrk="1" hangingPunct="1">
              <a:lnSpc>
                <a:spcPct val="12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溜索前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1—8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）：极写峡谷的险峻。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2" name="TextBox 14"/>
          <p:cNvSpPr txBox="1"/>
          <p:nvPr/>
        </p:nvSpPr>
        <p:spPr>
          <a:xfrm>
            <a:off x="1143635" y="3010853"/>
            <a:ext cx="6669088" cy="682625"/>
          </a:xfrm>
          <a:prstGeom prst="rect">
            <a:avLst/>
          </a:prstGeom>
          <a:solidFill>
            <a:srgbClr val="0070C0">
              <a:alpha val="18000"/>
            </a:srgbClr>
          </a:solidFill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txBody>
          <a:bodyPr>
            <a:spAutoFit/>
          </a:bodyPr>
          <a:p>
            <a:pPr eaLnBrk="1" latinLnBrk="1" hangingPunct="1">
              <a:lnSpc>
                <a:spcPct val="12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溜索中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9—21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）：写溜索的过程。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3" name="TextBox 14"/>
          <p:cNvSpPr txBox="1"/>
          <p:nvPr/>
        </p:nvSpPr>
        <p:spPr>
          <a:xfrm>
            <a:off x="1143635" y="3693478"/>
            <a:ext cx="7340600" cy="682625"/>
          </a:xfrm>
          <a:prstGeom prst="rect">
            <a:avLst/>
          </a:prstGeom>
          <a:solidFill>
            <a:srgbClr val="0070C0">
              <a:alpha val="18000"/>
            </a:srgbClr>
          </a:solidFill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txBody>
          <a:bodyPr>
            <a:spAutoFit/>
          </a:bodyPr>
          <a:p>
            <a:pPr eaLnBrk="1" latinLnBrk="1" hangingPunct="1">
              <a:lnSpc>
                <a:spcPct val="12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溜索后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22—25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）：溜索后，惊魂未定。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55270" y="338455"/>
            <a:ext cx="2346325" cy="649104"/>
            <a:chOff x="923" y="1552"/>
            <a:chExt cx="3695" cy="882"/>
          </a:xfrm>
        </p:grpSpPr>
        <p:pic>
          <p:nvPicPr>
            <p:cNvPr id="2" name="图片 1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3" name="文本框 3"/>
            <p:cNvSpPr txBox="1"/>
            <p:nvPr/>
          </p:nvSpPr>
          <p:spPr>
            <a:xfrm>
              <a:off x="1160" y="1596"/>
              <a:ext cx="2848" cy="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文章解析</a:t>
              </a:r>
              <a:endParaRPr lang="en-US" altLang="zh-CN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bldLvl="0" animBg="1"/>
      <p:bldP spid="12" grpId="0" bldLvl="0" animBg="1"/>
      <p:bldP spid="13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Rectangle 3"/>
          <p:cNvSpPr/>
          <p:nvPr/>
        </p:nvSpPr>
        <p:spPr>
          <a:xfrm>
            <a:off x="194945" y="723265"/>
            <a:ext cx="8700135" cy="1125855"/>
          </a:xfrm>
          <a:prstGeom prst="rect">
            <a:avLst/>
          </a:prstGeom>
          <a:solidFill>
            <a:schemeClr val="bg1">
              <a:alpha val="42000"/>
            </a:schemeClr>
          </a:solidFill>
          <a:ln w="12700">
            <a:noFill/>
          </a:ln>
          <a:effectLst>
            <a:outerShdw dist="35921" dir="2699999" sy="50000" kx="2003315" algn="bl" rotWithShape="0">
              <a:srgbClr val="C0C0C0">
                <a:alpha val="79999"/>
              </a:srgbClr>
            </a:outerShdw>
          </a:effectLst>
        </p:spPr>
        <p:txBody>
          <a:bodyPr wrap="square" anchor="ctr">
            <a:spAutoFit/>
          </a:bodyPr>
          <a:p>
            <a:pPr eaLnBrk="1" hangingPunct="1">
              <a:lnSpc>
                <a:spcPct val="116000"/>
              </a:lnSpc>
            </a:pPr>
            <a:r>
              <a:rPr lang="zh-CN" altLang="en-US" sz="3000" b="1" dirty="0">
                <a:latin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2.作者描绘怒江峡谷的险峻时，是从什么角度描绘的？这样写有什么妙处？</a:t>
            </a:r>
            <a:endParaRPr lang="zh-CN" altLang="en-US" sz="3000" b="1" dirty="0">
              <a:latin typeface="宋体" panose="02010600030101010101" pitchFamily="2" charset="-122"/>
            </a:endParaRPr>
          </a:p>
        </p:txBody>
      </p:sp>
      <p:sp>
        <p:nvSpPr>
          <p:cNvPr id="7" name="Rectangle 3"/>
          <p:cNvSpPr/>
          <p:nvPr/>
        </p:nvSpPr>
        <p:spPr>
          <a:xfrm>
            <a:off x="587375" y="2091690"/>
            <a:ext cx="4961890" cy="626745"/>
          </a:xfrm>
          <a:prstGeom prst="rect">
            <a:avLst/>
          </a:prstGeom>
          <a:solidFill>
            <a:srgbClr val="0070C0">
              <a:alpha val="27000"/>
            </a:srgbClr>
          </a:solidFill>
          <a:ln w="28575" cmpd="sng">
            <a:noFill/>
            <a:prstDash val="sysDot"/>
          </a:ln>
          <a:effectLst>
            <a:outerShdw dist="35921" dir="2699999" sy="50000" kx="2003315" algn="bl" rotWithShape="0">
              <a:srgbClr val="C0C0C0">
                <a:alpha val="79999"/>
              </a:srgbClr>
            </a:outerShdw>
          </a:effectLst>
        </p:spPr>
        <p:txBody>
          <a:bodyPr wrap="square" anchor="ctr">
            <a:spAutoFit/>
          </a:bodyPr>
          <a:p>
            <a:pPr marL="457200" indent="-457200" eaLnBrk="1" hangingPunct="1">
              <a:lnSpc>
                <a:spcPct val="116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万丈绝壁飞快垂下去</a:t>
            </a:r>
            <a:r>
              <a:rPr lang="en-US" altLang="zh-CN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……</a:t>
            </a:r>
            <a:endParaRPr lang="zh-CN" altLang="en-US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0" name="Rectangle 3"/>
          <p:cNvSpPr/>
          <p:nvPr/>
        </p:nvSpPr>
        <p:spPr>
          <a:xfrm>
            <a:off x="6807835" y="2045018"/>
            <a:ext cx="1011238" cy="673100"/>
          </a:xfrm>
          <a:prstGeom prst="rect">
            <a:avLst/>
          </a:prstGeom>
          <a:noFill/>
          <a:ln w="12700">
            <a:noFill/>
          </a:ln>
          <a:effectLst>
            <a:outerShdw dist="35921" dir="2699999" sy="50000" kx="2003315" algn="bl" rotWithShape="0">
              <a:srgbClr val="C0C0C0">
                <a:alpha val="79999"/>
              </a:srgbClr>
            </a:outerShdw>
          </a:effectLst>
        </p:spPr>
        <p:txBody>
          <a:bodyPr anchor="ctr">
            <a:spAutoFit/>
          </a:bodyPr>
          <a:p>
            <a:pPr eaLnBrk="1" hangingPunct="1">
              <a:lnSpc>
                <a:spcPct val="126000"/>
              </a:lnSpc>
            </a:pPr>
            <a:r>
              <a:rPr lang="zh-CN" altLang="en-US" sz="3000" b="1" dirty="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视觉</a:t>
            </a:r>
            <a:endParaRPr lang="zh-CN" altLang="en-US" sz="3000" b="1" dirty="0">
              <a:solidFill>
                <a:srgbClr val="FF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Rectangle 3"/>
          <p:cNvSpPr/>
          <p:nvPr/>
        </p:nvSpPr>
        <p:spPr>
          <a:xfrm>
            <a:off x="587375" y="2718435"/>
            <a:ext cx="5699125" cy="626745"/>
          </a:xfrm>
          <a:prstGeom prst="rect">
            <a:avLst/>
          </a:prstGeom>
          <a:solidFill>
            <a:srgbClr val="0070C0">
              <a:alpha val="27000"/>
            </a:srgbClr>
          </a:solidFill>
          <a:ln w="28575" cmpd="sng">
            <a:noFill/>
            <a:prstDash val="sysDot"/>
          </a:ln>
          <a:effectLst>
            <a:outerShdw dist="35921" dir="2699999" sy="50000" kx="2003315" algn="bl" rotWithShape="0">
              <a:srgbClr val="C0C0C0">
                <a:alpha val="79999"/>
              </a:srgbClr>
            </a:outerShdw>
          </a:effectLst>
        </p:spPr>
        <p:txBody>
          <a:bodyPr wrap="square" anchor="ctr">
            <a:spAutoFit/>
          </a:bodyPr>
          <a:p>
            <a:pPr marL="457200" indent="-457200" eaLnBrk="1" hangingPunct="1">
              <a:lnSpc>
                <a:spcPct val="116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隐隐喧声腾上来，着一派森气。</a:t>
            </a:r>
            <a:endParaRPr lang="zh-CN" altLang="en-US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Rectangle 3"/>
          <p:cNvSpPr/>
          <p:nvPr/>
        </p:nvSpPr>
        <p:spPr>
          <a:xfrm>
            <a:off x="6807835" y="2718435"/>
            <a:ext cx="1011238" cy="673100"/>
          </a:xfrm>
          <a:prstGeom prst="rect">
            <a:avLst/>
          </a:prstGeom>
          <a:noFill/>
          <a:ln w="12700">
            <a:noFill/>
          </a:ln>
          <a:effectLst>
            <a:outerShdw dist="35921" dir="2699999" sy="50000" kx="2003315" algn="bl" rotWithShape="0">
              <a:srgbClr val="C0C0C0">
                <a:alpha val="79999"/>
              </a:srgbClr>
            </a:outerShdw>
          </a:effectLst>
        </p:spPr>
        <p:txBody>
          <a:bodyPr anchor="ctr">
            <a:spAutoFit/>
          </a:bodyPr>
          <a:p>
            <a:pPr eaLnBrk="1" hangingPunct="1">
              <a:lnSpc>
                <a:spcPct val="126000"/>
              </a:lnSpc>
            </a:pPr>
            <a:r>
              <a:rPr lang="zh-CN" altLang="en-US" sz="3000" b="1" dirty="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听觉</a:t>
            </a:r>
            <a:endParaRPr lang="zh-CN" altLang="en-US" sz="3000" b="1" dirty="0">
              <a:solidFill>
                <a:srgbClr val="FF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Rectangle 3"/>
          <p:cNvSpPr/>
          <p:nvPr/>
        </p:nvSpPr>
        <p:spPr>
          <a:xfrm>
            <a:off x="587375" y="3345180"/>
            <a:ext cx="5576570" cy="626745"/>
          </a:xfrm>
          <a:prstGeom prst="rect">
            <a:avLst/>
          </a:prstGeom>
          <a:solidFill>
            <a:srgbClr val="0070C0">
              <a:alpha val="27000"/>
            </a:srgbClr>
          </a:solidFill>
          <a:ln w="28575" cmpd="sng">
            <a:noFill/>
            <a:prstDash val="sysDot"/>
          </a:ln>
          <a:effectLst>
            <a:outerShdw dist="35921" dir="2699999" sy="50000" kx="2003315" algn="bl" rotWithShape="0">
              <a:srgbClr val="C0C0C0">
                <a:alpha val="79999"/>
              </a:srgbClr>
            </a:outerShdw>
          </a:effectLst>
        </p:spPr>
        <p:txBody>
          <a:bodyPr wrap="square" anchor="ctr">
            <a:spAutoFit/>
          </a:bodyPr>
          <a:p>
            <a:pPr marL="457200" indent="-457200" eaLnBrk="1" hangingPunct="1">
              <a:lnSpc>
                <a:spcPct val="116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蓦地心中一颤</a:t>
            </a:r>
            <a:r>
              <a:rPr lang="en-US" altLang="zh-CN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……</a:t>
            </a:r>
            <a:endParaRPr lang="zh-CN" altLang="en-US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5" name="Rectangle 3"/>
          <p:cNvSpPr/>
          <p:nvPr/>
        </p:nvSpPr>
        <p:spPr>
          <a:xfrm>
            <a:off x="6807835" y="3344863"/>
            <a:ext cx="2011363" cy="673100"/>
          </a:xfrm>
          <a:prstGeom prst="rect">
            <a:avLst/>
          </a:prstGeom>
          <a:noFill/>
          <a:ln w="12700">
            <a:noFill/>
          </a:ln>
          <a:effectLst>
            <a:outerShdw dist="35921" dir="2699999" sy="50000" kx="2003315" algn="bl" rotWithShape="0">
              <a:srgbClr val="C0C0C0">
                <a:alpha val="79999"/>
              </a:srgbClr>
            </a:outerShdw>
          </a:effectLst>
        </p:spPr>
        <p:txBody>
          <a:bodyPr anchor="ctr">
            <a:spAutoFit/>
          </a:bodyPr>
          <a:p>
            <a:pPr eaLnBrk="1" hangingPunct="1">
              <a:lnSpc>
                <a:spcPct val="126000"/>
              </a:lnSpc>
            </a:pPr>
            <a:r>
              <a:rPr lang="zh-CN" altLang="en-US" sz="3000" b="1" dirty="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内心感受</a:t>
            </a:r>
            <a:endParaRPr lang="zh-CN" altLang="en-US" sz="3000" b="1" dirty="0">
              <a:solidFill>
                <a:srgbClr val="FF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381250" y="4273550"/>
            <a:ext cx="4328160" cy="626745"/>
          </a:xfrm>
          <a:prstGeom prst="rect">
            <a:avLst/>
          </a:prstGeom>
          <a:solidFill>
            <a:schemeClr val="accent2">
              <a:alpha val="27000"/>
            </a:schemeClr>
          </a:solidFill>
          <a:ln w="28575" cmpd="dbl">
            <a:solidFill>
              <a:srgbClr val="C00000"/>
            </a:soli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让人有身临其境之感</a:t>
            </a:r>
            <a:endParaRPr kumimoji="1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10" grpId="0" bldLvl="0" animBg="1"/>
      <p:bldP spid="11" grpId="0" bldLvl="0" animBg="1"/>
      <p:bldP spid="12" grpId="0" bldLvl="0" animBg="1"/>
      <p:bldP spid="14" grpId="0" bldLvl="0" animBg="1"/>
      <p:bldP spid="15" grpId="0" bldLvl="0" animBg="1"/>
      <p:bldP spid="16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Rectangle 3"/>
          <p:cNvSpPr/>
          <p:nvPr/>
        </p:nvSpPr>
        <p:spPr>
          <a:xfrm>
            <a:off x="575628" y="467519"/>
            <a:ext cx="7840662" cy="1125855"/>
          </a:xfrm>
          <a:prstGeom prst="rect">
            <a:avLst/>
          </a:prstGeom>
          <a:noFill/>
          <a:ln w="12700">
            <a:noFill/>
          </a:ln>
          <a:effectLst>
            <a:outerShdw dist="35921" dir="2699999" sy="50000" kx="2003315" algn="bl" rotWithShape="0">
              <a:srgbClr val="C0C0C0">
                <a:alpha val="79999"/>
              </a:srgbClr>
            </a:outerShdw>
          </a:effectLst>
        </p:spPr>
        <p:txBody>
          <a:bodyPr anchor="ctr">
            <a:spAutoFit/>
          </a:bodyPr>
          <a:p>
            <a:pPr eaLnBrk="1" hangingPunct="1">
              <a:lnSpc>
                <a:spcPct val="116000"/>
              </a:lnSpc>
            </a:pPr>
            <a:r>
              <a:rPr lang="zh-CN" altLang="en-US" sz="3000" b="1" dirty="0">
                <a:latin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3.在溜索过程中，具体写到了哪些人和物，他们的表现如何？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1758315" y="1921828"/>
            <a:ext cx="1581150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人物：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TextBox 9"/>
          <p:cNvSpPr txBox="1"/>
          <p:nvPr/>
        </p:nvSpPr>
        <p:spPr>
          <a:xfrm>
            <a:off x="3078798" y="1836738"/>
            <a:ext cx="1592262" cy="1785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领队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汉子们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“我”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10"/>
          <p:cNvSpPr txBox="1"/>
          <p:nvPr/>
        </p:nvSpPr>
        <p:spPr>
          <a:xfrm>
            <a:off x="1824355" y="3749040"/>
            <a:ext cx="15151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动物：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3339465" y="3748405"/>
            <a:ext cx="95758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牛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右大括号 6"/>
          <p:cNvSpPr/>
          <p:nvPr/>
        </p:nvSpPr>
        <p:spPr>
          <a:xfrm>
            <a:off x="4499293" y="2061528"/>
            <a:ext cx="171450" cy="976313"/>
          </a:xfrm>
          <a:prstGeom prst="rightBrace">
            <a:avLst>
              <a:gd name="adj1" fmla="val 47222"/>
              <a:gd name="adj2" fmla="val 50000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11"/>
          <p:cNvSpPr txBox="1"/>
          <p:nvPr/>
        </p:nvSpPr>
        <p:spPr>
          <a:xfrm>
            <a:off x="4995228" y="2150110"/>
            <a:ext cx="18669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冷静从容</a:t>
            </a:r>
            <a:endParaRPr lang="zh-CN" altLang="en-US" sz="3200" b="1" dirty="0">
              <a:solidFill>
                <a:srgbClr val="FF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5080318" y="3038475"/>
            <a:ext cx="18669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战战兢兢</a:t>
            </a:r>
            <a:endParaRPr lang="zh-CN" altLang="en-US" sz="3200" b="1" dirty="0">
              <a:solidFill>
                <a:srgbClr val="FF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080318" y="3691573"/>
            <a:ext cx="18669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惊恐失态</a:t>
            </a:r>
            <a:endParaRPr lang="zh-CN" altLang="en-US" sz="3200" b="1" dirty="0">
              <a:solidFill>
                <a:srgbClr val="FF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>
            <a:off x="4499293" y="3415665"/>
            <a:ext cx="406400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4499293" y="4040188"/>
            <a:ext cx="406400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/>
      <p:bldP spid="4" grpId="0"/>
      <p:bldP spid="5" grpId="0"/>
      <p:bldP spid="6" grpId="0"/>
      <p:bldP spid="7" grpId="0" bldLvl="0" animBg="1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Rectangle 3"/>
          <p:cNvSpPr/>
          <p:nvPr/>
        </p:nvSpPr>
        <p:spPr>
          <a:xfrm>
            <a:off x="514350" y="777399"/>
            <a:ext cx="7980363" cy="1253490"/>
          </a:xfrm>
          <a:prstGeom prst="rect">
            <a:avLst/>
          </a:prstGeom>
          <a:noFill/>
          <a:ln w="12700">
            <a:noFill/>
          </a:ln>
          <a:effectLst>
            <a:outerShdw dist="35921" dir="2699999" sy="50000" kx="2003315" algn="bl" rotWithShape="0">
              <a:srgbClr val="C0C0C0">
                <a:alpha val="79999"/>
              </a:srgbClr>
            </a:outerShdw>
          </a:effectLst>
        </p:spPr>
        <p:txBody>
          <a:bodyPr anchor="ctr">
            <a:spAutoFit/>
          </a:bodyPr>
          <a:p>
            <a:pPr eaLnBrk="1" hangingPunct="1">
              <a:lnSpc>
                <a:spcPct val="126000"/>
              </a:lnSpc>
            </a:pPr>
            <a:r>
              <a:rPr lang="en-US" altLang="zh-CN" sz="3200" b="1" dirty="0">
                <a:latin typeface="宋体" panose="02010600030101010101" pitchFamily="2" charset="-122"/>
              </a:rPr>
              <a:t>   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4.读课文，找出文中描写首领的句子，简要分析首领形象。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3" name="Rectangle 3"/>
          <p:cNvSpPr/>
          <p:nvPr/>
        </p:nvSpPr>
        <p:spPr>
          <a:xfrm>
            <a:off x="1309370" y="2118995"/>
            <a:ext cx="5992495" cy="1330960"/>
          </a:xfrm>
          <a:prstGeom prst="rect">
            <a:avLst/>
          </a:prstGeom>
          <a:noFill/>
          <a:ln w="12700">
            <a:noFill/>
          </a:ln>
          <a:effectLst>
            <a:outerShdw dist="35921" dir="2699999" sy="50000" kx="2003315" algn="bl" rotWithShape="0">
              <a:srgbClr val="C0C0C0">
                <a:alpha val="79999"/>
              </a:srgbClr>
            </a:outerShdw>
          </a:effectLst>
        </p:spPr>
        <p:txBody>
          <a:bodyPr wrap="square" anchor="ctr">
            <a:spAutoFit/>
          </a:bodyPr>
          <a:p>
            <a:pPr marL="457200" indent="-457200" eaLnBrk="1" hangingPunct="1">
              <a:lnSpc>
                <a:spcPct val="126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首领也只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懒懒说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是怒江。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 eaLnBrk="1" hangingPunct="1">
              <a:lnSpc>
                <a:spcPct val="126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首领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稳稳坐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在马上，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笑一笑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95500" y="3881120"/>
            <a:ext cx="4420870" cy="612775"/>
          </a:xfrm>
          <a:prstGeom prst="rect">
            <a:avLst/>
          </a:prstGeom>
          <a:solidFill>
            <a:srgbClr val="7030A0">
              <a:alpha val="26000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p>
            <a:pPr marL="0" marR="0" lvl="0" indent="0" algn="ctr" defTabSz="914400" rtl="0" eaLnBrk="1" fontAlgn="base" latinLnBrk="0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从容不迫、胸有成竹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5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Rectangle 3"/>
          <p:cNvSpPr/>
          <p:nvPr/>
        </p:nvSpPr>
        <p:spPr>
          <a:xfrm>
            <a:off x="434975" y="1076167"/>
            <a:ext cx="8274050" cy="1951355"/>
          </a:xfrm>
          <a:prstGeom prst="rect">
            <a:avLst/>
          </a:prstGeom>
          <a:noFill/>
          <a:ln w="12700">
            <a:noFill/>
          </a:ln>
          <a:effectLst>
            <a:outerShdw dist="35921" dir="2699999" sy="50000" kx="2003315" algn="bl" rotWithShape="0">
              <a:srgbClr val="C0C0C0">
                <a:alpha val="79999"/>
              </a:srgbClr>
            </a:outerShdw>
          </a:effectLst>
        </p:spPr>
        <p:txBody>
          <a:bodyPr anchor="ctr">
            <a:spAutoFit/>
          </a:bodyPr>
          <a:p>
            <a:pPr marL="457200" indent="-457200" eaLnBrk="1" hangingPunct="1">
              <a:lnSpc>
                <a:spcPct val="126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举手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敲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一敲那索，索一动不动。</a:t>
            </a:r>
            <a:endParaRPr lang="en-US" altLang="zh-CN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457200" indent="-457200" eaLnBrk="1" hangingPunct="1">
              <a:lnSpc>
                <a:spcPct val="126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首领哑声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说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道：“可还歇？”</a:t>
            </a:r>
            <a:endParaRPr lang="en-US" altLang="zh-CN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457200" indent="-457200" eaLnBrk="1" hangingPunct="1">
              <a:lnSpc>
                <a:spcPct val="126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首领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吼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一声：“往下看不得，命在天上！”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85950" y="3495675"/>
            <a:ext cx="5207000" cy="627063"/>
          </a:xfrm>
          <a:prstGeom prst="rect">
            <a:avLst/>
          </a:prstGeom>
          <a:solidFill>
            <a:srgbClr val="7030A0">
              <a:alpha val="26000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p>
            <a:pPr marL="0" marR="0" lvl="0" indent="0" algn="ctr" defTabSz="914400" rtl="0" eaLnBrk="1" fontAlgn="base" latinLnBrk="0" hangingPunct="1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细心、认真负责、关爱部下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2380</Words>
  <Application>WPS 演示</Application>
  <PresentationFormat/>
  <Paragraphs>191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9" baseType="lpstr">
      <vt:lpstr>Arial</vt:lpstr>
      <vt:lpstr>宋体</vt:lpstr>
      <vt:lpstr>Wingdings</vt:lpstr>
      <vt:lpstr>楷体</vt:lpstr>
      <vt:lpstr>Times New Roman</vt:lpstr>
      <vt:lpstr>黑体</vt:lpstr>
      <vt:lpstr>华文新魏</vt:lpstr>
      <vt:lpstr>Wingdings</vt:lpstr>
      <vt:lpstr>微软雅黑</vt:lpstr>
      <vt:lpstr>Arial Unicode MS</vt:lpstr>
      <vt:lpstr>华文楷体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aa</cp:lastModifiedBy>
  <cp:revision>3</cp:revision>
  <dcterms:created xsi:type="dcterms:W3CDTF">2019-10-16T01:52:00Z</dcterms:created>
  <dcterms:modified xsi:type="dcterms:W3CDTF">2020-04-06T09:01:11Z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