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458" r:id="rId3"/>
    <p:sldId id="257" r:id="rId4"/>
    <p:sldId id="264" r:id="rId5"/>
    <p:sldId id="459" r:id="rId6"/>
    <p:sldId id="461" r:id="rId7"/>
    <p:sldId id="326" r:id="rId8"/>
    <p:sldId id="391" r:id="rId9"/>
    <p:sldId id="462" r:id="rId10"/>
    <p:sldId id="351" r:id="rId11"/>
    <p:sldId id="352" r:id="rId12"/>
    <p:sldId id="517" r:id="rId13"/>
    <p:sldId id="514" r:id="rId14"/>
    <p:sldId id="518" r:id="rId15"/>
    <p:sldId id="395" r:id="rId16"/>
    <p:sldId id="519" r:id="rId17"/>
    <p:sldId id="412" r:id="rId18"/>
    <p:sldId id="520" r:id="rId19"/>
    <p:sldId id="397" r:id="rId20"/>
    <p:sldId id="521" r:id="rId21"/>
    <p:sldId id="515" r:id="rId22"/>
    <p:sldId id="522" r:id="rId23"/>
    <p:sldId id="399" r:id="rId24"/>
    <p:sldId id="400" r:id="rId25"/>
    <p:sldId id="523" r:id="rId26"/>
    <p:sldId id="516" r:id="rId27"/>
    <p:sldId id="524" r:id="rId28"/>
    <p:sldId id="363" r:id="rId29"/>
    <p:sldId id="419" r:id="rId30"/>
    <p:sldId id="569" r:id="rId31"/>
    <p:sldId id="420" r:id="rId32"/>
    <p:sldId id="364" r:id="rId33"/>
    <p:sldId id="359" r:id="rId34"/>
    <p:sldId id="525" r:id="rId35"/>
    <p:sldId id="404" r:id="rId36"/>
    <p:sldId id="405" r:id="rId37"/>
    <p:sldId id="526" r:id="rId38"/>
    <p:sldId id="528" r:id="rId39"/>
    <p:sldId id="365" r:id="rId40"/>
    <p:sldId id="407" r:id="rId41"/>
    <p:sldId id="367" r:id="rId42"/>
    <p:sldId id="527" r:id="rId43"/>
    <p:sldId id="408" r:id="rId44"/>
    <p:sldId id="350" r:id="rId45"/>
    <p:sldId id="529" r:id="rId46"/>
    <p:sldId id="423" r:id="rId47"/>
    <p:sldId id="572" r:id="rId48"/>
    <p:sldId id="530" r:id="rId49"/>
    <p:sldId id="425" r:id="rId50"/>
    <p:sldId id="427" r:id="rId51"/>
    <p:sldId id="426" r:id="rId52"/>
    <p:sldId id="571" r:id="rId53"/>
    <p:sldId id="570" r:id="rId54"/>
    <p:sldId id="430" r:id="rId55"/>
    <p:sldId id="429" r:id="rId56"/>
    <p:sldId id="573" r:id="rId57"/>
    <p:sldId id="431" r:id="rId58"/>
    <p:sldId id="531" r:id="rId59"/>
    <p:sldId id="433" r:id="rId60"/>
    <p:sldId id="576" r:id="rId61"/>
    <p:sldId id="376" r:id="rId62"/>
    <p:sldId id="574" r:id="rId63"/>
    <p:sldId id="435" r:id="rId64"/>
    <p:sldId id="436" r:id="rId65"/>
    <p:sldId id="575" r:id="rId66"/>
    <p:sldId id="380" r:id="rId67"/>
    <p:sldId id="457" r:id="rId68"/>
  </p:sldIdLst>
  <p:sldSz cx="9144000" cy="5144135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S" lastIdx="1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FF3300"/>
    <a:srgbClr val="FAFAFA"/>
    <a:srgbClr val="9933FF"/>
    <a:srgbClr val="FF33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/>
    <p:restoredTop sz="90990"/>
  </p:normalViewPr>
  <p:slideViewPr>
    <p:cSldViewPr snapToGrid="0" showGuides="1">
      <p:cViewPr varScale="1">
        <p:scale>
          <a:sx n="153" d="100"/>
          <a:sy n="153" d="100"/>
        </p:scale>
        <p:origin x="-420" y="-84"/>
      </p:cViewPr>
      <p:guideLst>
        <p:guide orient="horz" pos="16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3" Type="http://schemas.openxmlformats.org/officeDocument/2006/relationships/commentAuthors" Target="commentAuthors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slide" Target="slides/slide5.xml"/><Relationship Id="rId69" Type="http://schemas.openxmlformats.org/officeDocument/2006/relationships/notesMaster" Target="notesMasters/notesMaster1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976D0C-47C2-4443-B0E3-321E6D8AFE3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85"/>
            <a:ext cx="7349400" cy="192803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630"/>
            <a:ext cx="7349400" cy="11044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72"/>
            <a:ext cx="8229600" cy="4112608"/>
          </a:xfr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230"/>
            <a:ext cx="7349400" cy="7641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630"/>
            <a:ext cx="7349400" cy="35374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38"/>
            <a:ext cx="8226900" cy="3569841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8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7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6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656"/>
            <a:ext cx="5826600" cy="57517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827"/>
            <a:ext cx="5826600" cy="65078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39"/>
            <a:ext cx="3882600" cy="356174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39"/>
            <a:ext cx="3882600" cy="3561740"/>
          </a:xfrm>
        </p:spPr>
        <p:txBody>
          <a:bodyPr lIns="90000" tIns="46800" rIns="90000" bIns="46800">
            <a:normAutofit/>
          </a:bodyPr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32"/>
            <a:ext cx="4006800" cy="286235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28"/>
            <a:ext cx="4006800" cy="2862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544"/>
            <a:ext cx="38448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4762800" y="1166544"/>
            <a:ext cx="39204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85"/>
            <a:ext cx="783000" cy="377236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685800" y="685885"/>
            <a:ext cx="6876900" cy="3772366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4" Type="http://schemas.openxmlformats.org/officeDocument/2006/relationships/theme" Target="../theme/theme1.xml"/><Relationship Id="rId83" Type="http://schemas.openxmlformats.org/officeDocument/2006/relationships/tags" Target="../tags/tag62.xml"/><Relationship Id="rId82" Type="http://schemas.openxmlformats.org/officeDocument/2006/relationships/tags" Target="../tags/tag61.xml"/><Relationship Id="rId81" Type="http://schemas.openxmlformats.org/officeDocument/2006/relationships/tags" Target="../tags/tag60.xml"/><Relationship Id="rId80" Type="http://schemas.openxmlformats.org/officeDocument/2006/relationships/tags" Target="../tags/tag59.xml"/><Relationship Id="rId8" Type="http://schemas.openxmlformats.org/officeDocument/2006/relationships/slideLayout" Target="../slideLayouts/slideLayout8.xml"/><Relationship Id="rId79" Type="http://schemas.openxmlformats.org/officeDocument/2006/relationships/tags" Target="../tags/tag58.xml"/><Relationship Id="rId78" Type="http://schemas.openxmlformats.org/officeDocument/2006/relationships/tags" Target="../tags/tag57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8"/>
            </p:custDataLst>
          </p:nvPr>
        </p:nvSpPr>
        <p:spPr>
          <a:xfrm>
            <a:off x="456300" y="456356"/>
            <a:ext cx="8226900" cy="4860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9"/>
            </p:custDataLst>
          </p:nvPr>
        </p:nvSpPr>
        <p:spPr>
          <a:xfrm>
            <a:off x="456300" y="1136840"/>
            <a:ext cx="8226900" cy="355309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0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1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2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8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4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1.xml"/><Relationship Id="rId1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-13970" y="3755840"/>
            <a:ext cx="9172575" cy="922020"/>
            <a:chOff x="-23" y="4882"/>
            <a:chExt cx="14445" cy="1452"/>
          </a:xfrm>
        </p:grpSpPr>
        <p:sp>
          <p:nvSpPr>
            <p:cNvPr id="3075" name="文本框 4130"/>
            <p:cNvSpPr txBox="1">
              <a:spLocks noChangeArrowheads="1"/>
            </p:cNvSpPr>
            <p:nvPr/>
          </p:nvSpPr>
          <p:spPr bwMode="auto">
            <a:xfrm>
              <a:off x="-23" y="4882"/>
              <a:ext cx="14445" cy="1452"/>
            </a:xfrm>
            <a:prstGeom prst="rect">
              <a:avLst/>
            </a:prstGeom>
            <a:solidFill>
              <a:schemeClr val="bg1">
                <a:alpha val="28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j-cs"/>
                </a:rPr>
                <a:t>出师表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5012" y="6219"/>
              <a:ext cx="4377" cy="10"/>
            </a:xfrm>
            <a:prstGeom prst="line">
              <a:avLst/>
            </a:prstGeom>
            <a:ln w="34925"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70205" y="1134110"/>
            <a:ext cx="8528685" cy="260731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诚宜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开张圣听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遗德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恢弘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志士之气，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妄自菲薄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引喻失义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塞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之路也。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5475" y="377190"/>
            <a:ext cx="259143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扩大皇上听闻（的范围）。意思是要后主广泛听取意见。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76600" y="889635"/>
            <a:ext cx="15462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发扬光大。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23460" y="515620"/>
            <a:ext cx="14566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遗留下来的美德。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80150" y="889450"/>
            <a:ext cx="21447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发扬，扩展。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46530" y="2240413"/>
            <a:ext cx="16192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随意地看轻自己。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32113" y="2028323"/>
            <a:ext cx="2517775" cy="1087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说话不恰当。引喻，称引、譬喻。失义，不合道理。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620385" y="2609850"/>
            <a:ext cx="1044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堵塞。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41135" y="2028190"/>
            <a:ext cx="2099945" cy="1087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直言规劝，使改正，一般用于下对上。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①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12"/>
          <p:cNvSpPr txBox="1"/>
          <p:nvPr/>
        </p:nvSpPr>
        <p:spPr>
          <a:xfrm>
            <a:off x="68580" y="401320"/>
            <a:ext cx="9006205" cy="452310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译文】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先帝创业还没有完成一半，就中途去世了。如今天下分为三国，我们蜀汉国立困弊，这真是危急存亡的时刻啊。然而侍卫臣僚在内勤劳不懈，忠心的将士在外舍身忘死，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大概是追念先帝对大家的特殊待遇，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想在您的身上进行报答。您应该广泛听取臣下的意见，以发扬光大先帝遗留下的美德。激发志士的勇气，不应当妄自菲薄。援引不恰当的譬喻，以堵塞忠言进谏的道路。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9220" y="1497965"/>
            <a:ext cx="8908415" cy="310515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宫中府中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，俱为一体，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陟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臧否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，不宜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异同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若有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作奸犯科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及为忠善者，宜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付有司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赏，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陛下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平明之理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，不宜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偏私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，使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内外异法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2115" y="1037590"/>
            <a:ext cx="28174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指皇宫和丞相府中。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71570" y="594360"/>
            <a:ext cx="53460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晋升、处罚，赞扬、批评，不应该（因在宫中或丞相府中而）不同。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陟，提拔、晋升。臧否，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赞扬和批评。异同，这里指不同。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1310" y="2263140"/>
            <a:ext cx="3485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做奸邪事情，触犯科条。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045075" y="2115820"/>
            <a:ext cx="2175510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交给负责专职的官员。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2115" y="3562350"/>
            <a:ext cx="9855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显示。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768158" y="3377380"/>
            <a:ext cx="163195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公平清明的治理。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806825" y="3562483"/>
            <a:ext cx="25923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偏袒，徇私情。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58230" y="3377565"/>
            <a:ext cx="237934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宫内和丞相府的赏罚标准不同。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②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46010" y="2373630"/>
            <a:ext cx="619760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罚。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5" grpId="0"/>
      <p:bldP spid="47" grpId="0"/>
      <p:bldP spid="48" grpId="0"/>
      <p:bldP spid="49" grpId="0"/>
      <p:bldP spid="50" grpId="0"/>
      <p:bldP spid="5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12"/>
          <p:cNvSpPr txBox="1"/>
          <p:nvPr/>
        </p:nvSpPr>
        <p:spPr>
          <a:xfrm>
            <a:off x="154940" y="743585"/>
            <a:ext cx="8634730" cy="396938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【译文】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皇宫和丞相府中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都是一个整体，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晋升、处罚，赞扬、批评，不应该（因在宫中或在丞相府中而）不同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。如有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做奸邪事情，触犯科条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的人，或行为忠善的人，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应该交给负责专职的官员，判定他们受罚或者受赏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，以显示陛下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公平清明的治理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。不应该有所偏爱，使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宫中和丞相府的赏罚不同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470" y="985520"/>
            <a:ext cx="8989060" cy="3654425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侍中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侍郎郭攸之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费祎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董允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良实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志虑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忠纯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遗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陛下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以为宫中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事无大小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悉以咨之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然后施行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必能裨补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阙漏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，有所广益。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3940" y="285115"/>
            <a:ext cx="5044440" cy="700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郭攸之、费祎是侍中，董允是黄门侍郎。侍中、侍郎都是官名。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79895" y="468630"/>
            <a:ext cx="22110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忠良诚实的人。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470" y="1433195"/>
            <a:ext cx="1916430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志向和思虑忠诚纯正。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93900" y="1543685"/>
            <a:ext cx="1050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因此。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65855" y="1543685"/>
            <a:ext cx="993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选拔。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03775" y="1543685"/>
            <a:ext cx="10312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给予。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79185" y="1543500"/>
            <a:ext cx="18335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我，谦称。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50845" y="2582545"/>
            <a:ext cx="2423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都拿来询问他们。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47995" y="3587750"/>
            <a:ext cx="33324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一定能够弥补缺失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疏漏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。阙漏，缺失疏漏。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③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2"/>
          <p:cNvSpPr txBox="1"/>
          <p:nvPr/>
        </p:nvSpPr>
        <p:spPr>
          <a:xfrm>
            <a:off x="492760" y="690880"/>
            <a:ext cx="8348980" cy="3784600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【译文】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侍中郭攸之、费祎，侍郎董允等人，都是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忠良诚实的人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志向和思虑忠诚无二，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因此先帝选拔他们留给陛下。我认为宫中之事，无论大小，都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拿来询问他们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，然后施行，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一定能够弥补缺失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有启发和帮助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118745" y="909955"/>
            <a:ext cx="9123045" cy="37465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将军向宠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性行淑均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晓畅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军事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试用于昔日，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先帝称之曰能，是以众议举宠为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。愚以为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营中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之事，悉以咨之，必能使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行阵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和睦，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优劣得所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4585" y="402590"/>
            <a:ext cx="3700145" cy="700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性情品行善良公正。淑，善。均，公正、公平。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24413" y="642753"/>
            <a:ext cx="2270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明白，通达。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93820" y="1727200"/>
            <a:ext cx="26924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武官名，负责统领都城的警卫部队。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586220" y="2016125"/>
            <a:ext cx="24917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指军队、军营里。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56075" y="3483610"/>
            <a:ext cx="1791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行伍，部队。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47410" y="3162115"/>
            <a:ext cx="30067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各种各样的人都能得到合理的安排。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④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文本框 12"/>
          <p:cNvSpPr txBox="1"/>
          <p:nvPr/>
        </p:nvSpPr>
        <p:spPr>
          <a:xfrm>
            <a:off x="542290" y="969645"/>
            <a:ext cx="8059420" cy="3553460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【译文】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将军向宠，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性情品德善良公正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，又通晓军事。过去经过试用，先帝称赞他很有才能，因此众人商议推举他做中部督。我认为禁军营中的事都去咨问于他，必能使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部队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和睦，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才能高的和才能低的都得到合理的安排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82880" y="543560"/>
            <a:ext cx="8778875" cy="442722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亲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贤臣，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小人，此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先汉 所以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兴隆也；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亲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远贤臣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后汉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倾颓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先帝在时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每与臣论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未尝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不叹息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痛恨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桓、灵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侍中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尚书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长史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参军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此悉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贞良死节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之臣，</a:t>
            </a:r>
            <a:endParaRPr lang="zh-CN" altLang="en-US" sz="3200" b="1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900" b="1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愿陛下亲之信之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则汉室之隆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可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计日而待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也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8605" y="195580"/>
            <a:ext cx="11036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eaLnBrk="1" hangingPunct="1">
              <a:lnSpc>
                <a:spcPct val="8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形容词作动词，亲近。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102485" y="140335"/>
            <a:ext cx="21761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8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形容词作动词，疏远。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1575" y="201930"/>
            <a:ext cx="9982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西汉。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79795" y="201930"/>
            <a:ext cx="22053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这里表示原因。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40480" y="1082675"/>
            <a:ext cx="9347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东汉。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57800" y="1082675"/>
            <a:ext cx="16719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倾覆衰败。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113790" y="1988820"/>
            <a:ext cx="2107565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指西汉兴隆和东汉倾颓。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136900" y="2099310"/>
            <a:ext cx="10375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不曾。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45025" y="1988953"/>
            <a:ext cx="1671638" cy="6813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感到心痛，遗憾。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286500" y="1914525"/>
            <a:ext cx="26752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东汉的桓帝刘志和灵帝刘宏。他们在位时，宠信宦臣，政治腐败。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⑤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85055" y="3042285"/>
            <a:ext cx="4076700" cy="586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70000"/>
              </a:lnSpc>
            </a:pPr>
            <a:r>
              <a:rPr lang="zh-CN" altLang="en-US" sz="23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忠正贤明，为保全节操而死（指以死报国）。</a:t>
            </a:r>
            <a:endParaRPr lang="zh-CN" altLang="en-US" sz="23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6900" y="4026535"/>
            <a:ext cx="5812155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计算日期来等待，意思是很快可以实现。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文本框 12"/>
          <p:cNvSpPr txBox="1"/>
          <p:nvPr/>
        </p:nvSpPr>
        <p:spPr>
          <a:xfrm>
            <a:off x="271780" y="705485"/>
            <a:ext cx="8599805" cy="396938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【译文】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亲近贤臣，疏远小人，这是前汉所以兴盛的原因；亲近小人，疏远贤臣，这是后汉之所以衰败的原因。先帝在世时，每次与臣谈论这事，没有不感到痛心、遗憾桓帝、灵帝时期的腐败。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侍中、尚书、长史、参军，这些人都是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坚贞可靠、能够以死报国的忠臣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。希望陛下亲近他们，信任他们，那么汉朝的复兴，就会指日可待了。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9183" y="894212"/>
            <a:ext cx="6870700" cy="382016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书 愤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                   （宋）陆游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早岁那知世事</a:t>
            </a:r>
            <a:r>
              <a:rPr kumimoji="0" lang="zh-CN" altLang="en-US" sz="3200" b="1" i="0" u="none" strike="noStrike" kern="1200" cap="none" spc="0" normalizeH="0" baseline="0">
                <a:solidFill>
                  <a:srgbClr val="0000FF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艰，中原北望气如山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楼船夜雪瓜洲渡，铁马秋风大散关。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塞上长城空自许，镜中衰鬓已先斑。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出师一表真名世，千载谁堪伯仲间！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6695" y="34462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情景导入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1930" y="615950"/>
            <a:ext cx="8740775" cy="406527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臣本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布衣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躬耕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于南阳，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苟全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性命于乱世，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闻达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诸侯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。先帝不以臣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卑鄙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枉屈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三顾臣于草庐之中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咨臣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当世之事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由是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感激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许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先帝以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驱驰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后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值倾覆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，受任于败军之际，</a:t>
            </a:r>
            <a:endParaRPr lang="zh-CN" altLang="en-US" sz="3200" b="1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3200" b="1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奉命于危难之间，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尔来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二十</a:t>
            </a:r>
            <a:r>
              <a:rPr lang="zh-CN" altLang="en-US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</a:t>
            </a:r>
            <a:r>
              <a:rPr lang="zh-CN" altLang="en-US" sz="32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一年矣。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48803" y="155390"/>
            <a:ext cx="9064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平民。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32735" y="205105"/>
            <a:ext cx="2642870" cy="361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亲自耕种。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躬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亲自。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00065" y="155575"/>
            <a:ext cx="16433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苟且保全。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1240" y="1013460"/>
            <a:ext cx="1313815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有名望，显贵。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63140" y="1013593"/>
            <a:ext cx="2360613" cy="6813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指东汉末年割据自立的群雄。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14570" y="1013460"/>
            <a:ext cx="2200910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社会地位低微，见识短浅。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39915" y="1013460"/>
            <a:ext cx="862965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辱。谦辞。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35595" y="1013460"/>
            <a:ext cx="934085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屈尊就卑。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35705" y="2014855"/>
            <a:ext cx="2190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介词，把、拿。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86015" y="2014855"/>
            <a:ext cx="1624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感奋激发。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01930" y="2797175"/>
            <a:ext cx="19043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答应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应许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005648" y="2797308"/>
            <a:ext cx="16383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奔走效劳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⑥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9325" y="2797175"/>
            <a:ext cx="1756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碰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18293" y="3604710"/>
            <a:ext cx="49323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覆灭，颠覆。这里指兵败。汉献帝建安十三年，刘备在当阳长坂坡被曹操打败。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39378" y="4581340"/>
            <a:ext cx="1984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自那时以来。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09770" y="4581525"/>
            <a:ext cx="414972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”，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用于整数和零数之间。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/>
      <p:bldP spid="42" grpId="0"/>
      <p:bldP spid="43" grpId="0"/>
      <p:bldP spid="44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文本框 12"/>
          <p:cNvSpPr txBox="1"/>
          <p:nvPr/>
        </p:nvSpPr>
        <p:spPr>
          <a:xfrm>
            <a:off x="436880" y="777875"/>
            <a:ext cx="8423275" cy="396938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【译文】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我原本是一个平民，在南阳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亲身耕种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。只想在乱世里苟全性命，不求在诸侯间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有名望，显贵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。先帝不因为我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社会地位低微，见识短浅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亲自降低身份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屈尊就卑，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三次到草庐中来拜访我。向我询问天下大事，由此使我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感奋激发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，而同意为先帝奔走效劳。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3980" y="627380"/>
            <a:ext cx="8992870" cy="38608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先帝知臣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谨慎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故临崩寄臣以大事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受命以来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夙夜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忧叹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恐托付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不效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以伤先帝之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故五月渡泸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深入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今南方已定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兵甲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已足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当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奖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率三军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000" b="1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中原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庶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竭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驽钝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攘除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奸凶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兴复汉室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还于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旧都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94510" y="266065"/>
            <a:ext cx="1671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严谨慎重。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23590" y="173990"/>
            <a:ext cx="51574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刘备在临终前，把国家大事托付给诸葛亮，并对刘禅说：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汝与丞相从事，事之如父。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3980" y="1160780"/>
            <a:ext cx="1538605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早晚，</a:t>
            </a:r>
            <a:b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日日夜夜。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22245" y="1247140"/>
            <a:ext cx="1685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没有效果。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65065" y="1246505"/>
            <a:ext cx="26219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英明，知人之明。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755" y="2156593"/>
            <a:ext cx="3394075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不生长草木。这里指贫瘠、未开垦的地方。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46525" y="2156275"/>
            <a:ext cx="1854200" cy="755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泛指军队的武器装备。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80785" y="2303780"/>
            <a:ext cx="10306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奖励。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5795" y="3394525"/>
            <a:ext cx="1617663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表示期望。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63775" y="3289935"/>
            <a:ext cx="5047615" cy="700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比喻才能平庸，这是诸葛亮的谦话。驽，劣马，跑不快的马。钝，刀刃不锋利。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155950" y="4376235"/>
            <a:ext cx="2032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排除，铲除。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089015" y="4376235"/>
            <a:ext cx="2552700" cy="6813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原来的都城，指东汉都城洛阳。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⑦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91440" y="1209675"/>
            <a:ext cx="8961120" cy="259969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此臣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所以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报先帝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而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忠陛下之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职分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也。至于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斟酌损益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7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进尽忠言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，则攸之、祎、允之任也。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9138" y="940568"/>
            <a:ext cx="2236787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用来</a:t>
            </a:r>
            <a:r>
              <a:rPr lang="en-US" altLang="zh-CN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38425" y="940568"/>
            <a:ext cx="245745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表示并列关系。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80853" y="1988318"/>
            <a:ext cx="1844675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职责和本分。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56655" y="1988185"/>
            <a:ext cx="2847975" cy="1170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斟酌利弊。斟酌，考虑可否。损，损害。益，益处。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1773" y="2267083"/>
            <a:ext cx="2265362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毫无保留的进献忠言。</a:t>
            </a:r>
            <a:endParaRPr lang="zh-CN" altLang="en-US" sz="2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70265" y="451167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⑦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文本框 12"/>
          <p:cNvSpPr txBox="1"/>
          <p:nvPr/>
        </p:nvSpPr>
        <p:spPr>
          <a:xfrm>
            <a:off x="233680" y="319405"/>
            <a:ext cx="8800465" cy="4661535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【译文】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帝知道我做事谨慎，所以临终把国家大事托付给我。接受遗命以来，我日夜忧虑叹息。惟恐托付的事不能完成，有损于先帝的英明。因此五月渡泸南征，深入不毛之地。现在南方已经平定，兵甲已经充足，应当勉励统率三军，北定中原，期望竭尽我低下的才能。铲除奸邪、兴复汉室、返还旧都洛阳。这是我用以报答先帝尽忠陛下的职责，至于（处理事务）斟酌情理，考虑得失，毫无保留地贡献忠言，那是郭攸之、费祎、董允的责任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41605" y="351155"/>
            <a:ext cx="8861425" cy="4556125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愿陛下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臣以讨贼兴复之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效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，不效，则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治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之罪，以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先帝之灵。若无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兴德之言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，则责攸之、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祎、允等之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彰其咎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；陛下亦宜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咨诹善道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，察纳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雅言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深追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先帝遗诏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，臣不胜受恩感激。今当远离，临表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涕零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，不知所言。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91945" y="350970"/>
            <a:ext cx="2128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0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托付，交付。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73843" y="350970"/>
            <a:ext cx="31384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这里是功效的意思。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32700" y="140335"/>
            <a:ext cx="1017905" cy="681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处罚，惩治。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34820" y="1111250"/>
            <a:ext cx="9747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祭告。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04410" y="1111250"/>
            <a:ext cx="2192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发扬圣德的话。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91628" y="1934978"/>
            <a:ext cx="2006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怠慢，疏忽。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98545" y="1934845"/>
            <a:ext cx="24885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揭示他们的过失。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47460" y="1934845"/>
            <a:ext cx="2380615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亲自谋划，自己多加考虑。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1605" y="2821305"/>
            <a:ext cx="2718435" cy="632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询问（治国的）好方法。诹，询问。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59723" y="2907798"/>
            <a:ext cx="3122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指正确合理的言论。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70265" y="4587240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⑧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07380" y="2907665"/>
            <a:ext cx="29432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刘备给后主的遗诏。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3008" y="3853313"/>
            <a:ext cx="25034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流泪，落泪。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7" grpId="0"/>
      <p:bldP spid="23" grpId="0"/>
      <p:bldP spid="24" grpId="0"/>
      <p:bldP spid="25" grpId="0"/>
      <p:bldP spid="26" grpId="0"/>
      <p:bldP spid="33" grpId="0"/>
      <p:bldP spid="34" grpId="0"/>
      <p:bldP spid="35" grpId="0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12"/>
          <p:cNvSpPr txBox="1"/>
          <p:nvPr/>
        </p:nvSpPr>
        <p:spPr>
          <a:xfrm>
            <a:off x="290195" y="673100"/>
            <a:ext cx="8563610" cy="4154170"/>
          </a:xfrm>
          <a:prstGeom prst="rect">
            <a:avLst/>
          </a:prstGeom>
          <a:solidFill>
            <a:schemeClr val="bg1">
              <a:alpha val="32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【译文】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希望陛下把讨伐汉贼、兴复汉室的任务交给我去完成；若不能完成，就治我的罪，以祭告先帝的英灵。如果没有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发扬皇上盛德的话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，那就责备郭攸之、费祎、董允的怠慢，揭示他们的过失。陛下也应当谋求自强，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询问（治国的）好方法</a:t>
            </a:r>
            <a:r>
              <a:rPr lang="zh-CN" altLang="zh-CN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，考察并采纳正确合理的言论，深思先帝的遗诏。臣蒙受大恩，不甚感激。现在即将远离，一边写表，一边流泪，真不知该说些什么。</a:t>
            </a:r>
            <a:endParaRPr lang="zh-CN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31558" y="1648592"/>
            <a:ext cx="5916613" cy="2630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此诚危急存亡之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秋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也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诚宜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开张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圣听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引喻失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义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891030" y="2213610"/>
            <a:ext cx="419925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古义：时候   今义：秋季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890713" y="3207517"/>
            <a:ext cx="580866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古义：扩大   今义：店铺等开始营业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890713" y="4278445"/>
            <a:ext cx="64500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古义：道理   今义：含义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58135" y="699585"/>
            <a:ext cx="3428215" cy="948690"/>
            <a:chOff x="4601" y="1210"/>
            <a:chExt cx="5815" cy="181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古今异义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0990" y="232860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文言积累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0" grpId="0" bldLvl="0"/>
      <p:bldP spid="11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77850" y="743400"/>
            <a:ext cx="4770438" cy="3091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异同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愚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以为宫中之事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晓畅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军事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421765" y="1411737"/>
            <a:ext cx="734218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古义：偏指“异”，差异   今义：不同与相同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21765" y="2571565"/>
            <a:ext cx="8062913" cy="6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古义：谦称，“我”   今义：愚昧、愚蠢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421765" y="3835215"/>
            <a:ext cx="643413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古义：通晓、熟悉   今义：明白，通达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14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38150" y="518610"/>
            <a:ext cx="8164513" cy="3276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此先汉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所以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兴隆也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未尝不叹息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痛恨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于桓、灵也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先帝不以臣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卑鄙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307148" y="1245050"/>
            <a:ext cx="6986588" cy="5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的原因   今义：表结果的连词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238885" y="2483485"/>
            <a:ext cx="6763385" cy="6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古义：痛心、遗憾   今义：极端憎恨或悔恨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260475" y="3744410"/>
            <a:ext cx="6975475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古义：社会地位低微，见识短浅   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今义：（语言、行为）恶劣，不道德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4"/>
          <p:cNvSpPr txBox="1"/>
          <p:nvPr/>
        </p:nvSpPr>
        <p:spPr>
          <a:xfrm>
            <a:off x="377190" y="960755"/>
            <a:ext cx="8634730" cy="4154170"/>
          </a:xfrm>
          <a:prstGeom prst="rect">
            <a:avLst/>
          </a:prstGeom>
          <a:solidFill>
            <a:schemeClr val="bg1">
              <a:alpha val="22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【诸葛亮】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(181—234)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，字孔明，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号卧龙，琅琊郡阳都县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今山东省沂南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县</a:t>
            </a: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三国时期蜀汉丞相，是杰出的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政治家、军事家、外交家、文学家、书法家、发明家。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民间推其为“智慧化身”，以“智圣”誉之。</a:t>
            </a:r>
            <a:endParaRPr lang="en-US" altLang="zh-CN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代表作有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出师表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》《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诫子书</a:t>
            </a: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等。。诸葛亮一生“鞠躬尽瘁，死而后已”，是中国传统文化中忠臣与智者的代表人物。</a:t>
            </a:r>
            <a:endParaRPr lang="zh-CN" altLang="en-US" sz="3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15" y="112395"/>
            <a:ext cx="2148205" cy="2450465"/>
          </a:xfrm>
          <a:prstGeom prst="round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26695" y="344620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作者简介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44575" y="1164405"/>
            <a:ext cx="2508250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由是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感激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临表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涕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零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76413" y="1673675"/>
            <a:ext cx="5959475" cy="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古义：感动、激动   今义：十分感谢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776413" y="3184657"/>
            <a:ext cx="4108450" cy="6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古义：眼泪   今义：鼻涕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Group 5"/>
          <p:cNvGrpSpPr/>
          <p:nvPr/>
        </p:nvGrpSpPr>
        <p:grpSpPr bwMode="auto">
          <a:xfrm>
            <a:off x="835545" y="1470956"/>
            <a:ext cx="1175385" cy="1615866"/>
            <a:chOff x="-100" y="-378"/>
            <a:chExt cx="1851" cy="2545"/>
          </a:xfrm>
          <a:solidFill>
            <a:srgbClr val="CCFFFF"/>
          </a:solidFill>
        </p:grpSpPr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-100" y="483"/>
              <a:ext cx="1451" cy="1156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效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AutoShape 7"/>
            <p:cNvSpPr/>
            <p:nvPr/>
          </p:nvSpPr>
          <p:spPr bwMode="auto">
            <a:xfrm>
              <a:off x="1351" y="-378"/>
              <a:ext cx="400" cy="2545"/>
            </a:xfrm>
            <a:prstGeom prst="leftBrace">
              <a:avLst>
                <a:gd name="adj1" fmla="val 90927"/>
                <a:gd name="adj2" fmla="val 50000"/>
              </a:avLst>
            </a:prstGeom>
            <a:no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grpSp>
        <p:nvGrpSpPr>
          <p:cNvPr id="7" name="Group 8"/>
          <p:cNvGrpSpPr/>
          <p:nvPr/>
        </p:nvGrpSpPr>
        <p:grpSpPr bwMode="auto">
          <a:xfrm>
            <a:off x="835545" y="3351032"/>
            <a:ext cx="1057275" cy="1114279"/>
            <a:chOff x="-100" y="191"/>
            <a:chExt cx="1665" cy="1755"/>
          </a:xfrm>
          <a:solidFill>
            <a:srgbClr val="CCFFFF"/>
          </a:solidFill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-100" y="642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道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2" name="AutoShape 10"/>
            <p:cNvSpPr/>
            <p:nvPr/>
          </p:nvSpPr>
          <p:spPr bwMode="auto">
            <a:xfrm>
              <a:off x="1351" y="191"/>
              <a:ext cx="214" cy="1755"/>
            </a:xfrm>
            <a:prstGeom prst="leftBrace">
              <a:avLst>
                <a:gd name="adj1" fmla="val 90927"/>
                <a:gd name="adj2" fmla="val 50000"/>
              </a:avLst>
            </a:prstGeom>
            <a:noFill/>
            <a:ln w="22225" cmpd="sng">
              <a:solidFill>
                <a:schemeClr val="tx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2072005" y="1299977"/>
            <a:ext cx="6783388" cy="18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恐托付不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愿陛下托臣以讨贼兴复之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，则治臣之罪（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2011045" y="3260090"/>
            <a:ext cx="3663950" cy="1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崩殂（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咨诹善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462780" y="1363980"/>
            <a:ext cx="9721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奏效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882130" y="2017395"/>
            <a:ext cx="9175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功效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434965" y="2630170"/>
            <a:ext cx="9810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效果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37000" y="3350710"/>
            <a:ext cx="10937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路途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937000" y="3995235"/>
            <a:ext cx="10493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58135" y="415105"/>
            <a:ext cx="3428215" cy="948690"/>
            <a:chOff x="4601" y="1210"/>
            <a:chExt cx="5815" cy="18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一词多义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/>
      <p:bldP spid="15" grpId="0" bldLvl="0"/>
      <p:bldP spid="16" grpId="0" bldLvl="0"/>
      <p:bldP spid="17" grpId="0" bldLvl="0"/>
      <p:bldP spid="19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"/>
          <p:cNvGrpSpPr/>
          <p:nvPr/>
        </p:nvGrpSpPr>
        <p:grpSpPr bwMode="auto">
          <a:xfrm>
            <a:off x="427493" y="760354"/>
            <a:ext cx="1193800" cy="972692"/>
            <a:chOff x="-56" y="33"/>
            <a:chExt cx="1880" cy="1532"/>
          </a:xfrm>
          <a:noFill/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-56" y="341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no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所以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AutoShape 13"/>
            <p:cNvSpPr/>
            <p:nvPr/>
          </p:nvSpPr>
          <p:spPr bwMode="auto">
            <a:xfrm>
              <a:off x="1558" y="33"/>
              <a:ext cx="266" cy="1532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8675" name="Text Box 17"/>
          <p:cNvSpPr txBox="1">
            <a:spLocks noChangeArrowheads="1"/>
          </p:cNvSpPr>
          <p:nvPr/>
        </p:nvSpPr>
        <p:spPr bwMode="auto">
          <a:xfrm>
            <a:off x="1592263" y="554487"/>
            <a:ext cx="7097713" cy="1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此后汉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倾颓也（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所以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报先帝而忠陛下之职分也（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398805" y="2329025"/>
            <a:ext cx="1221740" cy="2169511"/>
            <a:chOff x="85" y="-540"/>
            <a:chExt cx="1924" cy="3417"/>
          </a:xfrm>
          <a:noFill/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85" y="562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于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1751" y="-540"/>
              <a:ext cx="258" cy="3417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8677" name="Text Box 17"/>
          <p:cNvSpPr txBox="1">
            <a:spLocks noChangeArrowheads="1"/>
          </p:cNvSpPr>
          <p:nvPr/>
        </p:nvSpPr>
        <p:spPr bwMode="auto">
          <a:xfrm>
            <a:off x="1620838" y="2113730"/>
            <a:ext cx="73056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然侍卫之臣不懈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内（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欲报之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陛下也（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未尝不叹息痛恨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桓、灵也（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三顾臣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草庐之中（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854575" y="719455"/>
            <a:ext cx="23285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这里表示原因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470140" y="1241425"/>
            <a:ext cx="9563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472113" y="2221362"/>
            <a:ext cx="660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701858" y="2872872"/>
            <a:ext cx="6381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358255" y="3394525"/>
            <a:ext cx="17049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对，对于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926965" y="3976820"/>
            <a:ext cx="6937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22" grpId="0" bldLvl="0"/>
      <p:bldP spid="23" grpId="0" bldLvl="0"/>
      <p:bldP spid="24" grpId="0" bldLvl="0"/>
      <p:bldP spid="25" grpId="0" bldLvl="0"/>
      <p:bldP spid="26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"/>
          <p:cNvGrpSpPr/>
          <p:nvPr/>
        </p:nvGrpSpPr>
        <p:grpSpPr bwMode="auto">
          <a:xfrm>
            <a:off x="814940" y="505319"/>
            <a:ext cx="1214120" cy="2834278"/>
            <a:chOff x="113" y="-677"/>
            <a:chExt cx="1912" cy="4464"/>
          </a:xfrm>
          <a:noFill/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113" y="965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以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AutoShape 13"/>
            <p:cNvSpPr/>
            <p:nvPr/>
          </p:nvSpPr>
          <p:spPr bwMode="auto">
            <a:xfrm>
              <a:off x="1695" y="-677"/>
              <a:ext cx="330" cy="4464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9699" name="Text Box 17"/>
          <p:cNvSpPr txBox="1">
            <a:spLocks noChangeArrowheads="1"/>
          </p:cNvSpPr>
          <p:nvPr/>
        </p:nvSpPr>
        <p:spPr bwMode="auto">
          <a:xfrm>
            <a:off x="2076133" y="411612"/>
            <a:ext cx="5299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光先帝遗德（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伤先帝之明（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故临崩寄臣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大事也（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先帝不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臣卑鄙（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为宫中之事（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881880" y="505275"/>
            <a:ext cx="10429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用来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888302" y="3516661"/>
            <a:ext cx="1140460" cy="1015866"/>
            <a:chOff x="169" y="444"/>
            <a:chExt cx="1796" cy="1600"/>
          </a:xfrm>
          <a:noFill/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169" y="667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益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1751" y="444"/>
              <a:ext cx="214" cy="1600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9702" name="Text Box 17"/>
          <p:cNvSpPr txBox="1">
            <a:spLocks noChangeArrowheads="1"/>
          </p:cNvSpPr>
          <p:nvPr/>
        </p:nvSpPr>
        <p:spPr bwMode="auto">
          <a:xfrm>
            <a:off x="2076133" y="3439292"/>
            <a:ext cx="5299075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有所广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斟酌损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917123" y="1070425"/>
            <a:ext cx="10445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以致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157278" y="1700662"/>
            <a:ext cx="5810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把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293043" y="2319787"/>
            <a:ext cx="10429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5256213" y="2870332"/>
            <a:ext cx="10429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认为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951923" y="3516445"/>
            <a:ext cx="20097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帮助，启发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3930015" y="4038600"/>
            <a:ext cx="987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增加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21" grpId="0" bldLvl="0"/>
      <p:bldP spid="29" grpId="0" bldLvl="0"/>
      <p:bldP spid="30" grpId="0" bldLvl="0"/>
      <p:bldP spid="31" grpId="0" bldLvl="0"/>
      <p:bldP spid="32" grpId="0" bldLvl="0"/>
      <p:bldP spid="33" grpId="0" bldLvl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"/>
          <p:cNvGrpSpPr/>
          <p:nvPr/>
        </p:nvGrpSpPr>
        <p:grpSpPr bwMode="auto">
          <a:xfrm>
            <a:off x="803001" y="673902"/>
            <a:ext cx="1057911" cy="972692"/>
            <a:chOff x="-57" y="-41"/>
            <a:chExt cx="1666" cy="1532"/>
          </a:xfrm>
          <a:noFill/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-57" y="304"/>
              <a:ext cx="1451" cy="84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遗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AutoShape 13"/>
            <p:cNvSpPr/>
            <p:nvPr/>
          </p:nvSpPr>
          <p:spPr bwMode="auto">
            <a:xfrm>
              <a:off x="1388" y="-41"/>
              <a:ext cx="221" cy="1532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0723" name="Text Box 17"/>
          <p:cNvSpPr txBox="1">
            <a:spLocks noChangeArrowheads="1"/>
          </p:cNvSpPr>
          <p:nvPr/>
        </p:nvSpPr>
        <p:spPr bwMode="auto">
          <a:xfrm>
            <a:off x="1996758" y="554487"/>
            <a:ext cx="5038725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以光先帝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遗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德（        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先帝简拔以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遗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陛下（      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799713" y="2283353"/>
            <a:ext cx="1061720" cy="2169511"/>
            <a:chOff x="134" y="-539"/>
            <a:chExt cx="1672" cy="3417"/>
          </a:xfrm>
          <a:noFill/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134" y="681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行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1474" y="-539"/>
              <a:ext cx="332" cy="3417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0725" name="Text Box 17"/>
          <p:cNvSpPr txBox="1">
            <a:spLocks noChangeArrowheads="1"/>
          </p:cNvSpPr>
          <p:nvPr/>
        </p:nvSpPr>
        <p:spPr bwMode="auto">
          <a:xfrm>
            <a:off x="1925955" y="2294890"/>
            <a:ext cx="7365365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性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淑均（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然后施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阵和睦（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57713" y="638625"/>
            <a:ext cx="13112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遗留的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311775" y="1243462"/>
            <a:ext cx="10953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给予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760788" y="2311532"/>
            <a:ext cx="19843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品德，品行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3823335" y="2833502"/>
            <a:ext cx="1701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做，执行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925955" y="3343910"/>
            <a:ext cx="6606540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行列，此指军队，古代军制，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人为一行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22" grpId="0" bldLvl="0"/>
      <p:bldP spid="23" grpId="0" bldLvl="0"/>
      <p:bldP spid="24" grpId="0" bldLvl="0"/>
      <p:bldP spid="25" grpId="0" bldLvl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"/>
          <p:cNvGrpSpPr/>
          <p:nvPr/>
        </p:nvGrpSpPr>
        <p:grpSpPr bwMode="auto">
          <a:xfrm>
            <a:off x="902309" y="494961"/>
            <a:ext cx="1061720" cy="972692"/>
            <a:chOff x="-56" y="0"/>
            <a:chExt cx="1672" cy="1532"/>
          </a:xfrm>
          <a:noFill/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-56" y="332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然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AutoShape 13"/>
            <p:cNvSpPr/>
            <p:nvPr/>
          </p:nvSpPr>
          <p:spPr bwMode="auto">
            <a:xfrm>
              <a:off x="1395" y="0"/>
              <a:ext cx="221" cy="1532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22225" cmpd="sng">
              <a:solidFill>
                <a:schemeClr val="tx1"/>
              </a:solidFill>
              <a:prstDash val="solid"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1747" name="Text Box 17"/>
          <p:cNvSpPr txBox="1">
            <a:spLocks noChangeArrowheads="1"/>
          </p:cNvSpPr>
          <p:nvPr/>
        </p:nvSpPr>
        <p:spPr bwMode="auto">
          <a:xfrm>
            <a:off x="2026285" y="375920"/>
            <a:ext cx="6591300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侍卫之臣不懈于内（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后施行（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902196" y="1806483"/>
            <a:ext cx="1057275" cy="1012692"/>
            <a:chOff x="85" y="271"/>
            <a:chExt cx="1665" cy="1595"/>
          </a:xfrm>
          <a:noFill/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85" y="663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无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AutoShape 10"/>
            <p:cNvSpPr/>
            <p:nvPr/>
          </p:nvSpPr>
          <p:spPr bwMode="auto">
            <a:xfrm>
              <a:off x="1536" y="271"/>
              <a:ext cx="214" cy="1595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1749" name="Text Box 17"/>
          <p:cNvSpPr txBox="1">
            <a:spLocks noChangeArrowheads="1"/>
          </p:cNvSpPr>
          <p:nvPr/>
        </p:nvSpPr>
        <p:spPr bwMode="auto">
          <a:xfrm>
            <a:off x="2026285" y="1647190"/>
            <a:ext cx="5506085" cy="1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兴德之言（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大小，悉以咨之（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721350" y="438600"/>
            <a:ext cx="2209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然而，可是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095750" y="1064710"/>
            <a:ext cx="109696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这样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684713" y="1732412"/>
            <a:ext cx="9477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没有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708650" y="2327725"/>
            <a:ext cx="9493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7" name="Group 8"/>
          <p:cNvGrpSpPr/>
          <p:nvPr/>
        </p:nvGrpSpPr>
        <p:grpSpPr bwMode="auto">
          <a:xfrm>
            <a:off x="902309" y="3106185"/>
            <a:ext cx="1057275" cy="1624116"/>
            <a:chOff x="85" y="204"/>
            <a:chExt cx="1665" cy="2558"/>
          </a:xfrm>
          <a:noFill/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85" y="883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为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AutoShape 10"/>
            <p:cNvSpPr/>
            <p:nvPr/>
          </p:nvSpPr>
          <p:spPr bwMode="auto">
            <a:xfrm>
              <a:off x="1536" y="204"/>
              <a:ext cx="214" cy="2558"/>
            </a:xfrm>
            <a:prstGeom prst="leftBrace">
              <a:avLst>
                <a:gd name="adj1" fmla="val 90927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1755" name="Text Box 17"/>
          <p:cNvSpPr txBox="1">
            <a:spLocks noChangeArrowheads="1"/>
          </p:cNvSpPr>
          <p:nvPr/>
        </p:nvSpPr>
        <p:spPr bwMode="auto">
          <a:xfrm>
            <a:off x="2026285" y="2943860"/>
            <a:ext cx="5746115" cy="18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一体（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作奸犯科及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忠善者（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众议举宠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督（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187825" y="3034162"/>
            <a:ext cx="7000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632450" y="3621405"/>
            <a:ext cx="13754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做、行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771390" y="4299585"/>
            <a:ext cx="13569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做，当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22" grpId="0" bldLvl="0"/>
      <p:bldP spid="23" grpId="0" bldLvl="0"/>
      <p:bldP spid="16" grpId="0" bldLvl="0"/>
      <p:bldP spid="21" grpId="0" bldLvl="0"/>
      <p:bldP spid="26" grpId="0" bldLvl="0"/>
      <p:bldP spid="27" grpId="0" bldLvl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1"/>
          <p:cNvGrpSpPr/>
          <p:nvPr/>
        </p:nvGrpSpPr>
        <p:grpSpPr bwMode="auto">
          <a:xfrm>
            <a:off x="358393" y="995880"/>
            <a:ext cx="921385" cy="1069834"/>
            <a:chOff x="331" y="-227"/>
            <a:chExt cx="1451" cy="1685"/>
          </a:xfrm>
          <a:noFill/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331" y="166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而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" name="AutoShape 13"/>
            <p:cNvSpPr/>
            <p:nvPr/>
          </p:nvSpPr>
          <p:spPr bwMode="auto">
            <a:xfrm>
              <a:off x="1561" y="-227"/>
              <a:ext cx="221" cy="1685"/>
            </a:xfrm>
            <a:prstGeom prst="leftBrace">
              <a:avLst>
                <a:gd name="adj1" fmla="val 30183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2771" name="Text Box 17"/>
          <p:cNvSpPr txBox="1">
            <a:spLocks noChangeArrowheads="1"/>
          </p:cNvSpPr>
          <p:nvPr/>
        </p:nvSpPr>
        <p:spPr bwMode="auto">
          <a:xfrm>
            <a:off x="1278890" y="738505"/>
            <a:ext cx="762698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先帝创业未半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中道崩殂（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可计日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待也（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647055" y="938530"/>
            <a:ext cx="30873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却，连词，表转折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846830" y="1609090"/>
            <a:ext cx="33712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来，连词，表修饰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4" name="Group 11"/>
          <p:cNvGrpSpPr/>
          <p:nvPr/>
        </p:nvGrpSpPr>
        <p:grpSpPr bwMode="auto">
          <a:xfrm>
            <a:off x="356488" y="2862456"/>
            <a:ext cx="923290" cy="1167611"/>
            <a:chOff x="329" y="-320"/>
            <a:chExt cx="1454" cy="1839"/>
          </a:xfrm>
          <a:noFill/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329" y="222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论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AutoShape 13"/>
            <p:cNvSpPr/>
            <p:nvPr/>
          </p:nvSpPr>
          <p:spPr bwMode="auto">
            <a:xfrm>
              <a:off x="1563" y="-320"/>
              <a:ext cx="220" cy="1839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2775" name="Text Box 17"/>
          <p:cNvSpPr txBox="1">
            <a:spLocks noChangeArrowheads="1"/>
          </p:cNvSpPr>
          <p:nvPr/>
        </p:nvSpPr>
        <p:spPr bwMode="auto">
          <a:xfrm>
            <a:off x="1278573" y="2669037"/>
            <a:ext cx="63579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宜付有司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其刑赏（        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每与臣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此事（        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4596765" y="2903855"/>
            <a:ext cx="11252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判定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067175" y="3508375"/>
            <a:ext cx="11766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议论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  <p:bldP spid="22" grpId="0" bldLvl="0"/>
      <p:bldP spid="30" grpId="0" bldLvl="0"/>
      <p:bldP spid="31" grpId="0" bldLvl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722438" y="656908"/>
            <a:ext cx="40322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故临崩寄臣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大事也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先帝不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臣卑鄙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光先帝遗德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塞忠谏之路也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受命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咨臣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当世之事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Group 11"/>
          <p:cNvGrpSpPr/>
          <p:nvPr/>
        </p:nvGrpSpPr>
        <p:grpSpPr bwMode="auto">
          <a:xfrm>
            <a:off x="530478" y="925946"/>
            <a:ext cx="1249045" cy="3566960"/>
            <a:chOff x="239" y="-3188"/>
            <a:chExt cx="1967" cy="5618"/>
          </a:xfrm>
          <a:noFill/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239" y="-839"/>
              <a:ext cx="1451" cy="1200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2 h 21600"/>
                <a:gd name="T4" fmla="*/ 3 w 21600"/>
                <a:gd name="T5" fmla="*/ 4 h 21600"/>
                <a:gd name="T6" fmla="*/ 6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6 h 21600"/>
                <a:gd name="T14" fmla="*/ 16554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以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AutoShape 13"/>
            <p:cNvSpPr/>
            <p:nvPr/>
          </p:nvSpPr>
          <p:spPr bwMode="auto">
            <a:xfrm>
              <a:off x="1563" y="-3188"/>
              <a:ext cx="643" cy="5618"/>
            </a:xfrm>
            <a:prstGeom prst="leftBrace">
              <a:avLst>
                <a:gd name="adj1" fmla="val 90935"/>
                <a:gd name="adj2" fmla="val 50000"/>
              </a:avLst>
            </a:prstGeom>
            <a:grpFill/>
            <a:ln w="222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219065" y="838200"/>
            <a:ext cx="184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介词，把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19065" y="1424940"/>
            <a:ext cx="1695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18748" y="2717800"/>
            <a:ext cx="19891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以致于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19065" y="3375025"/>
            <a:ext cx="17373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表限定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19065" y="2059940"/>
            <a:ext cx="1957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连词，来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2250" y="3970655"/>
            <a:ext cx="9309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" grpId="0"/>
      <p:bldP spid="11" grpId="0"/>
      <p:bldP spid="1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09270" y="1683200"/>
            <a:ext cx="7753350" cy="10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亲，形容词做动词，亲近。远，形容词做动，疏远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9270" y="1040130"/>
            <a:ext cx="8436610" cy="386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益（   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亲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贤臣，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小人（                                    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恢弘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志士之气（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苟全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性命于乱世（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奸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犯科及为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忠善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者（                                        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439670" y="1097280"/>
            <a:ext cx="4591685" cy="58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形容词做动词，扩大，增加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248025" y="2639060"/>
            <a:ext cx="5014595" cy="58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形容词做动词，发扬扩大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589655" y="3167380"/>
            <a:ext cx="3587115" cy="6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形容词做动词，保全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71525" y="3712210"/>
            <a:ext cx="8002270" cy="108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奸，形容词做名词，奸邪的事。忠善，形容词做名词，忠善的事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52420" y="274135"/>
            <a:ext cx="3428215" cy="948690"/>
            <a:chOff x="4601" y="1210"/>
            <a:chExt cx="5815" cy="18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词类活用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11" grpId="0" bldLvl="0"/>
      <p:bldP spid="13" grpId="0" bldLvl="0"/>
      <p:bldP spid="14" grpId="0" bldLvl="0"/>
      <p:bldP spid="15" grpId="0" bldLvl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28295" y="427355"/>
            <a:ext cx="8613775" cy="426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良实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优劣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得所（                                          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攘除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奸凶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故五月渡泸，深入不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定中原（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此悉贞良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节之臣（                          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2247900" y="519880"/>
            <a:ext cx="461010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形容词做名词，善良诚实的人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27050" y="1011687"/>
            <a:ext cx="8177213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形容词做名词，好的和差的，这里指才能高的人和才能低的人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247900" y="2310262"/>
            <a:ext cx="4611688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形容词做名词，奸邪凶恶的人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4305618" y="2897320"/>
            <a:ext cx="29829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名词做动词，长草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247900" y="3532002"/>
            <a:ext cx="3663950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方位名词做状语，向北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522663" y="4083500"/>
            <a:ext cx="454977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名词用作动词，为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……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而死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charRg st="33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charRg st="3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charRg st="33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charRg st="82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charRg st="8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charRg st="8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charRg st="10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charRg st="10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charRg st="10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3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charRg st="133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charRg st="13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charRg st="133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charRg st="162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charRg st="16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charRg st="16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89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charRg st="189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charRg st="189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charRg st="189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4" grpId="0" bldLvl="0"/>
      <p:bldP spid="5" grpId="0" bldLvl="0"/>
      <p:bldP spid="6" grpId="0" bldLvl="0"/>
      <p:bldP spid="7" grpId="0" bldLvl="0"/>
      <p:bldP spid="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60655" y="703580"/>
            <a:ext cx="8982075" cy="388175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早年避乱于荆州，隐居陇亩，藏器待时。建安十二年十月，刘备三顾茅庐，始出。诸葛亮对他纵谈天下形势，并建议刘备联合孙权，抗拒曹操，以益州为基地，兴复汉室。建安十三年即联孙权，在赤壁打败曹操，，建立蜀汉，拜为丞相。刘备死后，后主刘禅袭位，诸葛亮尽心托孤，主持朝政。诸葛亮志在北伐，于是东连孙吴，南收孟获，频年出征，与曹魏交战，最后因病卒于五丈原。有《诸葛武侯集》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215073" y="1223142"/>
            <a:ext cx="6702425" cy="33229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判断句：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此皆良实。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这是没有明确语言标志的判断句。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此先汉所以兴隆也。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也”，判断句标志。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52420" y="274135"/>
            <a:ext cx="3428215" cy="948690"/>
            <a:chOff x="4601" y="1210"/>
            <a:chExt cx="5815" cy="18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601" y="1210"/>
              <a:ext cx="5815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457" y="1559"/>
              <a:ext cx="4121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文言句式</a:t>
              </a:r>
              <a:endParaRPr lang="zh-CN" altLang="en-US" sz="3200" b="1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1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5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35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49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857250" y="487812"/>
            <a:ext cx="7543800" cy="400939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倒装句：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苟全性命于乱世。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状语后置，应为“于乱世苟全性命”。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临崩寄臣以大事。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状语后置，应为“临崩以大事寄臣”。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三顾臣于草庐之中。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状语后置，应为“于草庐之中三顾臣”。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5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5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5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4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4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4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charRg st="53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5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5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5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charRg st="75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charRg st="75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charRg st="75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9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charRg st="89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charRg st="89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charRg st="89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44588" y="1172025"/>
            <a:ext cx="6854825" cy="2330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省略句：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后值倾覆，受任于败军之际。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省略主语，应为“后值倾覆，臣受任于败军之际”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5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455545" y="3519170"/>
            <a:ext cx="6687185" cy="542925"/>
          </a:xfrm>
          <a:prstGeom prst="rect">
            <a:avLst/>
          </a:prstGeom>
          <a:solidFill>
            <a:srgbClr val="0070C0">
              <a:alpha val="4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hangingPunct="1">
              <a:lnSpc>
                <a:spcPct val="10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言辞恳切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明确责任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勉励刘禅励精图治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6900" y="1773688"/>
            <a:ext cx="5419725" cy="542925"/>
          </a:xfrm>
          <a:prstGeom prst="rect">
            <a:avLst/>
          </a:prstGeom>
          <a:solidFill>
            <a:srgbClr val="0070C0">
              <a:alpha val="40000"/>
            </a:srgbClr>
          </a:solidFill>
          <a:ln w="9525">
            <a:noFill/>
          </a:ln>
        </p:spPr>
        <p:txBody>
          <a:bodyPr>
            <a:spAutoFit/>
          </a:bodyPr>
          <a:p>
            <a:pPr hangingPunct="1">
              <a:lnSpc>
                <a:spcPct val="10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分析局势，勉励刘禅，提出建议。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36265" y="2648585"/>
            <a:ext cx="3636645" cy="542925"/>
          </a:xfrm>
          <a:prstGeom prst="rect">
            <a:avLst/>
          </a:prstGeom>
          <a:solidFill>
            <a:srgbClr val="0070C0">
              <a:alpha val="4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hangingPunct="1">
              <a:lnSpc>
                <a:spcPct val="10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追忆往事，表明决心。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4630" y="1773555"/>
            <a:ext cx="2922270" cy="542925"/>
          </a:xfrm>
          <a:prstGeom prst="rect">
            <a:avLst/>
          </a:prstGeom>
          <a:solidFill>
            <a:schemeClr val="accent2">
              <a:alpha val="40000"/>
            </a:schemeClr>
          </a:solidFill>
          <a:ln w="28575" cmpd="dbl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第一部分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(1—5)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0990" y="232860"/>
            <a:ext cx="2346325" cy="649104"/>
            <a:chOff x="923" y="1552"/>
            <a:chExt cx="3695" cy="882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8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56321" name="文本框 1"/>
          <p:cNvSpPr txBox="1"/>
          <p:nvPr/>
        </p:nvSpPr>
        <p:spPr>
          <a:xfrm>
            <a:off x="1336675" y="957580"/>
            <a:ext cx="6661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b="1" dirty="0">
                <a:latin typeface="Arial" panose="020B06040202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朗读课文，划分层次，概括大意。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4630" y="2648585"/>
            <a:ext cx="2921635" cy="542925"/>
          </a:xfrm>
          <a:prstGeom prst="rect">
            <a:avLst/>
          </a:prstGeom>
          <a:solidFill>
            <a:schemeClr val="accent2">
              <a:alpha val="40000"/>
            </a:schemeClr>
          </a:solidFill>
          <a:ln w="28575" cmpd="dbl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第二部分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7)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4630" y="3519170"/>
            <a:ext cx="2240915" cy="542925"/>
          </a:xfrm>
          <a:prstGeom prst="rect">
            <a:avLst/>
          </a:prstGeom>
          <a:solidFill>
            <a:schemeClr val="accent2">
              <a:alpha val="40000"/>
            </a:schemeClr>
          </a:solidFill>
          <a:ln w="28575" cmpd="dbl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第三部分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4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46455" y="987425"/>
            <a:ext cx="7142480" cy="598805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2.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诸葛亮是怎样分析当时的局势的？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18790" y="1747520"/>
            <a:ext cx="2797810" cy="649605"/>
            <a:chOff x="4997" y="2917"/>
            <a:chExt cx="4406" cy="1023"/>
          </a:xfrm>
        </p:grpSpPr>
        <p:sp>
          <p:nvSpPr>
            <p:cNvPr id="3" name="椭圆 2"/>
            <p:cNvSpPr/>
            <p:nvPr/>
          </p:nvSpPr>
          <p:spPr>
            <a:xfrm>
              <a:off x="4997" y="3044"/>
              <a:ext cx="4407" cy="896"/>
            </a:xfrm>
            <a:prstGeom prst="ellipse">
              <a:avLst/>
            </a:prstGeom>
            <a:solidFill>
              <a:schemeClr val="accent6">
                <a:alpha val="17000"/>
              </a:schemeClr>
            </a:solidFill>
            <a:ln w="28575" cmpd="dbl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03" y="2917"/>
              <a:ext cx="3478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不利方面：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733040" y="273050"/>
            <a:ext cx="4077970" cy="553085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en-US" altLang="zh-CN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【</a:t>
            </a:r>
            <a:r>
              <a:rPr kumimoji="0" lang="zh-CN" altLang="en-US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第一部分（</a:t>
            </a:r>
            <a:r>
              <a:rPr kumimoji="0" lang="en-US" altLang="zh-CN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1—5</a:t>
            </a:r>
            <a:r>
              <a:rPr kumimoji="0" lang="zh-CN" altLang="en-US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）</a:t>
            </a:r>
            <a:r>
              <a:rPr kumimoji="0" lang="en-US" altLang="zh-CN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】</a:t>
            </a:r>
            <a:endParaRPr kumimoji="0" lang="en-US" altLang="zh-CN" sz="3000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346960" y="2575560"/>
            <a:ext cx="4171950" cy="607695"/>
          </a:xfrm>
          <a:prstGeom prst="rect">
            <a:avLst/>
          </a:prstGeom>
          <a:solidFill>
            <a:srgbClr val="0070C0">
              <a:alpha val="17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先帝崩殂，群龙无首。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346960" y="3276600"/>
            <a:ext cx="4171315" cy="607695"/>
          </a:xfrm>
          <a:prstGeom prst="rect">
            <a:avLst/>
          </a:prstGeom>
          <a:solidFill>
            <a:srgbClr val="0070C0">
              <a:alpha val="17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天下三分，局势不安。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346960" y="3977005"/>
            <a:ext cx="4170680" cy="607695"/>
          </a:xfrm>
          <a:prstGeom prst="rect">
            <a:avLst/>
          </a:prstGeom>
          <a:solidFill>
            <a:srgbClr val="0070C0">
              <a:alpha val="17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益州疲敝，形势险峻。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1887220" y="2841625"/>
            <a:ext cx="459740" cy="768985"/>
          </a:xfrm>
          <a:prstGeom prst="line">
            <a:avLst/>
          </a:prstGeom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1"/>
          </p:cNvCxnSpPr>
          <p:nvPr/>
        </p:nvCxnSpPr>
        <p:spPr>
          <a:xfrm flipH="1" flipV="1">
            <a:off x="1878330" y="3620135"/>
            <a:ext cx="459740" cy="661035"/>
          </a:xfrm>
          <a:prstGeom prst="line">
            <a:avLst/>
          </a:prstGeom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6"/>
          <p:cNvSpPr txBox="1"/>
          <p:nvPr/>
        </p:nvSpPr>
        <p:spPr>
          <a:xfrm>
            <a:off x="715645" y="3350392"/>
            <a:ext cx="998538" cy="534035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 w="28575" cmpd="dbl">
            <a:solidFill>
              <a:srgbClr val="7030A0"/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内忧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6626543" y="3580897"/>
            <a:ext cx="439738" cy="0"/>
          </a:xfrm>
          <a:prstGeom prst="line">
            <a:avLst/>
          </a:prstGeom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7225983" y="3313562"/>
            <a:ext cx="998538" cy="534035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 w="28575" cmpd="dbl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外患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21" grpId="0" bldLvl="0" animBg="1"/>
      <p:bldP spid="25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Box 6"/>
          <p:cNvSpPr txBox="1"/>
          <p:nvPr/>
        </p:nvSpPr>
        <p:spPr>
          <a:xfrm>
            <a:off x="1477645" y="1157605"/>
            <a:ext cx="4241800" cy="607695"/>
          </a:xfrm>
          <a:prstGeom prst="rect">
            <a:avLst/>
          </a:prstGeom>
          <a:solidFill>
            <a:srgbClr val="0070C0">
              <a:alpha val="17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）侍卫之臣不懈于内。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468120" y="2004060"/>
            <a:ext cx="4260850" cy="607695"/>
          </a:xfrm>
          <a:prstGeom prst="rect">
            <a:avLst/>
          </a:prstGeom>
          <a:solidFill>
            <a:srgbClr val="0070C0">
              <a:alpha val="17000"/>
            </a:srgb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）忠志之士往身于外。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6340793" y="1200917"/>
            <a:ext cx="998538" cy="521970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 w="28575" cmpd="dbl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对内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40793" y="2046420"/>
            <a:ext cx="998538" cy="521970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 w="28575" cmpd="dbl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对外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0060" y="2960370"/>
            <a:ext cx="836295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诸葛亮用“侍卫之臣”“忠志之士”舍身忘我，报答先帝的事实来鼓励刘禅，希望他看到蜀国具有忠臣竭力、志士效命的优势条件。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73095" y="325120"/>
            <a:ext cx="2798445" cy="649605"/>
            <a:chOff x="4997" y="2917"/>
            <a:chExt cx="4407" cy="1023"/>
          </a:xfrm>
        </p:grpSpPr>
        <p:sp>
          <p:nvSpPr>
            <p:cNvPr id="9" name="椭圆 8"/>
            <p:cNvSpPr/>
            <p:nvPr/>
          </p:nvSpPr>
          <p:spPr>
            <a:xfrm>
              <a:off x="4997" y="3044"/>
              <a:ext cx="4407" cy="896"/>
            </a:xfrm>
            <a:prstGeom prst="ellipse">
              <a:avLst/>
            </a:prstGeom>
            <a:solidFill>
              <a:schemeClr val="accent6">
                <a:alpha val="17000"/>
              </a:schemeClr>
            </a:solidFill>
            <a:ln w="28575" cmpd="dbl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5703" y="2917"/>
              <a:ext cx="3478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有利方面：</a:t>
              </a:r>
              <a:endParaRPr lang="zh-CN" alt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4" name="文本框 51203"/>
          <p:cNvSpPr txBox="1"/>
          <p:nvPr/>
        </p:nvSpPr>
        <p:spPr>
          <a:xfrm>
            <a:off x="1617980" y="1155700"/>
            <a:ext cx="175260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危急存亡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5" name="左大括号 51204"/>
          <p:cNvSpPr/>
          <p:nvPr/>
        </p:nvSpPr>
        <p:spPr>
          <a:xfrm>
            <a:off x="3310255" y="746125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6" name="文本框 51205"/>
          <p:cNvSpPr txBox="1"/>
          <p:nvPr/>
        </p:nvSpPr>
        <p:spPr>
          <a:xfrm>
            <a:off x="3651568" y="623888"/>
            <a:ext cx="1744662" cy="1614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先帝崩殂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天下三分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益州疲弊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9" name="右大括号 51208"/>
          <p:cNvSpPr/>
          <p:nvPr/>
        </p:nvSpPr>
        <p:spPr>
          <a:xfrm>
            <a:off x="5396230" y="746760"/>
            <a:ext cx="304800" cy="1371600"/>
          </a:xfrm>
          <a:prstGeom prst="rightBrace">
            <a:avLst>
              <a:gd name="adj1" fmla="val 4375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0" name="文本框 51209"/>
          <p:cNvSpPr txBox="1"/>
          <p:nvPr/>
        </p:nvSpPr>
        <p:spPr>
          <a:xfrm>
            <a:off x="5841683" y="925195"/>
            <a:ext cx="539750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不利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1" name="文本框 51210"/>
          <p:cNvSpPr txBox="1"/>
          <p:nvPr/>
        </p:nvSpPr>
        <p:spPr>
          <a:xfrm>
            <a:off x="1617980" y="2628265"/>
            <a:ext cx="184785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追殊遇报陛下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2" name="左大括号 51211"/>
          <p:cNvSpPr/>
          <p:nvPr/>
        </p:nvSpPr>
        <p:spPr>
          <a:xfrm>
            <a:off x="3310255" y="2580640"/>
            <a:ext cx="304800" cy="925830"/>
          </a:xfrm>
          <a:prstGeom prst="leftBrace">
            <a:avLst>
              <a:gd name="adj1" fmla="val 3537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3" name="文本框 51212"/>
          <p:cNvSpPr txBox="1"/>
          <p:nvPr/>
        </p:nvSpPr>
        <p:spPr>
          <a:xfrm>
            <a:off x="3683000" y="2444115"/>
            <a:ext cx="18402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不懈于内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忘身于外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5" name="右大括号 51214"/>
          <p:cNvSpPr/>
          <p:nvPr/>
        </p:nvSpPr>
        <p:spPr>
          <a:xfrm>
            <a:off x="5472430" y="2580640"/>
            <a:ext cx="228600" cy="1002030"/>
          </a:xfrm>
          <a:prstGeom prst="rightBrace">
            <a:avLst>
              <a:gd name="adj1" fmla="val 44395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6" name="文本框 51215"/>
          <p:cNvSpPr txBox="1"/>
          <p:nvPr/>
        </p:nvSpPr>
        <p:spPr>
          <a:xfrm>
            <a:off x="5842000" y="2491740"/>
            <a:ext cx="517525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有利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7" name="左大括号 51216"/>
          <p:cNvSpPr/>
          <p:nvPr/>
        </p:nvSpPr>
        <p:spPr>
          <a:xfrm>
            <a:off x="1498600" y="631825"/>
            <a:ext cx="228600" cy="3011805"/>
          </a:xfrm>
          <a:prstGeom prst="leftBrace">
            <a:avLst>
              <a:gd name="adj1" fmla="val 36944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8" name="右大括号 51217"/>
          <p:cNvSpPr/>
          <p:nvPr/>
        </p:nvSpPr>
        <p:spPr>
          <a:xfrm>
            <a:off x="6430645" y="732155"/>
            <a:ext cx="228600" cy="2911475"/>
          </a:xfrm>
          <a:prstGeom prst="rightBrace">
            <a:avLst>
              <a:gd name="adj1" fmla="val 8046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19" name="文本框 51218"/>
          <p:cNvSpPr txBox="1"/>
          <p:nvPr/>
        </p:nvSpPr>
        <p:spPr>
          <a:xfrm>
            <a:off x="6659245" y="1708785"/>
            <a:ext cx="18122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诚宜</a:t>
            </a:r>
            <a:r>
              <a:rPr lang="en-US" altLang="zh-CN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endParaRPr lang="en-US" altLang="zh-CN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不宜</a:t>
            </a:r>
            <a:r>
              <a:rPr lang="en-US" altLang="zh-CN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endParaRPr lang="en-US" altLang="zh-CN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1220" name="文本框 51219"/>
          <p:cNvSpPr txBox="1"/>
          <p:nvPr/>
        </p:nvSpPr>
        <p:spPr>
          <a:xfrm>
            <a:off x="6563995" y="2804478"/>
            <a:ext cx="1714500" cy="5540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（正反）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65630" y="4098290"/>
            <a:ext cx="5544185" cy="553085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r>
              <a:rPr lang="zh-CN" altLang="en-US" sz="3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建议：广开言路（开张圣听）。</a:t>
            </a:r>
            <a:endParaRPr lang="zh-CN" altLang="en-US" sz="3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左弧形箭头 1"/>
          <p:cNvSpPr/>
          <p:nvPr/>
        </p:nvSpPr>
        <p:spPr>
          <a:xfrm>
            <a:off x="116205" y="2059940"/>
            <a:ext cx="1382395" cy="2256155"/>
          </a:xfrm>
          <a:prstGeom prst="curvedRightArrow">
            <a:avLst/>
          </a:prstGeom>
          <a:solidFill>
            <a:schemeClr val="accent6">
              <a:lumMod val="75000"/>
              <a:alpha val="69000"/>
            </a:schemeClr>
          </a:solidFill>
          <a:ln w="158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/>
      <p:bldP spid="51210" grpId="0"/>
      <p:bldP spid="51211" grpId="0"/>
      <p:bldP spid="51213" grpId="0"/>
      <p:bldP spid="51216" grpId="0"/>
      <p:bldP spid="51219" grpId="0"/>
      <p:bldP spid="51220" grpId="0"/>
      <p:bldP spid="7" grpId="0" bldLvl="0" animBg="1"/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6"/>
          <p:cNvSpPr txBox="1"/>
          <p:nvPr/>
        </p:nvSpPr>
        <p:spPr>
          <a:xfrm>
            <a:off x="1851025" y="1192530"/>
            <a:ext cx="3641090" cy="534035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cmpd="dbl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90000"/>
              </a:lnSpc>
              <a:buClrTx/>
              <a:buSzTx/>
              <a:buFontTx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建议一：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广开言路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296670" y="1991360"/>
            <a:ext cx="688975" cy="598805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应：</a:t>
            </a:r>
            <a:endParaRPr lang="zh-CN" altLang="en-US" sz="3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985645" y="1991360"/>
            <a:ext cx="3805555" cy="598805"/>
          </a:xfrm>
          <a:prstGeom prst="rect">
            <a:avLst/>
          </a:prstGeom>
          <a:solidFill>
            <a:srgbClr val="0070C0">
              <a:alpha val="1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多听进言，广泛纳谏。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205" y="2818765"/>
            <a:ext cx="1107440" cy="598805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不应：</a:t>
            </a:r>
            <a:endParaRPr lang="zh-CN" altLang="en-US" sz="3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985645" y="2818765"/>
            <a:ext cx="3804920" cy="598805"/>
          </a:xfrm>
          <a:prstGeom prst="rect">
            <a:avLst/>
          </a:prstGeom>
          <a:solidFill>
            <a:srgbClr val="0070C0">
              <a:alpha val="1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妄自菲薄，引喻失义。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916305" y="3653155"/>
            <a:ext cx="1069340" cy="598805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目的：</a:t>
            </a:r>
            <a:endParaRPr lang="zh-CN" altLang="en-US" sz="3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985645" y="3662045"/>
            <a:ext cx="2328545" cy="598805"/>
          </a:xfrm>
          <a:prstGeom prst="rect">
            <a:avLst/>
          </a:prstGeom>
          <a:solidFill>
            <a:srgbClr val="0070C0">
              <a:alpha val="1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通忠谏之路。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69634" name="Picture 2" descr="http://cimg2.163.com/catchimg/20100302/7P3BMNU3_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77" y="2132059"/>
            <a:ext cx="3036029" cy="227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8500" y="520700"/>
            <a:ext cx="7021830" cy="553085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针对当时的局势，他提出了哪些建议？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6"/>
          <p:cNvSpPr txBox="1"/>
          <p:nvPr/>
        </p:nvSpPr>
        <p:spPr>
          <a:xfrm>
            <a:off x="2846070" y="535305"/>
            <a:ext cx="3452495" cy="583565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cmpd="dbl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建议二：严明赏罚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927100" y="1496695"/>
            <a:ext cx="742950" cy="598805"/>
          </a:xfrm>
          <a:prstGeom prst="rect">
            <a:avLst/>
          </a:prstGeom>
          <a:solidFill>
            <a:schemeClr val="accent4">
              <a:lumMod val="60000"/>
              <a:lumOff val="40000"/>
              <a:alpha val="12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应：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670050" y="1496695"/>
            <a:ext cx="3852545" cy="598805"/>
          </a:xfrm>
          <a:prstGeom prst="rect">
            <a:avLst/>
          </a:prstGeom>
          <a:solidFill>
            <a:srgbClr val="0070C0">
              <a:alpha val="1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宫中府中，赏罚一致。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5150" y="2944495"/>
            <a:ext cx="1104900" cy="598805"/>
          </a:xfrm>
          <a:prstGeom prst="rect">
            <a:avLst/>
          </a:prstGeom>
          <a:solidFill>
            <a:schemeClr val="accent4">
              <a:lumMod val="60000"/>
              <a:lumOff val="40000"/>
              <a:alpha val="12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不应：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0050" y="2944310"/>
            <a:ext cx="4991100" cy="598805"/>
          </a:xfrm>
          <a:prstGeom prst="rect">
            <a:avLst/>
          </a:prstGeom>
          <a:solidFill>
            <a:srgbClr val="0070C0">
              <a:alpha val="1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内外有别，偏私不公。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65150" y="3720465"/>
            <a:ext cx="1092200" cy="598805"/>
          </a:xfrm>
          <a:prstGeom prst="rect">
            <a:avLst/>
          </a:prstGeom>
          <a:solidFill>
            <a:schemeClr val="accent4">
              <a:lumMod val="60000"/>
              <a:lumOff val="40000"/>
              <a:alpha val="12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目的：</a:t>
            </a:r>
            <a:endParaRPr lang="zh-CN" altLang="en-US" sz="3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669733" y="3720597"/>
            <a:ext cx="3978275" cy="598805"/>
          </a:xfrm>
          <a:prstGeom prst="rect">
            <a:avLst/>
          </a:prstGeom>
          <a:solidFill>
            <a:srgbClr val="0070C0">
              <a:alpha val="1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昭陛下平明之理。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670050" y="2141855"/>
            <a:ext cx="7152005" cy="598805"/>
          </a:xfrm>
          <a:prstGeom prst="rect">
            <a:avLst/>
          </a:prstGeom>
          <a:solidFill>
            <a:srgbClr val="0070C0">
              <a:alpha val="12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作奸犯科及为忠善者</a:t>
            </a:r>
            <a:r>
              <a:rPr kumimoji="0" lang="zh-CN" altLang="en-US" sz="24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应交负责官员处理</a:t>
            </a:r>
            <a:r>
              <a:rPr kumimoji="0" lang="zh-CN" altLang="en-US" sz="24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24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1010" y="1326330"/>
          <a:ext cx="8223250" cy="349948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23620"/>
                <a:gridCol w="3778885"/>
                <a:gridCol w="3420745"/>
              </a:tblGrid>
              <a:tr h="603250">
                <a:tc gridSpan="3"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3200" dirty="0">
                          <a:solidFill>
                            <a:srgbClr val="FF00FF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Arial" panose="020B0604020202020204" pitchFamily="34" charset="0"/>
                        </a:rPr>
                        <a:t>推荐宫中贤臣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91441" marR="91441" marT="45714" marB="45714"/>
                </a:tc>
                <a:tc hMerge="1">
                  <a:tcPr marL="91441" marR="91441" marT="45714" marB="45714"/>
                </a:tc>
                <a:tc hMerge="1">
                  <a:tcPr marL="91441" marR="91441" marT="45714" marB="45714"/>
                </a:tc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800" b="1" dirty="0"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姓名</a:t>
                      </a:r>
                      <a:endParaRPr lang="zh-CN" altLang="en-US" sz="2800" b="1" dirty="0"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1" marR="91441" marT="45714" marB="45714"/>
                </a:tc>
              </a:tr>
              <a:tr h="55372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特长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1" marR="91441" marT="45714" marB="45714"/>
                </a:tc>
              </a:tr>
              <a:tr h="56324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证明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1" marR="91441" marT="45714" marB="45714"/>
                </a:tc>
              </a:tr>
              <a:tr h="51562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zh-CN" altLang="en-US" sz="2800" b="1" dirty="0"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工作</a:t>
                      </a:r>
                      <a:endParaRPr lang="zh-CN" altLang="en-US" sz="2800" b="1" dirty="0"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1" marR="91441" marT="45714" marB="45714"/>
                </a:tc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800" b="1" dirty="0">
                          <a:latin typeface="华文楷体" panose="02010600040101010101" charset="-122"/>
                          <a:ea typeface="华文楷体" panose="02010600040101010101" charset="-122"/>
                          <a:sym typeface="+mn-ea"/>
                        </a:rPr>
                        <a:t>好处</a:t>
                      </a:r>
                      <a:endParaRPr lang="zh-CN" altLang="en-US" sz="2800" b="1" dirty="0">
                        <a:latin typeface="华文楷体" panose="02010600040101010101" charset="-122"/>
                        <a:ea typeface="华文楷体" panose="02010600040101010101" charset="-122"/>
                        <a:sym typeface="+mn-ea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1" marR="91441" marT="45714" marB="45714"/>
                </a:tc>
              </a:tr>
            </a:tbl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1479550" y="1950217"/>
            <a:ext cx="3776663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郭攸之、费祎、董允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479550" y="2515050"/>
            <a:ext cx="3776663" cy="6076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皆善良忠实、志虑忠纯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545590" y="3130365"/>
            <a:ext cx="3776663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先帝简拔留给后主之材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479550" y="3695515"/>
            <a:ext cx="3776663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咨以宫中之事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479550" y="4304162"/>
            <a:ext cx="37766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可裨补缺漏，有所广益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256213" y="1950217"/>
            <a:ext cx="342741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向宠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255578" y="2557912"/>
            <a:ext cx="342741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性行淑均，晓畅军事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5255578" y="3108775"/>
            <a:ext cx="3427413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先帝称赞，众人拥戴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255578" y="3695515"/>
            <a:ext cx="3427413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咨以营中之事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5255578" y="4260665"/>
            <a:ext cx="3427413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行阵和睦，优劣得所</a:t>
            </a:r>
            <a:endParaRPr kumimoji="0" lang="zh-CN" altLang="en-US" sz="2800" b="1" kern="1200" cap="none" spc="0" normalizeH="0" baseline="0" noProof="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845435" y="478155"/>
            <a:ext cx="3452495" cy="583565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cmpd="dbl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rPr>
              <a:t>建议三：亲贤远佞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27150" y="989330"/>
            <a:ext cx="788543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出师表》出自于《三国志·诸葛亮传》卷三十五，是三国时期蜀汉丞相诸葛亮在北伐中原之前给后主刘禅上书的表文，阐述了对后主刘禅治国寄予的期望，言辞恳切，写出诸葛亮的一片忠诚之心。这篇表文以议论为主，兼用记叙和抒情。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历史上有《前出师表》和《后出师表》，通常所说的《出师表》一般指《前出师表》。出师表以诸葛亮实行了一系列比较正确的政治和经济措施，使蜀汉境内呈现兴旺景象。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30" name="Picture 2" descr="E:\水墨图表素材\5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" y="1265555"/>
            <a:ext cx="1999615" cy="38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26695" y="268420"/>
            <a:ext cx="2346325" cy="649104"/>
            <a:chOff x="923" y="1552"/>
            <a:chExt cx="3695" cy="882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写作背景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6"/>
          <p:cNvSpPr txBox="1"/>
          <p:nvPr/>
        </p:nvSpPr>
        <p:spPr>
          <a:xfrm>
            <a:off x="643255" y="1210310"/>
            <a:ext cx="1934210" cy="598805"/>
          </a:xfrm>
          <a:prstGeom prst="rect">
            <a:avLst/>
          </a:prstGeom>
          <a:solidFill>
            <a:schemeClr val="accent4">
              <a:lumMod val="75000"/>
              <a:alpha val="18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以史为鉴：</a:t>
            </a:r>
            <a:endParaRPr lang="zh-CN" altLang="en-US" sz="3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482725" y="3021965"/>
            <a:ext cx="1094740" cy="598805"/>
          </a:xfrm>
          <a:prstGeom prst="rect">
            <a:avLst/>
          </a:prstGeom>
          <a:solidFill>
            <a:schemeClr val="accent4">
              <a:lumMod val="75000"/>
              <a:alpha val="18000"/>
            </a:schemeClr>
          </a:solidFill>
          <a:ln w="12700" cmpd="sng">
            <a:solidFill>
              <a:srgbClr val="7030A0"/>
            </a:solidFill>
            <a:prstDash val="sysDot"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目的：</a:t>
            </a:r>
            <a:endParaRPr lang="zh-CN" altLang="en-US" sz="3000" b="1" dirty="0">
              <a:solidFill>
                <a:srgbClr val="FF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2577465" y="3021965"/>
            <a:ext cx="1910080" cy="598805"/>
          </a:xfrm>
          <a:prstGeom prst="rect">
            <a:avLst/>
          </a:prstGeom>
          <a:solidFill>
            <a:srgbClr val="0070C0">
              <a:alpha val="18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1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兴隆汉室。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577465" y="1210310"/>
            <a:ext cx="2545080" cy="1383665"/>
          </a:xfrm>
          <a:prstGeom prst="rect">
            <a:avLst/>
          </a:prstGeom>
          <a:solidFill>
            <a:srgbClr val="0070C0">
              <a:alpha val="18000"/>
            </a:srgb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ct val="14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西汉</a:t>
            </a:r>
            <a:r>
              <a:rPr kumimoji="0" lang="en-US" altLang="zh-CN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——</a:t>
            </a: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兴隆</a:t>
            </a:r>
            <a:endParaRPr kumimoji="0" lang="en-US" altLang="zh-CN" sz="3000" b="1" kern="1200" cap="none" spc="0" normalizeH="0" baseline="0" noProof="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  <a:p>
            <a:pPr marR="0" defTabSz="914400" eaLnBrk="1" hangingPunct="1">
              <a:lnSpc>
                <a:spcPct val="140000"/>
              </a:lnSpc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东汉</a:t>
            </a:r>
            <a:r>
              <a:rPr kumimoji="0" lang="en-US" altLang="zh-CN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——</a:t>
            </a:r>
            <a:r>
              <a:rPr kumimoji="0" lang="zh-CN" altLang="en-US" sz="3000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倾颓</a:t>
            </a:r>
            <a:endParaRPr kumimoji="0" lang="zh-CN" altLang="en-US" sz="3000" b="1" kern="1200" cap="none" spc="0" normalizeH="0" baseline="0" noProof="0" dirty="0">
              <a:solidFill>
                <a:srgbClr val="0000FF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50840" y="1035685"/>
            <a:ext cx="23368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00000"/>
              </a:lnSpc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正反两方面历史事实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充分说明国家兴颓的关键在于君王能否亲贤远佞。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 rot="10800000">
            <a:off x="5153025" y="1210310"/>
            <a:ext cx="222250" cy="1383665"/>
          </a:xfrm>
          <a:prstGeom prst="leftBrace">
            <a:avLst>
              <a:gd name="adj1" fmla="val 44005"/>
              <a:gd name="adj2" fmla="val 50000"/>
            </a:avLst>
          </a:prstGeom>
          <a:ln>
            <a:solidFill>
              <a:srgbClr val="FF33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22" name="图片 3" descr="ec4eac40bda2b3f4d740bb8eb592db2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600316" y="1809328"/>
            <a:ext cx="1357313" cy="29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1" grpId="0"/>
      <p:bldP spid="12" grpId="0" bldLvl="0" animBg="1"/>
      <p:bldP spid="10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5" name="文本框 22534"/>
          <p:cNvSpPr txBox="1"/>
          <p:nvPr/>
        </p:nvSpPr>
        <p:spPr>
          <a:xfrm>
            <a:off x="1628775" y="695008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宫中之事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1660525" y="1382713"/>
            <a:ext cx="1714500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营中之事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7" name="直接连接符 22536"/>
          <p:cNvSpPr/>
          <p:nvPr/>
        </p:nvSpPr>
        <p:spPr>
          <a:xfrm>
            <a:off x="3413125" y="971868"/>
            <a:ext cx="3810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2538" name="直接连接符 22537"/>
          <p:cNvSpPr/>
          <p:nvPr/>
        </p:nvSpPr>
        <p:spPr>
          <a:xfrm>
            <a:off x="3413125" y="1657668"/>
            <a:ext cx="457200" cy="158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2539" name="直接连接符 22538"/>
          <p:cNvSpPr/>
          <p:nvPr/>
        </p:nvSpPr>
        <p:spPr>
          <a:xfrm>
            <a:off x="6473508" y="971233"/>
            <a:ext cx="3048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2540" name="文本框 22539"/>
          <p:cNvSpPr txBox="1"/>
          <p:nvPr/>
        </p:nvSpPr>
        <p:spPr>
          <a:xfrm>
            <a:off x="6851650" y="326073"/>
            <a:ext cx="171450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裨补阙漏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有所广益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1" name="文本框 22540"/>
          <p:cNvSpPr txBox="1"/>
          <p:nvPr/>
        </p:nvSpPr>
        <p:spPr>
          <a:xfrm>
            <a:off x="3925888" y="695643"/>
            <a:ext cx="247967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先帝简拔之臣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3925888" y="1382713"/>
            <a:ext cx="2479675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先帝称能之臣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3" name="直接连接符 22542"/>
          <p:cNvSpPr/>
          <p:nvPr/>
        </p:nvSpPr>
        <p:spPr>
          <a:xfrm>
            <a:off x="6473825" y="1657668"/>
            <a:ext cx="3048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2544" name="文本框 22543"/>
          <p:cNvSpPr txBox="1"/>
          <p:nvPr/>
        </p:nvSpPr>
        <p:spPr>
          <a:xfrm>
            <a:off x="6891020" y="1383030"/>
            <a:ext cx="171450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行阵和睦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优劣得所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5" name="左大括号 22544"/>
          <p:cNvSpPr/>
          <p:nvPr/>
        </p:nvSpPr>
        <p:spPr>
          <a:xfrm>
            <a:off x="1323975" y="74295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6" name="文本框 22545"/>
          <p:cNvSpPr txBox="1"/>
          <p:nvPr/>
        </p:nvSpPr>
        <p:spPr>
          <a:xfrm>
            <a:off x="803275" y="695325"/>
            <a:ext cx="644525" cy="123983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荐贤臣</a:t>
            </a:r>
            <a:endParaRPr lang="zh-CN" altLang="en-US" sz="3000" b="1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7" name="文本框 22546"/>
          <p:cNvSpPr txBox="1"/>
          <p:nvPr/>
        </p:nvSpPr>
        <p:spPr>
          <a:xfrm>
            <a:off x="1628775" y="2318703"/>
            <a:ext cx="2863850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亲贤臣，远小人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48" name="直接连接符 22547"/>
          <p:cNvSpPr/>
          <p:nvPr/>
        </p:nvSpPr>
        <p:spPr>
          <a:xfrm>
            <a:off x="4583113" y="2594928"/>
            <a:ext cx="4572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2549" name="文本框 22548"/>
          <p:cNvSpPr txBox="1"/>
          <p:nvPr/>
        </p:nvSpPr>
        <p:spPr>
          <a:xfrm>
            <a:off x="5064125" y="2318703"/>
            <a:ext cx="1714500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先汉兴隆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0" name="文本框 22549"/>
          <p:cNvSpPr txBox="1"/>
          <p:nvPr/>
        </p:nvSpPr>
        <p:spPr>
          <a:xfrm>
            <a:off x="1630363" y="3182303"/>
            <a:ext cx="2862262" cy="5524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亲小人，远贤臣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1" name="直接连接符 22550"/>
          <p:cNvSpPr/>
          <p:nvPr/>
        </p:nvSpPr>
        <p:spPr>
          <a:xfrm>
            <a:off x="4621213" y="3458528"/>
            <a:ext cx="3810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2552" name="文本框 22551"/>
          <p:cNvSpPr txBox="1"/>
          <p:nvPr/>
        </p:nvSpPr>
        <p:spPr>
          <a:xfrm>
            <a:off x="5064125" y="3180715"/>
            <a:ext cx="1714500" cy="554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后汉倾颓</a:t>
            </a:r>
            <a:endParaRPr lang="zh-CN" altLang="en-US" sz="3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3" name="右大括号 22552"/>
          <p:cNvSpPr/>
          <p:nvPr/>
        </p:nvSpPr>
        <p:spPr>
          <a:xfrm>
            <a:off x="6851650" y="2318703"/>
            <a:ext cx="228600" cy="1400175"/>
          </a:xfrm>
          <a:prstGeom prst="rightBrace">
            <a:avLst>
              <a:gd name="adj1" fmla="val 3607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4" name="文本框 22553"/>
          <p:cNvSpPr txBox="1"/>
          <p:nvPr/>
        </p:nvSpPr>
        <p:spPr>
          <a:xfrm>
            <a:off x="7080250" y="2442845"/>
            <a:ext cx="1335088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正反历史教训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5" name="左大括号 22554"/>
          <p:cNvSpPr/>
          <p:nvPr/>
        </p:nvSpPr>
        <p:spPr>
          <a:xfrm>
            <a:off x="1447800" y="2398395"/>
            <a:ext cx="182563" cy="1143000"/>
          </a:xfrm>
          <a:prstGeom prst="leftBrace">
            <a:avLst>
              <a:gd name="adj1" fmla="val 625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6" name="文本框 22555"/>
          <p:cNvSpPr txBox="1"/>
          <p:nvPr/>
        </p:nvSpPr>
        <p:spPr>
          <a:xfrm>
            <a:off x="803275" y="2398078"/>
            <a:ext cx="644525" cy="12414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r>
              <a:rPr lang="zh-CN" altLang="en-US" sz="30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引教训</a:t>
            </a:r>
            <a:endParaRPr lang="zh-CN" altLang="en-US" sz="3000" b="1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57" name="左大括号 22556"/>
          <p:cNvSpPr/>
          <p:nvPr/>
        </p:nvSpPr>
        <p:spPr>
          <a:xfrm>
            <a:off x="574675" y="901700"/>
            <a:ext cx="228600" cy="2743200"/>
          </a:xfrm>
          <a:prstGeom prst="leftBrace">
            <a:avLst>
              <a:gd name="adj1" fmla="val 29085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t"/>
          <a:p>
            <a:pPr fontAlgn="base"/>
            <a:endParaRPr lang="zh-CN" altLang="en-US" sz="3000" b="1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2" name="文本框 22561"/>
          <p:cNvSpPr txBox="1"/>
          <p:nvPr/>
        </p:nvSpPr>
        <p:spPr>
          <a:xfrm>
            <a:off x="1323975" y="4062095"/>
            <a:ext cx="6418263" cy="552450"/>
          </a:xfrm>
          <a:prstGeom prst="rect">
            <a:avLst/>
          </a:prstGeom>
          <a:solidFill>
            <a:schemeClr val="accent2">
              <a:alpha val="43000"/>
            </a:schemeClr>
          </a:solidFill>
          <a:ln w="28575" cmpd="dbl">
            <a:solidFill>
              <a:srgbClr val="C00000"/>
            </a:solidFill>
            <a:prstDash val="sysDot"/>
          </a:ln>
        </p:spPr>
        <p:txBody>
          <a:bodyPr wrap="square" anchor="t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亲贤远佞</a:t>
            </a:r>
            <a:r>
              <a:rPr lang="en-US" altLang="zh-CN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汉室之隆，可计日而待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40" grpId="0"/>
      <p:bldP spid="22541" grpId="0" bldLvl="0" animBg="1"/>
      <p:bldP spid="22542" grpId="0" bldLvl="0" animBg="1"/>
      <p:bldP spid="22544" grpId="0"/>
      <p:bldP spid="22546" grpId="0"/>
      <p:bldP spid="22547" grpId="0"/>
      <p:bldP spid="22549" grpId="0"/>
      <p:bldP spid="22550" grpId="0"/>
      <p:bldP spid="22552" grpId="0"/>
      <p:bldP spid="22554" grpId="0"/>
      <p:bldP spid="22556" grpId="0"/>
      <p:bldP spid="22562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54355" y="1050290"/>
            <a:ext cx="8138795" cy="59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从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诸葛亮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自叙出身中，你看出了他怎样的品质？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085" y="1695450"/>
            <a:ext cx="7767320" cy="1038860"/>
          </a:xfrm>
          <a:prstGeom prst="rect">
            <a:avLst/>
          </a:prstGeom>
          <a:solidFill>
            <a:srgbClr val="0070C0">
              <a:alpha val="18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臣本布衣，躬耕于南阳，苟全性命于乱世，不求闻达于诸侯。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0445" y="3158490"/>
            <a:ext cx="51625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表现了诸葛亮淡泊名利、不慕富贵的高远志趣。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6084" name="Picture 4" descr="http://www.sc.xinhuanet.com/content/2017-07/12/1121304343_14998230608811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1961" y="2354614"/>
            <a:ext cx="1966675" cy="26222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712720" y="396240"/>
            <a:ext cx="4077970" cy="553085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txBody>
          <a:bodyPr wrap="square">
            <a:spAutoFit/>
          </a:bodyPr>
          <a:p>
            <a:pPr marR="0" algn="ctr" defTabSz="914400">
              <a:buClrTx/>
              <a:buSzTx/>
              <a:buFontTx/>
              <a:defRPr/>
            </a:pPr>
            <a:r>
              <a:rPr kumimoji="0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【第二部分（6、7）】</a:t>
            </a:r>
            <a:endParaRPr kumimoji="0" sz="3000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6085" y="462280"/>
            <a:ext cx="8291195" cy="1106805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5.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细读课文，说说诸葛亮追忆了哪些往事，表明了他怎样的态度？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1338" y="1708600"/>
            <a:ext cx="3751262" cy="2788933"/>
            <a:chOff x="820963" y="1953278"/>
            <a:chExt cx="3751037" cy="27890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963" y="1953278"/>
              <a:ext cx="3751037" cy="21999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38" name="TextBox 6"/>
            <p:cNvSpPr txBox="1"/>
            <p:nvPr/>
          </p:nvSpPr>
          <p:spPr>
            <a:xfrm>
              <a:off x="820963" y="4134570"/>
              <a:ext cx="3751037" cy="6077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三顾茅庐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292600" y="1636395"/>
            <a:ext cx="4442460" cy="2861310"/>
          </a:xfrm>
          <a:prstGeom prst="rect">
            <a:avLst/>
          </a:prstGeom>
          <a:solidFill>
            <a:srgbClr val="FF0000">
              <a:alpha val="12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表明了他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感念先帝知遇之恩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，忠于刘氏父子的感情。他以先辈创业的艰难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激励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刘禅，使刘禅认真对待和执行这三条建议。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579438" y="851350"/>
            <a:ext cx="3862387" cy="3509868"/>
            <a:chOff x="4622800" y="853364"/>
            <a:chExt cx="3862855" cy="35113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22800" y="853364"/>
              <a:ext cx="3862855" cy="29033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5061" name="TextBox 6"/>
            <p:cNvSpPr txBox="1"/>
            <p:nvPr/>
          </p:nvSpPr>
          <p:spPr>
            <a:xfrm>
              <a:off x="4622800" y="3756735"/>
              <a:ext cx="3862855" cy="6079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白帝城托孤</a:t>
              </a:r>
              <a:endPara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498975" y="864870"/>
            <a:ext cx="4461510" cy="3415030"/>
          </a:xfrm>
          <a:prstGeom prst="rect">
            <a:avLst/>
          </a:prstGeom>
          <a:solidFill>
            <a:srgbClr val="FF0000">
              <a:alpha val="12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表明自己始终不忘先主“兴复汉室”的重托，自己出师其实是为了完成先帝使命。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体现了他为报答先帝知遇之恩而鞠躬尽瘁的心理感受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6245" y="1975485"/>
            <a:ext cx="69056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叙述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6575" y="482918"/>
            <a:ext cx="324612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身份，生活，追求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69025" y="482918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品格高远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6575" y="1099820"/>
            <a:ext cx="362902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猥自枉屈、三顾草庐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宽宏大度，不耻下问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69660" y="1290638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由是感激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06575" y="2114550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创业艰难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69025" y="2103120"/>
            <a:ext cx="171450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效忠心愿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1070610" y="335280"/>
            <a:ext cx="815340" cy="4327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256213" y="792480"/>
            <a:ext cx="912813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522153" y="2379345"/>
            <a:ext cx="912813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右大括号 14"/>
          <p:cNvSpPr/>
          <p:nvPr/>
        </p:nvSpPr>
        <p:spPr>
          <a:xfrm>
            <a:off x="5664518" y="1099820"/>
            <a:ext cx="287338" cy="93503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4" name="文本框 53256"/>
          <p:cNvSpPr txBox="1"/>
          <p:nvPr/>
        </p:nvSpPr>
        <p:spPr>
          <a:xfrm>
            <a:off x="1885950" y="4118610"/>
            <a:ext cx="1062355" cy="598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  <a:buClr>
                <a:srgbClr val="9BBB59"/>
              </a:buClr>
              <a:buFont typeface="Wingdings" panose="05000000000000000000" charset="0"/>
            </a:pP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补笔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6575" y="2840990"/>
            <a:ext cx="40119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叙托孤之事，</a:t>
            </a:r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提挈全段</a:t>
            </a:r>
            <a:endParaRPr lang="en-US" altLang="zh-CN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73520" y="2778760"/>
            <a:ext cx="2327910" cy="8655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受命以来的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心情、行动；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06575" y="3564890"/>
            <a:ext cx="36290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北定中原，兴复汉室</a:t>
            </a:r>
            <a:endParaRPr lang="zh-CN" altLang="en-US" sz="3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84645" y="3596640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出师目标</a:t>
            </a:r>
            <a:endParaRPr lang="zh-CN" altLang="en-US" sz="3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5883910" y="3116580"/>
            <a:ext cx="689610" cy="63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5664518" y="3841750"/>
            <a:ext cx="912813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ldLvl="0" animBg="1"/>
      <p:bldP spid="4" grpId="0"/>
      <p:bldP spid="6" grpId="0"/>
      <p:bldP spid="8" grpId="0"/>
      <p:bldP spid="15" grpId="0" bldLvl="0" animBg="1"/>
      <p:bldP spid="9" grpId="0"/>
      <p:bldP spid="10" grpId="0"/>
      <p:bldP spid="11" grpId="0"/>
      <p:bldP spid="46084" grpId="0"/>
      <p:bldP spid="5" grpId="0"/>
      <p:bldP spid="16" grpId="0"/>
      <p:bldP spid="7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57835" y="695960"/>
            <a:ext cx="790575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6.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思考：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“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至于斟酌损益，进尽忠言，则攸之、祎、允之任也”一句有什么言外之意？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0370" y="2006600"/>
            <a:ext cx="8303260" cy="2306955"/>
          </a:xfrm>
          <a:prstGeom prst="rect">
            <a:avLst/>
          </a:prstGeom>
          <a:solidFill>
            <a:srgbClr val="FF0000">
              <a:alpha val="12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诸葛亮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明确了自己和各大臣的责任，显然在暗示后主也有自己的职责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，那就是“开张圣听”。字面上没有提及是因为作为人臣不能僭越，要让后主自己去感悟，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体现了诸葛亮的用心良苦。</a:t>
            </a:r>
            <a:endParaRPr lang="zh-CN" altLang="en-US" sz="30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65150" y="2113412"/>
          <a:ext cx="7999095" cy="23796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25090"/>
                <a:gridCol w="5374005"/>
              </a:tblGrid>
              <a:tr h="643511">
                <a:tc>
                  <a:txBody>
                    <a:bodyPr/>
                    <a:p>
                      <a:endParaRPr lang="zh-CN" altLang="en-US" sz="1800"/>
                    </a:p>
                  </a:txBody>
                  <a:tcPr marL="91431" marR="91431" marT="45713" marB="45713"/>
                </a:tc>
                <a:tc>
                  <a:txBody>
                    <a:bodyPr/>
                    <a:p>
                      <a:endParaRPr lang="zh-CN" altLang="en-US" sz="1800" dirty="0"/>
                    </a:p>
                  </a:txBody>
                  <a:tcPr marL="91431" marR="91431" marT="45713" marB="45713"/>
                </a:tc>
              </a:tr>
              <a:tr h="1136323">
                <a:tc>
                  <a:txBody>
                    <a:bodyPr/>
                    <a:p>
                      <a:endParaRPr lang="zh-CN" altLang="en-US" sz="1800"/>
                    </a:p>
                  </a:txBody>
                  <a:tcPr marL="91431" marR="91431" marT="45713" marB="45713"/>
                </a:tc>
                <a:tc>
                  <a:txBody>
                    <a:bodyPr/>
                    <a:p>
                      <a:endParaRPr lang="zh-CN" altLang="en-US" sz="1800"/>
                    </a:p>
                  </a:txBody>
                  <a:tcPr marL="91431" marR="91431" marT="45713" marB="45713"/>
                </a:tc>
              </a:tr>
              <a:tr h="599828">
                <a:tc>
                  <a:txBody>
                    <a:bodyPr/>
                    <a:p>
                      <a:endParaRPr lang="zh-CN" altLang="en-US" sz="1800" dirty="0"/>
                    </a:p>
                  </a:txBody>
                  <a:tcPr marL="91431" marR="91431" marT="45713" marB="45713"/>
                </a:tc>
                <a:tc>
                  <a:txBody>
                    <a:bodyPr/>
                    <a:p>
                      <a:endParaRPr lang="zh-CN" altLang="en-US" sz="1800" dirty="0"/>
                    </a:p>
                  </a:txBody>
                  <a:tcPr marL="91431" marR="91431" marT="45713" marB="45713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34353" y="1026927"/>
            <a:ext cx="8059738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7.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认真读课文第三部分，说说文章指出了君臣各自的哪些责任？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438" y="2167388"/>
            <a:ext cx="2617787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诸葛亮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7225" y="2167388"/>
            <a:ext cx="5367338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征讨奸贼、兴复汉室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9438" y="2799213"/>
            <a:ext cx="2611437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郭攸之、费祎、董允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90875" y="2995428"/>
            <a:ext cx="5360988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发扬圣德的言论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3088" y="3924750"/>
            <a:ext cx="2617787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陛下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7225" y="3901890"/>
            <a:ext cx="5360988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思虑谋划，询问治国的好方法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68575" y="391795"/>
            <a:ext cx="3677920" cy="553085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txBody>
          <a:bodyPr wrap="square">
            <a:spAutoFit/>
          </a:bodyPr>
          <a:p>
            <a:pPr marR="0" algn="ctr" defTabSz="914400">
              <a:buClrTx/>
              <a:buSzTx/>
              <a:buFontTx/>
              <a:defRPr/>
            </a:pPr>
            <a:r>
              <a:rPr kumimoji="0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【第三部分（8）】</a:t>
            </a:r>
            <a:endParaRPr kumimoji="0" sz="3000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92150" y="537660"/>
            <a:ext cx="77597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8.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文章的最后一句话体现了诸葛亮怎样的思想感情呢？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2740" y="1644650"/>
            <a:ext cx="6204585" cy="565150"/>
          </a:xfrm>
          <a:prstGeom prst="rect">
            <a:avLst/>
          </a:prstGeom>
          <a:solidFill>
            <a:srgbClr val="0070C0">
              <a:alpha val="17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今当远离，临表涕零，不知所言。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8485" y="2448560"/>
            <a:ext cx="7987665" cy="2122805"/>
          </a:xfrm>
          <a:prstGeom prst="rect">
            <a:avLst/>
          </a:prstGeom>
          <a:solidFill>
            <a:schemeClr val="accent2">
              <a:alpha val="17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结尾是表文的结语，表明诸葛亮临行前的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百感交集，无限眷恋之情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。这本来是“表”这种文体的套语，但其声呜咽似泣，其情沛然如注，</a:t>
            </a:r>
            <a:r>
              <a:rPr lang="zh-CN" altLang="en-US" sz="30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勤勤恳恳之态全现，耿耿忠心尽袒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文本框 11"/>
          <p:cNvSpPr txBox="1"/>
          <p:nvPr/>
        </p:nvSpPr>
        <p:spPr>
          <a:xfrm>
            <a:off x="610870" y="783590"/>
            <a:ext cx="742950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作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者自叙志趣过人，不求功名的话：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4" name="文本框 53256"/>
          <p:cNvSpPr txBox="1"/>
          <p:nvPr/>
        </p:nvSpPr>
        <p:spPr>
          <a:xfrm>
            <a:off x="1125220" y="1336675"/>
            <a:ext cx="6758940" cy="553085"/>
          </a:xfrm>
          <a:prstGeom prst="rect">
            <a:avLst/>
          </a:prstGeom>
          <a:solidFill>
            <a:srgbClr val="0070C0">
              <a:alpha val="27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9BBB59"/>
              </a:buClr>
            </a:pPr>
            <a:r>
              <a:rPr lang="zh-CN" altLang="en-US" sz="30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苟全性命于乱世，不求闻达于诸侯。</a:t>
            </a:r>
            <a:endParaRPr lang="zh-CN" altLang="en-US" sz="3000" b="1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1"/>
          <p:cNvSpPr txBox="1"/>
          <p:nvPr/>
        </p:nvSpPr>
        <p:spPr>
          <a:xfrm>
            <a:off x="610870" y="1889760"/>
            <a:ext cx="759968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altLang="zh-CN" sz="3000" b="1" err="1">
                <a:latin typeface="黑体" panose="02010609060101010101" pitchFamily="49" charset="-122"/>
                <a:ea typeface="黑体" panose="02010609060101010101" pitchFamily="49" charset="-122"/>
              </a:rPr>
              <a:t>文中两句说尽诸葛亮一生的千古名言</a:t>
            </a:r>
            <a:r>
              <a:rPr lang="zh-CN" altLang="en-US" sz="3000" b="1" err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000" b="1" err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53256"/>
          <p:cNvSpPr txBox="1"/>
          <p:nvPr/>
        </p:nvSpPr>
        <p:spPr>
          <a:xfrm>
            <a:off x="1031240" y="2442845"/>
            <a:ext cx="6758940" cy="553085"/>
          </a:xfrm>
          <a:prstGeom prst="rect">
            <a:avLst/>
          </a:prstGeom>
          <a:solidFill>
            <a:srgbClr val="0070C0">
              <a:alpha val="27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9BBB59"/>
              </a:buClr>
            </a:pPr>
            <a:r>
              <a:rPr lang="zh-CN" altLang="en-US" sz="30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受任于败军之际，奉命于危难之间</a:t>
            </a:r>
            <a:r>
              <a:rPr lang="zh-CN" altLang="en-US" sz="30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。</a:t>
            </a:r>
            <a:endParaRPr lang="zh-CN" altLang="en-US" sz="3000" b="1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610870" y="3077210"/>
            <a:ext cx="841946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文中列举使诸葛亮报先帝忠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陛下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两件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事</a:t>
            </a:r>
            <a:r>
              <a:rPr lang="zh-CN" altLang="en-US" sz="3000" b="1" err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3000" b="1" err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53256"/>
          <p:cNvSpPr txBox="1"/>
          <p:nvPr/>
        </p:nvSpPr>
        <p:spPr>
          <a:xfrm>
            <a:off x="1125220" y="3630295"/>
            <a:ext cx="4365625" cy="553085"/>
          </a:xfrm>
          <a:prstGeom prst="rect">
            <a:avLst/>
          </a:prstGeom>
          <a:solidFill>
            <a:srgbClr val="0070C0">
              <a:alpha val="27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rgbClr val="9BBB59"/>
              </a:buClr>
            </a:pPr>
            <a:r>
              <a:rPr lang="zh-CN" altLang="en-US" sz="30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三顾茅庐、白帝城托孤</a:t>
            </a:r>
            <a:endParaRPr lang="zh-CN" altLang="en-US" sz="3000" b="1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30480" y="230505"/>
            <a:ext cx="2758440" cy="553085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txBody>
          <a:bodyPr wrap="square">
            <a:spAutoFit/>
          </a:bodyPr>
          <a:p>
            <a:pPr marR="0" algn="ctr" defTabSz="914400">
              <a:buClrTx/>
              <a:buSzTx/>
              <a:buFontTx/>
              <a:defRPr/>
            </a:pPr>
            <a:r>
              <a:rPr kumimoji="0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【</a:t>
            </a:r>
            <a:r>
              <a:rPr kumimoji="0" lang="zh-CN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小试牛刀</a:t>
            </a:r>
            <a:r>
              <a:rPr kumimoji="0" sz="30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】</a:t>
            </a:r>
            <a:endParaRPr kumimoji="0" sz="3000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610870" y="4183380"/>
            <a:ext cx="372427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找出文中的成语</a:t>
            </a:r>
            <a:r>
              <a:rPr lang="zh-CN" altLang="en-US" sz="3000" b="1" err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endParaRPr lang="zh-CN" altLang="en-US" sz="3000" b="1" err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53256"/>
          <p:cNvSpPr txBox="1"/>
          <p:nvPr/>
        </p:nvSpPr>
        <p:spPr>
          <a:xfrm>
            <a:off x="4101465" y="4264660"/>
            <a:ext cx="3782695" cy="865505"/>
          </a:xfrm>
          <a:prstGeom prst="rect">
            <a:avLst/>
          </a:prstGeom>
          <a:solidFill>
            <a:srgbClr val="0070C0">
              <a:alpha val="27000"/>
            </a:srgbClr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  <a:buClr>
                <a:srgbClr val="9BBB59"/>
              </a:buClr>
            </a:pPr>
            <a:r>
              <a:rPr lang="zh-CN" altLang="en-US" sz="28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妄自菲薄、引喻失义、</a:t>
            </a:r>
            <a:endParaRPr lang="zh-CN" altLang="en-US" sz="2800" b="1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  <a:buClr>
                <a:srgbClr val="9BBB59"/>
              </a:buClr>
            </a:pPr>
            <a:r>
              <a:rPr lang="zh-CN" altLang="en-US" sz="28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  <a:sym typeface="宋体" panose="02010600030101010101" pitchFamily="2" charset="-122"/>
              </a:rPr>
              <a:t>作奸犯科、计日而待</a:t>
            </a:r>
            <a:endParaRPr lang="zh-CN" altLang="en-US" sz="2800" b="1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460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ldLvl="0" animBg="1"/>
      <p:bldP spid="2" grpId="0"/>
      <p:bldP spid="3" grpId="0" bldLvl="0" animBg="1"/>
      <p:bldP spid="4" grpId="0"/>
      <p:bldP spid="5" grpId="0" bldLvl="0" animBg="1"/>
      <p:bldP spid="69633" grpId="0"/>
      <p:bldP spid="6" grpId="0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9" name="Text Box 5"/>
          <p:cNvSpPr txBox="1"/>
          <p:nvPr/>
        </p:nvSpPr>
        <p:spPr>
          <a:xfrm>
            <a:off x="111760" y="889000"/>
            <a:ext cx="9051925" cy="3774440"/>
          </a:xfrm>
          <a:prstGeom prst="rect">
            <a:avLst/>
          </a:prstGeom>
          <a:solidFill>
            <a:schemeClr val="bg1">
              <a:alpha val="3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223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年，刘备病死，将刘禅托付给诸葛亮。此时蜀汉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伐吴惨败，元气大伤。诸葛亮实行了一系列比较正确的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政治和经济措施，使蜀汉境内呈现兴旺景象。同时与孙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吴修好，平息南方叛乱，稳定了蜀汉的政权。适逢曹魏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内部又有动荡，于是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227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年，诸葛亮决定北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上伐魏。临行前，他考虑到刘禅不懂得治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理政事，故上表劝诫，以期他能稳定国内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60000"/>
              </a:lnSpc>
              <a:spcBef>
                <a:spcPts val="18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政局，不被小人所惑，使北伐无后顾之忧。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4190" y="2745105"/>
            <a:ext cx="2204720" cy="2204720"/>
          </a:xfrm>
          <a:prstGeom prst="roundRect">
            <a:avLst/>
          </a:prstGeom>
          <a:effectLst>
            <a:softEdge rad="381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173355" y="1120140"/>
            <a:ext cx="978535" cy="3642360"/>
            <a:chOff x="273" y="1764"/>
            <a:chExt cx="1541" cy="5736"/>
          </a:xfrm>
        </p:grpSpPr>
        <p:sp>
          <p:nvSpPr>
            <p:cNvPr id="7" name="TextBox 7"/>
            <p:cNvSpPr txBox="1"/>
            <p:nvPr/>
          </p:nvSpPr>
          <p:spPr>
            <a:xfrm>
              <a:off x="273" y="2187"/>
              <a:ext cx="1160" cy="4705"/>
            </a:xfrm>
            <a:prstGeom prst="rect">
              <a:avLst/>
            </a:prstGeom>
            <a:noFill/>
          </p:spPr>
          <p:txBody>
            <a:bodyPr vert="eaVert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defRPr/>
              </a:pPr>
              <a:r>
                <a:rPr kumimoji="0" lang="zh-CN" altLang="en-US" sz="3600" b="1" kern="1200" cap="none" spc="0" normalizeH="0" baseline="0" noProof="0" dirty="0">
                  <a:solidFill>
                    <a:srgbClr val="FF0000"/>
                  </a:solidFill>
                  <a:latin typeface="华文中宋" panose="02010600040101010101" charset="-122"/>
                  <a:ea typeface="华文中宋" panose="02010600040101010101" charset="-122"/>
                  <a:cs typeface="+mn-cs"/>
                </a:rPr>
                <a:t>出师表</a:t>
              </a:r>
              <a:endParaRPr kumimoji="0" lang="zh-CN" altLang="en-US" sz="3600" b="1" kern="1200" cap="none" spc="0" normalizeH="0" baseline="0" noProof="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endParaRP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1372" y="1764"/>
              <a:ext cx="443" cy="5737"/>
            </a:xfrm>
            <a:prstGeom prst="leftBrace">
              <a:avLst>
                <a:gd name="adj1" fmla="val 41998"/>
                <a:gd name="adj2" fmla="val 50000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02359" y="742448"/>
            <a:ext cx="3054985" cy="1266825"/>
            <a:chOff x="-716500" y="1108087"/>
            <a:chExt cx="3054792" cy="1266825"/>
          </a:xfrm>
        </p:grpSpPr>
        <p:sp>
          <p:nvSpPr>
            <p:cNvPr id="49181" name="TextBox 11"/>
            <p:cNvSpPr txBox="1"/>
            <p:nvPr/>
          </p:nvSpPr>
          <p:spPr>
            <a:xfrm>
              <a:off x="-716500" y="1496072"/>
              <a:ext cx="3054792" cy="4914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分析形势</a:t>
              </a:r>
              <a:r>
                <a:rPr lang="en-US" altLang="zh-CN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—</a:t>
              </a:r>
              <a:r>
                <a:rPr lang="zh-CN" altLang="en-US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提建议</a:t>
              </a:r>
              <a:endParaRPr lang="zh-CN" altLang="en-US" sz="26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1" name="左大括号 10"/>
            <p:cNvSpPr/>
            <p:nvPr/>
          </p:nvSpPr>
          <p:spPr>
            <a:xfrm>
              <a:off x="2064944" y="1108087"/>
              <a:ext cx="203187" cy="1266825"/>
            </a:xfrm>
            <a:prstGeom prst="leftBrace">
              <a:avLst>
                <a:gd name="adj1" fmla="val 2745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87495" y="711650"/>
            <a:ext cx="1609725" cy="12846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广开言路</a:t>
            </a:r>
            <a:endParaRPr lang="en-US" altLang="zh-CN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严明赏罚</a:t>
            </a:r>
            <a:endParaRPr lang="en-US" altLang="zh-CN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亲贤远佞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7341235" y="742315"/>
            <a:ext cx="355600" cy="4051300"/>
          </a:xfrm>
          <a:prstGeom prst="rightBrace">
            <a:avLst>
              <a:gd name="adj1" fmla="val 3493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7696835" y="2291213"/>
            <a:ext cx="1255395" cy="9531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报先帝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忠陛下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52525" y="2170177"/>
            <a:ext cx="1945006" cy="810260"/>
            <a:chOff x="553578" y="2525282"/>
            <a:chExt cx="1944046" cy="810260"/>
          </a:xfrm>
        </p:grpSpPr>
        <p:sp>
          <p:nvSpPr>
            <p:cNvPr id="12" name="左大括号 11"/>
            <p:cNvSpPr/>
            <p:nvPr/>
          </p:nvSpPr>
          <p:spPr>
            <a:xfrm>
              <a:off x="2274214" y="2525917"/>
              <a:ext cx="223410" cy="790575"/>
            </a:xfrm>
            <a:prstGeom prst="leftBrace">
              <a:avLst>
                <a:gd name="adj1" fmla="val 2320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9180" name="TextBox 11"/>
            <p:cNvSpPr txBox="1"/>
            <p:nvPr/>
          </p:nvSpPr>
          <p:spPr>
            <a:xfrm>
              <a:off x="553578" y="2525282"/>
              <a:ext cx="1662879" cy="810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自叙经历</a:t>
              </a:r>
              <a:r>
                <a:rPr lang="en-US" altLang="zh-CN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—</a:t>
              </a:r>
              <a:r>
                <a:rPr lang="en-US" altLang="zh-CN" sz="14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 </a:t>
              </a:r>
              <a:r>
                <a:rPr lang="zh-CN" altLang="en-US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表衷心</a:t>
              </a:r>
              <a:endParaRPr lang="zh-CN" altLang="en-US" sz="26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3158490" y="2089150"/>
            <a:ext cx="154686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知遇之恩</a:t>
            </a:r>
            <a:endParaRPr lang="en-US" altLang="zh-CN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托孤之重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102360" y="4376420"/>
            <a:ext cx="153797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6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总结全文</a:t>
            </a:r>
            <a:endParaRPr lang="zh-CN" altLang="en-US" sz="26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左大括号 24"/>
          <p:cNvSpPr/>
          <p:nvPr/>
        </p:nvSpPr>
        <p:spPr>
          <a:xfrm flipH="1">
            <a:off x="4816475" y="2140400"/>
            <a:ext cx="203200" cy="749300"/>
          </a:xfrm>
          <a:prstGeom prst="leftBrace">
            <a:avLst>
              <a:gd name="adj1" fmla="val 31400"/>
              <a:gd name="adj2" fmla="val 483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215890" y="2069465"/>
            <a:ext cx="1307465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报先帝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忠陛下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0" name="右大括号 29"/>
          <p:cNvSpPr/>
          <p:nvPr/>
        </p:nvSpPr>
        <p:spPr>
          <a:xfrm>
            <a:off x="5639435" y="704215"/>
            <a:ext cx="184150" cy="1298575"/>
          </a:xfrm>
          <a:prstGeom prst="rightBrace">
            <a:avLst>
              <a:gd name="adj1" fmla="val 3859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823585" y="1129030"/>
            <a:ext cx="1635760" cy="450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语重心长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2510" y="3103562"/>
            <a:ext cx="1635760" cy="1151573"/>
            <a:chOff x="650132" y="3480259"/>
            <a:chExt cx="1532827" cy="1151515"/>
          </a:xfrm>
        </p:grpSpPr>
        <p:sp>
          <p:nvSpPr>
            <p:cNvPr id="49177" name="TextBox 11"/>
            <p:cNvSpPr txBox="1"/>
            <p:nvPr/>
          </p:nvSpPr>
          <p:spPr>
            <a:xfrm>
              <a:off x="650132" y="3740279"/>
              <a:ext cx="1440596" cy="8914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点明主旨</a:t>
              </a:r>
              <a:r>
                <a:rPr lang="en-US" altLang="zh-CN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—</a:t>
              </a:r>
              <a:r>
                <a:rPr lang="zh-CN" altLang="en-US" sz="2600" b="1" dirty="0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明责任</a:t>
              </a:r>
              <a:endParaRPr lang="zh-CN" altLang="en-US" sz="26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32" name="左大括号 31"/>
            <p:cNvSpPr/>
            <p:nvPr/>
          </p:nvSpPr>
          <p:spPr>
            <a:xfrm>
              <a:off x="1980050" y="3480259"/>
              <a:ext cx="202909" cy="1151197"/>
            </a:xfrm>
            <a:prstGeom prst="leftBrace">
              <a:avLst>
                <a:gd name="adj1" fmla="val 21079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2631440" y="3184023"/>
            <a:ext cx="527050" cy="4914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0000"/>
              </a:lnSpc>
            </a:pPr>
            <a:r>
              <a:rPr lang="zh-CN" altLang="en-US" sz="2600" b="1" dirty="0">
                <a:solidFill>
                  <a:srgbClr val="99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臣</a:t>
            </a:r>
            <a:endParaRPr lang="en-US" altLang="zh-CN" sz="2600" b="1" dirty="0">
              <a:solidFill>
                <a:srgbClr val="99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640330" y="3763645"/>
            <a:ext cx="51816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600" b="1" dirty="0">
                <a:solidFill>
                  <a:srgbClr val="99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君</a:t>
            </a:r>
            <a:endParaRPr lang="en-US" altLang="zh-CN" sz="2600" b="1" dirty="0">
              <a:solidFill>
                <a:srgbClr val="99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3097530" y="3103377"/>
            <a:ext cx="174625" cy="652463"/>
          </a:xfrm>
          <a:prstGeom prst="leftBrace">
            <a:avLst>
              <a:gd name="adj1" fmla="val 3216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3215640" y="3024320"/>
            <a:ext cx="3706813" cy="810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不效，则治臣之罪</a:t>
            </a:r>
            <a:endParaRPr lang="en-US" altLang="zh-CN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无兴德之言，以彰其咎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右大括号 38"/>
          <p:cNvSpPr/>
          <p:nvPr/>
        </p:nvSpPr>
        <p:spPr>
          <a:xfrm>
            <a:off x="6625590" y="3024505"/>
            <a:ext cx="244475" cy="1230630"/>
          </a:xfrm>
          <a:prstGeom prst="rightBrace">
            <a:avLst>
              <a:gd name="adj1" fmla="val 3201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870065" y="2980690"/>
            <a:ext cx="567055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言辞恳切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6225" y="4376235"/>
            <a:ext cx="317182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临表涕零，感情真挚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32798" y="3789178"/>
            <a:ext cx="217551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深追先帝遗诏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0990" y="232860"/>
            <a:ext cx="2346325" cy="649104"/>
            <a:chOff x="923" y="1552"/>
            <a:chExt cx="3695" cy="882"/>
          </a:xfrm>
        </p:grpSpPr>
        <p:pic>
          <p:nvPicPr>
            <p:cNvPr id="9" name="图片 8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ldLvl="0" animBg="1"/>
      <p:bldP spid="21" grpId="0"/>
      <p:bldP spid="29" grpId="0"/>
      <p:bldP spid="23" grpId="0"/>
      <p:bldP spid="25" grpId="0" bldLvl="0" animBg="1"/>
      <p:bldP spid="26" grpId="0"/>
      <p:bldP spid="30" grpId="0" bldLvl="0" animBg="1"/>
      <p:bldP spid="31" grpId="0"/>
      <p:bldP spid="33" grpId="0"/>
      <p:bldP spid="34" grpId="0"/>
      <p:bldP spid="35" grpId="0" bldLvl="0" animBg="1"/>
      <p:bldP spid="37" grpId="0"/>
      <p:bldP spid="39" grpId="0" bldLvl="0" animBg="1"/>
      <p:bldP spid="40" grpId="0"/>
      <p:bldP spid="6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300997" y="764429"/>
            <a:ext cx="8384562" cy="3986525"/>
            <a:chOff x="-917" y="1593"/>
            <a:chExt cx="15013" cy="9398"/>
          </a:xfrm>
        </p:grpSpPr>
        <p:sp>
          <p:nvSpPr>
            <p:cNvPr id="9" name="圆角矩形 8"/>
            <p:cNvSpPr/>
            <p:nvPr/>
          </p:nvSpPr>
          <p:spPr>
            <a:xfrm>
              <a:off x="-917" y="2702"/>
              <a:ext cx="11851" cy="7322"/>
            </a:xfrm>
            <a:prstGeom prst="roundRect">
              <a:avLst/>
            </a:prstGeom>
            <a:solidFill>
              <a:schemeClr val="bg1">
                <a:alpha val="39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pic>
          <p:nvPicPr>
            <p:cNvPr id="10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6800000">
              <a:off x="7834" y="4729"/>
              <a:ext cx="9398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300990" y="232860"/>
            <a:ext cx="2346325" cy="649104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课文小结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50278" name="矩形 4"/>
          <p:cNvSpPr/>
          <p:nvPr/>
        </p:nvSpPr>
        <p:spPr>
          <a:xfrm>
            <a:off x="344805" y="1356995"/>
            <a:ext cx="65747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本文叙述了诸葛亮在出师北伐前言辞恳切地劝说后主刘禅广开言路、严明赏罚、亲贤远佞，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表达了诸葛亮“北定中原，兴复汉室”的决心，表现了他忧国忧民、鞠躬尽瘁的忠心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矩形 4"/>
          <p:cNvSpPr/>
          <p:nvPr/>
        </p:nvSpPr>
        <p:spPr>
          <a:xfrm>
            <a:off x="682625" y="1441265"/>
            <a:ext cx="7778750" cy="239966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5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动之以情，晓之以理。</a:t>
            </a:r>
            <a:endParaRPr lang="en-US" altLang="zh-CN" sz="3000" b="1" dirty="0">
              <a:solidFill>
                <a:srgbClr val="9933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整个作品贯穿着一条情线，即“报先帝，忠陛下”。文中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13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次提到先帝，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次提到陛下，发自肺腑，辞情恳切，催人泪下。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9090" y="375735"/>
            <a:ext cx="2346325" cy="649104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矩形 1"/>
          <p:cNvSpPr/>
          <p:nvPr/>
        </p:nvSpPr>
        <p:spPr>
          <a:xfrm>
            <a:off x="454025" y="586238"/>
            <a:ext cx="8235950" cy="4130675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5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骈散结合，音韵和谐。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章多用四字句、对偶句、排比句等，在形式上字数相等，音韵和谐，句子对称，给人以整齐的美感。除此之外，作品还间杂用了一些长句，长短句相间，节奏整齐又富有变化，读起来朗朗上口，不仅形成视觉上的句式美，而且又为听觉上的节奏美与音韵美奠定了基础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350" name="矩形 1"/>
          <p:cNvSpPr/>
          <p:nvPr/>
        </p:nvSpPr>
        <p:spPr>
          <a:xfrm>
            <a:off x="737235" y="814838"/>
            <a:ext cx="7600950" cy="3553460"/>
          </a:xfrm>
          <a:prstGeom prst="rect">
            <a:avLst/>
          </a:prstGeom>
          <a:solidFill>
            <a:schemeClr val="bg1">
              <a:alpha val="23000"/>
            </a:schemeClr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lnSpc>
                <a:spcPct val="125000"/>
              </a:lnSpc>
            </a:pPr>
            <a:r>
              <a:rPr lang="en-US" altLang="zh-CN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脉络清晰，层次分明。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整个作品，按照“分析形势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规劝进言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陈情述志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临表惜别”的结构展开，形势如何、什么建议、什么目标，人员安排和使用，事实与道理都讲述得清楚明白，展现出严谨的结构美。</a:t>
            </a:r>
            <a:endParaRPr lang="zh-CN" altLang="en-US" sz="3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652078" y="1127892"/>
            <a:ext cx="3838575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诸葛亮故事荟萃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7513" y="1822265"/>
            <a:ext cx="20716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三顾茅庐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67000" y="1822265"/>
            <a:ext cx="22399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舌战群儒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513" y="2422340"/>
            <a:ext cx="20716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草船借箭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7000" y="2422340"/>
            <a:ext cx="22399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借东风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7513" y="3024003"/>
            <a:ext cx="20716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三气周瑜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7000" y="3024003"/>
            <a:ext cx="22399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七擒孟获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7513" y="3624078"/>
            <a:ext cx="20716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空城计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67000" y="3624078"/>
            <a:ext cx="22399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挥泪斩马谡</a:t>
            </a:r>
            <a:endParaRPr lang="zh-CN" altLang="en-US" sz="3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7351" name="Picture 7" descr="https://timgsa.baidu.com/timg?image&amp;quality=80&amp;size=b9999_10000&amp;sec=1537334062515&amp;di=17772d9c11a9c344d128798225ca3ed2&amp;imgtype=0&amp;src=http%3A%2F%2Fs13.sinaimg.cn%2Fmw690%2F0032acXMgy70llGY9ysd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98" y="1814172"/>
            <a:ext cx="3578136" cy="226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39090" y="375735"/>
            <a:ext cx="2346325" cy="649104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992120" y="1910715"/>
            <a:ext cx="3425190" cy="92202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45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5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  <a:endParaRPr lang="zh-CN" altLang="en-US" sz="45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5"/>
          <p:cNvSpPr txBox="1"/>
          <p:nvPr/>
        </p:nvSpPr>
        <p:spPr>
          <a:xfrm>
            <a:off x="158750" y="837565"/>
            <a:ext cx="8826500" cy="4161155"/>
          </a:xfrm>
          <a:prstGeom prst="rect">
            <a:avLst/>
          </a:prstGeom>
          <a:solidFill>
            <a:schemeClr val="bg1">
              <a:alpha val="33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关于“表”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14000"/>
              </a:lnSpc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表，是古代向帝王陈情言事的一种文体。在古代，臣子写给君王的呈文有多种名称。战国时期统称为“书”。到了汉代，这类文字被分成四个小类，即章、奏、表、议。</a:t>
            </a: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主要是内容上的分工不同，即刘勰说的“章以谢恩，奏以按劾，表以陈情，议以执异”，此外还有一种专门议论朝政的文章叫作“疏”；到魏晋南北朝时期，这类文章又统称为“表”。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14000"/>
              </a:lnSpc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表的主要作用是表达臣子对君王的忠诚和希望。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“动之以情”是这种文体的一个基本特征。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0515" y="307155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文体知识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矩形 23"/>
          <p:cNvSpPr/>
          <p:nvPr/>
        </p:nvSpPr>
        <p:spPr>
          <a:xfrm>
            <a:off x="704850" y="1245870"/>
            <a:ext cx="7734935" cy="299974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>
            <a:spAutoFit/>
          </a:bodyPr>
          <a:p>
            <a:pPr>
              <a:lnSpc>
                <a:spcPct val="197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崩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殂  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塞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忠谏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陟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罚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臧否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攸</a:t>
            </a:r>
            <a:endParaRPr lang="en-US" altLang="zh-CN" sz="3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97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遗   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裨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补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阙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漏  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 倾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颓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桓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猥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自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夙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夜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驽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钝   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以彰其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咎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咨诹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 </a:t>
            </a:r>
            <a:endParaRPr lang="en-US" altLang="zh-CN" sz="3200" b="1" dirty="0" err="1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0515" y="307155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识文辨字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51255" y="1245870"/>
            <a:ext cx="542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cú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93365" y="1245870"/>
            <a:ext cx="5422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sè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42790" y="1245870"/>
            <a:ext cx="721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zhì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1460" y="1245870"/>
            <a:ext cx="1360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zāng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 </a:t>
            </a:r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pǐ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6615" y="1245870"/>
            <a:ext cx="721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yōu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1085" y="2183130"/>
            <a:ext cx="721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wèi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74900" y="2125980"/>
            <a:ext cx="150749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bì  quē</a:t>
            </a:r>
            <a:endParaRPr lang="en-US" altLang="zh-CN" sz="2800" b="1" dirty="0" err="1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0160" y="3122930"/>
            <a:ext cx="12611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zī </a:t>
            </a:r>
            <a:r>
              <a:rPr lang="en-US" altLang="zh-CN" sz="2800" b="1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zōu</a:t>
            </a:r>
            <a:endParaRPr lang="en-US" altLang="zh-CN" sz="2800" b="1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66005" y="2169160"/>
            <a:ext cx="721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tuí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21705" y="2125980"/>
            <a:ext cx="9017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huán</a:t>
            </a:r>
            <a:endParaRPr lang="en-US" altLang="zh-CN" sz="2800" b="1" dirty="0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37455" y="3122930"/>
            <a:ext cx="7219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jiù</a:t>
            </a:r>
            <a:endParaRPr lang="zh-CN" altLang="en-US" sz="28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01230" y="2125980"/>
            <a:ext cx="822960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wěi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5950" y="3122613"/>
            <a:ext cx="715963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sù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84730" y="3122613"/>
            <a:ext cx="722313" cy="5219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nú</a:t>
            </a:r>
            <a:endParaRPr lang="en-US" altLang="zh-CN" sz="2800" b="1" err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49250" y="1227455"/>
            <a:ext cx="8774430" cy="3654425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　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创业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未半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而中道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崩殂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，今天下三分，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益州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疲弊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，此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危急存亡之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也。然侍卫之臣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不懈于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内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忠志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之士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忘身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者，盖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先帝之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殊遇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，欲报之于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陛下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也。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225" y="988060"/>
            <a:ext cx="18338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0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指刘备，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221-223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年在位。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73655" y="824230"/>
            <a:ext cx="22301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没有完成一半。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29505" y="824230"/>
            <a:ext cx="19170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指帝王之死。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43000" y="1694815"/>
            <a:ext cx="1513840" cy="700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人力疲惫，财力不足。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88603" y="1756543"/>
            <a:ext cx="8747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确实。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94618" y="1814963"/>
            <a:ext cx="8747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时候。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69390" y="2824480"/>
            <a:ext cx="10172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朝廷。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9350" y="2824480"/>
            <a:ext cx="1562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忠诚有志。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81450" y="2824480"/>
            <a:ext cx="1510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奋不顾身。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91480" y="2824480"/>
            <a:ext cx="1006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疆场。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150100" y="2824613"/>
            <a:ext cx="87788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追念。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0980" y="3846195"/>
            <a:ext cx="19119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特殊的礼遇。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53958" y="3846328"/>
            <a:ext cx="4392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对帝王的尊称，这里指刘禅。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0515" y="175075"/>
            <a:ext cx="2346325" cy="649104"/>
            <a:chOff x="923" y="1552"/>
            <a:chExt cx="3695" cy="882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1160" y="1596"/>
              <a:ext cx="2848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文章释义</a:t>
              </a:r>
              <a:endParaRPr lang="zh-CN" altLang="en-US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546465" y="4596765"/>
            <a:ext cx="634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①</a:t>
            </a:r>
            <a:endParaRPr lang="zh-CN" altLang="en-US" sz="3200" b="1">
              <a:solidFill>
                <a:schemeClr val="accent6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4484f298-d3e7-4710-8251-b2359b0047dc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8160</Words>
  <Application>WPS 演示</Application>
  <PresentationFormat/>
  <Paragraphs>1001</Paragraphs>
  <Slides>66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81" baseType="lpstr">
      <vt:lpstr>Arial</vt:lpstr>
      <vt:lpstr>宋体</vt:lpstr>
      <vt:lpstr>Wingdings</vt:lpstr>
      <vt:lpstr>Times New Roman</vt:lpstr>
      <vt:lpstr>黑体</vt:lpstr>
      <vt:lpstr>楷体</vt:lpstr>
      <vt:lpstr>华文行楷</vt:lpstr>
      <vt:lpstr>微软雅黑</vt:lpstr>
      <vt:lpstr>华文新魏</vt:lpstr>
      <vt:lpstr>华文中宋</vt:lpstr>
      <vt:lpstr>Arial Unicode MS</vt:lpstr>
      <vt:lpstr>Calibri</vt:lpstr>
      <vt:lpstr>华文楷体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aa</cp:lastModifiedBy>
  <cp:revision>4</cp:revision>
  <dcterms:created xsi:type="dcterms:W3CDTF">2019-10-16T01:56:00Z</dcterms:created>
  <dcterms:modified xsi:type="dcterms:W3CDTF">2020-04-07T02:46:36Z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