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84" r:id="rId3"/>
    <p:sldId id="287" r:id="rId4"/>
    <p:sldId id="261" r:id="rId5"/>
    <p:sldId id="289" r:id="rId6"/>
    <p:sldId id="262" r:id="rId7"/>
    <p:sldId id="263" r:id="rId8"/>
    <p:sldId id="264" r:id="rId9"/>
    <p:sldId id="290" r:id="rId10"/>
    <p:sldId id="291" r:id="rId11"/>
    <p:sldId id="292" r:id="rId12"/>
    <p:sldId id="293" r:id="rId13"/>
    <p:sldId id="318" r:id="rId14"/>
    <p:sldId id="319" r:id="rId15"/>
    <p:sldId id="323" r:id="rId16"/>
    <p:sldId id="324" r:id="rId17"/>
    <p:sldId id="325" r:id="rId18"/>
    <p:sldId id="329" r:id="rId19"/>
    <p:sldId id="330" r:id="rId20"/>
    <p:sldId id="331" r:id="rId21"/>
    <p:sldId id="332" r:id="rId22"/>
    <p:sldId id="333" r:id="rId23"/>
    <p:sldId id="334" r:id="rId24"/>
    <p:sldId id="335" r:id="rId25"/>
    <p:sldId id="265" r:id="rId26"/>
    <p:sldId id="336" r:id="rId27"/>
    <p:sldId id="337" r:id="rId28"/>
    <p:sldId id="267" r:id="rId29"/>
    <p:sldId id="338" r:id="rId30"/>
    <p:sldId id="339" r:id="rId31"/>
    <p:sldId id="269" r:id="rId32"/>
    <p:sldId id="270" r:id="rId33"/>
    <p:sldId id="271" r:id="rId34"/>
    <p:sldId id="272" r:id="rId35"/>
    <p:sldId id="273" r:id="rId36"/>
    <p:sldId id="274" r:id="rId37"/>
    <p:sldId id="277" r:id="rId38"/>
    <p:sldId id="281" r:id="rId39"/>
    <p:sldId id="282" r:id="rId40"/>
    <p:sldId id="343" r:id="rId41"/>
    <p:sldId id="344" r:id="rId42"/>
    <p:sldId id="345" r:id="rId43"/>
    <p:sldId id="283" r:id="rId44"/>
    <p:sldId id="288" r:id="rId45"/>
  </p:sldIdLst>
  <p:sldSz cx="9144000" cy="5144135"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S" lastIdx="11" clrIdx="0"/>
  <p:cmAuthor id="2"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638"/>
        <p:guide pos="285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commentAuthors" Target="commentAuthors.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notesMaster" Target="notesMasters/notes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72"/>
            <a:ext cx="8229600" cy="4112608"/>
          </a:xfrm>
        </p:spPr>
        <p:txBody>
          <a:bodyPr/>
          <a:lstStyle>
            <a:lvl1pPr marL="171450" indent="-171450">
              <a:lnSpc>
                <a:spcPct val="130000"/>
              </a:lnSpc>
              <a:buFont typeface="Wingdings" panose="05000000000000000000" pitchFamily="2" charset="2"/>
              <a:buChar char="l"/>
              <a:defRPr spc="150" baseline="0">
                <a:solidFill>
                  <a:schemeClr val="tx1">
                    <a:lumMod val="65000"/>
                    <a:lumOff val="35000"/>
                  </a:schemeClr>
                </a:solidFill>
              </a:defRPr>
            </a:lvl1pPr>
            <a:lvl2pPr marL="514350" indent="-171450">
              <a:lnSpc>
                <a:spcPct val="130000"/>
              </a:lnSpc>
              <a:buFont typeface="Wingdings" panose="05000000000000000000" pitchFamily="2" charset="2"/>
              <a:buChar char="l"/>
              <a:defRPr spc="150" baseline="0">
                <a:solidFill>
                  <a:schemeClr val="tx1">
                    <a:lumMod val="65000"/>
                    <a:lumOff val="35000"/>
                  </a:schemeClr>
                </a:solidFill>
              </a:defRPr>
            </a:lvl2pPr>
            <a:lvl3pPr marL="857250" indent="-171450">
              <a:lnSpc>
                <a:spcPct val="130000"/>
              </a:lnSpc>
              <a:buFont typeface="Wingdings" panose="05000000000000000000" pitchFamily="2" charset="2"/>
              <a:buChar char="l"/>
              <a:defRPr spc="150" baseline="0">
                <a:solidFill>
                  <a:schemeClr val="tx1">
                    <a:lumMod val="65000"/>
                    <a:lumOff val="35000"/>
                  </a:schemeClr>
                </a:solidFill>
              </a:defRPr>
            </a:lvl3pPr>
            <a:lvl4pPr marL="1200150" indent="-171450">
              <a:lnSpc>
                <a:spcPct val="130000"/>
              </a:lnSpc>
              <a:buFont typeface="Wingdings" panose="05000000000000000000" pitchFamily="2" charset="2"/>
              <a:buChar char="l"/>
              <a:defRPr spc="150" baseline="0">
                <a:solidFill>
                  <a:schemeClr val="tx1">
                    <a:lumMod val="65000"/>
                    <a:lumOff val="35000"/>
                  </a:schemeClr>
                </a:solidFill>
              </a:defRPr>
            </a:lvl4pPr>
            <a:lvl5pPr marL="1543050" indent="-17145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938"/>
            <a:ext cx="8226900" cy="3569841"/>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6858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0287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3716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4808700" y="1126039"/>
            <a:ext cx="3882600" cy="3561740"/>
          </a:xfrm>
        </p:spPr>
        <p:txBody>
          <a:bodyPr lIns="90000" tIns="46800" rIns="90000" bIns="46800">
            <a:normAutofit/>
          </a:bodyPr>
          <a:lstStyle>
            <a:lvl1pPr marL="1714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1pPr>
            <a:lvl2pPr marL="5143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2pPr>
            <a:lvl3pPr marL="8572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3pPr>
            <a:lvl4pPr marL="12001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4pPr>
            <a:lvl5pPr>
              <a:lnSpc>
                <a:spcPct val="130000"/>
              </a:lnSpc>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544"/>
            <a:ext cx="38448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685800" y="685885"/>
            <a:ext cx="6876900" cy="3772366"/>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tags" Target="../tags/tag62.xml"/><Relationship Id="rId21" Type="http://schemas.openxmlformats.org/officeDocument/2006/relationships/tags" Target="../tags/tag61.xml"/><Relationship Id="rId20" Type="http://schemas.openxmlformats.org/officeDocument/2006/relationships/tags" Target="../tags/tag60.xml"/><Relationship Id="rId2" Type="http://schemas.openxmlformats.org/officeDocument/2006/relationships/slideLayout" Target="../slideLayouts/slideLayout2.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7"/>
            </p:custDataLst>
          </p:nvPr>
        </p:nvSpPr>
        <p:spPr>
          <a:xfrm>
            <a:off x="456300" y="456356"/>
            <a:ext cx="8226900" cy="48606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8"/>
            </p:custDataLst>
          </p:nvPr>
        </p:nvSpPr>
        <p:spPr>
          <a:xfrm>
            <a:off x="456300" y="1136840"/>
            <a:ext cx="8226900" cy="3553099"/>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9"/>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3" name="组合 2"/>
          <p:cNvGrpSpPr/>
          <p:nvPr/>
        </p:nvGrpSpPr>
        <p:grpSpPr>
          <a:xfrm>
            <a:off x="-7620" y="3465830"/>
            <a:ext cx="9159240" cy="1014730"/>
            <a:chOff x="92" y="4293"/>
            <a:chExt cx="14424" cy="1598"/>
          </a:xfrm>
        </p:grpSpPr>
        <p:sp>
          <p:nvSpPr>
            <p:cNvPr id="3075" name="文本框 4130"/>
            <p:cNvSpPr txBox="1">
              <a:spLocks noChangeArrowheads="1"/>
            </p:cNvSpPr>
            <p:nvPr/>
          </p:nvSpPr>
          <p:spPr bwMode="auto">
            <a:xfrm>
              <a:off x="92" y="4293"/>
              <a:ext cx="14424" cy="1598"/>
            </a:xfrm>
            <a:prstGeom prst="rect">
              <a:avLst/>
            </a:prstGeom>
            <a:solidFill>
              <a:schemeClr val="bg1">
                <a:alpha val="32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6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枣 </a:t>
              </a:r>
              <a:r>
                <a:rPr kumimoji="0" lang="zh-CN" altLang="en-US" sz="6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儿</a:t>
              </a:r>
              <a:endParaRPr kumimoji="0" lang="zh-CN" altLang="en-US" sz="6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cxnSp>
          <p:nvCxnSpPr>
            <p:cNvPr id="38" name="直接连接符 37"/>
            <p:cNvCxnSpPr/>
            <p:nvPr/>
          </p:nvCxnSpPr>
          <p:spPr>
            <a:xfrm>
              <a:off x="5849" y="5783"/>
              <a:ext cx="2911" cy="0"/>
            </a:xfrm>
            <a:prstGeom prst="line">
              <a:avLst/>
            </a:prstGeom>
            <a:ln w="31750"/>
            <a:effectLst/>
          </p:spPr>
          <p:style>
            <a:lnRef idx="3">
              <a:schemeClr val="dk1"/>
            </a:lnRef>
            <a:fillRef idx="0">
              <a:schemeClr val="dk1"/>
            </a:fillRef>
            <a:effectRef idx="2">
              <a:schemeClr val="dk1"/>
            </a:effectRef>
            <a:fontRef idx="minor">
              <a:schemeClr val="tx1"/>
            </a:fontRef>
          </p:style>
        </p:cxnSp>
      </p:gr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2"/>
          <p:cNvSpPr>
            <a:spLocks noGrp="1" noChangeArrowheads="1"/>
          </p:cNvSpPr>
          <p:nvPr/>
        </p:nvSpPr>
        <p:spPr bwMode="auto">
          <a:xfrm>
            <a:off x="703580" y="1013460"/>
            <a:ext cx="6711315"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ts val="4000"/>
              </a:lnSpc>
              <a:buFont typeface="Wingdings" panose="05000000000000000000" charset="0"/>
              <a:buChar char="u"/>
            </a:pPr>
            <a:r>
              <a:rPr lang="zh-CN" altLang="en-US" sz="3200" b="1" dirty="0">
                <a:solidFill>
                  <a:srgbClr val="FF0000"/>
                </a:solidFill>
                <a:latin typeface="黑体" panose="02010609060101010101" pitchFamily="49" charset="-122"/>
                <a:ea typeface="黑体" panose="02010609060101010101" pitchFamily="49" charset="-122"/>
                <a:sym typeface="宋体" panose="02010600030101010101" pitchFamily="2" charset="-122"/>
              </a:rPr>
              <a:t>本文是围绕什么展开故事情节的？</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内容占位符 2"/>
          <p:cNvSpPr>
            <a:spLocks noGrp="1" noChangeArrowheads="1"/>
          </p:cNvSpPr>
          <p:nvPr/>
        </p:nvSpPr>
        <p:spPr bwMode="auto">
          <a:xfrm>
            <a:off x="3653155" y="2298065"/>
            <a:ext cx="4452620" cy="168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eaLnBrk="1" hangingPunct="1">
              <a:lnSpc>
                <a:spcPts val="4000"/>
              </a:lnSpc>
              <a:buFont typeface="Wingdings" panose="05000000000000000000" charset="0"/>
            </a:pPr>
            <a:r>
              <a:rPr lang="zh-CN" altLang="zh-CN" sz="2400" b="1" dirty="0">
                <a:latin typeface="宋体" panose="02010600030101010101" pitchFamily="2" charset="-122"/>
                <a:sym typeface="宋体" panose="02010600030101010101" pitchFamily="2"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本文是围绕“枣儿”展开故事情节的，这也是本文的线索。</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p:cNvPicPr>
            <a:picLocks noChangeAspect="1"/>
          </p:cNvPicPr>
          <p:nvPr/>
        </p:nvPicPr>
        <p:blipFill>
          <a:blip r:embed="rId1"/>
          <a:stretch>
            <a:fillRect/>
          </a:stretch>
        </p:blipFill>
        <p:spPr>
          <a:xfrm>
            <a:off x="384175" y="2064385"/>
            <a:ext cx="3150870" cy="21539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a:spLocks noChangeArrowheads="1"/>
          </p:cNvSpPr>
          <p:nvPr/>
        </p:nvSpPr>
        <p:spPr bwMode="auto">
          <a:xfrm>
            <a:off x="513715" y="696595"/>
            <a:ext cx="6653530"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457200" indent="-457200" eaLnBrk="1" hangingPunct="1">
              <a:lnSpc>
                <a:spcPts val="4000"/>
              </a:lnSpc>
              <a:buFont typeface="Wingdings" panose="05000000000000000000" charset="0"/>
              <a:buChar char="u"/>
            </a:pPr>
            <a:r>
              <a:rPr lang="zh-CN" altLang="en-US" sz="3200" b="1" dirty="0">
                <a:solidFill>
                  <a:srgbClr val="FF0000"/>
                </a:solidFill>
                <a:latin typeface="黑体" panose="02010609060101010101" pitchFamily="49" charset="-122"/>
                <a:ea typeface="黑体" panose="02010609060101010101" pitchFamily="49" charset="-122"/>
                <a:sym typeface="+mn-ea"/>
              </a:rPr>
              <a:t>本文围绕线索主要写了哪几件事？</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a:spLocks noChangeArrowheads="1"/>
          </p:cNvSpPr>
          <p:nvPr/>
        </p:nvSpPr>
        <p:spPr bwMode="auto">
          <a:xfrm>
            <a:off x="1856740" y="1638300"/>
            <a:ext cx="4576445"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ts val="4000"/>
              </a:lnSpc>
              <a:buFont typeface="Wingdings" panose="05000000000000000000" charset="0"/>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主要写了五件事：</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eaLnBrk="1" hangingPunct="1">
              <a:lnSpc>
                <a:spcPts val="4000"/>
              </a:lnSpc>
              <a:buFont typeface="Wingdings" panose="05000000000000000000" charset="0"/>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男孩捡枣吃枣、</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eaLnBrk="1" hangingPunct="1">
              <a:lnSpc>
                <a:spcPts val="4000"/>
              </a:lnSpc>
              <a:buFont typeface="Wingdings" panose="05000000000000000000" charset="0"/>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老人回忆儿子小时候的事、</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eaLnBrk="1" hangingPunct="1">
              <a:lnSpc>
                <a:spcPts val="4000"/>
              </a:lnSpc>
              <a:buFont typeface="Wingdings" panose="05000000000000000000" charset="0"/>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老人给男孩讲故事、</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eaLnBrk="1" hangingPunct="1">
              <a:lnSpc>
                <a:spcPts val="4000"/>
              </a:lnSpc>
              <a:buFont typeface="Wingdings" panose="05000000000000000000" charset="0"/>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老人晒枣儿等儿子回来、</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eaLnBrk="1" hangingPunct="1">
              <a:lnSpc>
                <a:spcPts val="4000"/>
              </a:lnSpc>
              <a:buFont typeface="Wingdings" panose="05000000000000000000" charset="0"/>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男孩藏枣儿等父亲回来。   </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70180" y="259080"/>
            <a:ext cx="2346325" cy="649104"/>
            <a:chOff x="923" y="1552"/>
            <a:chExt cx="3695" cy="882"/>
          </a:xfrm>
        </p:grpSpPr>
        <p:pic>
          <p:nvPicPr>
            <p:cNvPr id="3" name="图片 2" descr="00 图标-04"/>
            <p:cNvPicPr>
              <a:picLocks noChangeAspect="1"/>
            </p:cNvPicPr>
            <p:nvPr/>
          </p:nvPicPr>
          <p:blipFill>
            <a:blip r:embed="rId1" cstate="print"/>
            <a:stretch>
              <a:fillRect/>
            </a:stretch>
          </p:blipFill>
          <p:spPr>
            <a:xfrm>
              <a:off x="923" y="1552"/>
              <a:ext cx="3695" cy="882"/>
            </a:xfrm>
            <a:prstGeom prst="rect">
              <a:avLst/>
            </a:prstGeom>
          </p:spPr>
        </p:pic>
        <p:sp>
          <p:nvSpPr>
            <p:cNvPr id="4"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文章解析</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12291" name="内容占位符 2"/>
          <p:cNvSpPr>
            <a:spLocks noGrp="1" noChangeArrowheads="1"/>
          </p:cNvSpPr>
          <p:nvPr/>
        </p:nvSpPr>
        <p:spPr bwMode="auto">
          <a:xfrm>
            <a:off x="293370" y="1018540"/>
            <a:ext cx="8557895" cy="1087755"/>
          </a:xfrm>
          <a:prstGeom prst="rect">
            <a:avLst/>
          </a:prstGeom>
          <a:solidFill>
            <a:schemeClr val="bg1">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342900" indent="-342900" algn="l" rtl="0" eaLnBrk="1" fontAlgn="base" hangingPunct="1">
              <a:spcBef>
                <a:spcPct val="20000"/>
              </a:spcBef>
              <a:spcAft>
                <a:spcPct val="0"/>
              </a:spcAft>
              <a:buFont typeface="Arial" panose="020B0604020202020204" pitchFamily="34" charset="0"/>
              <a:buChar char="•"/>
              <a:defRPr sz="2400">
                <a:solidFill>
                  <a:srgbClr val="404040"/>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200">
                <a:solidFill>
                  <a:srgbClr val="404040"/>
                </a:solidFill>
                <a:latin typeface="+mn-lt"/>
                <a:ea typeface="+mn-ea"/>
              </a:defRPr>
            </a:lvl2pPr>
            <a:lvl3pPr marL="1143000" indent="-228600" algn="l" rtl="0" eaLnBrk="1" fontAlgn="base" hangingPunct="1">
              <a:spcBef>
                <a:spcPct val="20000"/>
              </a:spcBef>
              <a:spcAft>
                <a:spcPct val="0"/>
              </a:spcAft>
              <a:buFont typeface="Arial" panose="020B0604020202020204" pitchFamily="34" charset="0"/>
              <a:buChar char="•"/>
              <a:defRPr sz="2000">
                <a:solidFill>
                  <a:srgbClr val="404040"/>
                </a:solidFill>
                <a:latin typeface="+mn-lt"/>
                <a:ea typeface="+mn-ea"/>
              </a:defRPr>
            </a:lvl3pPr>
            <a:lvl4pPr marL="1600200" indent="-228600" algn="l" rtl="0" eaLnBrk="1" fontAlgn="base" hangingPunct="1">
              <a:spcBef>
                <a:spcPct val="20000"/>
              </a:spcBef>
              <a:spcAft>
                <a:spcPct val="0"/>
              </a:spcAft>
              <a:buFont typeface="Arial" panose="020B0604020202020204" pitchFamily="34" charset="0"/>
              <a:buChar char="•"/>
              <a:defRPr>
                <a:solidFill>
                  <a:srgbClr val="404040"/>
                </a:solidFill>
                <a:latin typeface="+mn-lt"/>
                <a:ea typeface="+mn-ea"/>
              </a:defRPr>
            </a:lvl4pPr>
            <a:lvl5pPr marL="20574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9pPr>
          </a:lstStyle>
          <a:p>
            <a:pPr marL="0" indent="0" eaLnBrk="1" hangingPunct="1">
              <a:lnSpc>
                <a:spcPts val="4000"/>
              </a:lnSpc>
              <a:buFont typeface="Arial" panose="020B0604020202020204" pitchFamily="34" charset="0"/>
              <a:buNone/>
            </a:pPr>
            <a:r>
              <a:rPr lang="en-US" alt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    1.</a:t>
            </a:r>
            <a:r>
              <a:rPr lang="zh-CN" alt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关于“枣儿”的童谣一开始就出现，这样写有什么特殊的表达效果？</a:t>
            </a:r>
            <a:endParaRPr lang="zh-CN" alt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a:spLocks noChangeArrowheads="1"/>
          </p:cNvSpPr>
          <p:nvPr/>
        </p:nvSpPr>
        <p:spPr bwMode="auto">
          <a:xfrm>
            <a:off x="377190" y="2224405"/>
            <a:ext cx="8198485" cy="2630170"/>
          </a:xfrm>
          <a:prstGeom prst="rect">
            <a:avLst/>
          </a:prstGeom>
          <a:solidFill>
            <a:schemeClr val="bg1">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just" defTabSz="457200" rtl="0" eaLnBrk="1" fontAlgn="base" latinLnBrk="1" hangingPunct="1">
              <a:lnSpc>
                <a:spcPct val="110000"/>
              </a:lnSpc>
              <a:spcBef>
                <a:spcPct val="0"/>
              </a:spcBef>
              <a:spcAft>
                <a:spcPct val="0"/>
              </a:spcAft>
              <a:buClrTx/>
              <a:buSzTx/>
              <a:buFontTx/>
              <a:buNone/>
              <a:defRPr/>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这首童谣</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表达了“枣儿”中所融入的父母疼爱子女的亲情</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戏剧以这种富有民间特色的童谣开头，</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暗示</a:t>
            </a:r>
            <a:r>
              <a:rPr lang="zh-CN" altLang="en-US" sz="3000" b="1" noProof="0" dirty="0">
                <a:ln>
                  <a:noFill/>
                </a:ln>
                <a:solidFill>
                  <a:srgbClr val="FF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了全剧与“枣儿”有关、与亲情有关的特定内容，</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并将人们带入具有民族传统风情、充满乡土气息的特定情境</a:t>
            </a:r>
            <a:r>
              <a:rPr lang="zh-CN" altLang="en-US" sz="3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65" name="Rectangle 13"/>
          <p:cNvSpPr>
            <a:spLocks noChangeArrowheads="1"/>
          </p:cNvSpPr>
          <p:nvPr/>
        </p:nvSpPr>
        <p:spPr bwMode="auto">
          <a:xfrm>
            <a:off x="337820" y="434340"/>
            <a:ext cx="8467725" cy="1124585"/>
          </a:xfrm>
          <a:prstGeom prst="rect">
            <a:avLst/>
          </a:prstGeom>
          <a:solidFill>
            <a:schemeClr val="bg1">
              <a:alpha val="28000"/>
            </a:schemeClr>
          </a:solidFill>
          <a:ln w="9525">
            <a:noFill/>
            <a:miter lim="800000"/>
          </a:ln>
          <a:effectLst/>
        </p:spPr>
        <p:txBody>
          <a:bodyPr wrap="square">
            <a:spAutoFit/>
          </a:bodyPr>
          <a:p>
            <a:pPr marL="363855" marR="0" lvl="0" indent="-363855" algn="l" defTabSz="457200" rtl="0" eaLnBrk="0" fontAlgn="base" latinLnBrk="0" hangingPunct="0">
              <a:lnSpc>
                <a:spcPct val="120000"/>
              </a:lnSpc>
              <a:spcBef>
                <a:spcPct val="0"/>
              </a:spcBef>
              <a:spcAft>
                <a:spcPct val="0"/>
              </a:spcAft>
              <a:buClrTx/>
              <a:buSzTx/>
              <a:buFontTx/>
              <a:buNone/>
              <a:defRPr/>
            </a:pPr>
            <a:r>
              <a:rPr kumimoji="0" lang="zh-CN" altLang="zh-CN" sz="28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kumimoji="0" lang="en-US" altLang="zh-CN" sz="28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zh-CN" altLang="zh-CN" sz="2800" b="1" i="0"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怎么没人来吃枣儿呢？多好的枣儿。</a:t>
            </a:r>
            <a:r>
              <a:rPr kumimoji="0" lang="en-US" altLang="zh-CN" sz="2800" b="1" i="0"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zh-CN" altLang="zh-CN" sz="2800" b="1" i="0"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这句话</a:t>
            </a:r>
            <a:r>
              <a:rPr kumimoji="0" lang="zh-CN" altLang="zh-CN" sz="28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有什么深刻含义?</a:t>
            </a:r>
            <a:endParaRPr kumimoji="0" lang="zh-CN" altLang="zh-CN" sz="28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7413" name="文本框 2"/>
          <p:cNvSpPr txBox="1">
            <a:spLocks noChangeArrowheads="1"/>
          </p:cNvSpPr>
          <p:nvPr/>
        </p:nvSpPr>
        <p:spPr bwMode="auto">
          <a:xfrm>
            <a:off x="222885" y="1664335"/>
            <a:ext cx="8697595" cy="3169285"/>
          </a:xfrm>
          <a:prstGeom prst="rect">
            <a:avLst/>
          </a:prstGeom>
          <a:solidFill>
            <a:schemeClr val="bg1">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ts val="4000"/>
              </a:lnSpc>
            </a:pPr>
            <a:r>
              <a:rPr lang="en-US" altLang="zh-CN" sz="3000" dirty="0">
                <a:solidFill>
                  <a:srgbClr val="C00000"/>
                </a:solidFill>
                <a:latin typeface="楷体_GB2312" charset="-122"/>
                <a:ea typeface="楷体_GB2312"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这两句话有两层含义：</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ts val="4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一是老人希望儿子回来吃枣儿；</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ts val="4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二是老人希望有人来吃枣儿，以解孤独、寂寞。</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ts val="4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   为下文男孩来吃枣儿做了</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铺垫</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“多好的枣儿。”</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既赞美枣儿，也赞美儿子“枣儿”,表达了老人对儿子的无限思念之情</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zh-CN" sz="3000" dirty="0">
              <a:solidFill>
                <a:srgbClr val="C00000"/>
              </a:solidFill>
              <a:latin typeface="楷体_GB2312" charset="-122"/>
              <a:ea typeface="楷体_GB2312"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3">
                                            <p:txEl>
                                              <p:charRg st="0" end="70"/>
                                            </p:txEl>
                                          </p:spTgt>
                                        </p:tgtEl>
                                        <p:attrNameLst>
                                          <p:attrName>style.visibility</p:attrName>
                                        </p:attrNameLst>
                                      </p:cBhvr>
                                      <p:to>
                                        <p:strVal val="visible"/>
                                      </p:to>
                                    </p:set>
                                    <p:animEffect transition="in" filter="blinds(horizontal)">
                                      <p:cBhvr>
                                        <p:cTn id="7" dur="500"/>
                                        <p:tgtEl>
                                          <p:spTgt spid="17413">
                                            <p:txEl>
                                              <p:charRg st="0" end="7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blinds(horizontal)">
                                      <p:cBhvr>
                                        <p:cTn id="12" dur="500"/>
                                        <p:tgtEl>
                                          <p:spTgt spid="174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blinds(horizontal)">
                                      <p:cBhvr>
                                        <p:cTn id="17" dur="500"/>
                                        <p:tgtEl>
                                          <p:spTgt spid="174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blinds(horizontal)">
                                      <p:cBhvr>
                                        <p:cTn id="22" dur="5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46" name="Rectangle 18"/>
          <p:cNvSpPr>
            <a:spLocks noChangeArrowheads="1"/>
          </p:cNvSpPr>
          <p:nvPr/>
        </p:nvSpPr>
        <p:spPr bwMode="auto">
          <a:xfrm>
            <a:off x="441325" y="691515"/>
            <a:ext cx="7748905" cy="1014730"/>
          </a:xfrm>
          <a:prstGeom prst="rect">
            <a:avLst/>
          </a:prstGeom>
          <a:noFill/>
          <a:ln w="9525">
            <a:noFill/>
            <a:miter lim="800000"/>
          </a:ln>
          <a:effectLst/>
        </p:spPr>
        <p:txBody>
          <a:bodyPr wrap="square">
            <a:spAutoFit/>
          </a:bodyPr>
          <a:p>
            <a:pPr marL="444500" marR="0" lvl="0" indent="-444500" algn="l" defTabSz="457200" rtl="0" eaLnBrk="0" fontAlgn="base" latinLnBrk="0" hangingPunct="0">
              <a:lnSpc>
                <a:spcPct val="100000"/>
              </a:lnSpc>
              <a:spcBef>
                <a:spcPct val="0"/>
              </a:spcBef>
              <a:spcAft>
                <a:spcPct val="0"/>
              </a:spcAft>
              <a:buClrTx/>
              <a:buSzTx/>
              <a:buFontTx/>
              <a:buNone/>
              <a:defRPr/>
            </a:pPr>
            <a:r>
              <a:rPr kumimoji="0" lang="en-US"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3</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 男孩</a:t>
            </a:r>
            <a:r>
              <a:rPr lang="zh-CN" altLang="zh-CN" sz="3000" b="1"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zh-CN" sz="3000" b="1" dirty="0" smtClean="0">
                <a:latin typeface="黑体" panose="02010609060101010101" pitchFamily="49" charset="-122"/>
                <a:ea typeface="黑体" panose="02010609060101010101" pitchFamily="49" charset="-122"/>
                <a:cs typeface="黑体" panose="02010609060101010101" pitchFamily="49" charset="-122"/>
                <a:sym typeface="+mn-ea"/>
              </a:rPr>
              <a:t>&lt;</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有些羡慕地</a:t>
            </a:r>
            <a:r>
              <a:rPr lang="zh-CN" altLang="zh-CN" sz="3000" b="1" dirty="0" smtClean="0">
                <a:latin typeface="黑体" panose="02010609060101010101" pitchFamily="49" charset="-122"/>
                <a:ea typeface="黑体" panose="02010609060101010101" pitchFamily="49" charset="-122"/>
                <a:cs typeface="黑体" panose="02010609060101010101" pitchFamily="49" charset="-122"/>
                <a:sym typeface="+mn-ea"/>
              </a:rPr>
              <a:t>&gt;</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我从来没有尿过我爹的脖子”有什么含义？</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矩形 1"/>
          <p:cNvSpPr/>
          <p:nvPr/>
        </p:nvSpPr>
        <p:spPr>
          <a:xfrm>
            <a:off x="384810" y="1908175"/>
            <a:ext cx="8374380" cy="2676525"/>
          </a:xfrm>
          <a:prstGeom prst="rect">
            <a:avLst/>
          </a:prstGeom>
          <a:noFill/>
          <a:ln w="9525">
            <a:noFill/>
            <a:miter lim="800000"/>
          </a:ln>
          <a:effectLst/>
        </p:spPr>
        <p:txBody>
          <a:bodyPr wrap="square">
            <a:spAutoFit/>
          </a:bodyPr>
          <a:p>
            <a:pPr marL="0" marR="0" lvl="0" indent="0" algn="just" defTabSz="457200" rtl="0" eaLnBrk="0" fontAlgn="base" latinLnBrk="0" hangingPunct="0">
              <a:lnSpc>
                <a:spcPct val="14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“羡慕”一词写出了男孩非常希望自己的父亲也能像老人疼爱儿子一样疼爱自己，</a:t>
            </a:r>
            <a:r>
              <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表达了他对父亲的思念之情，暗示男孩与他父亲的关系并不那么亲密，为后文情节的展开埋下伏笔</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62" name="Rectangle 14"/>
          <p:cNvSpPr>
            <a:spLocks noChangeArrowheads="1"/>
          </p:cNvSpPr>
          <p:nvPr/>
        </p:nvSpPr>
        <p:spPr bwMode="auto">
          <a:xfrm>
            <a:off x="385445" y="628015"/>
            <a:ext cx="7301230" cy="1106805"/>
          </a:xfrm>
          <a:prstGeom prst="rect">
            <a:avLst/>
          </a:prstGeom>
          <a:noFill/>
          <a:ln w="9525">
            <a:noFill/>
            <a:miter lim="800000"/>
          </a:ln>
          <a:effectLst/>
        </p:spPr>
        <p:txBody>
          <a:bodyPr wrap="square">
            <a:spAutoFit/>
          </a:bodyPr>
          <a:p>
            <a:pPr marL="449580" marR="0" lvl="0" indent="-449580" algn="l" defTabSz="457200" rtl="0" eaLnBrk="1" fontAlgn="base" latinLnBrk="0" hangingPunct="1">
              <a:lnSpc>
                <a:spcPct val="110000"/>
              </a:lnSpc>
              <a:spcBef>
                <a:spcPct val="0"/>
              </a:spcBef>
              <a:spcAft>
                <a:spcPct val="0"/>
              </a:spcAft>
              <a:buClrTx/>
              <a:buSzTx/>
              <a:buFontTx/>
              <a:buNone/>
              <a:defRPr/>
            </a:pPr>
            <a:r>
              <a:rPr kumimoji="0" lang="en-US"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4</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.老人为什么提出“学猫叫” “学狗爬” </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449580" marR="0" lvl="0" indent="-449580" algn="l" defTabSz="457200" rtl="0" eaLnBrk="1" fontAlgn="base" latinLnBrk="0" hangingPunct="1">
              <a:lnSpc>
                <a:spcPct val="110000"/>
              </a:lnSpc>
              <a:spcBef>
                <a:spcPct val="0"/>
              </a:spcBef>
              <a:spcAft>
                <a:spcPct val="0"/>
              </a:spcAft>
              <a:buClrTx/>
              <a:buSzTx/>
              <a:buFontTx/>
              <a:buNone/>
              <a:defRPr/>
            </a:pP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“过家家” “讲故事”？</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7663" name="Rectangle 15"/>
          <p:cNvSpPr>
            <a:spLocks noChangeArrowheads="1"/>
          </p:cNvSpPr>
          <p:nvPr/>
        </p:nvSpPr>
        <p:spPr bwMode="auto">
          <a:xfrm>
            <a:off x="379095" y="1929765"/>
            <a:ext cx="7924165" cy="2168525"/>
          </a:xfrm>
          <a:prstGeom prst="rect">
            <a:avLst/>
          </a:prstGeom>
          <a:solidFill>
            <a:schemeClr val="bg1">
              <a:alpha val="28000"/>
            </a:schemeClr>
          </a:solidFill>
          <a:ln w="9525">
            <a:noFill/>
            <a:miter lim="800000"/>
          </a:ln>
          <a:effectLst/>
        </p:spPr>
        <p:txBody>
          <a:bodyPr wrap="square">
            <a:spAutoFit/>
          </a:bodyPr>
          <a:p>
            <a:pPr marL="88900" marR="0" lvl="0" indent="-88900" algn="just" defTabSz="457200" rtl="0" eaLnBrk="1" fontAlgn="base" latinLnBrk="1" hangingPunct="1">
              <a:lnSpc>
                <a:spcPct val="15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老人想尽办法挽留男孩，</a:t>
            </a:r>
            <a:r>
              <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表达了老人对男孩的喜爱，也暗示老人从前总是陪儿子玩这些游戏。</a:t>
            </a:r>
            <a:endPar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63">
                                            <p:txEl>
                                              <p:charRg st="0" end="46"/>
                                            </p:txEl>
                                          </p:spTgt>
                                        </p:tgtEl>
                                        <p:attrNameLst>
                                          <p:attrName>style.visibility</p:attrName>
                                        </p:attrNameLst>
                                      </p:cBhvr>
                                      <p:to>
                                        <p:strVal val="visible"/>
                                      </p:to>
                                    </p:set>
                                    <p:animEffect transition="in" filter="blinds(horizontal)">
                                      <p:cBhvr>
                                        <p:cTn id="7" dur="500"/>
                                        <p:tgtEl>
                                          <p:spTgt spid="27663">
                                            <p:txEl>
                                              <p:charRg st="0" end="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4"/>
          <p:cNvSpPr>
            <a:spLocks noChangeArrowheads="1"/>
          </p:cNvSpPr>
          <p:nvPr/>
        </p:nvSpPr>
        <p:spPr bwMode="auto">
          <a:xfrm>
            <a:off x="290830" y="624840"/>
            <a:ext cx="8230235" cy="1198880"/>
          </a:xfrm>
          <a:prstGeom prst="rect">
            <a:avLst/>
          </a:prstGeom>
          <a:noFill/>
          <a:ln w="9525">
            <a:noFill/>
            <a:miter lim="800000"/>
          </a:ln>
          <a:effectLst/>
        </p:spPr>
        <p:txBody>
          <a:bodyPr wrap="square">
            <a:spAutoFit/>
          </a:bodyPr>
          <a:p>
            <a:pPr marL="449580" marR="0" lvl="0" indent="-449580" algn="l" defTabSz="457200" rtl="0" eaLnBrk="1" fontAlgn="base" latinLnBrk="0" hangingPunct="1">
              <a:lnSpc>
                <a:spcPct val="120000"/>
              </a:lnSpc>
              <a:spcBef>
                <a:spcPct val="0"/>
              </a:spcBef>
              <a:spcAft>
                <a:spcPct val="0"/>
              </a:spcAft>
              <a:buClrTx/>
              <a:buSzTx/>
              <a:buFontTx/>
              <a:buNone/>
              <a:defRPr/>
            </a:pPr>
            <a:r>
              <a:rPr kumimoji="0" lang="en-US"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5</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en-US"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zh-CN" altLang="zh-CN" sz="3000" b="1" i="0"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噢，慢慢吃才能吃出个甜味。</a:t>
            </a:r>
            <a:r>
              <a:rPr kumimoji="0" lang="en-US" altLang="zh-CN" sz="3000" b="1" i="0"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理解这句话的含义。</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Rectangle 15"/>
          <p:cNvSpPr>
            <a:spLocks noChangeArrowheads="1"/>
          </p:cNvSpPr>
          <p:nvPr/>
        </p:nvSpPr>
        <p:spPr bwMode="auto">
          <a:xfrm>
            <a:off x="503555" y="2183130"/>
            <a:ext cx="8016875" cy="2030095"/>
          </a:xfrm>
          <a:prstGeom prst="rect">
            <a:avLst/>
          </a:prstGeom>
          <a:noFill/>
          <a:ln w="9525">
            <a:noFill/>
            <a:miter lim="800000"/>
          </a:ln>
          <a:effectLst/>
        </p:spPr>
        <p:txBody>
          <a:bodyPr wrap="square">
            <a:spAutoFit/>
          </a:bodyPr>
          <a:p>
            <a:pPr marL="88900" marR="0" lvl="0" indent="-88900" algn="just" defTabSz="457200" rtl="0" eaLnBrk="1" fontAlgn="base" latinLnBrk="1" hangingPunct="1">
              <a:lnSpc>
                <a:spcPct val="14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画线句子不仅仅是就吃枣而言，也是对一般生活哲理的泛指 ,其中</a:t>
            </a:r>
            <a:r>
              <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隐含的是对既往岁月、对传统生活、对精神家园的眷恋</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0" end="60"/>
                                            </p:txEl>
                                          </p:spTgt>
                                        </p:tgtEl>
                                        <p:attrNameLst>
                                          <p:attrName>style.visibility</p:attrName>
                                        </p:attrNameLst>
                                      </p:cBhvr>
                                      <p:to>
                                        <p:strVal val="visible"/>
                                      </p:to>
                                    </p:set>
                                    <p:animEffect transition="in" filter="blinds(horizontal)">
                                      <p:cBhvr>
                                        <p:cTn id="7" dur="500"/>
                                        <p:tgtEl>
                                          <p:spTgt spid="3">
                                            <p:txEl>
                                              <p:charRg st="0" end="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62" name="Rectangle 14"/>
          <p:cNvSpPr>
            <a:spLocks noChangeArrowheads="1"/>
          </p:cNvSpPr>
          <p:nvPr/>
        </p:nvSpPr>
        <p:spPr bwMode="auto">
          <a:xfrm>
            <a:off x="774700" y="746760"/>
            <a:ext cx="4834890" cy="645160"/>
          </a:xfrm>
          <a:prstGeom prst="rect">
            <a:avLst/>
          </a:prstGeom>
          <a:solidFill>
            <a:schemeClr val="bg1">
              <a:alpha val="28000"/>
            </a:schemeClr>
          </a:solidFill>
          <a:ln w="9525">
            <a:noFill/>
            <a:miter lim="800000"/>
          </a:ln>
          <a:effectLst/>
        </p:spPr>
        <p:txBody>
          <a:bodyPr wrap="square">
            <a:spAutoFit/>
          </a:bodyPr>
          <a:p>
            <a:pPr marL="449580" marR="0" lvl="0" indent="-449580" algn="l" defTabSz="457200" rtl="0" eaLnBrk="1" fontAlgn="base" latinLnBrk="0" hangingPunct="1">
              <a:lnSpc>
                <a:spcPct val="120000"/>
              </a:lnSpc>
              <a:spcBef>
                <a:spcPct val="0"/>
              </a:spcBef>
              <a:spcAft>
                <a:spcPct val="0"/>
              </a:spcAft>
              <a:buClrTx/>
              <a:buSzTx/>
              <a:buFontTx/>
              <a:buNone/>
              <a:defRPr/>
            </a:pPr>
            <a:r>
              <a:rPr kumimoji="0" lang="en-US"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6</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 “迷路”有什么含义？</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7663" name="Rectangle 15"/>
          <p:cNvSpPr>
            <a:spLocks noChangeArrowheads="1"/>
          </p:cNvSpPr>
          <p:nvPr/>
        </p:nvSpPr>
        <p:spPr bwMode="auto">
          <a:xfrm>
            <a:off x="424180" y="1902460"/>
            <a:ext cx="8295005" cy="2168525"/>
          </a:xfrm>
          <a:prstGeom prst="rect">
            <a:avLst/>
          </a:prstGeom>
          <a:solidFill>
            <a:schemeClr val="bg1">
              <a:alpha val="28000"/>
            </a:schemeClr>
          </a:solidFill>
          <a:ln w="9525">
            <a:noFill/>
            <a:miter lim="800000"/>
          </a:ln>
          <a:effectLst/>
        </p:spPr>
        <p:txBody>
          <a:bodyPr wrap="square">
            <a:spAutoFit/>
          </a:bodyPr>
          <a:p>
            <a:pPr marL="88900" marR="0" lvl="0" indent="-88900" algn="just" defTabSz="457200" rtl="0" eaLnBrk="1" fontAlgn="base" latinLnBrk="1" hangingPunct="1">
              <a:lnSpc>
                <a:spcPct val="15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“迷路”一语双关，既指找不到回家的路，又指“情感的迷失”“人生的迷失”。</a:t>
            </a:r>
            <a:r>
              <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表现了现代化进程中人们精神家园的失落</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63">
                                            <p:txEl>
                                              <p:charRg st="0" end="62"/>
                                            </p:txEl>
                                          </p:spTgt>
                                        </p:tgtEl>
                                        <p:attrNameLst>
                                          <p:attrName>style.visibility</p:attrName>
                                        </p:attrNameLst>
                                      </p:cBhvr>
                                      <p:to>
                                        <p:strVal val="visible"/>
                                      </p:to>
                                    </p:set>
                                    <p:animEffect transition="in" filter="blinds(horizontal)">
                                      <p:cBhvr>
                                        <p:cTn id="7" dur="500"/>
                                        <p:tgtEl>
                                          <p:spTgt spid="27663">
                                            <p:txEl>
                                              <p:charRg st="0" end="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62" name="Rectangle 14"/>
          <p:cNvSpPr>
            <a:spLocks noChangeArrowheads="1"/>
          </p:cNvSpPr>
          <p:nvPr/>
        </p:nvSpPr>
        <p:spPr bwMode="auto">
          <a:xfrm>
            <a:off x="499745" y="861060"/>
            <a:ext cx="7737475" cy="1106805"/>
          </a:xfrm>
          <a:prstGeom prst="rect">
            <a:avLst/>
          </a:prstGeom>
          <a:solidFill>
            <a:schemeClr val="bg1">
              <a:alpha val="28000"/>
            </a:schemeClr>
          </a:solidFill>
          <a:ln w="9525">
            <a:noFill/>
            <a:miter lim="800000"/>
          </a:ln>
          <a:effectLst/>
        </p:spPr>
        <p:txBody>
          <a:bodyPr>
            <a:spAutoFit/>
          </a:bodyPr>
          <a:p>
            <a:pPr marL="449580" marR="0" lvl="0" indent="-449580" algn="l" defTabSz="457200" rtl="0" eaLnBrk="1" fontAlgn="base" latinLnBrk="0" hangingPunct="1">
              <a:lnSpc>
                <a:spcPct val="110000"/>
              </a:lnSpc>
              <a:spcBef>
                <a:spcPct val="0"/>
              </a:spcBef>
              <a:spcAft>
                <a:spcPct val="0"/>
              </a:spcAft>
              <a:buClrTx/>
              <a:buSzTx/>
              <a:buFontTx/>
              <a:buNone/>
              <a:defRPr/>
            </a:pPr>
            <a:r>
              <a:rPr kumimoji="0" lang="en-US"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7</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.男孩的这些提议在文章结构和内容上各有什么作用 ?</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7663" name="Rectangle 15"/>
          <p:cNvSpPr>
            <a:spLocks noChangeArrowheads="1"/>
          </p:cNvSpPr>
          <p:nvPr/>
        </p:nvSpPr>
        <p:spPr bwMode="auto">
          <a:xfrm>
            <a:off x="561975" y="1968500"/>
            <a:ext cx="7859395" cy="2168525"/>
          </a:xfrm>
          <a:prstGeom prst="rect">
            <a:avLst/>
          </a:prstGeom>
          <a:solidFill>
            <a:schemeClr val="bg1">
              <a:alpha val="28000"/>
            </a:schemeClr>
          </a:solidFill>
          <a:ln w="9525">
            <a:noFill/>
            <a:miter lim="800000"/>
          </a:ln>
          <a:effectLst/>
        </p:spPr>
        <p:txBody>
          <a:bodyPr wrap="square">
            <a:spAutoFit/>
          </a:bodyPr>
          <a:p>
            <a:pPr marL="88900" marR="0" lvl="0" indent="-88900" algn="just" defTabSz="457200" rtl="0" eaLnBrk="1" fontAlgn="base" latinLnBrk="1" hangingPunct="1">
              <a:lnSpc>
                <a:spcPct val="15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结构上：与前文老人的话</a:t>
            </a:r>
            <a:r>
              <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相照应</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。内容上：写出了男孩对老人的关心，</a:t>
            </a:r>
            <a:r>
              <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突出了男孩的乖巧、懂事。</a:t>
            </a:r>
            <a:endPar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63">
                                            <p:txEl>
                                              <p:charRg st="0" end="48"/>
                                            </p:txEl>
                                          </p:spTgt>
                                        </p:tgtEl>
                                        <p:attrNameLst>
                                          <p:attrName>style.visibility</p:attrName>
                                        </p:attrNameLst>
                                      </p:cBhvr>
                                      <p:to>
                                        <p:strVal val="visible"/>
                                      </p:to>
                                    </p:set>
                                    <p:animEffect transition="in" filter="blinds(horizontal)">
                                      <p:cBhvr>
                                        <p:cTn id="7" dur="500"/>
                                        <p:tgtEl>
                                          <p:spTgt spid="27663">
                                            <p:txEl>
                                              <p:charRg st="0" end="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62" name="Rectangle 14"/>
          <p:cNvSpPr>
            <a:spLocks noChangeArrowheads="1"/>
          </p:cNvSpPr>
          <p:nvPr/>
        </p:nvSpPr>
        <p:spPr bwMode="auto">
          <a:xfrm>
            <a:off x="897890" y="1022350"/>
            <a:ext cx="7737475" cy="691515"/>
          </a:xfrm>
          <a:prstGeom prst="rect">
            <a:avLst/>
          </a:prstGeom>
          <a:solidFill>
            <a:schemeClr val="bg1">
              <a:alpha val="28000"/>
            </a:schemeClr>
          </a:solidFill>
          <a:ln w="9525">
            <a:noFill/>
            <a:miter lim="800000"/>
          </a:ln>
          <a:effectLst/>
        </p:spPr>
        <p:txBody>
          <a:bodyPr>
            <a:spAutoFit/>
          </a:bodyPr>
          <a:p>
            <a:pPr marL="449580" marR="0" lvl="0" indent="-449580" algn="l" defTabSz="457200" rtl="0" eaLnBrk="1" fontAlgn="base" latinLnBrk="0" hangingPunct="1">
              <a:lnSpc>
                <a:spcPct val="130000"/>
              </a:lnSpc>
              <a:spcBef>
                <a:spcPct val="0"/>
              </a:spcBef>
              <a:spcAft>
                <a:spcPct val="0"/>
              </a:spcAft>
              <a:buClrTx/>
              <a:buSzTx/>
              <a:buFontTx/>
              <a:buNone/>
              <a:defRPr/>
            </a:pPr>
            <a:r>
              <a:rPr kumimoji="0" lang="en-US"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8</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.这里的“巧克力”象征了什么？</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7663" name="Rectangle 15"/>
          <p:cNvSpPr>
            <a:spLocks noChangeArrowheads="1"/>
          </p:cNvSpPr>
          <p:nvPr/>
        </p:nvSpPr>
        <p:spPr bwMode="auto">
          <a:xfrm>
            <a:off x="617855" y="1997075"/>
            <a:ext cx="7604760" cy="1476375"/>
          </a:xfrm>
          <a:prstGeom prst="rect">
            <a:avLst/>
          </a:prstGeom>
          <a:solidFill>
            <a:schemeClr val="bg1">
              <a:alpha val="28000"/>
            </a:schemeClr>
          </a:solidFill>
          <a:ln w="9525">
            <a:noFill/>
            <a:miter lim="800000"/>
          </a:ln>
          <a:effectLst/>
        </p:spPr>
        <p:txBody>
          <a:bodyPr wrap="square">
            <a:spAutoFit/>
          </a:bodyPr>
          <a:p>
            <a:pPr marL="88900" marR="0" lvl="0" indent="-88900" algn="just" defTabSz="457200" rtl="0" eaLnBrk="1" fontAlgn="base" latinLnBrk="1" hangingPunct="1">
              <a:lnSpc>
                <a:spcPct val="15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“巧克力”具有和“枣儿”相对的文化意义和社会内涵，它是现代生活的象征。</a:t>
            </a:r>
            <a:endPar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63">
                                            <p:txEl>
                                              <p:charRg st="0" end="40"/>
                                            </p:txEl>
                                          </p:spTgt>
                                        </p:tgtEl>
                                        <p:attrNameLst>
                                          <p:attrName>style.visibility</p:attrName>
                                        </p:attrNameLst>
                                      </p:cBhvr>
                                      <p:to>
                                        <p:strVal val="visible"/>
                                      </p:to>
                                    </p:set>
                                    <p:animEffect transition="in" filter="blinds(horizontal)">
                                      <p:cBhvr>
                                        <p:cTn id="7" dur="500"/>
                                        <p:tgtEl>
                                          <p:spTgt spid="27663">
                                            <p:txEl>
                                              <p:charRg st="0" end="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9222"/>
          <p:cNvSpPr txBox="1"/>
          <p:nvPr/>
        </p:nvSpPr>
        <p:spPr>
          <a:xfrm>
            <a:off x="250825" y="812800"/>
            <a:ext cx="8721090" cy="4246245"/>
          </a:xfrm>
          <a:prstGeom prst="rect">
            <a:avLst/>
          </a:prstGeom>
          <a:solidFill>
            <a:schemeClr val="bg1">
              <a:alpha val="20000"/>
            </a:schemeClr>
          </a:solidFill>
          <a:ln w="19050" cap="flat" cmpd="sng">
            <a:noFill/>
            <a:prstDash val="solid"/>
            <a:miter/>
            <a:headEnd type="none" w="med" len="med"/>
            <a:tailEnd type="none" w="med" len="med"/>
          </a:ln>
        </p:spPr>
        <p:txBody>
          <a:bodyPr wrap="square">
            <a:spAutoFit/>
          </a:bodyPr>
          <a:p>
            <a:pPr>
              <a:lnSpc>
                <a:spcPct val="100000"/>
              </a:lnSpc>
              <a:spcBef>
                <a:spcPts val="0"/>
              </a:spcBef>
              <a:buFont typeface="Arial" panose="020B0604020202020204" pitchFamily="34" charset="0"/>
              <a:buNone/>
              <a:defRPr/>
            </a:pPr>
            <a:r>
              <a:rPr lang="en-US" altLang="zh-CN" sz="3000" b="1"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000" b="1" noProof="1" dirty="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 数不清</a:t>
            </a:r>
            <a:r>
              <a:rPr lang="zh-CN" altLang="en-US" sz="3000" b="1" noProof="1">
                <a:solidFill>
                  <a:srgbClr val="0000FF"/>
                </a:solidFill>
                <a:effectLst/>
                <a:latin typeface="黑体" panose="02010609060101010101" pitchFamily="49" charset="-122"/>
                <a:ea typeface="黑体" panose="02010609060101010101" pitchFamily="49" charset="-122"/>
                <a:cs typeface="黑体" panose="02010609060101010101" pitchFamily="49" charset="-122"/>
                <a:sym typeface="+mn-ea"/>
              </a:rPr>
              <a:t>的枣儿，爹喊自己的娃来吃，</a:t>
            </a:r>
            <a:r>
              <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别人的娃却来了；娃喊自己的爹吃，身边却只是别人的爹。他们使劲喊，娃不应，爹也不应。漫山遍野无人应。田野里只回荡着祖孙二人无</a:t>
            </a:r>
            <a:endPar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00000"/>
              </a:lnSpc>
              <a:spcBef>
                <a:spcPts val="0"/>
              </a:spcBef>
              <a:buFont typeface="Arial" panose="020B0604020202020204" pitchFamily="34" charset="0"/>
              <a:buNone/>
              <a:defRPr/>
            </a:pPr>
            <a:r>
              <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比热烈却又近乎无望的呼喊。为</a:t>
            </a:r>
            <a:endPar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00000"/>
              </a:lnSpc>
              <a:spcBef>
                <a:spcPts val="0"/>
              </a:spcBef>
              <a:buFont typeface="Arial" panose="020B0604020202020204" pitchFamily="34" charset="0"/>
              <a:buNone/>
              <a:defRPr/>
            </a:pPr>
            <a:r>
              <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什么这饱含着爹娘生命的人性和</a:t>
            </a:r>
            <a:endPar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00000"/>
              </a:lnSpc>
              <a:spcBef>
                <a:spcPts val="0"/>
              </a:spcBef>
              <a:buFont typeface="Arial" panose="020B0604020202020204" pitchFamily="34" charset="0"/>
              <a:buNone/>
              <a:defRPr/>
            </a:pPr>
            <a:r>
              <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人情果竟唤不回从小也是由它奶</a:t>
            </a:r>
            <a:endPar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00000"/>
              </a:lnSpc>
              <a:spcBef>
                <a:spcPts val="0"/>
              </a:spcBef>
              <a:buFont typeface="Arial" panose="020B0604020202020204" pitchFamily="34" charset="0"/>
              <a:buNone/>
              <a:defRPr/>
            </a:pPr>
            <a:r>
              <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大养大的儿孙?这枣儿啊。到底</a:t>
            </a:r>
            <a:endPar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00000"/>
              </a:lnSpc>
              <a:spcBef>
                <a:spcPts val="0"/>
              </a:spcBef>
              <a:buFont typeface="Arial" panose="020B0604020202020204" pitchFamily="34" charset="0"/>
              <a:buNone/>
              <a:defRPr/>
            </a:pPr>
            <a:r>
              <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是苦涩还是香甜? </a:t>
            </a:r>
            <a:endParaRPr lang="zh-CN" altLang="en-US" sz="3000" b="1" spc="150" noProof="1">
              <a:solidFill>
                <a:srgbClr val="0000FF"/>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2" name="图片 1"/>
          <p:cNvPicPr>
            <a:picLocks noChangeAspect="1"/>
          </p:cNvPicPr>
          <p:nvPr/>
        </p:nvPicPr>
        <p:blipFill>
          <a:blip r:embed="rId1"/>
          <a:stretch>
            <a:fillRect/>
          </a:stretch>
        </p:blipFill>
        <p:spPr>
          <a:xfrm>
            <a:off x="6058535" y="2214245"/>
            <a:ext cx="2913380" cy="2844800"/>
          </a:xfrm>
          <a:prstGeom prst="roundRect">
            <a:avLst/>
          </a:prstGeom>
          <a:ln w="28575" cmpd="sng">
            <a:solidFill>
              <a:schemeClr val="bg1"/>
            </a:solidFill>
            <a:prstDash val="solid"/>
          </a:ln>
        </p:spPr>
      </p:pic>
      <p:grpSp>
        <p:nvGrpSpPr>
          <p:cNvPr id="7" name="组合 6"/>
          <p:cNvGrpSpPr/>
          <p:nvPr/>
        </p:nvGrpSpPr>
        <p:grpSpPr>
          <a:xfrm>
            <a:off x="170180" y="163830"/>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9"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情景导入</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62" name="Rectangle 14"/>
          <p:cNvSpPr>
            <a:spLocks noChangeArrowheads="1"/>
          </p:cNvSpPr>
          <p:nvPr/>
        </p:nvSpPr>
        <p:spPr bwMode="auto">
          <a:xfrm>
            <a:off x="414020" y="492125"/>
            <a:ext cx="7737475" cy="1198880"/>
          </a:xfrm>
          <a:prstGeom prst="rect">
            <a:avLst/>
          </a:prstGeom>
          <a:solidFill>
            <a:schemeClr val="bg1">
              <a:alpha val="28000"/>
            </a:schemeClr>
          </a:solidFill>
          <a:ln w="9525">
            <a:noFill/>
            <a:miter lim="800000"/>
          </a:ln>
          <a:effectLst/>
        </p:spPr>
        <p:txBody>
          <a:bodyPr>
            <a:spAutoFit/>
          </a:bodyPr>
          <a:p>
            <a:pPr marL="449580" marR="0" lvl="0" indent="-449580" algn="l" defTabSz="457200" rtl="0" eaLnBrk="1" fontAlgn="base" latinLnBrk="0" hangingPunct="1">
              <a:lnSpc>
                <a:spcPct val="120000"/>
              </a:lnSpc>
              <a:spcBef>
                <a:spcPct val="0"/>
              </a:spcBef>
              <a:spcAft>
                <a:spcPct val="0"/>
              </a:spcAft>
              <a:buClrTx/>
              <a:buSzTx/>
              <a:buFontTx/>
              <a:buNone/>
              <a:defRPr/>
            </a:pPr>
            <a:r>
              <a:rPr kumimoji="0" lang="en-US"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9</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.“伸手与男孩拉钩”这一细节描写有怎样的作用 ?</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7663" name="Rectangle 15"/>
          <p:cNvSpPr>
            <a:spLocks noChangeArrowheads="1"/>
          </p:cNvSpPr>
          <p:nvPr/>
        </p:nvSpPr>
        <p:spPr bwMode="auto">
          <a:xfrm>
            <a:off x="414020" y="1997075"/>
            <a:ext cx="7737475" cy="2168525"/>
          </a:xfrm>
          <a:prstGeom prst="rect">
            <a:avLst/>
          </a:prstGeom>
          <a:solidFill>
            <a:schemeClr val="bg1">
              <a:alpha val="28000"/>
            </a:schemeClr>
          </a:solidFill>
          <a:ln w="9525">
            <a:noFill/>
            <a:miter lim="800000"/>
          </a:ln>
          <a:effectLst/>
        </p:spPr>
        <p:txBody>
          <a:bodyPr wrap="square">
            <a:spAutoFit/>
          </a:bodyPr>
          <a:p>
            <a:pPr marL="88900" marR="0" lvl="0" indent="-88900" algn="just" defTabSz="457200" rtl="0" eaLnBrk="1" fontAlgn="base" latinLnBrk="1" hangingPunct="1">
              <a:lnSpc>
                <a:spcPct val="15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“拉钩”的细节描写，</a:t>
            </a:r>
            <a:r>
              <a:rPr kumimoji="0" lang="en-US" altLang="zh-CN"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表现了男孩的天真善良，也表现了老人对男孩的疼爱</a:t>
            </a: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。这正是</a:t>
            </a:r>
            <a:r>
              <a:rPr kumimoji="0" lang="en-US" altLang="zh-CN"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他们对亲情的渴望的真实体现</a:t>
            </a: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63">
                                            <p:txEl>
                                              <p:charRg st="0" end="74"/>
                                            </p:txEl>
                                          </p:spTgt>
                                        </p:tgtEl>
                                        <p:attrNameLst>
                                          <p:attrName>style.visibility</p:attrName>
                                        </p:attrNameLst>
                                      </p:cBhvr>
                                      <p:to>
                                        <p:strVal val="visible"/>
                                      </p:to>
                                    </p:set>
                                    <p:animEffect transition="in" filter="blinds(horizontal)">
                                      <p:cBhvr>
                                        <p:cTn id="7" dur="500"/>
                                        <p:tgtEl>
                                          <p:spTgt spid="27663">
                                            <p:txEl>
                                              <p:charRg st="0" end="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62" name="Rectangle 14"/>
          <p:cNvSpPr>
            <a:spLocks noChangeArrowheads="1"/>
          </p:cNvSpPr>
          <p:nvPr/>
        </p:nvSpPr>
        <p:spPr bwMode="auto">
          <a:xfrm>
            <a:off x="354330" y="528955"/>
            <a:ext cx="8495665" cy="1753235"/>
          </a:xfrm>
          <a:prstGeom prst="rect">
            <a:avLst/>
          </a:prstGeom>
          <a:solidFill>
            <a:schemeClr val="bg1">
              <a:alpha val="28000"/>
            </a:schemeClr>
          </a:solidFill>
          <a:ln w="9525">
            <a:noFill/>
            <a:miter lim="800000"/>
          </a:ln>
          <a:effectLst/>
        </p:spPr>
        <p:txBody>
          <a:bodyPr wrap="square">
            <a:spAutoFit/>
          </a:bodyPr>
          <a:p>
            <a:pPr marL="449580" marR="0" lvl="0" indent="-449580" algn="l" defTabSz="457200" rtl="0" eaLnBrk="1" fontAlgn="base" latinLnBrk="0" hangingPunct="1">
              <a:lnSpc>
                <a:spcPct val="120000"/>
              </a:lnSpc>
              <a:spcBef>
                <a:spcPct val="0"/>
              </a:spcBef>
              <a:spcAft>
                <a:spcPct val="0"/>
              </a:spcAft>
              <a:buClrTx/>
              <a:buSzTx/>
              <a:buFontTx/>
              <a:buNone/>
              <a:defRPr/>
            </a:pP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kumimoji="0" lang="en-US"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0</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.“老人将枣儿塞进男孩嘴里，自己也拿起枣儿咀嚼”“愣住，继而激动不已”“老人紧紧搂住男孩”，这些舞台提示有什么样的表达效果？</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7663" name="Rectangle 15"/>
          <p:cNvSpPr>
            <a:spLocks noChangeArrowheads="1"/>
          </p:cNvSpPr>
          <p:nvPr/>
        </p:nvSpPr>
        <p:spPr bwMode="auto">
          <a:xfrm>
            <a:off x="354330" y="2600960"/>
            <a:ext cx="8328025" cy="1476375"/>
          </a:xfrm>
          <a:prstGeom prst="rect">
            <a:avLst/>
          </a:prstGeom>
          <a:solidFill>
            <a:schemeClr val="bg1">
              <a:alpha val="28000"/>
            </a:schemeClr>
          </a:solidFill>
          <a:ln w="9525">
            <a:noFill/>
            <a:miter lim="800000"/>
          </a:ln>
          <a:effectLst/>
        </p:spPr>
        <p:txBody>
          <a:bodyPr wrap="square">
            <a:spAutoFit/>
          </a:bodyPr>
          <a:p>
            <a:pPr marL="88900" marR="0" lvl="0" indent="-88900" algn="just" defTabSz="457200" rtl="0" eaLnBrk="1" fontAlgn="base" latinLnBrk="1" hangingPunct="1">
              <a:lnSpc>
                <a:spcPct val="15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这些舞台提示，传神地</a:t>
            </a:r>
            <a:r>
              <a:rPr kumimoji="0" lang="en-US" altLang="zh-CN"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写出了老人对男孩的疼爱</a:t>
            </a: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，以及他在与男孩的交谈过程中的</a:t>
            </a:r>
            <a:r>
              <a:rPr kumimoji="0" lang="en-US" altLang="zh-CN"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情感变化</a:t>
            </a: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63">
                                            <p:txEl>
                                              <p:charRg st="0" end="46"/>
                                            </p:txEl>
                                          </p:spTgt>
                                        </p:tgtEl>
                                        <p:attrNameLst>
                                          <p:attrName>style.visibility</p:attrName>
                                        </p:attrNameLst>
                                      </p:cBhvr>
                                      <p:to>
                                        <p:strVal val="visible"/>
                                      </p:to>
                                    </p:set>
                                    <p:animEffect transition="in" filter="blinds(horizontal)">
                                      <p:cBhvr>
                                        <p:cTn id="7" dur="500"/>
                                        <p:tgtEl>
                                          <p:spTgt spid="27663">
                                            <p:txEl>
                                              <p:charRg st="0" end="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62" name="Rectangle 14"/>
          <p:cNvSpPr>
            <a:spLocks noChangeArrowheads="1"/>
          </p:cNvSpPr>
          <p:nvPr/>
        </p:nvSpPr>
        <p:spPr bwMode="auto">
          <a:xfrm>
            <a:off x="424180" y="826770"/>
            <a:ext cx="8362950" cy="645160"/>
          </a:xfrm>
          <a:prstGeom prst="rect">
            <a:avLst/>
          </a:prstGeom>
          <a:solidFill>
            <a:schemeClr val="bg1">
              <a:alpha val="28000"/>
            </a:schemeClr>
          </a:solidFill>
          <a:ln w="9525">
            <a:noFill/>
            <a:miter lim="800000"/>
          </a:ln>
          <a:effectLst/>
        </p:spPr>
        <p:txBody>
          <a:bodyPr wrap="square">
            <a:spAutoFit/>
          </a:bodyPr>
          <a:p>
            <a:pPr marL="449580" marR="0" lvl="0" indent="-449580" algn="l" defTabSz="457200" rtl="0" eaLnBrk="1" fontAlgn="base" latinLnBrk="0" hangingPunct="1">
              <a:lnSpc>
                <a:spcPct val="120000"/>
              </a:lnSpc>
              <a:spcBef>
                <a:spcPct val="0"/>
              </a:spcBef>
              <a:spcAft>
                <a:spcPct val="0"/>
              </a:spcAft>
              <a:buClrTx/>
              <a:buSzTx/>
              <a:buFontTx/>
              <a:buNone/>
              <a:defRPr/>
            </a:pP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kumimoji="0" lang="en-US"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 “不认识回家的路了”在这里应该如何理解？</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7663" name="Rectangle 15"/>
          <p:cNvSpPr>
            <a:spLocks noChangeArrowheads="1"/>
          </p:cNvSpPr>
          <p:nvPr/>
        </p:nvSpPr>
        <p:spPr bwMode="auto">
          <a:xfrm>
            <a:off x="424180" y="1809750"/>
            <a:ext cx="8426450" cy="2168525"/>
          </a:xfrm>
          <a:prstGeom prst="rect">
            <a:avLst/>
          </a:prstGeom>
          <a:solidFill>
            <a:schemeClr val="bg1">
              <a:alpha val="28000"/>
            </a:schemeClr>
          </a:solidFill>
          <a:ln w="9525">
            <a:noFill/>
            <a:miter lim="800000"/>
          </a:ln>
          <a:effectLst/>
        </p:spPr>
        <p:txBody>
          <a:bodyPr wrap="square">
            <a:spAutoFit/>
          </a:bodyPr>
          <a:p>
            <a:pPr marL="88900" marR="0" lvl="0" indent="-88900" algn="just" defTabSz="457200" rtl="0" eaLnBrk="1" fontAlgn="base" latinLnBrk="1" hangingPunct="1">
              <a:lnSpc>
                <a:spcPct val="15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“不认识回家的路了”是说人们在社会的发展进程中，接受了新的价值观和新的思想，却遗忘了优良的传统观念。</a:t>
            </a:r>
            <a:endPar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63">
                                            <p:txEl>
                                              <p:charRg st="0" end="55"/>
                                            </p:txEl>
                                          </p:spTgt>
                                        </p:tgtEl>
                                        <p:attrNameLst>
                                          <p:attrName>style.visibility</p:attrName>
                                        </p:attrNameLst>
                                      </p:cBhvr>
                                      <p:to>
                                        <p:strVal val="visible"/>
                                      </p:to>
                                    </p:set>
                                    <p:animEffect transition="in" filter="blinds(horizontal)">
                                      <p:cBhvr>
                                        <p:cTn id="7" dur="500"/>
                                        <p:tgtEl>
                                          <p:spTgt spid="27663">
                                            <p:txEl>
                                              <p:charRg st="0" end="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62" name="Rectangle 14"/>
          <p:cNvSpPr>
            <a:spLocks noChangeArrowheads="1"/>
          </p:cNvSpPr>
          <p:nvPr/>
        </p:nvSpPr>
        <p:spPr bwMode="auto">
          <a:xfrm>
            <a:off x="584835" y="605155"/>
            <a:ext cx="5868670" cy="691515"/>
          </a:xfrm>
          <a:prstGeom prst="rect">
            <a:avLst/>
          </a:prstGeom>
          <a:noFill/>
          <a:ln w="9525">
            <a:noFill/>
            <a:miter lim="800000"/>
          </a:ln>
          <a:effectLst/>
        </p:spPr>
        <p:txBody>
          <a:bodyPr wrap="square">
            <a:spAutoFit/>
          </a:bodyPr>
          <a:p>
            <a:pPr marL="449580" marR="0" lvl="0" indent="-449580" algn="l" defTabSz="457200" rtl="0" eaLnBrk="1" fontAlgn="base" latinLnBrk="0" hangingPunct="1">
              <a:lnSpc>
                <a:spcPct val="130000"/>
              </a:lnSpc>
              <a:spcBef>
                <a:spcPct val="0"/>
              </a:spcBef>
              <a:spcAft>
                <a:spcPct val="0"/>
              </a:spcAft>
              <a:buClrTx/>
              <a:buSzTx/>
              <a:buFontTx/>
              <a:buNone/>
              <a:defRPr/>
            </a:pP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kumimoji="0" lang="en-US"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.结尾为什么又用到这首童谣？</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7663" name="Rectangle 15"/>
          <p:cNvSpPr>
            <a:spLocks noChangeArrowheads="1"/>
          </p:cNvSpPr>
          <p:nvPr/>
        </p:nvSpPr>
        <p:spPr bwMode="auto">
          <a:xfrm>
            <a:off x="464820" y="1600835"/>
            <a:ext cx="8214360" cy="2676525"/>
          </a:xfrm>
          <a:prstGeom prst="rect">
            <a:avLst/>
          </a:prstGeom>
          <a:noFill/>
          <a:ln w="9525">
            <a:noFill/>
            <a:miter lim="800000"/>
          </a:ln>
          <a:effectLst/>
        </p:spPr>
        <p:txBody>
          <a:bodyPr wrap="square">
            <a:spAutoFit/>
          </a:bodyPr>
          <a:p>
            <a:pPr marL="88900" marR="0" lvl="0" indent="-88900" algn="just" defTabSz="457200" rtl="0" eaLnBrk="1" fontAlgn="base" latinLnBrk="1" hangingPunct="1">
              <a:lnSpc>
                <a:spcPct val="14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结尾又用到这首童谣，但有所变化，由幕后转为台前，由没有回应转为“响起无数个童声呼唤声”，</a:t>
            </a:r>
            <a:r>
              <a:rPr kumimoji="0" lang="en-US" altLang="zh-CN"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既与开头相呼应，又强化了剧中的情境和内容，深化了全剧的主题</a:t>
            </a: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63">
                                            <p:txEl>
                                              <p:charRg st="0" end="79"/>
                                            </p:txEl>
                                          </p:spTgt>
                                        </p:tgtEl>
                                        <p:attrNameLst>
                                          <p:attrName>style.visibility</p:attrName>
                                        </p:attrNameLst>
                                      </p:cBhvr>
                                      <p:to>
                                        <p:strVal val="visible"/>
                                      </p:to>
                                    </p:set>
                                    <p:animEffect transition="in" filter="blinds(horizontal)">
                                      <p:cBhvr>
                                        <p:cTn id="7" dur="500"/>
                                        <p:tgtEl>
                                          <p:spTgt spid="27663">
                                            <p:txEl>
                                              <p:charRg st="0" end="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70180" y="259080"/>
            <a:ext cx="2346325" cy="649104"/>
            <a:chOff x="923" y="1552"/>
            <a:chExt cx="3695" cy="882"/>
          </a:xfrm>
        </p:grpSpPr>
        <p:pic>
          <p:nvPicPr>
            <p:cNvPr id="4" name="图片 3" descr="00 图标-04"/>
            <p:cNvPicPr>
              <a:picLocks noChangeAspect="1"/>
            </p:cNvPicPr>
            <p:nvPr/>
          </p:nvPicPr>
          <p:blipFill>
            <a:blip r:embed="rId1"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合作探究</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30734" name="Rectangle 14"/>
          <p:cNvSpPr>
            <a:spLocks noChangeArrowheads="1"/>
          </p:cNvSpPr>
          <p:nvPr/>
        </p:nvSpPr>
        <p:spPr bwMode="auto">
          <a:xfrm>
            <a:off x="170180" y="1593850"/>
            <a:ext cx="8747760" cy="3322955"/>
          </a:xfrm>
          <a:prstGeom prst="rect">
            <a:avLst/>
          </a:prstGeom>
          <a:noFill/>
          <a:ln w="9525">
            <a:noFill/>
            <a:miter lim="800000"/>
          </a:ln>
          <a:effectLst/>
        </p:spPr>
        <p:txBody>
          <a:bodyPr wrap="square">
            <a:spAutoFit/>
          </a:bodyPr>
          <a:lstStyle/>
          <a:p>
            <a:pPr marL="0" marR="0" lvl="0" indent="0" algn="l" defTabSz="457200" rtl="0" eaLnBrk="1" fontAlgn="base" latinLnBrk="1" hangingPunct="1">
              <a:lnSpc>
                <a:spcPct val="100000"/>
              </a:lnSpc>
              <a:spcBef>
                <a:spcPct val="0"/>
              </a:spcBef>
              <a:spcAft>
                <a:spcPct val="0"/>
              </a:spcAft>
              <a:buClrTx/>
              <a:buSzTx/>
              <a:buFontTx/>
              <a:buNone/>
              <a:defRPr/>
            </a:pPr>
            <a:r>
              <a:rPr kumimoji="0" lang="en-US" altLang="zh-CN" sz="3000" b="1" i="0" u="none" strike="noStrike" kern="1200" cap="none" spc="0" normalizeH="0" baseline="0" dirty="0">
                <a:solidFill>
                  <a:srgbClr val="0000FF"/>
                </a:solidFill>
                <a:latin typeface="黑体" panose="02010609060101010101" pitchFamily="49" charset="-122"/>
                <a:ea typeface="黑体" panose="02010609060101010101" pitchFamily="49" charset="-122"/>
                <a:cs typeface="黑体" panose="02010609060101010101" pitchFamily="49" charset="-122"/>
              </a:rPr>
              <a:t>    本剧</a:t>
            </a:r>
            <a:r>
              <a:rPr kumimoji="0" lang="zh-CN" altLang="en-US"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以</a:t>
            </a:r>
            <a:r>
              <a:rPr kumimoji="0" lang="en-US" altLang="zh-CN"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枣儿</a:t>
            </a:r>
            <a:r>
              <a:rPr kumimoji="0" lang="en-US" altLang="zh-CN"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为题目，并以“枣儿”贯穿全剧，让老人与男孩围绕“枣儿”进行对话，展开情节。在剧中，老人的经历、情感乃至命运，都与“枣儿”有着密切的关系；男孩对父亲的思念，也与“枣儿”相牵连。</a:t>
            </a:r>
            <a:r>
              <a:rPr kumimoji="0" lang="zh-CN" altLang="en-US"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“枣儿”是全剧情节发展的线索是人物对白的话题，全剧的结构与内容都与“枣儿”密切相关。</a:t>
            </a:r>
            <a:endParaRPr kumimoji="0" lang="zh-CN" altLang="en-US"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30735" name="Rectangle 15"/>
          <p:cNvSpPr>
            <a:spLocks noChangeArrowheads="1"/>
          </p:cNvSpPr>
          <p:nvPr/>
        </p:nvSpPr>
        <p:spPr bwMode="auto">
          <a:xfrm>
            <a:off x="501015" y="908050"/>
            <a:ext cx="7230110" cy="598805"/>
          </a:xfrm>
          <a:prstGeom prst="rect">
            <a:avLst/>
          </a:prstGeom>
          <a:solidFill>
            <a:schemeClr val="bg1">
              <a:alpha val="28000"/>
            </a:schemeClr>
          </a:solidFill>
          <a:ln w="9525">
            <a:noFill/>
            <a:miter lim="800000"/>
          </a:ln>
          <a:effectLst/>
        </p:spPr>
        <p:txBody>
          <a:bodyPr wrap="square">
            <a:spAutoFit/>
          </a:bodyPr>
          <a:lstStyle/>
          <a:p>
            <a:pPr marL="449580" marR="0" lvl="0" indent="-449580" algn="l" defTabSz="457200" rtl="0" eaLnBrk="1" fontAlgn="base" latinLnBrk="0" hangingPunct="1">
              <a:lnSpc>
                <a:spcPct val="110000"/>
              </a:lnSpc>
              <a:spcBef>
                <a:spcPct val="0"/>
              </a:spcBef>
              <a:spcAft>
                <a:spcPct val="0"/>
              </a:spcAft>
              <a:buClrTx/>
              <a:buSzTx/>
              <a:buFontTx/>
              <a:buNone/>
              <a:defRPr/>
            </a:pP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1.题目《枣儿》在全剧中有怎样的作用 ?</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34"/>
                                        </p:tgtEl>
                                        <p:attrNameLst>
                                          <p:attrName>style.visibility</p:attrName>
                                        </p:attrNameLst>
                                      </p:cBhvr>
                                      <p:to>
                                        <p:strVal val="visible"/>
                                      </p:to>
                                    </p:set>
                                    <p:animEffect transition="in" filter="blinds(horizontal)">
                                      <p:cBhvr>
                                        <p:cTn id="7"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4" name="Rectangle 2"/>
          <p:cNvSpPr/>
          <p:nvPr/>
        </p:nvSpPr>
        <p:spPr>
          <a:xfrm>
            <a:off x="631825" y="807720"/>
            <a:ext cx="7318375" cy="553085"/>
          </a:xfrm>
          <a:prstGeom prst="rect">
            <a:avLst/>
          </a:prstGeom>
          <a:noFill/>
          <a:ln w="9525">
            <a:noFill/>
          </a:ln>
        </p:spPr>
        <p:txBody>
          <a:bodyPr wrap="square" anchor="t">
            <a:spAutoFit/>
          </a:bodyPr>
          <a:p>
            <a:r>
              <a:rPr lang="en-US" altLang="zh-CN" sz="3000" b="1" dirty="0" smtClean="0">
                <a:latin typeface="黑体" panose="02010609060101010101" pitchFamily="49" charset="-122"/>
                <a:ea typeface="黑体" panose="02010609060101010101" pitchFamily="49" charset="-122"/>
                <a:cs typeface="黑体" panose="02010609060101010101" pitchFamily="49" charset="-122"/>
              </a:rPr>
              <a:t>2.</a:t>
            </a:r>
            <a:r>
              <a:rPr lang="zh-CN" altLang="zh-CN" sz="3000" b="1" dirty="0" smtClean="0">
                <a:latin typeface="黑体" panose="02010609060101010101" pitchFamily="49" charset="-122"/>
                <a:ea typeface="黑体" panose="02010609060101010101" pitchFamily="49" charset="-122"/>
                <a:cs typeface="黑体" panose="02010609060101010101" pitchFamily="49" charset="-122"/>
              </a:rPr>
              <a:t>全剧有几个人物？在出场上有何不同 ？</a:t>
            </a:r>
            <a:endParaRPr lang="zh-CN" altLang="zh-CN" sz="3000" b="1"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3" name="矩形 2"/>
          <p:cNvSpPr/>
          <p:nvPr/>
        </p:nvSpPr>
        <p:spPr>
          <a:xfrm>
            <a:off x="631825" y="1756410"/>
            <a:ext cx="8035925" cy="2861310"/>
          </a:xfrm>
          <a:prstGeom prst="rect">
            <a:avLst/>
          </a:prstGeom>
          <a:noFill/>
          <a:ln w="9525">
            <a:noFill/>
          </a:ln>
        </p:spPr>
        <p:txBody>
          <a:bodyPr wrap="square" anchor="t">
            <a:spAutoFit/>
          </a:bodyPr>
          <a:p>
            <a:pPr>
              <a:lnSpc>
                <a:spcPct val="15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全剧共有四个人物</a:t>
            </a:r>
            <a:endPar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两位出场：老人和男孩；</a:t>
            </a:r>
            <a:endPar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两位未出场：老人的儿子</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和男孩的父亲。</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pic>
        <p:nvPicPr>
          <p:cNvPr id="6" name="图片 5"/>
          <p:cNvPicPr>
            <a:picLocks noChangeAspect="1"/>
          </p:cNvPicPr>
          <p:nvPr/>
        </p:nvPicPr>
        <p:blipFill>
          <a:blip r:embed="rId1"/>
          <a:srcRect r="19333"/>
          <a:stretch>
            <a:fillRect/>
          </a:stretch>
        </p:blipFill>
        <p:spPr>
          <a:xfrm>
            <a:off x="5922010" y="1818640"/>
            <a:ext cx="2908300" cy="1925320"/>
          </a:xfrm>
          <a:prstGeom prst="roundRect">
            <a:avLst/>
          </a:prstGeom>
          <a:effectLst>
            <a:softEdge rad="63500"/>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charRg st="0"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9" end="2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25" end="4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内容占位符 2"/>
          <p:cNvSpPr>
            <a:spLocks noGrp="1" noChangeArrowheads="1"/>
          </p:cNvSpPr>
          <p:nvPr/>
        </p:nvSpPr>
        <p:spPr bwMode="auto">
          <a:xfrm>
            <a:off x="267335" y="962025"/>
            <a:ext cx="8674100" cy="995680"/>
          </a:xfrm>
          <a:prstGeom prst="rect">
            <a:avLst/>
          </a:prstGeom>
          <a:solidFill>
            <a:schemeClr val="bg1">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342900" indent="-342900" algn="l" rtl="0" eaLnBrk="1" fontAlgn="base" hangingPunct="1">
              <a:spcBef>
                <a:spcPct val="20000"/>
              </a:spcBef>
              <a:spcAft>
                <a:spcPct val="0"/>
              </a:spcAft>
              <a:buFont typeface="Arial" panose="020B0604020202020204" pitchFamily="34" charset="0"/>
              <a:buChar char="•"/>
              <a:defRPr sz="2400">
                <a:solidFill>
                  <a:srgbClr val="404040"/>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200">
                <a:solidFill>
                  <a:srgbClr val="404040"/>
                </a:solidFill>
                <a:latin typeface="+mn-lt"/>
                <a:ea typeface="+mn-ea"/>
              </a:defRPr>
            </a:lvl2pPr>
            <a:lvl3pPr marL="1143000" indent="-228600" algn="l" rtl="0" eaLnBrk="1" fontAlgn="base" hangingPunct="1">
              <a:spcBef>
                <a:spcPct val="20000"/>
              </a:spcBef>
              <a:spcAft>
                <a:spcPct val="0"/>
              </a:spcAft>
              <a:buFont typeface="Arial" panose="020B0604020202020204" pitchFamily="34" charset="0"/>
              <a:buChar char="•"/>
              <a:defRPr sz="2000">
                <a:solidFill>
                  <a:srgbClr val="404040"/>
                </a:solidFill>
                <a:latin typeface="+mn-lt"/>
                <a:ea typeface="+mn-ea"/>
              </a:defRPr>
            </a:lvl3pPr>
            <a:lvl4pPr marL="1600200" indent="-228600" algn="l" rtl="0" eaLnBrk="1" fontAlgn="base" hangingPunct="1">
              <a:spcBef>
                <a:spcPct val="20000"/>
              </a:spcBef>
              <a:spcAft>
                <a:spcPct val="0"/>
              </a:spcAft>
              <a:buFont typeface="Arial" panose="020B0604020202020204" pitchFamily="34" charset="0"/>
              <a:buChar char="•"/>
              <a:defRPr>
                <a:solidFill>
                  <a:srgbClr val="404040"/>
                </a:solidFill>
                <a:latin typeface="+mn-lt"/>
                <a:ea typeface="+mn-ea"/>
              </a:defRPr>
            </a:lvl4pPr>
            <a:lvl5pPr marL="20574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9pPr>
          </a:lstStyle>
          <a:p>
            <a:pPr marL="0" indent="0" eaLnBrk="1" hangingPunct="1">
              <a:lnSpc>
                <a:spcPct val="110000"/>
              </a:lnSpc>
              <a:buFont typeface="Arial" panose="020B0604020202020204" pitchFamily="34" charset="0"/>
              <a:buNone/>
            </a:pPr>
            <a:r>
              <a:rPr lang="en-US" altLang="zh-CN" sz="2400" b="1" dirty="0" smtClean="0">
                <a:latin typeface="宋体" panose="02010600030101010101" pitchFamily="2" charset="-122"/>
                <a:sym typeface="宋体" panose="02010600030101010101" pitchFamily="2" charset="-122"/>
              </a:rPr>
              <a:t>    </a:t>
            </a:r>
            <a:r>
              <a:rPr lang="zh-CN" altLang="zh-CN" sz="30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3.老人在与男孩的谈话中，回忆了哪些事情？从中如何认识老人的心态？</a:t>
            </a:r>
            <a:endParaRPr lang="zh-CN" altLang="zh-CN" sz="30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2" name="文本框 4101"/>
          <p:cNvSpPr txBox="1"/>
          <p:nvPr/>
        </p:nvSpPr>
        <p:spPr>
          <a:xfrm>
            <a:off x="2562318" y="303548"/>
            <a:ext cx="4019362" cy="553085"/>
          </a:xfrm>
          <a:prstGeom prst="rect">
            <a:avLst/>
          </a:prstGeom>
          <a:noFill/>
          <a:ln w="38100">
            <a:noFill/>
            <a:prstDash val="sysDash"/>
          </a:ln>
        </p:spPr>
        <p:style>
          <a:lnRef idx="2">
            <a:schemeClr val="accent2">
              <a:shade val="50000"/>
            </a:schemeClr>
          </a:lnRef>
          <a:fillRef idx="1">
            <a:schemeClr val="accent2"/>
          </a:fillRef>
          <a:effectRef idx="0">
            <a:schemeClr val="accent2"/>
          </a:effectRef>
          <a:fontRef idx="minor">
            <a:schemeClr val="lt1"/>
          </a:fontRef>
        </p:style>
        <p:txBody>
          <a:bodyPr wrap="square">
            <a:spAutoFit/>
            <a:scene3d>
              <a:camera prst="orthographicFront"/>
              <a:lightRig rig="threePt" dir="t"/>
            </a:scene3d>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1" smtClean="0">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rPr>
              <a:t>人物形象</a:t>
            </a:r>
            <a:r>
              <a:rPr kumimoji="0" lang="en-US" altLang="zh-CN" sz="3000" b="1" i="0" u="none" strike="noStrike" kern="1200" cap="none" spc="0" normalizeH="0" baseline="0" noProof="1" smtClean="0">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0" lang="zh-CN" altLang="en-US" sz="3000" b="1" i="0" u="none" strike="noStrike" kern="1200" cap="none" spc="0" normalizeH="0" baseline="0" noProof="1">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rPr>
              <a:t>关于老</a:t>
            </a:r>
            <a:r>
              <a:rPr kumimoji="0" lang="zh-CN" altLang="en-US" sz="3000" b="1" i="0" u="none" strike="noStrike" kern="1200" cap="none" spc="0" normalizeH="0" baseline="0" noProof="1" smtClean="0">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rPr>
              <a:t>人</a:t>
            </a:r>
            <a:endParaRPr kumimoji="0" lang="zh-CN" altLang="en-US" sz="3000" b="1" i="0" u="none" strike="noStrike" kern="1200" cap="none" spc="0" normalizeH="0" baseline="0" noProof="1" smtClean="0">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矩形 3"/>
          <p:cNvSpPr/>
          <p:nvPr/>
        </p:nvSpPr>
        <p:spPr>
          <a:xfrm>
            <a:off x="877570" y="2183765"/>
            <a:ext cx="7228840" cy="2646045"/>
          </a:xfrm>
          <a:prstGeom prst="rect">
            <a:avLst/>
          </a:prstGeom>
          <a:solidFill>
            <a:schemeClr val="bg1">
              <a:alpha val="28000"/>
            </a:schemeClr>
          </a:solidFill>
          <a:ln w="9525">
            <a:noFill/>
          </a:ln>
        </p:spPr>
        <p:txBody>
          <a:bodyPr wrap="square" anchor="t">
            <a:spAutoFit/>
          </a:bodyPr>
          <a:p>
            <a:pPr>
              <a:lnSpc>
                <a:spcPct val="13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）回忆了“枣儿”小时候的事：</a:t>
            </a:r>
            <a:endPar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spcBef>
                <a:spcPts val="1200"/>
              </a:spcBef>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儿子“枣儿”一名的来历；</a:t>
            </a:r>
            <a:endPar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儿子只顾摘枣竟尿了老人一脖子；</a:t>
            </a:r>
            <a:endPar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枣儿小时候一有尿就尿到枣树下。</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charRg st="0" end="1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charRg st="17" end="3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charRg st="36" end="5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charRg st="58" end="8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54380" y="1000125"/>
            <a:ext cx="7265670" cy="3014980"/>
          </a:xfrm>
          <a:prstGeom prst="rect">
            <a:avLst/>
          </a:prstGeom>
          <a:solidFill>
            <a:schemeClr val="bg1">
              <a:alpha val="28000"/>
            </a:schemeClr>
          </a:solidFill>
          <a:ln w="9525">
            <a:noFill/>
          </a:ln>
        </p:spPr>
        <p:txBody>
          <a:bodyPr wrap="square" anchor="t">
            <a:spAutoFit/>
          </a:bodyPr>
          <a:p>
            <a:pPr>
              <a:lnSpc>
                <a:spcPct val="15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）回忆了自己小时候的事：</a:t>
            </a:r>
            <a:endPar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spcBef>
                <a:spcPts val="1200"/>
              </a:spcBef>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偷枣而长出小枣树的事；</a:t>
            </a:r>
            <a:endPar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枣儿落到鬼子的钢盔上吓跑鬼子；</a:t>
            </a:r>
            <a:endPar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闹灾荒时靠枣儿活命的故事。</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0"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15" end="3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33" end="5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charRg st="55" end="7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17170" y="845185"/>
            <a:ext cx="8710295" cy="3091815"/>
          </a:xfrm>
          <a:prstGeom prst="rect">
            <a:avLst/>
          </a:prstGeom>
          <a:solidFill>
            <a:schemeClr val="bg1">
              <a:alpha val="28000"/>
            </a:schemeClr>
          </a:solidFill>
        </p:spPr>
        <p:txBody>
          <a:bodyPr wrap="square">
            <a:spAutoFit/>
          </a:bodyPr>
          <a:p>
            <a:pPr eaLnBrk="1" hangingPunct="1">
              <a:lnSpc>
                <a:spcPct val="13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3)</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老人在谈话中，时而“自豪”“开怀大笑”，时而“沉默”“闪着泪花”“心事重重”，</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老人所回忆的都是儿子幼时的情景，时隔多年仍历历在目，</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mn-ea"/>
              </a:rPr>
              <a:t>说明老人对儿子的爱之深，思之切，以及</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对以往岁月的怀念，对故土的热爱，还有一种浓浓的失落感。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endPar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62" name="Rectangle 14"/>
          <p:cNvSpPr>
            <a:spLocks noChangeArrowheads="1"/>
          </p:cNvSpPr>
          <p:nvPr/>
        </p:nvSpPr>
        <p:spPr bwMode="auto">
          <a:xfrm>
            <a:off x="696595" y="633730"/>
            <a:ext cx="7737475" cy="645160"/>
          </a:xfrm>
          <a:prstGeom prst="rect">
            <a:avLst/>
          </a:prstGeom>
          <a:solidFill>
            <a:schemeClr val="bg1">
              <a:alpha val="28000"/>
            </a:schemeClr>
          </a:solidFill>
          <a:ln w="9525">
            <a:noFill/>
            <a:miter lim="800000"/>
          </a:ln>
          <a:effectLst/>
        </p:spPr>
        <p:txBody>
          <a:bodyPr>
            <a:spAutoFit/>
          </a:bodyPr>
          <a:p>
            <a:pPr marL="449580" marR="0" lvl="0" indent="-449580" algn="l" defTabSz="457200" rtl="0" eaLnBrk="1" fontAlgn="base" latinLnBrk="0" hangingPunct="1">
              <a:lnSpc>
                <a:spcPct val="120000"/>
              </a:lnSpc>
              <a:spcBef>
                <a:spcPct val="0"/>
              </a:spcBef>
              <a:spcAft>
                <a:spcPct val="0"/>
              </a:spcAft>
              <a:buClrTx/>
              <a:buSzTx/>
              <a:buFontTx/>
              <a:buNone/>
              <a:defRPr/>
            </a:pPr>
            <a:r>
              <a:rPr kumimoji="0" lang="en-US"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4</a:t>
            </a:r>
            <a:r>
              <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.老人讲的三个故事分别有什么深意 ?</a:t>
            </a:r>
            <a:endParaRPr kumimoji="0" lang="zh-CN" altLang="zh-CN" sz="3000" b="1" i="0" u="none" strike="noStrike" kern="1200" cap="none" spc="0" normalizeH="0" baseline="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7663" name="Rectangle 15"/>
          <p:cNvSpPr>
            <a:spLocks noChangeArrowheads="1"/>
          </p:cNvSpPr>
          <p:nvPr/>
        </p:nvSpPr>
        <p:spPr bwMode="auto">
          <a:xfrm>
            <a:off x="208915" y="1500505"/>
            <a:ext cx="8712200" cy="3138170"/>
          </a:xfrm>
          <a:prstGeom prst="rect">
            <a:avLst/>
          </a:prstGeom>
          <a:solidFill>
            <a:schemeClr val="bg1">
              <a:alpha val="28000"/>
            </a:schemeClr>
          </a:solidFill>
          <a:ln w="9525">
            <a:noFill/>
            <a:miter lim="800000"/>
          </a:ln>
          <a:effectLst/>
        </p:spPr>
        <p:txBody>
          <a:bodyPr wrap="square">
            <a:spAutoFit/>
          </a:bodyPr>
          <a:p>
            <a:pPr marL="88900" marR="0" lvl="0" indent="-88900" algn="just" defTabSz="457200" rtl="0" eaLnBrk="1" fontAlgn="base" latinLnBrk="1" hangingPunct="1">
              <a:lnSpc>
                <a:spcPct val="110000"/>
              </a:lnSpc>
              <a:spcBef>
                <a:spcPct val="0"/>
              </a:spcBef>
              <a:spcAft>
                <a:spcPct val="0"/>
              </a:spcAft>
              <a:buClrTx/>
              <a:buSzTx/>
              <a:buFontTx/>
              <a:buNone/>
              <a:defRPr/>
            </a:pP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    (1)</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枣树的由来。故事</a:t>
            </a:r>
            <a:r>
              <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表明老人曾经有过贫穷但不乏乐趣的童年</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枣树救过老人的命。字里行间</a:t>
            </a:r>
            <a:r>
              <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流露出老人对枣树的感恩之情，表现了他对故土的热爱</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kumimoji="0" lang="en-US" altLang="zh-CN"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在灾荒年月，是枣儿救了老人和儿子的命。</a:t>
            </a:r>
            <a:r>
              <a:rPr kumimoji="0" lang="zh-CN" altLang="en-US" sz="3000" b="1" i="0" u="none" strike="noStrike" kern="1200" cap="none" spc="0" normalizeH="0" baseline="0" dirty="0">
                <a:solidFill>
                  <a:srgbClr val="FF00FF"/>
                </a:solidFill>
                <a:latin typeface="黑体" panose="02010609060101010101" pitchFamily="49" charset="-122"/>
                <a:ea typeface="黑体" panose="02010609060101010101" pitchFamily="49" charset="-122"/>
                <a:cs typeface="黑体" panose="02010609060101010101" pitchFamily="49" charset="-122"/>
              </a:rPr>
              <a:t>表明老人十分感激老伴儿的无私，也进一步表明在灾荒年月里父子二人相依为命</a:t>
            </a:r>
            <a:r>
              <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kumimoji="0" lang="zh-CN" altLang="en-US" sz="3000" b="1" i="0" u="none" strike="noStrike" kern="1200" cap="none" spc="0" normalizeH="0" baseline="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63">
                                            <p:txEl>
                                              <p:charRg st="0" end="155"/>
                                            </p:txEl>
                                          </p:spTgt>
                                        </p:tgtEl>
                                        <p:attrNameLst>
                                          <p:attrName>style.visibility</p:attrName>
                                        </p:attrNameLst>
                                      </p:cBhvr>
                                      <p:to>
                                        <p:strVal val="visible"/>
                                      </p:to>
                                    </p:set>
                                    <p:animEffect transition="in" filter="blinds(horizontal)">
                                      <p:cBhvr>
                                        <p:cTn id="7" dur="500"/>
                                        <p:tgtEl>
                                          <p:spTgt spid="27663">
                                            <p:txEl>
                                              <p:charRg st="0" end="1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Rectangle 14"/>
          <p:cNvSpPr/>
          <p:nvPr/>
        </p:nvSpPr>
        <p:spPr>
          <a:xfrm>
            <a:off x="2911475" y="1302385"/>
            <a:ext cx="5943600" cy="3322955"/>
          </a:xfrm>
          <a:prstGeom prst="rect">
            <a:avLst/>
          </a:prstGeom>
          <a:solidFill>
            <a:schemeClr val="bg1">
              <a:alpha val="20000"/>
            </a:schemeClr>
          </a:solidFill>
          <a:ln w="9525">
            <a:noFill/>
          </a:ln>
        </p:spPr>
        <p:txBody>
          <a:bodyPr wrap="square" anchor="t">
            <a:spAutoFit/>
          </a:bodyPr>
          <a:p>
            <a:pPr>
              <a:lnSpc>
                <a:spcPct val="14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【孙鸿】</a:t>
            </a:r>
            <a:r>
              <a:rPr lang="zh-CN" altLang="en-US" sz="3000" b="1" dirty="0">
                <a:latin typeface="黑体" panose="02010609060101010101" pitchFamily="49" charset="-122"/>
                <a:ea typeface="黑体" panose="02010609060101010101" pitchFamily="49" charset="-122"/>
                <a:cs typeface="黑体" panose="02010609060101010101" pitchFamily="49" charset="-122"/>
              </a:rPr>
              <a:t>靖江戏剧小品作家。《枣儿》发表于《剧本》1999年第1期，获'99中国曹禺戏剧奖－小品小戏奖一等奖，并囊括优秀编剧奖，优秀导演奖，优秀演员奖。</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pic>
        <p:nvPicPr>
          <p:cNvPr id="6153" name="Picture 9" descr="http://p0.so.qhmsg.com/t015577dd6d9fadd14f.jpg"/>
          <p:cNvPicPr>
            <a:picLocks noChangeAspect="1" noChangeArrowheads="1"/>
          </p:cNvPicPr>
          <p:nvPr/>
        </p:nvPicPr>
        <p:blipFill rotWithShape="1">
          <a:blip r:embed="rId1"/>
          <a:srcRect/>
          <a:stretch>
            <a:fillRect/>
          </a:stretch>
        </p:blipFill>
        <p:spPr bwMode="auto">
          <a:xfrm>
            <a:off x="45720" y="1826895"/>
            <a:ext cx="2865755" cy="2007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70180" y="420370"/>
            <a:ext cx="2346325" cy="649104"/>
            <a:chOff x="923" y="1552"/>
            <a:chExt cx="3695" cy="882"/>
          </a:xfrm>
        </p:grpSpPr>
        <p:pic>
          <p:nvPicPr>
            <p:cNvPr id="8" name="图片 7" descr="00 图标-04"/>
            <p:cNvPicPr>
              <a:picLocks noChangeAspect="1"/>
            </p:cNvPicPr>
            <p:nvPr/>
          </p:nvPicPr>
          <p:blipFill>
            <a:blip r:embed="rId2" cstate="print"/>
            <a:stretch>
              <a:fillRect/>
            </a:stretch>
          </p:blipFill>
          <p:spPr>
            <a:xfrm>
              <a:off x="923" y="1552"/>
              <a:ext cx="3695" cy="882"/>
            </a:xfrm>
            <a:prstGeom prst="rect">
              <a:avLst/>
            </a:prstGeom>
          </p:spPr>
        </p:pic>
        <p:sp>
          <p:nvSpPr>
            <p:cNvPr id="9"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作者简介</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linds(horizontal)">
                                      <p:cBhvr>
                                        <p:cTn id="7" dur="500"/>
                                        <p:tgtEl>
                                          <p:spTgt spid="615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2"/>
          <p:cNvSpPr/>
          <p:nvPr/>
        </p:nvSpPr>
        <p:spPr>
          <a:xfrm>
            <a:off x="770890" y="711200"/>
            <a:ext cx="5567680" cy="553085"/>
          </a:xfrm>
          <a:prstGeom prst="rect">
            <a:avLst/>
          </a:prstGeom>
          <a:solidFill>
            <a:schemeClr val="bg1">
              <a:alpha val="28000"/>
            </a:schemeClr>
          </a:solidFill>
          <a:ln w="9525">
            <a:noFill/>
          </a:ln>
        </p:spPr>
        <p:txBody>
          <a:bodyPr wrap="square" anchor="t">
            <a:spAutoFit/>
          </a:bodyPr>
          <a:p>
            <a:r>
              <a:rPr lang="en-US" altLang="zh-CN" sz="3000" b="1" dirty="0" smtClean="0">
                <a:latin typeface="黑体" panose="02010609060101010101" pitchFamily="49" charset="-122"/>
                <a:ea typeface="黑体" panose="02010609060101010101" pitchFamily="49" charset="-122"/>
                <a:cs typeface="黑体" panose="02010609060101010101" pitchFamily="49" charset="-122"/>
              </a:rPr>
              <a:t>5</a:t>
            </a:r>
            <a:r>
              <a:rPr lang="zh-CN" altLang="zh-CN" sz="3000" b="1" dirty="0" smtClean="0">
                <a:latin typeface="黑体" panose="02010609060101010101" pitchFamily="49" charset="-122"/>
                <a:ea typeface="黑体" panose="02010609060101010101" pitchFamily="49" charset="-122"/>
                <a:cs typeface="黑体" panose="02010609060101010101" pitchFamily="49" charset="-122"/>
              </a:rPr>
              <a:t>.老人对男孩的态度如何? </a:t>
            </a:r>
            <a:endParaRPr lang="zh-CN" altLang="zh-CN" sz="3000" b="1"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3" name="矩形 2"/>
          <p:cNvSpPr/>
          <p:nvPr/>
        </p:nvSpPr>
        <p:spPr>
          <a:xfrm>
            <a:off x="120015" y="1468755"/>
            <a:ext cx="8903970" cy="2630170"/>
          </a:xfrm>
          <a:prstGeom prst="rect">
            <a:avLst/>
          </a:prstGeom>
          <a:solidFill>
            <a:schemeClr val="bg1">
              <a:alpha val="28000"/>
            </a:schemeClr>
          </a:solidFill>
          <a:ln w="9525">
            <a:noFill/>
          </a:ln>
        </p:spPr>
        <p:txBody>
          <a:bodyPr wrap="square" anchor="t">
            <a:spAutoFit/>
          </a:bodyPr>
          <a:p>
            <a:pPr marL="457200" indent="-457200">
              <a:lnSpc>
                <a:spcPct val="110000"/>
              </a:lnSpc>
              <a:buClr>
                <a:srgbClr val="FF0000"/>
              </a:buClr>
              <a:buFont typeface="Arial" panose="020B0604020202020204" pitchFamily="34" charset="0"/>
              <a:buChar char="•"/>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老人请男孩吃枣；</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10000"/>
              </a:lnSpc>
              <a:buClr>
                <a:srgbClr val="FF0000"/>
              </a:buClr>
              <a:buFont typeface="Arial" panose="020B0604020202020204" pitchFamily="34" charset="0"/>
              <a:buChar char="•"/>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老人让男孩骑跨在自己肩上摘枣；</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10000"/>
              </a:lnSpc>
              <a:buClr>
                <a:srgbClr val="FF0000"/>
              </a:buClr>
              <a:buFont typeface="Arial" panose="020B0604020202020204" pitchFamily="34" charset="0"/>
              <a:buChar char="•"/>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老人给男孩讲故事；</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10000"/>
              </a:lnSpc>
              <a:buClr>
                <a:srgbClr val="FF0000"/>
              </a:buClr>
              <a:buFont typeface="Arial" panose="020B0604020202020204" pitchFamily="34" charset="0"/>
              <a:buChar char="•"/>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老人与男孩拉勾发誓，老人紧紧搂住男孩；</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10000"/>
              </a:lnSpc>
              <a:buClr>
                <a:srgbClr val="FF0000"/>
              </a:buClr>
              <a:buFont typeface="Arial" panose="020B0604020202020204" pitchFamily="34" charset="0"/>
              <a:buChar char="•"/>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“将枣儿塞进男孩嘴里，自己也拿起枣儿咀嚼”。</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0"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9" end="2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25" end="3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charRg st="35" end="5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charRg st="55" end="7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a:spLocks noChangeArrowheads="1"/>
          </p:cNvSpPr>
          <p:nvPr/>
        </p:nvSpPr>
        <p:spPr bwMode="auto">
          <a:xfrm>
            <a:off x="334645" y="1142365"/>
            <a:ext cx="7905750" cy="2676525"/>
          </a:xfrm>
          <a:prstGeom prst="rect">
            <a:avLst/>
          </a:prstGeom>
          <a:solidFill>
            <a:schemeClr val="bg1">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40000"/>
              </a:lnSpc>
            </a:pPr>
            <a:r>
              <a:rPr lang="en-US" altLang="zh-CN" sz="2400" dirty="0">
                <a:solidFill>
                  <a:srgbClr val="FF0000"/>
                </a:solidFill>
                <a:latin typeface="楷体_GB2312" charset="-122"/>
                <a:ea typeface="楷体_GB2312" charset="-122"/>
                <a:sym typeface="宋体" panose="02010600030101010101" pitchFamily="2" charset="-122"/>
              </a:rPr>
              <a:t>    </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这些都表现了老人对男孩的疼爱，表现出了一种不是祖孙胜似祖孙的长辈对晚辈的关爱，也折射出他对儿子的亲情，</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为老人回忆儿子小时候的事做情感铺垫。</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charRg st="0" end="63"/>
                                            </p:txEl>
                                          </p:spTgt>
                                        </p:tgtEl>
                                        <p:attrNameLst>
                                          <p:attrName>style.visibility</p:attrName>
                                        </p:attrNameLst>
                                      </p:cBhvr>
                                      <p:to>
                                        <p:strVal val="visible"/>
                                      </p:to>
                                    </p:set>
                                    <p:animEffect transition="in" filter="blinds(horizontal)">
                                      <p:cBhvr>
                                        <p:cTn id="7" dur="500"/>
                                        <p:tgtEl>
                                          <p:spTgt spid="2">
                                            <p:txEl>
                                              <p:charRg st="0" end="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p:nvPr/>
        </p:nvSpPr>
        <p:spPr>
          <a:xfrm>
            <a:off x="836930" y="426085"/>
            <a:ext cx="5245100" cy="553085"/>
          </a:xfrm>
          <a:prstGeom prst="rect">
            <a:avLst/>
          </a:prstGeom>
          <a:noFill/>
          <a:ln w="9525">
            <a:noFill/>
          </a:ln>
        </p:spPr>
        <p:txBody>
          <a:bodyPr wrap="square" anchor="t">
            <a:spAutoFit/>
          </a:bodyPr>
          <a:p>
            <a:r>
              <a:rPr lang="en-US" altLang="zh-CN" sz="3000" b="1" dirty="0" smtClean="0">
                <a:latin typeface="黑体" panose="02010609060101010101" pitchFamily="49" charset="-122"/>
                <a:ea typeface="黑体" panose="02010609060101010101" pitchFamily="49" charset="-122"/>
                <a:cs typeface="黑体" panose="02010609060101010101" pitchFamily="49" charset="-122"/>
              </a:rPr>
              <a:t>6</a:t>
            </a:r>
            <a:r>
              <a:rPr lang="zh-CN" altLang="zh-CN" sz="3000" b="1" dirty="0" smtClean="0">
                <a:latin typeface="黑体" panose="02010609060101010101" pitchFamily="49" charset="-122"/>
                <a:ea typeface="黑体" panose="02010609060101010101" pitchFamily="49" charset="-122"/>
                <a:cs typeface="黑体" panose="02010609060101010101" pitchFamily="49" charset="-122"/>
              </a:rPr>
              <a:t>.如何评价老人这个形象?</a:t>
            </a:r>
            <a:endParaRPr lang="zh-CN" altLang="zh-CN" sz="3000" b="1"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3" name="矩形 2"/>
          <p:cNvSpPr/>
          <p:nvPr/>
        </p:nvSpPr>
        <p:spPr>
          <a:xfrm>
            <a:off x="287020" y="979170"/>
            <a:ext cx="8751570" cy="3938270"/>
          </a:xfrm>
          <a:prstGeom prst="rect">
            <a:avLst/>
          </a:prstGeom>
          <a:noFill/>
          <a:ln w="9525">
            <a:noFill/>
          </a:ln>
        </p:spPr>
        <p:txBody>
          <a:bodyPr wrap="square" anchor="t">
            <a:spAutoFit/>
          </a:bodyPr>
          <a:p>
            <a:pPr>
              <a:lnSpc>
                <a:spcPct val="10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剧中的老人首先是老一辈的农民形象</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他一生劳作，不离乡土，如今老迈，儿子离乡外出，他继续留守家园。</a:t>
            </a:r>
            <a:endPar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1200"/>
              </a:spcBef>
            </a:pPr>
            <a:r>
              <a:rPr lang="en-US" altLang="zh-CN" sz="3000" b="1" dirty="0">
                <a:latin typeface="黑体" panose="02010609060101010101" pitchFamily="49" charset="-122"/>
                <a:ea typeface="黑体" panose="02010609060101010101" pitchFamily="49" charset="-122"/>
                <a:cs typeface="黑体" panose="02010609060101010101" pitchFamily="49" charset="-122"/>
              </a:rPr>
              <a:t>   </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其次他是具有更普遍意义的老一代的长者形象</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他满怀亲情，富有爱心，他关爱已成年的下一代，又疼爱尚年幼的新一代；作为过来人，他怀旧而又传统，面对生活的变化不失爱心、不失希望而又有所失落。 </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charRg st="0" end="5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54" end="15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p:nvPr/>
        </p:nvSpPr>
        <p:spPr>
          <a:xfrm>
            <a:off x="749935" y="1211580"/>
            <a:ext cx="6475730" cy="553085"/>
          </a:xfrm>
          <a:prstGeom prst="rect">
            <a:avLst/>
          </a:prstGeom>
          <a:noFill/>
          <a:ln w="9525">
            <a:noFill/>
          </a:ln>
        </p:spPr>
        <p:txBody>
          <a:bodyPr wrap="square" anchor="t">
            <a:spAutoFit/>
          </a:bodyPr>
          <a:p>
            <a:r>
              <a:rPr lang="en-US" altLang="zh-CN" sz="3000" b="1" dirty="0" smtClean="0">
                <a:latin typeface="黑体" panose="02010609060101010101" pitchFamily="49" charset="-122"/>
                <a:ea typeface="黑体" panose="02010609060101010101" pitchFamily="49" charset="-122"/>
                <a:cs typeface="黑体" panose="02010609060101010101" pitchFamily="49" charset="-122"/>
              </a:rPr>
              <a:t>7.</a:t>
            </a:r>
            <a:r>
              <a:rPr lang="zh-CN" altLang="zh-CN" sz="3000" b="1" dirty="0" smtClean="0">
                <a:latin typeface="黑体" panose="02010609060101010101" pitchFamily="49" charset="-122"/>
                <a:ea typeface="黑体" panose="02010609060101010101" pitchFamily="49" charset="-122"/>
                <a:cs typeface="黑体" panose="02010609060101010101" pitchFamily="49" charset="-122"/>
              </a:rPr>
              <a:t>谈谈你对剧中男孩这一形象的认识。 </a:t>
            </a:r>
            <a:endParaRPr lang="zh-CN" altLang="zh-CN" sz="3000" b="1"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4" name="矩形 3"/>
          <p:cNvSpPr/>
          <p:nvPr/>
        </p:nvSpPr>
        <p:spPr>
          <a:xfrm>
            <a:off x="219075" y="1908810"/>
            <a:ext cx="8447405" cy="2676525"/>
          </a:xfrm>
          <a:prstGeom prst="rect">
            <a:avLst/>
          </a:prstGeom>
          <a:noFill/>
          <a:ln w="9525">
            <a:noFill/>
          </a:ln>
        </p:spPr>
        <p:txBody>
          <a:bodyPr wrap="square" anchor="t">
            <a:spAutoFit/>
          </a:bodyPr>
          <a:p>
            <a:pPr>
              <a:lnSpc>
                <a:spcPct val="150000"/>
              </a:lnSpc>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剧中的男孩想把枣子留给父亲吃，喜欢吃巧克力并盼望父亲带巧克力回来，他蹑手蹑脚捡枣子，把枣子藏在红肚兜上的衣袋里，温顺地扶老人，认真听老人讲故事，和老人拉勾发誓</a:t>
            </a:r>
            <a:r>
              <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endParaRPr lang="en-US" altLang="zh-CN"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4101"/>
          <p:cNvSpPr txBox="1"/>
          <p:nvPr/>
        </p:nvSpPr>
        <p:spPr>
          <a:xfrm>
            <a:off x="2291173" y="411498"/>
            <a:ext cx="4019362" cy="553085"/>
          </a:xfrm>
          <a:prstGeom prst="rect">
            <a:avLst/>
          </a:prstGeom>
          <a:noFill/>
          <a:ln w="38100">
            <a:noFill/>
            <a:prstDash val="sysDash"/>
          </a:ln>
        </p:spPr>
        <p:style>
          <a:lnRef idx="2">
            <a:schemeClr val="accent2">
              <a:shade val="50000"/>
            </a:schemeClr>
          </a:lnRef>
          <a:fillRef idx="1">
            <a:schemeClr val="accent2"/>
          </a:fillRef>
          <a:effectRef idx="0">
            <a:schemeClr val="accent2"/>
          </a:effectRef>
          <a:fontRef idx="minor">
            <a:schemeClr val="lt1"/>
          </a:fontRef>
        </p:style>
        <p:txBody>
          <a:bodyPr wrap="square">
            <a:spAutoFit/>
            <a:scene3d>
              <a:camera prst="orthographicFront"/>
              <a:lightRig rig="threePt" dir="t"/>
            </a:scene3d>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1" smtClean="0">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rPr>
              <a:t>人物形象</a:t>
            </a:r>
            <a:r>
              <a:rPr kumimoji="0" lang="en-US" altLang="zh-CN" sz="3000" b="1" i="0" u="none" strike="noStrike" kern="1200" cap="none" spc="0" normalizeH="0" baseline="0" noProof="1" smtClean="0">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0" lang="zh-CN" altLang="en-US" sz="3000" b="1" i="0" u="none" strike="noStrike" kern="1200" cap="none" spc="0" normalizeH="0" baseline="0" noProof="1">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rPr>
              <a:t>关于男孩</a:t>
            </a:r>
            <a:endParaRPr kumimoji="0" lang="en-US" altLang="zh-CN" sz="3000" b="1" i="0" u="none" strike="noStrike" kern="1200" cap="none" spc="0" normalizeH="0" baseline="0" noProof="1" smtClean="0">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矩形 1"/>
          <p:cNvSpPr/>
          <p:nvPr/>
        </p:nvSpPr>
        <p:spPr>
          <a:xfrm>
            <a:off x="290830" y="899160"/>
            <a:ext cx="8561705" cy="3091815"/>
          </a:xfrm>
          <a:prstGeom prst="rect">
            <a:avLst/>
          </a:prstGeom>
          <a:solidFill>
            <a:schemeClr val="bg1">
              <a:alpha val="28000"/>
            </a:schemeClr>
          </a:solidFill>
          <a:ln w="9525">
            <a:noFill/>
          </a:ln>
        </p:spPr>
        <p:txBody>
          <a:bodyPr wrap="square" anchor="t">
            <a:spAutoFit/>
          </a:bodyPr>
          <a:p>
            <a:pPr>
              <a:lnSpc>
                <a:spcPct val="130000"/>
              </a:lnSpc>
            </a:pPr>
            <a:r>
              <a:rPr lang="en-US" altLang="zh-CN" sz="3000" b="1" dirty="0">
                <a:latin typeface="黑体" panose="02010609060101010101" pitchFamily="49" charset="-122"/>
                <a:ea typeface="黑体" panose="02010609060101010101" pitchFamily="49" charset="-122"/>
                <a:cs typeface="黑体" panose="02010609060101010101" pitchFamily="49" charset="-122"/>
              </a:rPr>
              <a:t>   </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男孩是年幼的新生一代的形象</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他思念父亲，喜爱心疼自己的老人，好奇而懂事，在他身上处处表现了儿童纯真可爱的天性。他的父亲在城里又有了一个家，他爱吃巧克力并盼望父亲带巧克力回来，则显示了男孩成长环境的鲜明时代特征。</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332740" y="1172210"/>
            <a:ext cx="8249285" cy="1014730"/>
          </a:xfrm>
          <a:prstGeom prst="rect">
            <a:avLst/>
          </a:prstGeom>
          <a:noFill/>
          <a:ln w="9525">
            <a:noFill/>
          </a:ln>
        </p:spPr>
        <p:txBody>
          <a:bodyPr wrap="square" anchor="t">
            <a:spAutoFit/>
          </a:bodyPr>
          <a:p>
            <a:r>
              <a:rPr lang="zh-CN" altLang="en-US" sz="2400" dirty="0">
                <a:solidFill>
                  <a:srgbClr val="FF0000"/>
                </a:solidFill>
                <a:latin typeface="黑体" panose="02010609060101010101" pitchFamily="49" charset="-122"/>
                <a:ea typeface="黑体" panose="02010609060101010101" pitchFamily="49" charset="-122"/>
              </a:rPr>
              <a:t>   </a:t>
            </a:r>
            <a:r>
              <a:rPr lang="zh-CN" altLang="zh-CN" sz="3000" b="1" dirty="0" smtClean="0">
                <a:latin typeface="黑体" panose="02010609060101010101" pitchFamily="49" charset="-122"/>
                <a:ea typeface="黑体" panose="02010609060101010101" pitchFamily="49" charset="-122"/>
                <a:cs typeface="黑体" panose="02010609060101010101" pitchFamily="49" charset="-122"/>
              </a:rPr>
              <a:t> 8.你对剧中未出场的这两个人物怎么看?这反映了怎样的社会现实？</a:t>
            </a:r>
            <a:endParaRPr lang="zh-CN" altLang="zh-CN" sz="3000" b="1"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4" name="矩形 3"/>
          <p:cNvSpPr/>
          <p:nvPr/>
        </p:nvSpPr>
        <p:spPr>
          <a:xfrm>
            <a:off x="322580" y="2268220"/>
            <a:ext cx="8581390" cy="2675255"/>
          </a:xfrm>
          <a:prstGeom prst="rect">
            <a:avLst/>
          </a:prstGeom>
          <a:solidFill>
            <a:schemeClr val="bg1">
              <a:alpha val="28000"/>
            </a:schemeClr>
          </a:solidFill>
          <a:ln w="9525">
            <a:noFill/>
          </a:ln>
        </p:spPr>
        <p:txBody>
          <a:bodyPr wrap="square" anchor="t">
            <a:spAutoFit/>
          </a:bodyPr>
          <a:p>
            <a:pPr>
              <a:lnSpc>
                <a:spcPct val="120000"/>
              </a:lnSpc>
            </a:pPr>
            <a:r>
              <a:rPr lang="zh-CN" altLang="en-US" sz="2100" b="1" dirty="0">
                <a:latin typeface="宋体" panose="02010600030101010101" pitchFamily="2" charset="-122"/>
                <a:ea typeface="宋体" panose="02010600030101010101" pitchFamily="2" charset="-122"/>
              </a:rPr>
              <a:t>   </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老人的儿子，不再像老一辈那样终身不离乡土，而是远离故乡和亲人，闯荡于外面的世界；</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男孩的父亲，离开乡村而定居于城里，抛弃了旧家而另成新家。这两个人物从不同的</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侧面反映了社会的变化。</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101"/>
          <p:cNvSpPr txBox="1"/>
          <p:nvPr/>
        </p:nvSpPr>
        <p:spPr>
          <a:xfrm>
            <a:off x="887095" y="461010"/>
            <a:ext cx="7452995" cy="553085"/>
          </a:xfrm>
          <a:prstGeom prst="rect">
            <a:avLst/>
          </a:prstGeom>
          <a:noFill/>
          <a:ln w="38100">
            <a:noFill/>
            <a:prstDash val="sysDash"/>
          </a:ln>
        </p:spPr>
        <p:style>
          <a:lnRef idx="2">
            <a:schemeClr val="accent2">
              <a:shade val="50000"/>
            </a:schemeClr>
          </a:lnRef>
          <a:fillRef idx="1">
            <a:schemeClr val="accent2"/>
          </a:fillRef>
          <a:effectRef idx="0">
            <a:schemeClr val="accent2"/>
          </a:effectRef>
          <a:fontRef idx="minor">
            <a:schemeClr val="lt1"/>
          </a:fontRef>
        </p:style>
        <p:txBody>
          <a:bodyPr wrap="square">
            <a:spAutoFit/>
            <a:scene3d>
              <a:camera prst="orthographicFront"/>
              <a:lightRig rig="threePt" dir="t"/>
            </a:scene3d>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1" smtClean="0">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rPr>
              <a:t>人物形象</a:t>
            </a:r>
            <a:r>
              <a:rPr kumimoji="0" lang="en-US" altLang="zh-CN" sz="3000" b="1" i="0" u="none" strike="noStrike" kern="1200" cap="none" spc="0" normalizeH="0" baseline="0" noProof="1" smtClean="0">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0" lang="zh-CN" altLang="en-US" sz="3000" b="1" i="0" u="none" strike="noStrike" kern="1200" cap="none" spc="0" normalizeH="0" baseline="0" noProof="1">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rPr>
              <a:t>关于老人的儿子和男孩的父亲</a:t>
            </a:r>
            <a:endParaRPr kumimoji="0" lang="zh-CN" altLang="en-US" sz="3000" b="1" i="0" u="none" strike="noStrike" kern="1200" cap="none" spc="0" normalizeH="0" baseline="0" noProof="1">
              <a:solidFill>
                <a:srgbClr val="FF00FF"/>
              </a:solidFill>
              <a:effectLst>
                <a:outerShdw blurRad="38100" dist="19050" dir="2700000" algn="tl" rotWithShape="0">
                  <a:schemeClr val="dk1">
                    <a:alpha val="40000"/>
                  </a:schemeClr>
                </a:outerShdw>
              </a:effectLst>
              <a:uLnTx/>
              <a:uFillTx/>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custDataLst>
              <p:tags r:id="rId1"/>
            </p:custDataLst>
          </p:nvPr>
        </p:nvGraphicFramePr>
        <p:xfrm>
          <a:off x="93381" y="1009827"/>
          <a:ext cx="8731885" cy="3728085"/>
        </p:xfrm>
        <a:graphic>
          <a:graphicData uri="http://schemas.openxmlformats.org/drawingml/2006/table">
            <a:tbl>
              <a:tblPr firstRow="1" bandRow="1">
                <a:tableStyleId>{F5AB1C69-6EDB-4FF4-983F-18BD219EF322}</a:tableStyleId>
              </a:tblPr>
              <a:tblGrid>
                <a:gridCol w="1484630"/>
                <a:gridCol w="1850390"/>
                <a:gridCol w="5396865"/>
              </a:tblGrid>
              <a:tr h="720725">
                <a:tc rowSpan="2">
                  <a:txBody>
                    <a:bodyPr/>
                    <a:lstStyle/>
                    <a:p>
                      <a:pPr algn="ctr">
                        <a:lnSpc>
                          <a:spcPct val="90000"/>
                        </a:lnSpc>
                      </a:pPr>
                      <a:r>
                        <a:rPr lang="zh-CN" altLang="en-US" sz="3000" b="1" dirty="0" smtClean="0">
                          <a:solidFill>
                            <a:srgbClr val="FF0000"/>
                          </a:solidFill>
                          <a:latin typeface="黑体" panose="02010609060101010101" pitchFamily="49" charset="-122"/>
                          <a:ea typeface="黑体" panose="02010609060101010101" pitchFamily="49" charset="-122"/>
                        </a:rPr>
                        <a:t>双重性</a:t>
                      </a:r>
                      <a:endParaRPr lang="zh-CN" altLang="en-US" sz="3000" b="1" dirty="0" smtClean="0">
                        <a:solidFill>
                          <a:srgbClr val="FF0000"/>
                        </a:solidFill>
                        <a:latin typeface="黑体" panose="02010609060101010101" pitchFamily="49" charset="-122"/>
                        <a:ea typeface="黑体" panose="02010609060101010101" pitchFamily="49" charset="-122"/>
                      </a:endParaRPr>
                    </a:p>
                  </a:txBody>
                  <a:tcPr marL="68591" marR="68591" marT="34295" marB="34295" anchor="ctr">
                    <a:solidFill>
                      <a:srgbClr val="FF0000">
                        <a:alpha val="24000"/>
                      </a:srgbClr>
                    </a:solidFill>
                  </a:tcPr>
                </a:tc>
                <a:tc>
                  <a:txBody>
                    <a:bodyPr/>
                    <a:lstStyle/>
                    <a:p>
                      <a:pPr algn="ctr">
                        <a:lnSpc>
                          <a:spcPct val="140000"/>
                        </a:lnSpc>
                      </a:pPr>
                      <a:r>
                        <a:rPr lang="zh-CN" altLang="en-US" sz="2800" b="1" kern="1200" dirty="0" smtClean="0">
                          <a:solidFill>
                            <a:srgbClr val="FF0000"/>
                          </a:solidFill>
                          <a:latin typeface="黑体" panose="02010609060101010101" pitchFamily="49" charset="-122"/>
                          <a:ea typeface="黑体" panose="02010609060101010101" pitchFamily="49" charset="-122"/>
                          <a:cs typeface="+mn-cs"/>
                        </a:rPr>
                        <a:t>表层</a:t>
                      </a:r>
                      <a:endParaRPr lang="zh-CN" altLang="en-US" sz="2800" b="1" kern="1200" dirty="0" smtClean="0">
                        <a:solidFill>
                          <a:srgbClr val="FF0000"/>
                        </a:solidFill>
                        <a:latin typeface="黑体" panose="02010609060101010101" pitchFamily="49" charset="-122"/>
                        <a:ea typeface="黑体" panose="02010609060101010101" pitchFamily="49" charset="-122"/>
                        <a:cs typeface="+mn-cs"/>
                      </a:endParaRPr>
                    </a:p>
                  </a:txBody>
                  <a:tcPr marL="68591" marR="68591" marT="34295" marB="34295">
                    <a:solidFill>
                      <a:srgbClr val="0070C0">
                        <a:alpha val="26000"/>
                      </a:srgbClr>
                    </a:solidFill>
                  </a:tcPr>
                </a:tc>
                <a:tc>
                  <a:txBody>
                    <a:bodyPr/>
                    <a:lstStyle/>
                    <a:p>
                      <a:pPr algn="ctr"/>
                      <a:endParaRPr lang="zh-CN" altLang="en-US" sz="1950" b="1" kern="1200" dirty="0">
                        <a:solidFill>
                          <a:schemeClr val="dk1"/>
                        </a:solidFill>
                        <a:latin typeface="宋体" panose="02010600030101010101" pitchFamily="2" charset="-122"/>
                        <a:ea typeface="宋体" panose="02010600030101010101" pitchFamily="2" charset="-122"/>
                        <a:cs typeface="+mn-cs"/>
                      </a:endParaRPr>
                    </a:p>
                  </a:txBody>
                  <a:tcPr marL="68591" marR="68591" marT="34295" marB="34295">
                    <a:solidFill>
                      <a:schemeClr val="accent3">
                        <a:alpha val="48000"/>
                      </a:schemeClr>
                    </a:solidFill>
                  </a:tcPr>
                </a:tc>
              </a:tr>
              <a:tr h="1055370">
                <a:tc vMerge="1">
                  <a:tcPr/>
                </a:tc>
                <a:tc>
                  <a:txBody>
                    <a:bodyPr/>
                    <a:lstStyle/>
                    <a:p>
                      <a:pPr algn="ctr">
                        <a:lnSpc>
                          <a:spcPct val="170000"/>
                        </a:lnSpc>
                      </a:pPr>
                      <a:r>
                        <a:rPr lang="zh-CN" altLang="en-US" sz="2800" b="1" dirty="0" smtClean="0">
                          <a:solidFill>
                            <a:srgbClr val="FF0000"/>
                          </a:solidFill>
                          <a:latin typeface="黑体" panose="02010609060101010101" pitchFamily="49" charset="-122"/>
                          <a:ea typeface="黑体" panose="02010609060101010101" pitchFamily="49" charset="-122"/>
                        </a:rPr>
                        <a:t>深 层</a:t>
                      </a:r>
                      <a:endParaRPr lang="zh-CN" altLang="en-US" sz="2800" b="1" dirty="0" smtClean="0">
                        <a:solidFill>
                          <a:srgbClr val="FF0000"/>
                        </a:solidFill>
                        <a:latin typeface="黑体" panose="02010609060101010101" pitchFamily="49" charset="-122"/>
                        <a:ea typeface="黑体" panose="02010609060101010101" pitchFamily="49" charset="-122"/>
                      </a:endParaRPr>
                    </a:p>
                  </a:txBody>
                  <a:tcPr marL="68591" marR="68591" marT="34295" marB="34295">
                    <a:solidFill>
                      <a:srgbClr val="0070C0">
                        <a:alpha val="26000"/>
                      </a:srgbClr>
                    </a:solidFill>
                  </a:tcPr>
                </a:tc>
                <a:tc>
                  <a:txBody>
                    <a:bodyPr/>
                    <a:lstStyle/>
                    <a:p>
                      <a:pPr algn="l"/>
                      <a:endParaRPr lang="zh-CN" altLang="en-US" sz="1950" b="1" dirty="0" smtClean="0">
                        <a:latin typeface="宋体" panose="02010600030101010101" pitchFamily="2" charset="-122"/>
                        <a:ea typeface="宋体" panose="02010600030101010101" pitchFamily="2" charset="-122"/>
                      </a:endParaRPr>
                    </a:p>
                  </a:txBody>
                  <a:tcPr marL="68591" marR="68591" marT="34295" marB="34295">
                    <a:solidFill>
                      <a:schemeClr val="accent3">
                        <a:tint val="40000"/>
                        <a:alpha val="48000"/>
                      </a:schemeClr>
                    </a:solidFill>
                  </a:tcPr>
                </a:tc>
              </a:tr>
              <a:tr h="601980">
                <a:tc rowSpan="2">
                  <a:txBody>
                    <a:bodyPr/>
                    <a:lstStyle/>
                    <a:p>
                      <a:pPr algn="ctr">
                        <a:lnSpc>
                          <a:spcPct val="90000"/>
                        </a:lnSpc>
                      </a:pPr>
                      <a:r>
                        <a:rPr lang="zh-CN" altLang="en-US" sz="3000" b="1" dirty="0" smtClean="0">
                          <a:solidFill>
                            <a:srgbClr val="FF0000"/>
                          </a:solidFill>
                          <a:latin typeface="黑体" panose="02010609060101010101" pitchFamily="49" charset="-122"/>
                          <a:ea typeface="黑体" panose="02010609060101010101" pitchFamily="49" charset="-122"/>
                        </a:rPr>
                        <a:t>双向性</a:t>
                      </a:r>
                      <a:endParaRPr lang="zh-CN" altLang="en-US" sz="3000" b="1" dirty="0" smtClean="0">
                        <a:solidFill>
                          <a:srgbClr val="FF0000"/>
                        </a:solidFill>
                        <a:latin typeface="黑体" panose="02010609060101010101" pitchFamily="49" charset="-122"/>
                        <a:ea typeface="黑体" panose="02010609060101010101" pitchFamily="49" charset="-122"/>
                      </a:endParaRPr>
                    </a:p>
                  </a:txBody>
                  <a:tcPr marL="68591" marR="68591" marT="34295" marB="34295" anchor="ctr">
                    <a:solidFill>
                      <a:srgbClr val="FF0000">
                        <a:alpha val="24000"/>
                      </a:srgbClr>
                    </a:solidFill>
                  </a:tcPr>
                </a:tc>
                <a:tc rowSpan="2">
                  <a:txBody>
                    <a:bodyPr/>
                    <a:lstStyle/>
                    <a:p>
                      <a:pPr algn="ctr">
                        <a:lnSpc>
                          <a:spcPct val="110000"/>
                        </a:lnSpc>
                      </a:pPr>
                      <a:r>
                        <a:rPr lang="zh-CN" altLang="en-US" sz="2600" b="1" dirty="0" smtClean="0">
                          <a:solidFill>
                            <a:srgbClr val="FF0000"/>
                          </a:solidFill>
                          <a:latin typeface="黑体" panose="02010609060101010101" pitchFamily="49" charset="-122"/>
                          <a:ea typeface="黑体" panose="02010609060101010101" pitchFamily="49" charset="-122"/>
                        </a:rPr>
                        <a:t>相反相成的两个方面</a:t>
                      </a:r>
                      <a:endParaRPr lang="zh-CN" altLang="en-US" sz="2600" b="1" dirty="0" smtClean="0">
                        <a:solidFill>
                          <a:srgbClr val="FF0000"/>
                        </a:solidFill>
                        <a:latin typeface="黑体" panose="02010609060101010101" pitchFamily="49" charset="-122"/>
                        <a:ea typeface="黑体" panose="02010609060101010101" pitchFamily="49" charset="-122"/>
                      </a:endParaRPr>
                    </a:p>
                  </a:txBody>
                  <a:tcPr marL="68591" marR="68591" marT="34295" marB="34295" anchor="ctr">
                    <a:solidFill>
                      <a:srgbClr val="0070C0">
                        <a:alpha val="26000"/>
                      </a:srgbClr>
                    </a:solidFill>
                  </a:tcPr>
                </a:tc>
                <a:tc>
                  <a:txBody>
                    <a:bodyPr/>
                    <a:lstStyle/>
                    <a:p>
                      <a:pPr algn="ctr"/>
                      <a:r>
                        <a:rPr lang="zh-CN" altLang="en-US" sz="1950" b="1" dirty="0" smtClean="0">
                          <a:latin typeface="宋体" panose="02010600030101010101" pitchFamily="2" charset="-122"/>
                          <a:ea typeface="宋体" panose="02010600030101010101" pitchFamily="2" charset="-122"/>
                        </a:rPr>
                        <a:t> </a:t>
                      </a:r>
                      <a:endParaRPr lang="zh-CN" altLang="en-US" sz="1950" b="1" dirty="0">
                        <a:latin typeface="宋体" panose="02010600030101010101" pitchFamily="2" charset="-122"/>
                        <a:ea typeface="宋体" panose="02010600030101010101" pitchFamily="2" charset="-122"/>
                      </a:endParaRPr>
                    </a:p>
                  </a:txBody>
                  <a:tcPr marL="68591" marR="68591" marT="34295" marB="34295">
                    <a:solidFill>
                      <a:schemeClr val="accent3">
                        <a:tint val="20000"/>
                        <a:alpha val="48000"/>
                      </a:schemeClr>
                    </a:solidFill>
                  </a:tcPr>
                </a:tc>
              </a:tr>
              <a:tr h="502285">
                <a:tc vMerge="1">
                  <a:tcPr/>
                </a:tc>
                <a:tc v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50" b="1" dirty="0" smtClean="0">
                          <a:latin typeface="宋体" panose="02010600030101010101" pitchFamily="2" charset="-122"/>
                          <a:ea typeface="宋体" panose="02010600030101010101" pitchFamily="2" charset="-122"/>
                        </a:rPr>
                        <a:t> </a:t>
                      </a:r>
                      <a:endParaRPr lang="zh-CN" altLang="en-US" sz="1950" b="1" dirty="0" smtClean="0">
                        <a:latin typeface="宋体" panose="02010600030101010101" pitchFamily="2" charset="-122"/>
                        <a:ea typeface="宋体" panose="02010600030101010101" pitchFamily="2" charset="-122"/>
                      </a:endParaRPr>
                    </a:p>
                  </a:txBody>
                  <a:tcPr marL="68591" marR="68591" marT="34295" marB="34295">
                    <a:solidFill>
                      <a:schemeClr val="accent3">
                        <a:tint val="40000"/>
                        <a:alpha val="48000"/>
                      </a:schemeClr>
                    </a:solidFill>
                  </a:tcPr>
                </a:tc>
              </a:tr>
              <a:tr h="847725">
                <a:tc>
                  <a:txBody>
                    <a:bodyPr/>
                    <a:lstStyle/>
                    <a:p>
                      <a:pPr algn="ctr">
                        <a:lnSpc>
                          <a:spcPct val="170000"/>
                        </a:lnSpc>
                      </a:pPr>
                      <a:r>
                        <a:rPr lang="zh-CN" altLang="en-US" sz="3000" b="1" dirty="0" smtClean="0">
                          <a:solidFill>
                            <a:srgbClr val="FF0000"/>
                          </a:solidFill>
                          <a:latin typeface="黑体" panose="02010609060101010101" pitchFamily="49" charset="-122"/>
                          <a:ea typeface="黑体" panose="02010609060101010101" pitchFamily="49" charset="-122"/>
                        </a:rPr>
                        <a:t>多样性</a:t>
                      </a:r>
                      <a:endParaRPr lang="zh-CN" altLang="en-US" sz="3000" b="1" dirty="0" smtClean="0">
                        <a:solidFill>
                          <a:srgbClr val="FF0000"/>
                        </a:solidFill>
                        <a:latin typeface="黑体" panose="02010609060101010101" pitchFamily="49" charset="-122"/>
                        <a:ea typeface="黑体" panose="02010609060101010101" pitchFamily="49" charset="-122"/>
                      </a:endParaRPr>
                    </a:p>
                  </a:txBody>
                  <a:tcPr marL="68591" marR="68591" marT="34295" marB="34295">
                    <a:solidFill>
                      <a:srgbClr val="FF0000">
                        <a:alpha val="24000"/>
                      </a:srgbClr>
                    </a:solidFill>
                  </a:tcPr>
                </a:tc>
                <a:tc>
                  <a:txBody>
                    <a:bodyPr/>
                    <a:lstStyle/>
                    <a:p>
                      <a:pPr algn="ctr">
                        <a:lnSpc>
                          <a:spcPct val="140000"/>
                        </a:lnSpc>
                      </a:pPr>
                      <a:r>
                        <a:rPr lang="zh-CN" altLang="en-US" sz="2800" b="1" dirty="0" smtClean="0">
                          <a:solidFill>
                            <a:srgbClr val="FF0000"/>
                          </a:solidFill>
                          <a:latin typeface="黑体" panose="02010609060101010101" pitchFamily="49" charset="-122"/>
                          <a:ea typeface="黑体" panose="02010609060101010101" pitchFamily="49" charset="-122"/>
                        </a:rPr>
                        <a:t>内涵丰富 </a:t>
                      </a:r>
                      <a:endParaRPr lang="zh-CN" altLang="en-US" sz="2800" b="1" dirty="0" smtClean="0">
                        <a:solidFill>
                          <a:srgbClr val="FF0000"/>
                        </a:solidFill>
                        <a:latin typeface="黑体" panose="02010609060101010101" pitchFamily="49" charset="-122"/>
                        <a:ea typeface="黑体" panose="02010609060101010101" pitchFamily="49" charset="-122"/>
                      </a:endParaRPr>
                    </a:p>
                  </a:txBody>
                  <a:tcPr marL="68591" marR="68591" marT="34295" marB="34295">
                    <a:solidFill>
                      <a:srgbClr val="0070C0">
                        <a:alpha val="26000"/>
                      </a:srgbClr>
                    </a:solidFill>
                  </a:tcPr>
                </a:tc>
                <a:tc>
                  <a:txBody>
                    <a:bodyPr/>
                    <a:lstStyle/>
                    <a:p>
                      <a:pPr algn="ctr"/>
                      <a:endParaRPr lang="zh-CN" altLang="en-US" sz="1950" b="1" dirty="0">
                        <a:latin typeface="宋体" panose="02010600030101010101" pitchFamily="2" charset="-122"/>
                        <a:ea typeface="宋体" panose="02010600030101010101" pitchFamily="2" charset="-122"/>
                      </a:endParaRPr>
                    </a:p>
                  </a:txBody>
                  <a:tcPr marL="68591" marR="68591" marT="34295" marB="34295">
                    <a:solidFill>
                      <a:schemeClr val="accent3">
                        <a:tint val="20000"/>
                        <a:alpha val="48000"/>
                      </a:schemeClr>
                    </a:solidFill>
                  </a:tcPr>
                </a:tc>
              </a:tr>
            </a:tbl>
          </a:graphicData>
        </a:graphic>
      </p:graphicFrame>
      <p:sp>
        <p:nvSpPr>
          <p:cNvPr id="4" name="矩形 3"/>
          <p:cNvSpPr/>
          <p:nvPr/>
        </p:nvSpPr>
        <p:spPr>
          <a:xfrm>
            <a:off x="3773225" y="1159791"/>
            <a:ext cx="4830445" cy="521970"/>
          </a:xfrm>
          <a:prstGeom prst="rect">
            <a:avLst/>
          </a:prstGeom>
          <a:noFill/>
          <a:ln w="9525">
            <a:noFill/>
          </a:ln>
        </p:spPr>
        <p:txBody>
          <a:bodyPr wrap="none" anchor="t">
            <a:spAutoFit/>
          </a:bodyPr>
          <a:p>
            <a:pPr algn="ctr"/>
            <a:r>
              <a:rPr lang="zh-CN" altLang="en-US" sz="2800" b="1" dirty="0">
                <a:solidFill>
                  <a:srgbClr val="0000FF"/>
                </a:solidFill>
                <a:latin typeface="黑体" panose="02010609060101010101" pitchFamily="49" charset="-122"/>
                <a:ea typeface="黑体" panose="02010609060101010101" pitchFamily="49" charset="-122"/>
              </a:rPr>
              <a:t>表现的是牵动人心的深切亲情</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6" name="矩形 5"/>
          <p:cNvSpPr/>
          <p:nvPr/>
        </p:nvSpPr>
        <p:spPr>
          <a:xfrm>
            <a:off x="3493770" y="1773555"/>
            <a:ext cx="5389880" cy="953135"/>
          </a:xfrm>
          <a:prstGeom prst="rect">
            <a:avLst/>
          </a:prstGeom>
          <a:noFill/>
          <a:ln w="9525">
            <a:noFill/>
          </a:ln>
        </p:spPr>
        <p:txBody>
          <a:bodyPr wrap="square" anchor="t">
            <a:spAutoFit/>
          </a:bodyPr>
          <a:p>
            <a:r>
              <a:rPr lang="zh-CN" altLang="en-US" sz="2800" b="1" dirty="0">
                <a:solidFill>
                  <a:srgbClr val="0000FF"/>
                </a:solidFill>
                <a:latin typeface="黑体" panose="02010609060101010101" pitchFamily="49" charset="-122"/>
                <a:ea typeface="黑体" panose="02010609060101010101" pitchFamily="49" charset="-122"/>
              </a:rPr>
              <a:t>表现的是人们在社会变革中的情感动荡、人生变化和生存考验。</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8" name="矩形 7"/>
          <p:cNvSpPr/>
          <p:nvPr/>
        </p:nvSpPr>
        <p:spPr>
          <a:xfrm>
            <a:off x="5143600" y="2818703"/>
            <a:ext cx="1816100" cy="583565"/>
          </a:xfrm>
          <a:prstGeom prst="rect">
            <a:avLst/>
          </a:prstGeom>
          <a:noFill/>
          <a:ln w="9525">
            <a:noFill/>
          </a:ln>
        </p:spPr>
        <p:txBody>
          <a:bodyPr wrap="none" anchor="t">
            <a:spAutoFit/>
          </a:bodyPr>
          <a:p>
            <a:r>
              <a:rPr lang="zh-CN" altLang="en-US" sz="3200" b="1" dirty="0">
                <a:solidFill>
                  <a:srgbClr val="0000FF"/>
                </a:solidFill>
                <a:latin typeface="黑体" panose="02010609060101010101" pitchFamily="49" charset="-122"/>
                <a:ea typeface="黑体" panose="02010609060101010101" pitchFamily="49" charset="-122"/>
              </a:rPr>
              <a:t>至爱亲情</a:t>
            </a:r>
            <a:endParaRPr lang="zh-CN" altLang="en-US" sz="3200" b="1" dirty="0">
              <a:solidFill>
                <a:srgbClr val="0000FF"/>
              </a:solidFill>
              <a:latin typeface="黑体" panose="02010609060101010101" pitchFamily="49" charset="-122"/>
              <a:ea typeface="黑体" panose="02010609060101010101" pitchFamily="49" charset="-122"/>
            </a:endParaRPr>
          </a:p>
        </p:txBody>
      </p:sp>
      <p:sp>
        <p:nvSpPr>
          <p:cNvPr id="10" name="矩形 9"/>
          <p:cNvSpPr/>
          <p:nvPr/>
        </p:nvSpPr>
        <p:spPr>
          <a:xfrm>
            <a:off x="5143600" y="3402381"/>
            <a:ext cx="1816100" cy="583565"/>
          </a:xfrm>
          <a:prstGeom prst="rect">
            <a:avLst/>
          </a:prstGeom>
          <a:noFill/>
          <a:ln w="9525">
            <a:noFill/>
          </a:ln>
        </p:spPr>
        <p:txBody>
          <a:bodyPr wrap="none" anchor="t">
            <a:spAutoFit/>
          </a:bodyPr>
          <a:p>
            <a:r>
              <a:rPr lang="zh-CN" altLang="en-US" sz="3200" b="1" dirty="0">
                <a:solidFill>
                  <a:srgbClr val="0000FF"/>
                </a:solidFill>
                <a:latin typeface="黑体" panose="02010609060101010101" pitchFamily="49" charset="-122"/>
                <a:ea typeface="黑体" panose="02010609060101010101" pitchFamily="49" charset="-122"/>
              </a:rPr>
              <a:t>传统失落</a:t>
            </a:r>
            <a:endParaRPr lang="zh-CN" altLang="en-US" sz="3200" b="1" dirty="0">
              <a:solidFill>
                <a:srgbClr val="0000FF"/>
              </a:solidFill>
              <a:latin typeface="黑体" panose="02010609060101010101" pitchFamily="49" charset="-122"/>
              <a:ea typeface="黑体" panose="02010609060101010101" pitchFamily="49" charset="-122"/>
            </a:endParaRPr>
          </a:p>
        </p:txBody>
      </p:sp>
      <p:sp>
        <p:nvSpPr>
          <p:cNvPr id="13" name="矩形 12"/>
          <p:cNvSpPr/>
          <p:nvPr/>
        </p:nvSpPr>
        <p:spPr>
          <a:xfrm>
            <a:off x="5143661" y="3986208"/>
            <a:ext cx="1816100" cy="583565"/>
          </a:xfrm>
          <a:prstGeom prst="rect">
            <a:avLst/>
          </a:prstGeom>
          <a:noFill/>
          <a:ln w="9525">
            <a:noFill/>
          </a:ln>
        </p:spPr>
        <p:txBody>
          <a:bodyPr wrap="none" anchor="t">
            <a:spAutoFit/>
          </a:bodyPr>
          <a:p>
            <a:pPr algn="ctr"/>
            <a:r>
              <a:rPr lang="zh-CN" altLang="en-US" sz="3200" b="1" dirty="0">
                <a:solidFill>
                  <a:srgbClr val="0000FF"/>
                </a:solidFill>
                <a:latin typeface="黑体" panose="02010609060101010101" pitchFamily="49" charset="-122"/>
                <a:ea typeface="黑体" panose="02010609060101010101" pitchFamily="49" charset="-122"/>
              </a:rPr>
              <a:t>理解多样</a:t>
            </a:r>
            <a:endParaRPr lang="zh-CN" altLang="en-US" sz="3200" b="1" dirty="0">
              <a:solidFill>
                <a:srgbClr val="0000FF"/>
              </a:solidFill>
              <a:latin typeface="黑体" panose="02010609060101010101" pitchFamily="49" charset="-122"/>
              <a:ea typeface="黑体" panose="02010609060101010101" pitchFamily="49" charset="-122"/>
            </a:endParaRPr>
          </a:p>
        </p:txBody>
      </p:sp>
      <p:sp>
        <p:nvSpPr>
          <p:cNvPr id="22560" name="Rectangle 2"/>
          <p:cNvSpPr/>
          <p:nvPr/>
        </p:nvSpPr>
        <p:spPr>
          <a:xfrm>
            <a:off x="951230" y="456565"/>
            <a:ext cx="5529580" cy="553085"/>
          </a:xfrm>
          <a:prstGeom prst="rect">
            <a:avLst/>
          </a:prstGeom>
          <a:noFill/>
          <a:ln w="9525">
            <a:noFill/>
          </a:ln>
        </p:spPr>
        <p:txBody>
          <a:bodyPr wrap="square" anchor="t">
            <a:spAutoFit/>
          </a:bodyPr>
          <a:p>
            <a:r>
              <a:rPr lang="en-US" altLang="zh-CN" sz="3000" b="1" dirty="0" smtClean="0">
                <a:latin typeface="黑体" panose="02010609060101010101" pitchFamily="49" charset="-122"/>
                <a:ea typeface="黑体" panose="02010609060101010101" pitchFamily="49" charset="-122"/>
                <a:cs typeface="黑体" panose="02010609060101010101" pitchFamily="49" charset="-122"/>
              </a:rPr>
              <a:t>9.怎样理解剧本的思想内容？</a:t>
            </a:r>
            <a:endParaRPr lang="en-US" altLang="zh-CN" sz="3000" b="1"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2519003" y="1168208"/>
            <a:ext cx="1077595" cy="521970"/>
          </a:xfrm>
          <a:prstGeom prst="rect">
            <a:avLst/>
          </a:prstGeom>
          <a:noFill/>
          <a:ln w="9525">
            <a:noFill/>
          </a:ln>
        </p:spPr>
        <p:txBody>
          <a:bodyPr wrap="none" anchor="t">
            <a:spAutoFit/>
          </a:bodyPr>
          <a:p>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老 人</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9" name="矩形 18"/>
          <p:cNvSpPr/>
          <p:nvPr/>
        </p:nvSpPr>
        <p:spPr>
          <a:xfrm>
            <a:off x="2519003" y="1816021"/>
            <a:ext cx="1077595" cy="521970"/>
          </a:xfrm>
          <a:prstGeom prst="rect">
            <a:avLst/>
          </a:prstGeom>
          <a:noFill/>
          <a:ln w="9525">
            <a:noFill/>
          </a:ln>
        </p:spPr>
        <p:txBody>
          <a:bodyPr wrap="none" anchor="t">
            <a:spAutoFit/>
          </a:bodyPr>
          <a:p>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男 孩</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0" name="矩形 19"/>
          <p:cNvSpPr/>
          <p:nvPr/>
        </p:nvSpPr>
        <p:spPr>
          <a:xfrm>
            <a:off x="3974153" y="1340115"/>
            <a:ext cx="1204595" cy="583565"/>
          </a:xfrm>
          <a:prstGeom prst="rect">
            <a:avLst/>
          </a:prstGeom>
          <a:solidFill>
            <a:srgbClr val="FF0000">
              <a:alpha val="26000"/>
            </a:srgbClr>
          </a:solidFill>
          <a:ln w="9525">
            <a:noFill/>
          </a:ln>
        </p:spPr>
        <p:txBody>
          <a:bodyPr wrap="none" anchor="t">
            <a:spAutoFit/>
          </a:bodyPr>
          <a:p>
            <a:r>
              <a:rPr lang="zh-CN" altLang="en-US" sz="3200" b="1" dirty="0">
                <a:solidFill>
                  <a:srgbClr val="FF0000"/>
                </a:solidFill>
                <a:latin typeface="黑体" panose="02010609060101010101" pitchFamily="49" charset="-122"/>
                <a:ea typeface="黑体" panose="02010609060101010101" pitchFamily="49" charset="-122"/>
              </a:rPr>
              <a:t>枣 儿</a:t>
            </a:r>
            <a:endParaRPr lang="zh-CN" altLang="en-US" sz="3200" b="1" dirty="0">
              <a:solidFill>
                <a:srgbClr val="FF0000"/>
              </a:solidFill>
              <a:latin typeface="黑体" panose="02010609060101010101" pitchFamily="49" charset="-122"/>
              <a:ea typeface="黑体" panose="02010609060101010101" pitchFamily="49" charset="-122"/>
            </a:endParaRPr>
          </a:p>
        </p:txBody>
      </p:sp>
      <p:cxnSp>
        <p:nvCxnSpPr>
          <p:cNvPr id="21" name="直接箭头连接符 20"/>
          <p:cNvCxnSpPr/>
          <p:nvPr/>
        </p:nvCxnSpPr>
        <p:spPr>
          <a:xfrm flipH="1" flipV="1">
            <a:off x="3419475" y="1420495"/>
            <a:ext cx="576580" cy="28765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endCxn id="20" idx="3"/>
          </p:cNvCxnSpPr>
          <p:nvPr/>
        </p:nvCxnSpPr>
        <p:spPr>
          <a:xfrm flipH="1">
            <a:off x="5179060" y="1429385"/>
            <a:ext cx="692785" cy="20256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3541395" y="1708150"/>
            <a:ext cx="454660" cy="34925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672330" y="1168208"/>
            <a:ext cx="1077595" cy="521970"/>
          </a:xfrm>
          <a:prstGeom prst="rect">
            <a:avLst/>
          </a:prstGeom>
          <a:noFill/>
          <a:ln w="9525">
            <a:noFill/>
          </a:ln>
        </p:spPr>
        <p:txBody>
          <a:bodyPr wrap="none" anchor="t">
            <a:spAutoFit/>
          </a:bodyPr>
          <a:p>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儿 子</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9" name="矩形 28"/>
          <p:cNvSpPr/>
          <p:nvPr/>
        </p:nvSpPr>
        <p:spPr>
          <a:xfrm>
            <a:off x="5672330" y="1816021"/>
            <a:ext cx="1077595" cy="521970"/>
          </a:xfrm>
          <a:prstGeom prst="rect">
            <a:avLst/>
          </a:prstGeom>
          <a:noFill/>
          <a:ln w="9525">
            <a:noFill/>
          </a:ln>
        </p:spPr>
        <p:txBody>
          <a:bodyPr wrap="none" anchor="t">
            <a:spAutoFit/>
          </a:bodyPr>
          <a:p>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父 亲</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30" name="直接箭头连接符 29"/>
          <p:cNvCxnSpPr>
            <a:stCxn id="20" idx="3"/>
          </p:cNvCxnSpPr>
          <p:nvPr/>
        </p:nvCxnSpPr>
        <p:spPr>
          <a:xfrm>
            <a:off x="5179060" y="1631950"/>
            <a:ext cx="553720" cy="29146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18435" name="组合 18434"/>
          <p:cNvGrpSpPr/>
          <p:nvPr/>
        </p:nvGrpSpPr>
        <p:grpSpPr>
          <a:xfrm>
            <a:off x="4109121" y="2106654"/>
            <a:ext cx="1069975" cy="973455"/>
            <a:chOff x="3376014" y="3788947"/>
            <a:chExt cx="1427780" cy="1299066"/>
          </a:xfrm>
        </p:grpSpPr>
        <p:sp>
          <p:nvSpPr>
            <p:cNvPr id="18432" name="下箭头 18431"/>
            <p:cNvSpPr/>
            <p:nvPr/>
          </p:nvSpPr>
          <p:spPr>
            <a:xfrm>
              <a:off x="3376014" y="3788947"/>
              <a:ext cx="1427780" cy="1299066"/>
            </a:xfrm>
            <a:prstGeom prst="downArrow">
              <a:avLst/>
            </a:prstGeom>
            <a:solidFill>
              <a:srgbClr val="FF0000">
                <a:alpha val="26000"/>
              </a:srgb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1" tIns="34295" rIns="68591" bIns="34295"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smtClean="0">
                <a:ln>
                  <a:noFill/>
                </a:ln>
                <a:solidFill>
                  <a:schemeClr val="lt1"/>
                </a:solidFill>
                <a:effectLst/>
                <a:uLnTx/>
                <a:uFillTx/>
                <a:latin typeface="+mn-lt"/>
                <a:ea typeface="+mn-ea"/>
                <a:cs typeface="+mn-cs"/>
              </a:endParaRPr>
            </a:p>
          </p:txBody>
        </p:sp>
        <p:sp>
          <p:nvSpPr>
            <p:cNvPr id="26639" name="矩形 18433"/>
            <p:cNvSpPr/>
            <p:nvPr/>
          </p:nvSpPr>
          <p:spPr>
            <a:xfrm>
              <a:off x="3787410" y="3788947"/>
              <a:ext cx="491785" cy="1107553"/>
            </a:xfrm>
            <a:prstGeom prst="rect">
              <a:avLst/>
            </a:prstGeom>
            <a:noFill/>
            <a:ln w="9525">
              <a:noFill/>
            </a:ln>
          </p:spPr>
          <p:txBody>
            <a:bodyPr anchor="t">
              <a:spAutoFit/>
            </a:bodyPr>
            <a:p>
              <a:r>
                <a:rPr lang="zh-CN" altLang="en-US" sz="2400" b="1" dirty="0">
                  <a:solidFill>
                    <a:srgbClr val="000000"/>
                  </a:solidFill>
                  <a:latin typeface="黑体" panose="02010609060101010101" pitchFamily="49" charset="-122"/>
                  <a:ea typeface="黑体" panose="02010609060101010101" pitchFamily="49" charset="-122"/>
                </a:rPr>
                <a:t>象征</a:t>
              </a:r>
              <a:endParaRPr lang="zh-CN" altLang="en-US" sz="2400" b="1" dirty="0">
                <a:solidFill>
                  <a:srgbClr val="000000"/>
                </a:solidFill>
                <a:latin typeface="黑体" panose="02010609060101010101" pitchFamily="49" charset="-122"/>
                <a:ea typeface="黑体" panose="02010609060101010101" pitchFamily="49" charset="-122"/>
              </a:endParaRPr>
            </a:p>
          </p:txBody>
        </p:sp>
      </p:grpSp>
      <p:sp>
        <p:nvSpPr>
          <p:cNvPr id="36" name="矩形 35"/>
          <p:cNvSpPr/>
          <p:nvPr/>
        </p:nvSpPr>
        <p:spPr>
          <a:xfrm>
            <a:off x="3837231" y="3219805"/>
            <a:ext cx="1612900" cy="1814830"/>
          </a:xfrm>
          <a:prstGeom prst="rect">
            <a:avLst/>
          </a:prstGeom>
          <a:noFill/>
          <a:ln w="9525">
            <a:noFill/>
          </a:ln>
        </p:spPr>
        <p:txBody>
          <a:bodyPr wrap="none" anchor="t">
            <a:spAutoFit/>
          </a:bodyPr>
          <a:p>
            <a:pPr algn="ctr"/>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亲  情</a:t>
            </a:r>
            <a:endParaRPr lang="en-US" altLang="zh-CN" sz="28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故  乡</a:t>
            </a:r>
            <a:endParaRPr lang="en-US" altLang="zh-CN" sz="28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传  统</a:t>
            </a:r>
            <a:endParaRPr lang="en-US" altLang="zh-CN" sz="28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rPr>
              <a:t>精神家园</a:t>
            </a:r>
            <a:endParaRPr lang="zh-CN" altLang="en-US" sz="28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170180" y="259080"/>
            <a:ext cx="2346325" cy="649104"/>
            <a:chOff x="923" y="1552"/>
            <a:chExt cx="3695" cy="882"/>
          </a:xfrm>
        </p:grpSpPr>
        <p:pic>
          <p:nvPicPr>
            <p:cNvPr id="4" name="图片 3" descr="00 图标-04"/>
            <p:cNvPicPr>
              <a:picLocks noChangeAspect="1"/>
            </p:cNvPicPr>
            <p:nvPr/>
          </p:nvPicPr>
          <p:blipFill>
            <a:blip r:embed="rId1"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板书设计</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000000"/>
                                          </p:val>
                                        </p:tav>
                                        <p:tav tm="100000">
                                          <p:val>
                                            <p:strVal val="#ppt_w"/>
                                          </p:val>
                                        </p:tav>
                                      </p:tavLst>
                                    </p:anim>
                                    <p:anim calcmode="lin" valueType="num">
                                      <p:cBhvr>
                                        <p:cTn id="8" dur="500" fill="hold"/>
                                        <p:tgtEl>
                                          <p:spTgt spid="20"/>
                                        </p:tgtEl>
                                        <p:attrNameLst>
                                          <p:attrName>ppt_h</p:attrName>
                                        </p:attrNameLst>
                                      </p:cBhvr>
                                      <p:tavLst>
                                        <p:tav tm="0">
                                          <p:val>
                                            <p:fltVal val="0.00000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par>
                                <p:cTn id="15" presetID="2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par>
                                <p:cTn id="31" presetID="22" presetClass="entr" presetSubtype="8"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8435"/>
                                        </p:tgtEl>
                                        <p:attrNameLst>
                                          <p:attrName>style.visibility</p:attrName>
                                        </p:attrNameLst>
                                      </p:cBhvr>
                                      <p:to>
                                        <p:strVal val="visible"/>
                                      </p:to>
                                    </p:set>
                                    <p:animEffect transition="in" filter="wipe(up)">
                                      <p:cBhvr>
                                        <p:cTn id="46" dur="500"/>
                                        <p:tgtEl>
                                          <p:spTgt spid="1843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xEl>
                                              <p:charRg st="0"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xEl>
                                              <p:charRg st="5"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xEl>
                                              <p:charRg st="10"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xEl>
                                              <p:charRg st="15"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bldLvl="0" animBg="1"/>
      <p:bldP spid="28" grpId="0"/>
      <p:bldP spid="29" grpId="0"/>
      <p:bldP spid="3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311157" y="636044"/>
            <a:ext cx="8385679" cy="3986525"/>
            <a:chOff x="-917" y="1242"/>
            <a:chExt cx="15015" cy="9398"/>
          </a:xfrm>
        </p:grpSpPr>
        <p:sp>
          <p:nvSpPr>
            <p:cNvPr id="9" name="圆角矩形 8"/>
            <p:cNvSpPr/>
            <p:nvPr/>
          </p:nvSpPr>
          <p:spPr>
            <a:xfrm>
              <a:off x="-917" y="2458"/>
              <a:ext cx="12251" cy="7721"/>
            </a:xfrm>
            <a:prstGeom prst="roundRect">
              <a:avLst/>
            </a:prstGeom>
            <a:solidFill>
              <a:schemeClr val="bg1">
                <a:alpha val="39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p>
              <a:pPr algn="ctr" fontAlgn="auto">
                <a:spcBef>
                  <a:spcPts val="0"/>
                </a:spcBef>
                <a:spcAft>
                  <a:spcPts val="0"/>
                </a:spcAft>
                <a:defRPr/>
              </a:pPr>
              <a:endParaRPr lang="zh-CN" altLang="en-US" sz="100"/>
            </a:p>
          </p:txBody>
        </p:sp>
        <p:pic>
          <p:nvPicPr>
            <p:cNvPr id="10" name="图片 2" descr="office6\wpsassist\cache\A000220150322H54PPIC"/>
            <p:cNvPicPr>
              <a:picLocks noChangeAspect="1" noChangeArrowheads="1"/>
            </p:cNvPicPr>
            <p:nvPr/>
          </p:nvPicPr>
          <p:blipFill>
            <a:blip r:embed="rId1" cstate="email"/>
            <a:srcRect/>
            <a:stretch>
              <a:fillRect/>
            </a:stretch>
          </p:blipFill>
          <p:spPr bwMode="auto">
            <a:xfrm rot="16800000">
              <a:off x="7836" y="4378"/>
              <a:ext cx="9398" cy="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49" name="矩形 15"/>
          <p:cNvSpPr/>
          <p:nvPr/>
        </p:nvSpPr>
        <p:spPr>
          <a:xfrm>
            <a:off x="490922" y="1243801"/>
            <a:ext cx="6482896" cy="3091815"/>
          </a:xfrm>
          <a:prstGeom prst="rect">
            <a:avLst/>
          </a:prstGeom>
          <a:noFill/>
          <a:ln w="9525">
            <a:noFill/>
          </a:ln>
        </p:spPr>
        <p:txBody>
          <a:bodyPr anchor="t">
            <a:spAutoFit/>
          </a:bodyPr>
          <a:p>
            <a:pPr>
              <a:lnSpc>
                <a:spcPct val="13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全剧运用</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象征手法</a:t>
            </a:r>
            <a:r>
              <a:rPr lang="zh-CN" altLang="en-US" sz="3000" b="1" dirty="0">
                <a:latin typeface="黑体" panose="02010609060101010101" pitchFamily="49" charset="-122"/>
                <a:ea typeface="黑体" panose="02010609060101010101" pitchFamily="49" charset="-122"/>
                <a:cs typeface="黑体" panose="02010609060101010101" pitchFamily="49" charset="-122"/>
              </a:rPr>
              <a:t>，围绕着枣儿展开情节</a:t>
            </a:r>
            <a:r>
              <a:rPr lang="zh-CN" altLang="en-US" sz="3000" b="1" dirty="0">
                <a:latin typeface="黑体" panose="02010609060101010101" pitchFamily="49" charset="-122"/>
                <a:ea typeface="黑体" panose="02010609060101010101" pitchFamily="49" charset="-122"/>
                <a:cs typeface="黑体" panose="02010609060101010101" pitchFamily="49" charset="-122"/>
              </a:rPr>
              <a:t>，描写了老人和男孩之间的一段亲切交往，</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表现了老人对儿子、男孩对父亲的深切亲情，反映了我国在现代化进程中的社会变迁</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170180" y="259080"/>
            <a:ext cx="2346325" cy="649104"/>
            <a:chOff x="923" y="1552"/>
            <a:chExt cx="3695" cy="882"/>
          </a:xfrm>
        </p:grpSpPr>
        <p:pic>
          <p:nvPicPr>
            <p:cNvPr id="4" name="图片 3" descr="00 图标-04"/>
            <p:cNvPicPr>
              <a:picLocks noChangeAspect="1"/>
            </p:cNvPicPr>
            <p:nvPr/>
          </p:nvPicPr>
          <p:blipFill>
            <a:blip r:embed="rId2"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课文小结</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7649"/>
                                        </p:tgtEl>
                                        <p:attrNameLst>
                                          <p:attrName>style.visibility</p:attrName>
                                        </p:attrNameLst>
                                      </p:cBhvr>
                                      <p:to>
                                        <p:strVal val="visible"/>
                                      </p:to>
                                    </p:set>
                                    <p:anim calcmode="discrete" valueType="clr">
                                      <p:cBhvr override="childStyle">
                                        <p:cTn id="12" dur="80"/>
                                        <p:tgtEl>
                                          <p:spTgt spid="2764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49"/>
                                        </p:tgtEl>
                                        <p:attrNameLst>
                                          <p:attrName>fillcolor</p:attrName>
                                        </p:attrNameLst>
                                      </p:cBhvr>
                                      <p:tavLst>
                                        <p:tav tm="0">
                                          <p:val>
                                            <p:clrVal>
                                              <a:schemeClr val="accent2"/>
                                            </p:clrVal>
                                          </p:val>
                                        </p:tav>
                                        <p:tav tm="50000">
                                          <p:val>
                                            <p:clrVal>
                                              <a:schemeClr val="hlink"/>
                                            </p:clrVal>
                                          </p:val>
                                        </p:tav>
                                      </p:tavLst>
                                    </p:anim>
                                    <p:set>
                                      <p:cBhvr>
                                        <p:cTn id="14" dur="80"/>
                                        <p:tgtEl>
                                          <p:spTgt spid="276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70180" y="259080"/>
            <a:ext cx="2346325" cy="649104"/>
            <a:chOff x="923" y="1552"/>
            <a:chExt cx="3695" cy="882"/>
          </a:xfrm>
        </p:grpSpPr>
        <p:pic>
          <p:nvPicPr>
            <p:cNvPr id="4" name="图片 3" descr="00 图标-04"/>
            <p:cNvPicPr>
              <a:picLocks noChangeAspect="1"/>
            </p:cNvPicPr>
            <p:nvPr/>
          </p:nvPicPr>
          <p:blipFill>
            <a:blip r:embed="rId1"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写作特色</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29702" name="内容占位符 2"/>
          <p:cNvSpPr>
            <a:spLocks noGrp="1" noChangeArrowheads="1"/>
          </p:cNvSpPr>
          <p:nvPr/>
        </p:nvSpPr>
        <p:spPr bwMode="auto">
          <a:xfrm>
            <a:off x="320675" y="1467485"/>
            <a:ext cx="8462010" cy="2694305"/>
          </a:xfrm>
          <a:prstGeom prst="rect">
            <a:avLst/>
          </a:prstGeom>
          <a:solidFill>
            <a:schemeClr val="bg1">
              <a:alpha val="26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342900" indent="-342900" algn="l" rtl="0" eaLnBrk="1" fontAlgn="base" hangingPunct="1">
              <a:spcBef>
                <a:spcPct val="20000"/>
              </a:spcBef>
              <a:spcAft>
                <a:spcPct val="0"/>
              </a:spcAft>
              <a:buFont typeface="Arial" panose="020B0604020202020204" pitchFamily="34" charset="0"/>
              <a:buChar char="•"/>
              <a:defRPr sz="2400">
                <a:solidFill>
                  <a:srgbClr val="404040"/>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200">
                <a:solidFill>
                  <a:srgbClr val="404040"/>
                </a:solidFill>
                <a:latin typeface="+mn-lt"/>
                <a:ea typeface="+mn-ea"/>
              </a:defRPr>
            </a:lvl2pPr>
            <a:lvl3pPr marL="1143000" indent="-228600" algn="l" rtl="0" eaLnBrk="1" fontAlgn="base" hangingPunct="1">
              <a:spcBef>
                <a:spcPct val="20000"/>
              </a:spcBef>
              <a:spcAft>
                <a:spcPct val="0"/>
              </a:spcAft>
              <a:buFont typeface="Arial" panose="020B0604020202020204" pitchFamily="34" charset="0"/>
              <a:buChar char="•"/>
              <a:defRPr sz="2000">
                <a:solidFill>
                  <a:srgbClr val="404040"/>
                </a:solidFill>
                <a:latin typeface="+mn-lt"/>
                <a:ea typeface="+mn-ea"/>
              </a:defRPr>
            </a:lvl3pPr>
            <a:lvl4pPr marL="1600200" indent="-228600" algn="l" rtl="0" eaLnBrk="1" fontAlgn="base" hangingPunct="1">
              <a:spcBef>
                <a:spcPct val="20000"/>
              </a:spcBef>
              <a:spcAft>
                <a:spcPct val="0"/>
              </a:spcAft>
              <a:buFont typeface="Arial" panose="020B0604020202020204" pitchFamily="34" charset="0"/>
              <a:buChar char="•"/>
              <a:defRPr>
                <a:solidFill>
                  <a:srgbClr val="404040"/>
                </a:solidFill>
                <a:latin typeface="+mn-lt"/>
                <a:ea typeface="+mn-ea"/>
              </a:defRPr>
            </a:lvl4pPr>
            <a:lvl5pPr marL="20574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9pPr>
          </a:lstStyle>
          <a:p>
            <a:pPr marL="0" indent="0" algn="ctr" eaLnBrk="1" hangingPunct="1">
              <a:lnSpc>
                <a:spcPts val="3800"/>
              </a:lnSpc>
              <a:buFont typeface="Arial" panose="020B0604020202020204" pitchFamily="34" charset="0"/>
              <a:buNone/>
            </a:pPr>
            <a:r>
              <a:rPr lang="en-US" alt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1.采用童谣，前后呼应，深化主题。</a:t>
            </a:r>
            <a:endParaRPr lang="en-US" alt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0" indent="0" eaLnBrk="1" hangingPunct="1">
              <a:lnSpc>
                <a:spcPts val="3800"/>
              </a:lnSpc>
              <a:buFont typeface="Arial" panose="020B0604020202020204" pitchFamily="34" charset="0"/>
              <a:buNone/>
            </a:pPr>
            <a:r>
              <a:rPr lang="zh-CN" altLang="en-US"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    剧本的开头和结尾都采用了同一首歌谣，首尾呼应，深化中心，结构严谨。开头用来渲染气氛，交代背景。结尾也用了同一首歌谣，既与开头相呼应，又强化了剧中的情境和内容，深化了全剧的思想感情。</a:t>
            </a:r>
            <a:endParaRPr lang="zh-CN" altLang="en-US"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TextBox 8"/>
          <p:cNvSpPr txBox="1">
            <a:spLocks noChangeArrowheads="1"/>
          </p:cNvSpPr>
          <p:nvPr/>
        </p:nvSpPr>
        <p:spPr bwMode="auto">
          <a:xfrm>
            <a:off x="203200" y="1078707"/>
            <a:ext cx="8737600" cy="3784600"/>
          </a:xfrm>
          <a:prstGeom prst="rect">
            <a:avLst/>
          </a:prstGeom>
          <a:solidFill>
            <a:schemeClr val="bg1">
              <a:alpha val="2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667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00000"/>
              </a:lnSpc>
              <a:buFont typeface="Arial" panose="020B0604020202020204" pitchFamily="34" charset="0"/>
              <a:buNone/>
            </a:pPr>
            <a:r>
              <a:rPr lang="en-US" altLang="zh-CN" sz="3000" b="1" dirty="0">
                <a:solidFill>
                  <a:srgbClr val="C00000"/>
                </a:solidFill>
                <a:latin typeface="华文楷体" panose="02010600040101010101" charset="-122"/>
                <a:ea typeface="华文楷体" panose="02010600040101010101" charset="-122"/>
                <a:cs typeface="华文楷体" panose="02010600040101010101" charset="-122"/>
              </a:rPr>
              <a:t>     </a:t>
            </a:r>
            <a:r>
              <a:rPr lang="zh-CN" altLang="en-US" sz="3000" b="1" dirty="0">
                <a:solidFill>
                  <a:srgbClr val="C00000"/>
                </a:solidFill>
                <a:latin typeface="华文楷体" panose="02010600040101010101" charset="-122"/>
                <a:ea typeface="华文楷体" panose="02010600040101010101" charset="-122"/>
                <a:cs typeface="华文楷体" panose="02010600040101010101" charset="-122"/>
              </a:rPr>
              <a:t>在剧烈深刻的社会变革中，人们的思想观念、生活方式面临着严重的考验。日益强劲的现代化浪潮却无可阻挡地席卷着一切与之不相适应的思想和观念，迫使许多人不得不放弃他们熟悉的生活。《枣儿》等靖江戏剧小品以呐喊的方式对现代化带来的人性变异和感情淡漠提出了善意的批评，在此基础上又努力唤醒另一种沉睡中的思维，以沟通几代人虽不同却共有的生命体验。</a:t>
            </a:r>
            <a:endParaRPr lang="zh-CN" altLang="en-US" sz="3000" b="1" dirty="0">
              <a:solidFill>
                <a:srgbClr val="C00000"/>
              </a:solidFill>
              <a:latin typeface="华文楷体" panose="02010600040101010101" charset="-122"/>
              <a:ea typeface="华文楷体" panose="02010600040101010101" charset="-122"/>
              <a:cs typeface="华文楷体" panose="02010600040101010101" charset="-122"/>
            </a:endParaRPr>
          </a:p>
        </p:txBody>
      </p:sp>
      <p:grpSp>
        <p:nvGrpSpPr>
          <p:cNvPr id="7" name="组合 6"/>
          <p:cNvGrpSpPr/>
          <p:nvPr/>
        </p:nvGrpSpPr>
        <p:grpSpPr>
          <a:xfrm>
            <a:off x="170180" y="315595"/>
            <a:ext cx="2346325" cy="649104"/>
            <a:chOff x="923" y="1552"/>
            <a:chExt cx="3695" cy="882"/>
          </a:xfrm>
        </p:grpSpPr>
        <p:pic>
          <p:nvPicPr>
            <p:cNvPr id="8" name="图片 7" descr="00 图标-04"/>
            <p:cNvPicPr>
              <a:picLocks noChangeAspect="1"/>
            </p:cNvPicPr>
            <p:nvPr/>
          </p:nvPicPr>
          <p:blipFill>
            <a:blip r:embed="rId1" cstate="print"/>
            <a:stretch>
              <a:fillRect/>
            </a:stretch>
          </p:blipFill>
          <p:spPr>
            <a:xfrm>
              <a:off x="923" y="1552"/>
              <a:ext cx="3695" cy="882"/>
            </a:xfrm>
            <a:prstGeom prst="rect">
              <a:avLst/>
            </a:prstGeom>
          </p:spPr>
        </p:pic>
        <p:sp>
          <p:nvSpPr>
            <p:cNvPr id="9" name="文本框 3"/>
            <p:cNvSpPr txBox="1"/>
            <p:nvPr/>
          </p:nvSpPr>
          <p:spPr>
            <a:xfrm>
              <a:off x="1220" y="1597"/>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时代背景</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3"/>
          <p:cNvSpPr>
            <a:spLocks noChangeArrowheads="1"/>
          </p:cNvSpPr>
          <p:nvPr/>
        </p:nvSpPr>
        <p:spPr bwMode="auto">
          <a:xfrm>
            <a:off x="344805" y="1069975"/>
            <a:ext cx="7990205" cy="2676525"/>
          </a:xfrm>
          <a:prstGeom prst="rect">
            <a:avLst/>
          </a:prstGeom>
          <a:solidFill>
            <a:schemeClr val="bg1">
              <a:alpha val="26000"/>
            </a:schemeClr>
          </a:solidFill>
          <a:ln>
            <a:noFill/>
          </a:ln>
        </p:spPr>
        <p:txBody>
          <a:bodyPr wrap="square">
            <a:spAutoFit/>
          </a:bodyPr>
          <a:p>
            <a:pPr marL="0" marR="0" lvl="0" indent="0" algn="ctr" defTabSz="457200" rtl="0" eaLnBrk="1" fontAlgn="base" latinLnBrk="1" hangingPunct="1">
              <a:lnSpc>
                <a:spcPct val="150000"/>
              </a:lnSpc>
              <a:spcBef>
                <a:spcPct val="0"/>
              </a:spcBef>
              <a:spcAft>
                <a:spcPct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2.</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运用了象征手法，表现了丰富的内涵。</a:t>
            </a:r>
            <a:endPar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457200" rtl="0" eaLnBrk="1" fontAlgn="base" latinLnBrk="1"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    “枣儿”是亲情的象征，是故乡的象征，也是传统生活和精神家园的象征，文中的“巧克力”具有和“枣儿”相对的文化意义和社会内涵。</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3"/>
          <p:cNvSpPr>
            <a:spLocks noChangeArrowheads="1"/>
          </p:cNvSpPr>
          <p:nvPr/>
        </p:nvSpPr>
        <p:spPr bwMode="auto">
          <a:xfrm>
            <a:off x="95250" y="607695"/>
            <a:ext cx="8953500" cy="3965575"/>
          </a:xfrm>
          <a:prstGeom prst="rect">
            <a:avLst/>
          </a:prstGeom>
          <a:solidFill>
            <a:schemeClr val="bg1">
              <a:alpha val="26000"/>
            </a:schemeClr>
          </a:solidFill>
          <a:ln>
            <a:noFill/>
          </a:ln>
        </p:spPr>
        <p:txBody>
          <a:bodyPr wrap="square">
            <a:spAutoFit/>
          </a:bodyPr>
          <a:p>
            <a:pPr marL="0" marR="0" lvl="0" indent="0" algn="ctr" defTabSz="457200" rtl="0" eaLnBrk="0" fontAlgn="base" latinLnBrk="0" hangingPunct="0">
              <a:lnSpc>
                <a:spcPct val="120000"/>
              </a:lnSpc>
              <a:spcBef>
                <a:spcPct val="0"/>
              </a:spcBef>
              <a:spcAft>
                <a:spcPct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3.</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线索清晰，行文紧凑。</a:t>
            </a:r>
            <a:endParaRPr kumimoji="0" lang="zh-CN" altLang="en-US" sz="26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457200" rtl="0" eaLnBrk="0" fontAlgn="base" latinLnBrk="0" hangingPunct="0">
              <a:lnSpc>
                <a:spcPct val="120000"/>
              </a:lnSpc>
              <a:spcBef>
                <a:spcPct val="0"/>
              </a:spcBef>
              <a:spcAft>
                <a:spcPct val="0"/>
              </a:spcAft>
              <a:buClrTx/>
              <a:buSzTx/>
              <a:buFontTx/>
              <a:buNone/>
              <a:defRPr/>
            </a:pPr>
            <a:r>
              <a:rPr kumimoji="0" lang="zh-CN" altLang="en-US" sz="26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    本剧以</a:t>
            </a:r>
            <a:r>
              <a:rPr kumimoji="0" lang="en-US" altLang="zh-CN" sz="26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6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枣儿</a:t>
            </a:r>
            <a:r>
              <a:rPr kumimoji="0" lang="en-US" altLang="zh-CN" sz="26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6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为标题，并以“枣儿”贯穿全剧，让老人与男孩围绕“枣儿”进行对话，展开情节；男孩因“捡枣儿”而与老人邂逅，老人请男孩吃“枣儿”；老人回忆儿子小时候的事，都与“枣儿”有关；老人给男孩讲的三个故事，也都离不开“枣儿”；男孩藏枣留给父亲吃；开头、结尾的童谣中也有“枣儿”。“枣儿”是全剧情节发展的线索，全剧的结构与内容都和“枣儿”密切相关。</a:t>
            </a:r>
            <a:endParaRPr kumimoji="0" lang="zh-CN" altLang="en-US" sz="26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5" name="Rectangle 10"/>
          <p:cNvSpPr>
            <a:spLocks noChangeArrowheads="1"/>
          </p:cNvSpPr>
          <p:nvPr/>
        </p:nvSpPr>
        <p:spPr bwMode="auto">
          <a:xfrm>
            <a:off x="68580" y="2002155"/>
            <a:ext cx="9007475" cy="24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p>
            <a:pPr marL="0" marR="0" lvl="0" algn="l" defTabSz="914400" rtl="0" eaLnBrk="1" fontAlgn="base" latinLnBrk="0" hangingPunct="1">
              <a:lnSpc>
                <a:spcPct val="120000"/>
              </a:lnSpc>
              <a:buClrTx/>
              <a:buSzTx/>
              <a:buFontTx/>
              <a:buNone/>
            </a:pPr>
            <a:r>
              <a:rPr kumimoji="0" lang="en-US" altLang="zh-CN" sz="32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    </a:t>
            </a:r>
            <a:r>
              <a:rPr kumimoji="0" lang="zh-CN" altLang="en-US" sz="3200" b="1" i="0" u="none" strike="noStrike" kern="1200" cap="none" spc="0" normalizeH="0" baseline="0">
                <a:solidFill>
                  <a:srgbClr val="0000FF"/>
                </a:solidFill>
                <a:latin typeface="华文行楷" panose="02010800040101010101" charset="-122"/>
                <a:ea typeface="华文行楷" panose="02010800040101010101" charset="-122"/>
                <a:cs typeface="+mn-cs"/>
              </a:rPr>
              <a:t>腊八粥，豌豆糕，荷叶乌饭炒元宵。糖山芋，糖芋苗，桂花酒酿小元宵。豆沙条，马蹄糕，松子茶糕满街跑。糖粥藕，五香藕，枣泥馅心山药桃。豆腐脑，火腿粽，金陵春卷加年糕。</a:t>
            </a:r>
            <a:endParaRPr kumimoji="0" lang="zh-CN" altLang="en-US" sz="3200" b="1" i="0" u="none" strike="noStrike" kern="1200" cap="none" spc="0" normalizeH="0" baseline="0">
              <a:solidFill>
                <a:srgbClr val="0000FF"/>
              </a:solidFill>
              <a:latin typeface="华文行楷" panose="02010800040101010101" charset="-122"/>
              <a:ea typeface="华文行楷" panose="02010800040101010101" charset="-122"/>
              <a:cs typeface="+mn-cs"/>
            </a:endParaRPr>
          </a:p>
        </p:txBody>
      </p:sp>
      <p:grpSp>
        <p:nvGrpSpPr>
          <p:cNvPr id="2" name="组合 1"/>
          <p:cNvGrpSpPr/>
          <p:nvPr/>
        </p:nvGrpSpPr>
        <p:grpSpPr>
          <a:xfrm>
            <a:off x="67945" y="419735"/>
            <a:ext cx="2346325" cy="649104"/>
            <a:chOff x="923" y="1552"/>
            <a:chExt cx="3695" cy="882"/>
          </a:xfrm>
        </p:grpSpPr>
        <p:pic>
          <p:nvPicPr>
            <p:cNvPr id="4" name="图片 3" descr="00 图标-04"/>
            <p:cNvPicPr>
              <a:picLocks noChangeAspect="1"/>
            </p:cNvPicPr>
            <p:nvPr/>
          </p:nvPicPr>
          <p:blipFill>
            <a:blip r:embed="rId1" cstate="print"/>
            <a:stretch>
              <a:fillRect/>
            </a:stretch>
          </p:blipFill>
          <p:spPr>
            <a:xfrm>
              <a:off x="923" y="1552"/>
              <a:ext cx="3695" cy="882"/>
            </a:xfrm>
            <a:prstGeom prst="rect">
              <a:avLst/>
            </a:prstGeom>
          </p:spPr>
        </p:pic>
        <p:sp>
          <p:nvSpPr>
            <p:cNvPr id="5" name="文本框 4"/>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拓展提升</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3" name="文本框 2"/>
          <p:cNvSpPr txBox="1"/>
          <p:nvPr/>
        </p:nvSpPr>
        <p:spPr>
          <a:xfrm>
            <a:off x="3905250" y="1233805"/>
            <a:ext cx="1333500" cy="768350"/>
          </a:xfrm>
          <a:prstGeom prst="rect">
            <a:avLst/>
          </a:prstGeom>
          <a:noFill/>
        </p:spPr>
        <p:txBody>
          <a:bodyPr wrap="square" rtlCol="0">
            <a:spAutoFit/>
          </a:bodyPr>
          <a:p>
            <a:r>
              <a:rPr lang="zh-CN" altLang="en-US" sz="4400" b="1">
                <a:solidFill>
                  <a:srgbClr val="FF0000"/>
                </a:solidFill>
                <a:latin typeface="华文行楷" panose="02010800040101010101" charset="-122"/>
                <a:ea typeface="华文行楷" panose="02010800040101010101" charset="-122"/>
              </a:rPr>
              <a:t>童谣</a:t>
            </a:r>
            <a:endParaRPr lang="zh-CN" altLang="en-US" sz="4400" b="1">
              <a:solidFill>
                <a:srgbClr val="FF0000"/>
              </a:solidFill>
              <a:latin typeface="华文行楷" panose="02010800040101010101" charset="-122"/>
              <a:ea typeface="华文行楷" panose="020108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blinds(horizontal)">
                                      <p:cBhvr>
                                        <p:cTn id="10"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4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2992120" y="1910715"/>
            <a:ext cx="3160395" cy="922020"/>
          </a:xfrm>
          <a:prstGeom prst="rect">
            <a:avLst/>
          </a:prstGeom>
          <a:solidFill>
            <a:schemeClr val="bg1">
              <a:alpha val="19000"/>
            </a:schemeClr>
          </a:solidFill>
          <a:ln w="9525">
            <a:noFill/>
            <a:miter lim="800000"/>
          </a:ln>
        </p:spPr>
        <p:txBody>
          <a:bodyPr wrap="square">
            <a:spAutoFit/>
          </a:bodyPr>
          <a:lstStyle/>
          <a:p>
            <a:pPr>
              <a:lnSpc>
                <a:spcPct val="120000"/>
              </a:lnSpc>
              <a:spcBef>
                <a:spcPts val="1200"/>
              </a:spcBef>
            </a:pPr>
            <a:r>
              <a:rPr lang="en-US" altLang="zh-CN" sz="4500" b="1">
                <a:solidFill>
                  <a:srgbClr val="000000"/>
                </a:solidFill>
                <a:latin typeface="黑体" panose="02010609060101010101" pitchFamily="49" charset="-122"/>
                <a:ea typeface="黑体" panose="02010609060101010101" pitchFamily="49" charset="-122"/>
              </a:rPr>
              <a:t> </a:t>
            </a:r>
            <a:r>
              <a:rPr lang="zh-CN" altLang="en-US" sz="4500" b="1">
                <a:solidFill>
                  <a:srgbClr val="000000"/>
                </a:solidFill>
                <a:latin typeface="黑体" panose="02010609060101010101" pitchFamily="49" charset="-122"/>
                <a:ea typeface="黑体" panose="02010609060101010101" pitchFamily="49" charset="-122"/>
              </a:rPr>
              <a:t>谢谢观看！</a:t>
            </a:r>
            <a:endParaRPr lang="zh-CN" altLang="en-US" sz="4500" b="1">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内容占位符 2"/>
          <p:cNvSpPr>
            <a:spLocks noGrp="1" noChangeArrowheads="1"/>
          </p:cNvSpPr>
          <p:nvPr/>
        </p:nvSpPr>
        <p:spPr bwMode="auto">
          <a:xfrm>
            <a:off x="434975" y="1752600"/>
            <a:ext cx="8274685" cy="2499995"/>
          </a:xfrm>
          <a:prstGeom prst="rect">
            <a:avLst/>
          </a:prstGeom>
          <a:solidFill>
            <a:schemeClr val="bg1">
              <a:alpha val="2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342900" indent="-342900" algn="l" rtl="0" eaLnBrk="1" fontAlgn="base" hangingPunct="1">
              <a:spcBef>
                <a:spcPct val="20000"/>
              </a:spcBef>
              <a:spcAft>
                <a:spcPct val="0"/>
              </a:spcAft>
              <a:buFont typeface="Arial" panose="020B0604020202020204" pitchFamily="34" charset="0"/>
              <a:buChar char="•"/>
              <a:defRPr sz="2400">
                <a:solidFill>
                  <a:srgbClr val="404040"/>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200">
                <a:solidFill>
                  <a:srgbClr val="404040"/>
                </a:solidFill>
                <a:latin typeface="+mn-lt"/>
                <a:ea typeface="+mn-ea"/>
              </a:defRPr>
            </a:lvl2pPr>
            <a:lvl3pPr marL="1143000" indent="-228600" algn="l" rtl="0" eaLnBrk="1" fontAlgn="base" hangingPunct="1">
              <a:spcBef>
                <a:spcPct val="20000"/>
              </a:spcBef>
              <a:spcAft>
                <a:spcPct val="0"/>
              </a:spcAft>
              <a:buFont typeface="Arial" panose="020B0604020202020204" pitchFamily="34" charset="0"/>
              <a:buChar char="•"/>
              <a:defRPr sz="2000">
                <a:solidFill>
                  <a:srgbClr val="404040"/>
                </a:solidFill>
                <a:latin typeface="+mn-lt"/>
                <a:ea typeface="+mn-ea"/>
              </a:defRPr>
            </a:lvl3pPr>
            <a:lvl4pPr marL="1600200" indent="-228600" algn="l" rtl="0" eaLnBrk="1" fontAlgn="base" hangingPunct="1">
              <a:spcBef>
                <a:spcPct val="20000"/>
              </a:spcBef>
              <a:spcAft>
                <a:spcPct val="0"/>
              </a:spcAft>
              <a:buFont typeface="Arial" panose="020B0604020202020204" pitchFamily="34" charset="0"/>
              <a:buChar char="•"/>
              <a:defRPr>
                <a:solidFill>
                  <a:srgbClr val="404040"/>
                </a:solidFill>
                <a:latin typeface="+mn-lt"/>
                <a:ea typeface="+mn-ea"/>
              </a:defRPr>
            </a:lvl4pPr>
            <a:lvl5pPr marL="20574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600">
                <a:solidFill>
                  <a:srgbClr val="404040"/>
                </a:solidFill>
                <a:latin typeface="+mn-lt"/>
                <a:ea typeface="+mn-ea"/>
              </a:defRPr>
            </a:lvl9pPr>
          </a:lstStyle>
          <a:p>
            <a:pPr marL="0" indent="0" eaLnBrk="1" hangingPunct="1">
              <a:lnSpc>
                <a:spcPct val="250000"/>
              </a:lnSpc>
              <a:spcBef>
                <a:spcPct val="0"/>
              </a:spcBef>
              <a:buFont typeface="Arial" panose="020B0604020202020204" pitchFamily="34" charset="0"/>
              <a:buNone/>
            </a:pPr>
            <a:r>
              <a:rPr lang="zh-CN" altLang="en-US" sz="32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童</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谣</a:t>
            </a:r>
            <a:r>
              <a:rPr lang="zh-CN" altLang="en-US" sz="3200" b="1"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en-US" sz="32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竹</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匾</a:t>
            </a:r>
            <a:r>
              <a:rPr lang="zh-CN" altLang="en-US" sz="32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en-US" sz="3200" b="1"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蹑</a:t>
            </a:r>
            <a:r>
              <a:rPr lang="zh-CN" altLang="en-US" sz="32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手</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蹑</a:t>
            </a:r>
            <a:r>
              <a:rPr lang="zh-CN" altLang="en-US" sz="32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脚 </a:t>
            </a:r>
            <a:r>
              <a:rPr lang="zh-CN" altLang="en-US" sz="3200" b="1"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蓦</a:t>
            </a:r>
            <a:r>
              <a:rPr lang="zh-CN" altLang="en-US" sz="32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然</a:t>
            </a:r>
            <a:r>
              <a:rPr lang="zh-CN" altLang="en-US" sz="3200" b="1"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掸</a:t>
            </a:r>
            <a:r>
              <a:rPr lang="zh-CN" altLang="en-US" sz="32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去</a:t>
            </a:r>
            <a:r>
              <a:rPr lang="zh-CN" altLang="en-US" sz="3200" b="1"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羡</a:t>
            </a:r>
            <a:r>
              <a:rPr lang="zh-CN" altLang="en-US" sz="32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慕</a:t>
            </a:r>
            <a:r>
              <a:rPr lang="zh-CN" altLang="en-US" sz="3200" b="1"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囫囵</a:t>
            </a:r>
            <a:r>
              <a:rPr lang="zh-CN" altLang="en-US" sz="3200" b="1"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踌躇</a:t>
            </a:r>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咀嚼    翘</a:t>
            </a:r>
            <a:r>
              <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首</a:t>
            </a:r>
            <a:endParaRPr lang="zh-CN" altLang="en-US" sz="32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eaLnBrk="1" hangingPunct="1">
              <a:lnSpc>
                <a:spcPct val="250000"/>
              </a:lnSpc>
              <a:spcBef>
                <a:spcPct val="0"/>
              </a:spcBef>
              <a:buFont typeface="Arial" panose="020B0604020202020204" pitchFamily="34" charset="0"/>
              <a:buNone/>
            </a:pPr>
            <a:endParaRPr lang="zh-CN" altLang="en-US" sz="32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Text Box 12"/>
          <p:cNvSpPr txBox="1"/>
          <p:nvPr/>
        </p:nvSpPr>
        <p:spPr>
          <a:xfrm>
            <a:off x="5891547" y="1908649"/>
            <a:ext cx="529590" cy="506730"/>
          </a:xfrm>
          <a:prstGeom prst="rect">
            <a:avLst/>
          </a:prstGeom>
          <a:noFill/>
          <a:ln w="9525">
            <a:noFill/>
          </a:ln>
        </p:spPr>
        <p:txBody>
          <a:bodyPr wrap="none" anchor="t">
            <a:spAutoFit/>
          </a:bodyPr>
          <a:p>
            <a:r>
              <a:rPr lang="en-US" altLang="zh-CN" sz="2700" b="1" dirty="0">
                <a:solidFill>
                  <a:srgbClr val="FF0000"/>
                </a:solidFill>
                <a:latin typeface="宋体" panose="02010600030101010101" pitchFamily="2" charset="-122"/>
                <a:ea typeface="宋体" panose="02010600030101010101" pitchFamily="2" charset="-122"/>
              </a:rPr>
              <a:t>mò</a:t>
            </a:r>
            <a:endParaRPr lang="en-US" altLang="zh-CN" sz="2700" b="1" dirty="0">
              <a:solidFill>
                <a:srgbClr val="FF0000"/>
              </a:solidFill>
              <a:latin typeface="宋体" panose="02010600030101010101" pitchFamily="2" charset="-122"/>
              <a:ea typeface="宋体" panose="02010600030101010101" pitchFamily="2" charset="-122"/>
            </a:endParaRPr>
          </a:p>
        </p:txBody>
      </p:sp>
      <p:sp>
        <p:nvSpPr>
          <p:cNvPr id="7" name="Text Box 12"/>
          <p:cNvSpPr txBox="1"/>
          <p:nvPr/>
        </p:nvSpPr>
        <p:spPr>
          <a:xfrm>
            <a:off x="6654165" y="3160395"/>
            <a:ext cx="948690" cy="506730"/>
          </a:xfrm>
          <a:prstGeom prst="rect">
            <a:avLst/>
          </a:prstGeom>
          <a:noFill/>
          <a:ln w="9525">
            <a:noFill/>
          </a:ln>
        </p:spPr>
        <p:txBody>
          <a:bodyPr wrap="square" anchor="t">
            <a:spAutoFit/>
          </a:bodyPr>
          <a:p>
            <a:pPr>
              <a:spcBef>
                <a:spcPct val="50000"/>
              </a:spcBef>
            </a:pPr>
            <a:r>
              <a:rPr lang="en-US" altLang="zh-CN" sz="2700" b="1" dirty="0">
                <a:solidFill>
                  <a:srgbClr val="FF0000"/>
                </a:solidFill>
                <a:latin typeface="宋体" panose="02010600030101010101" pitchFamily="2" charset="-122"/>
                <a:ea typeface="宋体" panose="02010600030101010101" pitchFamily="2" charset="-122"/>
              </a:rPr>
              <a:t>qiáo</a:t>
            </a:r>
            <a:endParaRPr lang="zh-CN" altLang="zh-CN" sz="2700" b="1" dirty="0">
              <a:solidFill>
                <a:srgbClr val="FF0000"/>
              </a:solidFill>
              <a:latin typeface="宋体" panose="02010600030101010101" pitchFamily="2" charset="-122"/>
              <a:ea typeface="宋体" panose="02010600030101010101" pitchFamily="2" charset="-122"/>
            </a:endParaRPr>
          </a:p>
        </p:txBody>
      </p:sp>
      <p:sp>
        <p:nvSpPr>
          <p:cNvPr id="8" name="Text Box 11"/>
          <p:cNvSpPr txBox="1"/>
          <p:nvPr/>
        </p:nvSpPr>
        <p:spPr>
          <a:xfrm>
            <a:off x="1800297" y="3068794"/>
            <a:ext cx="1383748" cy="506730"/>
          </a:xfrm>
          <a:prstGeom prst="rect">
            <a:avLst/>
          </a:prstGeom>
          <a:noFill/>
          <a:ln w="9525">
            <a:noFill/>
          </a:ln>
        </p:spPr>
        <p:txBody>
          <a:bodyPr wrap="square" anchor="t">
            <a:spAutoFit/>
          </a:bodyPr>
          <a:p>
            <a:pPr>
              <a:spcBef>
                <a:spcPct val="50000"/>
              </a:spcBef>
            </a:pPr>
            <a:r>
              <a:rPr lang="en-US" altLang="zh-CN" sz="2700" b="1" dirty="0">
                <a:solidFill>
                  <a:srgbClr val="FF0000"/>
                </a:solidFill>
                <a:latin typeface="宋体" panose="02010600030101010101" pitchFamily="2" charset="-122"/>
                <a:ea typeface="宋体" panose="02010600030101010101" pitchFamily="2" charset="-122"/>
              </a:rPr>
              <a:t>hú lún</a:t>
            </a:r>
            <a:endParaRPr lang="en-US" altLang="zh-CN" sz="2700" b="1" dirty="0">
              <a:solidFill>
                <a:srgbClr val="FF0000"/>
              </a:solidFill>
              <a:latin typeface="宋体" panose="02010600030101010101" pitchFamily="2" charset="-122"/>
              <a:ea typeface="宋体" panose="02010600030101010101" pitchFamily="2" charset="-122"/>
            </a:endParaRPr>
          </a:p>
        </p:txBody>
      </p:sp>
      <p:sp>
        <p:nvSpPr>
          <p:cNvPr id="9" name="矩形 8"/>
          <p:cNvSpPr/>
          <p:nvPr/>
        </p:nvSpPr>
        <p:spPr>
          <a:xfrm>
            <a:off x="3183878" y="3150693"/>
            <a:ext cx="1569720" cy="506730"/>
          </a:xfrm>
          <a:prstGeom prst="rect">
            <a:avLst/>
          </a:prstGeom>
          <a:noFill/>
          <a:ln w="9525">
            <a:noFill/>
          </a:ln>
        </p:spPr>
        <p:txBody>
          <a:bodyPr wrap="none" anchor="t">
            <a:spAutoFit/>
          </a:bodyPr>
          <a:p>
            <a:r>
              <a:rPr lang="en-US" altLang="zh-CN" sz="2700" b="1" dirty="0">
                <a:solidFill>
                  <a:srgbClr val="FF0000"/>
                </a:solidFill>
                <a:latin typeface="宋体" panose="02010600030101010101" pitchFamily="2" charset="-122"/>
                <a:ea typeface="宋体" panose="02010600030101010101" pitchFamily="2" charset="-122"/>
              </a:rPr>
              <a:t>chóu chú</a:t>
            </a:r>
            <a:endParaRPr lang="en-US" altLang="zh-CN" sz="2700" b="1" dirty="0">
              <a:solidFill>
                <a:srgbClr val="FF0000"/>
              </a:solidFill>
              <a:latin typeface="宋体" panose="02010600030101010101" pitchFamily="2" charset="-122"/>
              <a:ea typeface="宋体" panose="02010600030101010101" pitchFamily="2" charset="-122"/>
            </a:endParaRPr>
          </a:p>
        </p:txBody>
      </p:sp>
      <p:sp>
        <p:nvSpPr>
          <p:cNvPr id="10" name="矩形 9"/>
          <p:cNvSpPr/>
          <p:nvPr/>
        </p:nvSpPr>
        <p:spPr>
          <a:xfrm>
            <a:off x="2206215" y="1908952"/>
            <a:ext cx="876300" cy="506730"/>
          </a:xfrm>
          <a:prstGeom prst="rect">
            <a:avLst/>
          </a:prstGeom>
          <a:noFill/>
          <a:ln w="9525">
            <a:noFill/>
          </a:ln>
        </p:spPr>
        <p:txBody>
          <a:bodyPr wrap="none" anchor="t">
            <a:spAutoFit/>
          </a:bodyPr>
          <a:p>
            <a:r>
              <a:rPr lang="en-US" altLang="zh-CN" sz="2700" b="1" dirty="0">
                <a:solidFill>
                  <a:srgbClr val="FF0000"/>
                </a:solidFill>
                <a:latin typeface="宋体" panose="02010600030101010101" pitchFamily="2" charset="-122"/>
                <a:ea typeface="宋体" panose="02010600030101010101" pitchFamily="2" charset="-122"/>
              </a:rPr>
              <a:t>biǎn</a:t>
            </a:r>
            <a:endParaRPr lang="en-US" altLang="zh-CN" sz="2700" b="1" dirty="0">
              <a:solidFill>
                <a:srgbClr val="FF0000"/>
              </a:solidFill>
              <a:latin typeface="宋体" panose="02010600030101010101" pitchFamily="2" charset="-122"/>
              <a:ea typeface="宋体" panose="02010600030101010101" pitchFamily="2" charset="-122"/>
            </a:endParaRPr>
          </a:p>
        </p:txBody>
      </p:sp>
      <p:sp>
        <p:nvSpPr>
          <p:cNvPr id="11" name="矩形 10"/>
          <p:cNvSpPr/>
          <p:nvPr/>
        </p:nvSpPr>
        <p:spPr>
          <a:xfrm>
            <a:off x="5014743" y="3151012"/>
            <a:ext cx="1223010" cy="506730"/>
          </a:xfrm>
          <a:prstGeom prst="rect">
            <a:avLst/>
          </a:prstGeom>
          <a:noFill/>
          <a:ln w="9525">
            <a:noFill/>
          </a:ln>
        </p:spPr>
        <p:txBody>
          <a:bodyPr wrap="none" anchor="t">
            <a:spAutoFit/>
          </a:bodyPr>
          <a:p>
            <a:r>
              <a:rPr lang="en-US" altLang="zh-CN" sz="2700" b="1" dirty="0">
                <a:solidFill>
                  <a:srgbClr val="FF0000"/>
                </a:solidFill>
                <a:latin typeface="宋体" panose="02010600030101010101" pitchFamily="2" charset="-122"/>
                <a:ea typeface="宋体" panose="02010600030101010101" pitchFamily="2" charset="-122"/>
              </a:rPr>
              <a:t>jǔ jué</a:t>
            </a:r>
            <a:endParaRPr lang="en-US" altLang="zh-CN" sz="2700" b="1" dirty="0">
              <a:solidFill>
                <a:srgbClr val="FF0000"/>
              </a:solidFill>
              <a:latin typeface="宋体" panose="02010600030101010101" pitchFamily="2" charset="-122"/>
              <a:ea typeface="宋体" panose="02010600030101010101" pitchFamily="2" charset="-122"/>
            </a:endParaRPr>
          </a:p>
        </p:txBody>
      </p:sp>
      <p:grpSp>
        <p:nvGrpSpPr>
          <p:cNvPr id="2" name="组合 1"/>
          <p:cNvGrpSpPr/>
          <p:nvPr/>
        </p:nvGrpSpPr>
        <p:grpSpPr>
          <a:xfrm>
            <a:off x="170180" y="420370"/>
            <a:ext cx="2346325" cy="649104"/>
            <a:chOff x="923" y="1552"/>
            <a:chExt cx="3695" cy="882"/>
          </a:xfrm>
        </p:grpSpPr>
        <p:pic>
          <p:nvPicPr>
            <p:cNvPr id="3" name="图片 2" descr="00 图标-04"/>
            <p:cNvPicPr>
              <a:picLocks noChangeAspect="1"/>
            </p:cNvPicPr>
            <p:nvPr/>
          </p:nvPicPr>
          <p:blipFill>
            <a:blip r:embed="rId1" cstate="print"/>
            <a:stretch>
              <a:fillRect/>
            </a:stretch>
          </p:blipFill>
          <p:spPr>
            <a:xfrm>
              <a:off x="923" y="1552"/>
              <a:ext cx="3695" cy="882"/>
            </a:xfrm>
            <a:prstGeom prst="rect">
              <a:avLst/>
            </a:prstGeom>
          </p:spPr>
        </p:pic>
        <p:sp>
          <p:nvSpPr>
            <p:cNvPr id="4"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识文辨字</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
        <p:nvSpPr>
          <p:cNvPr id="12" name="文本框 11"/>
          <p:cNvSpPr txBox="1"/>
          <p:nvPr/>
        </p:nvSpPr>
        <p:spPr>
          <a:xfrm>
            <a:off x="824230" y="1908810"/>
            <a:ext cx="800735" cy="506730"/>
          </a:xfrm>
          <a:prstGeom prst="rect">
            <a:avLst/>
          </a:prstGeom>
          <a:noFill/>
        </p:spPr>
        <p:txBody>
          <a:bodyPr wrap="square" rtlCol="0" anchor="t">
            <a:spAutoFit/>
          </a:bodyPr>
          <a:p>
            <a:r>
              <a:rPr lang="en-US" altLang="zh-CN" sz="2700" b="1" dirty="0">
                <a:solidFill>
                  <a:srgbClr val="FF0000"/>
                </a:solidFill>
                <a:latin typeface="宋体" panose="02010600030101010101" pitchFamily="2" charset="-122"/>
                <a:sym typeface="宋体" panose="02010600030101010101" pitchFamily="2" charset="-122"/>
              </a:rPr>
              <a:t>yáo</a:t>
            </a:r>
            <a:endParaRPr lang="en-US" altLang="zh-CN" sz="2700" b="1" dirty="0">
              <a:solidFill>
                <a:srgbClr val="FF0000"/>
              </a:solidFill>
              <a:latin typeface="宋体" panose="02010600030101010101" pitchFamily="2" charset="-122"/>
            </a:endParaRPr>
          </a:p>
        </p:txBody>
      </p:sp>
      <p:sp>
        <p:nvSpPr>
          <p:cNvPr id="14" name="文本框 13"/>
          <p:cNvSpPr txBox="1"/>
          <p:nvPr/>
        </p:nvSpPr>
        <p:spPr>
          <a:xfrm>
            <a:off x="3529965" y="1908810"/>
            <a:ext cx="732790" cy="506730"/>
          </a:xfrm>
          <a:prstGeom prst="rect">
            <a:avLst/>
          </a:prstGeom>
          <a:noFill/>
        </p:spPr>
        <p:txBody>
          <a:bodyPr wrap="square" rtlCol="0" anchor="t">
            <a:spAutoFit/>
          </a:bodyPr>
          <a:p>
            <a:pPr algn="l">
              <a:buClrTx/>
              <a:buSzTx/>
            </a:pPr>
            <a:r>
              <a:rPr lang="en-US" altLang="zh-CN" sz="2700" b="1" dirty="0">
                <a:solidFill>
                  <a:srgbClr val="FF0000"/>
                </a:solidFill>
                <a:latin typeface="宋体" panose="02010600030101010101" pitchFamily="2" charset="-122"/>
                <a:sym typeface="宋体" panose="02010600030101010101" pitchFamily="2" charset="-122"/>
              </a:rPr>
              <a:t>niè</a:t>
            </a:r>
            <a:endParaRPr lang="en-US" altLang="zh-CN" sz="2700" b="1" dirty="0">
              <a:solidFill>
                <a:srgbClr val="FF0000"/>
              </a:solidFill>
              <a:latin typeface="宋体" panose="02010600030101010101" pitchFamily="2" charset="-122"/>
            </a:endParaRPr>
          </a:p>
        </p:txBody>
      </p:sp>
      <p:sp>
        <p:nvSpPr>
          <p:cNvPr id="15" name="文本框 14"/>
          <p:cNvSpPr txBox="1"/>
          <p:nvPr/>
        </p:nvSpPr>
        <p:spPr>
          <a:xfrm>
            <a:off x="7507605" y="1908810"/>
            <a:ext cx="800735" cy="506730"/>
          </a:xfrm>
          <a:prstGeom prst="rect">
            <a:avLst/>
          </a:prstGeom>
          <a:noFill/>
        </p:spPr>
        <p:txBody>
          <a:bodyPr wrap="square" rtlCol="0" anchor="t">
            <a:spAutoFit/>
          </a:bodyPr>
          <a:p>
            <a:pPr algn="l">
              <a:buClrTx/>
              <a:buSzTx/>
            </a:pPr>
            <a:r>
              <a:rPr lang="en-US" altLang="zh-CN" sz="2700" b="1" dirty="0">
                <a:solidFill>
                  <a:srgbClr val="FF0000"/>
                </a:solidFill>
                <a:latin typeface="宋体" panose="02010600030101010101" pitchFamily="2" charset="-122"/>
                <a:sym typeface="宋体" panose="02010600030101010101" pitchFamily="2" charset="-122"/>
              </a:rPr>
              <a:t>dǎn</a:t>
            </a:r>
            <a:endParaRPr lang="en-US" altLang="zh-CN" sz="2700" b="1" dirty="0">
              <a:solidFill>
                <a:srgbClr val="FF0000"/>
              </a:solidFill>
              <a:latin typeface="宋体" panose="02010600030101010101" pitchFamily="2" charset="-122"/>
            </a:endParaRPr>
          </a:p>
        </p:txBody>
      </p:sp>
      <p:sp>
        <p:nvSpPr>
          <p:cNvPr id="16" name="文本框 15"/>
          <p:cNvSpPr txBox="1"/>
          <p:nvPr/>
        </p:nvSpPr>
        <p:spPr>
          <a:xfrm>
            <a:off x="320675" y="3068955"/>
            <a:ext cx="817245" cy="506730"/>
          </a:xfrm>
          <a:prstGeom prst="rect">
            <a:avLst/>
          </a:prstGeom>
          <a:noFill/>
        </p:spPr>
        <p:txBody>
          <a:bodyPr wrap="none" rtlCol="0" anchor="t">
            <a:spAutoFit/>
          </a:bodyPr>
          <a:p>
            <a:pPr algn="l">
              <a:buClrTx/>
              <a:buSzTx/>
            </a:pPr>
            <a:r>
              <a:rPr lang="en-US" altLang="zh-CN" sz="2700" b="1" dirty="0">
                <a:solidFill>
                  <a:srgbClr val="FF0000"/>
                </a:solidFill>
                <a:latin typeface="宋体" panose="02010600030101010101" pitchFamily="2" charset="-122"/>
                <a:sym typeface="宋体" panose="02010600030101010101" pitchFamily="2" charset="-122"/>
              </a:rPr>
              <a:t>xiàn</a:t>
            </a:r>
            <a:endParaRPr lang="en-US" altLang="zh-CN" sz="2700" b="1" dirty="0">
              <a:solidFill>
                <a:srgbClr val="FF0000"/>
              </a:solidFill>
              <a:latin typeface="宋体" panose="02010600030101010101" pitchFamily="2" charset="-122"/>
            </a:endParaRPr>
          </a:p>
        </p:txBody>
      </p:sp>
      <p:sp>
        <p:nvSpPr>
          <p:cNvPr id="17" name="文本框 16"/>
          <p:cNvSpPr txBox="1"/>
          <p:nvPr/>
        </p:nvSpPr>
        <p:spPr>
          <a:xfrm>
            <a:off x="3529965" y="1036320"/>
            <a:ext cx="1858010" cy="521970"/>
          </a:xfrm>
          <a:prstGeom prst="rect">
            <a:avLst/>
          </a:prstGeom>
          <a:noFill/>
        </p:spPr>
        <p:txBody>
          <a:bodyPr wrap="square" rtlCol="0">
            <a:spAutoFit/>
          </a:bodyPr>
          <a:p>
            <a:pPr marL="285750" indent="-285750">
              <a:buFont typeface="Wingdings" panose="05000000000000000000" charset="0"/>
              <a:buChar char="u"/>
            </a:pPr>
            <a:r>
              <a:rPr lang="zh-CN" altLang="en-US" sz="2800" b="1">
                <a:solidFill>
                  <a:srgbClr val="0000FF"/>
                </a:solidFill>
                <a:latin typeface="黑体" panose="02010609060101010101" pitchFamily="49" charset="-122"/>
                <a:ea typeface="黑体" panose="02010609060101010101" pitchFamily="49" charset="-122"/>
              </a:rPr>
              <a:t>生难字</a:t>
            </a:r>
            <a:endParaRPr lang="zh-CN" altLang="en-US" sz="2800" b="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4" grpId="0"/>
      <p:bldP spid="15" grpId="0"/>
      <p:bldP spid="1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3700" y="770890"/>
            <a:ext cx="8037195" cy="4225925"/>
          </a:xfrm>
          <a:prstGeom prst="rect">
            <a:avLst/>
          </a:prstGeom>
          <a:solidFill>
            <a:schemeClr val="bg1">
              <a:alpha val="20000"/>
            </a:schemeClr>
          </a:solidFill>
          <a:ln w="9525">
            <a:noFill/>
          </a:ln>
        </p:spPr>
        <p:txBody>
          <a:bodyPr wrap="square" anchor="t">
            <a:spAutoFit/>
          </a:bodyPr>
          <a:p>
            <a:pPr>
              <a:lnSpc>
                <a:spcPct val="120000"/>
              </a:lnSpc>
            </a:pP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喃喃</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070709"/>
                </a:solidFill>
                <a:latin typeface="黑体" panose="02010609060101010101" pitchFamily="49" charset="-122"/>
                <a:ea typeface="黑体" panose="02010609060101010101" pitchFamily="49" charset="-122"/>
              </a:rPr>
              <a:t>连续不断地小声说话的声音。</a:t>
            </a:r>
            <a:endParaRPr lang="zh-CN" altLang="en-US" sz="2800" b="1" dirty="0">
              <a:solidFill>
                <a:srgbClr val="070709"/>
              </a:solidFill>
              <a:latin typeface="黑体" panose="02010609060101010101" pitchFamily="49" charset="-122"/>
              <a:ea typeface="黑体" panose="02010609060101010101" pitchFamily="49" charset="-122"/>
            </a:endParaRPr>
          </a:p>
          <a:p>
            <a:pPr>
              <a:lnSpc>
                <a:spcPct val="120000"/>
              </a:lnSpc>
            </a:pP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蓦然</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070709"/>
                </a:solidFill>
                <a:latin typeface="黑体" panose="02010609060101010101" pitchFamily="49" charset="-122"/>
                <a:ea typeface="黑体" panose="02010609060101010101" pitchFamily="49" charset="-122"/>
              </a:rPr>
              <a:t>猛然；不经心地。</a:t>
            </a:r>
            <a:endParaRPr lang="zh-CN" altLang="en-US" sz="2800" b="1" dirty="0">
              <a:solidFill>
                <a:srgbClr val="070709"/>
              </a:solidFill>
              <a:latin typeface="黑体" panose="02010609060101010101" pitchFamily="49" charset="-122"/>
              <a:ea typeface="黑体" panose="02010609060101010101" pitchFamily="49" charset="-122"/>
            </a:endParaRPr>
          </a:p>
          <a:p>
            <a:pPr>
              <a:lnSpc>
                <a:spcPct val="120000"/>
              </a:lnSpc>
            </a:pPr>
            <a:r>
              <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rPr>
              <a:t>【蹑手蹑脚】</a:t>
            </a:r>
            <a:r>
              <a:rPr lang="zh-CN" altLang="en-US" sz="2800" b="1" dirty="0">
                <a:latin typeface="黑体" panose="02010609060101010101" pitchFamily="49" charset="-122"/>
                <a:ea typeface="黑体" panose="02010609060101010101" pitchFamily="49" charset="-122"/>
                <a:sym typeface="宋体" panose="02010600030101010101" pitchFamily="2" charset="-122"/>
              </a:rPr>
              <a:t>形容走路时脚步放得很轻。</a:t>
            </a:r>
            <a:endParaRPr lang="zh-CN" altLang="en-US" sz="2800" b="1" dirty="0">
              <a:solidFill>
                <a:srgbClr val="070709"/>
              </a:solidFill>
              <a:latin typeface="黑体" panose="02010609060101010101" pitchFamily="49" charset="-122"/>
              <a:ea typeface="黑体" panose="02010609060101010101" pitchFamily="49" charset="-122"/>
            </a:endParaRPr>
          </a:p>
          <a:p>
            <a:pPr>
              <a:lnSpc>
                <a:spcPct val="120000"/>
              </a:lnSpc>
            </a:pP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翘首</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070709"/>
                </a:solidFill>
                <a:latin typeface="黑体" panose="02010609060101010101" pitchFamily="49" charset="-122"/>
                <a:ea typeface="黑体" panose="02010609060101010101" pitchFamily="49" charset="-122"/>
              </a:rPr>
              <a:t>抬起头来（望）。</a:t>
            </a:r>
            <a:r>
              <a:rPr lang="zh-CN" altLang="en-US"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sym typeface="+mn-ea"/>
              </a:rPr>
              <a:t>凝视】</a:t>
            </a:r>
            <a:r>
              <a:rPr lang="zh-CN" altLang="en-US" sz="2800" b="1" dirty="0">
                <a:latin typeface="黑体" panose="02010609060101010101" pitchFamily="49" charset="-122"/>
                <a:ea typeface="黑体" panose="02010609060101010101" pitchFamily="49" charset="-122"/>
                <a:sym typeface="+mn-ea"/>
              </a:rPr>
              <a:t>不眨眼地看。</a:t>
            </a:r>
            <a:endParaRPr lang="zh-CN" altLang="en-US" sz="2800" b="1" dirty="0">
              <a:solidFill>
                <a:srgbClr val="070709"/>
              </a:solidFill>
              <a:latin typeface="黑体" panose="02010609060101010101" pitchFamily="49" charset="-122"/>
              <a:ea typeface="黑体" panose="02010609060101010101" pitchFamily="49" charset="-122"/>
            </a:endParaRPr>
          </a:p>
          <a:p>
            <a:pPr>
              <a:lnSpc>
                <a:spcPct val="120000"/>
              </a:lnSpc>
            </a:pP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囫囵</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070709"/>
                </a:solidFill>
                <a:latin typeface="黑体" panose="02010609060101010101" pitchFamily="49" charset="-122"/>
                <a:ea typeface="黑体" panose="02010609060101010101" pitchFamily="49" charset="-122"/>
              </a:rPr>
              <a:t>完整；整个儿的。</a:t>
            </a:r>
            <a:r>
              <a:rPr lang="zh-CN" altLang="en-US"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rPr>
              <a:t>踌躇】</a:t>
            </a:r>
            <a:r>
              <a:rPr lang="zh-CN" altLang="en-US" sz="2800" b="1" dirty="0">
                <a:latin typeface="黑体" panose="02010609060101010101" pitchFamily="49" charset="-122"/>
                <a:ea typeface="黑体" panose="02010609060101010101" pitchFamily="49" charset="-122"/>
                <a:sym typeface="宋体" panose="02010600030101010101" pitchFamily="2" charset="-122"/>
              </a:rPr>
              <a:t>犹豫不决。</a:t>
            </a:r>
            <a:endParaRPr lang="zh-CN" altLang="en-US" sz="2800" b="1" dirty="0">
              <a:solidFill>
                <a:srgbClr val="070709"/>
              </a:solidFill>
              <a:latin typeface="黑体" panose="02010609060101010101" pitchFamily="49" charset="-122"/>
              <a:ea typeface="黑体" panose="02010609060101010101" pitchFamily="49" charset="-122"/>
            </a:endParaRPr>
          </a:p>
          <a:p>
            <a:pPr>
              <a:lnSpc>
                <a:spcPct val="120000"/>
              </a:lnSpc>
            </a:pP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喜出望外</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070709"/>
                </a:solidFill>
                <a:latin typeface="黑体" panose="02010609060101010101" pitchFamily="49" charset="-122"/>
                <a:ea typeface="黑体" panose="02010609060101010101" pitchFamily="49" charset="-122"/>
              </a:rPr>
              <a:t>遇到出乎意料的喜事而特别高兴。</a:t>
            </a:r>
            <a:endParaRPr lang="zh-CN" altLang="en-US" sz="2800" b="1" dirty="0">
              <a:solidFill>
                <a:srgbClr val="070709"/>
              </a:solidFill>
              <a:latin typeface="黑体" panose="02010609060101010101" pitchFamily="49" charset="-122"/>
              <a:ea typeface="黑体" panose="02010609060101010101" pitchFamily="49" charset="-122"/>
            </a:endParaRPr>
          </a:p>
          <a:p>
            <a:pPr>
              <a:lnSpc>
                <a:spcPct val="120000"/>
              </a:lnSpc>
            </a:pP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津津有味</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070709"/>
                </a:solidFill>
                <a:latin typeface="黑体" panose="02010609060101010101" pitchFamily="49" charset="-122"/>
                <a:ea typeface="黑体" panose="02010609060101010101" pitchFamily="49" charset="-122"/>
              </a:rPr>
              <a:t>形容有滋味、有趣味。</a:t>
            </a:r>
            <a:endParaRPr lang="zh-CN" altLang="en-US" sz="2800" b="1" dirty="0">
              <a:solidFill>
                <a:srgbClr val="070709"/>
              </a:solidFill>
              <a:latin typeface="黑体" panose="02010609060101010101" pitchFamily="49" charset="-122"/>
              <a:ea typeface="黑体" panose="02010609060101010101" pitchFamily="49" charset="-122"/>
            </a:endParaRPr>
          </a:p>
          <a:p>
            <a:pPr>
              <a:lnSpc>
                <a:spcPct val="120000"/>
              </a:lnSpc>
            </a:pPr>
            <a:r>
              <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rPr>
              <a:t>【垂头丧气】</a:t>
            </a:r>
            <a:r>
              <a:rPr lang="zh-CN" altLang="en-US" sz="2800" b="1" dirty="0">
                <a:latin typeface="黑体" panose="02010609060101010101" pitchFamily="49" charset="-122"/>
                <a:ea typeface="黑体" panose="02010609060101010101" pitchFamily="49" charset="-122"/>
                <a:sym typeface="宋体" panose="02010600030101010101" pitchFamily="2" charset="-122"/>
              </a:rPr>
              <a:t>形容情绪低落、失望懊丧的神情。　</a:t>
            </a:r>
            <a:endParaRPr lang="zh-CN" altLang="en-US" sz="2800" b="1" dirty="0">
              <a:solidFill>
                <a:srgbClr val="070709"/>
              </a:solidFill>
              <a:latin typeface="黑体" panose="02010609060101010101" pitchFamily="49" charset="-122"/>
              <a:ea typeface="黑体" panose="02010609060101010101" pitchFamily="49" charset="-122"/>
              <a:sym typeface="宋体" panose="02010600030101010101" pitchFamily="2" charset="-122"/>
            </a:endParaRPr>
          </a:p>
        </p:txBody>
      </p:sp>
      <p:sp>
        <p:nvSpPr>
          <p:cNvPr id="17" name="文本框 16"/>
          <p:cNvSpPr txBox="1"/>
          <p:nvPr/>
        </p:nvSpPr>
        <p:spPr>
          <a:xfrm>
            <a:off x="3255010" y="248920"/>
            <a:ext cx="2075180" cy="521970"/>
          </a:xfrm>
          <a:prstGeom prst="rect">
            <a:avLst/>
          </a:prstGeom>
          <a:noFill/>
        </p:spPr>
        <p:txBody>
          <a:bodyPr wrap="square" rtlCol="0">
            <a:spAutoFit/>
          </a:bodyPr>
          <a:p>
            <a:pPr marL="285750" indent="-285750">
              <a:buFont typeface="Wingdings" panose="05000000000000000000" charset="0"/>
              <a:buChar char="u"/>
            </a:pPr>
            <a:r>
              <a:rPr lang="zh-CN" altLang="en-US" sz="2800" b="1">
                <a:solidFill>
                  <a:srgbClr val="0000FF"/>
                </a:solidFill>
                <a:latin typeface="黑体" panose="02010609060101010101" pitchFamily="49" charset="-122"/>
                <a:ea typeface="黑体" panose="02010609060101010101" pitchFamily="49" charset="-122"/>
              </a:rPr>
              <a:t>词语解释</a:t>
            </a:r>
            <a:endParaRPr lang="zh-CN" altLang="en-US" sz="2800" b="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0" name="文本框 15361"/>
          <p:cNvSpPr txBox="1"/>
          <p:nvPr/>
        </p:nvSpPr>
        <p:spPr>
          <a:xfrm>
            <a:off x="1919605" y="908050"/>
            <a:ext cx="4871720" cy="583565"/>
          </a:xfrm>
          <a:prstGeom prst="rect">
            <a:avLst/>
          </a:prstGeom>
          <a:noFill/>
          <a:ln w="9525">
            <a:noFill/>
          </a:ln>
        </p:spPr>
        <p:txBody>
          <a:bodyPr wrap="square" anchor="t">
            <a:spAutoFit/>
          </a:bodyPr>
          <a:p>
            <a:pPr marL="342900" indent="-342900">
              <a:buFont typeface="Wingdings" panose="05000000000000000000" charset="0"/>
              <a:buChar char="u"/>
            </a:pPr>
            <a:r>
              <a:rPr lang="zh-CN" altLang="en-US" sz="3200" b="1" dirty="0">
                <a:solidFill>
                  <a:srgbClr val="FF0000"/>
                </a:solidFill>
                <a:latin typeface="黑体" panose="02010609060101010101" pitchFamily="49" charset="-122"/>
                <a:ea typeface="黑体" panose="02010609060101010101" pitchFamily="49" charset="-122"/>
              </a:rPr>
              <a:t>试用自己的话概括剧情</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0" name="文本框 15362"/>
          <p:cNvSpPr txBox="1"/>
          <p:nvPr/>
        </p:nvSpPr>
        <p:spPr>
          <a:xfrm>
            <a:off x="177800" y="1491615"/>
            <a:ext cx="8788400" cy="3322955"/>
          </a:xfrm>
          <a:prstGeom prst="rect">
            <a:avLst/>
          </a:prstGeom>
          <a:solidFill>
            <a:schemeClr val="bg1">
              <a:alpha val="20000"/>
            </a:schemeClr>
          </a:solidFill>
          <a:ln w="9525">
            <a:noFill/>
          </a:ln>
        </p:spPr>
        <p:txBody>
          <a:bodyPr wrap="square" anchor="t">
            <a:spAutoFit/>
          </a:bodyPr>
          <a:p>
            <a:pPr>
              <a:lnSpc>
                <a:spcPct val="10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在乡间一棵挂满红枣的老树下。一位老人遇到了一个捡枣儿的男孩，这一老一少交谈起来，十分亲热。在谈话中，老人回忆有关“枣儿”的往事，流露出自己对儿子的思念；男孩要把枣儿留给父亲吃，流露出自己对父亲的盼望。他们满怀亲情，呼唤各自的亲人回归故乡，回到自己身边，来吃这家乡的枣儿。</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170180" y="259080"/>
            <a:ext cx="2346325" cy="649104"/>
            <a:chOff x="923" y="1552"/>
            <a:chExt cx="3695" cy="882"/>
          </a:xfrm>
        </p:grpSpPr>
        <p:pic>
          <p:nvPicPr>
            <p:cNvPr id="3" name="图片 2" descr="00 图标-04"/>
            <p:cNvPicPr>
              <a:picLocks noChangeAspect="1"/>
            </p:cNvPicPr>
            <p:nvPr/>
          </p:nvPicPr>
          <p:blipFill>
            <a:blip r:embed="rId1" cstate="print"/>
            <a:stretch>
              <a:fillRect/>
            </a:stretch>
          </p:blipFill>
          <p:spPr>
            <a:xfrm>
              <a:off x="923" y="1552"/>
              <a:ext cx="3695" cy="882"/>
            </a:xfrm>
            <a:prstGeom prst="rect">
              <a:avLst/>
            </a:prstGeom>
          </p:spPr>
        </p:pic>
        <p:sp>
          <p:nvSpPr>
            <p:cNvPr id="4" name="文本框 3"/>
            <p:cNvSpPr txBox="1"/>
            <p:nvPr/>
          </p:nvSpPr>
          <p:spPr>
            <a:xfrm>
              <a:off x="1160" y="1596"/>
              <a:ext cx="2848" cy="793"/>
            </a:xfrm>
            <a:prstGeom prst="rect">
              <a:avLst/>
            </a:prstGeom>
            <a:noFill/>
          </p:spPr>
          <p:txBody>
            <a:bodyPr wrap="square" rtlCol="0">
              <a:spAutoFit/>
            </a:bodyPr>
            <a:p>
              <a:r>
                <a:rPr lang="zh-CN" altLang="en-US" sz="3200" dirty="0" smtClean="0">
                  <a:solidFill>
                    <a:schemeClr val="bg1"/>
                  </a:solidFill>
                  <a:latin typeface="华文新魏" panose="02010800040101010101" charset="-122"/>
                  <a:ea typeface="华文新魏" panose="02010800040101010101" charset="-122"/>
                  <a:sym typeface="+mn-ea"/>
                </a:rPr>
                <a:t>文章感知</a:t>
              </a:r>
              <a:endParaRPr lang="zh-CN" altLang="en-US" sz="3200" dirty="0" smtClean="0">
                <a:solidFill>
                  <a:schemeClr val="bg1"/>
                </a:solidFill>
                <a:latin typeface="华文新魏" panose="02010800040101010101" charset="-122"/>
                <a:ea typeface="华文新魏" panose="02010800040101010101" charset="-122"/>
                <a:sym typeface="+mn-ea"/>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内容占位符 2"/>
          <p:cNvSpPr>
            <a:spLocks noGrp="1" noChangeArrowheads="1"/>
          </p:cNvSpPr>
          <p:nvPr/>
        </p:nvSpPr>
        <p:spPr bwMode="auto">
          <a:xfrm>
            <a:off x="447040" y="472440"/>
            <a:ext cx="8248650" cy="5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lnSpc>
                <a:spcPts val="4000"/>
              </a:lnSpc>
              <a:spcBef>
                <a:spcPts val="1000"/>
              </a:spcBef>
              <a:buFont typeface="Wingdings" panose="05000000000000000000" charset="0"/>
              <a:buChar char="u"/>
            </a:pPr>
            <a:r>
              <a:rPr lang="zh-CN" altLang="en-US" sz="3200" b="1" dirty="0">
                <a:solidFill>
                  <a:srgbClr val="FF0000"/>
                </a:solidFill>
                <a:latin typeface="黑体" panose="02010609060101010101" pitchFamily="49" charset="-122"/>
                <a:ea typeface="黑体" panose="02010609060101010101" pitchFamily="49" charset="-122"/>
              </a:rPr>
              <a:t>给本文划分层次，并说说每个部分的大意。</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306070" y="1190625"/>
            <a:ext cx="8532495" cy="1553210"/>
          </a:xfrm>
          <a:prstGeom prst="rect">
            <a:avLst/>
          </a:prstGeom>
          <a:solidFill>
            <a:schemeClr val="bg1">
              <a:alpha val="2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ts val="3800"/>
              </a:lnSpc>
            </a:pPr>
            <a:r>
              <a:rPr lang="en-US" altLang="zh-CN" sz="2400" dirty="0">
                <a:solidFill>
                  <a:srgbClr val="C00000"/>
                </a:solidFill>
                <a:latin typeface="楷体_GB2312" charset="-122"/>
                <a:ea typeface="楷体_GB2312"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第一部分（从开头到“老人 &lt;威严地&gt;叫你过来就过来”）：</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故事的</a:t>
            </a:r>
            <a:r>
              <a:rPr lang="zh-CN" altLang="en-US" sz="3000" b="1" u="sng" dirty="0">
                <a:solidFill>
                  <a:srgbClr val="FF00FF"/>
                </a:solidFill>
                <a:latin typeface="黑体" panose="02010609060101010101" pitchFamily="49" charset="-122"/>
                <a:ea typeface="黑体" panose="02010609060101010101" pitchFamily="49" charset="-122"/>
                <a:cs typeface="黑体" panose="02010609060101010101" pitchFamily="49" charset="-122"/>
              </a:rPr>
              <a:t>开端</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。写在枣树下，老人遇到捡枣儿的男孩。</a:t>
            </a:r>
            <a:endPar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a:spLocks noChangeArrowheads="1"/>
          </p:cNvSpPr>
          <p:nvPr/>
        </p:nvSpPr>
        <p:spPr bwMode="auto">
          <a:xfrm>
            <a:off x="305435" y="2867025"/>
            <a:ext cx="8532495" cy="2040255"/>
          </a:xfrm>
          <a:prstGeom prst="rect">
            <a:avLst/>
          </a:prstGeom>
          <a:solidFill>
            <a:schemeClr val="bg1">
              <a:alpha val="2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ts val="38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第二部分（从“男孩 &lt;无可奈何地走到老人跟前&gt;我就捡了一颗，我没有吃，给你”到“老人仍在沉思”）：</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故事的</a:t>
            </a:r>
            <a:r>
              <a:rPr lang="zh-CN" altLang="en-US" sz="3000" b="1" u="sng" dirty="0">
                <a:solidFill>
                  <a:srgbClr val="FF00FF"/>
                </a:solidFill>
                <a:latin typeface="黑体" panose="02010609060101010101" pitchFamily="49" charset="-122"/>
                <a:ea typeface="黑体" panose="02010609060101010101" pitchFamily="49" charset="-122"/>
                <a:cs typeface="黑体" panose="02010609060101010101" pitchFamily="49" charset="-122"/>
              </a:rPr>
              <a:t>发展</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。写一老一少的交谈，老人回忆有关儿子的往事，流露出对儿子的思念。</a:t>
            </a:r>
            <a:endPar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a:spLocks noChangeArrowheads="1"/>
          </p:cNvSpPr>
          <p:nvPr/>
        </p:nvSpPr>
        <p:spPr bwMode="auto">
          <a:xfrm>
            <a:off x="254000" y="629285"/>
            <a:ext cx="8636000" cy="1630045"/>
          </a:xfrm>
          <a:prstGeom prst="rect">
            <a:avLst/>
          </a:prstGeom>
          <a:solidFill>
            <a:schemeClr val="bg1">
              <a:alpha val="2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ts val="4000"/>
              </a:lnSpc>
            </a:pPr>
            <a:r>
              <a:rPr lang="zh-CN" altLang="zh-CN" sz="2400" dirty="0">
                <a:solidFill>
                  <a:srgbClr val="C00000"/>
                </a:solidFill>
                <a:latin typeface="楷体_GB2312" charset="-122"/>
                <a:ea typeface="楷体_GB2312"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第三部分（从“男孩</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咱们学猫叫”到“老人紧紧搂住男孩”）：</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故事的进一步</a:t>
            </a:r>
            <a:r>
              <a:rPr lang="zh-CN" altLang="en-US" sz="3000" b="1" u="sng" dirty="0">
                <a:solidFill>
                  <a:srgbClr val="FF00FF"/>
                </a:solidFill>
                <a:latin typeface="黑体" panose="02010609060101010101" pitchFamily="49" charset="-122"/>
                <a:ea typeface="黑体" panose="02010609060101010101" pitchFamily="49" charset="-122"/>
                <a:cs typeface="黑体" panose="02010609060101010101" pitchFamily="49" charset="-122"/>
              </a:rPr>
              <a:t>发展</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。写男孩交代自己的家庭情况，突出男孩对父亲的期盼。</a:t>
            </a:r>
            <a:endPar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2" name="文本框 1"/>
          <p:cNvSpPr txBox="1">
            <a:spLocks noChangeArrowheads="1"/>
          </p:cNvSpPr>
          <p:nvPr/>
        </p:nvSpPr>
        <p:spPr bwMode="auto">
          <a:xfrm>
            <a:off x="254000" y="2463165"/>
            <a:ext cx="8636000" cy="2143125"/>
          </a:xfrm>
          <a:prstGeom prst="rect">
            <a:avLst/>
          </a:prstGeom>
          <a:solidFill>
            <a:schemeClr val="bg1">
              <a:alpha val="2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ts val="4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第四部分（从“男孩</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我娘说，出远门的人有时候不认识回家的路了”到结尾）：</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故事的高潮和结局。老人与男孩思想产生了共鸣，一齐呼唤亲人回归。</a:t>
            </a:r>
            <a:endPar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TABLE_BEAUTIFY" val="smartTable{a816174a-1b5d-4f58-bbde-0f534e0fe1b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4488</Words>
  <Application>WPS 演示</Application>
  <PresentationFormat/>
  <Paragraphs>281</Paragraphs>
  <Slides>43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43</vt:i4>
      </vt:variant>
    </vt:vector>
  </HeadingPairs>
  <TitlesOfParts>
    <vt:vector size="59" baseType="lpstr">
      <vt:lpstr>Arial</vt:lpstr>
      <vt:lpstr>宋体</vt:lpstr>
      <vt:lpstr>Wingdings</vt:lpstr>
      <vt:lpstr>楷体</vt:lpstr>
      <vt:lpstr>黑体</vt:lpstr>
      <vt:lpstr>华文新魏</vt:lpstr>
      <vt:lpstr>华文楷体</vt:lpstr>
      <vt:lpstr>Wingdings</vt:lpstr>
      <vt:lpstr>Calibri</vt:lpstr>
      <vt:lpstr>楷体_GB2312</vt:lpstr>
      <vt:lpstr>新宋体</vt:lpstr>
      <vt:lpstr>微软雅黑</vt:lpstr>
      <vt:lpstr>Arial Unicode MS</vt:lpstr>
      <vt:lpstr>华文中宋</vt:lpstr>
      <vt:lpstr>华文行楷</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aa</cp:lastModifiedBy>
  <cp:revision>2</cp:revision>
  <dcterms:created xsi:type="dcterms:W3CDTF">2019-10-16T01:55:00Z</dcterms:created>
  <dcterms:modified xsi:type="dcterms:W3CDTF">2020-04-07T02:46:01Z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