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8"/>
  </p:handoutMasterIdLst>
  <p:sldIdLst>
    <p:sldId id="256" r:id="rId3"/>
    <p:sldId id="352" r:id="rId4"/>
    <p:sldId id="437" r:id="rId6"/>
    <p:sldId id="438" r:id="rId7"/>
    <p:sldId id="396" r:id="rId8"/>
    <p:sldId id="470" r:id="rId9"/>
    <p:sldId id="443" r:id="rId10"/>
    <p:sldId id="444" r:id="rId11"/>
    <p:sldId id="379" r:id="rId12"/>
    <p:sldId id="508" r:id="rId13"/>
    <p:sldId id="509" r:id="rId14"/>
    <p:sldId id="471" r:id="rId15"/>
    <p:sldId id="448" r:id="rId16"/>
    <p:sldId id="445" r:id="rId17"/>
    <p:sldId id="449" r:id="rId18"/>
    <p:sldId id="494" r:id="rId19"/>
    <p:sldId id="455" r:id="rId20"/>
    <p:sldId id="454" r:id="rId21"/>
    <p:sldId id="457" r:id="rId22"/>
    <p:sldId id="510" r:id="rId23"/>
    <p:sldId id="511" r:id="rId24"/>
    <p:sldId id="512" r:id="rId25"/>
    <p:sldId id="513" r:id="rId26"/>
    <p:sldId id="514" r:id="rId27"/>
    <p:sldId id="495" r:id="rId28"/>
    <p:sldId id="453" r:id="rId29"/>
    <p:sldId id="459" r:id="rId30"/>
    <p:sldId id="334" r:id="rId31"/>
    <p:sldId id="496" r:id="rId32"/>
    <p:sldId id="277" r:id="rId33"/>
    <p:sldId id="497" r:id="rId34"/>
    <p:sldId id="435" r:id="rId35"/>
    <p:sldId id="461" r:id="rId36"/>
    <p:sldId id="498" r:id="rId37"/>
  </p:sldIdLst>
  <p:sldSz cx="9144000" cy="5144135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3EFD9"/>
    <a:srgbClr val="F9AA33"/>
    <a:srgbClr val="E66858"/>
    <a:srgbClr val="FF00FF"/>
    <a:srgbClr val="30BEA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68"/>
    <p:restoredTop sz="90989"/>
  </p:normalViewPr>
  <p:slideViewPr>
    <p:cSldViewPr snapToObjects="1" showGuides="1">
      <p:cViewPr varScale="1">
        <p:scale>
          <a:sx n="152" d="100"/>
          <a:sy n="152" d="100"/>
        </p:scale>
        <p:origin x="672" y="132"/>
      </p:cViewPr>
      <p:guideLst>
        <p:guide orient="horz" pos="1691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BFA465-DCCD-4A33-9E42-481814DB692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6D114-6797-4468-99EE-3041C536DC4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6EEF82-BAF5-41D9-BB00-4D165EBDA3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12446C-AC10-40F4-B63F-5073ABAC2D3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10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10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1748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31749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544"/>
            <a:ext cx="38448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2" Type="http://schemas.openxmlformats.org/officeDocument/2006/relationships/theme" Target="../theme/theme1.xml"/><Relationship Id="rId51" Type="http://schemas.openxmlformats.org/officeDocument/2006/relationships/tags" Target="../tags/tag62.xml"/><Relationship Id="rId50" Type="http://schemas.openxmlformats.org/officeDocument/2006/relationships/tags" Target="../tags/tag61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60.xml"/><Relationship Id="rId48" Type="http://schemas.openxmlformats.org/officeDocument/2006/relationships/tags" Target="../tags/tag59.xml"/><Relationship Id="rId47" Type="http://schemas.openxmlformats.org/officeDocument/2006/relationships/tags" Target="../tags/tag58.xml"/><Relationship Id="rId46" Type="http://schemas.openxmlformats.org/officeDocument/2006/relationships/tags" Target="../tags/tag57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456300" y="456356"/>
            <a:ext cx="8226900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456300" y="1136840"/>
            <a:ext cx="8226900" cy="355309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715" y="3230245"/>
            <a:ext cx="9132570" cy="903605"/>
            <a:chOff x="2305" y="1592"/>
            <a:chExt cx="14382" cy="1423"/>
          </a:xfrm>
        </p:grpSpPr>
        <p:sp>
          <p:nvSpPr>
            <p:cNvPr id="2051" name="标题 1"/>
            <p:cNvSpPr txBox="1">
              <a:spLocks noChangeArrowheads="1"/>
            </p:cNvSpPr>
            <p:nvPr/>
          </p:nvSpPr>
          <p:spPr bwMode="auto">
            <a:xfrm>
              <a:off x="2305" y="1592"/>
              <a:ext cx="14382" cy="1423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驱遣我们的想象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6087" y="3015"/>
              <a:ext cx="69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5"/>
          <p:cNvSpPr/>
          <p:nvPr/>
        </p:nvSpPr>
        <p:spPr>
          <a:xfrm>
            <a:off x="492760" y="432435"/>
            <a:ext cx="823849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Font typeface="Wingdings" panose="05000000000000000000" charset="0"/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阅读全文，在文中找出能表达作者观点的句子。</a:t>
            </a:r>
            <a:endParaRPr lang="zh-CN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3" name="文本框 1"/>
          <p:cNvSpPr txBox="1"/>
          <p:nvPr/>
        </p:nvSpPr>
        <p:spPr>
          <a:xfrm>
            <a:off x="492760" y="1191895"/>
            <a:ext cx="8383905" cy="3692525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①文字是一道桥梁。通过了这一道桥梁，读者才和作者会面。②作者想做到的是：写下来的文字正好传达出他的所见所感。 ③就读者的方面说，他们要通过文字去接触作者的所见所感。④像这样驱遣着想象来看，这一幅图画就显现在眼前了。同时也就接触了作者的意境。</a:t>
            </a:r>
            <a:endParaRPr lang="zh-CN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56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5"/>
          <p:cNvSpPr/>
          <p:nvPr/>
        </p:nvSpPr>
        <p:spPr>
          <a:xfrm>
            <a:off x="501650" y="1555750"/>
            <a:ext cx="814070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3" name="文本框 1"/>
          <p:cNvSpPr txBox="1"/>
          <p:nvPr/>
        </p:nvSpPr>
        <p:spPr>
          <a:xfrm>
            <a:off x="501650" y="1651000"/>
            <a:ext cx="5363210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欣赏文艺作品，要学着驱遣自己的想象力，通过文字去接触作者的所见所感。</a:t>
            </a:r>
            <a:endParaRPr lang="zh-CN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005" y="431165"/>
            <a:ext cx="815022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2.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综合上述观点，结合文题总结作者在全文中所表达的中心观点。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7840" y="2419350"/>
            <a:ext cx="3338830" cy="234251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71780" y="41973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2001" y="2680150"/>
            <a:ext cx="7777480" cy="1529080"/>
            <a:chOff x="761794" y="2679762"/>
            <a:chExt cx="7777181" cy="1528709"/>
          </a:xfrm>
        </p:grpSpPr>
        <p:sp>
          <p:nvSpPr>
            <p:cNvPr id="2" name="圆角矩形 1"/>
            <p:cNvSpPr/>
            <p:nvPr/>
          </p:nvSpPr>
          <p:spPr>
            <a:xfrm>
              <a:off x="761794" y="2679762"/>
              <a:ext cx="7777181" cy="1528709"/>
            </a:xfrm>
            <a:prstGeom prst="roundRect">
              <a:avLst>
                <a:gd name="adj" fmla="val 8085"/>
              </a:avLst>
            </a:prstGeom>
            <a:solidFill>
              <a:schemeClr val="accent2">
                <a:alpha val="26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826879" y="2816888"/>
              <a:ext cx="7646376" cy="1272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作者</a:t>
              </a:r>
              <a:r>
                <a:rPr kumimoji="1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以时间为</a:t>
              </a: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线，说明</a:t>
              </a:r>
              <a:r>
                <a:rPr kumimoji="1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文艺</a:t>
              </a: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和文字</a:t>
              </a:r>
              <a:r>
                <a:rPr kumimoji="1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</a:t>
              </a: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关系，为</a:t>
              </a:r>
              <a:r>
                <a:rPr kumimoji="1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下文阐明鉴赏</a:t>
              </a: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文艺作品</a:t>
              </a:r>
              <a:r>
                <a:rPr kumimoji="1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做好</a:t>
              </a:r>
              <a:r>
                <a:rPr kumimoji="1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铺垫。</a:t>
              </a:r>
              <a:endPara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03238" y="1186312"/>
            <a:ext cx="8245475" cy="127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文章说明的重点是驱遣我们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想象，为什么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作者开篇先写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文艺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和文字的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关系</a:t>
            </a: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?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2535688"/>
            <a:ext cx="5597525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9263" y="874845"/>
            <a:ext cx="8245475" cy="127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2.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文字是一道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桥梁。”你是如何理解这句话的？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5183" y="2899066"/>
            <a:ext cx="1476375" cy="6819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读者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3775" y="2820961"/>
            <a:ext cx="1476375" cy="6819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作者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68788" y="3580580"/>
            <a:ext cx="1192213" cy="6819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文字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2716E-6 L 0.33281 -0.156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7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2716E-6 L -0.24218 -0.156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188" y="1927040"/>
          <a:ext cx="7921625" cy="2663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190"/>
                <a:gridCol w="7417435"/>
              </a:tblGrid>
              <a:tr h="1043931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同</a:t>
                      </a:r>
                      <a:endParaRPr lang="zh-CN" altLang="en-US" sz="2800" b="1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9" marR="91449" marT="45712" marB="45712" anchor="ctr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9" marR="91449" marT="45712" marB="45712" anchor="ctr"/>
                </a:tc>
              </a:tr>
              <a:tr h="161989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异</a:t>
                      </a:r>
                      <a:endParaRPr lang="zh-CN" altLang="en-US" sz="2800" b="1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9" marR="91449" marT="45712" marB="45712" anchor="ctr"/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9" marR="91449" marT="45712" marB="45712" anchor="ctr"/>
                </a:tc>
              </a:tr>
            </a:tbl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9113" y="572902"/>
            <a:ext cx="8245475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3.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文艺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方面，作者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和读者有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什么异同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？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试用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自己的话加以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说明。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6013" y="1924341"/>
            <a:ext cx="7343775" cy="10388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都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借助文字来实现美感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经验，得到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人生的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受用；都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离不开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想象思维。</a:t>
            </a:r>
            <a:endParaRPr kumimoji="1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6013" y="3005905"/>
            <a:ext cx="7343775" cy="151257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作者的努力是从旨趣到符号，用文字传达他的所见所感；读者的努力是从符号到旨趣，通过文字接触作者的所见所感。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4203" y="572267"/>
            <a:ext cx="8245475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4.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读课文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8—13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自然段，找出作者的论证方法，并说说我们要如何驱遣想象。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7353" y="2683960"/>
            <a:ext cx="43561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大漠孤烟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直，长河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落日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圆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709478" y="2693485"/>
            <a:ext cx="396875" cy="504825"/>
          </a:xfrm>
          <a:prstGeom prst="rightArrow">
            <a:avLst/>
          </a:prstGeom>
          <a:solidFill>
            <a:srgbClr val="FF33CC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80978" y="2683960"/>
            <a:ext cx="34226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在想象中睁开眼来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7353" y="3503110"/>
            <a:ext cx="43561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白蒙蒙的海面上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……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让暴风雨来得更厉害些吧！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709478" y="3728535"/>
            <a:ext cx="396875" cy="503238"/>
          </a:xfrm>
          <a:prstGeom prst="rightArrow">
            <a:avLst/>
          </a:prstGeom>
          <a:solidFill>
            <a:srgbClr val="FF33CC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80978" y="3503110"/>
            <a:ext cx="34226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在想象中生出一对翅膀来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93135" y="1965960"/>
            <a:ext cx="1965960" cy="583565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举例论证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6263" y="510672"/>
            <a:ext cx="7842250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作者以一诗一文为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例，是如何阐述驱遣想象的？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7411" name="组合 20"/>
          <p:cNvGrpSpPr/>
          <p:nvPr/>
        </p:nvGrpSpPr>
        <p:grpSpPr>
          <a:xfrm>
            <a:off x="952500" y="1724475"/>
            <a:ext cx="2332038" cy="1282700"/>
            <a:chOff x="790380" y="1724507"/>
            <a:chExt cx="2332784" cy="1281601"/>
          </a:xfrm>
        </p:grpSpPr>
        <p:sp>
          <p:nvSpPr>
            <p:cNvPr id="20" name="矩形 19"/>
            <p:cNvSpPr/>
            <p:nvPr/>
          </p:nvSpPr>
          <p:spPr>
            <a:xfrm>
              <a:off x="790380" y="1724507"/>
              <a:ext cx="2267675" cy="1281601"/>
            </a:xfrm>
            <a:prstGeom prst="rect">
              <a:avLst/>
            </a:prstGeom>
            <a:solidFill>
              <a:srgbClr val="30BEA5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926949" y="1843468"/>
              <a:ext cx="2196215" cy="95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大漠孤烟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直，长河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落日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圆。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33750" y="1818138"/>
            <a:ext cx="2614613" cy="953135"/>
            <a:chOff x="3333750" y="1817688"/>
            <a:chExt cx="2614613" cy="953135"/>
          </a:xfrm>
        </p:grpSpPr>
        <p:sp>
          <p:nvSpPr>
            <p:cNvPr id="5" name="右箭头 4"/>
            <p:cNvSpPr/>
            <p:nvPr/>
          </p:nvSpPr>
          <p:spPr>
            <a:xfrm>
              <a:off x="3333750" y="2112963"/>
              <a:ext cx="592138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60800" y="1817688"/>
              <a:ext cx="2087563" cy="95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字面理解或提出问题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68988" y="1845125"/>
            <a:ext cx="2549525" cy="953135"/>
            <a:chOff x="5868987" y="1844675"/>
            <a:chExt cx="2549526" cy="95313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475412" y="1844675"/>
              <a:ext cx="1943101" cy="95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在想象中睁开眼来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868987" y="2120900"/>
              <a:ext cx="606425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75413" y="2830963"/>
            <a:ext cx="1943100" cy="1542097"/>
            <a:chOff x="6475413" y="2831306"/>
            <a:chExt cx="1943100" cy="1541304"/>
          </a:xfrm>
        </p:grpSpPr>
        <p:sp>
          <p:nvSpPr>
            <p:cNvPr id="7" name="右箭头 6"/>
            <p:cNvSpPr/>
            <p:nvPr/>
          </p:nvSpPr>
          <p:spPr>
            <a:xfrm rot="5400000">
              <a:off x="7070052" y="2811343"/>
              <a:ext cx="464898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475413" y="3419965"/>
              <a:ext cx="1943100" cy="95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根据景物，想象画面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7" name="右箭头 16"/>
          <p:cNvSpPr/>
          <p:nvPr/>
        </p:nvSpPr>
        <p:spPr>
          <a:xfrm>
            <a:off x="3243898" y="3624395"/>
            <a:ext cx="279400" cy="5048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65588" y="3624713"/>
            <a:ext cx="2343150" cy="525462"/>
            <a:chOff x="4065588" y="3624263"/>
            <a:chExt cx="2342616" cy="525462"/>
          </a:xfrm>
        </p:grpSpPr>
        <p:sp>
          <p:nvSpPr>
            <p:cNvPr id="16" name="右箭头 15"/>
            <p:cNvSpPr/>
            <p:nvPr/>
          </p:nvSpPr>
          <p:spPr>
            <a:xfrm flipH="1">
              <a:off x="5844769" y="3644900"/>
              <a:ext cx="563435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65588" y="3624263"/>
              <a:ext cx="1942657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领会意境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55638" y="3193230"/>
            <a:ext cx="262890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死盯文字而不能从文字看出一幅画来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7422" name="组合 24"/>
          <p:cNvGrpSpPr/>
          <p:nvPr/>
        </p:nvGrpSpPr>
        <p:grpSpPr>
          <a:xfrm>
            <a:off x="3203575" y="3669798"/>
            <a:ext cx="360363" cy="431800"/>
            <a:chOff x="3769956" y="375506"/>
            <a:chExt cx="360040" cy="43204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769956" y="375506"/>
              <a:ext cx="360040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69956" y="375506"/>
              <a:ext cx="360040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357563" y="1306963"/>
            <a:ext cx="2571750" cy="953135"/>
            <a:chOff x="3347864" y="1306513"/>
            <a:chExt cx="2571924" cy="953135"/>
          </a:xfrm>
        </p:grpSpPr>
        <p:sp>
          <p:nvSpPr>
            <p:cNvPr id="5" name="右箭头 4"/>
            <p:cNvSpPr/>
            <p:nvPr/>
          </p:nvSpPr>
          <p:spPr>
            <a:xfrm>
              <a:off x="3347864" y="1601788"/>
              <a:ext cx="500096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32084" y="1306513"/>
              <a:ext cx="2087704" cy="95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字面理解或提出问题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03913" y="1333950"/>
            <a:ext cx="2533650" cy="953135"/>
            <a:chOff x="5904148" y="1333500"/>
            <a:chExt cx="2533415" cy="95313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85115" y="1333500"/>
              <a:ext cx="2052448" cy="95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在想象中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生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出一对翅膀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904148" y="1601788"/>
              <a:ext cx="500016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18288" y="2427738"/>
            <a:ext cx="1943100" cy="1686561"/>
            <a:chOff x="6618288" y="2427735"/>
            <a:chExt cx="1943100" cy="1686114"/>
          </a:xfrm>
        </p:grpSpPr>
        <p:sp>
          <p:nvSpPr>
            <p:cNvPr id="7" name="右箭头 6"/>
            <p:cNvSpPr/>
            <p:nvPr/>
          </p:nvSpPr>
          <p:spPr>
            <a:xfrm rot="5400000">
              <a:off x="7150964" y="2434810"/>
              <a:ext cx="518974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618288" y="3160966"/>
              <a:ext cx="1943100" cy="95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化身海燕，想象画面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37013" y="3365950"/>
            <a:ext cx="2392362" cy="525463"/>
            <a:chOff x="4037013" y="3365500"/>
            <a:chExt cx="2392027" cy="525463"/>
          </a:xfrm>
        </p:grpSpPr>
        <p:sp>
          <p:nvSpPr>
            <p:cNvPr id="11" name="右箭头 10"/>
            <p:cNvSpPr/>
            <p:nvPr/>
          </p:nvSpPr>
          <p:spPr>
            <a:xfrm flipH="1">
              <a:off x="5832224" y="3386138"/>
              <a:ext cx="596816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037013" y="3365500"/>
              <a:ext cx="1942828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领会意境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6600" y="2945263"/>
            <a:ext cx="2976563" cy="1383665"/>
            <a:chOff x="727075" y="2944813"/>
            <a:chExt cx="2976563" cy="1383665"/>
          </a:xfrm>
        </p:grpSpPr>
        <p:sp>
          <p:nvSpPr>
            <p:cNvPr id="12" name="右箭头 11"/>
            <p:cNvSpPr/>
            <p:nvPr/>
          </p:nvSpPr>
          <p:spPr>
            <a:xfrm>
              <a:off x="3424238" y="3386138"/>
              <a:ext cx="279400" cy="50482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727075" y="2944813"/>
              <a:ext cx="2628900" cy="1383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死盯文字而不能从文字领会作者的意境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0487" name="组合 15"/>
          <p:cNvGrpSpPr/>
          <p:nvPr/>
        </p:nvGrpSpPr>
        <p:grpSpPr>
          <a:xfrm>
            <a:off x="850900" y="1168850"/>
            <a:ext cx="2328863" cy="1282700"/>
            <a:chOff x="729738" y="1724507"/>
            <a:chExt cx="2328894" cy="1281601"/>
          </a:xfrm>
        </p:grpSpPr>
        <p:sp>
          <p:nvSpPr>
            <p:cNvPr id="17" name="矩形 16"/>
            <p:cNvSpPr/>
            <p:nvPr/>
          </p:nvSpPr>
          <p:spPr>
            <a:xfrm>
              <a:off x="790064" y="1724507"/>
              <a:ext cx="2268568" cy="1281601"/>
            </a:xfrm>
            <a:prstGeom prst="rect">
              <a:avLst/>
            </a:prstGeom>
            <a:solidFill>
              <a:srgbClr val="30BEA5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29738" y="2014771"/>
              <a:ext cx="2195542" cy="64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海燕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8445" name="组合 18"/>
          <p:cNvGrpSpPr/>
          <p:nvPr/>
        </p:nvGrpSpPr>
        <p:grpSpPr>
          <a:xfrm>
            <a:off x="3384550" y="3459613"/>
            <a:ext cx="360363" cy="431800"/>
            <a:chOff x="3769956" y="375506"/>
            <a:chExt cx="360040" cy="43204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769956" y="375506"/>
              <a:ext cx="360040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769956" y="375506"/>
              <a:ext cx="360040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4975" y="645160"/>
            <a:ext cx="8287385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6.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作者以一诗一文为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例，来说明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欣赏文艺作品要驱遣我们的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想象，这样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写有什么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好处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？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913" y="1988318"/>
            <a:ext cx="7654925" cy="2268537"/>
            <a:chOff x="696913" y="1987868"/>
            <a:chExt cx="7654925" cy="2268537"/>
          </a:xfrm>
        </p:grpSpPr>
        <p:sp>
          <p:nvSpPr>
            <p:cNvPr id="4" name="圆角矩形 3"/>
            <p:cNvSpPr/>
            <p:nvPr/>
          </p:nvSpPr>
          <p:spPr>
            <a:xfrm>
              <a:off x="696913" y="1987868"/>
              <a:ext cx="7654925" cy="2268537"/>
            </a:xfrm>
            <a:prstGeom prst="roundRect">
              <a:avLst>
                <a:gd name="adj" fmla="val 7698"/>
              </a:avLst>
            </a:prstGeom>
            <a:solidFill>
              <a:schemeClr val="accent2">
                <a:alpha val="26000"/>
              </a:schemeClr>
            </a:solidFill>
            <a:ln w="19050">
              <a:solidFill>
                <a:srgbClr val="E6685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50888" y="2042478"/>
              <a:ext cx="7546975" cy="2158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用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一诗一文为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例，文艺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类型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多样，有代表性；另外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诗文都是大家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耳熟能详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的文艺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作品，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深入浅出，便于大家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理解和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接受，进而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产生观点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上的共鸣，更好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地形成鉴赏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能力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7543" y="652277"/>
            <a:ext cx="7842250" cy="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7.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试简要分析最后一段在文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中的作用。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6913" y="1887988"/>
            <a:ext cx="7654925" cy="2268537"/>
            <a:chOff x="696913" y="1887538"/>
            <a:chExt cx="7654925" cy="2268537"/>
          </a:xfrm>
        </p:grpSpPr>
        <p:sp>
          <p:nvSpPr>
            <p:cNvPr id="4" name="圆角矩形 3"/>
            <p:cNvSpPr/>
            <p:nvPr/>
          </p:nvSpPr>
          <p:spPr>
            <a:xfrm>
              <a:off x="696913" y="1887538"/>
              <a:ext cx="7654925" cy="2268537"/>
            </a:xfrm>
            <a:prstGeom prst="roundRect">
              <a:avLst>
                <a:gd name="adj" fmla="val 7698"/>
              </a:avLst>
            </a:prstGeom>
            <a:solidFill>
              <a:schemeClr val="accent2">
                <a:alpha val="26000"/>
              </a:schemeClr>
            </a:solidFill>
            <a:ln w="19050">
              <a:solidFill>
                <a:srgbClr val="E6685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97878" y="1942465"/>
              <a:ext cx="7546975" cy="2158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在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内容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上，强调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鉴赏文艺的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目的，并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说明唯有驱遣我们的想象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才能够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达到这个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目的。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在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结构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上，总结上文，照应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前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文，使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文章自然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收束，水到渠成</a:t>
              </a:r>
              <a:r>
                <a:rPr kumimoji="1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。</a:t>
              </a:r>
              <a:endPara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Box 4"/>
          <p:cNvSpPr txBox="1"/>
          <p:nvPr/>
        </p:nvSpPr>
        <p:spPr>
          <a:xfrm>
            <a:off x="1008380" y="3823335"/>
            <a:ext cx="7629525" cy="8299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大漠孤烟直，长河落日圆。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5430" y="344170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情景导入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5"/>
          <p:cNvSpPr/>
          <p:nvPr/>
        </p:nvSpPr>
        <p:spPr>
          <a:xfrm>
            <a:off x="157480" y="1219835"/>
            <a:ext cx="859917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文中有许多句子，都有十分深刻的文艺观，它们或有十分深刻的内蕴，或有写作值得借鉴的实用价值，请阅读下面几句，谈谈你对它们的理解。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030" y="400685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文段赏析</a:t>
              </a:r>
              <a:endParaRPr lang="zh-CN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文本框 6147"/>
          <p:cNvSpPr txBox="1"/>
          <p:nvPr/>
        </p:nvSpPr>
        <p:spPr>
          <a:xfrm>
            <a:off x="315595" y="460375"/>
            <a:ext cx="8489950" cy="565150"/>
          </a:xfrm>
          <a:prstGeom prst="rect">
            <a:avLst/>
          </a:prstGeom>
          <a:solidFill>
            <a:srgbClr val="0070C0">
              <a:alpha val="20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Clr>
                <a:srgbClr val="00CCFF"/>
              </a:buClr>
              <a:buFont typeface="Wingdings" panose="05000000000000000000" charset="0"/>
            </a:pPr>
            <a:r>
              <a:rPr lang="zh-CN" sz="2800" b="1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①</a:t>
            </a:r>
            <a:r>
              <a:rPr sz="2800" b="1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文艺的创作决不是随便取许多文字来集合在一起</a:t>
            </a:r>
            <a:r>
              <a:rPr lang="zh-CN" sz="2800" b="1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lang="zh-CN" sz="2800" b="1" noProof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6147"/>
          <p:cNvSpPr txBox="1"/>
          <p:nvPr/>
        </p:nvSpPr>
        <p:spPr>
          <a:xfrm>
            <a:off x="367030" y="1378585"/>
            <a:ext cx="8386445" cy="341503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Clr>
                <a:srgbClr val="00CCFF"/>
              </a:buClr>
              <a:buFont typeface="Wingdings" panose="05000000000000000000" charset="0"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任何一篇文艺作品，都是文字集合起来的，但是这是一种有着内在逻辑顺序的结合，具有文本表现中的一般技法，既表现了内容也传递着作者的思想感情。 因此，这样的文章绝不可能随意拼凑，须由作者有意识有目的有逻辑地创造，而在完成时又符合自然的特点。</a:t>
            </a:r>
            <a:endParaRPr lang="zh-CN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文本框 6147"/>
          <p:cNvSpPr txBox="1"/>
          <p:nvPr/>
        </p:nvSpPr>
        <p:spPr>
          <a:xfrm>
            <a:off x="76200" y="281940"/>
            <a:ext cx="8792845" cy="565150"/>
          </a:xfrm>
          <a:prstGeom prst="rect">
            <a:avLst/>
          </a:prstGeom>
          <a:solidFill>
            <a:srgbClr val="0070C0">
              <a:alpha val="26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Clr>
                <a:srgbClr val="00CCFF"/>
              </a:buClr>
              <a:buFont typeface="Wingdings" panose="05000000000000000000" charset="0"/>
            </a:pPr>
            <a:r>
              <a:rPr sz="2800" b="1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②作者着手创作，必然对于人生先有所见，先有所感。</a:t>
            </a:r>
            <a:endParaRPr sz="2800" b="1" noProof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6147"/>
          <p:cNvSpPr txBox="1"/>
          <p:nvPr/>
        </p:nvSpPr>
        <p:spPr>
          <a:xfrm>
            <a:off x="-53340" y="1150620"/>
            <a:ext cx="905256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Clr>
                <a:srgbClr val="00CCFF"/>
              </a:buClr>
              <a:buFont typeface="Wingdings" panose="05000000000000000000" charset="0"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作者在创造之前无所见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这个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见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字，可指代材料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无见便会巧妇难为无米之炊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不可能有所创造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  <a:r>
              <a:rPr lang="en-US" altLang="zh-CN" sz="24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zh-CN" sz="24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见</a:t>
            </a:r>
            <a:r>
              <a:rPr lang="zh-CN" altLang="zh-CN" sz="24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字也可理解为见识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见解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没有思考与见解，纵然下笔也只能写就平庸文章，难见深度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感</a:t>
            </a:r>
            <a:r>
              <a:rPr lang="en-US" altLang="zh-CN" sz="24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是体悟与情感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倘若下笔无情感寄寓其中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写出来的文字必是冷冰冰的</a:t>
            </a:r>
            <a:r>
              <a:rPr lang="zh-CN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这也提示了我们在写作之前要学会多观察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多积累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同时要多思考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多感悟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这样才能写出优秀文章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文本框 6147"/>
          <p:cNvSpPr txBox="1"/>
          <p:nvPr/>
        </p:nvSpPr>
        <p:spPr>
          <a:xfrm>
            <a:off x="742950" y="1063625"/>
            <a:ext cx="3511550" cy="2676525"/>
          </a:xfrm>
          <a:prstGeom prst="rect">
            <a:avLst/>
          </a:prstGeom>
          <a:solidFill>
            <a:srgbClr val="0070C0">
              <a:alpha val="34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Clr>
                <a:srgbClr val="00CCFF"/>
              </a:buClr>
              <a:buFont typeface="Wingdings" panose="05000000000000000000" charset="0"/>
            </a:pPr>
            <a:r>
              <a:rPr lang="en-US" altLang="zh-CN" sz="2800" b="1" noProof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2800" b="1" noProof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③</a:t>
            </a:r>
            <a:r>
              <a:rPr sz="2800" b="1" noProof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假如死盯着文字而不能从文字看出一幅图画来，就感受不到这种愉快了。</a:t>
            </a:r>
            <a:endParaRPr sz="2800" b="1" noProof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597535"/>
            <a:ext cx="3106738" cy="3949700"/>
          </a:xfrm>
          <a:prstGeom prst="rect">
            <a:avLst/>
          </a:prstGeom>
          <a:noFill/>
          <a:ln w="9525">
            <a:noFill/>
          </a:ln>
          <a:effectLst>
            <a:softEdge rad="508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6147"/>
          <p:cNvSpPr txBox="1"/>
          <p:nvPr/>
        </p:nvSpPr>
        <p:spPr>
          <a:xfrm>
            <a:off x="214630" y="725805"/>
            <a:ext cx="871537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buClr>
                <a:srgbClr val="00CCFF"/>
              </a:buClr>
              <a:buFont typeface="Wingdings" panose="05000000000000000000" charset="0"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艺作品一般都具有形象性，尤其是诗歌、散文等文艺作品，形象性尤其突出，且情感表达也尤其浓烈。这些情感常常寄寓在形象之中，所谓“言不尽意，立象以尽意”，就是此道理。因此，想要理解一篇文艺作品，就必须把握其情感，必须通过想象还原形象的描述，进而去体味。</a:t>
            </a:r>
            <a:endParaRPr lang="zh-CN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650" y="1526037"/>
            <a:ext cx="784225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作者说，假如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死盯着文字而不能从文字领会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意境，就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无从得到这种受用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了。你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同意这种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观点吗？为什么？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9405" y="640715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  <a:endParaRPr lang="zh-CN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2463" y="976127"/>
            <a:ext cx="7839075" cy="31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我同意这种观点。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为作者的文艺创作，并不是随便取许多文字来集合在一起，也并不是自己的所见所感完全能用文字表达出来。而是有所选择，作想象的安排。我们只有驱遣我们的想象，才能走进作者，进入作品的意境，还原他创作时的思想，才能和作者一样，获取审美的受用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76275" y="1050925"/>
            <a:ext cx="8195945" cy="267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我不同意这种观点。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为文字是传情达意的，一头连着读者，一头连着作者，借助于文字，读者便可感受作者的内心世界，有时虽然不能完全理解，但审美愉悦还是有的，因而也能获得受用，所以作者的这种观点太过绝对。我认为值得商榷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005" y="1569085"/>
            <a:ext cx="6445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驱遣我们的想象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107758" y="1556200"/>
            <a:ext cx="263525" cy="2528888"/>
          </a:xfrm>
          <a:prstGeom prst="leftBrace">
            <a:avLst>
              <a:gd name="adj1" fmla="val 3944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1556200"/>
            <a:ext cx="26749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文艺与文字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77608" y="2319787"/>
            <a:ext cx="181133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驱遣想象的意义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8258" y="3563435"/>
            <a:ext cx="27479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驱遣我们的想象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780983" y="2426150"/>
            <a:ext cx="192088" cy="788988"/>
          </a:xfrm>
          <a:prstGeom prst="leftBrace">
            <a:avLst>
              <a:gd name="adj1" fmla="val 4116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01633" y="2310897"/>
            <a:ext cx="2736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在想象中睁开眼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73388" y="2750952"/>
            <a:ext cx="40306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在想象中生出一对翅膀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6616065" y="1602555"/>
            <a:ext cx="293688" cy="2436813"/>
          </a:xfrm>
          <a:prstGeom prst="rightBrace">
            <a:avLst>
              <a:gd name="adj1" fmla="val 3839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84010" y="1851475"/>
            <a:ext cx="238760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把握欣赏方法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接受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美感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人生受用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7805" y="41910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/>
      <p:bldP spid="11" grpId="0"/>
      <p:bldP spid="12" grpId="0"/>
      <p:bldP spid="19" grpId="0" bldLvl="0" animBg="1"/>
      <p:bldP spid="20" grpId="0"/>
      <p:bldP spid="21" grpId="0"/>
      <p:bldP spid="16" grpId="0" bldLvl="0" animBg="1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179913" y="708580"/>
            <a:ext cx="8886083" cy="3986525"/>
            <a:chOff x="-1152" y="1413"/>
            <a:chExt cx="15911" cy="9398"/>
          </a:xfrm>
        </p:grpSpPr>
        <p:sp>
          <p:nvSpPr>
            <p:cNvPr id="9" name="圆角矩形 8"/>
            <p:cNvSpPr/>
            <p:nvPr/>
          </p:nvSpPr>
          <p:spPr>
            <a:xfrm>
              <a:off x="-1152" y="2868"/>
              <a:ext cx="12437" cy="7638"/>
            </a:xfrm>
            <a:prstGeom prst="roundRect">
              <a:avLst/>
            </a:prstGeom>
            <a:solidFill>
              <a:schemeClr val="bg1">
                <a:alpha val="3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6800000">
              <a:off x="8497" y="4549"/>
              <a:ext cx="9398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4320" y="1366520"/>
            <a:ext cx="6879590" cy="31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作者以一诗一文为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例，深入浅出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地阐明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了欣赏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文艺作品时只有驱遣我们的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想象，才能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接触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意境，进而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获得接受美感的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经验，得到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人生的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受用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方法，以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深厚的学养和鉴赏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示范，引领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我们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把握正确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欣赏文艺作品的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方法。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4"/>
          <p:cNvSpPr txBox="1"/>
          <p:nvPr/>
        </p:nvSpPr>
        <p:spPr>
          <a:xfrm>
            <a:off x="1319530" y="358775"/>
            <a:ext cx="5038090" cy="130937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竹外桃花三两枝，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春江水暖鸭先知。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84213" y="1059313"/>
            <a:ext cx="7956550" cy="3603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诗文为例，结构条理。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为了让读者了解驱遣想象的方法，作者以一诗一文为例，前者强调将作品看作一幅画，后者强调生出一对想象的翅膀，带领读者驱遣想象理解作品。两个例子的结构类似，分析方法大致相同，结构条理清晰，脉络井然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3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39750" y="1203775"/>
            <a:ext cx="8135938" cy="3044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语言平实，通俗易懂。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作者引导我们学会欣赏文艺作品，驱遣我们的想象，本是非常深奥和抽象的学术话题，然而作者却用平实的语言，通俗的事例，深入浅出地阐明了欣赏文艺作品的这一基本问题，通俗易懂。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63600" y="1167130"/>
            <a:ext cx="7178040" cy="58356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驱遣你的想象，根据诗句理解意境。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5" name="组合 7"/>
          <p:cNvGrpSpPr/>
          <p:nvPr/>
        </p:nvGrpSpPr>
        <p:grpSpPr>
          <a:xfrm>
            <a:off x="900113" y="2187073"/>
            <a:ext cx="7343775" cy="2700337"/>
            <a:chOff x="899592" y="2319722"/>
            <a:chExt cx="7344816" cy="2700651"/>
          </a:xfrm>
        </p:grpSpPr>
        <p:sp>
          <p:nvSpPr>
            <p:cNvPr id="6" name="圆角矩形 5"/>
            <p:cNvSpPr/>
            <p:nvPr/>
          </p:nvSpPr>
          <p:spPr>
            <a:xfrm>
              <a:off x="899592" y="2319722"/>
              <a:ext cx="7344816" cy="2700651"/>
            </a:xfrm>
            <a:prstGeom prst="roundRect">
              <a:avLst>
                <a:gd name="adj" fmla="val 7698"/>
              </a:avLst>
            </a:prstGeom>
            <a:solidFill>
              <a:srgbClr val="0070C0">
                <a:alpha val="24000"/>
              </a:srgbClr>
            </a:solidFill>
            <a:ln w="28575" cmpd="dbl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15523" y="2457850"/>
              <a:ext cx="7024096" cy="2379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山行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杜牧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唐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】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远上寒山石径斜，白云生处有人家。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cs"/>
                </a:rPr>
                <a:t>停车坐爱枫林晚，霜叶红于二月花。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9705" y="229870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拓展阅读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564087"/>
            <a:ext cx="3442341" cy="244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4319588" y="1004702"/>
            <a:ext cx="4360863" cy="35610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黄鹤楼送孟浩然之广陵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李白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故人西辞黄鹤楼，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烟花三月下扬州。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孤帆远影碧空尽，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唯见长江天际流。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736215" y="1740853"/>
            <a:ext cx="3481070" cy="92202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45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5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45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4"/>
          <p:cNvSpPr txBox="1"/>
          <p:nvPr/>
        </p:nvSpPr>
        <p:spPr>
          <a:xfrm>
            <a:off x="268605" y="141605"/>
            <a:ext cx="4410710" cy="132207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梅须逊雪三分白，</a:t>
            </a:r>
            <a:endParaRPr lang="zh-CN" altLang="en-US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雪却输梅一段香。</a:t>
            </a:r>
            <a:endParaRPr lang="zh-CN" altLang="en-US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39750" y="1094105"/>
            <a:ext cx="8448040" cy="369252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【叶圣陶】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1894—1988)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，原名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叶绍钧，字秉臣、圣陶。江苏苏州人，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教育家、文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学出版家和社会活动家，有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hangingPunct="1"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“优秀的语言艺术家”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之称。他终身致力于教育和文学创作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，代表作有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隔膜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线下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倪焕之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脚步集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西川集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稻草人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645" y="37655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683" t="6561" r="6900" b="5649"/>
          <a:stretch>
            <a:fillRect/>
          </a:stretch>
        </p:blipFill>
        <p:spPr>
          <a:xfrm>
            <a:off x="6793865" y="376555"/>
            <a:ext cx="2259965" cy="2382520"/>
          </a:xfrm>
          <a:prstGeom prst="ellipse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95910" y="27241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识文辩字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8194" name="TextBox 1"/>
          <p:cNvSpPr txBox="1"/>
          <p:nvPr/>
        </p:nvSpPr>
        <p:spPr>
          <a:xfrm>
            <a:off x="3061335" y="850265"/>
            <a:ext cx="2266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14350" indent="-514350" algn="ctr" eaLnBrk="1" hangingPunct="1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生难字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66" name="TextBox 14"/>
          <p:cNvSpPr txBox="1"/>
          <p:nvPr/>
        </p:nvSpPr>
        <p:spPr>
          <a:xfrm>
            <a:off x="523558" y="1255210"/>
            <a:ext cx="809625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谣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桥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堍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契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合（  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驱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遣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怅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拘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泥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无可比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拟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	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97050" y="1599697"/>
            <a:ext cx="7219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yáo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11688" y="1599697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tù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46950" y="1599697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qì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95450" y="2425197"/>
            <a:ext cx="9017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qiǎn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341813" y="2428372"/>
            <a:ext cx="108140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chànɡ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66000" y="2428372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nì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14488" y="3291972"/>
            <a:ext cx="108140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kuànɡ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34000" y="3291972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nǐ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8775" y="1083125"/>
            <a:ext cx="8316913" cy="37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桥堍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两头靠近平地的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地方。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驱遣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驱逐、赶走。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契合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投合，意气相投。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旷远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广阔辽远。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拘泥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固执，不知变通。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无可比拟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没有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可以与之相比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的。形容独一无二，特别突出。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圆角矩形 1"/>
          <p:cNvSpPr/>
          <p:nvPr/>
        </p:nvSpPr>
        <p:spPr>
          <a:xfrm>
            <a:off x="3399155" y="335915"/>
            <a:ext cx="2659380" cy="688975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91438" tIns="45719" rIns="91438" bIns="45719" anchor="ctr"/>
          <a:p>
            <a:pPr marL="457200" indent="-457200" algn="ctr" eaLnBrk="1" hangingPunct="1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Franklin Gothic Medium" panose="020B0603020102020204" pitchFamily="34" charset="0"/>
                <a:ea typeface="黑体" panose="02010609060101010101" pitchFamily="49" charset="-122"/>
              </a:rPr>
              <a:t>词语解释</a:t>
            </a:r>
            <a:endParaRPr lang="zh-CN" altLang="en-US" sz="3200" b="1" dirty="0">
              <a:solidFill>
                <a:srgbClr val="0000FF"/>
              </a:solidFill>
              <a:latin typeface="Franklin Gothic Medium" panose="020B0603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7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5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63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8313" y="1167262"/>
            <a:ext cx="8459788" cy="31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怅然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不如意而感到不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痛快。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凝望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目光凝聚在某个物体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上。可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引申为期望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、盼望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等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鉴赏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文物、艺术品等的鉴定和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欣赏。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萌生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开始起步；开始发生；有了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某个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念头（多用于抽象事物）。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6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65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4"/>
          <p:cNvSpPr txBox="1"/>
          <p:nvPr/>
        </p:nvSpPr>
        <p:spPr>
          <a:xfrm>
            <a:off x="421005" y="1892300"/>
            <a:ext cx="8328025" cy="156845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想象还能驱遣？快速朗读课文，理清本文的主要内容，了解作者观点。 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0510" y="537845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感知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ac07ecdb-eb02-478e-a95d-699d33ea0889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2759</Words>
  <Application>WPS 演示</Application>
  <PresentationFormat/>
  <Paragraphs>213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黑体</vt:lpstr>
      <vt:lpstr>楷体</vt:lpstr>
      <vt:lpstr>华文新魏</vt:lpstr>
      <vt:lpstr>Wingdings</vt:lpstr>
      <vt:lpstr>Franklin Gothic Medium</vt:lpstr>
      <vt:lpstr>微软雅黑</vt:lpstr>
      <vt:lpstr>Arial Unicode MS</vt:lpstr>
      <vt:lpstr>Calibri</vt:lpstr>
      <vt:lpstr>华文楷体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5</cp:revision>
  <dcterms:created xsi:type="dcterms:W3CDTF">2019-10-14T07:40:00Z</dcterms:created>
  <dcterms:modified xsi:type="dcterms:W3CDTF">2020-04-07T02:45:43Z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