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handoutMasterIdLst>
    <p:handoutMasterId r:id="rId53"/>
  </p:handoutMasterIdLst>
  <p:sldIdLst>
    <p:sldId id="438" r:id="rId3"/>
    <p:sldId id="394" r:id="rId4"/>
    <p:sldId id="265" r:id="rId5"/>
    <p:sldId id="264" r:id="rId6"/>
    <p:sldId id="446" r:id="rId7"/>
    <p:sldId id="326" r:id="rId8"/>
    <p:sldId id="349" r:id="rId9"/>
    <p:sldId id="440" r:id="rId10"/>
    <p:sldId id="351" r:id="rId11"/>
    <p:sldId id="441" r:id="rId12"/>
    <p:sldId id="442" r:id="rId13"/>
    <p:sldId id="352" r:id="rId14"/>
    <p:sldId id="357" r:id="rId15"/>
    <p:sldId id="443" r:id="rId16"/>
    <p:sldId id="448" r:id="rId17"/>
    <p:sldId id="358" r:id="rId18"/>
    <p:sldId id="445" r:id="rId19"/>
    <p:sldId id="444" r:id="rId20"/>
    <p:sldId id="449" r:id="rId21"/>
    <p:sldId id="355" r:id="rId22"/>
    <p:sldId id="363" r:id="rId23"/>
    <p:sldId id="396" r:id="rId24"/>
    <p:sldId id="450" r:id="rId25"/>
    <p:sldId id="398" r:id="rId26"/>
    <p:sldId id="364" r:id="rId27"/>
    <p:sldId id="359" r:id="rId28"/>
    <p:sldId id="365" r:id="rId29"/>
    <p:sldId id="367" r:id="rId30"/>
    <p:sldId id="399" r:id="rId31"/>
    <p:sldId id="451" r:id="rId32"/>
    <p:sldId id="400" r:id="rId33"/>
    <p:sldId id="402" r:id="rId34"/>
    <p:sldId id="405" r:id="rId35"/>
    <p:sldId id="362" r:id="rId36"/>
    <p:sldId id="404" r:id="rId37"/>
    <p:sldId id="406" r:id="rId38"/>
    <p:sldId id="407" r:id="rId39"/>
    <p:sldId id="453" r:id="rId40"/>
    <p:sldId id="452" r:id="rId41"/>
    <p:sldId id="454" r:id="rId42"/>
    <p:sldId id="455" r:id="rId43"/>
    <p:sldId id="456" r:id="rId44"/>
    <p:sldId id="378" r:id="rId45"/>
    <p:sldId id="379" r:id="rId46"/>
    <p:sldId id="457" r:id="rId47"/>
    <p:sldId id="392" r:id="rId48"/>
    <p:sldId id="380" r:id="rId49"/>
    <p:sldId id="381" r:id="rId50"/>
    <p:sldId id="458" r:id="rId51"/>
  </p:sldIdLst>
  <p:sldSz cx="9144000" cy="51435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y123.Org" initials="S" lastIdx="11" clrIdx="0"/>
  <p:cmAuthor id="2" name="Administrat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00FF"/>
    <a:srgbClr val="FFFFFF"/>
    <a:srgbClr val="9933FF"/>
    <a:srgbClr val="FF33CC"/>
    <a:srgbClr val="FF33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93"/>
    <p:restoredTop sz="96256"/>
  </p:normalViewPr>
  <p:slideViewPr>
    <p:cSldViewPr snapToGrid="0" showGuides="1">
      <p:cViewPr varScale="1">
        <p:scale>
          <a:sx n="146" d="100"/>
          <a:sy n="146" d="100"/>
        </p:scale>
        <p:origin x="630" y="120"/>
      </p:cViewPr>
      <p:guideLst>
        <p:guide orient="horz" pos="1687"/>
        <p:guide pos="2844"/>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7" Type="http://schemas.openxmlformats.org/officeDocument/2006/relationships/commentAuthors" Target="commentAuthors.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handoutMaster" Target="handoutMasters/handoutMaster1.xml"/><Relationship Id="rId52" Type="http://schemas.openxmlformats.org/officeDocument/2006/relationships/notesMaster" Target="notesMasters/notesMaster1.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状元成才路</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9E0ADA54-700E-4A6D-BDEA-FFEBF165005A}"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状元成才路</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E04244F4-1AFF-4139-B6EA-D2A01B704957}"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2EEE705-7024-48B7-8733-87C684E62625}"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ECEC53CB-550C-48C1-B042-D330BF5EDE3A}"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685800"/>
            <a:ext cx="7349400" cy="1927800"/>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2670300"/>
            <a:ext cx="7349400" cy="1104300"/>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500"/>
            <a:ext cx="8229600" cy="4112100"/>
          </a:xfrm>
        </p:spPr>
        <p:txBody>
          <a:bodyPr/>
          <a:lstStyle>
            <a:lvl1pPr marL="171450" indent="-171450">
              <a:lnSpc>
                <a:spcPct val="130000"/>
              </a:lnSpc>
              <a:buFont typeface="Wingdings" panose="05000000000000000000" pitchFamily="2" charset="2"/>
              <a:buChar char="l"/>
              <a:defRPr spc="150" baseline="0">
                <a:solidFill>
                  <a:schemeClr val="tx1">
                    <a:lumMod val="65000"/>
                    <a:lumOff val="35000"/>
                  </a:schemeClr>
                </a:solidFill>
              </a:defRPr>
            </a:lvl1pPr>
            <a:lvl2pPr marL="514350" indent="-171450">
              <a:lnSpc>
                <a:spcPct val="130000"/>
              </a:lnSpc>
              <a:buFont typeface="Wingdings" panose="05000000000000000000" pitchFamily="2" charset="2"/>
              <a:buChar char="l"/>
              <a:defRPr spc="150" baseline="0">
                <a:solidFill>
                  <a:schemeClr val="tx1">
                    <a:lumMod val="65000"/>
                    <a:lumOff val="35000"/>
                  </a:schemeClr>
                </a:solidFill>
              </a:defRPr>
            </a:lvl2pPr>
            <a:lvl3pPr marL="857250" indent="-171450">
              <a:lnSpc>
                <a:spcPct val="130000"/>
              </a:lnSpc>
              <a:buFont typeface="Wingdings" panose="05000000000000000000" pitchFamily="2" charset="2"/>
              <a:buChar char="l"/>
              <a:defRPr spc="150" baseline="0">
                <a:solidFill>
                  <a:schemeClr val="tx1">
                    <a:lumMod val="65000"/>
                    <a:lumOff val="35000"/>
                  </a:schemeClr>
                </a:solidFill>
              </a:defRPr>
            </a:lvl3pPr>
            <a:lvl4pPr marL="1200150" indent="-171450">
              <a:lnSpc>
                <a:spcPct val="130000"/>
              </a:lnSpc>
              <a:buFont typeface="Wingdings" panose="05000000000000000000" pitchFamily="2" charset="2"/>
              <a:buChar char="l"/>
              <a:defRPr spc="150" baseline="0">
                <a:solidFill>
                  <a:schemeClr val="tx1">
                    <a:lumMod val="65000"/>
                    <a:lumOff val="35000"/>
                  </a:schemeClr>
                </a:solidFill>
              </a:defRPr>
            </a:lvl4pPr>
            <a:lvl5pPr marL="1543050" indent="-171450">
              <a:lnSpc>
                <a:spcPct val="130000"/>
              </a:lnSpc>
              <a:buFont typeface="Wingdings" panose="05000000000000000000" pitchFamily="2" charset="2"/>
              <a:buChar char="l"/>
              <a:defRPr spc="150" baseline="0">
                <a:solidFill>
                  <a:schemeClr val="tx1">
                    <a:lumMod val="65000"/>
                    <a:lumOff val="3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000"/>
            <a:ext cx="7349400" cy="7641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2670300"/>
            <a:ext cx="7349400" cy="353700"/>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117800"/>
            <a:ext cx="8226900" cy="35694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3429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6858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0287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3716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300"/>
            <a:ext cx="5826600" cy="57510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1400"/>
            <a:ext cx="5826600" cy="6507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125900"/>
            <a:ext cx="3882600" cy="35613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4" name="内容占位符 3"/>
          <p:cNvSpPr>
            <a:spLocks noGrp="1"/>
          </p:cNvSpPr>
          <p:nvPr>
            <p:ph sz="half" idx="2"/>
            <p:custDataLst>
              <p:tags r:id="rId4"/>
            </p:custDataLst>
          </p:nvPr>
        </p:nvSpPr>
        <p:spPr>
          <a:xfrm>
            <a:off x="4808700" y="1125900"/>
            <a:ext cx="3882600" cy="3561300"/>
          </a:xfrm>
        </p:spPr>
        <p:txBody>
          <a:bodyPr lIns="90000" tIns="46800" rIns="90000" bIns="46800">
            <a:normAutofit/>
          </a:bodyPr>
          <a:lstStyle>
            <a:lvl1pPr marL="171450" indent="-171450">
              <a:lnSpc>
                <a:spcPct val="130000"/>
              </a:lnSpc>
              <a:buFont typeface="Wingdings" panose="05000000000000000000" pitchFamily="2" charset="2"/>
              <a:buChar char="l"/>
              <a:defRPr sz="1200" spc="150" baseline="0">
                <a:solidFill>
                  <a:schemeClr val="tx1">
                    <a:lumMod val="65000"/>
                    <a:lumOff val="35000"/>
                  </a:schemeClr>
                </a:solidFill>
                <a:latin typeface="Arial" panose="020B0604020202020204" pitchFamily="34" charset="0"/>
                <a:ea typeface="微软雅黑" panose="020B0503020204020204" charset="-122"/>
              </a:defRPr>
            </a:lvl1pPr>
            <a:lvl2pPr marL="514350" indent="-171450">
              <a:lnSpc>
                <a:spcPct val="130000"/>
              </a:lnSpc>
              <a:buFont typeface="Wingdings" panose="05000000000000000000" pitchFamily="2" charset="2"/>
              <a:buChar char="l"/>
              <a:defRPr sz="1200" spc="150" baseline="0">
                <a:solidFill>
                  <a:schemeClr val="tx1">
                    <a:lumMod val="65000"/>
                    <a:lumOff val="35000"/>
                  </a:schemeClr>
                </a:solidFill>
                <a:latin typeface="Arial" panose="020B0604020202020204" pitchFamily="34" charset="0"/>
                <a:ea typeface="微软雅黑" panose="020B0503020204020204" charset="-122"/>
              </a:defRPr>
            </a:lvl2pPr>
            <a:lvl3pPr marL="857250" indent="-171450">
              <a:lnSpc>
                <a:spcPct val="130000"/>
              </a:lnSpc>
              <a:buFont typeface="Wingdings" panose="05000000000000000000" pitchFamily="2" charset="2"/>
              <a:buChar char="l"/>
              <a:defRPr sz="1200" spc="150" baseline="0">
                <a:solidFill>
                  <a:schemeClr val="tx1">
                    <a:lumMod val="65000"/>
                    <a:lumOff val="35000"/>
                  </a:schemeClr>
                </a:solidFill>
                <a:latin typeface="Arial" panose="020B0604020202020204" pitchFamily="34" charset="0"/>
                <a:ea typeface="微软雅黑" panose="020B0503020204020204" charset="-122"/>
              </a:defRPr>
            </a:lvl3pPr>
            <a:lvl4pPr marL="1200150" indent="-171450">
              <a:lnSpc>
                <a:spcPct val="130000"/>
              </a:lnSpc>
              <a:buFont typeface="Wingdings" panose="05000000000000000000" pitchFamily="2" charset="2"/>
              <a:buChar char="l"/>
              <a:defRPr sz="1200" spc="150" baseline="0">
                <a:solidFill>
                  <a:schemeClr val="tx1">
                    <a:lumMod val="65000"/>
                    <a:lumOff val="35000"/>
                  </a:schemeClr>
                </a:solidFill>
                <a:latin typeface="Arial" panose="020B0604020202020204" pitchFamily="34" charset="0"/>
                <a:ea typeface="微软雅黑" panose="020B0503020204020204" charset="-122"/>
              </a:defRPr>
            </a:lvl4pPr>
            <a:lvl5pPr>
              <a:lnSpc>
                <a:spcPct val="130000"/>
              </a:lnSpc>
              <a:defRPr sz="12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071900"/>
            <a:ext cx="4006800" cy="28620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066297"/>
            <a:ext cx="4006800" cy="2862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166400"/>
            <a:ext cx="3844800"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hasCustomPrompt="1"/>
            <p:custDataLst>
              <p:tags r:id="rId3"/>
            </p:custDataLst>
          </p:nvPr>
        </p:nvSpPr>
        <p:spPr>
          <a:xfrm>
            <a:off x="4762800" y="1166400"/>
            <a:ext cx="3920400" cy="3456000"/>
          </a:xfrm>
        </p:spPr>
        <p:txBody>
          <a:bodyPr vert="horz" lIns="90000" tIns="46800" rIns="90000" bIns="46800" rtlCol="0">
            <a:normAutofit/>
          </a:bodyPr>
          <a:lstStyle>
            <a:lvl1pPr marL="0" marR="0" lvl="0" indent="0" algn="l" defTabSz="914400" rtl="0" eaLnBrk="1" fontAlgn="auto" latinLnBrk="0" hangingPunct="1">
              <a:lnSpc>
                <a:spcPct val="14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stStyle>
          <a:p>
            <a:pPr lvl="0"/>
            <a:r>
              <a:rPr dirty="0">
                <a:sym typeface="+mn-ea"/>
              </a:rPr>
              <a:t>单击此处编辑文本</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685800"/>
            <a:ext cx="783000" cy="37719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hasCustomPrompt="1"/>
            <p:custDataLst>
              <p:tags r:id="rId3"/>
            </p:custDataLst>
          </p:nvPr>
        </p:nvSpPr>
        <p:spPr>
          <a:xfrm>
            <a:off x="685800" y="685800"/>
            <a:ext cx="6876900" cy="3771900"/>
          </a:xfrm>
        </p:spPr>
        <p:txBody>
          <a:bodyPr vert="eaVert" lIns="46800" tIns="46800" rIns="46800" bIns="46800"/>
          <a:lstStyle>
            <a:lvl1pPr indent="0" eaLnBrk="1" fontAlgn="auto" latinLnBrk="0" hangingPunct="1">
              <a:lnSpc>
                <a:spcPct val="160000"/>
              </a:lnSpc>
              <a:spcAft>
                <a:spcPts val="1600"/>
              </a:spcAft>
              <a:buNone/>
              <a:defRPr spc="300" baseline="0">
                <a:solidFill>
                  <a:schemeClr val="tx1">
                    <a:lumMod val="65000"/>
                    <a:lumOff val="35000"/>
                  </a:schemeClr>
                </a:solidFill>
              </a:defRPr>
            </a:lvl1pPr>
            <a:lvl2pPr indent="0" eaLnBrk="1" fontAlgn="auto" latinLnBrk="0" hangingPunct="1">
              <a:lnSpc>
                <a:spcPct val="160000"/>
              </a:lnSpc>
              <a:spcAft>
                <a:spcPts val="1600"/>
              </a:spcAft>
              <a:buNone/>
              <a:defRPr spc="300" baseline="0">
                <a:solidFill>
                  <a:schemeClr val="tx1">
                    <a:lumMod val="65000"/>
                    <a:lumOff val="35000"/>
                  </a:schemeClr>
                </a:solidFill>
              </a:defRPr>
            </a:lvl2pPr>
            <a:lvl3pPr indent="0" eaLnBrk="1" fontAlgn="auto" latinLnBrk="0" hangingPunct="1">
              <a:lnSpc>
                <a:spcPct val="160000"/>
              </a:lnSpc>
              <a:spcAft>
                <a:spcPts val="1600"/>
              </a:spcAft>
              <a:buNone/>
              <a:defRPr spc="300" baseline="0">
                <a:solidFill>
                  <a:schemeClr val="tx1">
                    <a:lumMod val="65000"/>
                    <a:lumOff val="35000"/>
                  </a:schemeClr>
                </a:solidFill>
              </a:defRPr>
            </a:lvl3pPr>
            <a:lvl4pPr indent="0" eaLnBrk="1" fontAlgn="auto" latinLnBrk="0" hangingPunct="1">
              <a:lnSpc>
                <a:spcPct val="160000"/>
              </a:lnSpc>
              <a:spcAft>
                <a:spcPts val="1600"/>
              </a:spcAft>
              <a:buNone/>
              <a:defRPr spc="300" baseline="0">
                <a:solidFill>
                  <a:schemeClr val="tx1">
                    <a:lumMod val="65000"/>
                    <a:lumOff val="35000"/>
                  </a:schemeClr>
                </a:solidFill>
              </a:defRPr>
            </a:lvl4pPr>
            <a:lvl5pPr indent="0" eaLnBrk="1" fontAlgn="auto" latinLnBrk="0" hangingPunct="1">
              <a:lnSpc>
                <a:spcPct val="160000"/>
              </a:lnSpc>
              <a:spcAft>
                <a:spcPts val="1600"/>
              </a:spcAft>
              <a:buNone/>
              <a:defRPr spc="300" baseline="0">
                <a:solidFill>
                  <a:schemeClr val="tx1">
                    <a:lumMod val="65000"/>
                    <a:lumOff val="35000"/>
                  </a:schemeClr>
                </a:solidFill>
              </a:defRPr>
            </a:lvl5pPr>
          </a:lstStyle>
          <a:p>
            <a:pPr lvl="0"/>
            <a:r>
              <a:rPr lang="zh-CN" altLang="en-US" dirty="0"/>
              <a:t>单击此处编辑文本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7" Type="http://schemas.openxmlformats.org/officeDocument/2006/relationships/theme" Target="../theme/theme1.xml"/><Relationship Id="rId66" Type="http://schemas.openxmlformats.org/officeDocument/2006/relationships/tags" Target="../tags/tag62.xml"/><Relationship Id="rId65" Type="http://schemas.openxmlformats.org/officeDocument/2006/relationships/tags" Target="../tags/tag61.xml"/><Relationship Id="rId64" Type="http://schemas.openxmlformats.org/officeDocument/2006/relationships/tags" Target="../tags/tag60.xml"/><Relationship Id="rId63" Type="http://schemas.openxmlformats.org/officeDocument/2006/relationships/tags" Target="../tags/tag59.xml"/><Relationship Id="rId62" Type="http://schemas.openxmlformats.org/officeDocument/2006/relationships/tags" Target="../tags/tag58.xml"/><Relationship Id="rId61" Type="http://schemas.openxmlformats.org/officeDocument/2006/relationships/tags" Target="../tags/tag57.xml"/><Relationship Id="rId60" Type="http://schemas.openxmlformats.org/officeDocument/2006/relationships/slideLayout" Target="../slideLayouts/slideLayout60.xml"/><Relationship Id="rId6" Type="http://schemas.openxmlformats.org/officeDocument/2006/relationships/slideLayout" Target="../slideLayouts/slideLayout6.xml"/><Relationship Id="rId59" Type="http://schemas.openxmlformats.org/officeDocument/2006/relationships/slideLayout" Target="../slideLayouts/slideLayout59.xml"/><Relationship Id="rId58" Type="http://schemas.openxmlformats.org/officeDocument/2006/relationships/slideLayout" Target="../slideLayouts/slideLayout58.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61"/>
            </p:custDataLst>
          </p:nvPr>
        </p:nvSpPr>
        <p:spPr>
          <a:xfrm>
            <a:off x="456300" y="456300"/>
            <a:ext cx="8226900" cy="486000"/>
          </a:xfrm>
          <a:prstGeom prst="rect">
            <a:avLst/>
          </a:prstGeom>
        </p:spPr>
        <p:txBody>
          <a:bodyPr vert="horz" lIns="101600" tIns="38100" rIns="76200" bIns="3810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62"/>
            </p:custDataLst>
          </p:nvPr>
        </p:nvSpPr>
        <p:spPr>
          <a:xfrm>
            <a:off x="456300" y="1136700"/>
            <a:ext cx="8226900" cy="355266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63"/>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64"/>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65"/>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6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7.pn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4.jpeg"/><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10.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image" Target="../media/image5.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image" Target="../media/image3.png"/><Relationship Id="rId1" Type="http://schemas.openxmlformats.org/officeDocument/2006/relationships/image" Target="../media/image11.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组合 1"/>
          <p:cNvGrpSpPr/>
          <p:nvPr/>
        </p:nvGrpSpPr>
        <p:grpSpPr>
          <a:xfrm>
            <a:off x="5715" y="3230245"/>
            <a:ext cx="9132570" cy="903605"/>
            <a:chOff x="2305" y="1592"/>
            <a:chExt cx="14382" cy="1423"/>
          </a:xfrm>
        </p:grpSpPr>
        <p:sp>
          <p:nvSpPr>
            <p:cNvPr id="2051" name="标题 1"/>
            <p:cNvSpPr txBox="1">
              <a:spLocks noChangeArrowheads="1"/>
            </p:cNvSpPr>
            <p:nvPr/>
          </p:nvSpPr>
          <p:spPr bwMode="auto">
            <a:xfrm>
              <a:off x="2305" y="1592"/>
              <a:ext cx="14382" cy="1423"/>
            </a:xfrm>
            <a:prstGeom prst="rect">
              <a:avLst/>
            </a:prstGeom>
            <a:solidFill>
              <a:schemeClr val="bg1">
                <a:alpha val="26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algn="ctr" eaLnBrk="1" hangingPunct="1">
                <a:lnSpc>
                  <a:spcPct val="110000"/>
                </a:lnSpc>
              </a:pPr>
              <a:r>
                <a:rPr lang="zh-CN" altLang="en-US" sz="4800" b="1" dirty="0">
                  <a:latin typeface="楷体" panose="02010609060101010101" pitchFamily="49" charset="-122"/>
                  <a:ea typeface="楷体" panose="02010609060101010101" pitchFamily="49" charset="-122"/>
                  <a:sym typeface="+mn-ea"/>
                </a:rPr>
                <a:t>唐雎不辱使命</a:t>
              </a:r>
              <a:endParaRPr lang="zh-CN" altLang="en-US" sz="4800" b="1" dirty="0">
                <a:solidFill>
                  <a:srgbClr val="000000"/>
                </a:solidFill>
                <a:latin typeface="楷体" panose="02010609060101010101" pitchFamily="49" charset="-122"/>
                <a:ea typeface="楷体" panose="02010609060101010101" pitchFamily="49" charset="-122"/>
                <a:sym typeface="+mn-ea"/>
              </a:endParaRPr>
            </a:p>
          </p:txBody>
        </p:sp>
        <p:cxnSp>
          <p:nvCxnSpPr>
            <p:cNvPr id="3" name="直接连接符 2"/>
            <p:cNvCxnSpPr/>
            <p:nvPr/>
          </p:nvCxnSpPr>
          <p:spPr>
            <a:xfrm flipV="1">
              <a:off x="6460" y="2984"/>
              <a:ext cx="6091" cy="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extBox 4"/>
          <p:cNvSpPr txBox="1"/>
          <p:nvPr/>
        </p:nvSpPr>
        <p:spPr>
          <a:xfrm>
            <a:off x="165735" y="435610"/>
            <a:ext cx="8812530" cy="3969385"/>
          </a:xfrm>
          <a:prstGeom prst="rect">
            <a:avLst/>
          </a:prstGeom>
          <a:solidFill>
            <a:schemeClr val="bg1">
              <a:alpha val="26000"/>
            </a:schemeClr>
          </a:solidFill>
          <a:ln w="9525">
            <a:noFill/>
          </a:ln>
        </p:spPr>
        <p:txBody>
          <a:bodyPr wrap="square">
            <a:spAutoFit/>
          </a:bodyPr>
          <a:p>
            <a:pPr eaLnBrk="1" hangingPunct="1">
              <a:lnSpc>
                <a:spcPct val="200000"/>
              </a:lnSpc>
            </a:pP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秦王</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mn-ea"/>
              </a:rPr>
              <a:t>使人谓</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安陵君</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mn-ea"/>
              </a:rPr>
              <a:t>曰</a:t>
            </a:r>
            <a:r>
              <a:rPr lang="en-US" altLang="zh-CN" sz="30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mn-ea"/>
              </a:rPr>
              <a:t>寡人欲以五百里之地</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易</a:t>
            </a:r>
            <a:endPar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a:p>
            <a:pPr eaLnBrk="1" hangingPunct="1">
              <a:lnSpc>
                <a:spcPct val="200000"/>
              </a:lnSpc>
            </a:pPr>
            <a:r>
              <a:rPr lang="zh-CN" altLang="en-US" sz="3000" b="1" dirty="0">
                <a:latin typeface="黑体" panose="02010609060101010101" pitchFamily="49" charset="-122"/>
                <a:ea typeface="黑体" panose="02010609060101010101" pitchFamily="49" charset="-122"/>
                <a:cs typeface="黑体" panose="02010609060101010101" pitchFamily="49" charset="-122"/>
                <a:sym typeface="+mn-ea"/>
              </a:rPr>
              <a:t>安陵，安陵君</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其</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mn-ea"/>
              </a:rPr>
              <a:t>许寡人！”</a:t>
            </a:r>
            <a:r>
              <a:rPr lang="zh-CN" altLang="en-US" sz="3000" b="1" dirty="0">
                <a:latin typeface="黑体" panose="02010609060101010101" pitchFamily="49" charset="-122"/>
                <a:ea typeface="黑体" panose="02010609060101010101" pitchFamily="49" charset="-122"/>
                <a:cs typeface="黑体" panose="02010609060101010101" pitchFamily="49" charset="-122"/>
              </a:rPr>
              <a:t>安陵君曰：“大王</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加惠</a:t>
            </a:r>
            <a:r>
              <a:rPr lang="zh-CN" altLang="en-US" sz="3000" b="1" dirty="0">
                <a:latin typeface="黑体" panose="02010609060101010101" pitchFamily="49" charset="-122"/>
                <a:ea typeface="黑体" panose="02010609060101010101" pitchFamily="49" charset="-122"/>
                <a:cs typeface="黑体" panose="02010609060101010101" pitchFamily="49" charset="-122"/>
              </a:rPr>
              <a:t>，</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220000"/>
              </a:lnSpc>
            </a:pPr>
            <a:r>
              <a:rPr lang="zh-CN" altLang="en-US" sz="3000" b="1" dirty="0">
                <a:latin typeface="黑体" panose="02010609060101010101" pitchFamily="49" charset="-122"/>
                <a:ea typeface="黑体" panose="02010609060101010101" pitchFamily="49" charset="-122"/>
                <a:cs typeface="黑体" panose="02010609060101010101" pitchFamily="49" charset="-122"/>
              </a:rPr>
              <a:t>以大易小，甚善；</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虽然</a:t>
            </a:r>
            <a:r>
              <a:rPr lang="zh-CN" altLang="en-US" sz="3000" b="1" dirty="0">
                <a:latin typeface="黑体" panose="02010609060101010101" pitchFamily="49" charset="-122"/>
                <a:ea typeface="黑体" panose="02010609060101010101" pitchFamily="49" charset="-122"/>
                <a:cs typeface="黑体" panose="02010609060101010101" pitchFamily="49" charset="-122"/>
              </a:rPr>
              <a:t>，受地</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于</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rPr>
              <a:t>先王</a:t>
            </a:r>
            <a:r>
              <a:rPr lang="zh-CN" altLang="en-US" sz="3000" b="1" dirty="0">
                <a:latin typeface="黑体" panose="02010609060101010101" pitchFamily="49" charset="-122"/>
                <a:ea typeface="黑体" panose="02010609060101010101" pitchFamily="49" charset="-122"/>
                <a:cs typeface="黑体" panose="02010609060101010101" pitchFamily="49" charset="-122"/>
              </a:rPr>
              <a:t>，愿终守之，</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弗</a:t>
            </a:r>
            <a:r>
              <a:rPr lang="zh-CN" altLang="en-US" sz="3000" b="1" dirty="0">
                <a:latin typeface="黑体" panose="02010609060101010101" pitchFamily="49" charset="-122"/>
                <a:ea typeface="黑体" panose="02010609060101010101" pitchFamily="49" charset="-122"/>
                <a:cs typeface="黑体" panose="02010609060101010101" pitchFamily="49" charset="-122"/>
              </a:rPr>
              <a:t>敢易！”秦王不悦。安陵君</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因</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rPr>
              <a:t>使</a:t>
            </a:r>
            <a:r>
              <a:rPr lang="zh-CN" altLang="en-US" sz="3000" b="1" dirty="0">
                <a:latin typeface="黑体" panose="02010609060101010101" pitchFamily="49" charset="-122"/>
                <a:ea typeface="黑体" panose="02010609060101010101" pitchFamily="49" charset="-122"/>
                <a:cs typeface="黑体" panose="02010609060101010101" pitchFamily="49" charset="-122"/>
              </a:rPr>
              <a:t>唐雎</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使</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rPr>
              <a:t>于</a:t>
            </a:r>
            <a:r>
              <a:rPr lang="zh-CN" altLang="en-US" sz="3000" b="1" dirty="0">
                <a:latin typeface="黑体" panose="02010609060101010101" pitchFamily="49" charset="-122"/>
                <a:ea typeface="黑体" panose="02010609060101010101" pitchFamily="49" charset="-122"/>
                <a:cs typeface="黑体" panose="02010609060101010101" pitchFamily="49" charset="-122"/>
              </a:rPr>
              <a:t>秦。</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p:txBody>
      </p:sp>
      <p:sp>
        <p:nvSpPr>
          <p:cNvPr id="14" name="文本框 13"/>
          <p:cNvSpPr txBox="1"/>
          <p:nvPr/>
        </p:nvSpPr>
        <p:spPr>
          <a:xfrm>
            <a:off x="7375525" y="1338580"/>
            <a:ext cx="1795780" cy="460375"/>
          </a:xfrm>
          <a:prstGeom prst="rect">
            <a:avLst/>
          </a:prstGeom>
          <a:noFill/>
          <a:ln w="9525">
            <a:noFill/>
          </a:ln>
        </p:spPr>
        <p:txBody>
          <a:bodyPr wrap="square">
            <a:spAutoFit/>
          </a:bodyPr>
          <a:p>
            <a:r>
              <a:rPr lang="zh-CN" altLang="en-US" sz="2400" b="1" dirty="0">
                <a:solidFill>
                  <a:srgbClr val="0000FF"/>
                </a:solidFill>
                <a:latin typeface="华文楷体" panose="02010600040101010101" charset="-122"/>
                <a:ea typeface="华文楷体" panose="02010600040101010101" charset="-122"/>
              </a:rPr>
              <a:t>施予恩惠。</a:t>
            </a:r>
            <a:endParaRPr lang="zh-CN" altLang="en-US" sz="2400" b="1" dirty="0">
              <a:solidFill>
                <a:srgbClr val="0000FF"/>
              </a:solidFill>
              <a:latin typeface="华文楷体" panose="02010600040101010101" charset="-122"/>
              <a:ea typeface="华文楷体" panose="02010600040101010101" charset="-122"/>
            </a:endParaRPr>
          </a:p>
        </p:txBody>
      </p:sp>
      <p:sp>
        <p:nvSpPr>
          <p:cNvPr id="15" name="文本框 14"/>
          <p:cNvSpPr txBox="1"/>
          <p:nvPr/>
        </p:nvSpPr>
        <p:spPr>
          <a:xfrm>
            <a:off x="2555240" y="2217420"/>
            <a:ext cx="2205990" cy="632460"/>
          </a:xfrm>
          <a:prstGeom prst="rect">
            <a:avLst/>
          </a:prstGeom>
          <a:noFill/>
          <a:ln w="9525">
            <a:noFill/>
          </a:ln>
        </p:spPr>
        <p:txBody>
          <a:bodyPr wrap="square">
            <a:spAutoFit/>
          </a:bodyPr>
          <a:p>
            <a:pPr>
              <a:lnSpc>
                <a:spcPct val="80000"/>
              </a:lnSpc>
            </a:pPr>
            <a:r>
              <a:rPr lang="zh-CN" altLang="en-US" sz="2200" b="1" dirty="0">
                <a:solidFill>
                  <a:srgbClr val="0000FF"/>
                </a:solidFill>
                <a:latin typeface="华文楷体" panose="02010600040101010101" charset="-122"/>
                <a:ea typeface="华文楷体" panose="02010600040101010101" charset="-122"/>
              </a:rPr>
              <a:t>即使这样。然，代词，这样。</a:t>
            </a:r>
            <a:endParaRPr lang="zh-CN" altLang="en-US" sz="2200" b="1" dirty="0">
              <a:solidFill>
                <a:srgbClr val="0000FF"/>
              </a:solidFill>
              <a:latin typeface="华文楷体" panose="02010600040101010101" charset="-122"/>
              <a:ea typeface="华文楷体" panose="02010600040101010101" charset="-122"/>
            </a:endParaRPr>
          </a:p>
        </p:txBody>
      </p:sp>
      <p:sp>
        <p:nvSpPr>
          <p:cNvPr id="16" name="文本框 15"/>
          <p:cNvSpPr txBox="1"/>
          <p:nvPr/>
        </p:nvSpPr>
        <p:spPr>
          <a:xfrm>
            <a:off x="4827905" y="2183765"/>
            <a:ext cx="1044575" cy="632460"/>
          </a:xfrm>
          <a:prstGeom prst="rect">
            <a:avLst/>
          </a:prstGeom>
          <a:noFill/>
          <a:ln w="9525">
            <a:noFill/>
          </a:ln>
        </p:spPr>
        <p:txBody>
          <a:bodyPr wrap="square">
            <a:spAutoFit/>
          </a:bodyPr>
          <a:p>
            <a:pPr>
              <a:lnSpc>
                <a:spcPct val="80000"/>
              </a:lnSpc>
            </a:pPr>
            <a:r>
              <a:rPr lang="zh-CN" altLang="en-US" sz="2200" b="1" dirty="0">
                <a:solidFill>
                  <a:srgbClr val="0000FF"/>
                </a:solidFill>
                <a:latin typeface="华文楷体" panose="02010600040101010101" charset="-122"/>
                <a:ea typeface="华文楷体" panose="02010600040101010101" charset="-122"/>
              </a:rPr>
              <a:t>介词，从</a:t>
            </a:r>
            <a:endParaRPr lang="zh-CN" altLang="en-US" sz="2200" b="1" dirty="0">
              <a:solidFill>
                <a:srgbClr val="0000FF"/>
              </a:solidFill>
              <a:latin typeface="华文楷体" panose="02010600040101010101" charset="-122"/>
              <a:ea typeface="华文楷体" panose="02010600040101010101" charset="-122"/>
            </a:endParaRPr>
          </a:p>
        </p:txBody>
      </p:sp>
      <p:sp>
        <p:nvSpPr>
          <p:cNvPr id="17" name="文本框 16"/>
          <p:cNvSpPr txBox="1"/>
          <p:nvPr/>
        </p:nvSpPr>
        <p:spPr>
          <a:xfrm>
            <a:off x="5581650" y="2149475"/>
            <a:ext cx="1113790" cy="700405"/>
          </a:xfrm>
          <a:prstGeom prst="rect">
            <a:avLst/>
          </a:prstGeom>
          <a:noFill/>
          <a:ln w="9525">
            <a:noFill/>
          </a:ln>
        </p:spPr>
        <p:txBody>
          <a:bodyPr wrap="square">
            <a:spAutoFit/>
          </a:bodyPr>
          <a:p>
            <a:pPr>
              <a:lnSpc>
                <a:spcPct val="90000"/>
              </a:lnSpc>
            </a:pPr>
            <a:r>
              <a:rPr lang="zh-CN" altLang="en-US" sz="2200" b="1" dirty="0">
                <a:solidFill>
                  <a:srgbClr val="0000FF"/>
                </a:solidFill>
                <a:latin typeface="华文楷体" panose="02010600040101010101" charset="-122"/>
                <a:ea typeface="华文楷体" panose="02010600040101010101" charset="-122"/>
              </a:rPr>
              <a:t>前代</a:t>
            </a:r>
            <a:endParaRPr lang="zh-CN" altLang="en-US" sz="2200" b="1" dirty="0">
              <a:solidFill>
                <a:srgbClr val="0000FF"/>
              </a:solidFill>
              <a:latin typeface="华文楷体" panose="02010600040101010101" charset="-122"/>
              <a:ea typeface="华文楷体" panose="02010600040101010101" charset="-122"/>
            </a:endParaRPr>
          </a:p>
          <a:p>
            <a:pPr>
              <a:lnSpc>
                <a:spcPct val="90000"/>
              </a:lnSpc>
            </a:pPr>
            <a:r>
              <a:rPr lang="zh-CN" altLang="en-US" sz="2200" b="1" dirty="0">
                <a:solidFill>
                  <a:srgbClr val="0000FF"/>
                </a:solidFill>
                <a:latin typeface="华文楷体" panose="02010600040101010101" charset="-122"/>
                <a:ea typeface="华文楷体" panose="02010600040101010101" charset="-122"/>
              </a:rPr>
              <a:t>君王。</a:t>
            </a:r>
            <a:endParaRPr lang="zh-CN" altLang="en-US" sz="2200" b="1" dirty="0">
              <a:solidFill>
                <a:srgbClr val="0000FF"/>
              </a:solidFill>
              <a:latin typeface="华文楷体" panose="02010600040101010101" charset="-122"/>
              <a:ea typeface="华文楷体" panose="02010600040101010101" charset="-122"/>
            </a:endParaRPr>
          </a:p>
        </p:txBody>
      </p:sp>
      <p:sp>
        <p:nvSpPr>
          <p:cNvPr id="18" name="文本框 17"/>
          <p:cNvSpPr txBox="1"/>
          <p:nvPr/>
        </p:nvSpPr>
        <p:spPr>
          <a:xfrm>
            <a:off x="165735" y="3344545"/>
            <a:ext cx="812800" cy="460375"/>
          </a:xfrm>
          <a:prstGeom prst="rect">
            <a:avLst/>
          </a:prstGeom>
          <a:noFill/>
          <a:ln w="9525">
            <a:noFill/>
          </a:ln>
        </p:spPr>
        <p:txBody>
          <a:bodyPr wrap="square">
            <a:spAutoFit/>
          </a:bodyPr>
          <a:p>
            <a:r>
              <a:rPr lang="zh-CN" altLang="en-US" sz="2400" b="1" dirty="0">
                <a:solidFill>
                  <a:srgbClr val="0000FF"/>
                </a:solidFill>
                <a:latin typeface="华文楷体" panose="02010600040101010101" charset="-122"/>
                <a:ea typeface="华文楷体" panose="02010600040101010101" charset="-122"/>
              </a:rPr>
              <a:t>不。</a:t>
            </a:r>
            <a:endParaRPr lang="zh-CN" altLang="en-US" sz="2400" b="1" dirty="0">
              <a:solidFill>
                <a:srgbClr val="0000FF"/>
              </a:solidFill>
              <a:latin typeface="华文楷体" panose="02010600040101010101" charset="-122"/>
              <a:ea typeface="华文楷体" panose="02010600040101010101" charset="-122"/>
            </a:endParaRPr>
          </a:p>
        </p:txBody>
      </p:sp>
      <p:sp>
        <p:nvSpPr>
          <p:cNvPr id="19" name="文本框 18"/>
          <p:cNvSpPr txBox="1"/>
          <p:nvPr/>
        </p:nvSpPr>
        <p:spPr>
          <a:xfrm>
            <a:off x="4761230" y="3234055"/>
            <a:ext cx="1101725" cy="460375"/>
          </a:xfrm>
          <a:prstGeom prst="rect">
            <a:avLst/>
          </a:prstGeom>
          <a:noFill/>
          <a:ln w="9525">
            <a:noFill/>
          </a:ln>
        </p:spPr>
        <p:txBody>
          <a:bodyPr wrap="square">
            <a:spAutoFit/>
          </a:bodyPr>
          <a:p>
            <a:r>
              <a:rPr lang="zh-CN" altLang="en-US" sz="2400" b="1" dirty="0">
                <a:solidFill>
                  <a:srgbClr val="0000FF"/>
                </a:solidFill>
                <a:latin typeface="华文楷体" panose="02010600040101010101" charset="-122"/>
                <a:ea typeface="华文楷体" panose="02010600040101010101" charset="-122"/>
              </a:rPr>
              <a:t>于是。</a:t>
            </a:r>
            <a:endParaRPr lang="zh-CN" altLang="en-US" sz="2400" b="1" dirty="0">
              <a:solidFill>
                <a:srgbClr val="0000FF"/>
              </a:solidFill>
              <a:latin typeface="华文楷体" panose="02010600040101010101" charset="-122"/>
              <a:ea typeface="华文楷体" panose="02010600040101010101" charset="-122"/>
            </a:endParaRPr>
          </a:p>
        </p:txBody>
      </p:sp>
      <p:sp>
        <p:nvSpPr>
          <p:cNvPr id="20" name="文本框 19"/>
          <p:cNvSpPr txBox="1"/>
          <p:nvPr/>
        </p:nvSpPr>
        <p:spPr>
          <a:xfrm>
            <a:off x="5657215" y="3123565"/>
            <a:ext cx="1167765" cy="681355"/>
          </a:xfrm>
          <a:prstGeom prst="rect">
            <a:avLst/>
          </a:prstGeom>
          <a:noFill/>
          <a:ln w="9525">
            <a:noFill/>
          </a:ln>
        </p:spPr>
        <p:txBody>
          <a:bodyPr wrap="square">
            <a:spAutoFit/>
          </a:bodyPr>
          <a:p>
            <a:pPr>
              <a:lnSpc>
                <a:spcPct val="80000"/>
              </a:lnSpc>
            </a:pPr>
            <a:r>
              <a:rPr lang="zh-CN" altLang="en-US" sz="2400" b="1" dirty="0">
                <a:solidFill>
                  <a:srgbClr val="0000FF"/>
                </a:solidFill>
                <a:latin typeface="华文楷体" panose="02010600040101010101" charset="-122"/>
                <a:ea typeface="华文楷体" panose="02010600040101010101" charset="-122"/>
              </a:rPr>
              <a:t>动词，派遣。</a:t>
            </a:r>
            <a:endParaRPr lang="zh-CN" altLang="en-US" sz="2400" b="1" dirty="0">
              <a:solidFill>
                <a:srgbClr val="0000FF"/>
              </a:solidFill>
              <a:latin typeface="华文楷体" panose="02010600040101010101" charset="-122"/>
              <a:ea typeface="华文楷体" panose="02010600040101010101" charset="-122"/>
            </a:endParaRPr>
          </a:p>
        </p:txBody>
      </p:sp>
      <p:sp>
        <p:nvSpPr>
          <p:cNvPr id="21" name="文本框 20"/>
          <p:cNvSpPr txBox="1"/>
          <p:nvPr/>
        </p:nvSpPr>
        <p:spPr>
          <a:xfrm>
            <a:off x="6335395" y="4259580"/>
            <a:ext cx="1174750" cy="700405"/>
          </a:xfrm>
          <a:prstGeom prst="rect">
            <a:avLst/>
          </a:prstGeom>
          <a:noFill/>
          <a:ln w="9525">
            <a:noFill/>
          </a:ln>
        </p:spPr>
        <p:txBody>
          <a:bodyPr wrap="square">
            <a:spAutoFit/>
          </a:bodyPr>
          <a:p>
            <a:pPr>
              <a:lnSpc>
                <a:spcPct val="90000"/>
              </a:lnSpc>
            </a:pPr>
            <a:r>
              <a:rPr lang="zh-CN" altLang="en-US" sz="2200" b="1" dirty="0">
                <a:solidFill>
                  <a:srgbClr val="0000FF"/>
                </a:solidFill>
                <a:latin typeface="华文楷体" panose="02010600040101010101" charset="-122"/>
                <a:ea typeface="华文楷体" panose="02010600040101010101" charset="-122"/>
              </a:rPr>
              <a:t>动词，出使。</a:t>
            </a:r>
            <a:endParaRPr lang="zh-CN" altLang="en-US" sz="2200" b="1" dirty="0">
              <a:solidFill>
                <a:srgbClr val="0000FF"/>
              </a:solidFill>
              <a:latin typeface="华文楷体" panose="02010600040101010101" charset="-122"/>
              <a:ea typeface="华文楷体" panose="02010600040101010101" charset="-122"/>
            </a:endParaRPr>
          </a:p>
        </p:txBody>
      </p:sp>
      <p:sp>
        <p:nvSpPr>
          <p:cNvPr id="22" name="文本框 21"/>
          <p:cNvSpPr txBox="1"/>
          <p:nvPr/>
        </p:nvSpPr>
        <p:spPr>
          <a:xfrm>
            <a:off x="7319010" y="4191635"/>
            <a:ext cx="1121410" cy="768350"/>
          </a:xfrm>
          <a:prstGeom prst="rect">
            <a:avLst/>
          </a:prstGeom>
          <a:noFill/>
          <a:ln w="9525">
            <a:noFill/>
          </a:ln>
        </p:spPr>
        <p:txBody>
          <a:bodyPr wrap="square">
            <a:spAutoFit/>
          </a:bodyPr>
          <a:p>
            <a:r>
              <a:rPr lang="zh-CN" altLang="en-US" sz="2200" b="1" dirty="0">
                <a:solidFill>
                  <a:srgbClr val="0000FF"/>
                </a:solidFill>
                <a:latin typeface="华文楷体" panose="02010600040101010101" charset="-122"/>
                <a:ea typeface="华文楷体" panose="02010600040101010101" charset="-122"/>
              </a:rPr>
              <a:t>介词，到。</a:t>
            </a:r>
            <a:endParaRPr lang="zh-CN" altLang="en-US" sz="2200" b="1" dirty="0">
              <a:solidFill>
                <a:srgbClr val="0000FF"/>
              </a:solidFill>
              <a:latin typeface="华文楷体" panose="02010600040101010101" charset="-122"/>
              <a:ea typeface="华文楷体" panose="02010600040101010101" charset="-122"/>
            </a:endParaRPr>
          </a:p>
        </p:txBody>
      </p:sp>
      <p:sp>
        <p:nvSpPr>
          <p:cNvPr id="6" name="文本框 5"/>
          <p:cNvSpPr txBox="1"/>
          <p:nvPr/>
        </p:nvSpPr>
        <p:spPr>
          <a:xfrm>
            <a:off x="8536940" y="4549775"/>
            <a:ext cx="634365" cy="583565"/>
          </a:xfrm>
          <a:prstGeom prst="rect">
            <a:avLst/>
          </a:prstGeom>
          <a:noFill/>
        </p:spPr>
        <p:txBody>
          <a:bodyPr wrap="square" rtlCol="0">
            <a:spAutoFit/>
          </a:bodyPr>
          <a:p>
            <a:r>
              <a:rPr lang="zh-CN" altLang="en-US" sz="3200" b="1">
                <a:solidFill>
                  <a:srgbClr val="C89700"/>
                </a:solidFill>
                <a:latin typeface="华文中宋" panose="02010600040101010101" charset="-122"/>
                <a:ea typeface="华文中宋" panose="02010600040101010101" charset="-122"/>
              </a:rPr>
              <a:t>①</a:t>
            </a:r>
            <a:endParaRPr lang="zh-CN" altLang="en-US" sz="3200" b="1">
              <a:solidFill>
                <a:srgbClr val="C89700"/>
              </a:solidFill>
              <a:latin typeface="华文中宋" panose="02010600040101010101" charset="-122"/>
              <a:ea typeface="华文中宋" panose="02010600040101010101" charset="-122"/>
            </a:endParaRPr>
          </a:p>
        </p:txBody>
      </p:sp>
      <p:sp>
        <p:nvSpPr>
          <p:cNvPr id="7" name="文本框 6"/>
          <p:cNvSpPr txBox="1"/>
          <p:nvPr/>
        </p:nvSpPr>
        <p:spPr>
          <a:xfrm>
            <a:off x="61595" y="128905"/>
            <a:ext cx="1332865" cy="829945"/>
          </a:xfrm>
          <a:prstGeom prst="rect">
            <a:avLst/>
          </a:prstGeom>
          <a:noFill/>
          <a:ln w="9525">
            <a:noFill/>
          </a:ln>
        </p:spPr>
        <p:txBody>
          <a:bodyPr wrap="square">
            <a:spAutoFit/>
          </a:bodyPr>
          <a:p>
            <a:pPr eaLnBrk="1" hangingPunct="1">
              <a:lnSpc>
                <a:spcPct val="80000"/>
              </a:lnSpc>
            </a:pPr>
            <a:r>
              <a:rPr lang="zh-CN" altLang="en-US" sz="2000" b="1" dirty="0">
                <a:solidFill>
                  <a:srgbClr val="0000FF"/>
                </a:solidFill>
                <a:latin typeface="华文楷体" panose="02010600040101010101" charset="-122"/>
                <a:ea typeface="华文楷体" panose="02010600040101010101" charset="-122"/>
              </a:rPr>
              <a:t>指嬴政，即后来的秦始皇。</a:t>
            </a:r>
            <a:endParaRPr lang="zh-CN" altLang="en-US" sz="2000" b="1" dirty="0">
              <a:solidFill>
                <a:srgbClr val="0000FF"/>
              </a:solidFill>
              <a:latin typeface="华文楷体" panose="02010600040101010101" charset="-122"/>
              <a:ea typeface="华文楷体" panose="02010600040101010101" charset="-122"/>
            </a:endParaRPr>
          </a:p>
        </p:txBody>
      </p:sp>
      <p:sp>
        <p:nvSpPr>
          <p:cNvPr id="13" name="文本框 12"/>
          <p:cNvSpPr txBox="1"/>
          <p:nvPr/>
        </p:nvSpPr>
        <p:spPr>
          <a:xfrm>
            <a:off x="1761490" y="220345"/>
            <a:ext cx="6237605" cy="645160"/>
          </a:xfrm>
          <a:prstGeom prst="rect">
            <a:avLst/>
          </a:prstGeom>
          <a:noFill/>
          <a:ln w="9525">
            <a:noFill/>
          </a:ln>
        </p:spPr>
        <p:txBody>
          <a:bodyPr wrap="square">
            <a:spAutoFit/>
          </a:bodyPr>
          <a:p>
            <a:pPr eaLnBrk="1" hangingPunct="1">
              <a:lnSpc>
                <a:spcPct val="90000"/>
              </a:lnSpc>
            </a:pPr>
            <a:r>
              <a:rPr lang="zh-CN" altLang="en-US" sz="2000" b="1" dirty="0">
                <a:solidFill>
                  <a:srgbClr val="0000FF"/>
                </a:solidFill>
                <a:latin typeface="华文楷体" panose="02010600040101010101" charset="-122"/>
                <a:ea typeface="华文楷体" panose="02010600040101010101" charset="-122"/>
              </a:rPr>
              <a:t>安陵国的国君。安陵是一个小国，在今河南鄢陵西北，原是魏国的附属国，魏襄王封其弟为安陵君。</a:t>
            </a:r>
            <a:endParaRPr lang="zh-CN" altLang="en-US" sz="2000" b="1" dirty="0">
              <a:solidFill>
                <a:srgbClr val="0000FF"/>
              </a:solidFill>
              <a:latin typeface="华文楷体" panose="02010600040101010101" charset="-122"/>
              <a:ea typeface="华文楷体" panose="02010600040101010101" charset="-122"/>
            </a:endParaRPr>
          </a:p>
        </p:txBody>
      </p:sp>
      <p:sp>
        <p:nvSpPr>
          <p:cNvPr id="23" name="文本框 22"/>
          <p:cNvSpPr txBox="1"/>
          <p:nvPr/>
        </p:nvSpPr>
        <p:spPr>
          <a:xfrm>
            <a:off x="7999095" y="435610"/>
            <a:ext cx="1031240" cy="429895"/>
          </a:xfrm>
          <a:prstGeom prst="rect">
            <a:avLst/>
          </a:prstGeom>
          <a:noFill/>
          <a:ln w="9525">
            <a:noFill/>
          </a:ln>
        </p:spPr>
        <p:txBody>
          <a:bodyPr wrap="square">
            <a:spAutoFit/>
          </a:bodyPr>
          <a:p>
            <a:pPr eaLnBrk="1" hangingPunct="1"/>
            <a:r>
              <a:rPr lang="zh-CN" altLang="en-US" sz="2200" b="1" dirty="0">
                <a:solidFill>
                  <a:srgbClr val="0000FF"/>
                </a:solidFill>
                <a:latin typeface="华文楷体" panose="02010600040101010101" charset="-122"/>
                <a:ea typeface="华文楷体" panose="02010600040101010101" charset="-122"/>
              </a:rPr>
              <a:t>交换。</a:t>
            </a:r>
            <a:endParaRPr lang="zh-CN" altLang="en-US" sz="2200" b="1" dirty="0">
              <a:solidFill>
                <a:srgbClr val="0000FF"/>
              </a:solidFill>
              <a:latin typeface="华文楷体" panose="02010600040101010101" charset="-122"/>
              <a:ea typeface="华文楷体" panose="02010600040101010101" charset="-122"/>
            </a:endParaRPr>
          </a:p>
        </p:txBody>
      </p:sp>
      <p:sp>
        <p:nvSpPr>
          <p:cNvPr id="24" name="文本框 23"/>
          <p:cNvSpPr txBox="1"/>
          <p:nvPr/>
        </p:nvSpPr>
        <p:spPr>
          <a:xfrm>
            <a:off x="1839595" y="1338263"/>
            <a:ext cx="2079625" cy="460375"/>
          </a:xfrm>
          <a:prstGeom prst="rect">
            <a:avLst/>
          </a:prstGeom>
          <a:noFill/>
          <a:ln w="9525">
            <a:noFill/>
          </a:ln>
        </p:spPr>
        <p:txBody>
          <a:bodyPr>
            <a:spAutoFit/>
          </a:bodyPr>
          <a:p>
            <a:pPr eaLnBrk="1" hangingPunct="1"/>
            <a:r>
              <a:rPr lang="zh-CN" altLang="en-US" sz="2400" b="1" dirty="0">
                <a:solidFill>
                  <a:srgbClr val="0000FF"/>
                </a:solidFill>
                <a:latin typeface="华文楷体" panose="02010600040101010101" charset="-122"/>
                <a:ea typeface="华文楷体" panose="02010600040101010101" charset="-122"/>
              </a:rPr>
              <a:t>表示祈使语气。</a:t>
            </a:r>
            <a:endParaRPr lang="zh-CN" altLang="en-US" sz="2400" b="1" dirty="0">
              <a:solidFill>
                <a:srgbClr val="0000FF"/>
              </a:solidFill>
              <a:latin typeface="华文楷体" panose="02010600040101010101" charset="-122"/>
              <a:ea typeface="华文楷体" panose="02010600040101010101"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1000"/>
                                        <p:tgtEl>
                                          <p:spTgt spid="19"/>
                                        </p:tgtEl>
                                      </p:cBhvr>
                                    </p:animEffect>
                                    <p:anim calcmode="lin" valueType="num">
                                      <p:cBhvr>
                                        <p:cTn id="76" dur="1000" fill="hold"/>
                                        <p:tgtEl>
                                          <p:spTgt spid="19"/>
                                        </p:tgtEl>
                                        <p:attrNameLst>
                                          <p:attrName>ppt_x</p:attrName>
                                        </p:attrNameLst>
                                      </p:cBhvr>
                                      <p:tavLst>
                                        <p:tav tm="0">
                                          <p:val>
                                            <p:strVal val="#ppt_x"/>
                                          </p:val>
                                        </p:tav>
                                        <p:tav tm="100000">
                                          <p:val>
                                            <p:strVal val="#ppt_x"/>
                                          </p:val>
                                        </p:tav>
                                      </p:tavLst>
                                    </p:anim>
                                    <p:anim calcmode="lin" valueType="num">
                                      <p:cBhvr>
                                        <p:cTn id="7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1000"/>
                                        <p:tgtEl>
                                          <p:spTgt spid="20"/>
                                        </p:tgtEl>
                                      </p:cBhvr>
                                    </p:animEffect>
                                    <p:anim calcmode="lin" valueType="num">
                                      <p:cBhvr>
                                        <p:cTn id="83" dur="1000" fill="hold"/>
                                        <p:tgtEl>
                                          <p:spTgt spid="20"/>
                                        </p:tgtEl>
                                        <p:attrNameLst>
                                          <p:attrName>ppt_x</p:attrName>
                                        </p:attrNameLst>
                                      </p:cBhvr>
                                      <p:tavLst>
                                        <p:tav tm="0">
                                          <p:val>
                                            <p:strVal val="#ppt_x"/>
                                          </p:val>
                                        </p:tav>
                                        <p:tav tm="100000">
                                          <p:val>
                                            <p:strVal val="#ppt_x"/>
                                          </p:val>
                                        </p:tav>
                                      </p:tavLst>
                                    </p:anim>
                                    <p:anim calcmode="lin" valueType="num">
                                      <p:cBhvr>
                                        <p:cTn id="8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1000"/>
                                        <p:tgtEl>
                                          <p:spTgt spid="21"/>
                                        </p:tgtEl>
                                      </p:cBhvr>
                                    </p:animEffect>
                                    <p:anim calcmode="lin" valueType="num">
                                      <p:cBhvr>
                                        <p:cTn id="90" dur="1000" fill="hold"/>
                                        <p:tgtEl>
                                          <p:spTgt spid="21"/>
                                        </p:tgtEl>
                                        <p:attrNameLst>
                                          <p:attrName>ppt_x</p:attrName>
                                        </p:attrNameLst>
                                      </p:cBhvr>
                                      <p:tavLst>
                                        <p:tav tm="0">
                                          <p:val>
                                            <p:strVal val="#ppt_x"/>
                                          </p:val>
                                        </p:tav>
                                        <p:tav tm="100000">
                                          <p:val>
                                            <p:strVal val="#ppt_x"/>
                                          </p:val>
                                        </p:tav>
                                      </p:tavLst>
                                    </p:anim>
                                    <p:anim calcmode="lin" valueType="num">
                                      <p:cBhvr>
                                        <p:cTn id="9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fade">
                                      <p:cBhvr>
                                        <p:cTn id="96" dur="1000"/>
                                        <p:tgtEl>
                                          <p:spTgt spid="22"/>
                                        </p:tgtEl>
                                      </p:cBhvr>
                                    </p:animEffect>
                                    <p:anim calcmode="lin" valueType="num">
                                      <p:cBhvr>
                                        <p:cTn id="97" dur="1000" fill="hold"/>
                                        <p:tgtEl>
                                          <p:spTgt spid="22"/>
                                        </p:tgtEl>
                                        <p:attrNameLst>
                                          <p:attrName>ppt_x</p:attrName>
                                        </p:attrNameLst>
                                      </p:cBhvr>
                                      <p:tavLst>
                                        <p:tav tm="0">
                                          <p:val>
                                            <p:strVal val="#ppt_x"/>
                                          </p:val>
                                        </p:tav>
                                        <p:tav tm="100000">
                                          <p:val>
                                            <p:strVal val="#ppt_x"/>
                                          </p:val>
                                        </p:tav>
                                      </p:tavLst>
                                    </p:anim>
                                    <p:anim calcmode="lin" valueType="num">
                                      <p:cBhvr>
                                        <p:cTn id="9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11266" grpId="0" bldLvl="0" animBg="1"/>
      <p:bldP spid="7" grpId="0"/>
      <p:bldP spid="13"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2"/>
          <p:cNvSpPr txBox="1"/>
          <p:nvPr/>
        </p:nvSpPr>
        <p:spPr>
          <a:xfrm>
            <a:off x="160020" y="361315"/>
            <a:ext cx="8824595" cy="4420870"/>
          </a:xfrm>
          <a:prstGeom prst="rect">
            <a:avLst/>
          </a:prstGeom>
          <a:solidFill>
            <a:schemeClr val="bg1">
              <a:alpha val="34000"/>
            </a:schemeClr>
          </a:solidFill>
          <a:ln w="9525">
            <a:noFill/>
          </a:ln>
        </p:spPr>
        <p:txBody>
          <a:bodyPr wrap="square" anchor="t">
            <a:spAutoFit/>
          </a:bodyPr>
          <a:p>
            <a:pPr>
              <a:lnSpc>
                <a:spcPct val="110000"/>
              </a:lnSpc>
            </a:pP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【译 文】</a:t>
            </a:r>
            <a:endPar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r>
              <a:rPr lang="en-US" altLang="zh-CN" sz="3200" b="1" dirty="0">
                <a:latin typeface="黑体" panose="02010609060101010101" pitchFamily="49" charset="-122"/>
                <a:ea typeface="黑体" panose="02010609060101010101" pitchFamily="49" charset="-122"/>
                <a:cs typeface="黑体" panose="02010609060101010101" pitchFamily="49" charset="-122"/>
              </a:rPr>
              <a:t>   </a:t>
            </a:r>
            <a:r>
              <a:rPr lang="en-US" altLang="zh-CN"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 </a:t>
            </a: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 秦王派人对安陵君</a:t>
            </a:r>
            <a:r>
              <a:rPr lang="en-US" altLang="zh-CN"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安陵国的国君</a:t>
            </a:r>
            <a:r>
              <a:rPr lang="en-US" altLang="zh-CN"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说：</a:t>
            </a: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我打算要用方圆五百里的土地交换安陵，安陵君一定要答应我！”安陵君说：“大王给以恩惠，用大的地盘交换我们小的地盘，实在是善事；即使这样，但我从先王那里接受了封地，愿意始终守卫它，不敢交换！”秦王知道后（很）不高兴。因此安陵君就派遣唐雎出使到秦国。</a:t>
            </a:r>
            <a:endPar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Box 4"/>
          <p:cNvSpPr txBox="1"/>
          <p:nvPr/>
        </p:nvSpPr>
        <p:spPr>
          <a:xfrm>
            <a:off x="86360" y="-3810"/>
            <a:ext cx="9085580" cy="5031105"/>
          </a:xfrm>
          <a:prstGeom prst="rect">
            <a:avLst/>
          </a:prstGeom>
          <a:solidFill>
            <a:schemeClr val="bg1">
              <a:alpha val="39000"/>
            </a:schemeClr>
          </a:solidFill>
          <a:ln w="9525">
            <a:noFill/>
          </a:ln>
        </p:spPr>
        <p:txBody>
          <a:bodyPr wrap="square">
            <a:spAutoFit/>
          </a:bodyPr>
          <a:p>
            <a:pPr eaLnBrk="1" hangingPunct="1">
              <a:lnSpc>
                <a:spcPct val="180000"/>
              </a:lnSpc>
            </a:pPr>
            <a:r>
              <a:rPr lang="zh-CN" altLang="en-US" sz="3000" b="1" dirty="0">
                <a:latin typeface="黑体" panose="02010609060101010101" pitchFamily="49" charset="-122"/>
                <a:ea typeface="黑体" panose="02010609060101010101" pitchFamily="49" charset="-122"/>
                <a:cs typeface="黑体" panose="02010609060101010101" pitchFamily="49" charset="-122"/>
              </a:rPr>
              <a:t>    秦王</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谓</a:t>
            </a:r>
            <a:r>
              <a:rPr lang="zh-CN" altLang="en-US" sz="3000" b="1" dirty="0">
                <a:latin typeface="黑体" panose="02010609060101010101" pitchFamily="49" charset="-122"/>
                <a:ea typeface="黑体" panose="02010609060101010101" pitchFamily="49" charset="-122"/>
                <a:cs typeface="黑体" panose="02010609060101010101" pitchFamily="49" charset="-122"/>
              </a:rPr>
              <a:t>唐雎曰：“寡人</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以</a:t>
            </a:r>
            <a:r>
              <a:rPr lang="zh-CN" altLang="en-US" sz="3000" b="1" dirty="0">
                <a:latin typeface="黑体" panose="02010609060101010101" pitchFamily="49" charset="-122"/>
                <a:ea typeface="黑体" panose="02010609060101010101" pitchFamily="49" charset="-122"/>
                <a:cs typeface="黑体" panose="02010609060101010101" pitchFamily="49" charset="-122"/>
              </a:rPr>
              <a:t>五百里之地易安陵，</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200000"/>
              </a:lnSpc>
            </a:pPr>
            <a:r>
              <a:rPr lang="zh-CN" altLang="en-US" sz="3000" b="1" dirty="0">
                <a:latin typeface="黑体" panose="02010609060101010101" pitchFamily="49" charset="-122"/>
                <a:ea typeface="黑体" panose="02010609060101010101" pitchFamily="49" charset="-122"/>
                <a:cs typeface="黑体" panose="02010609060101010101" pitchFamily="49" charset="-122"/>
              </a:rPr>
              <a:t>安陵君不听寡人，何</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也</a:t>
            </a:r>
            <a:r>
              <a:rPr lang="zh-CN" altLang="en-US" sz="3000" b="1" dirty="0">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且</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rPr>
              <a:t>秦灭韩亡魏</a:t>
            </a:r>
            <a:r>
              <a:rPr lang="zh-CN" altLang="en-US" sz="3000" b="1" dirty="0">
                <a:latin typeface="黑体" panose="02010609060101010101" pitchFamily="49" charset="-122"/>
                <a:ea typeface="黑体" panose="02010609060101010101" pitchFamily="49" charset="-122"/>
                <a:cs typeface="黑体" panose="02010609060101010101" pitchFamily="49" charset="-122"/>
              </a:rPr>
              <a:t>，而君</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以</a:t>
            </a:r>
            <a:r>
              <a:rPr lang="zh-CN" altLang="en-US" sz="3000" b="1" dirty="0">
                <a:latin typeface="黑体" panose="02010609060101010101" pitchFamily="49" charset="-122"/>
                <a:ea typeface="黑体" panose="02010609060101010101" pitchFamily="49" charset="-122"/>
                <a:cs typeface="黑体" panose="02010609060101010101" pitchFamily="49" charset="-122"/>
              </a:rPr>
              <a:t>五</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50000"/>
              </a:lnSpc>
            </a:pPr>
            <a:r>
              <a:rPr lang="zh-CN" altLang="en-US" sz="3000" b="1" dirty="0">
                <a:latin typeface="黑体" panose="02010609060101010101" pitchFamily="49" charset="-122"/>
                <a:ea typeface="黑体" panose="02010609060101010101" pitchFamily="49" charset="-122"/>
                <a:cs typeface="黑体" panose="02010609060101010101" pitchFamily="49" charset="-122"/>
              </a:rPr>
              <a:t>十里之地存者，以君为长者，故不</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错意</a:t>
            </a:r>
            <a:r>
              <a:rPr lang="zh-CN" altLang="en-US" sz="3000" b="1" dirty="0">
                <a:latin typeface="黑体" panose="02010609060101010101" pitchFamily="49" charset="-122"/>
                <a:ea typeface="黑体" panose="02010609060101010101" pitchFamily="49" charset="-122"/>
                <a:cs typeface="黑体" panose="02010609060101010101" pitchFamily="49" charset="-122"/>
              </a:rPr>
              <a:t>也。今吾</a:t>
            </a:r>
            <a:r>
              <a:rPr lang="zh-CN" altLang="en-US" sz="3000" b="1" dirty="0">
                <a:latin typeface="黑体" panose="02010609060101010101" pitchFamily="49" charset="-122"/>
                <a:ea typeface="黑体" panose="02010609060101010101" pitchFamily="49" charset="-122"/>
                <a:cs typeface="黑体" panose="02010609060101010101" pitchFamily="49" charset="-122"/>
              </a:rPr>
              <a:t>以</a:t>
            </a:r>
            <a:endPar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220000"/>
              </a:lnSpc>
            </a:pPr>
            <a:r>
              <a:rPr lang="zh-CN" altLang="en-US" sz="3000" b="1" dirty="0">
                <a:latin typeface="黑体" panose="02010609060101010101" pitchFamily="49" charset="-122"/>
                <a:ea typeface="黑体" panose="02010609060101010101" pitchFamily="49" charset="-122"/>
                <a:cs typeface="黑体" panose="02010609060101010101" pitchFamily="49" charset="-122"/>
              </a:rPr>
              <a:t>十倍之地，</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请广于君</a:t>
            </a:r>
            <a:r>
              <a:rPr lang="zh-CN" altLang="en-US" sz="3000" b="1" dirty="0">
                <a:latin typeface="黑体" panose="02010609060101010101" pitchFamily="49" charset="-122"/>
                <a:ea typeface="黑体" panose="02010609060101010101" pitchFamily="49" charset="-122"/>
                <a:cs typeface="黑体" panose="02010609060101010101" pitchFamily="49" charset="-122"/>
              </a:rPr>
              <a:t>，而君</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逆寡人者</a:t>
            </a:r>
            <a:r>
              <a:rPr lang="zh-CN" altLang="en-US" sz="3000" b="1" dirty="0">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轻寡人与</a:t>
            </a:r>
            <a:r>
              <a:rPr lang="zh-CN" altLang="en-US" sz="3000" b="1" dirty="0">
                <a:latin typeface="黑体" panose="02010609060101010101" pitchFamily="49" charset="-122"/>
                <a:ea typeface="黑体" panose="02010609060101010101" pitchFamily="49" charset="-122"/>
                <a:cs typeface="黑体" panose="02010609060101010101" pitchFamily="49" charset="-122"/>
              </a:rPr>
              <a:t>？”</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30000"/>
              </a:lnSpc>
            </a:pPr>
            <a:r>
              <a:rPr lang="zh-CN" altLang="en-US" sz="3000" b="1" noProof="0" dirty="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唐雎对曰：“否，</a:t>
            </a:r>
            <a:r>
              <a:rPr lang="zh-CN" altLang="en-US" sz="3000" b="1"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非若是</a:t>
            </a:r>
            <a:r>
              <a:rPr lang="zh-CN" altLang="en-US" sz="3000" b="1" noProof="0" dirty="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也。安陵君受地于先王而</a:t>
            </a:r>
            <a:r>
              <a:rPr lang="zh-CN" altLang="en-US" sz="3000" b="1"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守</a:t>
            </a:r>
            <a:endParaRPr lang="zh-CN" altLang="en-US" sz="3000" b="1"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endParaRPr>
          </a:p>
          <a:p>
            <a:pPr eaLnBrk="1" hangingPunct="1">
              <a:lnSpc>
                <a:spcPct val="190000"/>
              </a:lnSpc>
            </a:pPr>
            <a:r>
              <a:rPr lang="zh-CN" altLang="en-US" sz="3000" b="1" noProof="0" dirty="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之，虽千里不敢易也，</a:t>
            </a:r>
            <a:r>
              <a:rPr lang="zh-CN" altLang="en-US" sz="3000" b="1"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岂直</a:t>
            </a:r>
            <a:r>
              <a:rPr lang="zh-CN" altLang="en-US" sz="3000" b="1" noProof="0" dirty="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五百里哉？”</a:t>
            </a:r>
            <a:endParaRPr lang="en-US" altLang="zh-CN" sz="3000" b="1" dirty="0">
              <a:latin typeface="黑体" panose="02010609060101010101" pitchFamily="49" charset="-122"/>
              <a:ea typeface="黑体" panose="02010609060101010101" pitchFamily="49" charset="-122"/>
              <a:cs typeface="黑体" panose="02010609060101010101" pitchFamily="49" charset="-122"/>
            </a:endParaRPr>
          </a:p>
        </p:txBody>
      </p:sp>
      <p:sp>
        <p:nvSpPr>
          <p:cNvPr id="13" name="文本框 12"/>
          <p:cNvSpPr txBox="1"/>
          <p:nvPr/>
        </p:nvSpPr>
        <p:spPr>
          <a:xfrm>
            <a:off x="1262380" y="24765"/>
            <a:ext cx="1822450" cy="460375"/>
          </a:xfrm>
          <a:prstGeom prst="rect">
            <a:avLst/>
          </a:prstGeom>
          <a:noFill/>
          <a:ln w="9525">
            <a:noFill/>
          </a:ln>
        </p:spPr>
        <p:txBody>
          <a:bodyPr>
            <a:spAutoFit/>
          </a:bodyPr>
          <a:p>
            <a:r>
              <a:rPr lang="zh-CN" altLang="en-US" sz="2400" b="1" dirty="0">
                <a:solidFill>
                  <a:srgbClr val="0000FF"/>
                </a:solidFill>
                <a:latin typeface="华文楷体" panose="02010600040101010101" charset="-122"/>
                <a:ea typeface="华文楷体" panose="02010600040101010101" charset="-122"/>
                <a:cs typeface="华文楷体" panose="02010600040101010101" charset="-122"/>
              </a:rPr>
              <a:t>对</a:t>
            </a:r>
            <a:r>
              <a:rPr lang="en-US" altLang="zh-CN" sz="2400" b="1" dirty="0">
                <a:solidFill>
                  <a:srgbClr val="0000FF"/>
                </a:solidFill>
                <a:latin typeface="华文楷体" panose="02010600040101010101" charset="-122"/>
                <a:ea typeface="华文楷体" panose="02010600040101010101" charset="-122"/>
                <a:cs typeface="华文楷体" panose="02010600040101010101" charset="-122"/>
              </a:rPr>
              <a:t>……</a:t>
            </a:r>
            <a:r>
              <a:rPr lang="zh-CN" altLang="en-US" sz="2400" b="1" dirty="0">
                <a:solidFill>
                  <a:srgbClr val="0000FF"/>
                </a:solidFill>
                <a:latin typeface="华文楷体" panose="02010600040101010101" charset="-122"/>
                <a:ea typeface="华文楷体" panose="02010600040101010101" charset="-122"/>
                <a:cs typeface="华文楷体" panose="02010600040101010101" charset="-122"/>
              </a:rPr>
              <a:t>说。</a:t>
            </a:r>
            <a:endParaRPr lang="zh-CN" altLang="en-US" sz="2400" b="1" dirty="0">
              <a:solidFill>
                <a:srgbClr val="0000FF"/>
              </a:solidFill>
              <a:latin typeface="华文楷体" panose="02010600040101010101" charset="-122"/>
              <a:ea typeface="华文楷体" panose="02010600040101010101" charset="-122"/>
              <a:cs typeface="华文楷体" panose="02010600040101010101" charset="-122"/>
            </a:endParaRPr>
          </a:p>
        </p:txBody>
      </p:sp>
      <p:sp>
        <p:nvSpPr>
          <p:cNvPr id="14" name="文本框 13"/>
          <p:cNvSpPr txBox="1"/>
          <p:nvPr/>
        </p:nvSpPr>
        <p:spPr>
          <a:xfrm>
            <a:off x="4697730" y="24765"/>
            <a:ext cx="810895" cy="460375"/>
          </a:xfrm>
          <a:prstGeom prst="rect">
            <a:avLst/>
          </a:prstGeom>
          <a:noFill/>
          <a:ln w="9525">
            <a:noFill/>
          </a:ln>
        </p:spPr>
        <p:txBody>
          <a:bodyPr wrap="square">
            <a:spAutoFit/>
          </a:bodyPr>
          <a:p>
            <a:r>
              <a:rPr lang="zh-CN" altLang="en-US" sz="2400" b="1" dirty="0">
                <a:solidFill>
                  <a:srgbClr val="0000FF"/>
                </a:solidFill>
                <a:latin typeface="华文楷体" panose="02010600040101010101" charset="-122"/>
                <a:ea typeface="华文楷体" panose="02010600040101010101" charset="-122"/>
              </a:rPr>
              <a:t>用。</a:t>
            </a:r>
            <a:endParaRPr lang="zh-CN" altLang="en-US" sz="2400" b="1" dirty="0">
              <a:solidFill>
                <a:srgbClr val="0000FF"/>
              </a:solidFill>
              <a:latin typeface="华文楷体" panose="02010600040101010101" charset="-122"/>
              <a:ea typeface="华文楷体" panose="02010600040101010101" charset="-122"/>
            </a:endParaRPr>
          </a:p>
        </p:txBody>
      </p:sp>
      <p:sp>
        <p:nvSpPr>
          <p:cNvPr id="15" name="文本框 14"/>
          <p:cNvSpPr txBox="1"/>
          <p:nvPr/>
        </p:nvSpPr>
        <p:spPr>
          <a:xfrm>
            <a:off x="2414270" y="716915"/>
            <a:ext cx="1826895" cy="645160"/>
          </a:xfrm>
          <a:prstGeom prst="rect">
            <a:avLst/>
          </a:prstGeom>
          <a:noFill/>
          <a:ln w="9525">
            <a:noFill/>
          </a:ln>
        </p:spPr>
        <p:txBody>
          <a:bodyPr wrap="square">
            <a:spAutoFit/>
          </a:bodyPr>
          <a:p>
            <a:pPr eaLnBrk="1" hangingPunct="1">
              <a:lnSpc>
                <a:spcPct val="90000"/>
              </a:lnSpc>
            </a:pPr>
            <a:r>
              <a:rPr lang="zh-CN" altLang="en-US" sz="2000" b="1" dirty="0">
                <a:solidFill>
                  <a:srgbClr val="0000FF"/>
                </a:solidFill>
                <a:latin typeface="华文楷体" panose="02010600040101010101" charset="-122"/>
                <a:ea typeface="华文楷体" panose="02010600040101010101" charset="-122"/>
                <a:cs typeface="华文楷体" panose="02010600040101010101" charset="-122"/>
              </a:rPr>
              <a:t>表疑问语气，相当于“呢”。</a:t>
            </a:r>
            <a:endParaRPr lang="zh-CN" altLang="en-US" sz="2000" b="1" dirty="0">
              <a:solidFill>
                <a:srgbClr val="0000FF"/>
              </a:solidFill>
              <a:latin typeface="华文楷体" panose="02010600040101010101" charset="-122"/>
              <a:ea typeface="华文楷体" panose="02010600040101010101" charset="-122"/>
              <a:cs typeface="华文楷体" panose="02010600040101010101" charset="-122"/>
            </a:endParaRPr>
          </a:p>
        </p:txBody>
      </p:sp>
      <p:sp>
        <p:nvSpPr>
          <p:cNvPr id="16" name="文本框 15"/>
          <p:cNvSpPr txBox="1"/>
          <p:nvPr/>
        </p:nvSpPr>
        <p:spPr>
          <a:xfrm>
            <a:off x="4241165" y="808673"/>
            <a:ext cx="931863" cy="460375"/>
          </a:xfrm>
          <a:prstGeom prst="rect">
            <a:avLst/>
          </a:prstGeom>
          <a:noFill/>
          <a:ln w="9525">
            <a:noFill/>
          </a:ln>
        </p:spPr>
        <p:txBody>
          <a:bodyPr>
            <a:spAutoFit/>
          </a:bodyPr>
          <a:p>
            <a:pPr eaLnBrk="1" hangingPunct="1"/>
            <a:r>
              <a:rPr lang="zh-CN" altLang="en-US" sz="2400" b="1" dirty="0">
                <a:solidFill>
                  <a:srgbClr val="0000FF"/>
                </a:solidFill>
                <a:latin typeface="华文楷体" panose="02010600040101010101" charset="-122"/>
                <a:ea typeface="华文楷体" panose="02010600040101010101" charset="-122"/>
              </a:rPr>
              <a:t>况且。</a:t>
            </a:r>
            <a:endParaRPr lang="zh-CN" altLang="en-US" sz="2400" b="1" dirty="0">
              <a:solidFill>
                <a:srgbClr val="0000FF"/>
              </a:solidFill>
              <a:latin typeface="华文楷体" panose="02010600040101010101" charset="-122"/>
              <a:ea typeface="华文楷体" panose="02010600040101010101" charset="-122"/>
            </a:endParaRPr>
          </a:p>
        </p:txBody>
      </p:sp>
      <p:sp>
        <p:nvSpPr>
          <p:cNvPr id="17" name="文本框 16"/>
          <p:cNvSpPr txBox="1"/>
          <p:nvPr/>
        </p:nvSpPr>
        <p:spPr>
          <a:xfrm>
            <a:off x="5173028" y="716915"/>
            <a:ext cx="4213225" cy="645160"/>
          </a:xfrm>
          <a:prstGeom prst="rect">
            <a:avLst/>
          </a:prstGeom>
          <a:noFill/>
          <a:ln w="9525">
            <a:noFill/>
          </a:ln>
        </p:spPr>
        <p:txBody>
          <a:bodyPr>
            <a:spAutoFit/>
          </a:bodyPr>
          <a:p>
            <a:pPr eaLnBrk="1" hangingPunct="1">
              <a:lnSpc>
                <a:spcPct val="90000"/>
              </a:lnSpc>
            </a:pPr>
            <a:r>
              <a:rPr lang="zh-CN" altLang="en-US" sz="2000" b="1" dirty="0">
                <a:solidFill>
                  <a:srgbClr val="0000FF"/>
                </a:solidFill>
                <a:latin typeface="华文楷体" panose="02010600040101010101" charset="-122"/>
                <a:ea typeface="华文楷体" panose="02010600040101010101" charset="-122"/>
                <a:cs typeface="华文楷体" panose="02010600040101010101" charset="-122"/>
              </a:rPr>
              <a:t>秦灭韩国在始皇十七年（前</a:t>
            </a:r>
            <a:r>
              <a:rPr lang="en-US" altLang="zh-CN" sz="2000" b="1" dirty="0">
                <a:solidFill>
                  <a:srgbClr val="0000FF"/>
                </a:solidFill>
                <a:latin typeface="华文楷体" panose="02010600040101010101" charset="-122"/>
                <a:ea typeface="华文楷体" panose="02010600040101010101" charset="-122"/>
                <a:cs typeface="华文楷体" panose="02010600040101010101" charset="-122"/>
              </a:rPr>
              <a:t>230</a:t>
            </a:r>
            <a:r>
              <a:rPr lang="zh-CN" altLang="en-US" sz="2000" b="1" dirty="0">
                <a:solidFill>
                  <a:srgbClr val="0000FF"/>
                </a:solidFill>
                <a:latin typeface="华文楷体" panose="02010600040101010101" charset="-122"/>
                <a:ea typeface="华文楷体" panose="02010600040101010101" charset="-122"/>
                <a:cs typeface="华文楷体" panose="02010600040101010101" charset="-122"/>
              </a:rPr>
              <a:t>），灭魏国在始皇二十二年（前</a:t>
            </a:r>
            <a:r>
              <a:rPr lang="en-US" altLang="zh-CN" sz="2000" b="1" dirty="0">
                <a:solidFill>
                  <a:srgbClr val="0000FF"/>
                </a:solidFill>
                <a:latin typeface="华文楷体" panose="02010600040101010101" charset="-122"/>
                <a:ea typeface="华文楷体" panose="02010600040101010101" charset="-122"/>
                <a:cs typeface="华文楷体" panose="02010600040101010101" charset="-122"/>
              </a:rPr>
              <a:t>225</a:t>
            </a:r>
            <a:r>
              <a:rPr lang="zh-CN" altLang="en-US" sz="2000" b="1" dirty="0">
                <a:solidFill>
                  <a:srgbClr val="0000FF"/>
                </a:solidFill>
                <a:latin typeface="华文楷体" panose="02010600040101010101" charset="-122"/>
                <a:ea typeface="华文楷体" panose="02010600040101010101" charset="-122"/>
                <a:cs typeface="华文楷体" panose="02010600040101010101" charset="-122"/>
              </a:rPr>
              <a:t>）。</a:t>
            </a:r>
            <a:endParaRPr lang="zh-CN" altLang="en-US" sz="2000" b="1" dirty="0">
              <a:solidFill>
                <a:srgbClr val="0000FF"/>
              </a:solidFill>
              <a:latin typeface="华文楷体" panose="02010600040101010101" charset="-122"/>
              <a:ea typeface="华文楷体" panose="02010600040101010101" charset="-122"/>
              <a:cs typeface="华文楷体" panose="02010600040101010101" charset="-122"/>
            </a:endParaRPr>
          </a:p>
        </p:txBody>
      </p:sp>
      <p:sp>
        <p:nvSpPr>
          <p:cNvPr id="18" name="文本框 17"/>
          <p:cNvSpPr txBox="1"/>
          <p:nvPr/>
        </p:nvSpPr>
        <p:spPr>
          <a:xfrm>
            <a:off x="7606348" y="1632268"/>
            <a:ext cx="930275" cy="429895"/>
          </a:xfrm>
          <a:prstGeom prst="rect">
            <a:avLst/>
          </a:prstGeom>
          <a:noFill/>
          <a:ln w="9525">
            <a:noFill/>
          </a:ln>
        </p:spPr>
        <p:txBody>
          <a:bodyPr>
            <a:spAutoFit/>
          </a:bodyPr>
          <a:p>
            <a:pPr eaLnBrk="1" hangingPunct="1"/>
            <a:r>
              <a:rPr lang="zh-CN" altLang="en-US" sz="2200" b="1" dirty="0">
                <a:solidFill>
                  <a:srgbClr val="0000FF"/>
                </a:solidFill>
                <a:latin typeface="华文楷体" panose="02010600040101010101" charset="-122"/>
                <a:ea typeface="华文楷体" panose="02010600040101010101" charset="-122"/>
              </a:rPr>
              <a:t>凭借。</a:t>
            </a:r>
            <a:endParaRPr lang="zh-CN" altLang="en-US" sz="2200" b="1" dirty="0">
              <a:solidFill>
                <a:srgbClr val="0000FF"/>
              </a:solidFill>
              <a:latin typeface="华文楷体" panose="02010600040101010101" charset="-122"/>
              <a:ea typeface="华文楷体" panose="02010600040101010101" charset="-122"/>
            </a:endParaRPr>
          </a:p>
        </p:txBody>
      </p:sp>
      <p:sp>
        <p:nvSpPr>
          <p:cNvPr id="19" name="文本框 18"/>
          <p:cNvSpPr txBox="1"/>
          <p:nvPr/>
        </p:nvSpPr>
        <p:spPr>
          <a:xfrm>
            <a:off x="4627245" y="1632585"/>
            <a:ext cx="3005455" cy="429895"/>
          </a:xfrm>
          <a:prstGeom prst="rect">
            <a:avLst/>
          </a:prstGeom>
          <a:noFill/>
          <a:ln w="9525">
            <a:noFill/>
          </a:ln>
        </p:spPr>
        <p:txBody>
          <a:bodyPr wrap="square">
            <a:spAutoFit/>
          </a:bodyPr>
          <a:p>
            <a:pPr eaLnBrk="1" hangingPunct="1"/>
            <a:r>
              <a:rPr lang="zh-CN" altLang="en-US" sz="2200" b="1" dirty="0">
                <a:solidFill>
                  <a:srgbClr val="0000FF"/>
                </a:solidFill>
                <a:latin typeface="华文楷体" panose="02010600040101010101" charset="-122"/>
                <a:ea typeface="华文楷体" panose="02010600040101010101" charset="-122"/>
                <a:cs typeface="华文楷体" panose="02010600040101010101" charset="-122"/>
              </a:rPr>
              <a:t>在意。错，同“措”。</a:t>
            </a:r>
            <a:endParaRPr lang="zh-CN" altLang="en-US" sz="2200" b="1" dirty="0">
              <a:solidFill>
                <a:srgbClr val="0000FF"/>
              </a:solidFill>
              <a:latin typeface="华文楷体" panose="02010600040101010101" charset="-122"/>
              <a:ea typeface="华文楷体" panose="02010600040101010101" charset="-122"/>
              <a:cs typeface="华文楷体" panose="02010600040101010101" charset="-122"/>
            </a:endParaRPr>
          </a:p>
        </p:txBody>
      </p:sp>
      <p:sp>
        <p:nvSpPr>
          <p:cNvPr id="20" name="文本框 19"/>
          <p:cNvSpPr txBox="1"/>
          <p:nvPr/>
        </p:nvSpPr>
        <p:spPr>
          <a:xfrm>
            <a:off x="1186180" y="2390140"/>
            <a:ext cx="3441065" cy="632460"/>
          </a:xfrm>
          <a:prstGeom prst="rect">
            <a:avLst/>
          </a:prstGeom>
          <a:noFill/>
          <a:ln w="9525">
            <a:noFill/>
          </a:ln>
        </p:spPr>
        <p:txBody>
          <a:bodyPr wrap="square">
            <a:spAutoFit/>
          </a:bodyPr>
          <a:p>
            <a:pPr eaLnBrk="1" hangingPunct="1">
              <a:lnSpc>
                <a:spcPct val="80000"/>
              </a:lnSpc>
            </a:pPr>
            <a:r>
              <a:rPr lang="zh-CN" altLang="en-US" sz="2200" b="1" dirty="0">
                <a:solidFill>
                  <a:srgbClr val="0000FF"/>
                </a:solidFill>
                <a:latin typeface="华文楷体" panose="02010600040101010101" charset="-122"/>
                <a:ea typeface="华文楷体" panose="02010600040101010101" charset="-122"/>
              </a:rPr>
              <a:t>意思是让安陵君扩大领土。广，增广、扩充。</a:t>
            </a:r>
            <a:endParaRPr lang="zh-CN" altLang="en-US" sz="2200" b="1" dirty="0">
              <a:solidFill>
                <a:srgbClr val="0000FF"/>
              </a:solidFill>
              <a:latin typeface="华文楷体" panose="02010600040101010101" charset="-122"/>
              <a:ea typeface="华文楷体" panose="02010600040101010101" charset="-122"/>
            </a:endParaRPr>
          </a:p>
        </p:txBody>
      </p:sp>
      <p:sp>
        <p:nvSpPr>
          <p:cNvPr id="21" name="文本框 20"/>
          <p:cNvSpPr txBox="1"/>
          <p:nvPr/>
        </p:nvSpPr>
        <p:spPr>
          <a:xfrm>
            <a:off x="4470400" y="2322195"/>
            <a:ext cx="4159885" cy="700405"/>
          </a:xfrm>
          <a:prstGeom prst="rect">
            <a:avLst/>
          </a:prstGeom>
          <a:noFill/>
          <a:ln w="9525">
            <a:noFill/>
          </a:ln>
        </p:spPr>
        <p:txBody>
          <a:bodyPr wrap="square">
            <a:spAutoFit/>
          </a:bodyPr>
          <a:p>
            <a:pPr eaLnBrk="1" hangingPunct="1">
              <a:lnSpc>
                <a:spcPct val="90000"/>
              </a:lnSpc>
            </a:pPr>
            <a:r>
              <a:rPr lang="zh-CN" altLang="en-US" sz="2200" b="1" dirty="0">
                <a:solidFill>
                  <a:srgbClr val="0000FF"/>
                </a:solidFill>
                <a:latin typeface="华文楷体" panose="02010600040101010101" charset="-122"/>
                <a:ea typeface="华文楷体" panose="02010600040101010101" charset="-122"/>
              </a:rPr>
              <a:t>违抗我。逆，违背。者，助词，起增强音节的作用，可不译。</a:t>
            </a:r>
            <a:endParaRPr lang="zh-CN" altLang="en-US" sz="2200" b="1" dirty="0">
              <a:solidFill>
                <a:srgbClr val="0000FF"/>
              </a:solidFill>
              <a:latin typeface="华文楷体" panose="02010600040101010101" charset="-122"/>
              <a:ea typeface="华文楷体" panose="02010600040101010101" charset="-122"/>
            </a:endParaRPr>
          </a:p>
        </p:txBody>
      </p:sp>
      <p:sp>
        <p:nvSpPr>
          <p:cNvPr id="23" name="文本框 22"/>
          <p:cNvSpPr txBox="1"/>
          <p:nvPr/>
        </p:nvSpPr>
        <p:spPr>
          <a:xfrm>
            <a:off x="4627245" y="3280410"/>
            <a:ext cx="4161155" cy="429895"/>
          </a:xfrm>
          <a:prstGeom prst="rect">
            <a:avLst/>
          </a:prstGeom>
          <a:noFill/>
          <a:ln w="9525">
            <a:noFill/>
          </a:ln>
        </p:spPr>
        <p:txBody>
          <a:bodyPr wrap="square">
            <a:spAutoFit/>
          </a:bodyPr>
          <a:p>
            <a:pPr eaLnBrk="1" hangingPunct="1"/>
            <a:r>
              <a:rPr lang="zh-CN" altLang="en-US" sz="2200" b="1" dirty="0">
                <a:solidFill>
                  <a:srgbClr val="0000FF"/>
                </a:solidFill>
                <a:latin typeface="华文楷体" panose="02010600040101010101" charset="-122"/>
                <a:ea typeface="华文楷体" panose="02010600040101010101" charset="-122"/>
              </a:rPr>
              <a:t>是轻视我吗？轻，轻视，小看。</a:t>
            </a:r>
            <a:endParaRPr lang="zh-CN" altLang="en-US" sz="2200" b="1" dirty="0">
              <a:solidFill>
                <a:srgbClr val="0000FF"/>
              </a:solidFill>
              <a:latin typeface="华文楷体" panose="02010600040101010101" charset="-122"/>
              <a:ea typeface="华文楷体" panose="02010600040101010101" charset="-122"/>
            </a:endParaRPr>
          </a:p>
        </p:txBody>
      </p:sp>
      <p:sp>
        <p:nvSpPr>
          <p:cNvPr id="6" name="文本框 5"/>
          <p:cNvSpPr txBox="1"/>
          <p:nvPr/>
        </p:nvSpPr>
        <p:spPr>
          <a:xfrm>
            <a:off x="8536940" y="4549775"/>
            <a:ext cx="634365" cy="583565"/>
          </a:xfrm>
          <a:prstGeom prst="rect">
            <a:avLst/>
          </a:prstGeom>
          <a:noFill/>
        </p:spPr>
        <p:txBody>
          <a:bodyPr wrap="square" rtlCol="0">
            <a:spAutoFit/>
          </a:bodyPr>
          <a:p>
            <a:r>
              <a:rPr lang="zh-CN" altLang="en-US" sz="3200" b="1">
                <a:solidFill>
                  <a:srgbClr val="C89700"/>
                </a:solidFill>
                <a:latin typeface="华文中宋" panose="02010600040101010101" charset="-122"/>
                <a:ea typeface="华文中宋" panose="02010600040101010101" charset="-122"/>
              </a:rPr>
              <a:t>②</a:t>
            </a:r>
            <a:endParaRPr lang="zh-CN" altLang="en-US" sz="3200" b="1">
              <a:solidFill>
                <a:srgbClr val="C89700"/>
              </a:solidFill>
              <a:latin typeface="华文中宋" panose="02010600040101010101" charset="-122"/>
              <a:ea typeface="华文中宋" panose="02010600040101010101" charset="-122"/>
            </a:endParaRPr>
          </a:p>
        </p:txBody>
      </p:sp>
      <p:sp>
        <p:nvSpPr>
          <p:cNvPr id="3" name="文本框 2"/>
          <p:cNvSpPr txBox="1"/>
          <p:nvPr/>
        </p:nvSpPr>
        <p:spPr>
          <a:xfrm>
            <a:off x="2715260" y="3966210"/>
            <a:ext cx="3983355" cy="583565"/>
          </a:xfrm>
          <a:prstGeom prst="rect">
            <a:avLst/>
          </a:prstGeom>
          <a:noFill/>
          <a:ln w="9525">
            <a:noFill/>
          </a:ln>
        </p:spPr>
        <p:txBody>
          <a:bodyPr wrap="square">
            <a:spAutoFit/>
          </a:bodyPr>
          <a:p>
            <a:pPr eaLnBrk="1" hangingPunct="1">
              <a:lnSpc>
                <a:spcPct val="80000"/>
              </a:lnSpc>
            </a:pPr>
            <a:r>
              <a:rPr lang="zh-CN" altLang="en-US" sz="2000" b="1" dirty="0">
                <a:solidFill>
                  <a:srgbClr val="0000FF"/>
                </a:solidFill>
                <a:latin typeface="华文楷体" panose="02010600040101010101" charset="-122"/>
                <a:ea typeface="华文楷体" panose="02010600040101010101" charset="-122"/>
              </a:rPr>
              <a:t>不像（您说的）这样。</a:t>
            </a:r>
            <a:endParaRPr lang="zh-CN" altLang="en-US" sz="2000" b="1" dirty="0">
              <a:solidFill>
                <a:srgbClr val="0000FF"/>
              </a:solidFill>
              <a:latin typeface="华文楷体" panose="02010600040101010101" charset="-122"/>
              <a:ea typeface="华文楷体" panose="02010600040101010101" charset="-122"/>
            </a:endParaRPr>
          </a:p>
          <a:p>
            <a:pPr eaLnBrk="1" hangingPunct="1">
              <a:lnSpc>
                <a:spcPct val="80000"/>
              </a:lnSpc>
            </a:pPr>
            <a:r>
              <a:rPr lang="zh-CN" altLang="en-US" sz="2000" b="1" dirty="0">
                <a:solidFill>
                  <a:srgbClr val="0000FF"/>
                </a:solidFill>
                <a:latin typeface="华文楷体" panose="02010600040101010101" charset="-122"/>
                <a:ea typeface="华文楷体" panose="02010600040101010101" charset="-122"/>
              </a:rPr>
              <a:t>若，像。是，代词，指秦王的话。</a:t>
            </a:r>
            <a:endParaRPr lang="zh-CN" altLang="en-US" sz="2000" b="1" dirty="0">
              <a:solidFill>
                <a:srgbClr val="0000FF"/>
              </a:solidFill>
              <a:latin typeface="华文楷体" panose="02010600040101010101" charset="-122"/>
              <a:ea typeface="华文楷体" panose="02010600040101010101" charset="-122"/>
            </a:endParaRPr>
          </a:p>
        </p:txBody>
      </p:sp>
      <p:sp>
        <p:nvSpPr>
          <p:cNvPr id="4" name="文本框 3"/>
          <p:cNvSpPr txBox="1"/>
          <p:nvPr/>
        </p:nvSpPr>
        <p:spPr>
          <a:xfrm>
            <a:off x="7952740" y="4029393"/>
            <a:ext cx="1111250" cy="460375"/>
          </a:xfrm>
          <a:prstGeom prst="rect">
            <a:avLst/>
          </a:prstGeom>
          <a:noFill/>
          <a:ln w="9525">
            <a:noFill/>
          </a:ln>
        </p:spPr>
        <p:txBody>
          <a:bodyPr>
            <a:spAutoFit/>
          </a:bodyPr>
          <a:p>
            <a:pPr eaLnBrk="1" hangingPunct="1"/>
            <a:r>
              <a:rPr lang="zh-CN" altLang="en-US" sz="2400" b="1" dirty="0">
                <a:solidFill>
                  <a:srgbClr val="0000FF"/>
                </a:solidFill>
                <a:latin typeface="华文楷体" panose="02010600040101010101" charset="-122"/>
                <a:ea typeface="华文楷体" panose="02010600040101010101" charset="-122"/>
              </a:rPr>
              <a:t>守护。</a:t>
            </a:r>
            <a:endParaRPr lang="zh-CN" altLang="en-US" sz="2400" b="1" dirty="0">
              <a:solidFill>
                <a:srgbClr val="0000FF"/>
              </a:solidFill>
              <a:latin typeface="华文楷体" panose="02010600040101010101" charset="-122"/>
              <a:ea typeface="华文楷体" panose="02010600040101010101" charset="-122"/>
            </a:endParaRPr>
          </a:p>
        </p:txBody>
      </p:sp>
      <p:sp>
        <p:nvSpPr>
          <p:cNvPr id="5" name="文本框 4"/>
          <p:cNvSpPr txBox="1"/>
          <p:nvPr/>
        </p:nvSpPr>
        <p:spPr>
          <a:xfrm>
            <a:off x="6927215" y="4428490"/>
            <a:ext cx="1532255" cy="398780"/>
          </a:xfrm>
          <a:prstGeom prst="rect">
            <a:avLst/>
          </a:prstGeom>
          <a:noFill/>
          <a:ln w="9525">
            <a:noFill/>
          </a:ln>
        </p:spPr>
        <p:txBody>
          <a:bodyPr wrap="square">
            <a:spAutoFit/>
          </a:bodyPr>
          <a:p>
            <a:pPr eaLnBrk="1" hangingPunct="1"/>
            <a:r>
              <a:rPr lang="zh-CN" altLang="en-US" sz="2000" b="1" dirty="0">
                <a:solidFill>
                  <a:srgbClr val="0000FF"/>
                </a:solidFill>
                <a:latin typeface="华文楷体" panose="02010600040101010101" charset="-122"/>
                <a:ea typeface="华文楷体" panose="02010600040101010101" charset="-122"/>
              </a:rPr>
              <a:t>何况只是。</a:t>
            </a:r>
            <a:endParaRPr lang="zh-CN" altLang="en-US" sz="2000" b="1" dirty="0">
              <a:solidFill>
                <a:srgbClr val="0000FF"/>
              </a:solidFill>
              <a:latin typeface="华文楷体" panose="02010600040101010101" charset="-122"/>
              <a:ea typeface="华文楷体" panose="02010600040101010101"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1000"/>
                                        <p:tgtEl>
                                          <p:spTgt spid="21"/>
                                        </p:tgtEl>
                                      </p:cBhvr>
                                    </p:animEffect>
                                    <p:anim calcmode="lin" valueType="num">
                                      <p:cBhvr>
                                        <p:cTn id="69" dur="1000" fill="hold"/>
                                        <p:tgtEl>
                                          <p:spTgt spid="21"/>
                                        </p:tgtEl>
                                        <p:attrNameLst>
                                          <p:attrName>ppt_x</p:attrName>
                                        </p:attrNameLst>
                                      </p:cBhvr>
                                      <p:tavLst>
                                        <p:tav tm="0">
                                          <p:val>
                                            <p:strVal val="#ppt_x"/>
                                          </p:val>
                                        </p:tav>
                                        <p:tav tm="100000">
                                          <p:val>
                                            <p:strVal val="#ppt_x"/>
                                          </p:val>
                                        </p:tav>
                                      </p:tavLst>
                                    </p:anim>
                                    <p:anim calcmode="lin" valueType="num">
                                      <p:cBhvr>
                                        <p:cTn id="7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1000"/>
                                        <p:tgtEl>
                                          <p:spTgt spid="23"/>
                                        </p:tgtEl>
                                      </p:cBhvr>
                                    </p:animEffect>
                                    <p:anim calcmode="lin" valueType="num">
                                      <p:cBhvr>
                                        <p:cTn id="76" dur="1000" fill="hold"/>
                                        <p:tgtEl>
                                          <p:spTgt spid="23"/>
                                        </p:tgtEl>
                                        <p:attrNameLst>
                                          <p:attrName>ppt_x</p:attrName>
                                        </p:attrNameLst>
                                      </p:cBhvr>
                                      <p:tavLst>
                                        <p:tav tm="0">
                                          <p:val>
                                            <p:strVal val="#ppt_x"/>
                                          </p:val>
                                        </p:tav>
                                        <p:tav tm="100000">
                                          <p:val>
                                            <p:strVal val="#ppt_x"/>
                                          </p:val>
                                        </p:tav>
                                      </p:tavLst>
                                    </p:anim>
                                    <p:anim calcmode="lin" valueType="num">
                                      <p:cBhvr>
                                        <p:cTn id="7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1000"/>
                                        <p:tgtEl>
                                          <p:spTgt spid="3"/>
                                        </p:tgtEl>
                                      </p:cBhvr>
                                    </p:animEffect>
                                    <p:anim calcmode="lin" valueType="num">
                                      <p:cBhvr>
                                        <p:cTn id="83" dur="1000" fill="hold"/>
                                        <p:tgtEl>
                                          <p:spTgt spid="3"/>
                                        </p:tgtEl>
                                        <p:attrNameLst>
                                          <p:attrName>ppt_x</p:attrName>
                                        </p:attrNameLst>
                                      </p:cBhvr>
                                      <p:tavLst>
                                        <p:tav tm="0">
                                          <p:val>
                                            <p:strVal val="#ppt_x"/>
                                          </p:val>
                                        </p:tav>
                                        <p:tav tm="100000">
                                          <p:val>
                                            <p:strVal val="#ppt_x"/>
                                          </p:val>
                                        </p:tav>
                                      </p:tavLst>
                                    </p:anim>
                                    <p:anim calcmode="lin" valueType="num">
                                      <p:cBhvr>
                                        <p:cTn id="8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fade">
                                      <p:cBhvr>
                                        <p:cTn id="89" dur="1000"/>
                                        <p:tgtEl>
                                          <p:spTgt spid="4"/>
                                        </p:tgtEl>
                                      </p:cBhvr>
                                    </p:animEffect>
                                    <p:anim calcmode="lin" valueType="num">
                                      <p:cBhvr>
                                        <p:cTn id="90" dur="1000" fill="hold"/>
                                        <p:tgtEl>
                                          <p:spTgt spid="4"/>
                                        </p:tgtEl>
                                        <p:attrNameLst>
                                          <p:attrName>ppt_x</p:attrName>
                                        </p:attrNameLst>
                                      </p:cBhvr>
                                      <p:tavLst>
                                        <p:tav tm="0">
                                          <p:val>
                                            <p:strVal val="#ppt_x"/>
                                          </p:val>
                                        </p:tav>
                                        <p:tav tm="100000">
                                          <p:val>
                                            <p:strVal val="#ppt_x"/>
                                          </p:val>
                                        </p:tav>
                                      </p:tavLst>
                                    </p:anim>
                                    <p:anim calcmode="lin" valueType="num">
                                      <p:cBhvr>
                                        <p:cTn id="9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fade">
                                      <p:cBhvr>
                                        <p:cTn id="96" dur="1000"/>
                                        <p:tgtEl>
                                          <p:spTgt spid="5"/>
                                        </p:tgtEl>
                                      </p:cBhvr>
                                    </p:animEffect>
                                    <p:anim calcmode="lin" valueType="num">
                                      <p:cBhvr>
                                        <p:cTn id="97" dur="1000" fill="hold"/>
                                        <p:tgtEl>
                                          <p:spTgt spid="5"/>
                                        </p:tgtEl>
                                        <p:attrNameLst>
                                          <p:attrName>ppt_x</p:attrName>
                                        </p:attrNameLst>
                                      </p:cBhvr>
                                      <p:tavLst>
                                        <p:tav tm="0">
                                          <p:val>
                                            <p:strVal val="#ppt_x"/>
                                          </p:val>
                                        </p:tav>
                                        <p:tav tm="100000">
                                          <p:val>
                                            <p:strVal val="#ppt_x"/>
                                          </p:val>
                                        </p:tav>
                                      </p:tavLst>
                                    </p:anim>
                                    <p:anim calcmode="lin" valueType="num">
                                      <p:cBhvr>
                                        <p:cTn id="9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3" grpId="0"/>
      <p:bldP spid="12290" grpId="0" bldLvl="0" animBg="1"/>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5880" y="456565"/>
            <a:ext cx="9032240" cy="4418330"/>
          </a:xfrm>
          <a:prstGeom prst="rect">
            <a:avLst/>
          </a:prstGeom>
          <a:solidFill>
            <a:schemeClr val="bg1">
              <a:alpha val="34000"/>
            </a:schemeClr>
          </a:solidFill>
          <a:ln w="9525">
            <a:noFill/>
          </a:ln>
        </p:spPr>
        <p:txBody>
          <a:bodyPr wrap="square" anchor="t">
            <a:spAutoFit/>
          </a:bodyPr>
          <a:p>
            <a:pPr>
              <a:lnSpc>
                <a:spcPct val="90000"/>
              </a:lnSpc>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【译 文】</a:t>
            </a:r>
            <a:endPar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nSpc>
                <a:spcPct val="100000"/>
              </a:lnSpc>
            </a:pPr>
            <a:r>
              <a:rPr lang="en-US" altLang="zh-CN" sz="3200" b="1" dirty="0">
                <a:latin typeface="黑体" panose="02010609060101010101" pitchFamily="49" charset="-122"/>
                <a:ea typeface="黑体" panose="02010609060101010101" pitchFamily="49" charset="-122"/>
                <a:cs typeface="黑体" panose="02010609060101010101" pitchFamily="49" charset="-122"/>
              </a:rPr>
              <a:t>   </a:t>
            </a:r>
            <a:r>
              <a:rPr lang="en-US" altLang="zh-CN"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 </a:t>
            </a: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 </a:t>
            </a:r>
            <a:r>
              <a:rPr b="1" dirty="0">
                <a:solidFill>
                  <a:srgbClr val="0000FF"/>
                </a:solidFill>
                <a:latin typeface="黑体" panose="02010609060101010101" pitchFamily="49" charset="-122"/>
                <a:ea typeface="黑体" panose="02010609060101010101" pitchFamily="49" charset="-122"/>
                <a:cs typeface="黑体" panose="02010609060101010101" pitchFamily="49" charset="-122"/>
              </a:rPr>
              <a:t> </a:t>
            </a:r>
            <a:r>
              <a:rPr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秦王对唐雎说</a:t>
            </a:r>
            <a:r>
              <a:rPr 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“我用方圆五百里的土地交换安陵</a:t>
            </a:r>
            <a:r>
              <a:rPr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安陵君却不听从我</a:t>
            </a:r>
            <a:r>
              <a:rPr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为什么</a:t>
            </a:r>
            <a:r>
              <a:rPr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况且秦国使韩国魏国灭亡</a:t>
            </a:r>
            <a:r>
              <a:rPr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但安陵却凭借方圆五十里的土地幸存下来的原因</a:t>
            </a:r>
            <a:r>
              <a:rPr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就是因为我把安陵君看作忠厚的长者，所以不打他的主意</a:t>
            </a:r>
            <a:r>
              <a:rPr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现在我用安陵十倍的土地</a:t>
            </a:r>
            <a:r>
              <a:rPr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让安陵君扩大自己的领土</a:t>
            </a:r>
            <a:r>
              <a:rPr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但是他违背我的意愿，这不是看不起我吗</a:t>
            </a:r>
            <a:r>
              <a:rPr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唐雎回答说</a:t>
            </a:r>
            <a:r>
              <a:rPr 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不</a:t>
            </a:r>
            <a:r>
              <a:rPr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并不是这样的</a:t>
            </a:r>
            <a:r>
              <a:rPr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安陵君从先王那里继承了封地所以守护它</a:t>
            </a:r>
            <a:r>
              <a:rPr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即使</a:t>
            </a:r>
            <a:r>
              <a:rPr 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是</a:t>
            </a:r>
            <a:r>
              <a:rPr 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方圆千里的土地</a:t>
            </a:r>
            <a:r>
              <a:rPr 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也</a:t>
            </a:r>
            <a:r>
              <a:rPr 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不敢交换，更何况只是这仅仅的五百里的土地呢？”</a:t>
            </a:r>
            <a:endParaRPr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1" nodeType="clickEffect">
                                  <p:stCondLst>
                                    <p:cond delay="0"/>
                                  </p:stCondLst>
                                  <p:iterate type="lt">
                                    <p:tmPct val="0"/>
                                  </p:iterate>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extBox 4"/>
          <p:cNvSpPr txBox="1">
            <a:spLocks noChangeArrowheads="1"/>
          </p:cNvSpPr>
          <p:nvPr/>
        </p:nvSpPr>
        <p:spPr bwMode="auto">
          <a:xfrm>
            <a:off x="-47625" y="361950"/>
            <a:ext cx="9239250" cy="4307840"/>
          </a:xfrm>
          <a:prstGeom prst="rect">
            <a:avLst/>
          </a:prstGeom>
          <a:solidFill>
            <a:schemeClr val="bg1">
              <a:alpha val="39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70000"/>
              </a:lnSpc>
              <a:spcBef>
                <a:spcPts val="600"/>
              </a:spcBef>
              <a:spcAft>
                <a:spcPct val="0"/>
              </a:spcAft>
              <a:buClrTx/>
              <a:buSzTx/>
              <a:buFontTx/>
              <a:buNone/>
              <a:defRPr/>
            </a:pPr>
            <a:r>
              <a:rPr kumimoji="0" lang="zh-CN" altLang="en-US" sz="3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    秦王</a:t>
            </a:r>
            <a:r>
              <a:rPr kumimoji="0" lang="zh-CN" altLang="en-US" sz="30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怫然</a:t>
            </a:r>
            <a:r>
              <a:rPr kumimoji="0" lang="zh-CN" altLang="en-US" sz="3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怒</a:t>
            </a:r>
            <a:r>
              <a:rPr kumimoji="0" lang="zh-CN" altLang="en-US" sz="2600" b="1" i="0" u="none" strike="noStrike" kern="1200" cap="none" spc="0" normalizeH="0" baseline="0" dirty="0">
                <a:solidFill>
                  <a:schemeClr val="tx1"/>
                </a:solidFill>
                <a:latin typeface="黑体" panose="02010609060101010101" pitchFamily="49" charset="-122"/>
                <a:ea typeface="黑体" panose="02010609060101010101" pitchFamily="49" charset="-122"/>
                <a:cs typeface="黑体" panose="02010609060101010101" pitchFamily="49" charset="-122"/>
              </a:rPr>
              <a:t>，</a:t>
            </a:r>
            <a:r>
              <a:rPr kumimoji="0" lang="zh-CN" altLang="en-US" sz="3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谓唐雎曰</a:t>
            </a:r>
            <a:r>
              <a:rPr kumimoji="0" lang="en-US" altLang="zh-CN" sz="3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zh-CN" altLang="en-US" sz="2600" b="1" i="0" u="none" strike="noStrike" kern="1200" cap="none" spc="0" normalizeH="0" baseline="0" dirty="0">
                <a:solidFill>
                  <a:schemeClr val="tx1"/>
                </a:solidFill>
                <a:latin typeface="黑体" panose="02010609060101010101" pitchFamily="49" charset="-122"/>
                <a:ea typeface="黑体" panose="02010609060101010101" pitchFamily="49" charset="-122"/>
                <a:cs typeface="黑体" panose="02010609060101010101" pitchFamily="49" charset="-122"/>
              </a:rPr>
              <a:t>“</a:t>
            </a:r>
            <a:r>
              <a:rPr kumimoji="0" lang="zh-CN" altLang="en-US" sz="30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公</a:t>
            </a:r>
            <a:r>
              <a:rPr kumimoji="0" lang="zh-CN" altLang="en-US" sz="3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亦尝</a:t>
            </a:r>
            <a:r>
              <a:rPr kumimoji="0" lang="zh-CN" altLang="en-US" sz="30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闻</a:t>
            </a:r>
            <a:r>
              <a:rPr kumimoji="0" lang="zh-CN" altLang="en-US" sz="3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天子之怒乎</a:t>
            </a:r>
            <a:r>
              <a:rPr kumimoji="0" lang="zh-CN" altLang="en-US" sz="2600" b="1" i="0" u="none" strike="noStrike" kern="1200" cap="none" spc="0" normalizeH="0" baseline="0" dirty="0">
                <a:solidFill>
                  <a:schemeClr val="tx1"/>
                </a:solidFill>
                <a:latin typeface="黑体" panose="02010609060101010101" pitchFamily="49" charset="-122"/>
                <a:ea typeface="黑体" panose="02010609060101010101" pitchFamily="49" charset="-122"/>
                <a:cs typeface="黑体" panose="02010609060101010101" pitchFamily="49" charset="-122"/>
              </a:rPr>
              <a:t>？”</a:t>
            </a:r>
            <a:r>
              <a:rPr kumimoji="0" lang="zh-CN" altLang="en-US" sz="3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唐雎对曰</a:t>
            </a:r>
            <a:r>
              <a:rPr kumimoji="0" lang="en-US" altLang="zh-CN" sz="3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zh-CN" altLang="en-US" sz="2600" b="1" i="0" u="none" strike="noStrike" kern="1200" cap="none" spc="0" normalizeH="0" baseline="0" dirty="0">
                <a:solidFill>
                  <a:schemeClr val="tx1"/>
                </a:solidFill>
                <a:latin typeface="黑体" panose="02010609060101010101" pitchFamily="49" charset="-122"/>
                <a:ea typeface="黑体" panose="02010609060101010101" pitchFamily="49" charset="-122"/>
                <a:cs typeface="黑体" panose="02010609060101010101" pitchFamily="49" charset="-122"/>
              </a:rPr>
              <a:t>“</a:t>
            </a:r>
            <a:r>
              <a:rPr kumimoji="0" lang="zh-CN" altLang="en-US" sz="3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臣</a:t>
            </a:r>
            <a:r>
              <a:rPr kumimoji="0" lang="zh-CN" altLang="en-US" sz="30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未尝</a:t>
            </a:r>
            <a:r>
              <a:rPr kumimoji="0" lang="zh-CN" altLang="en-US" sz="3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闻也</a:t>
            </a:r>
            <a:r>
              <a:rPr kumimoji="0" lang="zh-CN" altLang="en-US" sz="2600" b="1" i="0" u="none" strike="noStrike" kern="1200" cap="none" spc="0" normalizeH="0" baseline="0" dirty="0">
                <a:solidFill>
                  <a:schemeClr val="tx1"/>
                </a:solidFill>
                <a:latin typeface="黑体" panose="02010609060101010101" pitchFamily="49" charset="-122"/>
                <a:ea typeface="黑体" panose="02010609060101010101" pitchFamily="49" charset="-122"/>
                <a:cs typeface="黑体" panose="02010609060101010101" pitchFamily="49" charset="-122"/>
              </a:rPr>
              <a:t>。”</a:t>
            </a:r>
            <a:r>
              <a:rPr kumimoji="0" lang="zh-CN" altLang="en-US" sz="3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秦王曰：“</a:t>
            </a:r>
            <a:r>
              <a:rPr kumimoji="0" lang="zh-CN" altLang="en-US" sz="3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天</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mn-ea"/>
              </a:rPr>
              <a:t>子之怒</a:t>
            </a:r>
            <a:r>
              <a:rPr lang="zh-CN" altLang="en-US" sz="2600" b="1" dirty="0">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600" b="1" dirty="0">
              <a:latin typeface="黑体" panose="02010609060101010101" pitchFamily="49" charset="-122"/>
              <a:ea typeface="黑体" panose="02010609060101010101" pitchFamily="49" charset="-122"/>
              <a:cs typeface="黑体" panose="02010609060101010101" pitchFamily="49" charset="-122"/>
              <a:sym typeface="+mn-ea"/>
            </a:endParaRPr>
          </a:p>
          <a:p>
            <a:pPr marL="0" marR="0" lvl="0" indent="0" algn="l" defTabSz="914400" rtl="0" eaLnBrk="0" fontAlgn="base" latinLnBrk="0" hangingPunct="0">
              <a:lnSpc>
                <a:spcPct val="180000"/>
              </a:lnSpc>
              <a:spcBef>
                <a:spcPts val="600"/>
              </a:spcBef>
              <a:spcAft>
                <a:spcPct val="0"/>
              </a:spcAft>
              <a:buClrTx/>
              <a:buSzTx/>
              <a:buFontTx/>
              <a:buNone/>
              <a:defRPr/>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伏尸</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mn-ea"/>
              </a:rPr>
              <a:t>百万</a:t>
            </a:r>
            <a:r>
              <a:rPr lang="zh-CN" altLang="en-US" sz="26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mn-ea"/>
              </a:rPr>
              <a:t>流血千里</a:t>
            </a:r>
            <a:r>
              <a:rPr lang="zh-CN" altLang="en-US" sz="26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mn-ea"/>
              </a:rPr>
              <a:t>唐雎曰</a:t>
            </a:r>
            <a:r>
              <a:rPr lang="en-US" altLang="zh-CN" sz="30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mn-ea"/>
              </a:rPr>
              <a:t>大王尝闻</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布衣</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mn-ea"/>
              </a:rPr>
              <a:t>之怒</a:t>
            </a:r>
            <a:endParaRPr lang="zh-CN" altLang="en-US" sz="3000" b="1" dirty="0">
              <a:latin typeface="黑体" panose="02010609060101010101" pitchFamily="49" charset="-122"/>
              <a:ea typeface="黑体" panose="02010609060101010101" pitchFamily="49" charset="-122"/>
              <a:cs typeface="黑体" panose="02010609060101010101" pitchFamily="49" charset="-122"/>
              <a:sym typeface="+mn-ea"/>
            </a:endParaRPr>
          </a:p>
          <a:p>
            <a:pPr marL="0" marR="0" lvl="0" indent="0" algn="l" defTabSz="914400" rtl="0" eaLnBrk="0" fontAlgn="base" latinLnBrk="0" hangingPunct="0">
              <a:lnSpc>
                <a:spcPct val="180000"/>
              </a:lnSpc>
              <a:spcBef>
                <a:spcPts val="600"/>
              </a:spcBef>
              <a:spcAft>
                <a:spcPct val="0"/>
              </a:spcAft>
              <a:buClrTx/>
              <a:buSzTx/>
              <a:buFontTx/>
              <a:buNone/>
              <a:defRPr/>
            </a:pPr>
            <a:r>
              <a:rPr lang="zh-CN" altLang="en-US" sz="3000" b="1" dirty="0">
                <a:latin typeface="黑体" panose="02010609060101010101" pitchFamily="49" charset="-122"/>
                <a:ea typeface="黑体" panose="02010609060101010101" pitchFamily="49" charset="-122"/>
                <a:cs typeface="黑体" panose="02010609060101010101" pitchFamily="49" charset="-122"/>
                <a:sym typeface="+mn-ea"/>
              </a:rPr>
              <a:t>乎</a:t>
            </a:r>
            <a:r>
              <a:rPr lang="zh-CN" altLang="en-US" sz="26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mn-ea"/>
              </a:rPr>
              <a:t>秦王曰</a:t>
            </a:r>
            <a:r>
              <a:rPr lang="en-US" altLang="zh-CN" sz="30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6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mn-ea"/>
              </a:rPr>
              <a:t>布衣之怒</a:t>
            </a:r>
            <a:r>
              <a:rPr lang="zh-CN" altLang="en-US" sz="26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mn-ea"/>
              </a:rPr>
              <a:t>亦</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免冠徒跣</a:t>
            </a:r>
            <a:r>
              <a:rPr lang="zh-CN" altLang="en-US" sz="26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mn-ea"/>
              </a:rPr>
              <a:t>以头</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抢</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mn-ea"/>
              </a:rPr>
              <a:t>地耳</a:t>
            </a:r>
            <a:r>
              <a:rPr lang="zh-CN" altLang="en-US" sz="26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mn-ea"/>
              </a:rPr>
              <a:t>唐雎曰</a:t>
            </a:r>
            <a:r>
              <a:rPr lang="en-US" altLang="zh-CN" sz="30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mn-ea"/>
              </a:rPr>
              <a:t>“此</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庸夫</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mn-ea"/>
              </a:rPr>
              <a:t>之怒也，非</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士</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mn-ea"/>
              </a:rPr>
              <a:t>之怒也。</a:t>
            </a:r>
            <a:endParaRPr kumimoji="0" lang="en-US" altLang="zh-CN" sz="3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
        <p:nvSpPr>
          <p:cNvPr id="8" name="文本框 7"/>
          <p:cNvSpPr txBox="1"/>
          <p:nvPr/>
        </p:nvSpPr>
        <p:spPr>
          <a:xfrm>
            <a:off x="1375410" y="264795"/>
            <a:ext cx="2234565" cy="460375"/>
          </a:xfrm>
          <a:prstGeom prst="rect">
            <a:avLst/>
          </a:prstGeom>
          <a:noFill/>
          <a:ln w="9525">
            <a:noFill/>
          </a:ln>
        </p:spPr>
        <p:txBody>
          <a:bodyPr wrap="square">
            <a:spAutoFit/>
          </a:bodyPr>
          <a:p>
            <a:r>
              <a:rPr lang="zh-CN" altLang="en-US" sz="2400" b="1" dirty="0">
                <a:solidFill>
                  <a:srgbClr val="0000FF"/>
                </a:solidFill>
                <a:latin typeface="华文楷体" panose="02010600040101010101" charset="-122"/>
                <a:ea typeface="华文楷体" panose="02010600040101010101" charset="-122"/>
              </a:rPr>
              <a:t>愤怒的样子。</a:t>
            </a:r>
            <a:endParaRPr lang="zh-CN" altLang="en-US" sz="2400" b="1" dirty="0">
              <a:solidFill>
                <a:srgbClr val="0000FF"/>
              </a:solidFill>
              <a:latin typeface="华文楷体" panose="02010600040101010101" charset="-122"/>
              <a:ea typeface="华文楷体" panose="02010600040101010101" charset="-122"/>
            </a:endParaRPr>
          </a:p>
        </p:txBody>
      </p:sp>
      <p:sp>
        <p:nvSpPr>
          <p:cNvPr id="9" name="文本框 8"/>
          <p:cNvSpPr txBox="1"/>
          <p:nvPr/>
        </p:nvSpPr>
        <p:spPr>
          <a:xfrm>
            <a:off x="4515485" y="264795"/>
            <a:ext cx="2078990" cy="429895"/>
          </a:xfrm>
          <a:prstGeom prst="rect">
            <a:avLst/>
          </a:prstGeom>
          <a:noFill/>
          <a:ln w="9525">
            <a:noFill/>
          </a:ln>
        </p:spPr>
        <p:txBody>
          <a:bodyPr wrap="square">
            <a:spAutoFit/>
          </a:bodyPr>
          <a:p>
            <a:r>
              <a:rPr lang="zh-CN" altLang="en-US" sz="2200" b="1" dirty="0">
                <a:solidFill>
                  <a:srgbClr val="0000FF"/>
                </a:solidFill>
                <a:latin typeface="华文楷体" panose="02010600040101010101" charset="-122"/>
                <a:ea typeface="华文楷体" panose="02010600040101010101" charset="-122"/>
              </a:rPr>
              <a:t>对人的敬称。</a:t>
            </a:r>
            <a:endParaRPr lang="zh-CN" altLang="en-US" sz="2200" b="1" dirty="0">
              <a:solidFill>
                <a:srgbClr val="0000FF"/>
              </a:solidFill>
              <a:latin typeface="华文楷体" panose="02010600040101010101" charset="-122"/>
              <a:ea typeface="华文楷体" panose="02010600040101010101" charset="-122"/>
            </a:endParaRPr>
          </a:p>
        </p:txBody>
      </p:sp>
      <p:sp>
        <p:nvSpPr>
          <p:cNvPr id="10" name="文本框 9"/>
          <p:cNvSpPr txBox="1"/>
          <p:nvPr/>
        </p:nvSpPr>
        <p:spPr>
          <a:xfrm>
            <a:off x="6253480" y="264795"/>
            <a:ext cx="1252538" cy="460375"/>
          </a:xfrm>
          <a:prstGeom prst="rect">
            <a:avLst/>
          </a:prstGeom>
          <a:noFill/>
          <a:ln w="9525">
            <a:noFill/>
          </a:ln>
        </p:spPr>
        <p:txBody>
          <a:bodyPr>
            <a:spAutoFit/>
          </a:bodyPr>
          <a:p>
            <a:r>
              <a:rPr lang="zh-CN" altLang="en-US" sz="2400" b="1" dirty="0">
                <a:solidFill>
                  <a:srgbClr val="0000FF"/>
                </a:solidFill>
                <a:latin typeface="华文楷体" panose="02010600040101010101" charset="-122"/>
                <a:ea typeface="华文楷体" panose="02010600040101010101" charset="-122"/>
              </a:rPr>
              <a:t>听说。</a:t>
            </a:r>
            <a:endParaRPr lang="zh-CN" altLang="en-US" sz="2400" b="1" dirty="0">
              <a:solidFill>
                <a:srgbClr val="0000FF"/>
              </a:solidFill>
              <a:latin typeface="华文楷体" panose="02010600040101010101" charset="-122"/>
              <a:ea typeface="华文楷体" panose="02010600040101010101" charset="-122"/>
            </a:endParaRPr>
          </a:p>
        </p:txBody>
      </p:sp>
      <p:sp>
        <p:nvSpPr>
          <p:cNvPr id="11" name="文本框 10"/>
          <p:cNvSpPr txBox="1"/>
          <p:nvPr/>
        </p:nvSpPr>
        <p:spPr>
          <a:xfrm>
            <a:off x="2578735" y="1069658"/>
            <a:ext cx="1714500" cy="460375"/>
          </a:xfrm>
          <a:prstGeom prst="rect">
            <a:avLst/>
          </a:prstGeom>
          <a:noFill/>
          <a:ln w="9525">
            <a:noFill/>
          </a:ln>
        </p:spPr>
        <p:txBody>
          <a:bodyPr>
            <a:spAutoFit/>
          </a:bodyPr>
          <a:p>
            <a:r>
              <a:rPr lang="zh-CN" altLang="en-US" sz="2400" b="1" dirty="0">
                <a:solidFill>
                  <a:srgbClr val="0000FF"/>
                </a:solidFill>
                <a:latin typeface="华文楷体" panose="02010600040101010101" charset="-122"/>
                <a:ea typeface="华文楷体" panose="02010600040101010101" charset="-122"/>
              </a:rPr>
              <a:t>从来没有。</a:t>
            </a:r>
            <a:endParaRPr lang="zh-CN" altLang="en-US" sz="2400" b="1" dirty="0">
              <a:solidFill>
                <a:srgbClr val="0000FF"/>
              </a:solidFill>
              <a:latin typeface="华文楷体" panose="02010600040101010101" charset="-122"/>
              <a:ea typeface="华文楷体" panose="02010600040101010101" charset="-122"/>
            </a:endParaRPr>
          </a:p>
        </p:txBody>
      </p:sp>
      <p:sp>
        <p:nvSpPr>
          <p:cNvPr id="6" name="文本框 5"/>
          <p:cNvSpPr txBox="1"/>
          <p:nvPr/>
        </p:nvSpPr>
        <p:spPr>
          <a:xfrm>
            <a:off x="8536940" y="4549775"/>
            <a:ext cx="634365" cy="583565"/>
          </a:xfrm>
          <a:prstGeom prst="rect">
            <a:avLst/>
          </a:prstGeom>
          <a:noFill/>
        </p:spPr>
        <p:txBody>
          <a:bodyPr wrap="square" rtlCol="0">
            <a:spAutoFit/>
          </a:bodyPr>
          <a:p>
            <a:r>
              <a:rPr lang="zh-CN" altLang="en-US" sz="3200" b="1">
                <a:solidFill>
                  <a:srgbClr val="C89700"/>
                </a:solidFill>
                <a:latin typeface="华文中宋" panose="02010600040101010101" charset="-122"/>
                <a:ea typeface="华文中宋" panose="02010600040101010101" charset="-122"/>
              </a:rPr>
              <a:t>③</a:t>
            </a:r>
            <a:endParaRPr lang="zh-CN" altLang="en-US" sz="3200" b="1">
              <a:solidFill>
                <a:srgbClr val="C89700"/>
              </a:solidFill>
              <a:latin typeface="华文中宋" panose="02010600040101010101" charset="-122"/>
              <a:ea typeface="华文中宋" panose="02010600040101010101" charset="-122"/>
            </a:endParaRPr>
          </a:p>
        </p:txBody>
      </p:sp>
      <p:sp>
        <p:nvSpPr>
          <p:cNvPr id="2" name="文本框 1"/>
          <p:cNvSpPr txBox="1"/>
          <p:nvPr/>
        </p:nvSpPr>
        <p:spPr>
          <a:xfrm>
            <a:off x="5896610" y="1847850"/>
            <a:ext cx="3274695" cy="583565"/>
          </a:xfrm>
          <a:prstGeom prst="rect">
            <a:avLst/>
          </a:prstGeom>
          <a:noFill/>
          <a:ln w="9525">
            <a:noFill/>
          </a:ln>
        </p:spPr>
        <p:txBody>
          <a:bodyPr wrap="square">
            <a:spAutoFit/>
          </a:bodyPr>
          <a:p>
            <a:pPr>
              <a:lnSpc>
                <a:spcPct val="80000"/>
              </a:lnSpc>
            </a:pPr>
            <a:r>
              <a:rPr lang="zh-CN" altLang="en-US" sz="2000" b="1" dirty="0">
                <a:solidFill>
                  <a:srgbClr val="0000FF"/>
                </a:solidFill>
                <a:latin typeface="华文楷体" panose="02010600040101010101" charset="-122"/>
                <a:ea typeface="华文楷体" panose="02010600040101010101" charset="-122"/>
              </a:rPr>
              <a:t>平民。古代没有官职的人</a:t>
            </a:r>
            <a:endParaRPr lang="zh-CN" altLang="en-US" sz="2000" b="1" dirty="0">
              <a:solidFill>
                <a:srgbClr val="0000FF"/>
              </a:solidFill>
              <a:latin typeface="华文楷体" panose="02010600040101010101" charset="-122"/>
              <a:ea typeface="华文楷体" panose="02010600040101010101" charset="-122"/>
            </a:endParaRPr>
          </a:p>
          <a:p>
            <a:pPr>
              <a:lnSpc>
                <a:spcPct val="80000"/>
              </a:lnSpc>
            </a:pPr>
            <a:r>
              <a:rPr lang="zh-CN" altLang="en-US" sz="2000" b="1" dirty="0">
                <a:solidFill>
                  <a:srgbClr val="0000FF"/>
                </a:solidFill>
                <a:latin typeface="华文楷体" panose="02010600040101010101" charset="-122"/>
                <a:ea typeface="华文楷体" panose="02010600040101010101" charset="-122"/>
              </a:rPr>
              <a:t>穿麻布衣服，所以称布衣。</a:t>
            </a:r>
            <a:endParaRPr lang="zh-CN" altLang="en-US" sz="2000" b="1" dirty="0">
              <a:solidFill>
                <a:srgbClr val="0000FF"/>
              </a:solidFill>
              <a:latin typeface="华文楷体" panose="02010600040101010101" charset="-122"/>
              <a:ea typeface="华文楷体" panose="02010600040101010101" charset="-122"/>
            </a:endParaRPr>
          </a:p>
        </p:txBody>
      </p:sp>
      <p:sp>
        <p:nvSpPr>
          <p:cNvPr id="7" name="文本框 6"/>
          <p:cNvSpPr txBox="1"/>
          <p:nvPr/>
        </p:nvSpPr>
        <p:spPr>
          <a:xfrm>
            <a:off x="4293235" y="2715260"/>
            <a:ext cx="3262630" cy="632460"/>
          </a:xfrm>
          <a:prstGeom prst="rect">
            <a:avLst/>
          </a:prstGeom>
          <a:noFill/>
          <a:ln w="9525">
            <a:noFill/>
          </a:ln>
        </p:spPr>
        <p:txBody>
          <a:bodyPr wrap="square">
            <a:spAutoFit/>
          </a:bodyPr>
          <a:p>
            <a:pPr eaLnBrk="1" hangingPunct="1">
              <a:lnSpc>
                <a:spcPct val="80000"/>
              </a:lnSpc>
            </a:pPr>
            <a:r>
              <a:rPr lang="zh-CN" altLang="en-US" sz="2200" b="1" dirty="0">
                <a:solidFill>
                  <a:srgbClr val="0000FF"/>
                </a:solidFill>
                <a:latin typeface="华文楷体" panose="02010600040101010101" charset="-122"/>
                <a:ea typeface="华文楷体" panose="02010600040101010101" charset="-122"/>
              </a:rPr>
              <a:t>摘下帽子，光着脚。</a:t>
            </a:r>
            <a:endParaRPr lang="zh-CN" altLang="en-US" sz="2200" b="1" dirty="0">
              <a:solidFill>
                <a:srgbClr val="0000FF"/>
              </a:solidFill>
              <a:latin typeface="华文楷体" panose="02010600040101010101" charset="-122"/>
              <a:ea typeface="华文楷体" panose="02010600040101010101" charset="-122"/>
            </a:endParaRPr>
          </a:p>
          <a:p>
            <a:pPr eaLnBrk="1" hangingPunct="1">
              <a:lnSpc>
                <a:spcPct val="80000"/>
              </a:lnSpc>
            </a:pPr>
            <a:r>
              <a:rPr lang="zh-CN" altLang="en-US" sz="2200" b="1" dirty="0">
                <a:solidFill>
                  <a:srgbClr val="0000FF"/>
                </a:solidFill>
                <a:latin typeface="华文楷体" panose="02010600040101010101" charset="-122"/>
                <a:ea typeface="华文楷体" panose="02010600040101010101" charset="-122"/>
              </a:rPr>
              <a:t>徒，裸露。跣，赤脚。</a:t>
            </a:r>
            <a:endParaRPr lang="zh-CN" altLang="en-US" sz="2200" b="1" dirty="0">
              <a:solidFill>
                <a:srgbClr val="0000FF"/>
              </a:solidFill>
              <a:latin typeface="华文楷体" panose="02010600040101010101" charset="-122"/>
              <a:ea typeface="华文楷体" panose="02010600040101010101" charset="-122"/>
            </a:endParaRPr>
          </a:p>
        </p:txBody>
      </p:sp>
      <p:sp>
        <p:nvSpPr>
          <p:cNvPr id="19" name="文本框 18"/>
          <p:cNvSpPr txBox="1"/>
          <p:nvPr/>
        </p:nvSpPr>
        <p:spPr>
          <a:xfrm>
            <a:off x="7338695" y="2800985"/>
            <a:ext cx="1515745" cy="460375"/>
          </a:xfrm>
          <a:prstGeom prst="rect">
            <a:avLst/>
          </a:prstGeom>
          <a:noFill/>
          <a:ln w="9525">
            <a:noFill/>
          </a:ln>
        </p:spPr>
        <p:txBody>
          <a:bodyPr wrap="square">
            <a:spAutoFit/>
          </a:bodyPr>
          <a:p>
            <a:r>
              <a:rPr lang="zh-CN" altLang="en-US" sz="2400" b="1" dirty="0">
                <a:solidFill>
                  <a:srgbClr val="0000FF"/>
                </a:solidFill>
                <a:latin typeface="华文楷体" panose="02010600040101010101" charset="-122"/>
                <a:ea typeface="华文楷体" panose="02010600040101010101" charset="-122"/>
              </a:rPr>
              <a:t>碰，撞。</a:t>
            </a:r>
            <a:endParaRPr lang="zh-CN" altLang="en-US" sz="2400" b="1" dirty="0">
              <a:solidFill>
                <a:srgbClr val="0000FF"/>
              </a:solidFill>
              <a:latin typeface="华文楷体" panose="02010600040101010101" charset="-122"/>
              <a:ea typeface="华文楷体" panose="02010600040101010101" charset="-122"/>
            </a:endParaRPr>
          </a:p>
        </p:txBody>
      </p:sp>
      <p:sp>
        <p:nvSpPr>
          <p:cNvPr id="24" name="文本框 23"/>
          <p:cNvSpPr txBox="1"/>
          <p:nvPr/>
        </p:nvSpPr>
        <p:spPr>
          <a:xfrm>
            <a:off x="116840" y="1847850"/>
            <a:ext cx="1724025" cy="460375"/>
          </a:xfrm>
          <a:prstGeom prst="rect">
            <a:avLst/>
          </a:prstGeom>
          <a:noFill/>
          <a:ln w="9525">
            <a:noFill/>
          </a:ln>
        </p:spPr>
        <p:txBody>
          <a:bodyPr wrap="square">
            <a:spAutoFit/>
          </a:bodyPr>
          <a:p>
            <a:r>
              <a:rPr lang="zh-CN" altLang="en-US" sz="2400" b="1" dirty="0">
                <a:solidFill>
                  <a:srgbClr val="0000FF"/>
                </a:solidFill>
                <a:latin typeface="华文楷体" panose="02010600040101010101" charset="-122"/>
                <a:ea typeface="华文楷体" panose="02010600040101010101" charset="-122"/>
              </a:rPr>
              <a:t>横尸在地。</a:t>
            </a:r>
            <a:endParaRPr lang="zh-CN" altLang="en-US" sz="2400" b="1" dirty="0">
              <a:solidFill>
                <a:srgbClr val="0000FF"/>
              </a:solidFill>
              <a:latin typeface="华文楷体" panose="02010600040101010101" charset="-122"/>
              <a:ea typeface="华文楷体" panose="02010600040101010101" charset="-122"/>
            </a:endParaRPr>
          </a:p>
        </p:txBody>
      </p:sp>
      <p:sp>
        <p:nvSpPr>
          <p:cNvPr id="25" name="文本框 24"/>
          <p:cNvSpPr txBox="1"/>
          <p:nvPr/>
        </p:nvSpPr>
        <p:spPr>
          <a:xfrm>
            <a:off x="2223135" y="3691255"/>
            <a:ext cx="2494915" cy="460375"/>
          </a:xfrm>
          <a:prstGeom prst="rect">
            <a:avLst/>
          </a:prstGeom>
          <a:noFill/>
          <a:ln w="9525">
            <a:noFill/>
          </a:ln>
        </p:spPr>
        <p:txBody>
          <a:bodyPr wrap="square">
            <a:spAutoFit/>
          </a:bodyPr>
          <a:p>
            <a:r>
              <a:rPr lang="zh-CN" altLang="en-US" sz="2400" b="1" dirty="0">
                <a:solidFill>
                  <a:srgbClr val="0000FF"/>
                </a:solidFill>
                <a:latin typeface="华文楷体" panose="02010600040101010101" charset="-122"/>
                <a:ea typeface="华文楷体" panose="02010600040101010101" charset="-122"/>
              </a:rPr>
              <a:t>平庸无能的人。</a:t>
            </a:r>
            <a:endParaRPr lang="zh-CN" altLang="en-US" sz="2400" b="1" dirty="0">
              <a:solidFill>
                <a:srgbClr val="0000FF"/>
              </a:solidFill>
              <a:latin typeface="华文楷体" panose="02010600040101010101" charset="-122"/>
              <a:ea typeface="华文楷体" panose="02010600040101010101" charset="-122"/>
            </a:endParaRPr>
          </a:p>
        </p:txBody>
      </p:sp>
      <p:sp>
        <p:nvSpPr>
          <p:cNvPr id="26" name="文本框 25"/>
          <p:cNvSpPr txBox="1"/>
          <p:nvPr/>
        </p:nvSpPr>
        <p:spPr>
          <a:xfrm>
            <a:off x="4565650" y="3691255"/>
            <a:ext cx="3971290" cy="460375"/>
          </a:xfrm>
          <a:prstGeom prst="rect">
            <a:avLst/>
          </a:prstGeom>
          <a:noFill/>
          <a:ln w="9525">
            <a:noFill/>
          </a:ln>
        </p:spPr>
        <p:txBody>
          <a:bodyPr wrap="square">
            <a:spAutoFit/>
          </a:bodyPr>
          <a:p>
            <a:r>
              <a:rPr lang="zh-CN" altLang="en-US" sz="2400" b="1" dirty="0">
                <a:solidFill>
                  <a:srgbClr val="0000FF"/>
                </a:solidFill>
                <a:latin typeface="华文楷体" panose="02010600040101010101" charset="-122"/>
                <a:ea typeface="华文楷体" panose="02010600040101010101" charset="-122"/>
              </a:rPr>
              <a:t>这里指有胆识有才能的人。</a:t>
            </a:r>
            <a:endParaRPr lang="zh-CN" altLang="en-US" sz="2400" b="1" dirty="0">
              <a:solidFill>
                <a:srgbClr val="0000FF"/>
              </a:solidFill>
              <a:latin typeface="华文楷体" panose="02010600040101010101" charset="-122"/>
              <a:ea typeface="华文楷体" panose="02010600040101010101"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000"/>
                                        <p:tgtEl>
                                          <p:spTgt spid="26"/>
                                        </p:tgtEl>
                                      </p:cBhvr>
                                    </p:animEffect>
                                    <p:anim calcmode="lin" valueType="num">
                                      <p:cBhvr>
                                        <p:cTn id="76" dur="1000" fill="hold"/>
                                        <p:tgtEl>
                                          <p:spTgt spid="26"/>
                                        </p:tgtEl>
                                        <p:attrNameLst>
                                          <p:attrName>ppt_x</p:attrName>
                                        </p:attrNameLst>
                                      </p:cBhvr>
                                      <p:tavLst>
                                        <p:tav tm="0">
                                          <p:val>
                                            <p:strVal val="#ppt_x"/>
                                          </p:val>
                                        </p:tav>
                                        <p:tav tm="100000">
                                          <p:val>
                                            <p:strVal val="#ppt_x"/>
                                          </p:val>
                                        </p:tav>
                                      </p:tavLst>
                                    </p:anim>
                                    <p:anim calcmode="lin" valueType="num">
                                      <p:cBhvr>
                                        <p:cTn id="7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5362" grpId="0" bldLvl="0" animBg="1"/>
      <p:bldP spid="2" grpId="0"/>
      <p:bldP spid="7" grpId="0"/>
      <p:bldP spid="19"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2"/>
          <p:cNvSpPr txBox="1"/>
          <p:nvPr/>
        </p:nvSpPr>
        <p:spPr>
          <a:xfrm>
            <a:off x="226060" y="596900"/>
            <a:ext cx="8824595" cy="3949065"/>
          </a:xfrm>
          <a:prstGeom prst="rect">
            <a:avLst/>
          </a:prstGeom>
          <a:solidFill>
            <a:schemeClr val="bg1">
              <a:alpha val="34000"/>
            </a:schemeClr>
          </a:solidFill>
          <a:ln w="9525">
            <a:noFill/>
          </a:ln>
        </p:spPr>
        <p:txBody>
          <a:bodyPr wrap="square" anchor="t">
            <a:spAutoFit/>
          </a:bodyPr>
          <a:p>
            <a:pPr>
              <a:lnSpc>
                <a:spcPct val="110000"/>
              </a:lnSpc>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【译 文】</a:t>
            </a:r>
            <a:endPar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r>
              <a:rPr lang="en-US" altLang="zh-CN" sz="3200" b="1" dirty="0">
                <a:latin typeface="黑体" panose="02010609060101010101" pitchFamily="49" charset="-122"/>
                <a:ea typeface="黑体" panose="02010609060101010101" pitchFamily="49" charset="-122"/>
                <a:cs typeface="黑体" panose="02010609060101010101" pitchFamily="49" charset="-122"/>
              </a:rPr>
              <a:t>   </a:t>
            </a:r>
            <a:r>
              <a:rPr lang="en-US" altLang="zh-CN"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 </a:t>
            </a: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 </a:t>
            </a:r>
            <a:r>
              <a:rPr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秦王勃然大怒，对唐雎说</a:t>
            </a:r>
            <a:r>
              <a:rPr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先生也曾听说过天子发怒的情景吗</a:t>
            </a:r>
            <a:r>
              <a:rPr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唐雎回答说</a:t>
            </a:r>
            <a:r>
              <a:rPr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我未曾听说过</a:t>
            </a:r>
            <a:r>
              <a:rPr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秦王说</a:t>
            </a:r>
            <a:r>
              <a:rPr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天子发怒</a:t>
            </a:r>
            <a:r>
              <a:rPr 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的时候</a:t>
            </a:r>
            <a:r>
              <a:rPr 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会倒下数百万人的尸体，鲜血流淌数千里。”唐雎说：“大王曾经听说过百姓发怒吗？”秦王说：“百姓发怒，也不过就是摘掉帽子，光着脚，把头往地上撞罢了。”唐雎说：“这是平庸无能的人发怒，不是有才能有胆识的人发怒。</a:t>
            </a:r>
            <a:endParaRPr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extBox 4"/>
          <p:cNvSpPr txBox="1"/>
          <p:nvPr/>
        </p:nvSpPr>
        <p:spPr>
          <a:xfrm>
            <a:off x="259715" y="196215"/>
            <a:ext cx="8625205" cy="4798695"/>
          </a:xfrm>
          <a:prstGeom prst="rect">
            <a:avLst/>
          </a:prstGeom>
          <a:solidFill>
            <a:schemeClr val="bg1">
              <a:alpha val="39000"/>
            </a:schemeClr>
          </a:solidFill>
          <a:ln w="9525">
            <a:noFill/>
          </a:ln>
        </p:spPr>
        <p:txBody>
          <a:bodyPr wrap="square">
            <a:spAutoFit/>
          </a:bodyPr>
          <a:p>
            <a:pPr>
              <a:lnSpc>
                <a:spcPct val="200000"/>
              </a:lnSpc>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夫专诸之刺王僚也，彗星袭月</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聂政</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之刺韩傀也，</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白虹贯日</a:t>
            </a:r>
            <a:r>
              <a:rPr lang="zh-CN" altLang="en-US" sz="3000" b="1" dirty="0">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要离之刺庆忌也，仓鹰击于殿上</a:t>
            </a:r>
            <a:r>
              <a:rPr lang="zh-CN" altLang="en-US" sz="3000" b="1" dirty="0">
                <a:latin typeface="黑体" panose="02010609060101010101" pitchFamily="49" charset="-122"/>
                <a:ea typeface="黑体" panose="02010609060101010101" pitchFamily="49" charset="-122"/>
                <a:cs typeface="黑体" panose="02010609060101010101" pitchFamily="49" charset="-122"/>
              </a:rPr>
              <a:t>。此</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a:p>
            <a:pPr>
              <a:lnSpc>
                <a:spcPct val="200000"/>
              </a:lnSpc>
            </a:pPr>
            <a:r>
              <a:rPr lang="zh-CN" altLang="en-US" sz="3000" b="1" dirty="0">
                <a:latin typeface="黑体" panose="02010609060101010101" pitchFamily="49" charset="-122"/>
                <a:ea typeface="黑体" panose="02010609060101010101" pitchFamily="49" charset="-122"/>
                <a:cs typeface="黑体" panose="02010609060101010101" pitchFamily="49" charset="-122"/>
              </a:rPr>
              <a:t>三子者，皆布衣之士也，</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怀怒未发，休祲降于天</a:t>
            </a:r>
            <a:r>
              <a:rPr lang="zh-CN" altLang="en-US" sz="3000" b="1" dirty="0">
                <a:latin typeface="黑体" panose="02010609060101010101" pitchFamily="49" charset="-122"/>
                <a:ea typeface="黑体" panose="02010609060101010101" pitchFamily="49" charset="-122"/>
                <a:cs typeface="黑体" panose="02010609060101010101" pitchFamily="49" charset="-122"/>
              </a:rPr>
              <a:t>，</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a:p>
            <a:pPr>
              <a:lnSpc>
                <a:spcPct val="210000"/>
              </a:lnSpc>
            </a:pPr>
            <a:r>
              <a:rPr lang="zh-CN" altLang="en-US" sz="3000" b="1" dirty="0">
                <a:solidFill>
                  <a:srgbClr val="C00000"/>
                </a:solidFill>
                <a:latin typeface="黑体" panose="02010609060101010101" pitchFamily="49" charset="-122"/>
                <a:ea typeface="黑体" panose="02010609060101010101" pitchFamily="49" charset="-122"/>
                <a:cs typeface="黑体" panose="02010609060101010101" pitchFamily="49" charset="-122"/>
              </a:rPr>
              <a:t>与臣而将四矣</a:t>
            </a:r>
            <a:r>
              <a:rPr lang="zh-CN" altLang="en-US" sz="3000" b="1" dirty="0">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C00000"/>
                </a:solidFill>
                <a:latin typeface="黑体" panose="02010609060101010101" pitchFamily="49" charset="-122"/>
                <a:ea typeface="黑体" panose="02010609060101010101" pitchFamily="49" charset="-122"/>
                <a:cs typeface="黑体" panose="02010609060101010101" pitchFamily="49" charset="-122"/>
              </a:rPr>
              <a:t>若</a:t>
            </a:r>
            <a:r>
              <a:rPr lang="zh-CN" altLang="en-US" sz="3000" b="1" dirty="0">
                <a:latin typeface="黑体" panose="02010609060101010101" pitchFamily="49" charset="-122"/>
                <a:ea typeface="黑体" panose="02010609060101010101" pitchFamily="49" charset="-122"/>
                <a:cs typeface="黑体" panose="02010609060101010101" pitchFamily="49" charset="-122"/>
              </a:rPr>
              <a:t>士</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必</a:t>
            </a:r>
            <a:r>
              <a:rPr lang="zh-CN" altLang="en-US" sz="3000" b="1" dirty="0">
                <a:latin typeface="黑体" panose="02010609060101010101" pitchFamily="49" charset="-122"/>
                <a:ea typeface="黑体" panose="02010609060101010101" pitchFamily="49" charset="-122"/>
                <a:cs typeface="黑体" panose="02010609060101010101" pitchFamily="49" charset="-122"/>
              </a:rPr>
              <a:t>怒，伏尸二人，流血五步，</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a:p>
            <a:pPr>
              <a:lnSpc>
                <a:spcPct val="210000"/>
              </a:lnSpc>
            </a:pPr>
            <a:r>
              <a:rPr lang="zh-CN" altLang="en-US" sz="3000" b="1" dirty="0">
                <a:latin typeface="黑体" panose="02010609060101010101" pitchFamily="49" charset="-122"/>
                <a:ea typeface="黑体" panose="02010609060101010101" pitchFamily="49" charset="-122"/>
                <a:cs typeface="黑体" panose="02010609060101010101" pitchFamily="49" charset="-122"/>
              </a:rPr>
              <a:t>          天下</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缟素</a:t>
            </a:r>
            <a:r>
              <a:rPr lang="zh-CN" altLang="en-US" sz="3000" b="1" dirty="0">
                <a:latin typeface="黑体" panose="02010609060101010101" pitchFamily="49" charset="-122"/>
                <a:ea typeface="黑体" panose="02010609060101010101" pitchFamily="49" charset="-122"/>
                <a:cs typeface="黑体" panose="02010609060101010101" pitchFamily="49" charset="-122"/>
              </a:rPr>
              <a:t>，今日</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是</a:t>
            </a:r>
            <a:r>
              <a:rPr lang="zh-CN" altLang="en-US" sz="3000" b="1" dirty="0">
                <a:latin typeface="黑体" panose="02010609060101010101" pitchFamily="49" charset="-122"/>
                <a:ea typeface="黑体" panose="02010609060101010101" pitchFamily="49" charset="-122"/>
                <a:cs typeface="黑体" panose="02010609060101010101" pitchFamily="49" charset="-122"/>
              </a:rPr>
              <a:t>也。”</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挺</a:t>
            </a:r>
            <a:r>
              <a:rPr lang="zh-CN" altLang="en-US" sz="3000" b="1" dirty="0">
                <a:latin typeface="黑体" panose="02010609060101010101" pitchFamily="49" charset="-122"/>
                <a:ea typeface="黑体" panose="02010609060101010101" pitchFamily="49" charset="-122"/>
                <a:cs typeface="黑体" panose="02010609060101010101" pitchFamily="49" charset="-122"/>
              </a:rPr>
              <a:t>剑而起。</a:t>
            </a:r>
            <a:endParaRPr lang="en-US" altLang="zh-CN" sz="3000" b="1" dirty="0">
              <a:latin typeface="黑体" panose="02010609060101010101" pitchFamily="49" charset="-122"/>
              <a:ea typeface="黑体" panose="02010609060101010101" pitchFamily="49" charset="-122"/>
              <a:cs typeface="黑体" panose="02010609060101010101" pitchFamily="49" charset="-122"/>
            </a:endParaRPr>
          </a:p>
        </p:txBody>
      </p:sp>
      <p:sp>
        <p:nvSpPr>
          <p:cNvPr id="23" name="文本框 22"/>
          <p:cNvSpPr txBox="1"/>
          <p:nvPr/>
        </p:nvSpPr>
        <p:spPr>
          <a:xfrm>
            <a:off x="5684520" y="91440"/>
            <a:ext cx="2985135" cy="645160"/>
          </a:xfrm>
          <a:prstGeom prst="rect">
            <a:avLst/>
          </a:prstGeom>
          <a:noFill/>
          <a:ln w="9525">
            <a:noFill/>
          </a:ln>
        </p:spPr>
        <p:txBody>
          <a:bodyPr wrap="square">
            <a:spAutoFit/>
          </a:bodyPr>
          <a:p>
            <a:pPr eaLnBrk="1" hangingPunct="1">
              <a:lnSpc>
                <a:spcPct val="90000"/>
              </a:lnSpc>
            </a:pPr>
            <a:r>
              <a:rPr lang="zh-CN" altLang="en-US" sz="2000" b="1" dirty="0">
                <a:solidFill>
                  <a:srgbClr val="0000FF"/>
                </a:solidFill>
                <a:latin typeface="华文楷体" panose="02010600040101010101" charset="-122"/>
                <a:ea typeface="华文楷体" panose="02010600040101010101" charset="-122"/>
              </a:rPr>
              <a:t>聂政刺杀韩傀时，</a:t>
            </a:r>
            <a:endParaRPr lang="zh-CN" altLang="en-US" sz="2000" b="1" dirty="0">
              <a:solidFill>
                <a:srgbClr val="0000FF"/>
              </a:solidFill>
              <a:latin typeface="华文楷体" panose="02010600040101010101" charset="-122"/>
              <a:ea typeface="华文楷体" panose="02010600040101010101" charset="-122"/>
            </a:endParaRPr>
          </a:p>
          <a:p>
            <a:pPr eaLnBrk="1" hangingPunct="1">
              <a:lnSpc>
                <a:spcPct val="90000"/>
              </a:lnSpc>
            </a:pPr>
            <a:r>
              <a:rPr lang="zh-CN" altLang="en-US" sz="2000" b="1" dirty="0">
                <a:solidFill>
                  <a:srgbClr val="0000FF"/>
                </a:solidFill>
                <a:latin typeface="华文楷体" panose="02010600040101010101" charset="-122"/>
                <a:ea typeface="华文楷体" panose="02010600040101010101" charset="-122"/>
              </a:rPr>
              <a:t>一道白光直冲上太阳。</a:t>
            </a:r>
            <a:endParaRPr lang="zh-CN" altLang="en-US" sz="2000" b="1" dirty="0">
              <a:solidFill>
                <a:srgbClr val="0000FF"/>
              </a:solidFill>
              <a:latin typeface="华文楷体" panose="02010600040101010101" charset="-122"/>
              <a:ea typeface="华文楷体" panose="02010600040101010101" charset="-122"/>
            </a:endParaRPr>
          </a:p>
        </p:txBody>
      </p:sp>
      <p:sp>
        <p:nvSpPr>
          <p:cNvPr id="24" name="文本框 23"/>
          <p:cNvSpPr txBox="1"/>
          <p:nvPr/>
        </p:nvSpPr>
        <p:spPr>
          <a:xfrm>
            <a:off x="3444240" y="1046480"/>
            <a:ext cx="3709670" cy="632460"/>
          </a:xfrm>
          <a:prstGeom prst="rect">
            <a:avLst/>
          </a:prstGeom>
          <a:noFill/>
          <a:ln w="9525">
            <a:noFill/>
          </a:ln>
        </p:spPr>
        <p:txBody>
          <a:bodyPr wrap="square">
            <a:spAutoFit/>
          </a:bodyPr>
          <a:p>
            <a:pPr eaLnBrk="1" hangingPunct="1">
              <a:lnSpc>
                <a:spcPct val="80000"/>
              </a:lnSpc>
            </a:pPr>
            <a:r>
              <a:rPr lang="zh-CN" altLang="en-US" sz="2200" b="1" dirty="0">
                <a:solidFill>
                  <a:srgbClr val="0000FF"/>
                </a:solidFill>
                <a:latin typeface="华文楷体" panose="02010600040101010101" charset="-122"/>
                <a:ea typeface="华文楷体" panose="02010600040101010101" charset="-122"/>
                <a:cs typeface="华文楷体" panose="02010600040101010101" charset="-122"/>
              </a:rPr>
              <a:t>要离刺杀庆忌时，苍鹰扑到宫殿上。仓，同“苍”。</a:t>
            </a:r>
            <a:endParaRPr lang="zh-CN" altLang="en-US" sz="2200" b="1" dirty="0">
              <a:solidFill>
                <a:srgbClr val="0000FF"/>
              </a:solidFill>
              <a:latin typeface="华文楷体" panose="02010600040101010101" charset="-122"/>
              <a:ea typeface="华文楷体" panose="02010600040101010101" charset="-122"/>
              <a:cs typeface="华文楷体" panose="02010600040101010101" charset="-122"/>
            </a:endParaRPr>
          </a:p>
        </p:txBody>
      </p:sp>
      <p:sp>
        <p:nvSpPr>
          <p:cNvPr id="25" name="文本框 24"/>
          <p:cNvSpPr txBox="1"/>
          <p:nvPr/>
        </p:nvSpPr>
        <p:spPr>
          <a:xfrm>
            <a:off x="3183255" y="1922780"/>
            <a:ext cx="5865495" cy="645160"/>
          </a:xfrm>
          <a:prstGeom prst="rect">
            <a:avLst/>
          </a:prstGeom>
          <a:noFill/>
          <a:ln w="9525">
            <a:noFill/>
          </a:ln>
        </p:spPr>
        <p:txBody>
          <a:bodyPr wrap="square">
            <a:spAutoFit/>
          </a:bodyPr>
          <a:p>
            <a:pPr eaLnBrk="1" hangingPunct="1">
              <a:lnSpc>
                <a:spcPct val="90000"/>
              </a:lnSpc>
            </a:pPr>
            <a:r>
              <a:rPr lang="zh-CN" altLang="en-US" sz="2000" b="1" dirty="0">
                <a:solidFill>
                  <a:srgbClr val="0000FF"/>
                </a:solidFill>
                <a:latin typeface="华文楷体" panose="02010600040101010101" charset="-122"/>
                <a:ea typeface="华文楷体" panose="02010600040101010101" charset="-122"/>
                <a:cs typeface="华文楷体" panose="02010600040101010101" charset="-122"/>
              </a:rPr>
              <a:t>心里的愤怒没发作出来，上天就降示征兆。</a:t>
            </a:r>
            <a:r>
              <a:rPr lang="zh-TW" altLang="en-US" sz="2000" b="1" dirty="0">
                <a:solidFill>
                  <a:srgbClr val="0000FF"/>
                </a:solidFill>
                <a:latin typeface="华文楷体" panose="02010600040101010101" charset="-122"/>
                <a:ea typeface="华文楷体" panose="02010600040101010101" charset="-122"/>
                <a:cs typeface="华文楷体" panose="02010600040101010101" charset="-122"/>
              </a:rPr>
              <a:t>休祲</a:t>
            </a:r>
            <a:r>
              <a:rPr lang="zh-CN" altLang="en-US" sz="2000" b="1" dirty="0">
                <a:solidFill>
                  <a:srgbClr val="0000FF"/>
                </a:solidFill>
                <a:latin typeface="华文楷体" panose="02010600040101010101" charset="-122"/>
                <a:ea typeface="华文楷体" panose="02010600040101010101" charset="-122"/>
                <a:cs typeface="华文楷体" panose="02010600040101010101" charset="-122"/>
              </a:rPr>
              <a:t>，</a:t>
            </a:r>
            <a:r>
              <a:rPr lang="zh-TW" altLang="en-US" sz="2000" b="1" dirty="0">
                <a:solidFill>
                  <a:srgbClr val="0000FF"/>
                </a:solidFill>
                <a:latin typeface="华文楷体" panose="02010600040101010101" charset="-122"/>
                <a:ea typeface="华文楷体" panose="02010600040101010101" charset="-122"/>
                <a:cs typeface="华文楷体" panose="02010600040101010101" charset="-122"/>
              </a:rPr>
              <a:t>吉凶的征兆。</a:t>
            </a:r>
            <a:r>
              <a:rPr lang="zh-CN" altLang="en-US" sz="2000" b="1" dirty="0">
                <a:solidFill>
                  <a:srgbClr val="0000FF"/>
                </a:solidFill>
                <a:latin typeface="华文楷体" panose="02010600040101010101" charset="-122"/>
                <a:ea typeface="华文楷体" panose="02010600040101010101" charset="-122"/>
                <a:cs typeface="华文楷体" panose="02010600040101010101" charset="-122"/>
              </a:rPr>
              <a:t>这里偏指凶兆。</a:t>
            </a:r>
            <a:r>
              <a:rPr lang="zh-TW" altLang="en-US" sz="2000" b="1" dirty="0">
                <a:solidFill>
                  <a:srgbClr val="0000FF"/>
                </a:solidFill>
                <a:latin typeface="华文楷体" panose="02010600040101010101" charset="-122"/>
                <a:ea typeface="华文楷体" panose="02010600040101010101" charset="-122"/>
                <a:cs typeface="华文楷体" panose="02010600040101010101" charset="-122"/>
              </a:rPr>
              <a:t>休</a:t>
            </a:r>
            <a:r>
              <a:rPr lang="en-US" altLang="zh-TW" sz="2000" b="1" dirty="0">
                <a:solidFill>
                  <a:srgbClr val="0000FF"/>
                </a:solidFill>
                <a:latin typeface="华文楷体" panose="02010600040101010101" charset="-122"/>
                <a:ea typeface="华文楷体" panose="02010600040101010101" charset="-122"/>
                <a:cs typeface="华文楷体" panose="02010600040101010101" charset="-122"/>
              </a:rPr>
              <a:t>,</a:t>
            </a:r>
            <a:r>
              <a:rPr lang="zh-TW" altLang="en-US" sz="2000" b="1" dirty="0">
                <a:solidFill>
                  <a:srgbClr val="0000FF"/>
                </a:solidFill>
                <a:latin typeface="华文楷体" panose="02010600040101010101" charset="-122"/>
                <a:ea typeface="华文楷体" panose="02010600040101010101" charset="-122"/>
                <a:cs typeface="华文楷体" panose="02010600040101010101" charset="-122"/>
              </a:rPr>
              <a:t>吉祥。祲，不祥。</a:t>
            </a:r>
            <a:endParaRPr lang="zh-TW" altLang="en-US" sz="2000" b="1" dirty="0">
              <a:solidFill>
                <a:srgbClr val="0000FF"/>
              </a:solidFill>
              <a:latin typeface="华文楷体" panose="02010600040101010101" charset="-122"/>
              <a:ea typeface="华文楷体" panose="02010600040101010101" charset="-122"/>
              <a:cs typeface="华文楷体" panose="02010600040101010101" charset="-122"/>
            </a:endParaRPr>
          </a:p>
        </p:txBody>
      </p:sp>
      <p:sp>
        <p:nvSpPr>
          <p:cNvPr id="26" name="文本框 25"/>
          <p:cNvSpPr txBox="1"/>
          <p:nvPr/>
        </p:nvSpPr>
        <p:spPr>
          <a:xfrm>
            <a:off x="80010" y="2847975"/>
            <a:ext cx="5078095" cy="645160"/>
          </a:xfrm>
          <a:prstGeom prst="rect">
            <a:avLst/>
          </a:prstGeom>
          <a:noFill/>
          <a:ln w="9525">
            <a:noFill/>
          </a:ln>
        </p:spPr>
        <p:txBody>
          <a:bodyPr wrap="square">
            <a:spAutoFit/>
          </a:bodyPr>
          <a:p>
            <a:pPr eaLnBrk="1" hangingPunct="1">
              <a:lnSpc>
                <a:spcPct val="90000"/>
              </a:lnSpc>
            </a:pPr>
            <a:r>
              <a:rPr lang="zh-CN" altLang="en-US" sz="2000" b="1" dirty="0">
                <a:solidFill>
                  <a:srgbClr val="0000FF"/>
                </a:solidFill>
                <a:latin typeface="华文楷体" panose="02010600040101010101" charset="-122"/>
                <a:ea typeface="华文楷体" panose="02010600040101010101" charset="-122"/>
              </a:rPr>
              <a:t>加上我，将变成四个人了。唐雎暗示秦王，自己将效法专诸、聂政、要离三人行刺。</a:t>
            </a:r>
            <a:endParaRPr lang="zh-CN" altLang="en-US" sz="2000" b="1" dirty="0">
              <a:solidFill>
                <a:srgbClr val="0000FF"/>
              </a:solidFill>
              <a:latin typeface="华文楷体" panose="02010600040101010101" charset="-122"/>
              <a:ea typeface="华文楷体" panose="02010600040101010101" charset="-122"/>
            </a:endParaRPr>
          </a:p>
        </p:txBody>
      </p:sp>
      <p:sp>
        <p:nvSpPr>
          <p:cNvPr id="27" name="文本框 26"/>
          <p:cNvSpPr txBox="1"/>
          <p:nvPr/>
        </p:nvSpPr>
        <p:spPr>
          <a:xfrm>
            <a:off x="2764790" y="3852545"/>
            <a:ext cx="880110" cy="460375"/>
          </a:xfrm>
          <a:prstGeom prst="rect">
            <a:avLst/>
          </a:prstGeom>
          <a:noFill/>
          <a:ln w="9525">
            <a:noFill/>
          </a:ln>
        </p:spPr>
        <p:txBody>
          <a:bodyPr wrap="square">
            <a:spAutoFit/>
          </a:bodyPr>
          <a:p>
            <a:pPr eaLnBrk="1" hangingPunct="1"/>
            <a:r>
              <a:rPr lang="zh-TW" altLang="en-US" sz="2400" b="1" dirty="0">
                <a:solidFill>
                  <a:srgbClr val="0000FF"/>
                </a:solidFill>
                <a:latin typeface="华文楷体" panose="02010600040101010101" charset="-122"/>
                <a:ea typeface="华文楷体" panose="02010600040101010101" charset="-122"/>
              </a:rPr>
              <a:t>如果。</a:t>
            </a:r>
            <a:endParaRPr lang="zh-TW" altLang="en-US" sz="2400" b="1" dirty="0">
              <a:solidFill>
                <a:srgbClr val="0000FF"/>
              </a:solidFill>
              <a:latin typeface="华文楷体" panose="02010600040101010101" charset="-122"/>
              <a:ea typeface="华文楷体" panose="02010600040101010101" charset="-122"/>
            </a:endParaRPr>
          </a:p>
        </p:txBody>
      </p:sp>
      <p:sp>
        <p:nvSpPr>
          <p:cNvPr id="28" name="文本框 27"/>
          <p:cNvSpPr txBox="1"/>
          <p:nvPr/>
        </p:nvSpPr>
        <p:spPr>
          <a:xfrm>
            <a:off x="80010" y="3883660"/>
            <a:ext cx="2281555" cy="1076325"/>
          </a:xfrm>
          <a:prstGeom prst="rect">
            <a:avLst/>
          </a:prstGeom>
          <a:noFill/>
          <a:ln w="9525">
            <a:noFill/>
          </a:ln>
        </p:spPr>
        <p:txBody>
          <a:bodyPr wrap="square">
            <a:spAutoFit/>
          </a:bodyPr>
          <a:p>
            <a:pPr eaLnBrk="1" hangingPunct="1">
              <a:lnSpc>
                <a:spcPct val="80000"/>
              </a:lnSpc>
            </a:pPr>
            <a:r>
              <a:rPr lang="zh-CN" altLang="en-US" sz="2000" b="1" dirty="0">
                <a:solidFill>
                  <a:srgbClr val="0000FF"/>
                </a:solidFill>
                <a:latin typeface="华文楷体" panose="02010600040101010101" charset="-122"/>
                <a:ea typeface="华文楷体" panose="02010600040101010101" charset="-122"/>
              </a:rPr>
              <a:t>白色丧服。这里用作动词，指穿白色丧服。缟、素，都是白色的绢。</a:t>
            </a:r>
            <a:endParaRPr lang="zh-CN" altLang="en-US" sz="2000" b="1" dirty="0">
              <a:solidFill>
                <a:srgbClr val="0000FF"/>
              </a:solidFill>
              <a:latin typeface="华文楷体" panose="02010600040101010101" charset="-122"/>
              <a:ea typeface="华文楷体" panose="02010600040101010101" charset="-122"/>
            </a:endParaRPr>
          </a:p>
        </p:txBody>
      </p:sp>
      <p:sp>
        <p:nvSpPr>
          <p:cNvPr id="29" name="文本框 28"/>
          <p:cNvSpPr txBox="1"/>
          <p:nvPr/>
        </p:nvSpPr>
        <p:spPr>
          <a:xfrm>
            <a:off x="4736148" y="3883660"/>
            <a:ext cx="1125537" cy="460375"/>
          </a:xfrm>
          <a:prstGeom prst="rect">
            <a:avLst/>
          </a:prstGeom>
          <a:noFill/>
          <a:ln w="9525">
            <a:noFill/>
          </a:ln>
        </p:spPr>
        <p:txBody>
          <a:bodyPr>
            <a:spAutoFit/>
          </a:bodyPr>
          <a:p>
            <a:pPr eaLnBrk="1" hangingPunct="1"/>
            <a:r>
              <a:rPr lang="zh-TW" altLang="en-US" sz="2400" b="1" dirty="0">
                <a:solidFill>
                  <a:srgbClr val="0000FF"/>
                </a:solidFill>
                <a:latin typeface="华文楷体" panose="02010600040101010101" charset="-122"/>
                <a:ea typeface="华文楷体" panose="02010600040101010101" charset="-122"/>
              </a:rPr>
              <a:t>这样。</a:t>
            </a:r>
            <a:endParaRPr lang="zh-TW" altLang="en-US" sz="2400" b="1" dirty="0">
              <a:solidFill>
                <a:srgbClr val="0000FF"/>
              </a:solidFill>
              <a:latin typeface="华文楷体" panose="02010600040101010101" charset="-122"/>
              <a:ea typeface="华文楷体" panose="02010600040101010101" charset="-122"/>
            </a:endParaRPr>
          </a:p>
        </p:txBody>
      </p:sp>
      <p:sp>
        <p:nvSpPr>
          <p:cNvPr id="30" name="文本框 29"/>
          <p:cNvSpPr txBox="1"/>
          <p:nvPr/>
        </p:nvSpPr>
        <p:spPr>
          <a:xfrm>
            <a:off x="6765925" y="3883343"/>
            <a:ext cx="1125538" cy="460375"/>
          </a:xfrm>
          <a:prstGeom prst="rect">
            <a:avLst/>
          </a:prstGeom>
          <a:noFill/>
          <a:ln w="9525">
            <a:noFill/>
          </a:ln>
        </p:spPr>
        <p:txBody>
          <a:bodyPr>
            <a:spAutoFit/>
          </a:bodyPr>
          <a:p>
            <a:pPr eaLnBrk="1" hangingPunct="1"/>
            <a:r>
              <a:rPr lang="zh-TW" altLang="en-US" sz="2400" b="1" dirty="0">
                <a:solidFill>
                  <a:srgbClr val="0000FF"/>
                </a:solidFill>
                <a:latin typeface="华文楷体" panose="02010600040101010101" charset="-122"/>
                <a:ea typeface="华文楷体" panose="02010600040101010101" charset="-122"/>
              </a:rPr>
              <a:t>拔。</a:t>
            </a:r>
            <a:endParaRPr lang="zh-TW" altLang="en-US" sz="2400" b="1" dirty="0">
              <a:solidFill>
                <a:srgbClr val="0000FF"/>
              </a:solidFill>
              <a:latin typeface="华文楷体" panose="02010600040101010101" charset="-122"/>
              <a:ea typeface="华文楷体" panose="02010600040101010101" charset="-122"/>
            </a:endParaRPr>
          </a:p>
        </p:txBody>
      </p:sp>
      <p:sp>
        <p:nvSpPr>
          <p:cNvPr id="2" name="文本框 1"/>
          <p:cNvSpPr txBox="1"/>
          <p:nvPr/>
        </p:nvSpPr>
        <p:spPr>
          <a:xfrm>
            <a:off x="1784350" y="91440"/>
            <a:ext cx="3118485" cy="645160"/>
          </a:xfrm>
          <a:prstGeom prst="rect">
            <a:avLst/>
          </a:prstGeom>
          <a:noFill/>
          <a:ln w="9525">
            <a:noFill/>
          </a:ln>
        </p:spPr>
        <p:txBody>
          <a:bodyPr wrap="square">
            <a:spAutoFit/>
          </a:bodyPr>
          <a:p>
            <a:pPr>
              <a:lnSpc>
                <a:spcPct val="90000"/>
              </a:lnSpc>
            </a:pPr>
            <a:r>
              <a:rPr lang="zh-CN" altLang="en-US" sz="2000" b="1" dirty="0">
                <a:solidFill>
                  <a:srgbClr val="0000FF"/>
                </a:solidFill>
                <a:latin typeface="华文楷体" panose="02010600040101010101" charset="-122"/>
                <a:ea typeface="华文楷体" panose="02010600040101010101" charset="-122"/>
              </a:rPr>
              <a:t>专诸刺杀吴王僚时，</a:t>
            </a:r>
            <a:endParaRPr lang="zh-CN" altLang="en-US" sz="2000" b="1" dirty="0">
              <a:solidFill>
                <a:srgbClr val="0000FF"/>
              </a:solidFill>
              <a:latin typeface="华文楷体" panose="02010600040101010101" charset="-122"/>
              <a:ea typeface="华文楷体" panose="02010600040101010101" charset="-122"/>
            </a:endParaRPr>
          </a:p>
          <a:p>
            <a:pPr>
              <a:lnSpc>
                <a:spcPct val="90000"/>
              </a:lnSpc>
            </a:pPr>
            <a:r>
              <a:rPr lang="zh-CN" altLang="en-US" sz="2000" b="1" dirty="0">
                <a:solidFill>
                  <a:srgbClr val="0000FF"/>
                </a:solidFill>
                <a:latin typeface="华文楷体" panose="02010600040101010101" charset="-122"/>
                <a:ea typeface="华文楷体" panose="02010600040101010101" charset="-122"/>
              </a:rPr>
              <a:t>彗星的尾巴扫过月亮。</a:t>
            </a:r>
            <a:endParaRPr lang="zh-CN" altLang="en-US" sz="2000" b="1" dirty="0">
              <a:solidFill>
                <a:srgbClr val="0000FF"/>
              </a:solidFill>
              <a:latin typeface="华文楷体" panose="02010600040101010101" charset="-122"/>
              <a:ea typeface="华文楷体" panose="02010600040101010101" charset="-122"/>
            </a:endParaRPr>
          </a:p>
        </p:txBody>
      </p:sp>
      <p:sp>
        <p:nvSpPr>
          <p:cNvPr id="3" name="文本框 2"/>
          <p:cNvSpPr txBox="1"/>
          <p:nvPr/>
        </p:nvSpPr>
        <p:spPr>
          <a:xfrm>
            <a:off x="3610928" y="3852545"/>
            <a:ext cx="1125537" cy="460375"/>
          </a:xfrm>
          <a:prstGeom prst="rect">
            <a:avLst/>
          </a:prstGeom>
          <a:noFill/>
          <a:ln w="9525">
            <a:noFill/>
          </a:ln>
        </p:spPr>
        <p:txBody>
          <a:bodyPr>
            <a:spAutoFit/>
          </a:bodyPr>
          <a:p>
            <a:pPr eaLnBrk="1" hangingPunct="1"/>
            <a:r>
              <a:rPr lang="zh-CN" altLang="zh-TW" sz="2400" b="1" dirty="0">
                <a:solidFill>
                  <a:srgbClr val="0000FF"/>
                </a:solidFill>
                <a:latin typeface="华文楷体" panose="02010600040101010101" charset="-122"/>
                <a:ea typeface="华文楷体" panose="02010600040101010101" charset="-122"/>
              </a:rPr>
              <a:t>一定</a:t>
            </a:r>
            <a:r>
              <a:rPr lang="zh-TW" altLang="en-US" sz="2400" b="1" dirty="0">
                <a:solidFill>
                  <a:srgbClr val="0000FF"/>
                </a:solidFill>
                <a:latin typeface="华文楷体" panose="02010600040101010101" charset="-122"/>
                <a:ea typeface="华文楷体" panose="02010600040101010101" charset="-122"/>
              </a:rPr>
              <a:t>。</a:t>
            </a:r>
            <a:endParaRPr lang="zh-TW" altLang="en-US" sz="2400" b="1" dirty="0">
              <a:solidFill>
                <a:srgbClr val="0000FF"/>
              </a:solidFill>
              <a:latin typeface="华文楷体" panose="02010600040101010101" charset="-122"/>
              <a:ea typeface="华文楷体" panose="02010600040101010101" charset="-122"/>
            </a:endParaRPr>
          </a:p>
        </p:txBody>
      </p:sp>
      <p:sp>
        <p:nvSpPr>
          <p:cNvPr id="6" name="文本框 5"/>
          <p:cNvSpPr txBox="1"/>
          <p:nvPr/>
        </p:nvSpPr>
        <p:spPr>
          <a:xfrm>
            <a:off x="8536940" y="4523105"/>
            <a:ext cx="634365" cy="583565"/>
          </a:xfrm>
          <a:prstGeom prst="rect">
            <a:avLst/>
          </a:prstGeom>
          <a:noFill/>
        </p:spPr>
        <p:txBody>
          <a:bodyPr wrap="square" rtlCol="0">
            <a:spAutoFit/>
          </a:bodyPr>
          <a:p>
            <a:r>
              <a:rPr lang="zh-CN" altLang="en-US" sz="3200" b="1">
                <a:solidFill>
                  <a:srgbClr val="C89700"/>
                </a:solidFill>
                <a:latin typeface="华文中宋" panose="02010600040101010101" charset="-122"/>
                <a:ea typeface="华文中宋" panose="02010600040101010101" charset="-122"/>
              </a:rPr>
              <a:t>③</a:t>
            </a:r>
            <a:endParaRPr lang="zh-CN" altLang="en-US" sz="3200" b="1">
              <a:solidFill>
                <a:srgbClr val="C89700"/>
              </a:solidFill>
              <a:latin typeface="华文中宋" panose="02010600040101010101" charset="-122"/>
              <a:ea typeface="华文中宋" panose="02010600040101010101"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000"/>
                                        <p:tgtEl>
                                          <p:spTgt spid="3"/>
                                        </p:tgtEl>
                                      </p:cBhvr>
                                    </p:animEffect>
                                    <p:anim calcmode="lin" valueType="num">
                                      <p:cBhvr>
                                        <p:cTn id="55" dur="1000" fill="hold"/>
                                        <p:tgtEl>
                                          <p:spTgt spid="3"/>
                                        </p:tgtEl>
                                        <p:attrNameLst>
                                          <p:attrName>ppt_x</p:attrName>
                                        </p:attrNameLst>
                                      </p:cBhvr>
                                      <p:tavLst>
                                        <p:tav tm="0">
                                          <p:val>
                                            <p:strVal val="#ppt_x"/>
                                          </p:val>
                                        </p:tav>
                                        <p:tav tm="100000">
                                          <p:val>
                                            <p:strVal val="#ppt_x"/>
                                          </p:val>
                                        </p:tav>
                                      </p:tavLst>
                                    </p:anim>
                                    <p:anim calcmode="lin" valueType="num">
                                      <p:cBhvr>
                                        <p:cTn id="5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1000"/>
                                        <p:tgtEl>
                                          <p:spTgt spid="28"/>
                                        </p:tgtEl>
                                      </p:cBhvr>
                                    </p:animEffect>
                                    <p:anim calcmode="lin" valueType="num">
                                      <p:cBhvr>
                                        <p:cTn id="62" dur="1000" fill="hold"/>
                                        <p:tgtEl>
                                          <p:spTgt spid="28"/>
                                        </p:tgtEl>
                                        <p:attrNameLst>
                                          <p:attrName>ppt_x</p:attrName>
                                        </p:attrNameLst>
                                      </p:cBhvr>
                                      <p:tavLst>
                                        <p:tav tm="0">
                                          <p:val>
                                            <p:strVal val="#ppt_x"/>
                                          </p:val>
                                        </p:tav>
                                        <p:tav tm="100000">
                                          <p:val>
                                            <p:strVal val="#ppt_x"/>
                                          </p:val>
                                        </p:tav>
                                      </p:tavLst>
                                    </p:anim>
                                    <p:anim calcmode="lin" valueType="num">
                                      <p:cBhvr>
                                        <p:cTn id="6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1000"/>
                                        <p:tgtEl>
                                          <p:spTgt spid="29"/>
                                        </p:tgtEl>
                                      </p:cBhvr>
                                    </p:animEffect>
                                    <p:anim calcmode="lin" valueType="num">
                                      <p:cBhvr>
                                        <p:cTn id="69" dur="1000" fill="hold"/>
                                        <p:tgtEl>
                                          <p:spTgt spid="29"/>
                                        </p:tgtEl>
                                        <p:attrNameLst>
                                          <p:attrName>ppt_x</p:attrName>
                                        </p:attrNameLst>
                                      </p:cBhvr>
                                      <p:tavLst>
                                        <p:tav tm="0">
                                          <p:val>
                                            <p:strVal val="#ppt_x"/>
                                          </p:val>
                                        </p:tav>
                                        <p:tav tm="100000">
                                          <p:val>
                                            <p:strVal val="#ppt_x"/>
                                          </p:val>
                                        </p:tav>
                                      </p:tavLst>
                                    </p:anim>
                                    <p:anim calcmode="lin" valueType="num">
                                      <p:cBhvr>
                                        <p:cTn id="7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1000"/>
                                        <p:tgtEl>
                                          <p:spTgt spid="30"/>
                                        </p:tgtEl>
                                      </p:cBhvr>
                                    </p:animEffect>
                                    <p:anim calcmode="lin" valueType="num">
                                      <p:cBhvr>
                                        <p:cTn id="76" dur="1000" fill="hold"/>
                                        <p:tgtEl>
                                          <p:spTgt spid="30"/>
                                        </p:tgtEl>
                                        <p:attrNameLst>
                                          <p:attrName>ppt_x</p:attrName>
                                        </p:attrNameLst>
                                      </p:cBhvr>
                                      <p:tavLst>
                                        <p:tav tm="0">
                                          <p:val>
                                            <p:strVal val="#ppt_x"/>
                                          </p:val>
                                        </p:tav>
                                        <p:tav tm="100000">
                                          <p:val>
                                            <p:strVal val="#ppt_x"/>
                                          </p:val>
                                        </p:tav>
                                      </p:tavLst>
                                    </p:anim>
                                    <p:anim calcmode="lin" valueType="num">
                                      <p:cBhvr>
                                        <p:cTn id="7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P spid="2" grpId="0"/>
      <p:bldP spid="15362" grpId="0" bldLvl="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2"/>
          <p:cNvSpPr txBox="1"/>
          <p:nvPr/>
        </p:nvSpPr>
        <p:spPr>
          <a:xfrm>
            <a:off x="160020" y="427355"/>
            <a:ext cx="8824595" cy="4461510"/>
          </a:xfrm>
          <a:prstGeom prst="rect">
            <a:avLst/>
          </a:prstGeom>
          <a:solidFill>
            <a:schemeClr val="bg1">
              <a:alpha val="34000"/>
            </a:schemeClr>
          </a:solidFill>
          <a:ln w="9525">
            <a:noFill/>
          </a:ln>
        </p:spPr>
        <p:txBody>
          <a:bodyPr wrap="square" anchor="t">
            <a:spAutoFit/>
          </a:bodyPr>
          <a:p>
            <a:pPr>
              <a:lnSpc>
                <a:spcPct val="100000"/>
              </a:lnSpc>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【译 文】</a:t>
            </a:r>
            <a:endPar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nSpc>
                <a:spcPct val="100000"/>
              </a:lnSpc>
            </a:pPr>
            <a:r>
              <a:rPr lang="en-US" altLang="zh-CN" sz="3200" b="1" dirty="0">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 </a:t>
            </a:r>
            <a:r>
              <a:rPr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专诸刺杀吴王僚的时候，彗星的尾巴扫过月亮；聂政刺杀韩傀的时候，一道白光直冲上太阳；要离刺杀庆忌的时候，苍鹰扑在宫殿上。他们三个人，都是平民中有才能有胆识的人，心里的愤怒还没发作出来，上天就降示了吉凶的征兆。（现在专诸、聂政、要离）连同我，将成为四个人了。假若有胆识有能力的人（被逼得）一定要发怒，那么就让两个人的尸体倒下，五步之内淌满鲜血，天下百姓（将要）穿丧服，现在就是这个时候。”说完，拔剑出鞘立起。</a:t>
            </a:r>
            <a:endParaRPr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 name="TextBox 4"/>
          <p:cNvSpPr txBox="1"/>
          <p:nvPr/>
        </p:nvSpPr>
        <p:spPr>
          <a:xfrm>
            <a:off x="59690" y="746760"/>
            <a:ext cx="9023985" cy="3553460"/>
          </a:xfrm>
          <a:prstGeom prst="rect">
            <a:avLst/>
          </a:prstGeom>
          <a:noFill/>
          <a:ln w="9525">
            <a:noFill/>
          </a:ln>
        </p:spPr>
        <p:txBody>
          <a:bodyPr wrap="square">
            <a:spAutoFit/>
          </a:bodyPr>
          <a:p>
            <a:pPr>
              <a:lnSpc>
                <a:spcPct val="250000"/>
              </a:lnSpc>
            </a:pPr>
            <a:r>
              <a:rPr lang="zh-CN" altLang="en-US" sz="3000" b="1" dirty="0">
                <a:latin typeface="黑体" panose="02010609060101010101" pitchFamily="49" charset="-122"/>
                <a:ea typeface="黑体" panose="02010609060101010101" pitchFamily="49" charset="-122"/>
                <a:cs typeface="黑体" panose="02010609060101010101" pitchFamily="49" charset="-122"/>
              </a:rPr>
              <a:t>    秦王</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色挠</a:t>
            </a:r>
            <a:r>
              <a:rPr lang="zh-CN" altLang="en-US" sz="2400" b="1" dirty="0">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长跪而谢之</a:t>
            </a:r>
            <a:r>
              <a:rPr lang="zh-CN" altLang="en-US" sz="3000" b="1" dirty="0">
                <a:latin typeface="黑体" panose="02010609060101010101" pitchFamily="49" charset="-122"/>
                <a:ea typeface="黑体" panose="02010609060101010101" pitchFamily="49" charset="-122"/>
                <a:cs typeface="黑体" panose="02010609060101010101" pitchFamily="49" charset="-122"/>
              </a:rPr>
              <a:t>曰</a:t>
            </a:r>
            <a:r>
              <a:rPr lang="en-US" altLang="zh-CN" sz="2800" b="1" dirty="0">
                <a:latin typeface="黑体" panose="02010609060101010101" pitchFamily="49" charset="-122"/>
                <a:ea typeface="黑体" panose="02010609060101010101" pitchFamily="49" charset="-122"/>
                <a:cs typeface="黑体" panose="02010609060101010101" pitchFamily="49" charset="-122"/>
              </a:rPr>
              <a:t>:</a:t>
            </a:r>
            <a:r>
              <a:rPr lang="zh-CN" altLang="en-US" sz="2600" b="1" dirty="0">
                <a:latin typeface="黑体" panose="02010609060101010101" pitchFamily="49" charset="-122"/>
                <a:ea typeface="黑体" panose="02010609060101010101" pitchFamily="49" charset="-122"/>
                <a:cs typeface="黑体" panose="02010609060101010101" pitchFamily="49" charset="-122"/>
              </a:rPr>
              <a:t>“</a:t>
            </a:r>
            <a:r>
              <a:rPr lang="zh-CN" altLang="en-US" sz="3000" b="1" dirty="0">
                <a:latin typeface="黑体" panose="02010609060101010101" pitchFamily="49" charset="-122"/>
                <a:ea typeface="黑体" panose="02010609060101010101" pitchFamily="49" charset="-122"/>
                <a:cs typeface="黑体" panose="02010609060101010101" pitchFamily="49" charset="-122"/>
              </a:rPr>
              <a:t>先生坐！何至于此</a:t>
            </a:r>
            <a:r>
              <a:rPr lang="zh-CN" altLang="en-US" sz="2800" b="1" dirty="0">
                <a:latin typeface="黑体" panose="02010609060101010101" pitchFamily="49" charset="-122"/>
                <a:ea typeface="黑体" panose="02010609060101010101" pitchFamily="49" charset="-122"/>
                <a:cs typeface="黑体" panose="02010609060101010101" pitchFamily="49" charset="-122"/>
              </a:rPr>
              <a:t>！</a:t>
            </a:r>
            <a:r>
              <a:rPr lang="zh-CN" altLang="en-US" sz="3000" b="1" dirty="0">
                <a:latin typeface="黑体" panose="02010609060101010101" pitchFamily="49" charset="-122"/>
                <a:ea typeface="黑体" panose="02010609060101010101" pitchFamily="49" charset="-122"/>
                <a:cs typeface="黑体" panose="02010609060101010101" pitchFamily="49" charset="-122"/>
              </a:rPr>
              <a:t>寡人</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谕</a:t>
            </a:r>
            <a:r>
              <a:rPr lang="zh-CN" altLang="en-US" sz="3000" b="1" dirty="0">
                <a:latin typeface="黑体" panose="02010609060101010101" pitchFamily="49" charset="-122"/>
                <a:ea typeface="黑体" panose="02010609060101010101" pitchFamily="49" charset="-122"/>
                <a:cs typeface="黑体" panose="02010609060101010101" pitchFamily="49" charset="-122"/>
              </a:rPr>
              <a:t>矣：夫韩、魏灭亡，而安陵以五十里之地存者，</a:t>
            </a:r>
            <a:r>
              <a:rPr lang="zh-CN" altLang="en-US" sz="3000" b="1" dirty="0">
                <a:solidFill>
                  <a:srgbClr val="C00000"/>
                </a:solidFill>
                <a:latin typeface="黑体" panose="02010609060101010101" pitchFamily="49" charset="-122"/>
                <a:ea typeface="黑体" panose="02010609060101010101" pitchFamily="49" charset="-122"/>
                <a:cs typeface="黑体" panose="02010609060101010101" pitchFamily="49" charset="-122"/>
              </a:rPr>
              <a:t>徒 </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以</a:t>
            </a:r>
            <a:r>
              <a:rPr lang="zh-CN" altLang="en-US" sz="3000" b="1" dirty="0">
                <a:latin typeface="黑体" panose="02010609060101010101" pitchFamily="49" charset="-122"/>
                <a:ea typeface="黑体" panose="02010609060101010101" pitchFamily="49" charset="-122"/>
                <a:cs typeface="黑体" panose="02010609060101010101" pitchFamily="49" charset="-122"/>
              </a:rPr>
              <a:t>有先生也。”</a:t>
            </a:r>
            <a:endParaRPr lang="en-US" altLang="zh-CN" sz="3000" b="1" dirty="0">
              <a:latin typeface="黑体" panose="02010609060101010101" pitchFamily="49" charset="-122"/>
              <a:ea typeface="黑体" panose="02010609060101010101" pitchFamily="49" charset="-122"/>
              <a:cs typeface="黑体" panose="02010609060101010101" pitchFamily="49" charset="-122"/>
            </a:endParaRPr>
          </a:p>
        </p:txBody>
      </p:sp>
      <p:sp>
        <p:nvSpPr>
          <p:cNvPr id="3" name="文本框 2"/>
          <p:cNvSpPr txBox="1"/>
          <p:nvPr/>
        </p:nvSpPr>
        <p:spPr>
          <a:xfrm>
            <a:off x="805815" y="609600"/>
            <a:ext cx="2043430" cy="768350"/>
          </a:xfrm>
          <a:prstGeom prst="rect">
            <a:avLst/>
          </a:prstGeom>
          <a:noFill/>
          <a:ln w="9525">
            <a:noFill/>
          </a:ln>
        </p:spPr>
        <p:txBody>
          <a:bodyPr wrap="square">
            <a:spAutoFit/>
          </a:bodyPr>
          <a:p>
            <a:pPr eaLnBrk="1" hangingPunct="1"/>
            <a:r>
              <a:rPr lang="zh-CN" altLang="en-US" sz="2200" b="1" dirty="0">
                <a:solidFill>
                  <a:srgbClr val="0000FF"/>
                </a:solidFill>
                <a:latin typeface="华文楷体" panose="02010600040101010101" charset="-122"/>
                <a:ea typeface="华文楷体" panose="02010600040101010101" charset="-122"/>
              </a:rPr>
              <a:t>面露胆怯之色。挠，屈服。</a:t>
            </a:r>
            <a:endParaRPr lang="zh-CN" altLang="en-US" sz="2200" b="1" dirty="0">
              <a:solidFill>
                <a:srgbClr val="0000FF"/>
              </a:solidFill>
              <a:latin typeface="华文楷体" panose="02010600040101010101" charset="-122"/>
              <a:ea typeface="华文楷体" panose="02010600040101010101" charset="-122"/>
            </a:endParaRPr>
          </a:p>
        </p:txBody>
      </p:sp>
      <p:sp>
        <p:nvSpPr>
          <p:cNvPr id="6" name="文本框 5"/>
          <p:cNvSpPr txBox="1"/>
          <p:nvPr/>
        </p:nvSpPr>
        <p:spPr>
          <a:xfrm>
            <a:off x="2848928" y="346710"/>
            <a:ext cx="4687887" cy="1106805"/>
          </a:xfrm>
          <a:prstGeom prst="rect">
            <a:avLst/>
          </a:prstGeom>
          <a:noFill/>
          <a:ln w="9525">
            <a:noFill/>
          </a:ln>
        </p:spPr>
        <p:txBody>
          <a:bodyPr>
            <a:spAutoFit/>
          </a:bodyPr>
          <a:p>
            <a:pPr eaLnBrk="1" hangingPunct="1"/>
            <a:r>
              <a:rPr lang="zh-CN" altLang="en-US" sz="2200" b="1" dirty="0">
                <a:solidFill>
                  <a:srgbClr val="0000FF"/>
                </a:solidFill>
                <a:latin typeface="华文楷体" panose="02010600040101010101" charset="-122"/>
                <a:ea typeface="华文楷体" panose="02010600040101010101" charset="-122"/>
              </a:rPr>
              <a:t>直身跪着，向唐雎道歉。古人席地而坐，坐时两膝着地，臀部落在脚跟上。长跪则是把腰挺直，以表示敬意。</a:t>
            </a:r>
            <a:endParaRPr lang="zh-CN" altLang="en-US" sz="2200" b="1" dirty="0">
              <a:solidFill>
                <a:srgbClr val="0000FF"/>
              </a:solidFill>
              <a:latin typeface="华文楷体" panose="02010600040101010101" charset="-122"/>
              <a:ea typeface="华文楷体" panose="02010600040101010101" charset="-122"/>
            </a:endParaRPr>
          </a:p>
        </p:txBody>
      </p:sp>
      <p:sp>
        <p:nvSpPr>
          <p:cNvPr id="8" name="文本框 7"/>
          <p:cNvSpPr txBox="1"/>
          <p:nvPr/>
        </p:nvSpPr>
        <p:spPr>
          <a:xfrm>
            <a:off x="471170" y="2021205"/>
            <a:ext cx="1905000" cy="460375"/>
          </a:xfrm>
          <a:prstGeom prst="rect">
            <a:avLst/>
          </a:prstGeom>
          <a:noFill/>
          <a:ln w="9525">
            <a:noFill/>
          </a:ln>
        </p:spPr>
        <p:txBody>
          <a:bodyPr wrap="square">
            <a:spAutoFit/>
          </a:bodyPr>
          <a:p>
            <a:pPr eaLnBrk="1" hangingPunct="1"/>
            <a:r>
              <a:rPr lang="zh-CN" altLang="en-US" sz="2400" b="1" dirty="0">
                <a:solidFill>
                  <a:srgbClr val="0000FF"/>
                </a:solidFill>
                <a:latin typeface="华文楷体" panose="02010600040101010101" charset="-122"/>
                <a:ea typeface="华文楷体" panose="02010600040101010101" charset="-122"/>
              </a:rPr>
              <a:t>明白，懂得。</a:t>
            </a:r>
            <a:endParaRPr lang="zh-CN" altLang="en-US" sz="2400" b="1" dirty="0">
              <a:solidFill>
                <a:srgbClr val="0000FF"/>
              </a:solidFill>
              <a:latin typeface="华文楷体" panose="02010600040101010101" charset="-122"/>
              <a:ea typeface="华文楷体" panose="02010600040101010101" charset="-122"/>
            </a:endParaRPr>
          </a:p>
        </p:txBody>
      </p:sp>
      <p:sp>
        <p:nvSpPr>
          <p:cNvPr id="9" name="文本框 8"/>
          <p:cNvSpPr txBox="1"/>
          <p:nvPr/>
        </p:nvSpPr>
        <p:spPr>
          <a:xfrm>
            <a:off x="227013" y="3183890"/>
            <a:ext cx="1522412" cy="460375"/>
          </a:xfrm>
          <a:prstGeom prst="rect">
            <a:avLst/>
          </a:prstGeom>
          <a:noFill/>
          <a:ln w="9525">
            <a:noFill/>
          </a:ln>
        </p:spPr>
        <p:txBody>
          <a:bodyPr>
            <a:spAutoFit/>
          </a:bodyPr>
          <a:p>
            <a:pPr eaLnBrk="1" hangingPunct="1"/>
            <a:r>
              <a:rPr lang="zh-CN" altLang="en-US" sz="2400" b="1" dirty="0">
                <a:solidFill>
                  <a:srgbClr val="0000FF"/>
                </a:solidFill>
                <a:latin typeface="华文楷体" panose="02010600040101010101" charset="-122"/>
                <a:ea typeface="华文楷体" panose="02010600040101010101" charset="-122"/>
              </a:rPr>
              <a:t>只，仅仅。</a:t>
            </a:r>
            <a:endParaRPr lang="zh-CN" altLang="en-US" sz="2400" b="1" dirty="0">
              <a:solidFill>
                <a:srgbClr val="0000FF"/>
              </a:solidFill>
              <a:latin typeface="华文楷体" panose="02010600040101010101" charset="-122"/>
              <a:ea typeface="华文楷体" panose="02010600040101010101" charset="-122"/>
            </a:endParaRPr>
          </a:p>
        </p:txBody>
      </p:sp>
      <p:sp>
        <p:nvSpPr>
          <p:cNvPr id="10" name="文本框 9"/>
          <p:cNvSpPr txBox="1"/>
          <p:nvPr/>
        </p:nvSpPr>
        <p:spPr>
          <a:xfrm>
            <a:off x="1028383" y="4097655"/>
            <a:ext cx="1065212" cy="460375"/>
          </a:xfrm>
          <a:prstGeom prst="rect">
            <a:avLst/>
          </a:prstGeom>
          <a:noFill/>
          <a:ln w="9525">
            <a:noFill/>
          </a:ln>
        </p:spPr>
        <p:txBody>
          <a:bodyPr>
            <a:spAutoFit/>
          </a:bodyPr>
          <a:p>
            <a:pPr eaLnBrk="1" hangingPunct="1"/>
            <a:r>
              <a:rPr lang="zh-CN" altLang="en-US" sz="2400" b="1" dirty="0">
                <a:solidFill>
                  <a:srgbClr val="0000FF"/>
                </a:solidFill>
                <a:latin typeface="华文楷体" panose="02010600040101010101" charset="-122"/>
                <a:ea typeface="华文楷体" panose="02010600040101010101" charset="-122"/>
              </a:rPr>
              <a:t>因为。</a:t>
            </a:r>
            <a:endParaRPr lang="zh-CN" altLang="en-US" sz="2400" b="1" dirty="0">
              <a:solidFill>
                <a:srgbClr val="0000FF"/>
              </a:solidFill>
              <a:latin typeface="华文楷体" panose="02010600040101010101" charset="-122"/>
              <a:ea typeface="华文楷体" panose="02010600040101010101" charset="-122"/>
            </a:endParaRPr>
          </a:p>
        </p:txBody>
      </p:sp>
      <p:sp>
        <p:nvSpPr>
          <p:cNvPr id="2" name="文本框 1"/>
          <p:cNvSpPr txBox="1"/>
          <p:nvPr/>
        </p:nvSpPr>
        <p:spPr>
          <a:xfrm>
            <a:off x="8449310" y="4448810"/>
            <a:ext cx="634365" cy="583565"/>
          </a:xfrm>
          <a:prstGeom prst="rect">
            <a:avLst/>
          </a:prstGeom>
          <a:noFill/>
        </p:spPr>
        <p:txBody>
          <a:bodyPr wrap="square" rtlCol="0">
            <a:spAutoFit/>
          </a:bodyPr>
          <a:p>
            <a:r>
              <a:rPr lang="zh-CN" altLang="en-US" sz="3200" b="1">
                <a:solidFill>
                  <a:srgbClr val="C89700"/>
                </a:solidFill>
                <a:latin typeface="华文中宋" panose="02010600040101010101" charset="-122"/>
                <a:ea typeface="华文中宋" panose="02010600040101010101" charset="-122"/>
              </a:rPr>
              <a:t>④</a:t>
            </a:r>
            <a:endParaRPr lang="zh-CN" altLang="en-US" sz="3200" b="1">
              <a:solidFill>
                <a:srgbClr val="C89700"/>
              </a:solidFill>
              <a:latin typeface="华文中宋" panose="02010600040101010101" charset="-122"/>
              <a:ea typeface="华文中宋" panose="02010600040101010101"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486"/>
                                        </p:tgtEl>
                                        <p:attrNameLst>
                                          <p:attrName>style.visibility</p:attrName>
                                        </p:attrNameLst>
                                      </p:cBhvr>
                                      <p:to>
                                        <p:strVal val="visible"/>
                                      </p:to>
                                    </p:set>
                                    <p:animEffect transition="in" filter="fade">
                                      <p:cBhvr>
                                        <p:cTn id="7" dur="500"/>
                                        <p:tgtEl>
                                          <p:spTgt spid="1648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10" grpId="0"/>
      <p:bldP spid="1648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2"/>
          <p:cNvSpPr txBox="1"/>
          <p:nvPr/>
        </p:nvSpPr>
        <p:spPr>
          <a:xfrm>
            <a:off x="325755" y="739140"/>
            <a:ext cx="8493125" cy="3131820"/>
          </a:xfrm>
          <a:prstGeom prst="rect">
            <a:avLst/>
          </a:prstGeom>
          <a:solidFill>
            <a:schemeClr val="bg1">
              <a:alpha val="34000"/>
            </a:schemeClr>
          </a:solidFill>
          <a:ln w="9525">
            <a:noFill/>
          </a:ln>
        </p:spPr>
        <p:txBody>
          <a:bodyPr wrap="square" anchor="t">
            <a:spAutoFit/>
          </a:bodyPr>
          <a:p>
            <a:pPr>
              <a:lnSpc>
                <a:spcPct val="130000"/>
              </a:lnSpc>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【译 文】</a:t>
            </a:r>
            <a:endPar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nSpc>
                <a:spcPct val="130000"/>
              </a:lnSpc>
            </a:pPr>
            <a:r>
              <a:rPr lang="en-US" altLang="zh-CN" sz="3200" b="1" dirty="0">
                <a:latin typeface="黑体" panose="02010609060101010101" pitchFamily="49" charset="-122"/>
                <a:ea typeface="黑体" panose="02010609060101010101" pitchFamily="49" charset="-122"/>
                <a:cs typeface="黑体" panose="02010609060101010101" pitchFamily="49" charset="-122"/>
              </a:rPr>
              <a:t>   </a:t>
            </a:r>
            <a:r>
              <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 </a:t>
            </a:r>
            <a:r>
              <a:rPr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秦王变了脸色，直身而跪，向唐雎道歉说：“先生请坐！怎么会到这种（地步）！我明白了：韩国、魏国灭亡，但安陵却凭借方圆五十里的地方幸存下来，就是因为有先生您在啊！”</a:t>
            </a:r>
            <a:endParaRPr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图片 2"/>
          <p:cNvPicPr>
            <a:picLocks noChangeAspect="1"/>
          </p:cNvPicPr>
          <p:nvPr/>
        </p:nvPicPr>
        <p:blipFill>
          <a:blip r:embed="rId1"/>
          <a:srcRect t="5794"/>
          <a:stretch>
            <a:fillRect/>
          </a:stretch>
        </p:blipFill>
        <p:spPr>
          <a:xfrm>
            <a:off x="0" y="0"/>
            <a:ext cx="9144000" cy="5143500"/>
          </a:xfrm>
          <a:prstGeom prst="rect">
            <a:avLst/>
          </a:prstGeom>
          <a:noFill/>
          <a:ln w="9525">
            <a:noFill/>
          </a:ln>
        </p:spPr>
      </p:pic>
      <p:grpSp>
        <p:nvGrpSpPr>
          <p:cNvPr id="5" name="组合 4"/>
          <p:cNvGrpSpPr/>
          <p:nvPr/>
        </p:nvGrpSpPr>
        <p:grpSpPr>
          <a:xfrm>
            <a:off x="1125538" y="1129348"/>
            <a:ext cx="6892925" cy="2570162"/>
            <a:chOff x="1173706" y="470329"/>
            <a:chExt cx="6891137" cy="2570600"/>
          </a:xfrm>
        </p:grpSpPr>
        <p:sp>
          <p:nvSpPr>
            <p:cNvPr id="6" name="流程图: 可选过程 5"/>
            <p:cNvSpPr/>
            <p:nvPr/>
          </p:nvSpPr>
          <p:spPr>
            <a:xfrm>
              <a:off x="1173706" y="517962"/>
              <a:ext cx="6822892" cy="2522967"/>
            </a:xfrm>
            <a:prstGeom prst="flowChartAlternateProcess">
              <a:avLst/>
            </a:prstGeom>
            <a:solidFill>
              <a:schemeClr val="bg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077" name="矩形 9"/>
            <p:cNvSpPr/>
            <p:nvPr/>
          </p:nvSpPr>
          <p:spPr>
            <a:xfrm>
              <a:off x="1241946" y="470329"/>
              <a:ext cx="6822897" cy="2407917"/>
            </a:xfrm>
            <a:prstGeom prst="rect">
              <a:avLst/>
            </a:prstGeom>
            <a:noFill/>
            <a:ln w="9525">
              <a:noFill/>
            </a:ln>
          </p:spPr>
          <p:txBody>
            <a:bodyPr>
              <a:spAutoFit/>
            </a:bodyPr>
            <a:p>
              <a:pPr algn="ctr">
                <a:lnSpc>
                  <a:spcPct val="130000"/>
                </a:lnSpc>
              </a:pPr>
              <a:r>
                <a:rPr lang="zh-CN" altLang="en-US" sz="3000" b="1" dirty="0">
                  <a:solidFill>
                    <a:srgbClr val="0000FF"/>
                  </a:solidFill>
                  <a:latin typeface="楷体" panose="02010609060101010101" pitchFamily="49" charset="-122"/>
                  <a:ea typeface="楷体" panose="02010609060101010101" pitchFamily="49" charset="-122"/>
                </a:rPr>
                <a:t>易水歌</a:t>
              </a:r>
              <a:endParaRPr lang="zh-CN" altLang="en-US" sz="3000" b="1" dirty="0">
                <a:solidFill>
                  <a:srgbClr val="0000FF"/>
                </a:solidFill>
                <a:latin typeface="楷体" panose="02010609060101010101" pitchFamily="49" charset="-122"/>
                <a:ea typeface="楷体" panose="02010609060101010101" pitchFamily="49" charset="-122"/>
              </a:endParaRPr>
            </a:p>
            <a:p>
              <a:pPr algn="ctr">
                <a:lnSpc>
                  <a:spcPct val="130000"/>
                </a:lnSpc>
              </a:pPr>
              <a:r>
                <a:rPr lang="en-US" altLang="zh-CN" sz="3000" b="1" dirty="0">
                  <a:solidFill>
                    <a:srgbClr val="0000FF"/>
                  </a:solidFill>
                  <a:latin typeface="楷体" panose="02010609060101010101" pitchFamily="49" charset="-122"/>
                  <a:ea typeface="楷体" panose="02010609060101010101" pitchFamily="49" charset="-122"/>
                </a:rPr>
                <a:t>[</a:t>
              </a:r>
              <a:r>
                <a:rPr lang="zh-CN" altLang="en-US" sz="3000" b="1" dirty="0">
                  <a:solidFill>
                    <a:srgbClr val="0000FF"/>
                  </a:solidFill>
                  <a:latin typeface="楷体" panose="02010609060101010101" pitchFamily="49" charset="-122"/>
                  <a:ea typeface="楷体" panose="02010609060101010101" pitchFamily="49" charset="-122"/>
                </a:rPr>
                <a:t>战国</a:t>
              </a:r>
              <a:r>
                <a:rPr lang="en-US" altLang="zh-CN" sz="3000" b="1" dirty="0">
                  <a:solidFill>
                    <a:srgbClr val="0000FF"/>
                  </a:solidFill>
                  <a:latin typeface="楷体" panose="02010609060101010101" pitchFamily="49" charset="-122"/>
                  <a:ea typeface="楷体" panose="02010609060101010101" pitchFamily="49" charset="-122"/>
                </a:rPr>
                <a:t>]</a:t>
              </a:r>
              <a:r>
                <a:rPr lang="zh-CN" altLang="en-US" sz="3000" b="1" dirty="0">
                  <a:solidFill>
                    <a:srgbClr val="0000FF"/>
                  </a:solidFill>
                  <a:latin typeface="楷体" panose="02010609060101010101" pitchFamily="49" charset="-122"/>
                  <a:ea typeface="楷体" panose="02010609060101010101" pitchFamily="49" charset="-122"/>
                </a:rPr>
                <a:t>荆轲</a:t>
              </a:r>
              <a:endParaRPr lang="zh-CN" altLang="en-US" sz="3000" b="1" dirty="0">
                <a:solidFill>
                  <a:srgbClr val="0000FF"/>
                </a:solidFill>
                <a:latin typeface="楷体" panose="02010609060101010101" pitchFamily="49" charset="-122"/>
                <a:ea typeface="楷体" panose="02010609060101010101" pitchFamily="49" charset="-122"/>
              </a:endParaRPr>
            </a:p>
            <a:p>
              <a:pPr algn="ctr">
                <a:lnSpc>
                  <a:spcPct val="130000"/>
                </a:lnSpc>
              </a:pPr>
              <a:r>
                <a:rPr lang="zh-CN" altLang="en-US" sz="3000" b="1" dirty="0">
                  <a:solidFill>
                    <a:srgbClr val="0000FF"/>
                  </a:solidFill>
                  <a:latin typeface="楷体" panose="02010609060101010101" pitchFamily="49" charset="-122"/>
                  <a:ea typeface="楷体" panose="02010609060101010101" pitchFamily="49" charset="-122"/>
                </a:rPr>
                <a:t>风萧萧兮易水寒，壮士一去兮不复还！</a:t>
              </a:r>
              <a:endParaRPr lang="en-US" altLang="zh-CN" sz="3000" b="1" dirty="0">
                <a:solidFill>
                  <a:srgbClr val="0000FF"/>
                </a:solidFill>
                <a:latin typeface="楷体" panose="02010609060101010101" pitchFamily="49" charset="-122"/>
                <a:ea typeface="楷体" panose="02010609060101010101" pitchFamily="49" charset="-122"/>
              </a:endParaRPr>
            </a:p>
            <a:p>
              <a:pPr algn="ctr">
                <a:lnSpc>
                  <a:spcPct val="130000"/>
                </a:lnSpc>
              </a:pPr>
              <a:r>
                <a:rPr lang="zh-CN" altLang="en-US" sz="3000" b="1" dirty="0">
                  <a:solidFill>
                    <a:srgbClr val="0000FF"/>
                  </a:solidFill>
                  <a:latin typeface="楷体" panose="02010609060101010101" pitchFamily="49" charset="-122"/>
                  <a:ea typeface="楷体" panose="02010609060101010101" pitchFamily="49" charset="-122"/>
                </a:rPr>
                <a:t>探虎穴兮入蛟宫，仰天呼气兮成白虹！</a:t>
              </a:r>
              <a:endParaRPr lang="zh-CN" altLang="en-US" sz="3000" b="1" dirty="0">
                <a:solidFill>
                  <a:srgbClr val="0000FF"/>
                </a:solidFill>
                <a:latin typeface="楷体" panose="02010609060101010101" pitchFamily="49" charset="-122"/>
                <a:ea typeface="楷体" panose="02010609060101010101" pitchFamily="49" charset="-122"/>
              </a:endParaRPr>
            </a:p>
          </p:txBody>
        </p:sp>
      </p:grpSp>
      <p:grpSp>
        <p:nvGrpSpPr>
          <p:cNvPr id="11" name="组合 10"/>
          <p:cNvGrpSpPr/>
          <p:nvPr/>
        </p:nvGrpSpPr>
        <p:grpSpPr>
          <a:xfrm>
            <a:off x="255270" y="310515"/>
            <a:ext cx="2346325" cy="649104"/>
            <a:chOff x="923" y="1552"/>
            <a:chExt cx="3695" cy="882"/>
          </a:xfrm>
        </p:grpSpPr>
        <p:pic>
          <p:nvPicPr>
            <p:cNvPr id="12" name="图片 11" descr="00 图标-04"/>
            <p:cNvPicPr>
              <a:picLocks noChangeAspect="1"/>
            </p:cNvPicPr>
            <p:nvPr/>
          </p:nvPicPr>
          <p:blipFill>
            <a:blip r:embed="rId2" cstate="print"/>
            <a:stretch>
              <a:fillRect/>
            </a:stretch>
          </p:blipFill>
          <p:spPr>
            <a:xfrm>
              <a:off x="923" y="1552"/>
              <a:ext cx="3695" cy="882"/>
            </a:xfrm>
            <a:prstGeom prst="rect">
              <a:avLst/>
            </a:prstGeom>
          </p:spPr>
        </p:pic>
        <p:sp>
          <p:nvSpPr>
            <p:cNvPr id="13" name="文本框 3"/>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情境导入</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1191578" y="1843723"/>
            <a:ext cx="2713038" cy="1938020"/>
          </a:xfrm>
          <a:prstGeom prst="rect">
            <a:avLst/>
          </a:prstGeom>
        </p:spPr>
        <p:txBody>
          <a:bodyPr>
            <a:spAutoFit/>
          </a:bodyPr>
          <a:lstStyle/>
          <a:p>
            <a:pPr marL="0" marR="0" lvl="0" indent="0" algn="l" defTabSz="914400" rtl="0" eaLnBrk="0" fontAlgn="base" latinLnBrk="0" hangingPunct="0">
              <a:lnSpc>
                <a:spcPct val="200000"/>
              </a:lnSpc>
              <a:spcBef>
                <a:spcPct val="0"/>
              </a:spcBef>
              <a:spcAft>
                <a:spcPct val="0"/>
              </a:spcAft>
              <a:buClrTx/>
              <a:buSzTx/>
              <a:buFontTx/>
              <a:buNone/>
              <a:defRPr/>
            </a:pPr>
            <a:r>
              <a:rPr kumimoji="0" lang="zh-CN" altLang="en-US" sz="3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故不</a:t>
            </a:r>
            <a:r>
              <a:rPr kumimoji="0" lang="zh-CN" altLang="en-US" sz="30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错</a:t>
            </a:r>
            <a:r>
              <a:rPr kumimoji="0" lang="zh-CN" altLang="en-US" sz="3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意也</a:t>
            </a:r>
            <a:endParaRPr kumimoji="0" lang="zh-CN" altLang="en-US" sz="3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zh-CN" altLang="en-US" sz="30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仓</a:t>
            </a:r>
            <a:r>
              <a:rPr kumimoji="0" lang="zh-CN" altLang="en-US" sz="3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鹰击于殿上</a:t>
            </a:r>
            <a:endParaRPr kumimoji="0" lang="zh-CN" altLang="en-US" sz="3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Text Box 18"/>
          <p:cNvSpPr txBox="1"/>
          <p:nvPr/>
        </p:nvSpPr>
        <p:spPr>
          <a:xfrm>
            <a:off x="3716655" y="2240280"/>
            <a:ext cx="4344670" cy="553085"/>
          </a:xfrm>
          <a:prstGeom prst="rect">
            <a:avLst/>
          </a:prstGeom>
          <a:noFill/>
          <a:ln w="9525">
            <a:noFill/>
          </a:ln>
        </p:spPr>
        <p:txBody>
          <a:bodyPr wrap="square">
            <a:spAutoFit/>
          </a:bodyPr>
          <a:p>
            <a:pPr eaLnBrk="1" hangingPunct="1"/>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同“措”，放置，安置</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7" name="Text Box 18"/>
          <p:cNvSpPr txBox="1"/>
          <p:nvPr/>
        </p:nvSpPr>
        <p:spPr>
          <a:xfrm>
            <a:off x="3716655" y="3073400"/>
            <a:ext cx="3257550" cy="553085"/>
          </a:xfrm>
          <a:prstGeom prst="rect">
            <a:avLst/>
          </a:prstGeom>
          <a:noFill/>
          <a:ln w="9525">
            <a:noFill/>
          </a:ln>
        </p:spPr>
        <p:txBody>
          <a:bodyPr wrap="square">
            <a:spAutoFit/>
          </a:bodyPr>
          <a:p>
            <a:pPr eaLnBrk="1" hangingPunct="1"/>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同“苍”，青色</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grpSp>
        <p:nvGrpSpPr>
          <p:cNvPr id="8" name="组合 7"/>
          <p:cNvGrpSpPr/>
          <p:nvPr/>
        </p:nvGrpSpPr>
        <p:grpSpPr>
          <a:xfrm>
            <a:off x="123190" y="287020"/>
            <a:ext cx="2346325" cy="649104"/>
            <a:chOff x="923" y="1552"/>
            <a:chExt cx="3695" cy="882"/>
          </a:xfrm>
        </p:grpSpPr>
        <p:pic>
          <p:nvPicPr>
            <p:cNvPr id="2" name="图片 1" descr="00 图标-04"/>
            <p:cNvPicPr>
              <a:picLocks noChangeAspect="1"/>
            </p:cNvPicPr>
            <p:nvPr/>
          </p:nvPicPr>
          <p:blipFill>
            <a:blip r:embed="rId1" cstate="print"/>
            <a:stretch>
              <a:fillRect/>
            </a:stretch>
          </p:blipFill>
          <p:spPr>
            <a:xfrm>
              <a:off x="923" y="1552"/>
              <a:ext cx="3695" cy="882"/>
            </a:xfrm>
            <a:prstGeom prst="rect">
              <a:avLst/>
            </a:prstGeom>
          </p:spPr>
        </p:pic>
        <p:sp>
          <p:nvSpPr>
            <p:cNvPr id="10" name="文本框 3"/>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文言积累</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grpSp>
        <p:nvGrpSpPr>
          <p:cNvPr id="12" name="组合 11"/>
          <p:cNvGrpSpPr/>
          <p:nvPr/>
        </p:nvGrpSpPr>
        <p:grpSpPr>
          <a:xfrm>
            <a:off x="2857500" y="779145"/>
            <a:ext cx="3428215" cy="948690"/>
            <a:chOff x="4601" y="1210"/>
            <a:chExt cx="5815" cy="1817"/>
          </a:xfrm>
        </p:grpSpPr>
        <p:pic>
          <p:nvPicPr>
            <p:cNvPr id="5" name="图片 4"/>
            <p:cNvPicPr>
              <a:picLocks noChangeAspect="1"/>
            </p:cNvPicPr>
            <p:nvPr/>
          </p:nvPicPr>
          <p:blipFill>
            <a:blip r:embed="rId2" cstate="screen"/>
            <a:stretch>
              <a:fillRect/>
            </a:stretch>
          </p:blipFill>
          <p:spPr>
            <a:xfrm>
              <a:off x="4601" y="1210"/>
              <a:ext cx="5815" cy="1817"/>
            </a:xfrm>
            <a:prstGeom prst="rect">
              <a:avLst/>
            </a:prstGeom>
          </p:spPr>
        </p:pic>
        <p:sp>
          <p:nvSpPr>
            <p:cNvPr id="11" name="Text Box 8"/>
            <p:cNvSpPr txBox="1">
              <a:spLocks noChangeArrowheads="1"/>
            </p:cNvSpPr>
            <p:nvPr/>
          </p:nvSpPr>
          <p:spPr bwMode="auto">
            <a:xfrm>
              <a:off x="5721" y="1559"/>
              <a:ext cx="3375" cy="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u"/>
              </a:pPr>
              <a:r>
                <a:rPr lang="zh-CN" altLang="en-US" sz="3200" b="1">
                  <a:ea typeface="黑体" panose="02010609060101010101" pitchFamily="49" charset="-122"/>
                </a:rPr>
                <a:t>通假字</a:t>
              </a:r>
              <a:endParaRPr lang="zh-CN" altLang="en-US" sz="3200" b="1">
                <a:ea typeface="黑体" panose="02010609060101010101" pitchFamily="49" charset="-122"/>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p:stCondLst>
                                            <p:cond delay="0"/>
                                          </p:stCondLst>
                                        </p:cTn>
                                        <p:tgtEl>
                                          <p:spTgt spid="6"/>
                                        </p:tgtEl>
                                        <p:attrNameLst>
                                          <p:attrName>ppt_y</p:attrName>
                                        </p:attrNameLst>
                                      </p:cBhvr>
                                      <p:tavLst>
                                        <p:tav tm="0" fmla="#ppt_y-sin(pi*$)/3">
                                          <p:val>
                                            <p:fltVal val="0.500000"/>
                                          </p:val>
                                        </p:tav>
                                        <p:tav tm="100000">
                                          <p:val>
                                            <p:fltVal val="1.000000"/>
                                          </p:val>
                                        </p:tav>
                                      </p:tavLst>
                                    </p:anim>
                                    <p:anim calcmode="lin" valueType="num">
                                      <p:cBhvr>
                                        <p:cTn id="15" dur="664">
                                          <p:stCondLst>
                                            <p:cond delay="664"/>
                                          </p:stCondLst>
                                        </p:cTn>
                                        <p:tgtEl>
                                          <p:spTgt spid="6"/>
                                        </p:tgtEl>
                                        <p:attrNameLst>
                                          <p:attrName>ppt_y</p:attrName>
                                        </p:attrNameLst>
                                      </p:cBhvr>
                                      <p:tavLst>
                                        <p:tav tm="0" fmla="#ppt_y-sin(pi*$)/9">
                                          <p:val>
                                            <p:fltVal val="0.000000"/>
                                          </p:val>
                                        </p:tav>
                                        <p:tav tm="100000">
                                          <p:val>
                                            <p:fltVal val="1.000000"/>
                                          </p:val>
                                        </p:tav>
                                      </p:tavLst>
                                    </p:anim>
                                    <p:anim calcmode="lin" valueType="num">
                                      <p:cBhvr>
                                        <p:cTn id="16" dur="332">
                                          <p:stCondLst>
                                            <p:cond delay="1324"/>
                                          </p:stCondLst>
                                        </p:cTn>
                                        <p:tgtEl>
                                          <p:spTgt spid="6"/>
                                        </p:tgtEl>
                                        <p:attrNameLst>
                                          <p:attrName>ppt_y</p:attrName>
                                        </p:attrNameLst>
                                      </p:cBhvr>
                                      <p:tavLst>
                                        <p:tav tm="0" fmla="#ppt_y-sin(pi*$)/27">
                                          <p:val>
                                            <p:fltVal val="0.000000"/>
                                          </p:val>
                                        </p:tav>
                                        <p:tav tm="100000">
                                          <p:val>
                                            <p:fltVal val="1.000000"/>
                                          </p:val>
                                        </p:tav>
                                      </p:tavLst>
                                    </p:anim>
                                    <p:anim calcmode="lin" valueType="num">
                                      <p:cBhvr>
                                        <p:cTn id="17" dur="164">
                                          <p:stCondLst>
                                            <p:cond delay="1656"/>
                                          </p:stCondLst>
                                        </p:cTn>
                                        <p:tgtEl>
                                          <p:spTgt spid="6"/>
                                        </p:tgtEl>
                                        <p:attrNameLst>
                                          <p:attrName>ppt_y</p:attrName>
                                        </p:attrNameLst>
                                      </p:cBhvr>
                                      <p:tavLst>
                                        <p:tav tm="0" fmla="#ppt_y-sin(pi*$)/81">
                                          <p:val>
                                            <p:fltVal val="0.000000"/>
                                          </p:val>
                                        </p:tav>
                                        <p:tav tm="100000">
                                          <p:val>
                                            <p:fltVal val="1.000000"/>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80">
                                          <p:stCondLst>
                                            <p:cond delay="0"/>
                                          </p:stCondLst>
                                        </p:cTn>
                                        <p:tgtEl>
                                          <p:spTgt spid="7"/>
                                        </p:tgtEl>
                                      </p:cBhvr>
                                    </p:animEffect>
                                    <p:anim calcmode="lin" valueType="num">
                                      <p:cBhvr>
                                        <p:cTn id="31" dur="1822">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2" dur="664">
                                          <p:stCondLst>
                                            <p:cond delay="0"/>
                                          </p:stCondLst>
                                        </p:cTn>
                                        <p:tgtEl>
                                          <p:spTgt spid="7"/>
                                        </p:tgtEl>
                                        <p:attrNameLst>
                                          <p:attrName>ppt_y</p:attrName>
                                        </p:attrNameLst>
                                      </p:cBhvr>
                                      <p:tavLst>
                                        <p:tav tm="0" fmla="#ppt_y-sin(pi*$)/3">
                                          <p:val>
                                            <p:fltVal val="0.500000"/>
                                          </p:val>
                                        </p:tav>
                                        <p:tav tm="100000">
                                          <p:val>
                                            <p:fltVal val="1.000000"/>
                                          </p:val>
                                        </p:tav>
                                      </p:tavLst>
                                    </p:anim>
                                    <p:anim calcmode="lin" valueType="num">
                                      <p:cBhvr>
                                        <p:cTn id="33" dur="664">
                                          <p:stCondLst>
                                            <p:cond delay="664"/>
                                          </p:stCondLst>
                                        </p:cTn>
                                        <p:tgtEl>
                                          <p:spTgt spid="7"/>
                                        </p:tgtEl>
                                        <p:attrNameLst>
                                          <p:attrName>ppt_y</p:attrName>
                                        </p:attrNameLst>
                                      </p:cBhvr>
                                      <p:tavLst>
                                        <p:tav tm="0" fmla="#ppt_y-sin(pi*$)/9">
                                          <p:val>
                                            <p:fltVal val="0.000000"/>
                                          </p:val>
                                        </p:tav>
                                        <p:tav tm="100000">
                                          <p:val>
                                            <p:fltVal val="1.000000"/>
                                          </p:val>
                                        </p:tav>
                                      </p:tavLst>
                                    </p:anim>
                                    <p:anim calcmode="lin" valueType="num">
                                      <p:cBhvr>
                                        <p:cTn id="34" dur="332">
                                          <p:stCondLst>
                                            <p:cond delay="1324"/>
                                          </p:stCondLst>
                                        </p:cTn>
                                        <p:tgtEl>
                                          <p:spTgt spid="7"/>
                                        </p:tgtEl>
                                        <p:attrNameLst>
                                          <p:attrName>ppt_y</p:attrName>
                                        </p:attrNameLst>
                                      </p:cBhvr>
                                      <p:tavLst>
                                        <p:tav tm="0" fmla="#ppt_y-sin(pi*$)/27">
                                          <p:val>
                                            <p:fltVal val="0.000000"/>
                                          </p:val>
                                        </p:tav>
                                        <p:tav tm="100000">
                                          <p:val>
                                            <p:fltVal val="1.000000"/>
                                          </p:val>
                                        </p:tav>
                                      </p:tavLst>
                                    </p:anim>
                                    <p:anim calcmode="lin" valueType="num">
                                      <p:cBhvr>
                                        <p:cTn id="35" dur="164">
                                          <p:stCondLst>
                                            <p:cond delay="1656"/>
                                          </p:stCondLst>
                                        </p:cTn>
                                        <p:tgtEl>
                                          <p:spTgt spid="7"/>
                                        </p:tgtEl>
                                        <p:attrNameLst>
                                          <p:attrName>ppt_y</p:attrName>
                                        </p:attrNameLst>
                                      </p:cBhvr>
                                      <p:tavLst>
                                        <p:tav tm="0" fmla="#ppt_y-sin(pi*$)/81">
                                          <p:val>
                                            <p:fltVal val="0.000000"/>
                                          </p:val>
                                        </p:tav>
                                        <p:tav tm="100000">
                                          <p:val>
                                            <p:fltVal val="1.000000"/>
                                          </p:val>
                                        </p:tav>
                                      </p:tavLst>
                                    </p:anim>
                                    <p:animScale>
                                      <p:cBhvr>
                                        <p:cTn id="36" dur="26">
                                          <p:stCondLst>
                                            <p:cond delay="650"/>
                                          </p:stCondLst>
                                        </p:cTn>
                                        <p:tgtEl>
                                          <p:spTgt spid="7"/>
                                        </p:tgtEl>
                                      </p:cBhvr>
                                      <p:to x="100000" y="60000"/>
                                    </p:animScale>
                                    <p:animScale>
                                      <p:cBhvr>
                                        <p:cTn id="37" dur="166" decel="50000">
                                          <p:stCondLst>
                                            <p:cond delay="676"/>
                                          </p:stCondLst>
                                        </p:cTn>
                                        <p:tgtEl>
                                          <p:spTgt spid="7"/>
                                        </p:tgtEl>
                                      </p:cBhvr>
                                      <p:to x="100000" y="100000"/>
                                    </p:animScale>
                                    <p:animScale>
                                      <p:cBhvr>
                                        <p:cTn id="38" dur="26">
                                          <p:stCondLst>
                                            <p:cond delay="1312"/>
                                          </p:stCondLst>
                                        </p:cTn>
                                        <p:tgtEl>
                                          <p:spTgt spid="7"/>
                                        </p:tgtEl>
                                      </p:cBhvr>
                                      <p:to x="100000" y="80000"/>
                                    </p:animScale>
                                    <p:animScale>
                                      <p:cBhvr>
                                        <p:cTn id="39" dur="166" decel="50000">
                                          <p:stCondLst>
                                            <p:cond delay="1338"/>
                                          </p:stCondLst>
                                        </p:cTn>
                                        <p:tgtEl>
                                          <p:spTgt spid="7"/>
                                        </p:tgtEl>
                                      </p:cBhvr>
                                      <p:to x="100000" y="100000"/>
                                    </p:animScale>
                                    <p:animScale>
                                      <p:cBhvr>
                                        <p:cTn id="40" dur="26">
                                          <p:stCondLst>
                                            <p:cond delay="1642"/>
                                          </p:stCondLst>
                                        </p:cTn>
                                        <p:tgtEl>
                                          <p:spTgt spid="7"/>
                                        </p:tgtEl>
                                      </p:cBhvr>
                                      <p:to x="100000" y="90000"/>
                                    </p:animScale>
                                    <p:animScale>
                                      <p:cBhvr>
                                        <p:cTn id="41" dur="166" decel="50000">
                                          <p:stCondLst>
                                            <p:cond delay="1668"/>
                                          </p:stCondLst>
                                        </p:cTn>
                                        <p:tgtEl>
                                          <p:spTgt spid="7"/>
                                        </p:tgtEl>
                                      </p:cBhvr>
                                      <p:to x="100000" y="100000"/>
                                    </p:animScale>
                                    <p:animScale>
                                      <p:cBhvr>
                                        <p:cTn id="42" dur="26">
                                          <p:stCondLst>
                                            <p:cond delay="1808"/>
                                          </p:stCondLst>
                                        </p:cTn>
                                        <p:tgtEl>
                                          <p:spTgt spid="7"/>
                                        </p:tgtEl>
                                      </p:cBhvr>
                                      <p:to x="100000" y="95000"/>
                                    </p:animScale>
                                    <p:animScale>
                                      <p:cBhvr>
                                        <p:cTn id="43"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p:bldP spid="7" grpId="0" bldLvl="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ext Box 2"/>
          <p:cNvSpPr txBox="1">
            <a:spLocks noChangeArrowheads="1"/>
          </p:cNvSpPr>
          <p:nvPr/>
        </p:nvSpPr>
        <p:spPr bwMode="auto">
          <a:xfrm>
            <a:off x="431800" y="1112838"/>
            <a:ext cx="39481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非若</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是</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也</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1" name="矩形 10"/>
          <p:cNvSpPr/>
          <p:nvPr/>
        </p:nvSpPr>
        <p:spPr>
          <a:xfrm>
            <a:off x="2220913" y="1112838"/>
            <a:ext cx="6446837" cy="521970"/>
          </a:xfrm>
          <a:prstGeom prst="rect">
            <a:avLst/>
          </a:prstGeom>
          <a:noFill/>
          <a:ln w="9525">
            <a:noFill/>
          </a:ln>
        </p:spPr>
        <p:txBody>
          <a:bodyPr>
            <a:spAutoFit/>
          </a:bodyPr>
          <a:p>
            <a:pPr eaLnBrk="1" hangingPunct="1">
              <a:buFont typeface="Arial" panose="020B0604020202020204" pitchFamily="34" charset="0"/>
            </a:pP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古义：这样，如此  今义：判断动词</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12" name="矩形 11"/>
          <p:cNvSpPr/>
          <p:nvPr/>
        </p:nvSpPr>
        <p:spPr>
          <a:xfrm>
            <a:off x="3001963" y="1758950"/>
            <a:ext cx="5675312" cy="523875"/>
          </a:xfrm>
          <a:prstGeom prst="rect">
            <a:avLst/>
          </a:prstGeom>
          <a:noFill/>
          <a:ln w="9525">
            <a:noFill/>
          </a:ln>
        </p:spPr>
        <p:txBody>
          <a:bodyPr>
            <a:spAutoFit/>
          </a:bodyPr>
          <a:p>
            <a:pPr eaLnBrk="1" hangingPunct="1">
              <a:buFont typeface="Arial" panose="020B0604020202020204" pitchFamily="34" charset="0"/>
            </a:pPr>
            <a:r>
              <a:rPr lang="zh-CN" altLang="en-US" sz="2800" b="1" dirty="0">
                <a:solidFill>
                  <a:srgbClr val="0000FF"/>
                </a:solidFill>
                <a:latin typeface="楷体" panose="02010609060101010101" pitchFamily="49" charset="-122"/>
                <a:ea typeface="楷体" panose="02010609060101010101" pitchFamily="49" charset="-122"/>
              </a:rPr>
              <a:t>古义：只，仅仅  今义：不弯曲</a:t>
            </a:r>
            <a:endParaRPr lang="zh-CN" altLang="en-US" sz="2800" dirty="0">
              <a:solidFill>
                <a:srgbClr val="0000FF"/>
              </a:solidFill>
              <a:latin typeface="楷体" panose="02010609060101010101" pitchFamily="49" charset="-122"/>
              <a:ea typeface="楷体" panose="02010609060101010101" pitchFamily="49" charset="-122"/>
            </a:endParaRPr>
          </a:p>
        </p:txBody>
      </p:sp>
      <p:sp>
        <p:nvSpPr>
          <p:cNvPr id="13" name="Text Box 2"/>
          <p:cNvSpPr txBox="1">
            <a:spLocks noChangeArrowheads="1"/>
          </p:cNvSpPr>
          <p:nvPr/>
        </p:nvSpPr>
        <p:spPr bwMode="auto">
          <a:xfrm>
            <a:off x="422275" y="1778000"/>
            <a:ext cx="4595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岂</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直</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五百里哉</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4" name="矩形 13"/>
          <p:cNvSpPr/>
          <p:nvPr/>
        </p:nvSpPr>
        <p:spPr>
          <a:xfrm>
            <a:off x="3756025" y="2424113"/>
            <a:ext cx="5302250" cy="522287"/>
          </a:xfrm>
          <a:prstGeom prst="rect">
            <a:avLst/>
          </a:prstGeom>
          <a:noFill/>
          <a:ln w="9525">
            <a:noFill/>
          </a:ln>
        </p:spPr>
        <p:txBody>
          <a:bodyPr>
            <a:spAutoFit/>
          </a:bodyPr>
          <a:p>
            <a:pPr eaLnBrk="1" hangingPunct="1">
              <a:buFont typeface="Arial" panose="020B0604020202020204" pitchFamily="34" charset="0"/>
            </a:pP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古义：交换  今义：容易，简单</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15" name="Text Box 2"/>
          <p:cNvSpPr txBox="1">
            <a:spLocks noChangeArrowheads="1"/>
          </p:cNvSpPr>
          <p:nvPr/>
        </p:nvSpPr>
        <p:spPr bwMode="auto">
          <a:xfrm>
            <a:off x="431800" y="2424113"/>
            <a:ext cx="37814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大王</a:t>
            </a:r>
            <a:r>
              <a:rPr kumimoji="0" lang="zh-CN" altLang="en-US" sz="28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加惠，以</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大</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易</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小</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6" name="Text Box 2"/>
          <p:cNvSpPr txBox="1">
            <a:spLocks noChangeArrowheads="1"/>
          </p:cNvSpPr>
          <p:nvPr/>
        </p:nvSpPr>
        <p:spPr bwMode="auto">
          <a:xfrm>
            <a:off x="431800" y="3068638"/>
            <a:ext cx="3948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虽然</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，受地于先王</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7" name="矩形 16"/>
          <p:cNvSpPr/>
          <p:nvPr/>
        </p:nvSpPr>
        <p:spPr>
          <a:xfrm>
            <a:off x="3670935" y="3068955"/>
            <a:ext cx="5387340" cy="1770380"/>
          </a:xfrm>
          <a:prstGeom prst="rect">
            <a:avLst/>
          </a:prstGeom>
          <a:noFill/>
          <a:ln w="9525">
            <a:noFill/>
          </a:ln>
        </p:spPr>
        <p:txBody>
          <a:bodyPr wrap="square">
            <a:spAutoFit/>
          </a:bodyPr>
          <a:p>
            <a:pPr eaLnBrk="1" hangingPunct="1">
              <a:lnSpc>
                <a:spcPct val="130000"/>
              </a:lnSpc>
              <a:buFont typeface="Arial" panose="020B0604020202020204" pitchFamily="34" charset="0"/>
            </a:pP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古义：即使这样</a:t>
            </a:r>
            <a:endPar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30000"/>
              </a:lnSpc>
              <a:buFont typeface="Arial" panose="020B0604020202020204" pitchFamily="34" charset="0"/>
            </a:pP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今义：表转折关联词，与“但是”连用</a:t>
            </a:r>
            <a:endParaRPr lang="zh-CN" altLang="en-US" sz="2800"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grpSp>
        <p:nvGrpSpPr>
          <p:cNvPr id="2" name="组合 1"/>
          <p:cNvGrpSpPr/>
          <p:nvPr/>
        </p:nvGrpSpPr>
        <p:grpSpPr>
          <a:xfrm>
            <a:off x="2857500" y="309245"/>
            <a:ext cx="3428215" cy="948690"/>
            <a:chOff x="4601" y="1210"/>
            <a:chExt cx="5815" cy="1817"/>
          </a:xfrm>
        </p:grpSpPr>
        <p:pic>
          <p:nvPicPr>
            <p:cNvPr id="3" name="图片 2"/>
            <p:cNvPicPr>
              <a:picLocks noChangeAspect="1"/>
            </p:cNvPicPr>
            <p:nvPr/>
          </p:nvPicPr>
          <p:blipFill>
            <a:blip r:embed="rId1" cstate="screen"/>
            <a:stretch>
              <a:fillRect/>
            </a:stretch>
          </p:blipFill>
          <p:spPr>
            <a:xfrm>
              <a:off x="4601" y="1210"/>
              <a:ext cx="5815" cy="1817"/>
            </a:xfrm>
            <a:prstGeom prst="rect">
              <a:avLst/>
            </a:prstGeom>
          </p:spPr>
        </p:pic>
        <p:sp>
          <p:nvSpPr>
            <p:cNvPr id="44039" name="Text Box 8"/>
            <p:cNvSpPr txBox="1">
              <a:spLocks noChangeArrowheads="1"/>
            </p:cNvSpPr>
            <p:nvPr/>
          </p:nvSpPr>
          <p:spPr bwMode="auto">
            <a:xfrm>
              <a:off x="5457" y="1559"/>
              <a:ext cx="4121" cy="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u"/>
              </a:pPr>
              <a:r>
                <a:rPr lang="zh-CN" altLang="en-US" sz="3200" b="1">
                  <a:ea typeface="黑体" panose="02010609060101010101" pitchFamily="49" charset="-122"/>
                </a:rPr>
                <a:t>古今异义</a:t>
              </a:r>
              <a:endParaRPr lang="zh-CN" altLang="en-US" sz="3200" b="1">
                <a:ea typeface="黑体" panose="02010609060101010101" pitchFamily="49" charset="-122"/>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795588" y="868363"/>
            <a:ext cx="5540375" cy="521970"/>
          </a:xfrm>
          <a:prstGeom prst="rect">
            <a:avLst/>
          </a:prstGeom>
          <a:noFill/>
          <a:ln w="9525">
            <a:noFill/>
          </a:ln>
        </p:spPr>
        <p:txBody>
          <a:bodyPr>
            <a:spAutoFit/>
          </a:bodyPr>
          <a:p>
            <a:pPr eaLnBrk="1" hangingPunct="1">
              <a:buFont typeface="Arial" panose="020B0604020202020204" pitchFamily="34" charset="0"/>
            </a:pP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古义：道歉  今义：感谢或凋落</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5" name="Text Box 2"/>
          <p:cNvSpPr txBox="1">
            <a:spLocks noChangeArrowheads="1"/>
          </p:cNvSpPr>
          <p:nvPr/>
        </p:nvSpPr>
        <p:spPr bwMode="auto">
          <a:xfrm>
            <a:off x="627063" y="868363"/>
            <a:ext cx="310832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长跪而</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谢</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之</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矩形 5"/>
          <p:cNvSpPr/>
          <p:nvPr/>
        </p:nvSpPr>
        <p:spPr>
          <a:xfrm>
            <a:off x="2795588" y="1541463"/>
            <a:ext cx="4868862" cy="522287"/>
          </a:xfrm>
          <a:prstGeom prst="rect">
            <a:avLst/>
          </a:prstGeom>
          <a:noFill/>
          <a:ln w="9525">
            <a:noFill/>
          </a:ln>
        </p:spPr>
        <p:txBody>
          <a:bodyPr>
            <a:spAutoFit/>
          </a:bodyPr>
          <a:p>
            <a:pPr eaLnBrk="1" hangingPunct="1">
              <a:buFont typeface="Arial" panose="020B0604020202020204" pitchFamily="34" charset="0"/>
            </a:pP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古义：吉祥  今义：休息</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7" name="Text Box 2"/>
          <p:cNvSpPr txBox="1">
            <a:spLocks noChangeArrowheads="1"/>
          </p:cNvSpPr>
          <p:nvPr/>
        </p:nvSpPr>
        <p:spPr bwMode="auto">
          <a:xfrm>
            <a:off x="627063" y="1541463"/>
            <a:ext cx="322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休</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祲降于天</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8" name="Text Box 2"/>
          <p:cNvSpPr txBox="1">
            <a:spLocks noChangeArrowheads="1"/>
          </p:cNvSpPr>
          <p:nvPr/>
        </p:nvSpPr>
        <p:spPr bwMode="auto">
          <a:xfrm>
            <a:off x="627063" y="2214563"/>
            <a:ext cx="2687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秦王色</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挠</a:t>
            </a:r>
            <a:endPar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9" name="矩形 8"/>
          <p:cNvSpPr/>
          <p:nvPr/>
        </p:nvSpPr>
        <p:spPr>
          <a:xfrm>
            <a:off x="2795588" y="2214563"/>
            <a:ext cx="6129337" cy="523875"/>
          </a:xfrm>
          <a:prstGeom prst="rect">
            <a:avLst/>
          </a:prstGeom>
          <a:noFill/>
          <a:ln w="9525">
            <a:noFill/>
          </a:ln>
        </p:spPr>
        <p:txBody>
          <a:bodyPr>
            <a:spAutoFit/>
          </a:bodyPr>
          <a:p>
            <a:pPr eaLnBrk="1" hangingPunct="1">
              <a:buFont typeface="Arial" panose="020B0604020202020204" pitchFamily="34" charset="0"/>
            </a:pP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古义：屈服  今义：抓，搔或扰乱</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10" name="矩形 9"/>
          <p:cNvSpPr/>
          <p:nvPr/>
        </p:nvSpPr>
        <p:spPr>
          <a:xfrm>
            <a:off x="3598863" y="2887663"/>
            <a:ext cx="4875212" cy="523875"/>
          </a:xfrm>
          <a:prstGeom prst="rect">
            <a:avLst/>
          </a:prstGeom>
          <a:noFill/>
          <a:ln w="9525">
            <a:noFill/>
          </a:ln>
        </p:spPr>
        <p:txBody>
          <a:bodyPr>
            <a:spAutoFit/>
          </a:bodyPr>
          <a:p>
            <a:pPr eaLnBrk="1" hangingPunct="1">
              <a:buFont typeface="Arial" panose="020B0604020202020204" pitchFamily="34" charset="0"/>
            </a:pP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古义：答应  今义：允许</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11" name="Text Box 2"/>
          <p:cNvSpPr txBox="1">
            <a:spLocks noChangeArrowheads="1"/>
          </p:cNvSpPr>
          <p:nvPr/>
        </p:nvSpPr>
        <p:spPr bwMode="auto">
          <a:xfrm>
            <a:off x="627063" y="2887663"/>
            <a:ext cx="3589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安陵君其</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许</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寡人</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2" name="矩形 11"/>
          <p:cNvSpPr/>
          <p:nvPr/>
        </p:nvSpPr>
        <p:spPr>
          <a:xfrm>
            <a:off x="3598863" y="3532188"/>
            <a:ext cx="4129087" cy="1133475"/>
          </a:xfrm>
          <a:prstGeom prst="rect">
            <a:avLst/>
          </a:prstGeom>
          <a:noFill/>
          <a:ln w="9525">
            <a:noFill/>
          </a:ln>
        </p:spPr>
        <p:txBody>
          <a:bodyPr>
            <a:spAutoFit/>
          </a:bodyPr>
          <a:p>
            <a:pPr eaLnBrk="1" hangingPunct="1">
              <a:lnSpc>
                <a:spcPct val="130000"/>
              </a:lnSpc>
              <a:buFont typeface="Arial" panose="020B0604020202020204" pitchFamily="34" charset="0"/>
            </a:pPr>
            <a:r>
              <a:rPr lang="zh-CN" altLang="en-US" sz="2800" b="1" dirty="0">
                <a:solidFill>
                  <a:srgbClr val="0000FF"/>
                </a:solidFill>
                <a:latin typeface="黑体" panose="02010609060101010101" pitchFamily="49" charset="-122"/>
                <a:ea typeface="黑体" panose="02010609060101010101" pitchFamily="49" charset="-122"/>
              </a:rPr>
              <a:t>古义：只，只是</a:t>
            </a:r>
            <a:endParaRPr lang="en-US" altLang="zh-CN" sz="2800" b="1" dirty="0">
              <a:solidFill>
                <a:srgbClr val="0000FF"/>
              </a:solidFill>
              <a:latin typeface="黑体" panose="02010609060101010101" pitchFamily="49" charset="-122"/>
              <a:ea typeface="黑体" panose="02010609060101010101" pitchFamily="49" charset="-122"/>
            </a:endParaRPr>
          </a:p>
          <a:p>
            <a:pPr eaLnBrk="1" hangingPunct="1">
              <a:lnSpc>
                <a:spcPct val="130000"/>
              </a:lnSpc>
              <a:buFont typeface="Arial" panose="020B0604020202020204" pitchFamily="34" charset="0"/>
            </a:pPr>
            <a:r>
              <a:rPr lang="zh-CN" altLang="en-US" sz="2800" b="1" dirty="0">
                <a:solidFill>
                  <a:srgbClr val="0000FF"/>
                </a:solidFill>
                <a:latin typeface="黑体" panose="02010609060101010101" pitchFamily="49" charset="-122"/>
                <a:ea typeface="黑体" panose="02010609060101010101" pitchFamily="49" charset="-122"/>
              </a:rPr>
              <a:t>今义：徒弟、学生</a:t>
            </a:r>
            <a:endParaRPr lang="zh-CN" altLang="en-US" sz="2800" dirty="0">
              <a:solidFill>
                <a:srgbClr val="0000FF"/>
              </a:solidFill>
              <a:latin typeface="黑体" panose="02010609060101010101" pitchFamily="49" charset="-122"/>
              <a:ea typeface="黑体" panose="02010609060101010101" pitchFamily="49" charset="-122"/>
            </a:endParaRPr>
          </a:p>
        </p:txBody>
      </p:sp>
      <p:sp>
        <p:nvSpPr>
          <p:cNvPr id="13" name="Text Box 2"/>
          <p:cNvSpPr txBox="1">
            <a:spLocks noChangeArrowheads="1"/>
          </p:cNvSpPr>
          <p:nvPr/>
        </p:nvSpPr>
        <p:spPr bwMode="auto">
          <a:xfrm>
            <a:off x="627063" y="3560763"/>
            <a:ext cx="3290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徒</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以有先生也</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Group 5"/>
          <p:cNvGrpSpPr/>
          <p:nvPr/>
        </p:nvGrpSpPr>
        <p:grpSpPr bwMode="auto">
          <a:xfrm>
            <a:off x="586659" y="1150019"/>
            <a:ext cx="1193800" cy="954282"/>
            <a:chOff x="85" y="362"/>
            <a:chExt cx="1880" cy="1503"/>
          </a:xfrm>
          <a:noFill/>
        </p:grpSpPr>
        <p:sp>
          <p:nvSpPr>
            <p:cNvPr id="4" name="AutoShape 6"/>
            <p:cNvSpPr>
              <a:spLocks noChangeArrowheads="1"/>
            </p:cNvSpPr>
            <p:nvPr/>
          </p:nvSpPr>
          <p:spPr bwMode="auto">
            <a:xfrm>
              <a:off x="85" y="517"/>
              <a:ext cx="1451" cy="1200"/>
            </a:xfrm>
            <a:custGeom>
              <a:avLst/>
              <a:gdLst>
                <a:gd name="T0" fmla="*/ 3 w 21600"/>
                <a:gd name="T1" fmla="*/ 0 h 21600"/>
                <a:gd name="T2" fmla="*/ 1 w 21600"/>
                <a:gd name="T3" fmla="*/ 2 h 21600"/>
                <a:gd name="T4" fmla="*/ 3 w 21600"/>
                <a:gd name="T5" fmla="*/ 4 h 21600"/>
                <a:gd name="T6" fmla="*/ 6 w 21600"/>
                <a:gd name="T7" fmla="*/ 2 h 21600"/>
                <a:gd name="T8" fmla="*/ 17694720 60000 65536"/>
                <a:gd name="T9" fmla="*/ 11796480 60000 65536"/>
                <a:gd name="T10" fmla="*/ 5898240 60000 65536"/>
                <a:gd name="T11" fmla="*/ 0 60000 65536"/>
                <a:gd name="T12" fmla="*/ 5032 w 21600"/>
                <a:gd name="T13" fmla="*/ 2286 h 21600"/>
                <a:gd name="T14" fmla="*/ 16554 w 21600"/>
                <a:gd name="T15" fmla="*/ 1368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使</a:t>
              </a:r>
              <a:endParaRPr kumimoji="0" lang="zh-CN" altLang="en-US" sz="2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 name="AutoShape 7"/>
            <p:cNvSpPr/>
            <p:nvPr/>
          </p:nvSpPr>
          <p:spPr bwMode="auto">
            <a:xfrm>
              <a:off x="1703" y="362"/>
              <a:ext cx="262" cy="1503"/>
            </a:xfrm>
            <a:prstGeom prst="leftBrace">
              <a:avLst>
                <a:gd name="adj1" fmla="val 90927"/>
                <a:gd name="adj2" fmla="val 50000"/>
              </a:avLst>
            </a:prstGeom>
            <a:grpFill/>
            <a:ln w="28575" cmpd="sng">
              <a:solidFill>
                <a:schemeClr val="tx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6" name="Text Box 14"/>
          <p:cNvSpPr txBox="1">
            <a:spLocks noChangeArrowheads="1"/>
          </p:cNvSpPr>
          <p:nvPr/>
        </p:nvSpPr>
        <p:spPr bwMode="auto">
          <a:xfrm>
            <a:off x="1781175" y="914400"/>
            <a:ext cx="4378325"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秦王</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使</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人谓安陵君曰</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安陵君因使唐雎</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使</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于秦</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Text Box 18"/>
          <p:cNvSpPr txBox="1"/>
          <p:nvPr/>
        </p:nvSpPr>
        <p:spPr>
          <a:xfrm>
            <a:off x="5381625" y="1022350"/>
            <a:ext cx="3244850" cy="522288"/>
          </a:xfrm>
          <a:prstGeom prst="rect">
            <a:avLst/>
          </a:prstGeom>
          <a:noFill/>
          <a:ln w="9525">
            <a:noFill/>
          </a:ln>
        </p:spPr>
        <p:txBody>
          <a:bodyPr>
            <a:spAutoFit/>
          </a:bodyPr>
          <a:p>
            <a:pPr eaLnBrk="1" hangingPunct="1"/>
            <a:r>
              <a:rPr lang="zh-CN" altLang="en-US" sz="2800" b="1" dirty="0">
                <a:solidFill>
                  <a:srgbClr val="0000FF"/>
                </a:solidFill>
                <a:latin typeface="黑体" panose="02010609060101010101" pitchFamily="49" charset="-122"/>
                <a:ea typeface="黑体" panose="02010609060101010101" pitchFamily="49" charset="-122"/>
              </a:rPr>
              <a:t>动词，派，派遣</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9" name="Text Box 20"/>
          <p:cNvSpPr txBox="1"/>
          <p:nvPr/>
        </p:nvSpPr>
        <p:spPr>
          <a:xfrm>
            <a:off x="5689600" y="1684338"/>
            <a:ext cx="2124075" cy="521970"/>
          </a:xfrm>
          <a:prstGeom prst="rect">
            <a:avLst/>
          </a:prstGeom>
          <a:noFill/>
          <a:ln w="9525">
            <a:noFill/>
          </a:ln>
        </p:spPr>
        <p:txBody>
          <a:bodyPr>
            <a:spAutoFit/>
          </a:bodyPr>
          <a:p>
            <a:pPr eaLnBrk="1" hangingPunct="1"/>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动词，出使 </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grpSp>
        <p:nvGrpSpPr>
          <p:cNvPr id="11" name="Group 11"/>
          <p:cNvGrpSpPr/>
          <p:nvPr/>
        </p:nvGrpSpPr>
        <p:grpSpPr bwMode="auto">
          <a:xfrm>
            <a:off x="604227" y="2505482"/>
            <a:ext cx="1166496" cy="2199986"/>
            <a:chOff x="-56" y="-319"/>
            <a:chExt cx="1837" cy="3465"/>
          </a:xfrm>
          <a:noFill/>
        </p:grpSpPr>
        <p:sp>
          <p:nvSpPr>
            <p:cNvPr id="12" name="AutoShape 12"/>
            <p:cNvSpPr>
              <a:spLocks noChangeArrowheads="1"/>
            </p:cNvSpPr>
            <p:nvPr/>
          </p:nvSpPr>
          <p:spPr bwMode="auto">
            <a:xfrm>
              <a:off x="-56" y="797"/>
              <a:ext cx="1451" cy="1200"/>
            </a:xfrm>
            <a:custGeom>
              <a:avLst/>
              <a:gdLst>
                <a:gd name="T0" fmla="*/ 3 w 21600"/>
                <a:gd name="T1" fmla="*/ 0 h 21600"/>
                <a:gd name="T2" fmla="*/ 1 w 21600"/>
                <a:gd name="T3" fmla="*/ 2 h 21600"/>
                <a:gd name="T4" fmla="*/ 3 w 21600"/>
                <a:gd name="T5" fmla="*/ 4 h 21600"/>
                <a:gd name="T6" fmla="*/ 6 w 21600"/>
                <a:gd name="T7" fmla="*/ 2 h 21600"/>
                <a:gd name="T8" fmla="*/ 17694720 60000 65536"/>
                <a:gd name="T9" fmla="*/ 11796480 60000 65536"/>
                <a:gd name="T10" fmla="*/ 5898240 60000 65536"/>
                <a:gd name="T11" fmla="*/ 0 60000 65536"/>
                <a:gd name="T12" fmla="*/ 5032 w 21600"/>
                <a:gd name="T13" fmla="*/ 2286 h 21600"/>
                <a:gd name="T14" fmla="*/ 16554 w 21600"/>
                <a:gd name="T15" fmla="*/ 1368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以</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3" name="AutoShape 13"/>
            <p:cNvSpPr/>
            <p:nvPr/>
          </p:nvSpPr>
          <p:spPr bwMode="auto">
            <a:xfrm>
              <a:off x="1519" y="-319"/>
              <a:ext cx="262" cy="3465"/>
            </a:xfrm>
            <a:prstGeom prst="leftBrace">
              <a:avLst>
                <a:gd name="adj1" fmla="val 90935"/>
                <a:gd name="adj2" fmla="val 50000"/>
              </a:avLst>
            </a:prstGeom>
            <a:grpFill/>
            <a:ln w="28575" cmpd="sng">
              <a:solidFill>
                <a:schemeClr val="tx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14" name="Text Box 17"/>
          <p:cNvSpPr txBox="1">
            <a:spLocks noChangeArrowheads="1"/>
          </p:cNvSpPr>
          <p:nvPr/>
        </p:nvSpPr>
        <p:spPr bwMode="auto">
          <a:xfrm>
            <a:off x="1793875" y="2263775"/>
            <a:ext cx="45720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以</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头抢地耳</a:t>
            </a:r>
            <a:endParaRPr kumimoji="0" lang="en-US" altLang="zh-CN"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而安陵</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以</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五十里之地存者</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徒</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以</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有先生也</a:t>
            </a:r>
            <a:endParaRPr kumimoji="0" lang="en-US" altLang="zh-CN"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以</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君为长者</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5" name="Text Box 23"/>
          <p:cNvSpPr txBox="1"/>
          <p:nvPr/>
        </p:nvSpPr>
        <p:spPr>
          <a:xfrm>
            <a:off x="4344988" y="2374900"/>
            <a:ext cx="2716212" cy="523875"/>
          </a:xfrm>
          <a:prstGeom prst="rect">
            <a:avLst/>
          </a:prstGeom>
          <a:noFill/>
          <a:ln w="9525">
            <a:noFill/>
          </a:ln>
        </p:spPr>
        <p:txBody>
          <a:bodyPr>
            <a:spAutoFit/>
          </a:bodyPr>
          <a:p>
            <a:pPr eaLnBrk="1" hangingPunct="1"/>
            <a:r>
              <a:rPr lang="zh-CN" altLang="en-US" sz="2800" b="1" dirty="0">
                <a:solidFill>
                  <a:srgbClr val="0000FF"/>
                </a:solidFill>
                <a:latin typeface="黑体" panose="02010609060101010101" pitchFamily="49" charset="-122"/>
                <a:ea typeface="黑体" panose="02010609060101010101" pitchFamily="49" charset="-122"/>
              </a:rPr>
              <a:t>介词，用，拿</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16" name="Text Box 24"/>
          <p:cNvSpPr txBox="1"/>
          <p:nvPr/>
        </p:nvSpPr>
        <p:spPr>
          <a:xfrm>
            <a:off x="6191250" y="3016250"/>
            <a:ext cx="2316163" cy="523875"/>
          </a:xfrm>
          <a:prstGeom prst="rect">
            <a:avLst/>
          </a:prstGeom>
          <a:noFill/>
          <a:ln w="9525">
            <a:noFill/>
          </a:ln>
        </p:spPr>
        <p:txBody>
          <a:bodyPr>
            <a:spAutoFit/>
          </a:bodyPr>
          <a:p>
            <a:pPr eaLnBrk="1" hangingPunct="1"/>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介词，凭借 </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17" name="Text Box 25"/>
          <p:cNvSpPr txBox="1"/>
          <p:nvPr/>
        </p:nvSpPr>
        <p:spPr>
          <a:xfrm>
            <a:off x="4727575" y="3632200"/>
            <a:ext cx="2352675" cy="523875"/>
          </a:xfrm>
          <a:prstGeom prst="rect">
            <a:avLst/>
          </a:prstGeom>
          <a:noFill/>
          <a:ln w="9525">
            <a:noFill/>
          </a:ln>
        </p:spPr>
        <p:txBody>
          <a:bodyPr>
            <a:spAutoFit/>
          </a:bodyPr>
          <a:p>
            <a:pPr eaLnBrk="1" hangingPunct="1"/>
            <a:r>
              <a:rPr lang="zh-CN" altLang="en-US" sz="2800" b="1" dirty="0">
                <a:solidFill>
                  <a:srgbClr val="0000FF"/>
                </a:solidFill>
                <a:latin typeface="黑体" panose="02010609060101010101" pitchFamily="49" charset="-122"/>
                <a:ea typeface="黑体" panose="02010609060101010101" pitchFamily="49" charset="-122"/>
              </a:rPr>
              <a:t>介词，因为</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18" name="Text Box 25"/>
          <p:cNvSpPr txBox="1"/>
          <p:nvPr/>
        </p:nvSpPr>
        <p:spPr>
          <a:xfrm>
            <a:off x="4760913" y="4267200"/>
            <a:ext cx="2352675" cy="522288"/>
          </a:xfrm>
          <a:prstGeom prst="rect">
            <a:avLst/>
          </a:prstGeom>
          <a:noFill/>
          <a:ln w="9525">
            <a:noFill/>
          </a:ln>
        </p:spPr>
        <p:txBody>
          <a:bodyPr>
            <a:spAutoFit/>
          </a:bodyPr>
          <a:p>
            <a:pPr eaLnBrk="1" hangingPunct="1"/>
            <a:r>
              <a:rPr lang="zh-CN" altLang="en-US" sz="2800" b="1" dirty="0">
                <a:solidFill>
                  <a:srgbClr val="0000FF"/>
                </a:solidFill>
                <a:latin typeface="黑体" panose="02010609060101010101" pitchFamily="49" charset="-122"/>
                <a:ea typeface="黑体" panose="02010609060101010101" pitchFamily="49" charset="-122"/>
              </a:rPr>
              <a:t>介词，把</a:t>
            </a:r>
            <a:endParaRPr lang="zh-CN" altLang="en-US" sz="2800" b="1" dirty="0">
              <a:solidFill>
                <a:srgbClr val="0000FF"/>
              </a:solidFill>
              <a:latin typeface="黑体" panose="02010609060101010101" pitchFamily="49" charset="-122"/>
              <a:ea typeface="黑体" panose="02010609060101010101" pitchFamily="49" charset="-122"/>
            </a:endParaRPr>
          </a:p>
        </p:txBody>
      </p:sp>
      <p:grpSp>
        <p:nvGrpSpPr>
          <p:cNvPr id="2" name="组合 1"/>
          <p:cNvGrpSpPr/>
          <p:nvPr/>
        </p:nvGrpSpPr>
        <p:grpSpPr>
          <a:xfrm>
            <a:off x="2696845" y="118110"/>
            <a:ext cx="3428215" cy="948690"/>
            <a:chOff x="4601" y="1210"/>
            <a:chExt cx="5815" cy="1817"/>
          </a:xfrm>
        </p:grpSpPr>
        <p:pic>
          <p:nvPicPr>
            <p:cNvPr id="8" name="图片 7"/>
            <p:cNvPicPr>
              <a:picLocks noChangeAspect="1"/>
            </p:cNvPicPr>
            <p:nvPr/>
          </p:nvPicPr>
          <p:blipFill>
            <a:blip r:embed="rId1" cstate="screen"/>
            <a:stretch>
              <a:fillRect/>
            </a:stretch>
          </p:blipFill>
          <p:spPr>
            <a:xfrm>
              <a:off x="4601" y="1210"/>
              <a:ext cx="5815" cy="1817"/>
            </a:xfrm>
            <a:prstGeom prst="rect">
              <a:avLst/>
            </a:prstGeom>
          </p:spPr>
        </p:pic>
        <p:sp>
          <p:nvSpPr>
            <p:cNvPr id="44039" name="Text Box 8"/>
            <p:cNvSpPr txBox="1">
              <a:spLocks noChangeArrowheads="1"/>
            </p:cNvSpPr>
            <p:nvPr/>
          </p:nvSpPr>
          <p:spPr bwMode="auto">
            <a:xfrm>
              <a:off x="5457" y="1559"/>
              <a:ext cx="4121" cy="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u"/>
              </a:pPr>
              <a:r>
                <a:rPr lang="zh-CN" altLang="en-US" sz="3200" b="1">
                  <a:ea typeface="黑体" panose="02010609060101010101" pitchFamily="49" charset="-122"/>
                </a:rPr>
                <a:t>一词多义</a:t>
              </a:r>
              <a:endParaRPr lang="zh-CN" altLang="en-US" sz="3200" b="1">
                <a:ea typeface="黑体" panose="02010609060101010101" pitchFamily="49" charset="-122"/>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randombar(horizontal)">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5" grpId="0"/>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11"/>
          <p:cNvGrpSpPr/>
          <p:nvPr/>
        </p:nvGrpSpPr>
        <p:grpSpPr bwMode="auto">
          <a:xfrm>
            <a:off x="452832" y="652150"/>
            <a:ext cx="1172210" cy="954278"/>
            <a:chOff x="27" y="-232"/>
            <a:chExt cx="1846" cy="1503"/>
          </a:xfrm>
          <a:noFill/>
        </p:grpSpPr>
        <p:sp>
          <p:nvSpPr>
            <p:cNvPr id="3" name="AutoShape 12"/>
            <p:cNvSpPr>
              <a:spLocks noChangeArrowheads="1"/>
            </p:cNvSpPr>
            <p:nvPr/>
          </p:nvSpPr>
          <p:spPr bwMode="auto">
            <a:xfrm>
              <a:off x="27" y="-81"/>
              <a:ext cx="1451" cy="1200"/>
            </a:xfrm>
            <a:custGeom>
              <a:avLst/>
              <a:gdLst>
                <a:gd name="T0" fmla="*/ 3 w 21600"/>
                <a:gd name="T1" fmla="*/ 0 h 21600"/>
                <a:gd name="T2" fmla="*/ 1 w 21600"/>
                <a:gd name="T3" fmla="*/ 2 h 21600"/>
                <a:gd name="T4" fmla="*/ 3 w 21600"/>
                <a:gd name="T5" fmla="*/ 4 h 21600"/>
                <a:gd name="T6" fmla="*/ 6 w 21600"/>
                <a:gd name="T7" fmla="*/ 2 h 21600"/>
                <a:gd name="T8" fmla="*/ 17694720 60000 65536"/>
                <a:gd name="T9" fmla="*/ 11796480 60000 65536"/>
                <a:gd name="T10" fmla="*/ 5898240 60000 65536"/>
                <a:gd name="T11" fmla="*/ 0 60000 65536"/>
                <a:gd name="T12" fmla="*/ 5032 w 21600"/>
                <a:gd name="T13" fmla="*/ 2286 h 21600"/>
                <a:gd name="T14" fmla="*/ 16554 w 21600"/>
                <a:gd name="T15" fmla="*/ 1368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夫</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 name="AutoShape 13"/>
            <p:cNvSpPr/>
            <p:nvPr/>
          </p:nvSpPr>
          <p:spPr bwMode="auto">
            <a:xfrm>
              <a:off x="1659" y="-232"/>
              <a:ext cx="214" cy="1503"/>
            </a:xfrm>
            <a:prstGeom prst="leftBrace">
              <a:avLst>
                <a:gd name="adj1" fmla="val 90935"/>
                <a:gd name="adj2" fmla="val 50000"/>
              </a:avLst>
            </a:prstGeom>
            <a:grpFill/>
            <a:ln w="28575" cmpd="sng">
              <a:solidFill>
                <a:schemeClr val="tx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5" name="Text Box 17"/>
          <p:cNvSpPr txBox="1">
            <a:spLocks noChangeArrowheads="1"/>
          </p:cNvSpPr>
          <p:nvPr/>
        </p:nvSpPr>
        <p:spPr bwMode="auto">
          <a:xfrm>
            <a:off x="1625600" y="415925"/>
            <a:ext cx="4287838"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此庸</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夫</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之怒也</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夫</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专诸之刺王僚</a:t>
            </a:r>
            <a:r>
              <a:rPr kumimoji="0" lang="zh-CN" altLang="en-US" sz="28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也</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Text Box 23"/>
          <p:cNvSpPr txBox="1"/>
          <p:nvPr/>
        </p:nvSpPr>
        <p:spPr>
          <a:xfrm>
            <a:off x="4100513" y="522288"/>
            <a:ext cx="3148012" cy="521970"/>
          </a:xfrm>
          <a:prstGeom prst="rect">
            <a:avLst/>
          </a:prstGeom>
          <a:noFill/>
          <a:ln w="9525">
            <a:noFill/>
          </a:ln>
        </p:spPr>
        <p:txBody>
          <a:bodyPr>
            <a:spAutoFit/>
          </a:bodyPr>
          <a:p>
            <a:pPr eaLnBrk="1" hangingPunct="1"/>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名词，</a:t>
            </a: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的人</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7" name="Text Box 24"/>
          <p:cNvSpPr txBox="1"/>
          <p:nvPr/>
        </p:nvSpPr>
        <p:spPr>
          <a:xfrm>
            <a:off x="5216525" y="1158875"/>
            <a:ext cx="3600450" cy="523875"/>
          </a:xfrm>
          <a:prstGeom prst="rect">
            <a:avLst/>
          </a:prstGeom>
          <a:noFill/>
          <a:ln w="9525">
            <a:noFill/>
          </a:ln>
        </p:spPr>
        <p:txBody>
          <a:bodyPr>
            <a:spAutoFit/>
          </a:bodyPr>
          <a:p>
            <a:pPr eaLnBrk="1" hangingPunct="1"/>
            <a:r>
              <a:rPr lang="zh-CN" altLang="en-US" sz="2800" b="1" dirty="0">
                <a:solidFill>
                  <a:srgbClr val="0000FF"/>
                </a:solidFill>
                <a:latin typeface="黑体" panose="02010609060101010101" pitchFamily="49" charset="-122"/>
                <a:ea typeface="黑体" panose="02010609060101010101" pitchFamily="49" charset="-122"/>
              </a:rPr>
              <a:t>句首发语词，无意义</a:t>
            </a:r>
            <a:endParaRPr lang="zh-CN" altLang="en-US" sz="2800" b="1" dirty="0">
              <a:solidFill>
                <a:srgbClr val="0000FF"/>
              </a:solidFill>
              <a:latin typeface="黑体" panose="02010609060101010101" pitchFamily="49" charset="-122"/>
              <a:ea typeface="黑体" panose="02010609060101010101" pitchFamily="49" charset="-122"/>
            </a:endParaRPr>
          </a:p>
        </p:txBody>
      </p:sp>
      <p:grpSp>
        <p:nvGrpSpPr>
          <p:cNvPr id="8" name="Group 8"/>
          <p:cNvGrpSpPr/>
          <p:nvPr/>
        </p:nvGrpSpPr>
        <p:grpSpPr bwMode="auto">
          <a:xfrm>
            <a:off x="417747" y="1847948"/>
            <a:ext cx="1193800" cy="920629"/>
            <a:chOff x="85" y="444"/>
            <a:chExt cx="1880" cy="1450"/>
          </a:xfrm>
          <a:noFill/>
        </p:grpSpPr>
        <p:sp>
          <p:nvSpPr>
            <p:cNvPr id="9" name="AutoShape 9"/>
            <p:cNvSpPr>
              <a:spLocks noChangeArrowheads="1"/>
            </p:cNvSpPr>
            <p:nvPr/>
          </p:nvSpPr>
          <p:spPr bwMode="auto">
            <a:xfrm>
              <a:off x="85" y="562"/>
              <a:ext cx="1451" cy="1200"/>
            </a:xfrm>
            <a:custGeom>
              <a:avLst/>
              <a:gdLst>
                <a:gd name="T0" fmla="*/ 3 w 21600"/>
                <a:gd name="T1" fmla="*/ 0 h 21600"/>
                <a:gd name="T2" fmla="*/ 1 w 21600"/>
                <a:gd name="T3" fmla="*/ 2 h 21600"/>
                <a:gd name="T4" fmla="*/ 3 w 21600"/>
                <a:gd name="T5" fmla="*/ 4 h 21600"/>
                <a:gd name="T6" fmla="*/ 6 w 21600"/>
                <a:gd name="T7" fmla="*/ 2 h 21600"/>
                <a:gd name="T8" fmla="*/ 17694720 60000 65536"/>
                <a:gd name="T9" fmla="*/ 11796480 60000 65536"/>
                <a:gd name="T10" fmla="*/ 5898240 60000 65536"/>
                <a:gd name="T11" fmla="*/ 0 60000 65536"/>
                <a:gd name="T12" fmla="*/ 5032 w 21600"/>
                <a:gd name="T13" fmla="*/ 2286 h 21600"/>
                <a:gd name="T14" fmla="*/ 16554 w 21600"/>
                <a:gd name="T15" fmla="*/ 1368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徒</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 name="AutoShape 10"/>
            <p:cNvSpPr/>
            <p:nvPr/>
          </p:nvSpPr>
          <p:spPr bwMode="auto">
            <a:xfrm>
              <a:off x="1751" y="444"/>
              <a:ext cx="214" cy="1450"/>
            </a:xfrm>
            <a:prstGeom prst="leftBrace">
              <a:avLst>
                <a:gd name="adj1" fmla="val 90927"/>
                <a:gd name="adj2" fmla="val 50000"/>
              </a:avLst>
            </a:prstGeom>
            <a:grpFill/>
            <a:ln w="28575" cmpd="sng">
              <a:solidFill>
                <a:schemeClr val="tx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11" name="Text Box 17"/>
          <p:cNvSpPr txBox="1">
            <a:spLocks noChangeArrowheads="1"/>
          </p:cNvSpPr>
          <p:nvPr/>
        </p:nvSpPr>
        <p:spPr bwMode="auto">
          <a:xfrm>
            <a:off x="1611313" y="1665288"/>
            <a:ext cx="324485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亦免冠</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徒</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跣</a:t>
            </a:r>
            <a:endParaRPr kumimoji="0" lang="en-US" altLang="zh-CN"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徒</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以有先生也</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2" name="Text Box 24"/>
          <p:cNvSpPr txBox="1"/>
          <p:nvPr/>
        </p:nvSpPr>
        <p:spPr>
          <a:xfrm>
            <a:off x="4137025" y="1787525"/>
            <a:ext cx="2724150" cy="523875"/>
          </a:xfrm>
          <a:prstGeom prst="rect">
            <a:avLst/>
          </a:prstGeom>
          <a:noFill/>
          <a:ln w="9525">
            <a:noFill/>
          </a:ln>
        </p:spPr>
        <p:txBody>
          <a:bodyPr>
            <a:spAutoFit/>
          </a:bodyPr>
          <a:p>
            <a:pPr eaLnBrk="1" hangingPunct="1"/>
            <a:r>
              <a:rPr lang="zh-CN" altLang="en-US" sz="2800" b="1" dirty="0">
                <a:solidFill>
                  <a:srgbClr val="0000FF"/>
                </a:solidFill>
                <a:latin typeface="黑体" panose="02010609060101010101" pitchFamily="49" charset="-122"/>
                <a:ea typeface="黑体" panose="02010609060101010101" pitchFamily="49" charset="-122"/>
              </a:rPr>
              <a:t>动词，裸露</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13" name="Text Box 25"/>
          <p:cNvSpPr txBox="1"/>
          <p:nvPr/>
        </p:nvSpPr>
        <p:spPr>
          <a:xfrm>
            <a:off x="4137025" y="2417763"/>
            <a:ext cx="2924175" cy="522287"/>
          </a:xfrm>
          <a:prstGeom prst="rect">
            <a:avLst/>
          </a:prstGeom>
          <a:noFill/>
          <a:ln w="9525">
            <a:noFill/>
          </a:ln>
        </p:spPr>
        <p:txBody>
          <a:bodyPr>
            <a:spAutoFit/>
          </a:bodyPr>
          <a:p>
            <a:pPr eaLnBrk="1" hangingPunct="1"/>
            <a:r>
              <a:rPr lang="zh-CN" altLang="en-US" sz="2800" b="1" dirty="0">
                <a:solidFill>
                  <a:srgbClr val="0000FF"/>
                </a:solidFill>
                <a:latin typeface="黑体" panose="02010609060101010101" pitchFamily="49" charset="-122"/>
                <a:ea typeface="黑体" panose="02010609060101010101" pitchFamily="49" charset="-122"/>
              </a:rPr>
              <a:t>副词，只，仅仅</a:t>
            </a:r>
            <a:endParaRPr lang="zh-CN" altLang="en-US" sz="2800" b="1" dirty="0">
              <a:solidFill>
                <a:srgbClr val="0000FF"/>
              </a:solidFill>
              <a:latin typeface="黑体" panose="02010609060101010101" pitchFamily="49" charset="-122"/>
              <a:ea typeface="黑体" panose="02010609060101010101" pitchFamily="49" charset="-122"/>
            </a:endParaRPr>
          </a:p>
        </p:txBody>
      </p:sp>
      <p:grpSp>
        <p:nvGrpSpPr>
          <p:cNvPr id="15" name="Group 8"/>
          <p:cNvGrpSpPr/>
          <p:nvPr/>
        </p:nvGrpSpPr>
        <p:grpSpPr bwMode="auto">
          <a:xfrm>
            <a:off x="417897" y="3205492"/>
            <a:ext cx="1193800" cy="1622212"/>
            <a:chOff x="85" y="549"/>
            <a:chExt cx="1880" cy="2555"/>
          </a:xfrm>
          <a:noFill/>
        </p:grpSpPr>
        <p:sp>
          <p:nvSpPr>
            <p:cNvPr id="16" name="AutoShape 9"/>
            <p:cNvSpPr>
              <a:spLocks noChangeArrowheads="1"/>
            </p:cNvSpPr>
            <p:nvPr/>
          </p:nvSpPr>
          <p:spPr bwMode="auto">
            <a:xfrm>
              <a:off x="85" y="1228"/>
              <a:ext cx="1451" cy="1200"/>
            </a:xfrm>
            <a:custGeom>
              <a:avLst/>
              <a:gdLst>
                <a:gd name="T0" fmla="*/ 3 w 21600"/>
                <a:gd name="T1" fmla="*/ 0 h 21600"/>
                <a:gd name="T2" fmla="*/ 1 w 21600"/>
                <a:gd name="T3" fmla="*/ 2 h 21600"/>
                <a:gd name="T4" fmla="*/ 3 w 21600"/>
                <a:gd name="T5" fmla="*/ 4 h 21600"/>
                <a:gd name="T6" fmla="*/ 6 w 21600"/>
                <a:gd name="T7" fmla="*/ 2 h 21600"/>
                <a:gd name="T8" fmla="*/ 17694720 60000 65536"/>
                <a:gd name="T9" fmla="*/ 11796480 60000 65536"/>
                <a:gd name="T10" fmla="*/ 5898240 60000 65536"/>
                <a:gd name="T11" fmla="*/ 0 60000 65536"/>
                <a:gd name="T12" fmla="*/ 5032 w 21600"/>
                <a:gd name="T13" fmla="*/ 2286 h 21600"/>
                <a:gd name="T14" fmla="*/ 16554 w 21600"/>
                <a:gd name="T15" fmla="*/ 1368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于</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7" name="AutoShape 10"/>
            <p:cNvSpPr/>
            <p:nvPr/>
          </p:nvSpPr>
          <p:spPr bwMode="auto">
            <a:xfrm>
              <a:off x="1745" y="549"/>
              <a:ext cx="220" cy="2555"/>
            </a:xfrm>
            <a:prstGeom prst="leftBrace">
              <a:avLst>
                <a:gd name="adj1" fmla="val 90927"/>
                <a:gd name="adj2" fmla="val 50000"/>
              </a:avLst>
            </a:prstGeom>
            <a:grpFill/>
            <a:ln w="28575" cmpd="sng">
              <a:solidFill>
                <a:schemeClr val="tx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18" name="Text Box 16"/>
          <p:cNvSpPr txBox="1">
            <a:spLocks noChangeArrowheads="1"/>
          </p:cNvSpPr>
          <p:nvPr/>
        </p:nvSpPr>
        <p:spPr bwMode="auto">
          <a:xfrm>
            <a:off x="1611313" y="3051810"/>
            <a:ext cx="4383088"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受地</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于</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先王</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仓鹰击</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于</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殿上</a:t>
            </a:r>
            <a:endParaRPr kumimoji="0" lang="en-US" altLang="zh-CN"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请广</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于</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君</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9" name="Text Box 21"/>
          <p:cNvSpPr txBox="1"/>
          <p:nvPr/>
        </p:nvSpPr>
        <p:spPr>
          <a:xfrm>
            <a:off x="4224338" y="3108325"/>
            <a:ext cx="2016125" cy="523875"/>
          </a:xfrm>
          <a:prstGeom prst="rect">
            <a:avLst/>
          </a:prstGeom>
          <a:noFill/>
          <a:ln w="9525">
            <a:noFill/>
          </a:ln>
        </p:spPr>
        <p:txBody>
          <a:bodyPr>
            <a:spAutoFit/>
          </a:bodyPr>
          <a:p>
            <a:pPr eaLnBrk="1" hangingPunct="1"/>
            <a:r>
              <a:rPr lang="zh-CN" altLang="en-US" sz="2800" b="1" dirty="0">
                <a:solidFill>
                  <a:srgbClr val="0000FF"/>
                </a:solidFill>
                <a:latin typeface="黑体" panose="02010609060101010101" pitchFamily="49" charset="-122"/>
                <a:ea typeface="黑体" panose="02010609060101010101" pitchFamily="49" charset="-122"/>
              </a:rPr>
              <a:t>介词，从</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20" name="Text Box 22"/>
          <p:cNvSpPr txBox="1"/>
          <p:nvPr/>
        </p:nvSpPr>
        <p:spPr>
          <a:xfrm>
            <a:off x="4224338" y="3756025"/>
            <a:ext cx="1892300" cy="522288"/>
          </a:xfrm>
          <a:prstGeom prst="rect">
            <a:avLst/>
          </a:prstGeom>
          <a:noFill/>
          <a:ln w="9525">
            <a:noFill/>
          </a:ln>
        </p:spPr>
        <p:txBody>
          <a:bodyPr>
            <a:spAutoFit/>
          </a:bodyPr>
          <a:p>
            <a:pPr eaLnBrk="1" hangingPunct="1"/>
            <a:r>
              <a:rPr lang="zh-CN" altLang="en-US" sz="2800" b="1" dirty="0">
                <a:solidFill>
                  <a:srgbClr val="0000FF"/>
                </a:solidFill>
                <a:latin typeface="黑体" panose="02010609060101010101" pitchFamily="49" charset="-122"/>
                <a:ea typeface="黑体" panose="02010609060101010101" pitchFamily="49" charset="-122"/>
              </a:rPr>
              <a:t>介词，到</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22" name="Text Box 22"/>
          <p:cNvSpPr txBox="1"/>
          <p:nvPr/>
        </p:nvSpPr>
        <p:spPr>
          <a:xfrm>
            <a:off x="4224338" y="4391025"/>
            <a:ext cx="2055812" cy="523875"/>
          </a:xfrm>
          <a:prstGeom prst="rect">
            <a:avLst/>
          </a:prstGeom>
          <a:noFill/>
          <a:ln w="9525">
            <a:noFill/>
          </a:ln>
        </p:spPr>
        <p:txBody>
          <a:bodyPr>
            <a:spAutoFit/>
          </a:bodyPr>
          <a:p>
            <a:pPr eaLnBrk="1" hangingPunct="1"/>
            <a:r>
              <a:rPr lang="zh-CN" altLang="en-US" sz="2800" b="1" dirty="0">
                <a:solidFill>
                  <a:srgbClr val="0000FF"/>
                </a:solidFill>
                <a:latin typeface="黑体" panose="02010609060101010101" pitchFamily="49" charset="-122"/>
                <a:ea typeface="黑体" panose="02010609060101010101" pitchFamily="49" charset="-122"/>
              </a:rPr>
              <a:t>介词，让</a:t>
            </a:r>
            <a:endParaRPr lang="zh-CN" altLang="en-US" sz="2800" b="1" dirty="0">
              <a:solidFill>
                <a:srgbClr val="0000FF"/>
              </a:solidFill>
              <a:latin typeface="黑体" panose="02010609060101010101" pitchFamily="49" charset="-122"/>
              <a:ea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randombar(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randombar(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randombar(horizontal)">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P spid="13" grpId="0"/>
      <p:bldP spid="19" grpId="0"/>
      <p:bldP spid="20"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8" name="Group 5"/>
          <p:cNvGrpSpPr/>
          <p:nvPr/>
        </p:nvGrpSpPr>
        <p:grpSpPr bwMode="auto">
          <a:xfrm>
            <a:off x="520821" y="762905"/>
            <a:ext cx="1193800" cy="954282"/>
            <a:chOff x="85" y="362"/>
            <a:chExt cx="1880" cy="1503"/>
          </a:xfrm>
          <a:noFill/>
        </p:grpSpPr>
        <p:sp>
          <p:nvSpPr>
            <p:cNvPr id="29" name="AutoShape 6"/>
            <p:cNvSpPr>
              <a:spLocks noChangeArrowheads="1"/>
            </p:cNvSpPr>
            <p:nvPr/>
          </p:nvSpPr>
          <p:spPr bwMode="auto">
            <a:xfrm>
              <a:off x="85" y="517"/>
              <a:ext cx="1451" cy="1200"/>
            </a:xfrm>
            <a:custGeom>
              <a:avLst/>
              <a:gdLst>
                <a:gd name="T0" fmla="*/ 3 w 21600"/>
                <a:gd name="T1" fmla="*/ 0 h 21600"/>
                <a:gd name="T2" fmla="*/ 1 w 21600"/>
                <a:gd name="T3" fmla="*/ 2 h 21600"/>
                <a:gd name="T4" fmla="*/ 3 w 21600"/>
                <a:gd name="T5" fmla="*/ 4 h 21600"/>
                <a:gd name="T6" fmla="*/ 6 w 21600"/>
                <a:gd name="T7" fmla="*/ 2 h 21600"/>
                <a:gd name="T8" fmla="*/ 17694720 60000 65536"/>
                <a:gd name="T9" fmla="*/ 11796480 60000 65536"/>
                <a:gd name="T10" fmla="*/ 5898240 60000 65536"/>
                <a:gd name="T11" fmla="*/ 0 60000 65536"/>
                <a:gd name="T12" fmla="*/ 5032 w 21600"/>
                <a:gd name="T13" fmla="*/ 2286 h 21600"/>
                <a:gd name="T14" fmla="*/ 16554 w 21600"/>
                <a:gd name="T15" fmla="*/ 1368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而</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0" name="AutoShape 7"/>
            <p:cNvSpPr/>
            <p:nvPr/>
          </p:nvSpPr>
          <p:spPr bwMode="auto">
            <a:xfrm>
              <a:off x="1703" y="362"/>
              <a:ext cx="262" cy="1503"/>
            </a:xfrm>
            <a:prstGeom prst="leftBrace">
              <a:avLst>
                <a:gd name="adj1" fmla="val 90927"/>
                <a:gd name="adj2" fmla="val 50000"/>
              </a:avLst>
            </a:prstGeom>
            <a:grpFill/>
            <a:ln w="28575" cmpd="sng">
              <a:solidFill>
                <a:schemeClr val="tx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1" name="Text Box 14"/>
          <p:cNvSpPr txBox="1">
            <a:spLocks noChangeArrowheads="1"/>
          </p:cNvSpPr>
          <p:nvPr/>
        </p:nvSpPr>
        <p:spPr bwMode="auto">
          <a:xfrm>
            <a:off x="1714500" y="519113"/>
            <a:ext cx="4379913"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挺剑</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而</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起</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而</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安陵以五十里之地存者</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2" name="Text Box 18"/>
          <p:cNvSpPr txBox="1"/>
          <p:nvPr/>
        </p:nvSpPr>
        <p:spPr>
          <a:xfrm>
            <a:off x="4083050" y="623888"/>
            <a:ext cx="3243263" cy="522287"/>
          </a:xfrm>
          <a:prstGeom prst="rect">
            <a:avLst/>
          </a:prstGeom>
          <a:noFill/>
          <a:ln w="9525">
            <a:noFill/>
          </a:ln>
        </p:spPr>
        <p:txBody>
          <a:bodyPr>
            <a:spAutoFit/>
          </a:bodyPr>
          <a:p>
            <a:pPr eaLnBrk="1" hangingPunct="1"/>
            <a:r>
              <a:rPr lang="zh-CN" altLang="en-US" sz="2800" b="1" dirty="0">
                <a:solidFill>
                  <a:srgbClr val="0000FF"/>
                </a:solidFill>
                <a:latin typeface="黑体" panose="02010609060101010101" pitchFamily="49" charset="-122"/>
                <a:ea typeface="黑体" panose="02010609060101010101" pitchFamily="49" charset="-122"/>
              </a:rPr>
              <a:t>连词，表修饰</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33" name="Text Box 20"/>
          <p:cNvSpPr txBox="1"/>
          <p:nvPr/>
        </p:nvSpPr>
        <p:spPr>
          <a:xfrm>
            <a:off x="5845175" y="1276350"/>
            <a:ext cx="2714625" cy="523875"/>
          </a:xfrm>
          <a:prstGeom prst="rect">
            <a:avLst/>
          </a:prstGeom>
          <a:noFill/>
          <a:ln w="9525">
            <a:noFill/>
          </a:ln>
        </p:spPr>
        <p:txBody>
          <a:bodyPr>
            <a:spAutoFit/>
          </a:bodyPr>
          <a:p>
            <a:pPr eaLnBrk="1" hangingPunct="1"/>
            <a:r>
              <a:rPr lang="zh-CN" altLang="en-US" sz="2800" b="1" dirty="0">
                <a:solidFill>
                  <a:srgbClr val="0000FF"/>
                </a:solidFill>
                <a:latin typeface="黑体" panose="02010609060101010101" pitchFamily="49" charset="-122"/>
                <a:ea typeface="黑体" panose="02010609060101010101" pitchFamily="49" charset="-122"/>
              </a:rPr>
              <a:t>表转折，但是</a:t>
            </a:r>
            <a:endParaRPr lang="zh-CN" altLang="en-US" sz="2800" b="1" dirty="0">
              <a:solidFill>
                <a:srgbClr val="0000FF"/>
              </a:solidFill>
              <a:latin typeface="黑体" panose="02010609060101010101" pitchFamily="49" charset="-122"/>
              <a:ea typeface="黑体" panose="02010609060101010101" pitchFamily="49" charset="-122"/>
            </a:endParaRPr>
          </a:p>
        </p:txBody>
      </p:sp>
      <p:grpSp>
        <p:nvGrpSpPr>
          <p:cNvPr id="34" name="Group 11"/>
          <p:cNvGrpSpPr/>
          <p:nvPr/>
        </p:nvGrpSpPr>
        <p:grpSpPr bwMode="auto">
          <a:xfrm>
            <a:off x="538390" y="2118368"/>
            <a:ext cx="1166495" cy="2199986"/>
            <a:chOff x="-56" y="-319"/>
            <a:chExt cx="1837" cy="3465"/>
          </a:xfrm>
          <a:noFill/>
        </p:grpSpPr>
        <p:sp>
          <p:nvSpPr>
            <p:cNvPr id="35" name="AutoShape 12"/>
            <p:cNvSpPr>
              <a:spLocks noChangeArrowheads="1"/>
            </p:cNvSpPr>
            <p:nvPr/>
          </p:nvSpPr>
          <p:spPr bwMode="auto">
            <a:xfrm>
              <a:off x="-56" y="797"/>
              <a:ext cx="1451" cy="1200"/>
            </a:xfrm>
            <a:custGeom>
              <a:avLst/>
              <a:gdLst>
                <a:gd name="T0" fmla="*/ 3 w 21600"/>
                <a:gd name="T1" fmla="*/ 0 h 21600"/>
                <a:gd name="T2" fmla="*/ 1 w 21600"/>
                <a:gd name="T3" fmla="*/ 2 h 21600"/>
                <a:gd name="T4" fmla="*/ 3 w 21600"/>
                <a:gd name="T5" fmla="*/ 4 h 21600"/>
                <a:gd name="T6" fmla="*/ 6 w 21600"/>
                <a:gd name="T7" fmla="*/ 2 h 21600"/>
                <a:gd name="T8" fmla="*/ 17694720 60000 65536"/>
                <a:gd name="T9" fmla="*/ 11796480 60000 65536"/>
                <a:gd name="T10" fmla="*/ 5898240 60000 65536"/>
                <a:gd name="T11" fmla="*/ 0 60000 65536"/>
                <a:gd name="T12" fmla="*/ 5032 w 21600"/>
                <a:gd name="T13" fmla="*/ 2286 h 21600"/>
                <a:gd name="T14" fmla="*/ 16554 w 21600"/>
                <a:gd name="T15" fmla="*/ 1368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之</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6" name="AutoShape 13"/>
            <p:cNvSpPr/>
            <p:nvPr/>
          </p:nvSpPr>
          <p:spPr bwMode="auto">
            <a:xfrm>
              <a:off x="1519" y="-319"/>
              <a:ext cx="262" cy="3465"/>
            </a:xfrm>
            <a:prstGeom prst="leftBrace">
              <a:avLst>
                <a:gd name="adj1" fmla="val 90935"/>
                <a:gd name="adj2" fmla="val 50000"/>
              </a:avLst>
            </a:prstGeom>
            <a:grpFill/>
            <a:ln w="28575" cmpd="sng">
              <a:solidFill>
                <a:schemeClr val="tx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7" name="Text Box 17"/>
          <p:cNvSpPr txBox="1">
            <a:spLocks noChangeArrowheads="1"/>
          </p:cNvSpPr>
          <p:nvPr/>
        </p:nvSpPr>
        <p:spPr bwMode="auto">
          <a:xfrm>
            <a:off x="1727200" y="1866900"/>
            <a:ext cx="4573588"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而安陵以五十里</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之</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地存者</a:t>
            </a:r>
            <a:endParaRPr kumimoji="0" lang="en-US" altLang="zh-CN"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愿终守</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之</a:t>
            </a:r>
            <a:endPar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长跪而谢之曰</a:t>
            </a:r>
            <a:endParaRPr kumimoji="0" lang="en-US" altLang="zh-CN"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天子</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之</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怒</a:t>
            </a:r>
            <a:endParaRPr kumimoji="0" lang="en-US" altLang="zh-CN"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8" name="Text Box 23"/>
          <p:cNvSpPr txBox="1"/>
          <p:nvPr/>
        </p:nvSpPr>
        <p:spPr>
          <a:xfrm>
            <a:off x="5861050" y="1978025"/>
            <a:ext cx="2716213" cy="523875"/>
          </a:xfrm>
          <a:prstGeom prst="rect">
            <a:avLst/>
          </a:prstGeom>
          <a:noFill/>
          <a:ln w="9525">
            <a:noFill/>
          </a:ln>
        </p:spPr>
        <p:txBody>
          <a:bodyPr>
            <a:spAutoFit/>
          </a:bodyPr>
          <a:p>
            <a:pPr eaLnBrk="1" hangingPunct="1"/>
            <a:r>
              <a:rPr lang="zh-CN" altLang="en-US" sz="2800" b="1" dirty="0">
                <a:solidFill>
                  <a:srgbClr val="0000FF"/>
                </a:solidFill>
                <a:latin typeface="黑体" panose="02010609060101010101" pitchFamily="49" charset="-122"/>
                <a:ea typeface="黑体" panose="02010609060101010101" pitchFamily="49" charset="-122"/>
              </a:rPr>
              <a:t>结构助词，的</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39" name="Text Box 24"/>
          <p:cNvSpPr txBox="1"/>
          <p:nvPr/>
        </p:nvSpPr>
        <p:spPr>
          <a:xfrm>
            <a:off x="4062413" y="2619375"/>
            <a:ext cx="4340225" cy="523875"/>
          </a:xfrm>
          <a:prstGeom prst="rect">
            <a:avLst/>
          </a:prstGeom>
          <a:noFill/>
          <a:ln w="9525">
            <a:noFill/>
          </a:ln>
        </p:spPr>
        <p:txBody>
          <a:bodyPr>
            <a:spAutoFit/>
          </a:bodyPr>
          <a:p>
            <a:pPr eaLnBrk="1" hangingPunct="1"/>
            <a:r>
              <a:rPr lang="zh-CN" altLang="en-US" sz="2800" b="1" dirty="0">
                <a:solidFill>
                  <a:srgbClr val="0000FF"/>
                </a:solidFill>
                <a:latin typeface="黑体" panose="02010609060101010101" pitchFamily="49" charset="-122"/>
                <a:ea typeface="黑体" panose="02010609060101010101" pitchFamily="49" charset="-122"/>
              </a:rPr>
              <a:t>代词，指代安陵国土</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40" name="Text Box 25"/>
          <p:cNvSpPr txBox="1"/>
          <p:nvPr/>
        </p:nvSpPr>
        <p:spPr>
          <a:xfrm>
            <a:off x="3575050" y="3933825"/>
            <a:ext cx="4573588" cy="955675"/>
          </a:xfrm>
          <a:prstGeom prst="rect">
            <a:avLst/>
          </a:prstGeom>
          <a:noFill/>
          <a:ln w="9525">
            <a:noFill/>
          </a:ln>
        </p:spPr>
        <p:txBody>
          <a:bodyPr>
            <a:spAutoFit/>
          </a:bodyPr>
          <a:p>
            <a:pPr eaLnBrk="1" hangingPunct="1"/>
            <a:r>
              <a:rPr lang="zh-CN" altLang="en-US" sz="2800" b="1" dirty="0">
                <a:solidFill>
                  <a:srgbClr val="0000FF"/>
                </a:solidFill>
                <a:latin typeface="黑体" panose="02010609060101010101" pitchFamily="49" charset="-122"/>
                <a:ea typeface="黑体" panose="02010609060101010101" pitchFamily="49" charset="-122"/>
              </a:rPr>
              <a:t>助词，主谓之间，取消句子独立性，不译</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41" name="Text Box 25"/>
          <p:cNvSpPr txBox="1"/>
          <p:nvPr/>
        </p:nvSpPr>
        <p:spPr>
          <a:xfrm>
            <a:off x="4233863" y="3284538"/>
            <a:ext cx="2755900" cy="523875"/>
          </a:xfrm>
          <a:prstGeom prst="rect">
            <a:avLst/>
          </a:prstGeom>
          <a:noFill/>
          <a:ln w="9525">
            <a:noFill/>
          </a:ln>
        </p:spPr>
        <p:txBody>
          <a:bodyPr>
            <a:spAutoFit/>
          </a:bodyPr>
          <a:p>
            <a:pPr eaLnBrk="1" hangingPunct="1"/>
            <a:r>
              <a:rPr lang="zh-CN" altLang="en-US" sz="2800" b="1" dirty="0">
                <a:solidFill>
                  <a:srgbClr val="0000FF"/>
                </a:solidFill>
                <a:latin typeface="黑体" panose="02010609060101010101" pitchFamily="49" charset="-122"/>
                <a:ea typeface="黑体" panose="02010609060101010101" pitchFamily="49" charset="-122"/>
              </a:rPr>
              <a:t>代词，指唐雎</a:t>
            </a:r>
            <a:endParaRPr lang="zh-CN" altLang="en-US" sz="2800" b="1" dirty="0">
              <a:solidFill>
                <a:srgbClr val="0000FF"/>
              </a:solidFill>
              <a:latin typeface="黑体" panose="02010609060101010101" pitchFamily="49" charset="-122"/>
              <a:ea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randombar(horizont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randombar(horizontal)">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randombar(horizont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randombar(horizontal)">
                                      <p:cBhvr>
                                        <p:cTn id="3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8" grpId="0"/>
      <p:bldP spid="39" grpId="0"/>
      <p:bldP spid="40" grpId="0"/>
      <p:bldP spid="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文本框 32"/>
          <p:cNvSpPr txBox="1"/>
          <p:nvPr/>
        </p:nvSpPr>
        <p:spPr>
          <a:xfrm>
            <a:off x="4475163" y="2925763"/>
            <a:ext cx="504825" cy="169862"/>
          </a:xfrm>
          <a:prstGeom prst="rect">
            <a:avLst/>
          </a:prstGeom>
          <a:noFill/>
          <a:ln w="9525">
            <a:noFill/>
          </a:ln>
        </p:spPr>
        <p:txBody>
          <a:bodyPr wrap="none">
            <a:spAutoFit/>
          </a:bodyPr>
          <a:p>
            <a:pPr>
              <a:buFont typeface="Arial" panose="020B0604020202020204" pitchFamily="34" charset="0"/>
            </a:pPr>
            <a:r>
              <a:rPr lang="zh-CN" altLang="en-US"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55" name="文本框 34"/>
          <p:cNvSpPr txBox="1"/>
          <p:nvPr/>
        </p:nvSpPr>
        <p:spPr>
          <a:xfrm rot="-280097">
            <a:off x="3433763" y="1228725"/>
            <a:ext cx="501650"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56" name="文本框 36"/>
          <p:cNvSpPr txBox="1"/>
          <p:nvPr/>
        </p:nvSpPr>
        <p:spPr>
          <a:xfrm rot="-5350866">
            <a:off x="5861050" y="1316038"/>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57" name="文本框 37"/>
          <p:cNvSpPr txBox="1"/>
          <p:nvPr/>
        </p:nvSpPr>
        <p:spPr>
          <a:xfrm rot="-4150866">
            <a:off x="5330825" y="1724025"/>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58" name="文本框 45"/>
          <p:cNvSpPr txBox="1"/>
          <p:nvPr/>
        </p:nvSpPr>
        <p:spPr>
          <a:xfrm rot="-5350866">
            <a:off x="6421438" y="1338263"/>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59" name="文本框 46"/>
          <p:cNvSpPr txBox="1"/>
          <p:nvPr/>
        </p:nvSpPr>
        <p:spPr>
          <a:xfrm rot="-424911">
            <a:off x="7067550" y="1570038"/>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60" name="文本框 47"/>
          <p:cNvSpPr txBox="1"/>
          <p:nvPr/>
        </p:nvSpPr>
        <p:spPr>
          <a:xfrm rot="-4150866">
            <a:off x="7654925" y="2498725"/>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61" name="文本框 49"/>
          <p:cNvSpPr txBox="1"/>
          <p:nvPr/>
        </p:nvSpPr>
        <p:spPr>
          <a:xfrm rot="657351">
            <a:off x="5448300" y="1335088"/>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62" name="文本框 50"/>
          <p:cNvSpPr txBox="1"/>
          <p:nvPr/>
        </p:nvSpPr>
        <p:spPr>
          <a:xfrm rot="1480325">
            <a:off x="7391400" y="1244600"/>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63" name="文本框 51"/>
          <p:cNvSpPr txBox="1"/>
          <p:nvPr/>
        </p:nvSpPr>
        <p:spPr>
          <a:xfrm rot="-5350866">
            <a:off x="5980113" y="2176463"/>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64" name="文本框 32"/>
          <p:cNvSpPr txBox="1"/>
          <p:nvPr/>
        </p:nvSpPr>
        <p:spPr>
          <a:xfrm>
            <a:off x="3262313" y="3560763"/>
            <a:ext cx="504825"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65" name="文本框 34"/>
          <p:cNvSpPr txBox="1"/>
          <p:nvPr/>
        </p:nvSpPr>
        <p:spPr>
          <a:xfrm rot="4149897">
            <a:off x="4464050" y="3498850"/>
            <a:ext cx="501650"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66" name="文本框 36"/>
          <p:cNvSpPr txBox="1"/>
          <p:nvPr/>
        </p:nvSpPr>
        <p:spPr>
          <a:xfrm rot="-1380000">
            <a:off x="3900488" y="1301750"/>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67" name="文本框 37"/>
          <p:cNvSpPr txBox="1"/>
          <p:nvPr/>
        </p:nvSpPr>
        <p:spPr>
          <a:xfrm rot="-180000">
            <a:off x="4130675" y="2054225"/>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68" name="文本框 45"/>
          <p:cNvSpPr txBox="1"/>
          <p:nvPr/>
        </p:nvSpPr>
        <p:spPr>
          <a:xfrm rot="-1380000">
            <a:off x="4460875" y="1323975"/>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69" name="文本框 46"/>
          <p:cNvSpPr txBox="1"/>
          <p:nvPr/>
        </p:nvSpPr>
        <p:spPr>
          <a:xfrm rot="-1380000">
            <a:off x="4830763" y="1538288"/>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70" name="文本框 47"/>
          <p:cNvSpPr txBox="1"/>
          <p:nvPr/>
        </p:nvSpPr>
        <p:spPr>
          <a:xfrm rot="-180000">
            <a:off x="5064125" y="2235200"/>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71" name="文本框 49"/>
          <p:cNvSpPr txBox="1"/>
          <p:nvPr/>
        </p:nvSpPr>
        <p:spPr>
          <a:xfrm rot="-5350866">
            <a:off x="6310313" y="2109788"/>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72" name="文本框 50"/>
          <p:cNvSpPr txBox="1"/>
          <p:nvPr/>
        </p:nvSpPr>
        <p:spPr>
          <a:xfrm rot="-170103">
            <a:off x="5589588" y="2590800"/>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73" name="文本框 51"/>
          <p:cNvSpPr txBox="1"/>
          <p:nvPr/>
        </p:nvSpPr>
        <p:spPr>
          <a:xfrm rot="-5350866">
            <a:off x="5845175" y="3433763"/>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74" name="文本框 32"/>
          <p:cNvSpPr txBox="1"/>
          <p:nvPr/>
        </p:nvSpPr>
        <p:spPr>
          <a:xfrm rot="1209897">
            <a:off x="1500188" y="2892425"/>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75" name="文本框 34"/>
          <p:cNvSpPr txBox="1"/>
          <p:nvPr/>
        </p:nvSpPr>
        <p:spPr>
          <a:xfrm rot="4149897">
            <a:off x="2143125" y="3455988"/>
            <a:ext cx="501650"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76" name="文本框 36"/>
          <p:cNvSpPr txBox="1"/>
          <p:nvPr/>
        </p:nvSpPr>
        <p:spPr>
          <a:xfrm rot="-1380000">
            <a:off x="1604963" y="3228975"/>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77" name="文本框 37"/>
          <p:cNvSpPr txBox="1"/>
          <p:nvPr/>
        </p:nvSpPr>
        <p:spPr>
          <a:xfrm rot="1029897">
            <a:off x="2486025" y="2754313"/>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78" name="文本框 45"/>
          <p:cNvSpPr txBox="1"/>
          <p:nvPr/>
        </p:nvSpPr>
        <p:spPr>
          <a:xfrm rot="-1380000">
            <a:off x="3162300" y="3146425"/>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79" name="文本框 46"/>
          <p:cNvSpPr txBox="1"/>
          <p:nvPr/>
        </p:nvSpPr>
        <p:spPr>
          <a:xfrm rot="-170103">
            <a:off x="787400" y="1530350"/>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80" name="文本框 47"/>
          <p:cNvSpPr txBox="1"/>
          <p:nvPr/>
        </p:nvSpPr>
        <p:spPr>
          <a:xfrm rot="1029897">
            <a:off x="828675" y="3400425"/>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81" name="文本框 49"/>
          <p:cNvSpPr txBox="1"/>
          <p:nvPr/>
        </p:nvSpPr>
        <p:spPr>
          <a:xfrm rot="-170103">
            <a:off x="3009900" y="3836988"/>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82" name="文本框 50"/>
          <p:cNvSpPr txBox="1"/>
          <p:nvPr/>
        </p:nvSpPr>
        <p:spPr>
          <a:xfrm rot="-170103">
            <a:off x="4157663" y="3170238"/>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83" name="文本框 51"/>
          <p:cNvSpPr txBox="1"/>
          <p:nvPr/>
        </p:nvSpPr>
        <p:spPr>
          <a:xfrm rot="-170103">
            <a:off x="4324350" y="3929063"/>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84" name="文本框 32"/>
          <p:cNvSpPr txBox="1"/>
          <p:nvPr/>
        </p:nvSpPr>
        <p:spPr>
          <a:xfrm rot="-5070842">
            <a:off x="322263" y="2041525"/>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85" name="文本框 34"/>
          <p:cNvSpPr txBox="1"/>
          <p:nvPr/>
        </p:nvSpPr>
        <p:spPr>
          <a:xfrm rot="4149897">
            <a:off x="1339850" y="2159000"/>
            <a:ext cx="501650"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86" name="文本框 65"/>
          <p:cNvSpPr txBox="1"/>
          <p:nvPr/>
        </p:nvSpPr>
        <p:spPr>
          <a:xfrm rot="-170103">
            <a:off x="1243013" y="1277938"/>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87" name="文本框 66"/>
          <p:cNvSpPr txBox="1"/>
          <p:nvPr/>
        </p:nvSpPr>
        <p:spPr>
          <a:xfrm rot="1029897">
            <a:off x="1338263" y="1684338"/>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88" name="文本框 45"/>
          <p:cNvSpPr txBox="1"/>
          <p:nvPr/>
        </p:nvSpPr>
        <p:spPr>
          <a:xfrm rot="-1380000">
            <a:off x="2117725" y="1146175"/>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89" name="文本框 46"/>
          <p:cNvSpPr txBox="1"/>
          <p:nvPr/>
        </p:nvSpPr>
        <p:spPr>
          <a:xfrm rot="-1380000">
            <a:off x="2687638" y="1316038"/>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90" name="文本框 47"/>
          <p:cNvSpPr txBox="1"/>
          <p:nvPr/>
        </p:nvSpPr>
        <p:spPr>
          <a:xfrm rot="-180000">
            <a:off x="2416175" y="1879600"/>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91" name="文本框 49"/>
          <p:cNvSpPr txBox="1"/>
          <p:nvPr/>
        </p:nvSpPr>
        <p:spPr>
          <a:xfrm rot="-1380000">
            <a:off x="3276600" y="1538288"/>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92" name="文本框 50"/>
          <p:cNvSpPr txBox="1"/>
          <p:nvPr/>
        </p:nvSpPr>
        <p:spPr>
          <a:xfrm rot="-1380000">
            <a:off x="2849563" y="2119313"/>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93" name="文本框 51"/>
          <p:cNvSpPr txBox="1"/>
          <p:nvPr/>
        </p:nvSpPr>
        <p:spPr>
          <a:xfrm rot="-1380000">
            <a:off x="3484563" y="2255838"/>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94" name="文本框 32"/>
          <p:cNvSpPr txBox="1"/>
          <p:nvPr/>
        </p:nvSpPr>
        <p:spPr>
          <a:xfrm rot="1209897">
            <a:off x="5114925" y="3538538"/>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95" name="文本框 34"/>
          <p:cNvSpPr txBox="1"/>
          <p:nvPr/>
        </p:nvSpPr>
        <p:spPr>
          <a:xfrm rot="-1030866">
            <a:off x="6313488" y="3894138"/>
            <a:ext cx="501650"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96" name="文本框 36"/>
          <p:cNvSpPr txBox="1"/>
          <p:nvPr/>
        </p:nvSpPr>
        <p:spPr>
          <a:xfrm rot="368503">
            <a:off x="5773738" y="2859088"/>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97" name="文本框 37"/>
          <p:cNvSpPr txBox="1"/>
          <p:nvPr/>
        </p:nvSpPr>
        <p:spPr>
          <a:xfrm rot="829244">
            <a:off x="5284788" y="3973513"/>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98" name="文本框 45"/>
          <p:cNvSpPr txBox="1"/>
          <p:nvPr/>
        </p:nvSpPr>
        <p:spPr>
          <a:xfrm rot="-4502722">
            <a:off x="6778625" y="2500313"/>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599" name="文本框 46"/>
          <p:cNvSpPr txBox="1"/>
          <p:nvPr/>
        </p:nvSpPr>
        <p:spPr>
          <a:xfrm rot="2702238">
            <a:off x="7567613" y="3062288"/>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00" name="文本框 47"/>
          <p:cNvSpPr txBox="1"/>
          <p:nvPr/>
        </p:nvSpPr>
        <p:spPr>
          <a:xfrm rot="-3456638">
            <a:off x="6743700" y="3403600"/>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01" name="文本框 49"/>
          <p:cNvSpPr txBox="1"/>
          <p:nvPr/>
        </p:nvSpPr>
        <p:spPr>
          <a:xfrm rot="-3180423">
            <a:off x="1963738" y="2324100"/>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02" name="文本框 50"/>
          <p:cNvSpPr txBox="1"/>
          <p:nvPr/>
        </p:nvSpPr>
        <p:spPr>
          <a:xfrm rot="-3640556">
            <a:off x="7239000" y="3590925"/>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03" name="文本框 51"/>
          <p:cNvSpPr txBox="1"/>
          <p:nvPr/>
        </p:nvSpPr>
        <p:spPr>
          <a:xfrm rot="1549510">
            <a:off x="7754938" y="2174875"/>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04" name="文本框 32"/>
          <p:cNvSpPr txBox="1"/>
          <p:nvPr/>
        </p:nvSpPr>
        <p:spPr>
          <a:xfrm rot="4190103">
            <a:off x="4287838" y="2506663"/>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05" name="文本框 34"/>
          <p:cNvSpPr txBox="1"/>
          <p:nvPr/>
        </p:nvSpPr>
        <p:spPr>
          <a:xfrm rot="8340000">
            <a:off x="4922838" y="3138488"/>
            <a:ext cx="501650"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06" name="文本框 36"/>
          <p:cNvSpPr txBox="1"/>
          <p:nvPr/>
        </p:nvSpPr>
        <p:spPr>
          <a:xfrm rot="-1160763">
            <a:off x="5773738" y="1751013"/>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07" name="文本框 37"/>
          <p:cNvSpPr txBox="1"/>
          <p:nvPr/>
        </p:nvSpPr>
        <p:spPr>
          <a:xfrm rot="39237">
            <a:off x="5649913" y="2273300"/>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08" name="文本框 45"/>
          <p:cNvSpPr txBox="1"/>
          <p:nvPr/>
        </p:nvSpPr>
        <p:spPr>
          <a:xfrm rot="-1160763">
            <a:off x="6334125" y="1773238"/>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09" name="文本框 46"/>
          <p:cNvSpPr txBox="1"/>
          <p:nvPr/>
        </p:nvSpPr>
        <p:spPr>
          <a:xfrm rot="-1160763">
            <a:off x="6704013" y="1987550"/>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10" name="文本框 47"/>
          <p:cNvSpPr txBox="1"/>
          <p:nvPr/>
        </p:nvSpPr>
        <p:spPr>
          <a:xfrm rot="39237">
            <a:off x="7185025" y="2457450"/>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11" name="文本框 49"/>
          <p:cNvSpPr txBox="1"/>
          <p:nvPr/>
        </p:nvSpPr>
        <p:spPr>
          <a:xfrm rot="-1160763">
            <a:off x="7038975" y="2159000"/>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12" name="文本框 50"/>
          <p:cNvSpPr txBox="1"/>
          <p:nvPr/>
        </p:nvSpPr>
        <p:spPr>
          <a:xfrm rot="-1160763">
            <a:off x="7488238" y="1933575"/>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13" name="文本框 51"/>
          <p:cNvSpPr txBox="1"/>
          <p:nvPr/>
        </p:nvSpPr>
        <p:spPr>
          <a:xfrm rot="-1160763">
            <a:off x="7289800" y="2794000"/>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14" name="文本框 32"/>
          <p:cNvSpPr txBox="1"/>
          <p:nvPr/>
        </p:nvSpPr>
        <p:spPr>
          <a:xfrm rot="4190103">
            <a:off x="2765425" y="3340100"/>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15" name="文本框 34"/>
          <p:cNvSpPr txBox="1"/>
          <p:nvPr/>
        </p:nvSpPr>
        <p:spPr>
          <a:xfrm rot="8340000">
            <a:off x="3924300" y="2816225"/>
            <a:ext cx="501650"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16" name="文本框 36"/>
          <p:cNvSpPr txBox="1"/>
          <p:nvPr/>
        </p:nvSpPr>
        <p:spPr>
          <a:xfrm rot="2810103">
            <a:off x="3813175" y="1735138"/>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17" name="文本框 37"/>
          <p:cNvSpPr txBox="1"/>
          <p:nvPr/>
        </p:nvSpPr>
        <p:spPr>
          <a:xfrm rot="4010103">
            <a:off x="3813175" y="2278063"/>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18" name="文本框 45"/>
          <p:cNvSpPr txBox="1"/>
          <p:nvPr/>
        </p:nvSpPr>
        <p:spPr>
          <a:xfrm rot="2810103">
            <a:off x="4373563" y="1757363"/>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19" name="文本框 46"/>
          <p:cNvSpPr txBox="1"/>
          <p:nvPr/>
        </p:nvSpPr>
        <p:spPr>
          <a:xfrm rot="2810103">
            <a:off x="4743450" y="1971675"/>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20" name="文本框 47"/>
          <p:cNvSpPr txBox="1"/>
          <p:nvPr/>
        </p:nvSpPr>
        <p:spPr>
          <a:xfrm rot="4010103">
            <a:off x="4743450" y="2514600"/>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21" name="文本框 49"/>
          <p:cNvSpPr txBox="1"/>
          <p:nvPr/>
        </p:nvSpPr>
        <p:spPr>
          <a:xfrm rot="-1160763">
            <a:off x="6224588" y="2544763"/>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22" name="文本框 50"/>
          <p:cNvSpPr txBox="1"/>
          <p:nvPr/>
        </p:nvSpPr>
        <p:spPr>
          <a:xfrm rot="4020000">
            <a:off x="5218113" y="2630488"/>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23" name="文本框 51"/>
          <p:cNvSpPr txBox="1"/>
          <p:nvPr/>
        </p:nvSpPr>
        <p:spPr>
          <a:xfrm rot="-1160763">
            <a:off x="5599113" y="3219450"/>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24" name="文本框 32"/>
          <p:cNvSpPr txBox="1"/>
          <p:nvPr/>
        </p:nvSpPr>
        <p:spPr>
          <a:xfrm rot="5400000">
            <a:off x="1141413" y="3228975"/>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25" name="文本框 34"/>
          <p:cNvSpPr txBox="1"/>
          <p:nvPr/>
        </p:nvSpPr>
        <p:spPr>
          <a:xfrm rot="8340000">
            <a:off x="1881188" y="3552825"/>
            <a:ext cx="501650"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26" name="文本框 36"/>
          <p:cNvSpPr txBox="1"/>
          <p:nvPr/>
        </p:nvSpPr>
        <p:spPr>
          <a:xfrm rot="2810103">
            <a:off x="1862138" y="2732088"/>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27" name="文本框 37"/>
          <p:cNvSpPr txBox="1"/>
          <p:nvPr/>
        </p:nvSpPr>
        <p:spPr>
          <a:xfrm rot="5220000">
            <a:off x="2297113" y="3014663"/>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28" name="文本框 45"/>
          <p:cNvSpPr txBox="1"/>
          <p:nvPr/>
        </p:nvSpPr>
        <p:spPr>
          <a:xfrm rot="2810103">
            <a:off x="2809875" y="2746375"/>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29" name="文本框 46"/>
          <p:cNvSpPr txBox="1"/>
          <p:nvPr/>
        </p:nvSpPr>
        <p:spPr>
          <a:xfrm rot="4020000">
            <a:off x="700088" y="1963738"/>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30" name="文本框 47"/>
          <p:cNvSpPr txBox="1"/>
          <p:nvPr/>
        </p:nvSpPr>
        <p:spPr>
          <a:xfrm rot="5220000">
            <a:off x="701675" y="2897188"/>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31" name="文本框 49"/>
          <p:cNvSpPr txBox="1"/>
          <p:nvPr/>
        </p:nvSpPr>
        <p:spPr>
          <a:xfrm rot="4020000">
            <a:off x="2463800" y="3740150"/>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32" name="文本框 50"/>
          <p:cNvSpPr txBox="1"/>
          <p:nvPr/>
        </p:nvSpPr>
        <p:spPr>
          <a:xfrm rot="4020000">
            <a:off x="3702050" y="3367088"/>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33" name="文本框 51"/>
          <p:cNvSpPr txBox="1"/>
          <p:nvPr/>
        </p:nvSpPr>
        <p:spPr>
          <a:xfrm rot="4020000">
            <a:off x="4071938" y="3581400"/>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34" name="文本框 32"/>
          <p:cNvSpPr txBox="1"/>
          <p:nvPr/>
        </p:nvSpPr>
        <p:spPr>
          <a:xfrm rot="-880739">
            <a:off x="514350" y="2514600"/>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35" name="文本框 34"/>
          <p:cNvSpPr txBox="1"/>
          <p:nvPr/>
        </p:nvSpPr>
        <p:spPr>
          <a:xfrm rot="8340000">
            <a:off x="1254125" y="2592388"/>
            <a:ext cx="501650"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36" name="文本框 36"/>
          <p:cNvSpPr txBox="1"/>
          <p:nvPr/>
        </p:nvSpPr>
        <p:spPr>
          <a:xfrm rot="4020000">
            <a:off x="1670050" y="1511300"/>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37" name="文本框 37"/>
          <p:cNvSpPr txBox="1"/>
          <p:nvPr/>
        </p:nvSpPr>
        <p:spPr>
          <a:xfrm rot="5220000">
            <a:off x="1670050" y="2054225"/>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38" name="文本框 45"/>
          <p:cNvSpPr txBox="1"/>
          <p:nvPr/>
        </p:nvSpPr>
        <p:spPr>
          <a:xfrm rot="2810103">
            <a:off x="2230438" y="1533525"/>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39" name="文本框 46"/>
          <p:cNvSpPr txBox="1"/>
          <p:nvPr/>
        </p:nvSpPr>
        <p:spPr>
          <a:xfrm rot="2810103">
            <a:off x="2600325" y="1747838"/>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40" name="文本框 47"/>
          <p:cNvSpPr txBox="1"/>
          <p:nvPr/>
        </p:nvSpPr>
        <p:spPr>
          <a:xfrm rot="4010103">
            <a:off x="2328863" y="2312988"/>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41" name="文本框 49"/>
          <p:cNvSpPr txBox="1"/>
          <p:nvPr/>
        </p:nvSpPr>
        <p:spPr>
          <a:xfrm rot="2810103">
            <a:off x="3187700" y="1971675"/>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42" name="文本框 50"/>
          <p:cNvSpPr txBox="1"/>
          <p:nvPr/>
        </p:nvSpPr>
        <p:spPr>
          <a:xfrm rot="2810103">
            <a:off x="3074988" y="2406650"/>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43" name="文本框 51"/>
          <p:cNvSpPr txBox="1"/>
          <p:nvPr/>
        </p:nvSpPr>
        <p:spPr>
          <a:xfrm rot="2810103">
            <a:off x="3444875" y="2620963"/>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44" name="文本框 32"/>
          <p:cNvSpPr txBox="1"/>
          <p:nvPr/>
        </p:nvSpPr>
        <p:spPr>
          <a:xfrm rot="5400000">
            <a:off x="4751388" y="3683000"/>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45" name="文本框 34"/>
          <p:cNvSpPr txBox="1"/>
          <p:nvPr/>
        </p:nvSpPr>
        <p:spPr>
          <a:xfrm rot="3159237">
            <a:off x="5819775" y="4006850"/>
            <a:ext cx="501650"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46" name="文本框 36"/>
          <p:cNvSpPr txBox="1"/>
          <p:nvPr/>
        </p:nvSpPr>
        <p:spPr>
          <a:xfrm rot="-1160763">
            <a:off x="6237288" y="2925763"/>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47" name="文本框 37"/>
          <p:cNvSpPr txBox="1"/>
          <p:nvPr/>
        </p:nvSpPr>
        <p:spPr>
          <a:xfrm rot="39237">
            <a:off x="6237288" y="3468688"/>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48" name="文本框 45"/>
          <p:cNvSpPr txBox="1"/>
          <p:nvPr/>
        </p:nvSpPr>
        <p:spPr>
          <a:xfrm rot="-1160763">
            <a:off x="6797675" y="2947988"/>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49" name="文本框 46"/>
          <p:cNvSpPr txBox="1"/>
          <p:nvPr/>
        </p:nvSpPr>
        <p:spPr>
          <a:xfrm rot="-1160763">
            <a:off x="7167563" y="3162300"/>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50" name="文本框 47"/>
          <p:cNvSpPr txBox="1"/>
          <p:nvPr/>
        </p:nvSpPr>
        <p:spPr>
          <a:xfrm rot="39237">
            <a:off x="6854825" y="3730625"/>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51" name="文本框 49"/>
          <p:cNvSpPr txBox="1"/>
          <p:nvPr/>
        </p:nvSpPr>
        <p:spPr>
          <a:xfrm rot="-1160763">
            <a:off x="7688263" y="3452813"/>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52" name="文本框 50"/>
          <p:cNvSpPr txBox="1"/>
          <p:nvPr/>
        </p:nvSpPr>
        <p:spPr>
          <a:xfrm rot="-1160763">
            <a:off x="7642225" y="3821113"/>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3653" name="文本框 51"/>
          <p:cNvSpPr txBox="1"/>
          <p:nvPr/>
        </p:nvSpPr>
        <p:spPr>
          <a:xfrm rot="-1160763">
            <a:off x="6780213" y="1146175"/>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grpSp>
        <p:nvGrpSpPr>
          <p:cNvPr id="16" name="Group 8"/>
          <p:cNvGrpSpPr/>
          <p:nvPr/>
        </p:nvGrpSpPr>
        <p:grpSpPr bwMode="auto">
          <a:xfrm>
            <a:off x="425406" y="938204"/>
            <a:ext cx="1129030" cy="920629"/>
            <a:chOff x="187" y="444"/>
            <a:chExt cx="1778" cy="1450"/>
          </a:xfrm>
          <a:noFill/>
        </p:grpSpPr>
        <p:sp>
          <p:nvSpPr>
            <p:cNvPr id="17" name="AutoShape 9"/>
            <p:cNvSpPr>
              <a:spLocks noChangeArrowheads="1"/>
            </p:cNvSpPr>
            <p:nvPr/>
          </p:nvSpPr>
          <p:spPr bwMode="auto">
            <a:xfrm>
              <a:off x="187" y="558"/>
              <a:ext cx="1451" cy="1200"/>
            </a:xfrm>
            <a:custGeom>
              <a:avLst/>
              <a:gdLst>
                <a:gd name="T0" fmla="*/ 3 w 21600"/>
                <a:gd name="T1" fmla="*/ 0 h 21600"/>
                <a:gd name="T2" fmla="*/ 1 w 21600"/>
                <a:gd name="T3" fmla="*/ 2 h 21600"/>
                <a:gd name="T4" fmla="*/ 3 w 21600"/>
                <a:gd name="T5" fmla="*/ 4 h 21600"/>
                <a:gd name="T6" fmla="*/ 6 w 21600"/>
                <a:gd name="T7" fmla="*/ 2 h 21600"/>
                <a:gd name="T8" fmla="*/ 17694720 60000 65536"/>
                <a:gd name="T9" fmla="*/ 11796480 60000 65536"/>
                <a:gd name="T10" fmla="*/ 5898240 60000 65536"/>
                <a:gd name="T11" fmla="*/ 0 60000 65536"/>
                <a:gd name="T12" fmla="*/ 5032 w 21600"/>
                <a:gd name="T13" fmla="*/ 2286 h 21600"/>
                <a:gd name="T14" fmla="*/ 16554 w 21600"/>
                <a:gd name="T15" fmla="*/ 1368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者</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8" name="AutoShape 10"/>
            <p:cNvSpPr/>
            <p:nvPr/>
          </p:nvSpPr>
          <p:spPr bwMode="auto">
            <a:xfrm>
              <a:off x="1751" y="444"/>
              <a:ext cx="214" cy="1450"/>
            </a:xfrm>
            <a:prstGeom prst="leftBrace">
              <a:avLst>
                <a:gd name="adj1" fmla="val 90927"/>
                <a:gd name="adj2" fmla="val 50000"/>
              </a:avLst>
            </a:prstGeom>
            <a:grpFill/>
            <a:ln w="28575" cmpd="sng">
              <a:solidFill>
                <a:schemeClr val="tx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19" name="Text Box 17"/>
          <p:cNvSpPr txBox="1">
            <a:spLocks noChangeArrowheads="1"/>
          </p:cNvSpPr>
          <p:nvPr/>
        </p:nvSpPr>
        <p:spPr bwMode="auto">
          <a:xfrm>
            <a:off x="1559878" y="687388"/>
            <a:ext cx="4995863"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以君为长</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者</a:t>
            </a:r>
            <a:endParaRPr kumimoji="0" lang="en-US" altLang="zh-CN"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而安陵以五十里之地存</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者</a:t>
            </a:r>
            <a:endPar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20" name="Text Box 24"/>
          <p:cNvSpPr txBox="1"/>
          <p:nvPr/>
        </p:nvSpPr>
        <p:spPr>
          <a:xfrm>
            <a:off x="3701415" y="766763"/>
            <a:ext cx="3214688" cy="522287"/>
          </a:xfrm>
          <a:prstGeom prst="rect">
            <a:avLst/>
          </a:prstGeom>
          <a:noFill/>
          <a:ln w="9525">
            <a:noFill/>
          </a:ln>
        </p:spPr>
        <p:txBody>
          <a:bodyPr>
            <a:spAutoFit/>
          </a:bodyPr>
          <a:p>
            <a:pPr eaLnBrk="1" hangingPunct="1"/>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名词，</a:t>
            </a: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的人</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21" name="Text Box 25"/>
          <p:cNvSpPr txBox="1"/>
          <p:nvPr/>
        </p:nvSpPr>
        <p:spPr>
          <a:xfrm>
            <a:off x="5711190" y="1450975"/>
            <a:ext cx="3213100" cy="522288"/>
          </a:xfrm>
          <a:prstGeom prst="rect">
            <a:avLst/>
          </a:prstGeom>
          <a:noFill/>
          <a:ln w="9525">
            <a:noFill/>
          </a:ln>
        </p:spPr>
        <p:txBody>
          <a:bodyPr>
            <a:spAutoFit/>
          </a:bodyPr>
          <a:p>
            <a:pPr eaLnBrk="1" hangingPunct="1"/>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名词，</a:t>
            </a: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的原因</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grpSp>
        <p:nvGrpSpPr>
          <p:cNvPr id="22" name="Group 8"/>
          <p:cNvGrpSpPr/>
          <p:nvPr/>
        </p:nvGrpSpPr>
        <p:grpSpPr bwMode="auto">
          <a:xfrm>
            <a:off x="448146" y="2234055"/>
            <a:ext cx="1104899" cy="920629"/>
            <a:chOff x="225" y="444"/>
            <a:chExt cx="1740" cy="1450"/>
          </a:xfrm>
          <a:noFill/>
        </p:grpSpPr>
        <p:sp>
          <p:nvSpPr>
            <p:cNvPr id="23" name="AutoShape 9"/>
            <p:cNvSpPr>
              <a:spLocks noChangeArrowheads="1"/>
            </p:cNvSpPr>
            <p:nvPr/>
          </p:nvSpPr>
          <p:spPr bwMode="auto">
            <a:xfrm>
              <a:off x="225" y="562"/>
              <a:ext cx="1451" cy="1200"/>
            </a:xfrm>
            <a:custGeom>
              <a:avLst/>
              <a:gdLst>
                <a:gd name="T0" fmla="*/ 3 w 21600"/>
                <a:gd name="T1" fmla="*/ 0 h 21600"/>
                <a:gd name="T2" fmla="*/ 1 w 21600"/>
                <a:gd name="T3" fmla="*/ 2 h 21600"/>
                <a:gd name="T4" fmla="*/ 3 w 21600"/>
                <a:gd name="T5" fmla="*/ 4 h 21600"/>
                <a:gd name="T6" fmla="*/ 6 w 21600"/>
                <a:gd name="T7" fmla="*/ 2 h 21600"/>
                <a:gd name="T8" fmla="*/ 17694720 60000 65536"/>
                <a:gd name="T9" fmla="*/ 11796480 60000 65536"/>
                <a:gd name="T10" fmla="*/ 5898240 60000 65536"/>
                <a:gd name="T11" fmla="*/ 0 60000 65536"/>
                <a:gd name="T12" fmla="*/ 5032 w 21600"/>
                <a:gd name="T13" fmla="*/ 2286 h 21600"/>
                <a:gd name="T14" fmla="*/ 16554 w 21600"/>
                <a:gd name="T15" fmla="*/ 1368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然</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4" name="AutoShape 10"/>
            <p:cNvSpPr/>
            <p:nvPr/>
          </p:nvSpPr>
          <p:spPr bwMode="auto">
            <a:xfrm>
              <a:off x="1751" y="444"/>
              <a:ext cx="214" cy="1450"/>
            </a:xfrm>
            <a:prstGeom prst="leftBrace">
              <a:avLst>
                <a:gd name="adj1" fmla="val 90927"/>
                <a:gd name="adj2" fmla="val 50000"/>
              </a:avLst>
            </a:prstGeom>
            <a:grpFill/>
            <a:ln w="28575" cmpd="sng">
              <a:solidFill>
                <a:schemeClr val="tx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25" name="Text Box 17"/>
          <p:cNvSpPr txBox="1">
            <a:spLocks noChangeArrowheads="1"/>
          </p:cNvSpPr>
          <p:nvPr/>
        </p:nvSpPr>
        <p:spPr bwMode="auto">
          <a:xfrm>
            <a:off x="1559878" y="1997075"/>
            <a:ext cx="324485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虽</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然</a:t>
            </a:r>
            <a:endParaRPr kumimoji="0" lang="en-US" altLang="zh-CN"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秦王怫</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然</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怒</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6" name="Text Box 24"/>
          <p:cNvSpPr txBox="1"/>
          <p:nvPr/>
        </p:nvSpPr>
        <p:spPr>
          <a:xfrm>
            <a:off x="4084003" y="2138363"/>
            <a:ext cx="2724150" cy="522287"/>
          </a:xfrm>
          <a:prstGeom prst="rect">
            <a:avLst/>
          </a:prstGeom>
          <a:noFill/>
          <a:ln w="9525">
            <a:noFill/>
          </a:ln>
        </p:spPr>
        <p:txBody>
          <a:bodyPr>
            <a:spAutoFit/>
          </a:bodyPr>
          <a:p>
            <a:pPr eaLnBrk="1" hangingPunct="1"/>
            <a:r>
              <a:rPr lang="zh-CN" altLang="en-US" sz="2800" b="1" dirty="0">
                <a:solidFill>
                  <a:srgbClr val="0000FF"/>
                </a:solidFill>
                <a:latin typeface="黑体" panose="02010609060101010101" pitchFamily="49" charset="-122"/>
                <a:ea typeface="黑体" panose="02010609060101010101" pitchFamily="49" charset="-122"/>
              </a:rPr>
              <a:t>代词，这样</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27" name="Text Box 25"/>
          <p:cNvSpPr txBox="1"/>
          <p:nvPr/>
        </p:nvSpPr>
        <p:spPr>
          <a:xfrm>
            <a:off x="4084003" y="2767013"/>
            <a:ext cx="2925762" cy="523875"/>
          </a:xfrm>
          <a:prstGeom prst="rect">
            <a:avLst/>
          </a:prstGeom>
          <a:noFill/>
          <a:ln w="9525">
            <a:noFill/>
          </a:ln>
        </p:spPr>
        <p:txBody>
          <a:bodyPr>
            <a:spAutoFit/>
          </a:bodyPr>
          <a:p>
            <a:pPr eaLnBrk="1" hangingPunct="1"/>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的样子</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grpSp>
        <p:nvGrpSpPr>
          <p:cNvPr id="28" name="Group 8"/>
          <p:cNvGrpSpPr/>
          <p:nvPr/>
        </p:nvGrpSpPr>
        <p:grpSpPr bwMode="auto">
          <a:xfrm>
            <a:off x="454980" y="3571129"/>
            <a:ext cx="1099184" cy="920629"/>
            <a:chOff x="234" y="444"/>
            <a:chExt cx="1731" cy="1450"/>
          </a:xfrm>
          <a:noFill/>
        </p:grpSpPr>
        <p:sp>
          <p:nvSpPr>
            <p:cNvPr id="29" name="AutoShape 9"/>
            <p:cNvSpPr>
              <a:spLocks noChangeArrowheads="1"/>
            </p:cNvSpPr>
            <p:nvPr/>
          </p:nvSpPr>
          <p:spPr bwMode="auto">
            <a:xfrm>
              <a:off x="234" y="562"/>
              <a:ext cx="1451" cy="1200"/>
            </a:xfrm>
            <a:custGeom>
              <a:avLst/>
              <a:gdLst>
                <a:gd name="T0" fmla="*/ 3 w 21600"/>
                <a:gd name="T1" fmla="*/ 0 h 21600"/>
                <a:gd name="T2" fmla="*/ 1 w 21600"/>
                <a:gd name="T3" fmla="*/ 2 h 21600"/>
                <a:gd name="T4" fmla="*/ 3 w 21600"/>
                <a:gd name="T5" fmla="*/ 4 h 21600"/>
                <a:gd name="T6" fmla="*/ 6 w 21600"/>
                <a:gd name="T7" fmla="*/ 2 h 21600"/>
                <a:gd name="T8" fmla="*/ 17694720 60000 65536"/>
                <a:gd name="T9" fmla="*/ 11796480 60000 65536"/>
                <a:gd name="T10" fmla="*/ 5898240 60000 65536"/>
                <a:gd name="T11" fmla="*/ 0 60000 65536"/>
                <a:gd name="T12" fmla="*/ 5032 w 21600"/>
                <a:gd name="T13" fmla="*/ 2286 h 21600"/>
                <a:gd name="T14" fmla="*/ 16554 w 21600"/>
                <a:gd name="T15" fmla="*/ 1368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怒</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0" name="AutoShape 10"/>
            <p:cNvSpPr/>
            <p:nvPr/>
          </p:nvSpPr>
          <p:spPr bwMode="auto">
            <a:xfrm>
              <a:off x="1751" y="444"/>
              <a:ext cx="214" cy="1450"/>
            </a:xfrm>
            <a:prstGeom prst="leftBrace">
              <a:avLst>
                <a:gd name="adj1" fmla="val 90927"/>
                <a:gd name="adj2" fmla="val 50000"/>
              </a:avLst>
            </a:prstGeom>
            <a:grpFill/>
            <a:ln w="28575" cmpd="sng">
              <a:solidFill>
                <a:schemeClr val="tx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1" name="Text Box 17"/>
          <p:cNvSpPr txBox="1">
            <a:spLocks noChangeArrowheads="1"/>
          </p:cNvSpPr>
          <p:nvPr/>
        </p:nvSpPr>
        <p:spPr bwMode="auto">
          <a:xfrm>
            <a:off x="1559878" y="3317875"/>
            <a:ext cx="2994025"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秦王怫然</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怒</a:t>
            </a:r>
            <a:endPar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怀</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怒</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未发</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2" name="Text Box 24"/>
          <p:cNvSpPr txBox="1"/>
          <p:nvPr/>
        </p:nvSpPr>
        <p:spPr>
          <a:xfrm>
            <a:off x="4048125" y="3413125"/>
            <a:ext cx="3524250" cy="523875"/>
          </a:xfrm>
          <a:prstGeom prst="rect">
            <a:avLst/>
          </a:prstGeom>
          <a:noFill/>
          <a:ln w="9525">
            <a:noFill/>
          </a:ln>
        </p:spPr>
        <p:txBody>
          <a:bodyPr>
            <a:spAutoFit/>
          </a:bodyPr>
          <a:p>
            <a:pPr eaLnBrk="1" hangingPunct="1"/>
            <a:r>
              <a:rPr lang="zh-CN" altLang="en-US" sz="2800" b="1" dirty="0">
                <a:solidFill>
                  <a:srgbClr val="0000FF"/>
                </a:solidFill>
                <a:latin typeface="黑体" panose="02010609060101010101" pitchFamily="49" charset="-122"/>
                <a:ea typeface="黑体" panose="02010609060101010101" pitchFamily="49" charset="-122"/>
              </a:rPr>
              <a:t>动词，生气，发怒</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33" name="Text Box 25"/>
          <p:cNvSpPr txBox="1"/>
          <p:nvPr/>
        </p:nvSpPr>
        <p:spPr>
          <a:xfrm>
            <a:off x="4038600" y="4075113"/>
            <a:ext cx="2435225" cy="523875"/>
          </a:xfrm>
          <a:prstGeom prst="rect">
            <a:avLst/>
          </a:prstGeom>
          <a:noFill/>
          <a:ln w="9525">
            <a:noFill/>
          </a:ln>
        </p:spPr>
        <p:txBody>
          <a:bodyPr>
            <a:spAutoFit/>
          </a:bodyPr>
          <a:p>
            <a:pPr eaLnBrk="1" hangingPunct="1"/>
            <a:r>
              <a:rPr lang="zh-CN" altLang="en-US" sz="2800" b="1" dirty="0">
                <a:solidFill>
                  <a:srgbClr val="0000FF"/>
                </a:solidFill>
                <a:latin typeface="黑体" panose="02010609060101010101" pitchFamily="49" charset="-122"/>
                <a:ea typeface="黑体" panose="02010609060101010101" pitchFamily="49" charset="-122"/>
              </a:rPr>
              <a:t>名词，愤怒</a:t>
            </a:r>
            <a:endParaRPr lang="zh-CN" altLang="en-US" sz="2800" b="1" dirty="0">
              <a:solidFill>
                <a:srgbClr val="0000FF"/>
              </a:solidFill>
              <a:latin typeface="黑体" panose="02010609060101010101" pitchFamily="49" charset="-122"/>
              <a:ea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randombar(horizontal)">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randombar(horizontal)">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6" grpId="0"/>
      <p:bldP spid="27"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523875" y="936625"/>
            <a:ext cx="3095625" cy="3969385"/>
          </a:xfrm>
          <a:prstGeom prst="rect">
            <a:avLst/>
          </a:prstGeom>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请</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广</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于君</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轻</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寡人与</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天下</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缟素</a:t>
            </a:r>
            <a:endParaRPr kumimoji="0" lang="en-US" altLang="zh-CN"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伏</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尸百万</a:t>
            </a:r>
            <a:endParaRPr kumimoji="0" lang="en-US" altLang="zh-CN"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流</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血千里</a:t>
            </a:r>
            <a:endParaRPr kumimoji="0" lang="en-US" altLang="zh-CN"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且秦灭韩</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亡</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魏</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 name="Text Box 23"/>
          <p:cNvSpPr txBox="1"/>
          <p:nvPr/>
        </p:nvSpPr>
        <p:spPr>
          <a:xfrm>
            <a:off x="2508250" y="2328863"/>
            <a:ext cx="5372100" cy="522287"/>
          </a:xfrm>
          <a:prstGeom prst="rect">
            <a:avLst/>
          </a:prstGeom>
          <a:noFill/>
          <a:ln w="9525">
            <a:noFill/>
          </a:ln>
        </p:spPr>
        <p:txBody>
          <a:bodyPr>
            <a:spAutoFit/>
          </a:bodyPr>
          <a:p>
            <a:pPr eaLnBrk="1" hangingPunct="1"/>
            <a:r>
              <a:rPr lang="zh-CN" altLang="en-US" sz="2800" b="1" dirty="0">
                <a:solidFill>
                  <a:srgbClr val="0000FF"/>
                </a:solidFill>
                <a:latin typeface="黑体" panose="02010609060101010101" pitchFamily="49" charset="-122"/>
                <a:ea typeface="黑体" panose="02010609060101010101" pitchFamily="49" charset="-122"/>
              </a:rPr>
              <a:t>名词用作动词，指穿白色丧服</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6" name="Text Box 23"/>
          <p:cNvSpPr txBox="1"/>
          <p:nvPr/>
        </p:nvSpPr>
        <p:spPr>
          <a:xfrm>
            <a:off x="2508250" y="3617913"/>
            <a:ext cx="5167313" cy="522287"/>
          </a:xfrm>
          <a:prstGeom prst="rect">
            <a:avLst/>
          </a:prstGeom>
          <a:noFill/>
          <a:ln w="9525">
            <a:noFill/>
          </a:ln>
        </p:spPr>
        <p:txBody>
          <a:bodyPr>
            <a:spAutoFit/>
          </a:bodyPr>
          <a:p>
            <a:pPr eaLnBrk="1" hangingPunct="1"/>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动词的使动用法，使</a:t>
            </a: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流</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7" name="Text Box 23"/>
          <p:cNvSpPr txBox="1"/>
          <p:nvPr/>
        </p:nvSpPr>
        <p:spPr>
          <a:xfrm>
            <a:off x="2508250" y="2973388"/>
            <a:ext cx="5233988" cy="522287"/>
          </a:xfrm>
          <a:prstGeom prst="rect">
            <a:avLst/>
          </a:prstGeom>
          <a:noFill/>
          <a:ln w="9525">
            <a:noFill/>
          </a:ln>
        </p:spPr>
        <p:txBody>
          <a:bodyPr>
            <a:spAutoFit/>
          </a:bodyPr>
          <a:p>
            <a:pPr eaLnBrk="1" hangingPunct="1"/>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动词的使动用法，使</a:t>
            </a: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倒下</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8" name="Text Box 23"/>
          <p:cNvSpPr txBox="1"/>
          <p:nvPr/>
        </p:nvSpPr>
        <p:spPr>
          <a:xfrm>
            <a:off x="3198813" y="4262438"/>
            <a:ext cx="5233987" cy="522287"/>
          </a:xfrm>
          <a:prstGeom prst="rect">
            <a:avLst/>
          </a:prstGeom>
          <a:noFill/>
          <a:ln w="9525">
            <a:noFill/>
          </a:ln>
        </p:spPr>
        <p:txBody>
          <a:bodyPr>
            <a:spAutoFit/>
          </a:bodyPr>
          <a:p>
            <a:pPr eaLnBrk="1" hangingPunct="1"/>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动词的使动用法，使</a:t>
            </a: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灭亡</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9" name="Text Box 23"/>
          <p:cNvSpPr txBox="1"/>
          <p:nvPr/>
        </p:nvSpPr>
        <p:spPr>
          <a:xfrm>
            <a:off x="2508250" y="1038225"/>
            <a:ext cx="5372100" cy="523875"/>
          </a:xfrm>
          <a:prstGeom prst="rect">
            <a:avLst/>
          </a:prstGeom>
          <a:noFill/>
          <a:ln w="9525">
            <a:noFill/>
          </a:ln>
        </p:spPr>
        <p:txBody>
          <a:bodyPr>
            <a:spAutoFit/>
          </a:bodyPr>
          <a:p>
            <a:pPr eaLnBrk="1" hangingPunct="1"/>
            <a:r>
              <a:rPr lang="zh-CN" altLang="en-US" sz="2800" b="1" dirty="0">
                <a:solidFill>
                  <a:srgbClr val="0000FF"/>
                </a:solidFill>
                <a:latin typeface="黑体" panose="02010609060101010101" pitchFamily="49" charset="-122"/>
                <a:ea typeface="黑体" panose="02010609060101010101" pitchFamily="49" charset="-122"/>
              </a:rPr>
              <a:t>形容词用作动词，增广，扩充</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10" name="Text Box 23"/>
          <p:cNvSpPr txBox="1"/>
          <p:nvPr/>
        </p:nvSpPr>
        <p:spPr>
          <a:xfrm>
            <a:off x="2508250" y="1684338"/>
            <a:ext cx="5561013" cy="522287"/>
          </a:xfrm>
          <a:prstGeom prst="rect">
            <a:avLst/>
          </a:prstGeom>
          <a:noFill/>
          <a:ln w="9525">
            <a:noFill/>
          </a:ln>
        </p:spPr>
        <p:txBody>
          <a:bodyPr>
            <a:spAutoFit/>
          </a:bodyPr>
          <a:p>
            <a:pPr eaLnBrk="1" hangingPunct="1"/>
            <a:r>
              <a:rPr lang="zh-CN" altLang="en-US" sz="2800" b="1" dirty="0">
                <a:solidFill>
                  <a:srgbClr val="0000FF"/>
                </a:solidFill>
                <a:latin typeface="黑体" panose="02010609060101010101" pitchFamily="49" charset="-122"/>
                <a:ea typeface="黑体" panose="02010609060101010101" pitchFamily="49" charset="-122"/>
              </a:rPr>
              <a:t>形容词用作动词，轻视，看不起</a:t>
            </a:r>
            <a:endParaRPr lang="zh-CN" altLang="en-US" sz="2800" b="1" dirty="0">
              <a:solidFill>
                <a:srgbClr val="0000FF"/>
              </a:solidFill>
              <a:latin typeface="黑体" panose="02010609060101010101" pitchFamily="49" charset="-122"/>
              <a:ea typeface="黑体" panose="02010609060101010101" pitchFamily="49" charset="-122"/>
            </a:endParaRPr>
          </a:p>
        </p:txBody>
      </p:sp>
      <p:grpSp>
        <p:nvGrpSpPr>
          <p:cNvPr id="2" name="组合 1"/>
          <p:cNvGrpSpPr/>
          <p:nvPr/>
        </p:nvGrpSpPr>
        <p:grpSpPr>
          <a:xfrm>
            <a:off x="2857500" y="169545"/>
            <a:ext cx="3428215" cy="948690"/>
            <a:chOff x="4601" y="1210"/>
            <a:chExt cx="5815" cy="1817"/>
          </a:xfrm>
        </p:grpSpPr>
        <p:pic>
          <p:nvPicPr>
            <p:cNvPr id="3" name="图片 2"/>
            <p:cNvPicPr>
              <a:picLocks noChangeAspect="1"/>
            </p:cNvPicPr>
            <p:nvPr/>
          </p:nvPicPr>
          <p:blipFill>
            <a:blip r:embed="rId1" cstate="screen"/>
            <a:stretch>
              <a:fillRect/>
            </a:stretch>
          </p:blipFill>
          <p:spPr>
            <a:xfrm>
              <a:off x="4601" y="1210"/>
              <a:ext cx="5815" cy="1817"/>
            </a:xfrm>
            <a:prstGeom prst="rect">
              <a:avLst/>
            </a:prstGeom>
          </p:spPr>
        </p:pic>
        <p:sp>
          <p:nvSpPr>
            <p:cNvPr id="11" name="Text Box 8"/>
            <p:cNvSpPr txBox="1">
              <a:spLocks noChangeArrowheads="1"/>
            </p:cNvSpPr>
            <p:nvPr/>
          </p:nvSpPr>
          <p:spPr bwMode="auto">
            <a:xfrm>
              <a:off x="5457" y="1559"/>
              <a:ext cx="4121" cy="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u"/>
              </a:pPr>
              <a:r>
                <a:rPr lang="zh-CN" altLang="en-US" sz="3200" b="1">
                  <a:ea typeface="黑体" panose="02010609060101010101" pitchFamily="49" charset="-122"/>
                </a:rPr>
                <a:t>词类活用</a:t>
              </a:r>
              <a:endParaRPr lang="zh-CN" altLang="en-US" sz="3200" b="1">
                <a:ea typeface="黑体" panose="02010609060101010101" pitchFamily="49" charset="-122"/>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0-#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0-#ppt_w/2"/>
                                          </p:val>
                                        </p:tav>
                                        <p:tav tm="100000">
                                          <p:val>
                                            <p:strVal val="#ppt_x"/>
                                          </p:val>
                                        </p:tav>
                                      </p:tavLst>
                                    </p:anim>
                                    <p:anim calcmode="lin" valueType="num">
                                      <p:cBhvr additive="base">
                                        <p:cTn id="3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0-#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p:bldP spid="6" grpId="0" bldLvl="0"/>
      <p:bldP spid="7" grpId="0" bldLvl="0"/>
      <p:bldP spid="8" grpId="0" bldLvl="0"/>
      <p:bldP spid="9" grpId="0" bldLvl="0"/>
      <p:bldP spid="10" grpId="0" bldLvl="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684213" y="1003300"/>
            <a:ext cx="2941638" cy="521970"/>
          </a:xfrm>
          <a:prstGeom prst="rect">
            <a:avLst/>
          </a:prstGeom>
        </p:spPr>
        <p:txBody>
          <a:bodyPr>
            <a:spAutoFit/>
          </a:bodyPr>
          <a:lstStyle/>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判断句：</a:t>
            </a:r>
            <a:endPar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6" name="矩形 5"/>
          <p:cNvSpPr/>
          <p:nvPr/>
        </p:nvSpPr>
        <p:spPr>
          <a:xfrm>
            <a:off x="684213" y="1528763"/>
            <a:ext cx="7773988" cy="573088"/>
          </a:xfrm>
          <a:prstGeom prst="rect">
            <a:avLst/>
          </a:prstGeom>
        </p:spPr>
        <p:txBody>
          <a:bodyPr>
            <a:spAutoFit/>
          </a:bodyPr>
          <a:lstStyle/>
          <a:p>
            <a:pPr marL="0" marR="0" lvl="0" indent="0" algn="l" defTabSz="914400" rtl="0" eaLnBrk="1" fontAlgn="base" latinLnBrk="0" hangingPunct="1">
              <a:lnSpc>
                <a:spcPct val="130000"/>
              </a:lnSpc>
              <a:spcBef>
                <a:spcPts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非若是也</a:t>
            </a: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en-US" altLang="zh-CN"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也”表判断）</a:t>
            </a:r>
            <a:endPar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
        <p:nvSpPr>
          <p:cNvPr id="7" name="矩形 6"/>
          <p:cNvSpPr/>
          <p:nvPr/>
        </p:nvSpPr>
        <p:spPr>
          <a:xfrm>
            <a:off x="684213" y="2154238"/>
            <a:ext cx="7773988" cy="1133475"/>
          </a:xfrm>
          <a:prstGeom prst="rect">
            <a:avLst/>
          </a:prstGeom>
        </p:spPr>
        <p:txBody>
          <a:bodyPr>
            <a:spAutoFit/>
          </a:bodyPr>
          <a:lstStyle/>
          <a:p>
            <a:pPr marL="0" marR="0" lvl="0" indent="0" algn="l" defTabSz="914400" rtl="0" eaLnBrk="1" fontAlgn="base" latinLnBrk="0" hangingPunct="1">
              <a:lnSpc>
                <a:spcPct val="130000"/>
              </a:lnSpc>
              <a:spcBef>
                <a:spcPts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此三子者，皆布衣之士也</a:t>
            </a: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en-US" altLang="zh-CN"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者，</a:t>
            </a:r>
            <a:r>
              <a:rPr kumimoji="0" lang="en-US" altLang="zh-CN"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也”表判断）</a:t>
            </a:r>
            <a:endPar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
        <p:nvSpPr>
          <p:cNvPr id="8" name="矩形 7"/>
          <p:cNvSpPr/>
          <p:nvPr/>
        </p:nvSpPr>
        <p:spPr>
          <a:xfrm>
            <a:off x="684213" y="3328988"/>
            <a:ext cx="2941638" cy="523875"/>
          </a:xfrm>
          <a:prstGeom prst="rect">
            <a:avLst/>
          </a:prstGeom>
        </p:spPr>
        <p:txBody>
          <a:bodyPr>
            <a:spAutoFit/>
          </a:bodyPr>
          <a:lstStyle/>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省略句：</a:t>
            </a:r>
            <a:endPar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9" name="矩形 8"/>
          <p:cNvSpPr/>
          <p:nvPr/>
        </p:nvSpPr>
        <p:spPr>
          <a:xfrm>
            <a:off x="684213" y="3854450"/>
            <a:ext cx="7773988" cy="573088"/>
          </a:xfrm>
          <a:prstGeom prst="rect">
            <a:avLst/>
          </a:prstGeom>
        </p:spPr>
        <p:txBody>
          <a:bodyPr>
            <a:spAutoFit/>
          </a:bodyPr>
          <a:lstStyle/>
          <a:p>
            <a:pPr marL="0" marR="0" lvl="0" indent="0" algn="l" defTabSz="914400" rtl="0" eaLnBrk="1" fontAlgn="base" latinLnBrk="0" hangingPunct="1">
              <a:lnSpc>
                <a:spcPct val="130000"/>
              </a:lnSpc>
              <a:spcBef>
                <a:spcPts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挺剑而起</a:t>
            </a: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（省略主语“唐雎”）</a:t>
            </a:r>
            <a:endPar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grpSp>
        <p:nvGrpSpPr>
          <p:cNvPr id="2" name="组合 1"/>
          <p:cNvGrpSpPr/>
          <p:nvPr/>
        </p:nvGrpSpPr>
        <p:grpSpPr>
          <a:xfrm>
            <a:off x="2857500" y="292100"/>
            <a:ext cx="3428215" cy="948690"/>
            <a:chOff x="4601" y="1210"/>
            <a:chExt cx="5815" cy="1817"/>
          </a:xfrm>
        </p:grpSpPr>
        <p:pic>
          <p:nvPicPr>
            <p:cNvPr id="3" name="图片 2"/>
            <p:cNvPicPr>
              <a:picLocks noChangeAspect="1"/>
            </p:cNvPicPr>
            <p:nvPr/>
          </p:nvPicPr>
          <p:blipFill>
            <a:blip r:embed="rId1" cstate="screen"/>
            <a:stretch>
              <a:fillRect/>
            </a:stretch>
          </p:blipFill>
          <p:spPr>
            <a:xfrm>
              <a:off x="4601" y="1210"/>
              <a:ext cx="5815" cy="1817"/>
            </a:xfrm>
            <a:prstGeom prst="rect">
              <a:avLst/>
            </a:prstGeom>
          </p:spPr>
        </p:pic>
        <p:sp>
          <p:nvSpPr>
            <p:cNvPr id="12" name="Text Box 8"/>
            <p:cNvSpPr txBox="1">
              <a:spLocks noChangeArrowheads="1"/>
            </p:cNvSpPr>
            <p:nvPr/>
          </p:nvSpPr>
          <p:spPr bwMode="auto">
            <a:xfrm>
              <a:off x="5457" y="1559"/>
              <a:ext cx="4121" cy="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u"/>
              </a:pPr>
              <a:r>
                <a:rPr lang="zh-CN" altLang="en-US" sz="3200" b="1">
                  <a:ea typeface="黑体" panose="02010609060101010101" pitchFamily="49" charset="-122"/>
                </a:rPr>
                <a:t>特殊句式</a:t>
              </a:r>
              <a:endParaRPr lang="zh-CN" altLang="en-US" sz="3200" b="1">
                <a:ea typeface="黑体" panose="02010609060101010101" pitchFamily="49" charset="-122"/>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charRg st="0" end="5"/>
                                            </p:txEl>
                                          </p:spTgt>
                                        </p:tgtEl>
                                        <p:attrNameLst>
                                          <p:attrName>style.visibility</p:attrName>
                                        </p:attrNameLst>
                                      </p:cBhvr>
                                      <p:to>
                                        <p:strVal val="visible"/>
                                      </p:to>
                                    </p:set>
                                    <p:animEffect transition="in" filter="fade">
                                      <p:cBhvr>
                                        <p:cTn id="7" dur="500"/>
                                        <p:tgtEl>
                                          <p:spTgt spid="5">
                                            <p:txEl>
                                              <p:charRg st="0"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charRg st="0" end="15"/>
                                            </p:txEl>
                                          </p:spTgt>
                                        </p:tgtEl>
                                        <p:attrNameLst>
                                          <p:attrName>style.visibility</p:attrName>
                                        </p:attrNameLst>
                                      </p:cBhvr>
                                      <p:to>
                                        <p:strVal val="visible"/>
                                      </p:to>
                                    </p:set>
                                    <p:animEffect transition="in" filter="fade">
                                      <p:cBhvr>
                                        <p:cTn id="12" dur="500"/>
                                        <p:tgtEl>
                                          <p:spTgt spid="6">
                                            <p:txEl>
                                              <p:charRg st="0" end="1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charRg st="0" end="26"/>
                                            </p:txEl>
                                          </p:spTgt>
                                        </p:tgtEl>
                                        <p:attrNameLst>
                                          <p:attrName>style.visibility</p:attrName>
                                        </p:attrNameLst>
                                      </p:cBhvr>
                                      <p:to>
                                        <p:strVal val="visible"/>
                                      </p:to>
                                    </p:set>
                                    <p:animEffect transition="in" filter="fade">
                                      <p:cBhvr>
                                        <p:cTn id="17" dur="500"/>
                                        <p:tgtEl>
                                          <p:spTgt spid="7">
                                            <p:txEl>
                                              <p:charRg st="0" end="2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charRg st="0" end="5"/>
                                            </p:txEl>
                                          </p:spTgt>
                                        </p:tgtEl>
                                        <p:attrNameLst>
                                          <p:attrName>style.visibility</p:attrName>
                                        </p:attrNameLst>
                                      </p:cBhvr>
                                      <p:to>
                                        <p:strVal val="visible"/>
                                      </p:to>
                                    </p:set>
                                    <p:animEffect transition="in" filter="fade">
                                      <p:cBhvr>
                                        <p:cTn id="22" dur="500"/>
                                        <p:tgtEl>
                                          <p:spTgt spid="8">
                                            <p:txEl>
                                              <p:charRg st="0"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charRg st="0" end="15"/>
                                            </p:txEl>
                                          </p:spTgt>
                                        </p:tgtEl>
                                        <p:attrNameLst>
                                          <p:attrName>style.visibility</p:attrName>
                                        </p:attrNameLst>
                                      </p:cBhvr>
                                      <p:to>
                                        <p:strVal val="visible"/>
                                      </p:to>
                                    </p:set>
                                    <p:animEffect transition="in" filter="fade">
                                      <p:cBhvr>
                                        <p:cTn id="27" dur="500"/>
                                        <p:tgtEl>
                                          <p:spTgt spid="9">
                                            <p:txEl>
                                              <p:charRg st="0"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746125" y="428625"/>
            <a:ext cx="2076450" cy="650875"/>
          </a:xfrm>
          <a:prstGeom prst="rect">
            <a:avLst/>
          </a:prstGeom>
        </p:spPr>
        <p:txBody>
          <a:bodyPr>
            <a:spAutoFit/>
          </a:bodyPr>
          <a:lstStyle/>
          <a:p>
            <a:pPr marL="0" marR="0" lvl="0" indent="0" algn="l" defTabSz="914400" rtl="0" eaLnBrk="1" fontAlgn="base" latinLnBrk="0" hangingPunct="1">
              <a:lnSpc>
                <a:spcPct val="130000"/>
              </a:lnSpc>
              <a:spcBef>
                <a:spcPts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倒装句：</a:t>
            </a:r>
            <a:endPar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3" name="矩形 2"/>
          <p:cNvSpPr/>
          <p:nvPr/>
        </p:nvSpPr>
        <p:spPr>
          <a:xfrm>
            <a:off x="746125" y="1131888"/>
            <a:ext cx="7772400" cy="1133475"/>
          </a:xfrm>
          <a:prstGeom prst="rect">
            <a:avLst/>
          </a:prstGeom>
        </p:spPr>
        <p:txBody>
          <a:bodyPr>
            <a:spAutoFit/>
          </a:bodyPr>
          <a:lstStyle/>
          <a:p>
            <a:pPr marL="0" marR="0" lvl="0" indent="0" algn="l" defTabSz="914400" rtl="0" eaLnBrk="1" fontAlgn="base" latinLnBrk="0" hangingPunct="1">
              <a:lnSpc>
                <a:spcPct val="130000"/>
              </a:lnSpc>
              <a:spcBef>
                <a:spcPts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请广于君</a:t>
            </a: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（状语后置，正常语序应为“请于君广”）</a:t>
            </a:r>
            <a:endPar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
        <p:nvSpPr>
          <p:cNvPr id="4" name="矩形 3"/>
          <p:cNvSpPr/>
          <p:nvPr/>
        </p:nvSpPr>
        <p:spPr>
          <a:xfrm>
            <a:off x="746125" y="2328863"/>
            <a:ext cx="7772400" cy="1133475"/>
          </a:xfrm>
          <a:prstGeom prst="rect">
            <a:avLst/>
          </a:prstGeom>
        </p:spPr>
        <p:txBody>
          <a:bodyPr>
            <a:spAutoFit/>
          </a:bodyPr>
          <a:lstStyle/>
          <a:p>
            <a:pPr marL="0" marR="0" lvl="0" indent="0" algn="l" defTabSz="914400" rtl="0" eaLnBrk="1" fontAlgn="base" latinLnBrk="0" hangingPunct="1">
              <a:lnSpc>
                <a:spcPct val="130000"/>
              </a:lnSpc>
              <a:spcBef>
                <a:spcPts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受地于先王</a:t>
            </a: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（状语后置，正常语序应为“于先王受地”）</a:t>
            </a:r>
            <a:endPar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
        <p:nvSpPr>
          <p:cNvPr id="5" name="矩形 4"/>
          <p:cNvSpPr/>
          <p:nvPr/>
        </p:nvSpPr>
        <p:spPr>
          <a:xfrm>
            <a:off x="746125" y="3524250"/>
            <a:ext cx="7772400" cy="1133475"/>
          </a:xfrm>
          <a:prstGeom prst="rect">
            <a:avLst/>
          </a:prstGeom>
        </p:spPr>
        <p:txBody>
          <a:bodyPr>
            <a:spAutoFit/>
          </a:bodyPr>
          <a:lstStyle/>
          <a:p>
            <a:pPr marL="0" marR="0" lvl="0" indent="0" algn="l" defTabSz="914400" rtl="0" eaLnBrk="1" fontAlgn="base" latinLnBrk="0" hangingPunct="1">
              <a:lnSpc>
                <a:spcPct val="130000"/>
              </a:lnSpc>
              <a:spcBef>
                <a:spcPts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仓鹰击于殿上</a:t>
            </a: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（状语后置，正常语序应为“仓鹰于殿上击”）</a:t>
            </a:r>
            <a:endPar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charRg st="0" end="5"/>
                                            </p:txEl>
                                          </p:spTgt>
                                        </p:tgtEl>
                                        <p:attrNameLst>
                                          <p:attrName>style.visibility</p:attrName>
                                        </p:attrNameLst>
                                      </p:cBhvr>
                                      <p:to>
                                        <p:strVal val="visible"/>
                                      </p:to>
                                    </p:set>
                                    <p:animEffect transition="in" filter="fade">
                                      <p:cBhvr>
                                        <p:cTn id="7" dur="500"/>
                                        <p:tgtEl>
                                          <p:spTgt spid="2">
                                            <p:txEl>
                                              <p:charRg st="0"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charRg st="0" end="24"/>
                                            </p:txEl>
                                          </p:spTgt>
                                        </p:tgtEl>
                                        <p:attrNameLst>
                                          <p:attrName>style.visibility</p:attrName>
                                        </p:attrNameLst>
                                      </p:cBhvr>
                                      <p:to>
                                        <p:strVal val="visible"/>
                                      </p:to>
                                    </p:set>
                                    <p:animEffect transition="in" filter="fade">
                                      <p:cBhvr>
                                        <p:cTn id="12" dur="500"/>
                                        <p:tgtEl>
                                          <p:spTgt spid="3">
                                            <p:txEl>
                                              <p:charRg st="0" end="2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charRg st="0" end="26"/>
                                            </p:txEl>
                                          </p:spTgt>
                                        </p:tgtEl>
                                        <p:attrNameLst>
                                          <p:attrName>style.visibility</p:attrName>
                                        </p:attrNameLst>
                                      </p:cBhvr>
                                      <p:to>
                                        <p:strVal val="visible"/>
                                      </p:to>
                                    </p:set>
                                    <p:animEffect transition="in" filter="fade">
                                      <p:cBhvr>
                                        <p:cTn id="17" dur="500"/>
                                        <p:tgtEl>
                                          <p:spTgt spid="4">
                                            <p:txEl>
                                              <p:charRg st="0" end="2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charRg st="0" end="28"/>
                                            </p:txEl>
                                          </p:spTgt>
                                        </p:tgtEl>
                                        <p:attrNameLst>
                                          <p:attrName>style.visibility</p:attrName>
                                        </p:attrNameLst>
                                      </p:cBhvr>
                                      <p:to>
                                        <p:strVal val="visible"/>
                                      </p:to>
                                    </p:set>
                                    <p:animEffect transition="in" filter="fade">
                                      <p:cBhvr>
                                        <p:cTn id="22" dur="500"/>
                                        <p:tgtEl>
                                          <p:spTgt spid="5">
                                            <p:txEl>
                                              <p:charRg st="0" end="2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 Box 5"/>
          <p:cNvSpPr txBox="1"/>
          <p:nvPr/>
        </p:nvSpPr>
        <p:spPr>
          <a:xfrm>
            <a:off x="332740" y="1006475"/>
            <a:ext cx="8477885" cy="3709035"/>
          </a:xfrm>
          <a:prstGeom prst="rect">
            <a:avLst/>
          </a:prstGeom>
          <a:solidFill>
            <a:schemeClr val="bg1">
              <a:alpha val="26000"/>
            </a:schemeClr>
          </a:solidFill>
          <a:ln w="9525">
            <a:noFill/>
          </a:ln>
        </p:spPr>
        <p:txBody>
          <a:bodyPr wrap="square">
            <a:spAutoFit/>
          </a:bodyPr>
          <a:p>
            <a:pPr eaLnBrk="1" hangingPunct="1">
              <a:lnSpc>
                <a:spcPct val="120000"/>
              </a:lnSpc>
              <a:buClr>
                <a:schemeClr val="tx2"/>
              </a:buClr>
              <a:buSzPct val="70000"/>
              <a:buFont typeface="Wingdings" panose="05000000000000000000" pitchFamily="2" charset="2"/>
            </a:pPr>
            <a:r>
              <a:rPr lang="zh-CN" altLang="en-US" sz="2800" b="1" dirty="0">
                <a:latin typeface="黑体" panose="02010609060101010101" pitchFamily="49" charset="-122"/>
                <a:ea typeface="黑体" panose="02010609060101010101" pitchFamily="49" charset="-122"/>
                <a:cs typeface="黑体" panose="02010609060101010101" pitchFamily="49" charset="-122"/>
              </a:rPr>
              <a:t>    本文选自</a:t>
            </a: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战国策</a:t>
            </a: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魏策四</a:t>
            </a: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rPr>
              <a:t>（</a:t>
            </a:r>
            <a:r>
              <a:rPr lang="en-US" altLang="zh-CN" sz="2800" b="1" dirty="0">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rPr>
              <a:t>战国策笺证</a:t>
            </a:r>
            <a:r>
              <a:rPr lang="en-US" altLang="zh-CN" sz="2800" b="1" dirty="0">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rPr>
              <a:t>，上海古籍出版社</a:t>
            </a:r>
            <a:r>
              <a:rPr lang="en-US" altLang="zh-CN" sz="2800" b="1" dirty="0">
                <a:latin typeface="黑体" panose="02010609060101010101" pitchFamily="49" charset="-122"/>
                <a:ea typeface="黑体" panose="02010609060101010101" pitchFamily="49" charset="-122"/>
                <a:cs typeface="黑体" panose="02010609060101010101" pitchFamily="49" charset="-122"/>
              </a:rPr>
              <a:t>2006</a:t>
            </a:r>
            <a:r>
              <a:rPr lang="zh-CN" altLang="en-US" sz="2800" b="1" dirty="0">
                <a:latin typeface="黑体" panose="02010609060101010101" pitchFamily="49" charset="-122"/>
                <a:ea typeface="黑体" panose="02010609060101010101" pitchFamily="49" charset="-122"/>
                <a:cs typeface="黑体" panose="02010609060101010101" pitchFamily="49" charset="-122"/>
              </a:rPr>
              <a:t>年版）。题目是后人加的。公元前</a:t>
            </a:r>
            <a:r>
              <a:rPr lang="en-US" altLang="zh-CN" sz="2800" b="1" dirty="0">
                <a:latin typeface="黑体" panose="02010609060101010101" pitchFamily="49" charset="-122"/>
                <a:ea typeface="黑体" panose="02010609060101010101" pitchFamily="49" charset="-122"/>
                <a:cs typeface="黑体" panose="02010609060101010101" pitchFamily="49" charset="-122"/>
              </a:rPr>
              <a:t>230</a:t>
            </a:r>
            <a:r>
              <a:rPr lang="zh-CN" altLang="en-US" sz="2800" b="1" dirty="0">
                <a:latin typeface="黑体" panose="02010609060101010101" pitchFamily="49" charset="-122"/>
                <a:ea typeface="黑体" panose="02010609060101010101" pitchFamily="49" charset="-122"/>
                <a:cs typeface="黑体" panose="02010609060101010101" pitchFamily="49" charset="-122"/>
              </a:rPr>
              <a:t>年和公元前</a:t>
            </a:r>
            <a:r>
              <a:rPr lang="en-US" altLang="zh-CN" sz="2800" b="1" dirty="0">
                <a:latin typeface="黑体" panose="02010609060101010101" pitchFamily="49" charset="-122"/>
                <a:ea typeface="黑体" panose="02010609060101010101" pitchFamily="49" charset="-122"/>
                <a:cs typeface="黑体" panose="02010609060101010101" pitchFamily="49" charset="-122"/>
              </a:rPr>
              <a:t>225</a:t>
            </a:r>
            <a:r>
              <a:rPr lang="zh-CN" altLang="en-US" sz="2800" b="1" dirty="0">
                <a:latin typeface="黑体" panose="02010609060101010101" pitchFamily="49" charset="-122"/>
                <a:ea typeface="黑体" panose="02010609060101010101" pitchFamily="49" charset="-122"/>
                <a:cs typeface="黑体" panose="02010609060101010101" pitchFamily="49" charset="-122"/>
              </a:rPr>
              <a:t>年，秦先后灭亡了韩魏两国。安陵是魏国的附庸小国，秦想用“易地”的诈骗手段吞并安陵。安陵君拒绝秦王的要求，在秦王不悦的情况下派遣唐雎出使秦国，目的就在于保全国土，解除与秦国之间的矛盾。</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p:txBody>
      </p:sp>
      <p:grpSp>
        <p:nvGrpSpPr>
          <p:cNvPr id="11" name="组合 10"/>
          <p:cNvGrpSpPr/>
          <p:nvPr/>
        </p:nvGrpSpPr>
        <p:grpSpPr>
          <a:xfrm>
            <a:off x="245745" y="243840"/>
            <a:ext cx="2346325" cy="649104"/>
            <a:chOff x="923" y="1552"/>
            <a:chExt cx="3695" cy="882"/>
          </a:xfrm>
        </p:grpSpPr>
        <p:pic>
          <p:nvPicPr>
            <p:cNvPr id="12" name="图片 11" descr="00 图标-04"/>
            <p:cNvPicPr>
              <a:picLocks noChangeAspect="1"/>
            </p:cNvPicPr>
            <p:nvPr/>
          </p:nvPicPr>
          <p:blipFill>
            <a:blip r:embed="rId1" cstate="print"/>
            <a:stretch>
              <a:fillRect/>
            </a:stretch>
          </p:blipFill>
          <p:spPr>
            <a:xfrm>
              <a:off x="923" y="1552"/>
              <a:ext cx="3695" cy="882"/>
            </a:xfrm>
            <a:prstGeom prst="rect">
              <a:avLst/>
            </a:prstGeom>
          </p:spPr>
        </p:pic>
        <p:sp>
          <p:nvSpPr>
            <p:cNvPr id="13" name="文本框 3"/>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写作背景</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7">
                                            <p:txEl>
                                              <p:charRg st="0" end="155"/>
                                            </p:txEl>
                                          </p:spTgt>
                                        </p:tgtEl>
                                        <p:attrNameLst>
                                          <p:attrName>style.visibility</p:attrName>
                                        </p:attrNameLst>
                                      </p:cBhvr>
                                      <p:to>
                                        <p:strVal val="visible"/>
                                      </p:to>
                                    </p:set>
                                    <p:animScale>
                                      <p:cBhvr>
                                        <p:cTn id="7" dur="1000" decel="50000" fill="hold">
                                          <p:stCondLst>
                                            <p:cond delay="0"/>
                                          </p:stCondLst>
                                        </p:cTn>
                                        <p:tgtEl>
                                          <p:spTgt spid="7">
                                            <p:txEl>
                                              <p:charRg st="0" end="15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7">
                                            <p:txEl>
                                              <p:charRg st="0" end="155"/>
                                            </p:txEl>
                                          </p:spTgt>
                                        </p:tgtEl>
                                        <p:attrNameLst>
                                          <p:attrName>ppt_x</p:attrName>
                                          <p:attrName>ppt_y</p:attrName>
                                        </p:attrNameLst>
                                      </p:cBhvr>
                                      <p:rCtr x="0" y="0"/>
                                    </p:animMotion>
                                    <p:animEffect transition="in" filter="fade">
                                      <p:cBhvr>
                                        <p:cTn id="9" dur="1000"/>
                                        <p:tgtEl>
                                          <p:spTgt spid="7">
                                            <p:txEl>
                                              <p:charRg st="0" end="15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751" name="矩形 5"/>
          <p:cNvSpPr/>
          <p:nvPr/>
        </p:nvSpPr>
        <p:spPr>
          <a:xfrm>
            <a:off x="3595688" y="665163"/>
            <a:ext cx="2216785" cy="583565"/>
          </a:xfrm>
          <a:prstGeom prst="rect">
            <a:avLst/>
          </a:prstGeom>
          <a:noFill/>
          <a:ln w="9525">
            <a:noFill/>
          </a:ln>
        </p:spPr>
        <p:txBody>
          <a:bodyPr wrap="none">
            <a:spAutoFit/>
          </a:bodyPr>
          <a:p>
            <a:pPr hangingPunct="1">
              <a:spcBef>
                <a:spcPts val="1200"/>
              </a:spcBef>
              <a:buFont typeface="Wingdings" panose="05000000000000000000" pitchFamily="2" charset="2"/>
              <a:buChar char="u"/>
            </a:pPr>
            <a:r>
              <a:rPr lang="zh-CN" altLang="en-US" sz="3200" b="1" dirty="0">
                <a:latin typeface="黑体" panose="02010609060101010101" pitchFamily="49" charset="-122"/>
                <a:ea typeface="黑体" panose="02010609060101010101" pitchFamily="49" charset="-122"/>
              </a:rPr>
              <a:t>文章结构</a:t>
            </a:r>
            <a:endParaRPr lang="zh-CN" altLang="en-US" sz="3200" b="1" dirty="0">
              <a:latin typeface="黑体" panose="02010609060101010101" pitchFamily="49" charset="-122"/>
              <a:ea typeface="黑体" panose="02010609060101010101" pitchFamily="49" charset="-122"/>
            </a:endParaRPr>
          </a:p>
        </p:txBody>
      </p:sp>
      <p:sp>
        <p:nvSpPr>
          <p:cNvPr id="7" name="文本框 6"/>
          <p:cNvSpPr txBox="1"/>
          <p:nvPr/>
        </p:nvSpPr>
        <p:spPr>
          <a:xfrm>
            <a:off x="703263" y="1373188"/>
            <a:ext cx="7737475" cy="3446462"/>
          </a:xfrm>
          <a:prstGeom prst="rect">
            <a:avLst/>
          </a:prstGeom>
          <a:noFill/>
          <a:ln w="9525">
            <a:noFill/>
          </a:ln>
        </p:spPr>
        <p:txBody>
          <a:bodyPr>
            <a:spAutoFit/>
          </a:bodyPr>
          <a:p>
            <a:pPr hangingPunct="1">
              <a:spcBef>
                <a:spcPts val="1200"/>
              </a:spcBef>
            </a:pPr>
            <a:r>
              <a:rPr lang="zh-CN" altLang="en-US" sz="2800" b="1" dirty="0">
                <a:latin typeface="黑体" panose="02010609060101010101" pitchFamily="49" charset="-122"/>
                <a:ea typeface="黑体" panose="02010609060101010101" pitchFamily="49" charset="-122"/>
                <a:cs typeface="黑体" panose="02010609060101010101" pitchFamily="49" charset="-122"/>
              </a:rPr>
              <a:t>第一部分</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1</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FF00FF"/>
                </a:solidFill>
                <a:latin typeface="黑体" panose="02010609060101010101" pitchFamily="49" charset="-122"/>
                <a:ea typeface="黑体" panose="02010609060101010101" pitchFamily="49" charset="-122"/>
                <a:cs typeface="黑体" panose="02010609060101010101" pitchFamily="49" charset="-122"/>
              </a:rPr>
              <a:t>开端</a:t>
            </a:r>
            <a:r>
              <a:rPr lang="zh-CN" altLang="en-US" sz="2800" b="1" dirty="0">
                <a:latin typeface="黑体" panose="02010609060101010101" pitchFamily="49" charset="-122"/>
                <a:ea typeface="黑体" panose="02010609060101010101" pitchFamily="49" charset="-122"/>
                <a:cs typeface="黑体" panose="02010609060101010101" pitchFamily="49" charset="-122"/>
              </a:rPr>
              <a:t>：</a:t>
            </a:r>
            <a:endParaRPr lang="en-US" altLang="zh-CN" sz="2800" b="1" dirty="0">
              <a:latin typeface="黑体" panose="02010609060101010101" pitchFamily="49" charset="-122"/>
              <a:ea typeface="黑体" panose="02010609060101010101" pitchFamily="49" charset="-122"/>
              <a:cs typeface="黑体" panose="02010609060101010101" pitchFamily="49" charset="-122"/>
            </a:endParaRPr>
          </a:p>
          <a:p>
            <a:pPr hangingPunct="1">
              <a:spcBef>
                <a:spcPts val="1200"/>
              </a:spcBef>
            </a:pP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    写唐雎出使秦国的背景。</a:t>
            </a:r>
            <a:endPar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hangingPunct="1">
              <a:spcBef>
                <a:spcPts val="1200"/>
              </a:spcBef>
            </a:pPr>
            <a:r>
              <a:rPr lang="zh-CN" altLang="en-US" sz="2800" b="1" dirty="0">
                <a:latin typeface="黑体" panose="02010609060101010101" pitchFamily="49" charset="-122"/>
                <a:ea typeface="黑体" panose="02010609060101010101" pitchFamily="49" charset="-122"/>
                <a:cs typeface="黑体" panose="02010609060101010101" pitchFamily="49" charset="-122"/>
              </a:rPr>
              <a:t>第二部分</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2</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3</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FF00FF"/>
                </a:solidFill>
                <a:latin typeface="黑体" panose="02010609060101010101" pitchFamily="49" charset="-122"/>
                <a:ea typeface="黑体" panose="02010609060101010101" pitchFamily="49" charset="-122"/>
                <a:cs typeface="黑体" panose="02010609060101010101" pitchFamily="49" charset="-122"/>
              </a:rPr>
              <a:t>发展、高潮</a:t>
            </a:r>
            <a:r>
              <a:rPr lang="zh-CN" altLang="en-US" sz="2800" b="1" dirty="0">
                <a:latin typeface="黑体" panose="02010609060101010101" pitchFamily="49" charset="-122"/>
                <a:ea typeface="黑体" panose="02010609060101010101" pitchFamily="49" charset="-122"/>
                <a:cs typeface="黑体" panose="02010609060101010101" pitchFamily="49" charset="-122"/>
              </a:rPr>
              <a:t>：</a:t>
            </a:r>
            <a:endParaRPr lang="en-US" altLang="zh-CN" sz="2800" b="1" dirty="0">
              <a:latin typeface="黑体" panose="02010609060101010101" pitchFamily="49" charset="-122"/>
              <a:ea typeface="黑体" panose="02010609060101010101" pitchFamily="49" charset="-122"/>
              <a:cs typeface="黑体" panose="02010609060101010101" pitchFamily="49" charset="-122"/>
            </a:endParaRPr>
          </a:p>
          <a:p>
            <a:pPr hangingPunct="1">
              <a:spcBef>
                <a:spcPts val="1200"/>
              </a:spcBef>
            </a:pP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写唐雎同秦王进行针锋相对的斗争的经过。</a:t>
            </a:r>
            <a:endPar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hangingPunct="1">
              <a:spcBef>
                <a:spcPts val="1200"/>
              </a:spcBef>
            </a:pPr>
            <a:r>
              <a:rPr lang="zh-CN" altLang="en-US" sz="2800" b="1" dirty="0">
                <a:latin typeface="黑体" panose="02010609060101010101" pitchFamily="49" charset="-122"/>
                <a:ea typeface="黑体" panose="02010609060101010101" pitchFamily="49" charset="-122"/>
                <a:cs typeface="黑体" panose="02010609060101010101" pitchFamily="49" charset="-122"/>
              </a:rPr>
              <a:t>第三部分</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4</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FF00FF"/>
                </a:solidFill>
                <a:latin typeface="黑体" panose="02010609060101010101" pitchFamily="49" charset="-122"/>
                <a:ea typeface="黑体" panose="02010609060101010101" pitchFamily="49" charset="-122"/>
                <a:cs typeface="黑体" panose="02010609060101010101" pitchFamily="49" charset="-122"/>
              </a:rPr>
              <a:t>结局</a:t>
            </a:r>
            <a:r>
              <a:rPr lang="zh-CN" altLang="en-US" sz="2800" b="1" dirty="0">
                <a:latin typeface="黑体" panose="02010609060101010101" pitchFamily="49" charset="-122"/>
                <a:ea typeface="黑体" panose="02010609060101010101" pitchFamily="49" charset="-122"/>
                <a:cs typeface="黑体" panose="02010609060101010101" pitchFamily="49" charset="-122"/>
              </a:rPr>
              <a:t>：</a:t>
            </a:r>
            <a:endParaRPr lang="en-US" altLang="zh-CN" sz="2800" b="1" dirty="0">
              <a:latin typeface="黑体" panose="02010609060101010101" pitchFamily="49" charset="-122"/>
              <a:ea typeface="黑体" panose="02010609060101010101" pitchFamily="49" charset="-122"/>
              <a:cs typeface="黑体" panose="02010609060101010101" pitchFamily="49" charset="-122"/>
            </a:endParaRPr>
          </a:p>
          <a:p>
            <a:pPr hangingPunct="1">
              <a:spcBef>
                <a:spcPts val="1200"/>
              </a:spcBef>
            </a:pP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写唐雎在这场斗争中取得了胜利。</a:t>
            </a:r>
            <a:endPar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grpSp>
        <p:nvGrpSpPr>
          <p:cNvPr id="6" name="组合 5"/>
          <p:cNvGrpSpPr/>
          <p:nvPr/>
        </p:nvGrpSpPr>
        <p:grpSpPr>
          <a:xfrm>
            <a:off x="189230" y="240030"/>
            <a:ext cx="2346325" cy="649104"/>
            <a:chOff x="923" y="1552"/>
            <a:chExt cx="3695" cy="882"/>
          </a:xfrm>
        </p:grpSpPr>
        <p:pic>
          <p:nvPicPr>
            <p:cNvPr id="8" name="图片 7" descr="00 图标-04"/>
            <p:cNvPicPr>
              <a:picLocks noChangeAspect="1"/>
            </p:cNvPicPr>
            <p:nvPr/>
          </p:nvPicPr>
          <p:blipFill>
            <a:blip r:embed="rId1" cstate="print"/>
            <a:stretch>
              <a:fillRect/>
            </a:stretch>
          </p:blipFill>
          <p:spPr>
            <a:xfrm>
              <a:off x="923" y="1552"/>
              <a:ext cx="3695" cy="882"/>
            </a:xfrm>
            <a:prstGeom prst="rect">
              <a:avLst/>
            </a:prstGeom>
          </p:spPr>
        </p:pic>
        <p:sp>
          <p:nvSpPr>
            <p:cNvPr id="10" name="文本框 3"/>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文章感知</a:t>
              </a:r>
              <a:endParaRPr lang="en-US" altLang="zh-CN"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charRg st="0" end="13"/>
                                            </p:txEl>
                                          </p:spTgt>
                                        </p:tgtEl>
                                        <p:attrNameLst>
                                          <p:attrName>style.visibility</p:attrName>
                                        </p:attrNameLst>
                                      </p:cBhvr>
                                      <p:to>
                                        <p:strVal val="visible"/>
                                      </p:to>
                                    </p:set>
                                    <p:animEffect transition="in" filter="fade">
                                      <p:cBhvr>
                                        <p:cTn id="7" dur="1000"/>
                                        <p:tgtEl>
                                          <p:spTgt spid="7">
                                            <p:txEl>
                                              <p:charRg st="0" end="13"/>
                                            </p:txEl>
                                          </p:spTgt>
                                        </p:tgtEl>
                                      </p:cBhvr>
                                    </p:animEffect>
                                    <p:anim calcmode="lin" valueType="num">
                                      <p:cBhvr>
                                        <p:cTn id="8" dur="1000" fill="hold"/>
                                        <p:tgtEl>
                                          <p:spTgt spid="7">
                                            <p:txEl>
                                              <p:charRg st="0" end="13"/>
                                            </p:txEl>
                                          </p:spTgt>
                                        </p:tgtEl>
                                        <p:attrNameLst>
                                          <p:attrName>ppt_x</p:attrName>
                                        </p:attrNameLst>
                                      </p:cBhvr>
                                      <p:tavLst>
                                        <p:tav tm="0">
                                          <p:val>
                                            <p:strVal val="#ppt_x"/>
                                          </p:val>
                                        </p:tav>
                                        <p:tav tm="100000">
                                          <p:val>
                                            <p:strVal val="#ppt_x"/>
                                          </p:val>
                                        </p:tav>
                                      </p:tavLst>
                                    </p:anim>
                                    <p:anim calcmode="lin" valueType="num">
                                      <p:cBhvr>
                                        <p:cTn id="9" dur="1000" fill="hold"/>
                                        <p:tgtEl>
                                          <p:spTgt spid="7">
                                            <p:txEl>
                                              <p:charRg st="0" end="1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charRg st="13" end="29"/>
                                            </p:txEl>
                                          </p:spTgt>
                                        </p:tgtEl>
                                        <p:attrNameLst>
                                          <p:attrName>style.visibility</p:attrName>
                                        </p:attrNameLst>
                                      </p:cBhvr>
                                      <p:to>
                                        <p:strVal val="visible"/>
                                      </p:to>
                                    </p:set>
                                    <p:animEffect transition="in" filter="fade">
                                      <p:cBhvr>
                                        <p:cTn id="12" dur="1000"/>
                                        <p:tgtEl>
                                          <p:spTgt spid="7">
                                            <p:txEl>
                                              <p:charRg st="13" end="29"/>
                                            </p:txEl>
                                          </p:spTgt>
                                        </p:tgtEl>
                                      </p:cBhvr>
                                    </p:animEffect>
                                    <p:anim calcmode="lin" valueType="num">
                                      <p:cBhvr>
                                        <p:cTn id="13" dur="1000" fill="hold"/>
                                        <p:tgtEl>
                                          <p:spTgt spid="7">
                                            <p:txEl>
                                              <p:charRg st="13" end="29"/>
                                            </p:txEl>
                                          </p:spTgt>
                                        </p:tgtEl>
                                        <p:attrNameLst>
                                          <p:attrName>ppt_x</p:attrName>
                                        </p:attrNameLst>
                                      </p:cBhvr>
                                      <p:tavLst>
                                        <p:tav tm="0">
                                          <p:val>
                                            <p:strVal val="#ppt_x"/>
                                          </p:val>
                                        </p:tav>
                                        <p:tav tm="100000">
                                          <p:val>
                                            <p:strVal val="#ppt_x"/>
                                          </p:val>
                                        </p:tav>
                                      </p:tavLst>
                                    </p:anim>
                                    <p:anim calcmode="lin" valueType="num">
                                      <p:cBhvr>
                                        <p:cTn id="14" dur="1000" fill="hold"/>
                                        <p:tgtEl>
                                          <p:spTgt spid="7">
                                            <p:txEl>
                                              <p:charRg st="13" end="29"/>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charRg st="29" end="47"/>
                                            </p:txEl>
                                          </p:spTgt>
                                        </p:tgtEl>
                                        <p:attrNameLst>
                                          <p:attrName>style.visibility</p:attrName>
                                        </p:attrNameLst>
                                      </p:cBhvr>
                                      <p:to>
                                        <p:strVal val="visible"/>
                                      </p:to>
                                    </p:set>
                                    <p:animEffect transition="in" filter="fade">
                                      <p:cBhvr>
                                        <p:cTn id="19" dur="1000"/>
                                        <p:tgtEl>
                                          <p:spTgt spid="7">
                                            <p:txEl>
                                              <p:charRg st="29" end="47"/>
                                            </p:txEl>
                                          </p:spTgt>
                                        </p:tgtEl>
                                      </p:cBhvr>
                                    </p:animEffect>
                                    <p:anim calcmode="lin" valueType="num">
                                      <p:cBhvr>
                                        <p:cTn id="20" dur="1000" fill="hold"/>
                                        <p:tgtEl>
                                          <p:spTgt spid="7">
                                            <p:txEl>
                                              <p:charRg st="29" end="47"/>
                                            </p:txEl>
                                          </p:spTgt>
                                        </p:tgtEl>
                                        <p:attrNameLst>
                                          <p:attrName>ppt_x</p:attrName>
                                        </p:attrNameLst>
                                      </p:cBhvr>
                                      <p:tavLst>
                                        <p:tav tm="0">
                                          <p:val>
                                            <p:strVal val="#ppt_x"/>
                                          </p:val>
                                        </p:tav>
                                        <p:tav tm="100000">
                                          <p:val>
                                            <p:strVal val="#ppt_x"/>
                                          </p:val>
                                        </p:tav>
                                      </p:tavLst>
                                    </p:anim>
                                    <p:anim calcmode="lin" valueType="num">
                                      <p:cBhvr>
                                        <p:cTn id="21" dur="1000" fill="hold"/>
                                        <p:tgtEl>
                                          <p:spTgt spid="7">
                                            <p:txEl>
                                              <p:charRg st="29" end="47"/>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charRg st="47" end="71"/>
                                            </p:txEl>
                                          </p:spTgt>
                                        </p:tgtEl>
                                        <p:attrNameLst>
                                          <p:attrName>style.visibility</p:attrName>
                                        </p:attrNameLst>
                                      </p:cBhvr>
                                      <p:to>
                                        <p:strVal val="visible"/>
                                      </p:to>
                                    </p:set>
                                    <p:animEffect transition="in" filter="fade">
                                      <p:cBhvr>
                                        <p:cTn id="24" dur="1000"/>
                                        <p:tgtEl>
                                          <p:spTgt spid="7">
                                            <p:txEl>
                                              <p:charRg st="47" end="71"/>
                                            </p:txEl>
                                          </p:spTgt>
                                        </p:tgtEl>
                                      </p:cBhvr>
                                    </p:animEffect>
                                    <p:anim calcmode="lin" valueType="num">
                                      <p:cBhvr>
                                        <p:cTn id="25" dur="1000" fill="hold"/>
                                        <p:tgtEl>
                                          <p:spTgt spid="7">
                                            <p:txEl>
                                              <p:charRg st="47" end="7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charRg st="47" end="7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xEl>
                                              <p:charRg st="71" end="84"/>
                                            </p:txEl>
                                          </p:spTgt>
                                        </p:tgtEl>
                                        <p:attrNameLst>
                                          <p:attrName>style.visibility</p:attrName>
                                        </p:attrNameLst>
                                      </p:cBhvr>
                                      <p:to>
                                        <p:strVal val="visible"/>
                                      </p:to>
                                    </p:set>
                                    <p:animEffect transition="in" filter="fade">
                                      <p:cBhvr>
                                        <p:cTn id="31" dur="1000"/>
                                        <p:tgtEl>
                                          <p:spTgt spid="7">
                                            <p:txEl>
                                              <p:charRg st="71" end="84"/>
                                            </p:txEl>
                                          </p:spTgt>
                                        </p:tgtEl>
                                      </p:cBhvr>
                                    </p:animEffect>
                                    <p:anim calcmode="lin" valueType="num">
                                      <p:cBhvr>
                                        <p:cTn id="32" dur="1000" fill="hold"/>
                                        <p:tgtEl>
                                          <p:spTgt spid="7">
                                            <p:txEl>
                                              <p:charRg st="71" end="84"/>
                                            </p:txEl>
                                          </p:spTgt>
                                        </p:tgtEl>
                                        <p:attrNameLst>
                                          <p:attrName>ppt_x</p:attrName>
                                        </p:attrNameLst>
                                      </p:cBhvr>
                                      <p:tavLst>
                                        <p:tav tm="0">
                                          <p:val>
                                            <p:strVal val="#ppt_x"/>
                                          </p:val>
                                        </p:tav>
                                        <p:tav tm="100000">
                                          <p:val>
                                            <p:strVal val="#ppt_x"/>
                                          </p:val>
                                        </p:tav>
                                      </p:tavLst>
                                    </p:anim>
                                    <p:anim calcmode="lin" valueType="num">
                                      <p:cBhvr>
                                        <p:cTn id="33" dur="1000" fill="hold"/>
                                        <p:tgtEl>
                                          <p:spTgt spid="7">
                                            <p:txEl>
                                              <p:charRg st="71" end="8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xEl>
                                              <p:charRg st="84" end="104"/>
                                            </p:txEl>
                                          </p:spTgt>
                                        </p:tgtEl>
                                        <p:attrNameLst>
                                          <p:attrName>style.visibility</p:attrName>
                                        </p:attrNameLst>
                                      </p:cBhvr>
                                      <p:to>
                                        <p:strVal val="visible"/>
                                      </p:to>
                                    </p:set>
                                    <p:animEffect transition="in" filter="fade">
                                      <p:cBhvr>
                                        <p:cTn id="36" dur="1000"/>
                                        <p:tgtEl>
                                          <p:spTgt spid="7">
                                            <p:txEl>
                                              <p:charRg st="84" end="104"/>
                                            </p:txEl>
                                          </p:spTgt>
                                        </p:tgtEl>
                                      </p:cBhvr>
                                    </p:animEffect>
                                    <p:anim calcmode="lin" valueType="num">
                                      <p:cBhvr>
                                        <p:cTn id="37" dur="1000" fill="hold"/>
                                        <p:tgtEl>
                                          <p:spTgt spid="7">
                                            <p:txEl>
                                              <p:charRg st="84" end="104"/>
                                            </p:txEl>
                                          </p:spTgt>
                                        </p:tgtEl>
                                        <p:attrNameLst>
                                          <p:attrName>ppt_x</p:attrName>
                                        </p:attrNameLst>
                                      </p:cBhvr>
                                      <p:tavLst>
                                        <p:tav tm="0">
                                          <p:val>
                                            <p:strVal val="#ppt_x"/>
                                          </p:val>
                                        </p:tav>
                                        <p:tav tm="100000">
                                          <p:val>
                                            <p:strVal val="#ppt_x"/>
                                          </p:val>
                                        </p:tav>
                                      </p:tavLst>
                                    </p:anim>
                                    <p:anim calcmode="lin" valueType="num">
                                      <p:cBhvr>
                                        <p:cTn id="38" dur="1000" fill="hold"/>
                                        <p:tgtEl>
                                          <p:spTgt spid="7">
                                            <p:txEl>
                                              <p:charRg st="84" end="10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矩形 3"/>
          <p:cNvSpPr/>
          <p:nvPr/>
        </p:nvSpPr>
        <p:spPr>
          <a:xfrm>
            <a:off x="506413" y="712788"/>
            <a:ext cx="3441700" cy="583565"/>
          </a:xfrm>
          <a:prstGeom prst="rect">
            <a:avLst/>
          </a:prstGeom>
          <a:noFill/>
          <a:ln w="9525">
            <a:noFill/>
          </a:ln>
        </p:spPr>
        <p:txBody>
          <a:bodyPr wrap="none">
            <a:spAutoFit/>
          </a:bodyPr>
          <a:p>
            <a:pPr hangingPunct="1">
              <a:spcBef>
                <a:spcPts val="1200"/>
              </a:spcBef>
              <a:buFont typeface="Wingdings" panose="05000000000000000000" pitchFamily="2" charset="2"/>
              <a:buChar char="u"/>
            </a:pPr>
            <a:r>
              <a:rPr lang="zh-CN" altLang="en-US" sz="3200" b="1" dirty="0">
                <a:latin typeface="黑体" panose="02010609060101010101" pitchFamily="49" charset="-122"/>
                <a:ea typeface="黑体" panose="02010609060101010101" pitchFamily="49" charset="-122"/>
              </a:rPr>
              <a:t>出使秦国的背景</a:t>
            </a:r>
            <a:endParaRPr lang="zh-CN" altLang="en-US" sz="3200" b="1" dirty="0">
              <a:latin typeface="黑体" panose="02010609060101010101" pitchFamily="49" charset="-122"/>
              <a:ea typeface="黑体" panose="02010609060101010101" pitchFamily="49" charset="-122"/>
            </a:endParaRPr>
          </a:p>
        </p:txBody>
      </p:sp>
      <p:sp>
        <p:nvSpPr>
          <p:cNvPr id="5" name="Rectangle 3"/>
          <p:cNvSpPr>
            <a:spLocks noChangeArrowheads="1"/>
          </p:cNvSpPr>
          <p:nvPr/>
        </p:nvSpPr>
        <p:spPr bwMode="auto">
          <a:xfrm>
            <a:off x="1262063" y="1636713"/>
            <a:ext cx="2416175" cy="554038"/>
          </a:xfrm>
          <a:prstGeom prst="rect">
            <a:avLst/>
          </a:prstGeom>
          <a:noFill/>
          <a:ln w="9525">
            <a:noFill/>
            <a:miter lim="800000"/>
          </a:ln>
          <a:effectLst/>
        </p:spPr>
        <p:style>
          <a:lnRef idx="0">
            <a:scrgbClr r="0" g="0" b="0"/>
          </a:lnRef>
          <a:fillRef idx="1001">
            <a:schemeClr val="lt1"/>
          </a:fillRef>
          <a:effectRef idx="0">
            <a:scrgbClr r="0" g="0" b="0"/>
          </a:effectRef>
          <a:fontRef idx="major"/>
        </p:style>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1" lang="zh-CN" altLang="en-US" sz="30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rPr>
              <a:t>秦王</a:t>
            </a:r>
            <a:endParaRPr kumimoji="1" lang="zh-CN" altLang="en-US" sz="30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endParaRPr>
          </a:p>
        </p:txBody>
      </p:sp>
      <p:sp>
        <p:nvSpPr>
          <p:cNvPr id="6" name="Rectangle 4"/>
          <p:cNvSpPr/>
          <p:nvPr/>
        </p:nvSpPr>
        <p:spPr>
          <a:xfrm>
            <a:off x="5589588" y="1636713"/>
            <a:ext cx="1338262" cy="554037"/>
          </a:xfrm>
          <a:prstGeom prst="rect">
            <a:avLst/>
          </a:prstGeom>
          <a:noFill/>
          <a:ln w="9525">
            <a:noFill/>
          </a:ln>
          <a:effectLst>
            <a:outerShdw dist="35921" dir="2699999" algn="ctr" rotWithShape="0">
              <a:srgbClr val="FFFFFF"/>
            </a:outerShdw>
          </a:effectLst>
        </p:spPr>
        <p:txBody>
          <a:bodyPr wrap="none">
            <a:spAutoFit/>
          </a:bodyPr>
          <a:p>
            <a:pPr algn="ctr"/>
            <a:r>
              <a:rPr lang="zh-CN" altLang="en-US" sz="3000" b="1" dirty="0">
                <a:solidFill>
                  <a:srgbClr val="0000FF"/>
                </a:solidFill>
                <a:latin typeface="黑体" panose="02010609060101010101" pitchFamily="49" charset="-122"/>
                <a:ea typeface="黑体" panose="02010609060101010101" pitchFamily="49" charset="-122"/>
              </a:rPr>
              <a:t>安陵君</a:t>
            </a:r>
            <a:endParaRPr lang="zh-CN" altLang="en-US" sz="3000" b="1" dirty="0">
              <a:solidFill>
                <a:srgbClr val="0000FF"/>
              </a:solidFill>
              <a:latin typeface="黑体" panose="02010609060101010101" pitchFamily="49" charset="-122"/>
              <a:ea typeface="黑体" panose="02010609060101010101" pitchFamily="49" charset="-122"/>
            </a:endParaRPr>
          </a:p>
        </p:txBody>
      </p:sp>
      <p:sp>
        <p:nvSpPr>
          <p:cNvPr id="7" name="Rectangle 5"/>
          <p:cNvSpPr>
            <a:spLocks noChangeArrowheads="1"/>
          </p:cNvSpPr>
          <p:nvPr/>
        </p:nvSpPr>
        <p:spPr bwMode="auto">
          <a:xfrm>
            <a:off x="953770" y="2432412"/>
            <a:ext cx="3638550" cy="553998"/>
          </a:xfrm>
          <a:prstGeom prst="rect">
            <a:avLst/>
          </a:prstGeom>
          <a:noFill/>
          <a:effectLst/>
          <a:scene3d>
            <a:camera prst="orthographicFront">
              <a:rot lat="0" lon="0" rev="0"/>
            </a:camera>
            <a:lightRig rig="threePt" dir="t">
              <a:rot lat="0" lon="0" rev="1200000"/>
            </a:lightRig>
          </a:scene3d>
        </p:spPr>
        <p:style>
          <a:lnRef idx="0">
            <a:schemeClr val="accent5"/>
          </a:lnRef>
          <a:fillRef idx="1001">
            <a:schemeClr val="lt1"/>
          </a:fillRef>
          <a:effectRef idx="3">
            <a:schemeClr val="accent5"/>
          </a:effectRef>
          <a:fontRef idx="minor">
            <a:schemeClr val="lt1"/>
          </a:fontRef>
        </p:style>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1" lang="zh-CN" altLang="en-US" sz="30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黑体" panose="02010609060101010101" pitchFamily="49" charset="-122"/>
              </a:rPr>
              <a:t>以五百里易安陵 </a:t>
            </a:r>
            <a:endParaRPr kumimoji="1" lang="zh-CN" altLang="en-US" sz="30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
        <p:nvSpPr>
          <p:cNvPr id="8" name="Rectangle 6"/>
          <p:cNvSpPr/>
          <p:nvPr/>
        </p:nvSpPr>
        <p:spPr>
          <a:xfrm>
            <a:off x="5018088" y="2432050"/>
            <a:ext cx="2876550" cy="554038"/>
          </a:xfrm>
          <a:prstGeom prst="rect">
            <a:avLst/>
          </a:prstGeom>
          <a:noFill/>
          <a:ln w="9525">
            <a:noFill/>
          </a:ln>
          <a:effectLst>
            <a:outerShdw dist="35921" dir="2699999" algn="ctr" rotWithShape="0">
              <a:srgbClr val="FFFFFF"/>
            </a:outerShdw>
          </a:effectLst>
        </p:spPr>
        <p:txBody>
          <a:bodyPr wrap="none">
            <a:spAutoFit/>
          </a:bodyPr>
          <a:p>
            <a:r>
              <a:rPr lang="zh-CN" altLang="en-US" sz="3000" b="1" dirty="0">
                <a:solidFill>
                  <a:srgbClr val="0000FF"/>
                </a:solidFill>
                <a:latin typeface="黑体" panose="02010609060101010101" pitchFamily="49" charset="-122"/>
                <a:ea typeface="黑体" panose="02010609060101010101" pitchFamily="49" charset="-122"/>
              </a:rPr>
              <a:t>愿终守之弗敢易</a:t>
            </a:r>
            <a:endParaRPr lang="zh-CN" altLang="en-US" sz="3000" b="1" dirty="0">
              <a:solidFill>
                <a:srgbClr val="0000FF"/>
              </a:solidFill>
              <a:latin typeface="黑体" panose="02010609060101010101" pitchFamily="49" charset="-122"/>
              <a:ea typeface="黑体" panose="02010609060101010101" pitchFamily="49" charset="-122"/>
            </a:endParaRPr>
          </a:p>
        </p:txBody>
      </p:sp>
      <p:sp>
        <p:nvSpPr>
          <p:cNvPr id="9" name="Rectangle 7"/>
          <p:cNvSpPr>
            <a:spLocks noChangeArrowheads="1"/>
          </p:cNvSpPr>
          <p:nvPr/>
        </p:nvSpPr>
        <p:spPr bwMode="auto">
          <a:xfrm>
            <a:off x="1165097" y="3199224"/>
            <a:ext cx="2329943" cy="553998"/>
          </a:xfrm>
          <a:prstGeom prst="rect">
            <a:avLst/>
          </a:prstGeom>
          <a:noFill/>
          <a:effectLst/>
          <a:scene3d>
            <a:camera prst="orthographicFront">
              <a:rot lat="0" lon="0" rev="0"/>
            </a:camera>
            <a:lightRig rig="threePt" dir="t">
              <a:rot lat="0" lon="0" rev="1200000"/>
            </a:lightRig>
          </a:scene3d>
        </p:spPr>
        <p:style>
          <a:lnRef idx="0">
            <a:schemeClr val="accent5"/>
          </a:lnRef>
          <a:fillRef idx="1001">
            <a:schemeClr val="lt1"/>
          </a:fillRef>
          <a:effectRef idx="3">
            <a:schemeClr val="accent5"/>
          </a:effectRef>
          <a:fontRef idx="minor">
            <a:schemeClr val="lt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30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（利诱之）</a:t>
            </a:r>
            <a:endParaRPr kumimoji="1" lang="zh-CN" altLang="en-US" sz="30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10" name="Rectangle 8"/>
          <p:cNvSpPr/>
          <p:nvPr/>
        </p:nvSpPr>
        <p:spPr>
          <a:xfrm>
            <a:off x="5397500" y="3198813"/>
            <a:ext cx="2116138" cy="554037"/>
          </a:xfrm>
          <a:prstGeom prst="rect">
            <a:avLst/>
          </a:prstGeom>
          <a:noFill/>
          <a:ln w="9525">
            <a:noFill/>
          </a:ln>
          <a:effectLst>
            <a:outerShdw dist="35921" dir="2699999" algn="ctr" rotWithShape="0">
              <a:srgbClr val="FFFFFF"/>
            </a:outerShdw>
          </a:effectLst>
        </p:spPr>
        <p:txBody>
          <a:bodyPr wrap="none">
            <a:spAutoFit/>
          </a:bodyPr>
          <a:p>
            <a:pPr algn="ctr"/>
            <a:r>
              <a:rPr lang="zh-CN" altLang="en-US" sz="3000" b="1" dirty="0">
                <a:solidFill>
                  <a:srgbClr val="0000FF"/>
                </a:solidFill>
                <a:latin typeface="黑体" panose="02010609060101010101" pitchFamily="49" charset="-122"/>
                <a:ea typeface="黑体" panose="02010609060101010101" pitchFamily="49" charset="-122"/>
              </a:rPr>
              <a:t>（明辨之）</a:t>
            </a:r>
            <a:endParaRPr lang="zh-CN" altLang="en-US" sz="3000" b="1" dirty="0">
              <a:solidFill>
                <a:srgbClr val="0000FF"/>
              </a:solidFill>
              <a:latin typeface="黑体" panose="02010609060101010101" pitchFamily="49" charset="-122"/>
              <a:ea typeface="黑体" panose="02010609060101010101" pitchFamily="49" charset="-122"/>
            </a:endParaRPr>
          </a:p>
        </p:txBody>
      </p:sp>
      <p:sp>
        <p:nvSpPr>
          <p:cNvPr id="11" name="Line 22"/>
          <p:cNvSpPr/>
          <p:nvPr/>
        </p:nvSpPr>
        <p:spPr>
          <a:xfrm>
            <a:off x="4076700" y="2725738"/>
            <a:ext cx="762000" cy="0"/>
          </a:xfrm>
          <a:prstGeom prst="line">
            <a:avLst/>
          </a:prstGeom>
          <a:ln w="19050" cap="flat" cmpd="sng">
            <a:solidFill>
              <a:srgbClr val="000000"/>
            </a:solidFill>
            <a:prstDash val="solid"/>
            <a:headEnd type="none" w="med" len="med"/>
            <a:tailEnd type="none" w="med" len="med"/>
          </a:ln>
        </p:spPr>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矩形 2"/>
          <p:cNvSpPr/>
          <p:nvPr/>
        </p:nvSpPr>
        <p:spPr>
          <a:xfrm>
            <a:off x="487363" y="422275"/>
            <a:ext cx="4666615" cy="583565"/>
          </a:xfrm>
          <a:prstGeom prst="rect">
            <a:avLst/>
          </a:prstGeom>
          <a:noFill/>
          <a:ln w="9525">
            <a:noFill/>
          </a:ln>
        </p:spPr>
        <p:txBody>
          <a:bodyPr wrap="none">
            <a:spAutoFit/>
          </a:bodyPr>
          <a:p>
            <a:pPr hangingPunct="1">
              <a:spcBef>
                <a:spcPts val="1200"/>
              </a:spcBef>
              <a:buFont typeface="Wingdings" panose="05000000000000000000" pitchFamily="2" charset="2"/>
              <a:buChar char="u"/>
            </a:pPr>
            <a:r>
              <a:rPr lang="zh-CN" altLang="en-US" sz="3200" b="1" dirty="0">
                <a:latin typeface="黑体" panose="02010609060101010101" pitchFamily="49" charset="-122"/>
                <a:ea typeface="黑体" panose="02010609060101010101" pitchFamily="49" charset="-122"/>
              </a:rPr>
              <a:t>出使秦国的经过及结果</a:t>
            </a:r>
            <a:endParaRPr lang="zh-CN" altLang="en-US" sz="3200" b="1" dirty="0">
              <a:latin typeface="黑体" panose="02010609060101010101" pitchFamily="49" charset="-122"/>
              <a:ea typeface="黑体" panose="02010609060101010101" pitchFamily="49" charset="-122"/>
            </a:endParaRPr>
          </a:p>
        </p:txBody>
      </p:sp>
      <p:sp>
        <p:nvSpPr>
          <p:cNvPr id="4" name="Rectangle 9"/>
          <p:cNvSpPr>
            <a:spLocks noChangeArrowheads="1"/>
          </p:cNvSpPr>
          <p:nvPr/>
        </p:nvSpPr>
        <p:spPr bwMode="auto">
          <a:xfrm>
            <a:off x="1828884" y="1157045"/>
            <a:ext cx="1143000" cy="523220"/>
          </a:xfrm>
          <a:prstGeom prst="rect">
            <a:avLst/>
          </a:prstGeom>
          <a:noFill/>
          <a:effectLst/>
          <a:scene3d>
            <a:camera prst="orthographicFront">
              <a:rot lat="0" lon="0" rev="0"/>
            </a:camera>
            <a:lightRig rig="threePt" dir="t">
              <a:rot lat="0" lon="0" rev="1200000"/>
            </a:lightRig>
          </a:scene3d>
        </p:spPr>
        <p:style>
          <a:lnRef idx="0">
            <a:schemeClr val="accent5"/>
          </a:lnRef>
          <a:fillRef idx="1001">
            <a:schemeClr val="lt1"/>
          </a:fillRef>
          <a:effectRef idx="3">
            <a:schemeClr val="accent5"/>
          </a:effectRef>
          <a:fontRef idx="minor">
            <a:schemeClr val="lt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8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秦王</a:t>
            </a:r>
            <a:endParaRPr kumimoji="1" lang="zh-CN" altLang="en-US" sz="28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5" name="Rectangle 10"/>
          <p:cNvSpPr/>
          <p:nvPr/>
        </p:nvSpPr>
        <p:spPr>
          <a:xfrm>
            <a:off x="5929313" y="1138238"/>
            <a:ext cx="904875" cy="522287"/>
          </a:xfrm>
          <a:prstGeom prst="rect">
            <a:avLst/>
          </a:prstGeom>
          <a:noFill/>
          <a:ln w="9525">
            <a:noFill/>
          </a:ln>
          <a:effectLst>
            <a:outerShdw dist="35921" dir="2699999" algn="ctr" rotWithShape="0">
              <a:srgbClr val="FFFFFF"/>
            </a:outerShdw>
          </a:effectLst>
        </p:spPr>
        <p:txBody>
          <a:bodyPr wrap="none">
            <a:spAutoFit/>
          </a:bodyPr>
          <a:p>
            <a:pPr algn="ctr"/>
            <a:r>
              <a:rPr lang="zh-CN" altLang="en-US" sz="2800" b="1" dirty="0">
                <a:solidFill>
                  <a:srgbClr val="0000FF"/>
                </a:solidFill>
                <a:latin typeface="黑体" panose="02010609060101010101" pitchFamily="49" charset="-122"/>
                <a:ea typeface="黑体" panose="02010609060101010101" pitchFamily="49" charset="-122"/>
              </a:rPr>
              <a:t>唐雎</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6" name="Rectangle 11"/>
          <p:cNvSpPr>
            <a:spLocks noChangeArrowheads="1"/>
          </p:cNvSpPr>
          <p:nvPr/>
        </p:nvSpPr>
        <p:spPr bwMode="auto">
          <a:xfrm>
            <a:off x="1097364" y="1785624"/>
            <a:ext cx="3124200" cy="523220"/>
          </a:xfrm>
          <a:prstGeom prst="rect">
            <a:avLst/>
          </a:prstGeom>
          <a:noFill/>
          <a:effectLst/>
          <a:scene3d>
            <a:camera prst="orthographicFront">
              <a:rot lat="0" lon="0" rev="0"/>
            </a:camera>
            <a:lightRig rig="threePt" dir="t">
              <a:rot lat="0" lon="0" rev="1200000"/>
            </a:lightRig>
          </a:scene3d>
        </p:spPr>
        <p:style>
          <a:lnRef idx="0">
            <a:schemeClr val="accent5"/>
          </a:lnRef>
          <a:fillRef idx="1001">
            <a:schemeClr val="lt1"/>
          </a:fillRef>
          <a:effectRef idx="3">
            <a:schemeClr val="accent5"/>
          </a:effectRef>
          <a:fontRef idx="minor">
            <a:schemeClr val="lt1"/>
          </a:fontRef>
        </p:style>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28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黑体" panose="02010609060101010101" pitchFamily="49" charset="-122"/>
              </a:rPr>
              <a:t>逆寡人轻寡人 </a:t>
            </a:r>
            <a:endParaRPr kumimoji="1" lang="zh-CN" altLang="en-US" sz="28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
        <p:nvSpPr>
          <p:cNvPr id="7" name="Rectangle 12"/>
          <p:cNvSpPr/>
          <p:nvPr/>
        </p:nvSpPr>
        <p:spPr>
          <a:xfrm>
            <a:off x="4878388" y="1785938"/>
            <a:ext cx="3554412" cy="522287"/>
          </a:xfrm>
          <a:prstGeom prst="rect">
            <a:avLst/>
          </a:prstGeom>
          <a:noFill/>
          <a:ln w="9525">
            <a:noFill/>
          </a:ln>
          <a:effectLst>
            <a:outerShdw dist="35921" dir="2699999" algn="ctr" rotWithShape="0">
              <a:srgbClr val="FFFFFF"/>
            </a:outerShdw>
          </a:effectLst>
        </p:spPr>
        <p:txBody>
          <a:bodyPr>
            <a:spAutoFit/>
          </a:bodyPr>
          <a:p>
            <a:r>
              <a:rPr lang="zh-CN" altLang="en-US" sz="2800" b="1" dirty="0">
                <a:solidFill>
                  <a:srgbClr val="0000FF"/>
                </a:solidFill>
                <a:latin typeface="黑体" panose="02010609060101010101" pitchFamily="49" charset="-122"/>
                <a:ea typeface="黑体" panose="02010609060101010101" pitchFamily="49" charset="-122"/>
              </a:rPr>
              <a:t>虽千里不易岂五百里</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8" name="Rectangle 13"/>
          <p:cNvSpPr>
            <a:spLocks noChangeArrowheads="1"/>
          </p:cNvSpPr>
          <p:nvPr/>
        </p:nvSpPr>
        <p:spPr bwMode="auto">
          <a:xfrm>
            <a:off x="1097364" y="2357438"/>
            <a:ext cx="2489200" cy="523220"/>
          </a:xfrm>
          <a:prstGeom prst="rect">
            <a:avLst/>
          </a:prstGeom>
          <a:noFill/>
          <a:effectLst/>
          <a:scene3d>
            <a:camera prst="orthographicFront">
              <a:rot lat="0" lon="0" rev="0"/>
            </a:camera>
            <a:lightRig rig="threePt" dir="t">
              <a:rot lat="0" lon="0" rev="1200000"/>
            </a:lightRig>
          </a:scene3d>
        </p:spPr>
        <p:style>
          <a:lnRef idx="0">
            <a:schemeClr val="accent5"/>
          </a:lnRef>
          <a:fillRef idx="1001">
            <a:schemeClr val="lt1"/>
          </a:fillRef>
          <a:effectRef idx="3">
            <a:schemeClr val="accent5"/>
          </a:effectRef>
          <a:fontRef idx="minor">
            <a:schemeClr val="lt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8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（盛气凌人）</a:t>
            </a:r>
            <a:endParaRPr kumimoji="1" lang="zh-CN" altLang="en-US" sz="28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9" name="Rectangle 14"/>
          <p:cNvSpPr/>
          <p:nvPr/>
        </p:nvSpPr>
        <p:spPr>
          <a:xfrm>
            <a:off x="5235575" y="2357438"/>
            <a:ext cx="2479675" cy="522287"/>
          </a:xfrm>
          <a:prstGeom prst="rect">
            <a:avLst/>
          </a:prstGeom>
          <a:noFill/>
          <a:ln w="9525">
            <a:noFill/>
          </a:ln>
          <a:effectLst>
            <a:outerShdw dist="35921" dir="2699999" algn="ctr" rotWithShape="0">
              <a:srgbClr val="FFFFFF"/>
            </a:outerShdw>
          </a:effectLst>
        </p:spPr>
        <p:txBody>
          <a:bodyPr>
            <a:spAutoFit/>
          </a:bodyPr>
          <a:p>
            <a:r>
              <a:rPr lang="zh-CN" altLang="en-US" sz="2800" b="1" dirty="0">
                <a:solidFill>
                  <a:srgbClr val="0000FF"/>
                </a:solidFill>
                <a:latin typeface="黑体" panose="02010609060101010101" pitchFamily="49" charset="-122"/>
                <a:ea typeface="黑体" panose="02010609060101010101" pitchFamily="49" charset="-122"/>
              </a:rPr>
              <a:t>（从容答辩）</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10" name="Rectangle 16"/>
          <p:cNvSpPr>
            <a:spLocks noChangeArrowheads="1"/>
          </p:cNvSpPr>
          <p:nvPr/>
        </p:nvSpPr>
        <p:spPr bwMode="auto">
          <a:xfrm>
            <a:off x="1108379" y="3576638"/>
            <a:ext cx="2437885" cy="523220"/>
          </a:xfrm>
          <a:prstGeom prst="rect">
            <a:avLst/>
          </a:prstGeom>
          <a:noFill/>
          <a:effectLst/>
          <a:scene3d>
            <a:camera prst="orthographicFront">
              <a:rot lat="0" lon="0" rev="0"/>
            </a:camera>
            <a:lightRig rig="threePt" dir="t">
              <a:rot lat="0" lon="0" rev="1200000"/>
            </a:lightRig>
          </a:scene3d>
        </p:spPr>
        <p:style>
          <a:lnRef idx="0">
            <a:schemeClr val="accent5"/>
          </a:lnRef>
          <a:fillRef idx="1001">
            <a:schemeClr val="lt1"/>
          </a:fillRef>
          <a:effectRef idx="3">
            <a:schemeClr val="accent5"/>
          </a:effectRef>
          <a:fontRef idx="minor">
            <a:schemeClr val="lt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8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（武力恐吓）</a:t>
            </a:r>
            <a:endParaRPr kumimoji="1" lang="zh-CN" altLang="en-US" sz="28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11" name="Rectangle 17"/>
          <p:cNvSpPr/>
          <p:nvPr/>
        </p:nvSpPr>
        <p:spPr>
          <a:xfrm>
            <a:off x="5526088" y="2982913"/>
            <a:ext cx="2019300" cy="523875"/>
          </a:xfrm>
          <a:prstGeom prst="rect">
            <a:avLst/>
          </a:prstGeom>
          <a:noFill/>
          <a:ln w="9525">
            <a:noFill/>
          </a:ln>
          <a:effectLst>
            <a:outerShdw dist="35921" dir="2699999" algn="ctr" rotWithShape="0">
              <a:srgbClr val="FFFFFF"/>
            </a:outerShdw>
          </a:effectLst>
        </p:spPr>
        <p:txBody>
          <a:bodyPr>
            <a:spAutoFit/>
          </a:bodyPr>
          <a:p>
            <a:r>
              <a:rPr lang="zh-CN" altLang="en-US" sz="2800" b="1" dirty="0">
                <a:solidFill>
                  <a:srgbClr val="0000FF"/>
                </a:solidFill>
                <a:latin typeface="黑体" panose="02010609060101010101" pitchFamily="49" charset="-122"/>
                <a:ea typeface="黑体" panose="02010609060101010101" pitchFamily="49" charset="-122"/>
              </a:rPr>
              <a:t>布衣之怒</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12" name="Rectangle 18"/>
          <p:cNvSpPr/>
          <p:nvPr/>
        </p:nvSpPr>
        <p:spPr>
          <a:xfrm>
            <a:off x="5141913" y="3576638"/>
            <a:ext cx="2479675" cy="522287"/>
          </a:xfrm>
          <a:prstGeom prst="rect">
            <a:avLst/>
          </a:prstGeom>
          <a:noFill/>
          <a:ln w="9525">
            <a:noFill/>
          </a:ln>
          <a:effectLst>
            <a:outerShdw dist="35921" dir="2699999" algn="ctr" rotWithShape="0">
              <a:srgbClr val="FFFFFF"/>
            </a:outerShdw>
          </a:effectLst>
        </p:spPr>
        <p:txBody>
          <a:bodyPr>
            <a:spAutoFit/>
          </a:bodyPr>
          <a:p>
            <a:r>
              <a:rPr lang="zh-CN" altLang="en-US" sz="2800" b="1" dirty="0">
                <a:solidFill>
                  <a:srgbClr val="0000FF"/>
                </a:solidFill>
                <a:latin typeface="黑体" panose="02010609060101010101" pitchFamily="49" charset="-122"/>
                <a:ea typeface="黑体" panose="02010609060101010101" pitchFamily="49" charset="-122"/>
              </a:rPr>
              <a:t>（针锋相对）</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13" name="Rectangle 19"/>
          <p:cNvSpPr>
            <a:spLocks noChangeArrowheads="1"/>
          </p:cNvSpPr>
          <p:nvPr/>
        </p:nvSpPr>
        <p:spPr bwMode="auto">
          <a:xfrm>
            <a:off x="1207533" y="4170363"/>
            <a:ext cx="2025650" cy="523220"/>
          </a:xfrm>
          <a:prstGeom prst="rect">
            <a:avLst/>
          </a:prstGeom>
          <a:noFill/>
          <a:effectLst/>
          <a:scene3d>
            <a:camera prst="orthographicFront">
              <a:rot lat="0" lon="0" rev="0"/>
            </a:camera>
            <a:lightRig rig="threePt" dir="t">
              <a:rot lat="0" lon="0" rev="1200000"/>
            </a:lightRig>
          </a:scene3d>
        </p:spPr>
        <p:style>
          <a:lnRef idx="0">
            <a:schemeClr val="accent5"/>
          </a:lnRef>
          <a:fillRef idx="1001">
            <a:schemeClr val="lt1"/>
          </a:fillRef>
          <a:effectRef idx="3">
            <a:schemeClr val="accent5"/>
          </a:effectRef>
          <a:fontRef idx="minor">
            <a:schemeClr val="lt1"/>
          </a:fontRef>
        </p:style>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28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长跪而谢</a:t>
            </a:r>
            <a:endParaRPr kumimoji="1" lang="zh-CN" altLang="en-US" sz="28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14" name="Rectangle 20"/>
          <p:cNvSpPr>
            <a:spLocks noChangeArrowheads="1"/>
          </p:cNvSpPr>
          <p:nvPr/>
        </p:nvSpPr>
        <p:spPr bwMode="auto">
          <a:xfrm>
            <a:off x="2562608" y="4170363"/>
            <a:ext cx="2089150" cy="523220"/>
          </a:xfrm>
          <a:prstGeom prst="rect">
            <a:avLst/>
          </a:prstGeom>
          <a:noFill/>
          <a:effectLst/>
          <a:scene3d>
            <a:camera prst="orthographicFront">
              <a:rot lat="0" lon="0" rev="0"/>
            </a:camera>
            <a:lightRig rig="threePt" dir="t">
              <a:rot lat="0" lon="0" rev="1200000"/>
            </a:lightRig>
          </a:scene3d>
        </p:spPr>
        <p:style>
          <a:lnRef idx="0">
            <a:schemeClr val="accent5"/>
          </a:lnRef>
          <a:fillRef idx="1001">
            <a:schemeClr val="lt1"/>
          </a:fillRef>
          <a:effectRef idx="3">
            <a:schemeClr val="accent5"/>
          </a:effectRef>
          <a:fontRef idx="minor">
            <a:schemeClr val="lt1"/>
          </a:fontRef>
        </p:style>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28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（折服）</a:t>
            </a:r>
            <a:endParaRPr kumimoji="1" lang="zh-CN" altLang="en-US" sz="28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15" name="Rectangle 21"/>
          <p:cNvSpPr/>
          <p:nvPr/>
        </p:nvSpPr>
        <p:spPr>
          <a:xfrm>
            <a:off x="5168900" y="4170363"/>
            <a:ext cx="2733675" cy="522287"/>
          </a:xfrm>
          <a:prstGeom prst="rect">
            <a:avLst/>
          </a:prstGeom>
          <a:noFill/>
          <a:ln w="9525">
            <a:noFill/>
          </a:ln>
          <a:effectLst>
            <a:outerShdw dist="35921" dir="2699999" algn="ctr" rotWithShape="0">
              <a:srgbClr val="FFFFFF"/>
            </a:outerShdw>
          </a:effectLst>
        </p:spPr>
        <p:txBody>
          <a:bodyPr>
            <a:spAutoFit/>
          </a:bodyPr>
          <a:p>
            <a:r>
              <a:rPr lang="zh-CN" altLang="en-US" sz="2800" b="1" dirty="0">
                <a:solidFill>
                  <a:srgbClr val="0000FF"/>
                </a:solidFill>
                <a:latin typeface="黑体" panose="02010609060101010101" pitchFamily="49" charset="-122"/>
                <a:ea typeface="黑体" panose="02010609060101010101" pitchFamily="49" charset="-122"/>
              </a:rPr>
              <a:t>（不辱使命）</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16" name="Line 23"/>
          <p:cNvSpPr/>
          <p:nvPr/>
        </p:nvSpPr>
        <p:spPr>
          <a:xfrm flipV="1">
            <a:off x="3654425" y="2025650"/>
            <a:ext cx="1106488" cy="0"/>
          </a:xfrm>
          <a:prstGeom prst="line">
            <a:avLst/>
          </a:prstGeom>
          <a:ln w="19050" cap="flat" cmpd="sng">
            <a:solidFill>
              <a:srgbClr val="000000"/>
            </a:solidFill>
            <a:prstDash val="solid"/>
            <a:headEnd type="none" w="med" len="med"/>
            <a:tailEnd type="none" w="med" len="med"/>
          </a:ln>
        </p:spPr>
      </p:sp>
      <p:sp>
        <p:nvSpPr>
          <p:cNvPr id="17" name="Line 24"/>
          <p:cNvSpPr/>
          <p:nvPr/>
        </p:nvSpPr>
        <p:spPr>
          <a:xfrm>
            <a:off x="3435350" y="3221038"/>
            <a:ext cx="1676400" cy="0"/>
          </a:xfrm>
          <a:prstGeom prst="line">
            <a:avLst/>
          </a:prstGeom>
          <a:ln w="19050" cap="flat" cmpd="sng">
            <a:solidFill>
              <a:srgbClr val="000000"/>
            </a:solidFill>
            <a:prstDash val="solid"/>
            <a:headEnd type="none" w="med" len="med"/>
            <a:tailEnd type="none" w="med" len="med"/>
          </a:ln>
        </p:spPr>
      </p:sp>
      <p:sp>
        <p:nvSpPr>
          <p:cNvPr id="18" name="Rectangle 15"/>
          <p:cNvSpPr>
            <a:spLocks noChangeArrowheads="1"/>
          </p:cNvSpPr>
          <p:nvPr/>
        </p:nvSpPr>
        <p:spPr bwMode="auto">
          <a:xfrm>
            <a:off x="1372615" y="2982966"/>
            <a:ext cx="2209800" cy="523220"/>
          </a:xfrm>
          <a:prstGeom prst="rect">
            <a:avLst/>
          </a:prstGeom>
          <a:noFill/>
          <a:ln>
            <a:noFill/>
          </a:ln>
          <a:effectLst/>
          <a:scene3d>
            <a:camera prst="orthographicFront">
              <a:rot lat="0" lon="0" rev="0"/>
            </a:camera>
            <a:lightRig rig="threePt" dir="t">
              <a:rot lat="0" lon="0" rev="1200000"/>
            </a:lightRig>
          </a:scene3d>
          <a:sp3d>
            <a:bevelT w="63500" h="25400"/>
          </a:sp3d>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天子之怒</a:t>
            </a:r>
            <a:endParaRPr kumimoji="1" lang="zh-CN" altLang="en-US" sz="28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slide(fromBottom)">
                                      <p:cBhvr>
                                        <p:cTn id="38" dur="500"/>
                                        <p:tgtEl>
                                          <p:spTgt spid="18"/>
                                        </p:tgtEl>
                                      </p:cBhvr>
                                    </p:animEffect>
                                  </p:childTnLst>
                                </p:cTn>
                              </p:par>
                            </p:childTnLst>
                          </p:cTn>
                        </p:par>
                        <p:par>
                          <p:cTn id="39" fill="hold">
                            <p:stCondLst>
                              <p:cond delay="500"/>
                            </p:stCondLst>
                            <p:childTnLst>
                              <p:par>
                                <p:cTn id="40" presetID="12" presetClass="entr" presetSubtype="4"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slide(fromBottom)">
                                      <p:cBhvr>
                                        <p:cTn id="42" dur="500"/>
                                        <p:tgtEl>
                                          <p:spTgt spid="17"/>
                                        </p:tgtEl>
                                      </p:cBhvr>
                                    </p:animEffect>
                                  </p:childTnLst>
                                </p:cTn>
                              </p:par>
                            </p:childTnLst>
                          </p:cTn>
                        </p:par>
                        <p:par>
                          <p:cTn id="43" fill="hold">
                            <p:stCondLst>
                              <p:cond delay="1000"/>
                            </p:stCondLst>
                            <p:childTnLst>
                              <p:par>
                                <p:cTn id="44" presetID="12" presetClass="entr" presetSubtype="4"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slide(fromBottom)">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
                            </p:stCondLst>
                            <p:childTnLst>
                              <p:par>
                                <p:cTn id="62" presetID="22" presetClass="entr" presetSubtype="8" fill="hold"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par>
                          <p:cTn id="65" fill="hold">
                            <p:stCondLst>
                              <p:cond delay="1000"/>
                            </p:stCondLst>
                            <p:childTnLst>
                              <p:par>
                                <p:cTn id="66" presetID="23" presetClass="entr" presetSubtype="272"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500" fill="hold"/>
                                        <p:tgtEl>
                                          <p:spTgt spid="15"/>
                                        </p:tgtEl>
                                        <p:attrNameLst>
                                          <p:attrName>ppt_w</p:attrName>
                                        </p:attrNameLst>
                                      </p:cBhvr>
                                      <p:tavLst>
                                        <p:tav tm="0">
                                          <p:val>
                                            <p:strVal val="2/3*#ppt_w"/>
                                          </p:val>
                                        </p:tav>
                                        <p:tav tm="100000">
                                          <p:val>
                                            <p:strVal val="#ppt_w"/>
                                          </p:val>
                                        </p:tav>
                                      </p:tavLst>
                                    </p:anim>
                                    <p:anim calcmode="lin" valueType="num">
                                      <p:cBhvr>
                                        <p:cTn id="69" dur="500" fill="hold"/>
                                        <p:tgtEl>
                                          <p:spTgt spid="1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2"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5"/>
          <p:cNvSpPr txBox="1">
            <a:spLocks noChangeArrowheads="1"/>
          </p:cNvSpPr>
          <p:nvPr/>
        </p:nvSpPr>
        <p:spPr bwMode="auto">
          <a:xfrm>
            <a:off x="517525" y="554990"/>
            <a:ext cx="8108950" cy="69151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marL="457200" marR="0" lvl="0" indent="-457200" algn="l" defTabSz="914400" rtl="0" eaLnBrk="1" fontAlgn="base" latinLnBrk="0" hangingPunct="1">
              <a:lnSpc>
                <a:spcPct val="130000"/>
              </a:lnSpc>
              <a:spcBef>
                <a:spcPct val="0"/>
              </a:spcBef>
              <a:spcAft>
                <a:spcPct val="0"/>
              </a:spcAft>
              <a:buClrTx/>
              <a:buSzTx/>
              <a:buFont typeface="Wingdings" panose="05000000000000000000" charset="0"/>
              <a:buChar char="u"/>
              <a:defRPr/>
            </a:pPr>
            <a:r>
              <a:rPr kumimoji="0" lang="zh-CN" altLang="en-US" sz="3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你认为唐雎之所以不辱使命的原因是什么？</a:t>
            </a:r>
            <a:endParaRPr kumimoji="0" lang="zh-CN" altLang="en-US" sz="3000" b="1" i="0" u="none" strike="noStrike" kern="1200" cap="none" spc="0" normalizeH="0" baseline="0" noProof="0" dirty="0">
              <a:ln>
                <a:noFill/>
              </a:ln>
              <a:solidFill>
                <a:schemeClr val="tx1"/>
              </a:solidFill>
              <a:effectLst/>
              <a:uLnTx/>
              <a:uFillTx/>
              <a:latin typeface="+mj-ea"/>
              <a:ea typeface="+mj-ea"/>
              <a:cs typeface="+mn-cs"/>
            </a:endParaRPr>
          </a:p>
        </p:txBody>
      </p:sp>
      <p:sp>
        <p:nvSpPr>
          <p:cNvPr id="3" name="矩形 2"/>
          <p:cNvSpPr/>
          <p:nvPr/>
        </p:nvSpPr>
        <p:spPr>
          <a:xfrm>
            <a:off x="398780" y="1578610"/>
            <a:ext cx="6285230" cy="2491740"/>
          </a:xfrm>
          <a:prstGeom prst="rect">
            <a:avLst/>
          </a:prstGeom>
          <a:noFill/>
          <a:ln w="9525">
            <a:noFill/>
          </a:ln>
        </p:spPr>
        <p:txBody>
          <a:bodyPr wrap="square">
            <a:spAutoFit/>
          </a:bodyPr>
          <a:p>
            <a:pPr marL="457200" indent="-457200" eaLnBrk="1" hangingPunct="1">
              <a:lnSpc>
                <a:spcPct val="130000"/>
              </a:lnSpc>
              <a:buFont typeface="Wingdings" panose="05000000000000000000" pitchFamily="2" charset="2"/>
              <a:buChar char="Ø"/>
            </a:pPr>
            <a:r>
              <a:rPr lang="zh-CN" altLang="en-US" sz="3000" b="1" dirty="0">
                <a:solidFill>
                  <a:srgbClr val="0000FF"/>
                </a:solidFill>
                <a:latin typeface="黑体" panose="02010609060101010101" pitchFamily="49" charset="-122"/>
                <a:ea typeface="黑体" panose="02010609060101010101" pitchFamily="49" charset="-122"/>
              </a:rPr>
              <a:t>不畏强暴，有胆有识，敢于斗争；</a:t>
            </a:r>
            <a:endParaRPr lang="en-US" altLang="zh-CN" sz="3000" b="1" dirty="0">
              <a:solidFill>
                <a:srgbClr val="0000FF"/>
              </a:solidFill>
              <a:latin typeface="黑体" panose="02010609060101010101" pitchFamily="49" charset="-122"/>
              <a:ea typeface="黑体" panose="02010609060101010101" pitchFamily="49" charset="-122"/>
            </a:endParaRPr>
          </a:p>
          <a:p>
            <a:pPr marL="457200" indent="-457200" eaLnBrk="1" hangingPunct="1">
              <a:lnSpc>
                <a:spcPct val="130000"/>
              </a:lnSpc>
              <a:buFont typeface="Wingdings" panose="05000000000000000000" pitchFamily="2" charset="2"/>
              <a:buChar char="Ø"/>
            </a:pPr>
            <a:r>
              <a:rPr lang="zh-CN" altLang="en-US" sz="3000" b="1" dirty="0">
                <a:solidFill>
                  <a:srgbClr val="0000FF"/>
                </a:solidFill>
                <a:latin typeface="黑体" panose="02010609060101010101" pitchFamily="49" charset="-122"/>
                <a:ea typeface="黑体" panose="02010609060101010101" pitchFamily="49" charset="-122"/>
              </a:rPr>
              <a:t>讲究说话的技巧，回避秦王的问题，始终以凛然的正气压倒对方，迫使秦王放弃换地的想法。</a:t>
            </a:r>
            <a:endParaRPr lang="zh-CN" altLang="en-US" sz="3000" b="1" dirty="0">
              <a:solidFill>
                <a:srgbClr val="0000FF"/>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1"/>
          <a:stretch>
            <a:fillRect/>
          </a:stretch>
        </p:blipFill>
        <p:spPr>
          <a:xfrm>
            <a:off x="6684010" y="2581910"/>
            <a:ext cx="2437130" cy="2347595"/>
          </a:xfrm>
          <a:prstGeom prst="roundRect">
            <a:avLst/>
          </a:prstGeom>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charRg st="0" end="16"/>
                                            </p:txEl>
                                          </p:spTgt>
                                        </p:tgtEl>
                                        <p:attrNameLst>
                                          <p:attrName>style.visibility</p:attrName>
                                        </p:attrNameLst>
                                      </p:cBhvr>
                                      <p:to>
                                        <p:strVal val="visible"/>
                                      </p:to>
                                    </p:set>
                                    <p:animEffect transition="in" filter="randombar(horizontal)">
                                      <p:cBhvr>
                                        <p:cTn id="7" dur="500"/>
                                        <p:tgtEl>
                                          <p:spTgt spid="3">
                                            <p:txEl>
                                              <p:charRg st="0" end="1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charRg st="16" end="58"/>
                                            </p:txEl>
                                          </p:spTgt>
                                        </p:tgtEl>
                                        <p:attrNameLst>
                                          <p:attrName>style.visibility</p:attrName>
                                        </p:attrNameLst>
                                      </p:cBhvr>
                                      <p:to>
                                        <p:strVal val="visible"/>
                                      </p:to>
                                    </p:set>
                                    <p:animEffect transition="in" filter="randombar(horizontal)">
                                      <p:cBhvr>
                                        <p:cTn id="12" dur="500"/>
                                        <p:tgtEl>
                                          <p:spTgt spid="3">
                                            <p:txEl>
                                              <p:charRg st="16" end="58"/>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5"/>
          <p:cNvSpPr txBox="1">
            <a:spLocks noChangeArrowheads="1"/>
          </p:cNvSpPr>
          <p:nvPr/>
        </p:nvSpPr>
        <p:spPr bwMode="auto">
          <a:xfrm>
            <a:off x="573088" y="1072198"/>
            <a:ext cx="7997825" cy="129159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3000" b="1" i="0" u="none" strike="noStrike" kern="1200" cap="none" spc="0" normalizeH="0" baseline="0" noProof="0" dirty="0">
                <a:ln>
                  <a:noFill/>
                </a:ln>
                <a:solidFill>
                  <a:schemeClr val="tx1"/>
                </a:solidFill>
                <a:effectLst/>
                <a:uLnTx/>
                <a:uFillTx/>
                <a:latin typeface="+mj-ea"/>
                <a:ea typeface="+mj-ea"/>
                <a:cs typeface="+mn-cs"/>
              </a:rPr>
              <a:t>    1.</a:t>
            </a:r>
            <a:r>
              <a:rPr kumimoji="0" lang="zh-CN" altLang="en-US" sz="3000" b="1" i="0" u="none" strike="noStrike" kern="1200" cap="none" spc="0" normalizeH="0" baseline="0" noProof="0" dirty="0">
                <a:ln>
                  <a:noFill/>
                </a:ln>
                <a:solidFill>
                  <a:schemeClr val="tx1"/>
                </a:solidFill>
                <a:effectLst/>
                <a:uLnTx/>
                <a:uFillTx/>
                <a:latin typeface="+mj-ea"/>
                <a:ea typeface="+mj-ea"/>
                <a:cs typeface="+mn-cs"/>
              </a:rPr>
              <a:t>唐雎不辱使命，与秦王进行针锋相对的斗争，舌战的语言技巧主要表现在哪些方面？</a:t>
            </a:r>
            <a:endParaRPr kumimoji="0" lang="zh-CN" altLang="en-US" sz="3000" b="1" i="0" u="none" strike="noStrike" kern="1200" cap="none" spc="0" normalizeH="0" baseline="0" noProof="0" dirty="0">
              <a:ln>
                <a:noFill/>
              </a:ln>
              <a:solidFill>
                <a:schemeClr val="tx1"/>
              </a:solidFill>
              <a:effectLst/>
              <a:uLnTx/>
              <a:uFillTx/>
              <a:latin typeface="+mj-ea"/>
              <a:ea typeface="+mj-ea"/>
              <a:cs typeface="+mn-cs"/>
            </a:endParaRPr>
          </a:p>
        </p:txBody>
      </p:sp>
      <p:sp>
        <p:nvSpPr>
          <p:cNvPr id="9" name="Text Box 5"/>
          <p:cNvSpPr txBox="1"/>
          <p:nvPr/>
        </p:nvSpPr>
        <p:spPr>
          <a:xfrm>
            <a:off x="885825" y="3109913"/>
            <a:ext cx="1992313" cy="1198880"/>
          </a:xfrm>
          <a:prstGeom prst="rect">
            <a:avLst/>
          </a:prstGeom>
          <a:noFill/>
          <a:ln w="9525">
            <a:noFill/>
          </a:ln>
        </p:spPr>
        <p:txBody>
          <a:bodyPr>
            <a:spAutoFit/>
          </a:bodyPr>
          <a:p>
            <a:pPr algn="ctr">
              <a:lnSpc>
                <a:spcPct val="120000"/>
              </a:lnSpc>
            </a:pPr>
            <a:r>
              <a:rPr lang="zh-CN" altLang="en-US" sz="3000" b="1" dirty="0">
                <a:latin typeface="黑体" panose="02010609060101010101" pitchFamily="49" charset="-122"/>
                <a:ea typeface="黑体" panose="02010609060101010101" pitchFamily="49" charset="-122"/>
              </a:rPr>
              <a:t>唐雎的</a:t>
            </a:r>
            <a:r>
              <a:rPr lang="zh-CN" altLang="en-US" sz="3000" b="1" dirty="0">
                <a:solidFill>
                  <a:srgbClr val="FF00FF"/>
                </a:solidFill>
                <a:latin typeface="黑体" panose="02010609060101010101" pitchFamily="49" charset="-122"/>
                <a:ea typeface="黑体" panose="02010609060101010101" pitchFamily="49" charset="-122"/>
              </a:rPr>
              <a:t>说话技巧</a:t>
            </a:r>
            <a:endParaRPr lang="zh-CN" altLang="en-US" sz="3000" b="1" dirty="0">
              <a:solidFill>
                <a:srgbClr val="FF00FF"/>
              </a:solidFill>
              <a:latin typeface="黑体" panose="02010609060101010101" pitchFamily="49" charset="-122"/>
              <a:ea typeface="黑体" panose="02010609060101010101" pitchFamily="49" charset="-122"/>
            </a:endParaRPr>
          </a:p>
        </p:txBody>
      </p:sp>
      <p:sp>
        <p:nvSpPr>
          <p:cNvPr id="10" name="Text Box 6"/>
          <p:cNvSpPr txBox="1"/>
          <p:nvPr/>
        </p:nvSpPr>
        <p:spPr>
          <a:xfrm>
            <a:off x="3021013" y="2692400"/>
            <a:ext cx="2976562" cy="554038"/>
          </a:xfrm>
          <a:prstGeom prst="rect">
            <a:avLst/>
          </a:prstGeom>
          <a:noFill/>
          <a:ln w="9525">
            <a:noFill/>
          </a:ln>
        </p:spPr>
        <p:txBody>
          <a:bodyPr>
            <a:spAutoFit/>
          </a:bodyPr>
          <a:p>
            <a:r>
              <a:rPr lang="zh-CN" altLang="en-US" sz="3000" b="1" dirty="0">
                <a:latin typeface="黑体" panose="02010609060101010101" pitchFamily="49" charset="-122"/>
                <a:ea typeface="黑体" panose="02010609060101010101" pitchFamily="49" charset="-122"/>
                <a:cs typeface="黑体" panose="02010609060101010101" pitchFamily="49" charset="-122"/>
              </a:rPr>
              <a:t>言之有“</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rPr>
              <a:t>节</a:t>
            </a:r>
            <a:r>
              <a:rPr lang="zh-CN" altLang="en-US" sz="3000" b="1" dirty="0">
                <a:latin typeface="黑体" panose="02010609060101010101" pitchFamily="49" charset="-122"/>
                <a:ea typeface="黑体" panose="02010609060101010101" pitchFamily="49" charset="-122"/>
                <a:cs typeface="黑体" panose="02010609060101010101" pitchFamily="49" charset="-122"/>
              </a:rPr>
              <a:t>”</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p:txBody>
      </p:sp>
      <p:sp>
        <p:nvSpPr>
          <p:cNvPr id="11" name="Text Box 7"/>
          <p:cNvSpPr txBox="1"/>
          <p:nvPr/>
        </p:nvSpPr>
        <p:spPr>
          <a:xfrm>
            <a:off x="3021013" y="3424238"/>
            <a:ext cx="2878137" cy="554037"/>
          </a:xfrm>
          <a:prstGeom prst="rect">
            <a:avLst/>
          </a:prstGeom>
          <a:noFill/>
          <a:ln w="9525">
            <a:noFill/>
          </a:ln>
        </p:spPr>
        <p:txBody>
          <a:bodyPr>
            <a:spAutoFit/>
          </a:bodyPr>
          <a:p>
            <a:r>
              <a:rPr lang="zh-CN" altLang="en-US" sz="3000" b="1" dirty="0">
                <a:latin typeface="黑体" panose="02010609060101010101" pitchFamily="49" charset="-122"/>
                <a:ea typeface="黑体" panose="02010609060101010101" pitchFamily="49" charset="-122"/>
                <a:cs typeface="黑体" panose="02010609060101010101" pitchFamily="49" charset="-122"/>
              </a:rPr>
              <a:t>言之有“</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rPr>
              <a:t>据</a:t>
            </a:r>
            <a:r>
              <a:rPr lang="zh-CN" altLang="en-US" sz="3000" b="1" dirty="0">
                <a:latin typeface="黑体" panose="02010609060101010101" pitchFamily="49" charset="-122"/>
                <a:ea typeface="黑体" panose="02010609060101010101" pitchFamily="49" charset="-122"/>
                <a:cs typeface="黑体" panose="02010609060101010101" pitchFamily="49" charset="-122"/>
              </a:rPr>
              <a:t>”</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p:txBody>
      </p:sp>
      <p:sp>
        <p:nvSpPr>
          <p:cNvPr id="12" name="Text Box 8"/>
          <p:cNvSpPr txBox="1"/>
          <p:nvPr/>
        </p:nvSpPr>
        <p:spPr>
          <a:xfrm>
            <a:off x="3021013" y="4157663"/>
            <a:ext cx="2778125" cy="554037"/>
          </a:xfrm>
          <a:prstGeom prst="rect">
            <a:avLst/>
          </a:prstGeom>
          <a:noFill/>
          <a:ln w="9525">
            <a:noFill/>
          </a:ln>
        </p:spPr>
        <p:txBody>
          <a:bodyPr>
            <a:spAutoFit/>
          </a:bodyPr>
          <a:p>
            <a:r>
              <a:rPr lang="zh-CN" altLang="en-US" sz="3000" b="1" dirty="0">
                <a:latin typeface="黑体" panose="02010609060101010101" pitchFamily="49" charset="-122"/>
                <a:ea typeface="黑体" panose="02010609060101010101" pitchFamily="49" charset="-122"/>
                <a:cs typeface="黑体" panose="02010609060101010101" pitchFamily="49" charset="-122"/>
              </a:rPr>
              <a:t>言之有“</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rPr>
              <a:t>力</a:t>
            </a:r>
            <a:r>
              <a:rPr lang="zh-CN" altLang="en-US" sz="3000" b="1" dirty="0">
                <a:latin typeface="黑体" panose="02010609060101010101" pitchFamily="49" charset="-122"/>
                <a:ea typeface="黑体" panose="02010609060101010101" pitchFamily="49" charset="-122"/>
                <a:cs typeface="黑体" panose="02010609060101010101" pitchFamily="49" charset="-122"/>
              </a:rPr>
              <a:t>”</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p:txBody>
      </p:sp>
      <p:sp>
        <p:nvSpPr>
          <p:cNvPr id="13" name="AutoShape 9"/>
          <p:cNvSpPr/>
          <p:nvPr/>
        </p:nvSpPr>
        <p:spPr>
          <a:xfrm>
            <a:off x="2805113" y="2773363"/>
            <a:ext cx="333375" cy="1839912"/>
          </a:xfrm>
          <a:prstGeom prst="leftBrace">
            <a:avLst>
              <a:gd name="adj1" fmla="val 54040"/>
              <a:gd name="adj2" fmla="val 50000"/>
            </a:avLst>
          </a:prstGeom>
          <a:noFill/>
          <a:ln w="25400" cap="flat" cmpd="sng">
            <a:solidFill>
              <a:schemeClr val="tx1"/>
            </a:solidFill>
            <a:prstDash val="solid"/>
            <a:headEnd type="none" w="med" len="med"/>
            <a:tailEnd type="none" w="med" len="med"/>
          </a:ln>
        </p:spPr>
        <p:txBody>
          <a:bodyPr wrap="none" anchor="ctr"/>
          <a:p>
            <a:pPr algn="ctr"/>
            <a:endParaRPr lang="zh-CN" altLang="en-US" sz="2400" b="1" dirty="0">
              <a:latin typeface="黑体" panose="02010609060101010101" pitchFamily="49" charset="-122"/>
              <a:ea typeface="黑体" panose="02010609060101010101" pitchFamily="49" charset="-122"/>
            </a:endParaRPr>
          </a:p>
        </p:txBody>
      </p:sp>
      <p:sp>
        <p:nvSpPr>
          <p:cNvPr id="14" name="Text Box 11"/>
          <p:cNvSpPr txBox="1"/>
          <p:nvPr/>
        </p:nvSpPr>
        <p:spPr>
          <a:xfrm>
            <a:off x="5851525" y="3028950"/>
            <a:ext cx="1066800" cy="554038"/>
          </a:xfrm>
          <a:prstGeom prst="rect">
            <a:avLst/>
          </a:prstGeom>
          <a:noFill/>
          <a:ln w="9525">
            <a:noFill/>
          </a:ln>
        </p:spPr>
        <p:txBody>
          <a:bodyPr>
            <a:spAutoFit/>
          </a:bodyPr>
          <a:p>
            <a:pPr algn="ctr"/>
            <a:r>
              <a:rPr lang="zh-CN" altLang="en-US" sz="3000" b="1" dirty="0">
                <a:solidFill>
                  <a:srgbClr val="0000FF"/>
                </a:solidFill>
                <a:latin typeface="黑体" panose="02010609060101010101" pitchFamily="49" charset="-122"/>
                <a:ea typeface="黑体" panose="02010609060101010101" pitchFamily="49" charset="-122"/>
              </a:rPr>
              <a:t>道义</a:t>
            </a:r>
            <a:endParaRPr lang="zh-CN" altLang="en-US" sz="3000" b="1" dirty="0">
              <a:solidFill>
                <a:srgbClr val="0000FF"/>
              </a:solidFill>
              <a:latin typeface="黑体" panose="02010609060101010101" pitchFamily="49" charset="-122"/>
              <a:ea typeface="黑体" panose="02010609060101010101" pitchFamily="49" charset="-122"/>
            </a:endParaRPr>
          </a:p>
        </p:txBody>
      </p:sp>
      <p:sp>
        <p:nvSpPr>
          <p:cNvPr id="15" name="Text Box 12"/>
          <p:cNvSpPr txBox="1"/>
          <p:nvPr/>
        </p:nvSpPr>
        <p:spPr>
          <a:xfrm>
            <a:off x="5773738" y="4157663"/>
            <a:ext cx="1058862" cy="554037"/>
          </a:xfrm>
          <a:prstGeom prst="rect">
            <a:avLst/>
          </a:prstGeom>
          <a:noFill/>
          <a:ln w="9525">
            <a:noFill/>
          </a:ln>
        </p:spPr>
        <p:txBody>
          <a:bodyPr>
            <a:spAutoFit/>
          </a:bodyPr>
          <a:p>
            <a:pPr algn="ctr"/>
            <a:r>
              <a:rPr lang="zh-CN" altLang="en-US" sz="3000" b="1" dirty="0">
                <a:solidFill>
                  <a:srgbClr val="0000FF"/>
                </a:solidFill>
                <a:latin typeface="黑体" panose="02010609060101010101" pitchFamily="49" charset="-122"/>
                <a:ea typeface="黑体" panose="02010609060101010101" pitchFamily="49" charset="-122"/>
              </a:rPr>
              <a:t>威力</a:t>
            </a:r>
            <a:endParaRPr lang="zh-CN" altLang="en-US" sz="3000" b="1" dirty="0">
              <a:solidFill>
                <a:srgbClr val="0000FF"/>
              </a:solidFill>
              <a:latin typeface="黑体" panose="02010609060101010101" pitchFamily="49" charset="-122"/>
              <a:ea typeface="黑体" panose="02010609060101010101" pitchFamily="49" charset="-122"/>
            </a:endParaRPr>
          </a:p>
        </p:txBody>
      </p:sp>
      <p:sp>
        <p:nvSpPr>
          <p:cNvPr id="16" name="AutoShape 13"/>
          <p:cNvSpPr/>
          <p:nvPr/>
        </p:nvSpPr>
        <p:spPr>
          <a:xfrm>
            <a:off x="5567363" y="2789238"/>
            <a:ext cx="228600" cy="1122362"/>
          </a:xfrm>
          <a:prstGeom prst="rightBrace">
            <a:avLst>
              <a:gd name="adj1" fmla="val 116605"/>
              <a:gd name="adj2" fmla="val 50000"/>
            </a:avLst>
          </a:prstGeom>
          <a:noFill/>
          <a:ln w="25400" cap="flat" cmpd="sng">
            <a:solidFill>
              <a:schemeClr val="tx1"/>
            </a:solidFill>
            <a:prstDash val="solid"/>
            <a:headEnd type="none" w="med" len="med"/>
            <a:tailEnd type="none" w="med" len="med"/>
          </a:ln>
        </p:spPr>
        <p:txBody>
          <a:bodyPr wrap="none" anchor="ctr"/>
          <a:p>
            <a:endParaRPr lang="zh-CN" altLang="en-US" dirty="0">
              <a:latin typeface="黑体" panose="02010609060101010101" pitchFamily="49" charset="-122"/>
              <a:ea typeface="黑体" panose="02010609060101010101" pitchFamily="49" charset="-122"/>
            </a:endParaRPr>
          </a:p>
        </p:txBody>
      </p:sp>
      <p:grpSp>
        <p:nvGrpSpPr>
          <p:cNvPr id="2" name="组合 1"/>
          <p:cNvGrpSpPr/>
          <p:nvPr/>
        </p:nvGrpSpPr>
        <p:grpSpPr>
          <a:xfrm>
            <a:off x="189230" y="240030"/>
            <a:ext cx="2346325" cy="649104"/>
            <a:chOff x="923" y="1552"/>
            <a:chExt cx="3695" cy="882"/>
          </a:xfrm>
        </p:grpSpPr>
        <p:pic>
          <p:nvPicPr>
            <p:cNvPr id="6" name="图片 5" descr="00 图标-04"/>
            <p:cNvPicPr>
              <a:picLocks noChangeAspect="1"/>
            </p:cNvPicPr>
            <p:nvPr/>
          </p:nvPicPr>
          <p:blipFill>
            <a:blip r:embed="rId1" cstate="print"/>
            <a:stretch>
              <a:fillRect/>
            </a:stretch>
          </p:blipFill>
          <p:spPr>
            <a:xfrm>
              <a:off x="923" y="1552"/>
              <a:ext cx="3695" cy="882"/>
            </a:xfrm>
            <a:prstGeom prst="rect">
              <a:avLst/>
            </a:prstGeom>
          </p:spPr>
        </p:pic>
        <p:sp>
          <p:nvSpPr>
            <p:cNvPr id="3" name="文本框 3"/>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文章解析</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0" fill="hold"/>
                                        <p:tgtEl>
                                          <p:spTgt spid="9"/>
                                        </p:tgtEl>
                                        <p:attrNameLst>
                                          <p:attrName>ppt_w</p:attrName>
                                        </p:attrNameLst>
                                      </p:cBhvr>
                                      <p:tavLst>
                                        <p:tav tm="0" fmla="#ppt_w*sin(2.5*pi*$)">
                                          <p:val>
                                            <p:fltVal val="0.000000"/>
                                          </p:val>
                                        </p:tav>
                                        <p:tav tm="100000">
                                          <p:val>
                                            <p:fltVal val="1.000000"/>
                                          </p:val>
                                        </p:tav>
                                      </p:tavLst>
                                    </p:anim>
                                    <p:anim calcmode="lin" valueType="num">
                                      <p:cBhvr>
                                        <p:cTn id="14" dur="5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outHorizont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out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5"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42"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outHorizont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dissolv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dissolve">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p:bldP spid="10" grpId="0"/>
      <p:bldP spid="11" grpId="0"/>
      <p:bldP spid="12" grpId="0"/>
      <p:bldP spid="13" grpId="0" animBg="1"/>
      <p:bldP spid="14" grpId="0"/>
      <p:bldP spid="15" grpId="0"/>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87350" y="801688"/>
            <a:ext cx="8369300" cy="3846195"/>
          </a:xfrm>
          <a:prstGeom prst="rect">
            <a:avLst/>
          </a:prstGeom>
        </p:spPr>
        <p:txBody>
          <a:bodyPr>
            <a:spAutoFit/>
          </a:bodyPr>
          <a:lstStyle/>
          <a:p>
            <a:pPr marL="0" marR="0" lvl="0" indent="0" algn="l" defTabSz="914400" rtl="0" eaLnBrk="1" fontAlgn="base" latinLnBrk="0" hangingPunct="1">
              <a:lnSpc>
                <a:spcPct val="130000"/>
              </a:lnSpc>
              <a:spcBef>
                <a:spcPts val="1200"/>
              </a:spcBef>
              <a:spcAft>
                <a:spcPct val="0"/>
              </a:spcAft>
              <a:buClrTx/>
              <a:buSzTx/>
              <a:buFont typeface="Arial" panose="020B0604020202020204" pitchFamily="34" charset="0"/>
              <a:buNone/>
              <a:defRPr/>
            </a:pPr>
            <a:r>
              <a:rPr kumimoji="0" lang="en-US" altLang="zh-CN" sz="30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1.</a:t>
            </a:r>
            <a:r>
              <a:rPr kumimoji="0" lang="zh-CN" altLang="en-US" sz="30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“巧”在言辞委婉，言之有“节”上。</a:t>
            </a:r>
            <a:endParaRPr kumimoji="0" lang="en-US" altLang="zh-CN" sz="30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1" fontAlgn="base" latinLnBrk="0" hangingPunct="1">
              <a:lnSpc>
                <a:spcPct val="130000"/>
              </a:lnSpc>
              <a:spcBef>
                <a:spcPts val="1200"/>
              </a:spcBef>
              <a:spcAft>
                <a:spcPct val="0"/>
              </a:spcAft>
              <a:buClrTx/>
              <a:buSzTx/>
              <a:buFont typeface="Arial" panose="020B0604020202020204" pitchFamily="34" charset="0"/>
              <a:buNone/>
              <a:defRPr/>
            </a:pPr>
            <a:r>
              <a:rPr kumimoji="0" lang="en-US" altLang="zh-CN" sz="3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    </a:t>
            </a:r>
            <a:r>
              <a:rPr kumimoji="0" lang="zh-CN" altLang="en-US" sz="3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秦王要求以五百里之地易安陵，纯属欺骗，当遭到安陵君拒绝后，“秦王不悦”，于是当着唐雎的面露出威胁之意。对此，唐雎先用屈从口吻说：</a:t>
            </a:r>
            <a:r>
              <a:rPr kumimoji="0" lang="en-US" altLang="zh-CN" sz="3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zh-CN" altLang="en-US" sz="3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否，非若是也。”这一回答既缓和了秦王倚强凌弱的气势，又强调了不肯易地的原因。</a:t>
            </a:r>
            <a:endParaRPr kumimoji="0" lang="zh-CN" altLang="en-US" sz="3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charRg st="20" end="128"/>
                                            </p:txEl>
                                          </p:spTgt>
                                        </p:tgtEl>
                                        <p:attrNameLst>
                                          <p:attrName>style.visibility</p:attrName>
                                        </p:attrNameLst>
                                      </p:cBhvr>
                                      <p:to>
                                        <p:strVal val="visible"/>
                                      </p:to>
                                    </p:set>
                                    <p:animEffect transition="in" filter="randombar(horizontal)">
                                      <p:cBhvr>
                                        <p:cTn id="7" dur="500"/>
                                        <p:tgtEl>
                                          <p:spTgt spid="2">
                                            <p:txEl>
                                              <p:charRg st="20" end="12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8175" y="1081088"/>
            <a:ext cx="7867650" cy="3246120"/>
          </a:xfrm>
          <a:prstGeom prst="rect">
            <a:avLst/>
          </a:prstGeom>
          <a:noFill/>
          <a:ln w="9525">
            <a:noFill/>
          </a:ln>
        </p:spPr>
        <p:txBody>
          <a:bodyPr>
            <a:spAutoFit/>
          </a:bodyPr>
          <a:p>
            <a:pPr eaLnBrk="1" hangingPunct="1">
              <a:lnSpc>
                <a:spcPct val="130000"/>
              </a:lnSpc>
              <a:spcBef>
                <a:spcPts val="1200"/>
              </a:spcBef>
            </a:pPr>
            <a:r>
              <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2.</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“巧”在针锋相对，言之有“据”上。</a:t>
            </a:r>
            <a:endPar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30000"/>
              </a:lnSpc>
              <a:spcBef>
                <a:spcPts val="1200"/>
              </a:spcBef>
            </a:pPr>
            <a:r>
              <a:rPr lang="en-US" altLang="zh-CN" sz="3000" b="1" dirty="0">
                <a:latin typeface="黑体" panose="02010609060101010101" pitchFamily="49" charset="-122"/>
                <a:ea typeface="黑体" panose="02010609060101010101" pitchFamily="49" charset="-122"/>
                <a:cs typeface="黑体" panose="02010609060101010101" pitchFamily="49" charset="-122"/>
              </a:rPr>
              <a:t>    </a:t>
            </a:r>
            <a:r>
              <a:rPr lang="zh-CN" altLang="en-US" sz="3000" b="1" dirty="0">
                <a:latin typeface="黑体" panose="02010609060101010101" pitchFamily="49" charset="-122"/>
                <a:ea typeface="黑体" panose="02010609060101010101" pitchFamily="49" charset="-122"/>
                <a:cs typeface="黑体" panose="02010609060101010101" pitchFamily="49" charset="-122"/>
              </a:rPr>
              <a:t>秦王见诈骗不行，便用“伏尸百万，流血千里”的所谓“天子之怒”进行威吓。唐雎正气凛然，针锋相对，用“伏尸二人，流血五步”的“士之怒”进行回击。</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charRg st="20" end="95"/>
                                            </p:txEl>
                                          </p:spTgt>
                                        </p:tgtEl>
                                        <p:attrNameLst>
                                          <p:attrName>style.visibility</p:attrName>
                                        </p:attrNameLst>
                                      </p:cBhvr>
                                      <p:to>
                                        <p:strVal val="visible"/>
                                      </p:to>
                                    </p:set>
                                    <p:animEffect transition="in" filter="randombar(horizontal)">
                                      <p:cBhvr>
                                        <p:cTn id="7" dur="500"/>
                                        <p:tgtEl>
                                          <p:spTgt spid="2">
                                            <p:txEl>
                                              <p:charRg st="20" end="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00075" y="822325"/>
            <a:ext cx="7943850" cy="3846195"/>
          </a:xfrm>
          <a:prstGeom prst="rect">
            <a:avLst/>
          </a:prstGeom>
          <a:noFill/>
          <a:ln w="9525">
            <a:noFill/>
          </a:ln>
        </p:spPr>
        <p:txBody>
          <a:bodyPr>
            <a:spAutoFit/>
          </a:bodyPr>
          <a:p>
            <a:pPr eaLnBrk="1" hangingPunct="1">
              <a:lnSpc>
                <a:spcPct val="130000"/>
              </a:lnSpc>
              <a:spcBef>
                <a:spcPts val="1200"/>
              </a:spcBef>
            </a:pPr>
            <a:r>
              <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3.</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“巧”在以行证言，言之有“力”上。</a:t>
            </a:r>
            <a:endPar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30000"/>
              </a:lnSpc>
              <a:spcBef>
                <a:spcPts val="1200"/>
              </a:spcBef>
            </a:pPr>
            <a:r>
              <a:rPr lang="en-US" altLang="zh-CN" sz="3000" b="1" dirty="0">
                <a:latin typeface="黑体" panose="02010609060101010101" pitchFamily="49" charset="-122"/>
                <a:ea typeface="黑体" panose="02010609060101010101" pitchFamily="49" charset="-122"/>
                <a:cs typeface="黑体" panose="02010609060101010101" pitchFamily="49" charset="-122"/>
              </a:rPr>
              <a:t>    </a:t>
            </a:r>
            <a:r>
              <a:rPr lang="zh-CN" altLang="en-US" sz="3000" b="1" dirty="0">
                <a:latin typeface="黑体" panose="02010609060101010101" pitchFamily="49" charset="-122"/>
                <a:ea typeface="黑体" panose="02010609060101010101" pitchFamily="49" charset="-122"/>
                <a:cs typeface="黑体" panose="02010609060101010101" pitchFamily="49" charset="-122"/>
              </a:rPr>
              <a:t>倘若唐雎只用文战，不辅以武攻，秦王不会折服。以行证言，就能使“言”更富于慑敌的威力。唐雎以“挺剑而起”这一义无反顾的行为，来证明今日欲刺秦王之“言”的真实性和尖锐性，迫使秦王屈服。</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charRg st="20" end="115"/>
                                            </p:txEl>
                                          </p:spTgt>
                                        </p:tgtEl>
                                        <p:attrNameLst>
                                          <p:attrName>style.visibility</p:attrName>
                                        </p:attrNameLst>
                                      </p:cBhvr>
                                      <p:to>
                                        <p:strVal val="visible"/>
                                      </p:to>
                                    </p:set>
                                    <p:animEffect transition="in" filter="randombar(horizontal)">
                                      <p:cBhvr>
                                        <p:cTn id="7" dur="500"/>
                                        <p:tgtEl>
                                          <p:spTgt spid="2">
                                            <p:txEl>
                                              <p:charRg st="20" end="1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p:nvPr/>
        </p:nvSpPr>
        <p:spPr>
          <a:xfrm>
            <a:off x="512445" y="307975"/>
            <a:ext cx="8339455" cy="1118870"/>
          </a:xfrm>
          <a:prstGeom prst="rect">
            <a:avLst/>
          </a:prstGeom>
          <a:noFill/>
          <a:ln w="9525">
            <a:noFill/>
          </a:ln>
        </p:spPr>
        <p:txBody>
          <a:bodyPr anchor="ctr"/>
          <a:p>
            <a:r>
              <a:rPr lang="en-US" altLang="zh-CN" sz="3000" b="1" noProof="0" dirty="0">
                <a:ln>
                  <a:noFill/>
                </a:ln>
                <a:effectLst/>
                <a:uLnTx/>
                <a:uFillTx/>
                <a:latin typeface="+mj-ea"/>
                <a:ea typeface="+mj-ea"/>
              </a:rPr>
              <a:t>    </a:t>
            </a:r>
            <a:r>
              <a:rPr lang="zh-CN" altLang="en-US" sz="3000" b="1" noProof="0" dirty="0">
                <a:ln>
                  <a:noFill/>
                </a:ln>
                <a:effectLst/>
                <a:uLnTx/>
                <a:uFillTx/>
                <a:latin typeface="+mj-ea"/>
                <a:ea typeface="+mj-ea"/>
              </a:rPr>
              <a:t>2.秦王想要并吞安陵国，采用了哪些手段？最后得到什么结果？</a:t>
            </a:r>
            <a:endParaRPr lang="zh-CN" altLang="en-US" sz="3000" b="1" noProof="0" dirty="0">
              <a:ln>
                <a:noFill/>
              </a:ln>
              <a:effectLst/>
              <a:uLnTx/>
              <a:uFillTx/>
              <a:latin typeface="+mj-ea"/>
              <a:ea typeface="+mj-ea"/>
            </a:endParaRPr>
          </a:p>
        </p:txBody>
      </p:sp>
      <p:sp>
        <p:nvSpPr>
          <p:cNvPr id="21507" name="Rectangle 3"/>
          <p:cNvSpPr/>
          <p:nvPr/>
        </p:nvSpPr>
        <p:spPr>
          <a:xfrm>
            <a:off x="512128" y="1493203"/>
            <a:ext cx="8229600" cy="3415030"/>
          </a:xfrm>
          <a:prstGeom prst="rect">
            <a:avLst/>
          </a:prstGeom>
          <a:noFill/>
          <a:ln w="9525">
            <a:noFill/>
          </a:ln>
          <a:effectLst>
            <a:outerShdw dist="35921" dir="2699999" algn="ctr" rotWithShape="0">
              <a:srgbClr val="FFFFFF"/>
            </a:outerShdw>
          </a:effectLst>
        </p:spPr>
        <p:txBody>
          <a:bodyPr anchor="t">
            <a:spAutoFit/>
          </a:bodyPr>
          <a:p>
            <a:pPr eaLnBrk="0" hangingPunct="0">
              <a:lnSpc>
                <a:spcPct val="120000"/>
              </a:lnSpc>
              <a:spcBef>
                <a:spcPct val="50000"/>
              </a:spcBef>
            </a:pPr>
            <a:r>
              <a:rPr lang="en-US" altLang="zh-CN" sz="3000" b="1" dirty="0">
                <a:ln>
                  <a:noFill/>
                </a:ln>
                <a:solidFill>
                  <a:srgbClr val="0000FF"/>
                </a:solidFill>
                <a:latin typeface="黑体" panose="02010609060101010101" pitchFamily="49" charset="-122"/>
                <a:ea typeface="黑体" panose="02010609060101010101" pitchFamily="49" charset="-122"/>
                <a:cs typeface="黑体" panose="02010609060101010101" pitchFamily="49" charset="-122"/>
              </a:rPr>
              <a:t>    </a:t>
            </a:r>
            <a:r>
              <a:rPr lang="zh-CN" altLang="en-US" sz="3000" b="1" dirty="0">
                <a:ln>
                  <a:noFill/>
                </a:ln>
                <a:solidFill>
                  <a:srgbClr val="0000FF"/>
                </a:solidFill>
                <a:latin typeface="黑体" panose="02010609060101010101" pitchFamily="49" charset="-122"/>
                <a:ea typeface="黑体" panose="02010609060101010101" pitchFamily="49" charset="-122"/>
                <a:cs typeface="黑体" panose="02010609060101010101" pitchFamily="49" charset="-122"/>
              </a:rPr>
              <a:t>秦王先是采用“</a:t>
            </a:r>
            <a:r>
              <a:rPr lang="zh-CN" altLang="en-US" sz="3000" b="1" dirty="0">
                <a:ln>
                  <a:noFill/>
                </a:ln>
                <a:solidFill>
                  <a:srgbClr val="FF0000"/>
                </a:solidFill>
                <a:latin typeface="黑体" panose="02010609060101010101" pitchFamily="49" charset="-122"/>
                <a:ea typeface="黑体" panose="02010609060101010101" pitchFamily="49" charset="-122"/>
                <a:cs typeface="黑体" panose="02010609060101010101" pitchFamily="49" charset="-122"/>
              </a:rPr>
              <a:t>以大易小</a:t>
            </a:r>
            <a:r>
              <a:rPr lang="zh-CN" altLang="en-US" sz="3000" b="1" dirty="0">
                <a:ln>
                  <a:noFill/>
                </a:ln>
                <a:solidFill>
                  <a:srgbClr val="0000FF"/>
                </a:solidFill>
                <a:latin typeface="黑体" panose="02010609060101010101" pitchFamily="49" charset="-122"/>
                <a:ea typeface="黑体" panose="02010609060101010101" pitchFamily="49" charset="-122"/>
                <a:cs typeface="黑体" panose="02010609060101010101" pitchFamily="49" charset="-122"/>
              </a:rPr>
              <a:t>”的欺诈手段，被安陵君拒绝后，责备安陵君，并露威胁之意。唐雎则</a:t>
            </a:r>
            <a:r>
              <a:rPr lang="zh-CN" altLang="en-US" sz="3000" b="1" dirty="0">
                <a:ln>
                  <a:noFill/>
                </a:ln>
                <a:solidFill>
                  <a:srgbClr val="FF0000"/>
                </a:solidFill>
                <a:latin typeface="黑体" panose="02010609060101010101" pitchFamily="49" charset="-122"/>
                <a:ea typeface="黑体" panose="02010609060101010101" pitchFamily="49" charset="-122"/>
                <a:cs typeface="黑体" panose="02010609060101010101" pitchFamily="49" charset="-122"/>
              </a:rPr>
              <a:t>从容镇定</a:t>
            </a:r>
            <a:r>
              <a:rPr lang="zh-CN" altLang="en-US" sz="3000" b="1" dirty="0">
                <a:ln>
                  <a:noFill/>
                </a:ln>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ln>
                  <a:noFill/>
                </a:ln>
                <a:solidFill>
                  <a:srgbClr val="FF0000"/>
                </a:solidFill>
                <a:latin typeface="黑体" panose="02010609060101010101" pitchFamily="49" charset="-122"/>
                <a:ea typeface="黑体" panose="02010609060101010101" pitchFamily="49" charset="-122"/>
                <a:cs typeface="黑体" panose="02010609060101010101" pitchFamily="49" charset="-122"/>
              </a:rPr>
              <a:t>据理答辩</a:t>
            </a:r>
            <a:r>
              <a:rPr lang="zh-CN" altLang="en-US" sz="3000" b="1" dirty="0">
                <a:ln>
                  <a:noFill/>
                </a:ln>
                <a:solidFill>
                  <a:srgbClr val="0000FF"/>
                </a:solidFill>
                <a:latin typeface="黑体" panose="02010609060101010101" pitchFamily="49" charset="-122"/>
                <a:ea typeface="黑体" panose="02010609060101010101" pitchFamily="49" charset="-122"/>
                <a:cs typeface="黑体" panose="02010609060101010101" pitchFamily="49" charset="-122"/>
              </a:rPr>
              <a:t>。秦王大怒，用武力恐吓相威胁，但唐雎抗辩，步步紧逼，直至挺剑而起。秦王终于</a:t>
            </a:r>
            <a:r>
              <a:rPr lang="zh-CN" altLang="en-US" sz="3000" b="1" dirty="0">
                <a:ln>
                  <a:noFill/>
                </a:ln>
                <a:solidFill>
                  <a:srgbClr val="FF0000"/>
                </a:solidFill>
                <a:latin typeface="黑体" panose="02010609060101010101" pitchFamily="49" charset="-122"/>
                <a:ea typeface="黑体" panose="02010609060101010101" pitchFamily="49" charset="-122"/>
                <a:cs typeface="黑体" panose="02010609060101010101" pitchFamily="49" charset="-122"/>
              </a:rPr>
              <a:t>色挠</a:t>
            </a:r>
            <a:r>
              <a:rPr lang="zh-CN" altLang="en-US" sz="3000" b="1" dirty="0">
                <a:ln>
                  <a:noFill/>
                </a:ln>
                <a:solidFill>
                  <a:srgbClr val="0000FF"/>
                </a:solidFill>
                <a:latin typeface="黑体" panose="02010609060101010101" pitchFamily="49" charset="-122"/>
                <a:ea typeface="黑体" panose="02010609060101010101" pitchFamily="49" charset="-122"/>
                <a:cs typeface="黑体" panose="02010609060101010101" pitchFamily="49" charset="-122"/>
              </a:rPr>
              <a:t>，长跪而谢。唐雎不辱使命，</a:t>
            </a:r>
            <a:r>
              <a:rPr lang="zh-CN" altLang="en-US" sz="3000" b="1" dirty="0">
                <a:ln>
                  <a:noFill/>
                </a:ln>
                <a:solidFill>
                  <a:srgbClr val="FF0000"/>
                </a:solidFill>
                <a:latin typeface="黑体" panose="02010609060101010101" pitchFamily="49" charset="-122"/>
                <a:ea typeface="黑体" panose="02010609060101010101" pitchFamily="49" charset="-122"/>
                <a:cs typeface="黑体" panose="02010609060101010101" pitchFamily="49" charset="-122"/>
              </a:rPr>
              <a:t>捍卫了安陵国和自己的尊严</a:t>
            </a:r>
            <a:r>
              <a:rPr lang="zh-CN" altLang="en-US" sz="3000" b="1" dirty="0">
                <a:ln>
                  <a:noFill/>
                </a:ln>
                <a:solidFill>
                  <a:srgbClr val="0000FF"/>
                </a:solidFill>
                <a:latin typeface="黑体" panose="02010609060101010101" pitchFamily="49" charset="-122"/>
                <a:ea typeface="黑体" panose="02010609060101010101" pitchFamily="49" charset="-122"/>
                <a:cs typeface="黑体" panose="02010609060101010101" pitchFamily="49" charset="-122"/>
              </a:rPr>
              <a:t>。 </a:t>
            </a:r>
            <a:endParaRPr lang="zh-CN" altLang="en-US" sz="3000" b="1" dirty="0">
              <a:ln>
                <a:noFill/>
              </a:ln>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ox(out)">
                                      <p:cBhvr>
                                        <p:cTn id="7"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5"/>
          <p:cNvSpPr txBox="1">
            <a:spLocks noChangeArrowheads="1"/>
          </p:cNvSpPr>
          <p:nvPr/>
        </p:nvSpPr>
        <p:spPr bwMode="auto">
          <a:xfrm>
            <a:off x="317500" y="276225"/>
            <a:ext cx="7890510" cy="121094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marR="0" lvl="0" algn="l" defTabSz="914400" rtl="0" eaLnBrk="1" fontAlgn="base" latinLnBrk="0" hangingPunct="1">
              <a:lnSpc>
                <a:spcPct val="130000"/>
              </a:lnSpc>
              <a:spcBef>
                <a:spcPct val="0"/>
              </a:spcBef>
              <a:spcAft>
                <a:spcPct val="0"/>
              </a:spcAft>
              <a:buClrTx/>
              <a:buSzTx/>
              <a:buFont typeface="Wingdings" panose="05000000000000000000" charset="0"/>
              <a:defRPr/>
            </a:pPr>
            <a:r>
              <a:rPr kumimoji="0" lang="en-US" altLang="zh-CN"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3.</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读了这个故事，你觉得唐雎是一个怎样的人？秦王又是怎样的一个人？</a:t>
            </a:r>
            <a:endParaRPr kumimoji="0" lang="zh-CN" altLang="en-US" sz="2800" b="1" i="0" u="none" strike="noStrike" kern="1200" cap="none" spc="0" normalizeH="0" baseline="0" noProof="0" dirty="0">
              <a:ln>
                <a:noFill/>
              </a:ln>
              <a:solidFill>
                <a:schemeClr val="tx1"/>
              </a:solidFill>
              <a:effectLst/>
              <a:uLnTx/>
              <a:uFillTx/>
              <a:latin typeface="+mj-ea"/>
              <a:ea typeface="+mj-ea"/>
              <a:cs typeface="+mn-cs"/>
            </a:endParaRPr>
          </a:p>
        </p:txBody>
      </p:sp>
      <p:sp>
        <p:nvSpPr>
          <p:cNvPr id="6" name="Text Box 8"/>
          <p:cNvSpPr txBox="1">
            <a:spLocks noChangeArrowheads="1"/>
          </p:cNvSpPr>
          <p:nvPr/>
        </p:nvSpPr>
        <p:spPr bwMode="auto">
          <a:xfrm>
            <a:off x="4759960" y="1758950"/>
            <a:ext cx="4117975" cy="2491740"/>
          </a:xfrm>
          <a:prstGeom prst="rect">
            <a:avLst/>
          </a:prstGeom>
          <a:noFill/>
          <a:ln w="9525">
            <a:noFill/>
            <a:miter lim="800000"/>
          </a:ln>
        </p:spPr>
        <p:txBody>
          <a:bodyPr wrap="square">
            <a:spAutoFit/>
          </a:bodyPr>
          <a:lstStyle/>
          <a:p>
            <a:pPr marR="0" defTabSz="914400" eaLnBrk="1" fontAlgn="auto" hangingPunct="1">
              <a:lnSpc>
                <a:spcPct val="130000"/>
              </a:lnSpc>
              <a:spcBef>
                <a:spcPts val="0"/>
              </a:spcBef>
              <a:spcAft>
                <a:spcPts val="0"/>
              </a:spcAft>
              <a:buClrTx/>
              <a:buSzTx/>
              <a:buFontTx/>
              <a:defRPr/>
            </a:pPr>
            <a:r>
              <a:rPr kumimoji="0" lang="zh-CN" altLang="en-US" sz="3000" b="1" kern="0" cap="none" spc="0" normalizeH="0" baseline="0" noProof="0" dirty="0">
                <a:solidFill>
                  <a:srgbClr val="FF0000"/>
                </a:solidFill>
                <a:latin typeface="黑体" panose="02010609060101010101" pitchFamily="49" charset="-122"/>
                <a:ea typeface="黑体" panose="02010609060101010101" pitchFamily="49" charset="-122"/>
                <a:cs typeface="黑体" panose="02010609060101010101" pitchFamily="49" charset="-122"/>
              </a:rPr>
              <a:t>    唐雎和秦王的形象互为衬托，它们共同构成了正义与非正义间拼死较量的一幕。</a:t>
            </a:r>
            <a:endParaRPr kumimoji="0" lang="zh-CN" altLang="en-US" sz="3000" b="1" kern="0" cap="none" spc="0" normalizeH="0" baseline="0" noProof="0"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pic>
        <p:nvPicPr>
          <p:cNvPr id="16386" name="图片 10243" descr="图片1"/>
          <p:cNvPicPr>
            <a:picLocks noChangeAspect="1"/>
          </p:cNvPicPr>
          <p:nvPr/>
        </p:nvPicPr>
        <p:blipFill>
          <a:blip r:embed="rId1"/>
          <a:stretch>
            <a:fillRect/>
          </a:stretch>
        </p:blipFill>
        <p:spPr>
          <a:xfrm>
            <a:off x="504190" y="1954530"/>
            <a:ext cx="4255770" cy="2101215"/>
          </a:xfrm>
          <a:prstGeom prst="roundRect">
            <a:avLst/>
          </a:prstGeom>
          <a:noFill/>
          <a:ln w="9525">
            <a:noFill/>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4"/>
          <p:cNvSpPr txBox="1"/>
          <p:nvPr/>
        </p:nvSpPr>
        <p:spPr>
          <a:xfrm>
            <a:off x="84455" y="1000125"/>
            <a:ext cx="8880475" cy="3709035"/>
          </a:xfrm>
          <a:prstGeom prst="rect">
            <a:avLst/>
          </a:prstGeom>
          <a:solidFill>
            <a:schemeClr val="bg1">
              <a:alpha val="26000"/>
            </a:schemeClr>
          </a:solidFill>
          <a:ln w="9525">
            <a:noFill/>
          </a:ln>
        </p:spPr>
        <p:txBody>
          <a:bodyPr wrap="square">
            <a:spAutoFit/>
          </a:bodyPr>
          <a:p>
            <a:pPr indent="187325">
              <a:lnSpc>
                <a:spcPct val="120000"/>
              </a:lnSpc>
            </a:pPr>
            <a:r>
              <a:rPr lang="en-US" altLang="zh-CN" sz="2800" b="1" dirty="0">
                <a:latin typeface="黑体" panose="02010609060101010101" pitchFamily="49" charset="-122"/>
                <a:ea typeface="黑体" panose="02010609060101010101" pitchFamily="49" charset="-122"/>
                <a:cs typeface="黑体" panose="02010609060101010101" pitchFamily="49" charset="-122"/>
              </a:rPr>
              <a:t>    </a:t>
            </a: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战国策</a:t>
            </a: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是一部国别</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体</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史学著作，</a:t>
            </a:r>
            <a:endParaRPr lang="zh-CN" altLang="en-US" sz="2800" b="1" dirty="0">
              <a:latin typeface="黑体" panose="02010609060101010101" pitchFamily="49" charset="-122"/>
              <a:ea typeface="黑体" panose="02010609060101010101" pitchFamily="49" charset="-122"/>
              <a:cs typeface="黑体" panose="02010609060101010101" pitchFamily="49" charset="-122"/>
              <a:sym typeface="+mn-ea"/>
            </a:endParaRPr>
          </a:p>
          <a:p>
            <a:pPr indent="187325">
              <a:lnSpc>
                <a:spcPct val="120000"/>
              </a:lnSpc>
            </a:pP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又称</a:t>
            </a:r>
            <a:r>
              <a:rPr lang="en-US" altLang="zh-CN" sz="2800" b="1">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国策</a:t>
            </a:r>
            <a:r>
              <a:rPr lang="en-US" altLang="zh-CN" sz="2800" b="1">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。是西汉刘向根据战国史书</a:t>
            </a:r>
            <a:endParaRPr lang="zh-CN" altLang="en-US" sz="2800" b="1" dirty="0">
              <a:latin typeface="黑体" panose="02010609060101010101" pitchFamily="49" charset="-122"/>
              <a:ea typeface="黑体" panose="02010609060101010101" pitchFamily="49" charset="-122"/>
              <a:cs typeface="黑体" panose="02010609060101010101" pitchFamily="49" charset="-122"/>
              <a:sym typeface="+mn-ea"/>
            </a:endParaRPr>
          </a:p>
          <a:p>
            <a:pPr indent="187325">
              <a:lnSpc>
                <a:spcPct val="120000"/>
              </a:lnSpc>
            </a:pP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整理编辑的，共</a:t>
            </a:r>
            <a:r>
              <a:rPr lang="en-US" altLang="zh-CN" sz="2800" b="1" dirty="0">
                <a:latin typeface="黑体" panose="02010609060101010101" pitchFamily="49" charset="-122"/>
                <a:ea typeface="黑体" panose="02010609060101010101" pitchFamily="49" charset="-122"/>
                <a:cs typeface="黑体" panose="02010609060101010101" pitchFamily="49" charset="-122"/>
                <a:sym typeface="+mn-ea"/>
              </a:rPr>
              <a:t>33</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篇，分国编次。记载了</a:t>
            </a:r>
            <a:endParaRPr lang="zh-CN" altLang="en-US" sz="2800" b="1" dirty="0">
              <a:latin typeface="黑体" panose="02010609060101010101" pitchFamily="49" charset="-122"/>
              <a:ea typeface="黑体" panose="02010609060101010101" pitchFamily="49" charset="-122"/>
              <a:cs typeface="黑体" panose="02010609060101010101" pitchFamily="49" charset="-122"/>
              <a:sym typeface="+mn-ea"/>
            </a:endParaRPr>
          </a:p>
          <a:p>
            <a:pPr indent="187325">
              <a:lnSpc>
                <a:spcPct val="120000"/>
              </a:lnSpc>
            </a:pP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西周、东周及</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秦</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齐</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楚</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赵</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魏</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、韩、</a:t>
            </a:r>
            <a:endParaRPr lang="zh-CN" altLang="en-US" sz="2800" b="1" dirty="0">
              <a:latin typeface="黑体" panose="02010609060101010101" pitchFamily="49" charset="-122"/>
              <a:ea typeface="黑体" panose="02010609060101010101" pitchFamily="49" charset="-122"/>
              <a:cs typeface="黑体" panose="02010609060101010101" pitchFamily="49" charset="-122"/>
              <a:sym typeface="+mn-ea"/>
            </a:endParaRPr>
          </a:p>
          <a:p>
            <a:pPr indent="187325">
              <a:lnSpc>
                <a:spcPct val="120000"/>
              </a:lnSpc>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燕</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宋</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卫</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中山</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各国之事，主要记述了战国时期的游说之士的政治主张和言行</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策略</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，也可说是游说之士的实战演习手册。</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p:txBody>
      </p:sp>
      <p:grpSp>
        <p:nvGrpSpPr>
          <p:cNvPr id="11" name="组合 10"/>
          <p:cNvGrpSpPr/>
          <p:nvPr/>
        </p:nvGrpSpPr>
        <p:grpSpPr>
          <a:xfrm>
            <a:off x="330835" y="234950"/>
            <a:ext cx="2346325" cy="649104"/>
            <a:chOff x="923" y="1552"/>
            <a:chExt cx="3695" cy="882"/>
          </a:xfrm>
        </p:grpSpPr>
        <p:pic>
          <p:nvPicPr>
            <p:cNvPr id="12" name="图片 11" descr="00 图标-04"/>
            <p:cNvPicPr>
              <a:picLocks noChangeAspect="1"/>
            </p:cNvPicPr>
            <p:nvPr/>
          </p:nvPicPr>
          <p:blipFill>
            <a:blip r:embed="rId1" cstate="print"/>
            <a:stretch>
              <a:fillRect/>
            </a:stretch>
          </p:blipFill>
          <p:spPr>
            <a:xfrm>
              <a:off x="923" y="1552"/>
              <a:ext cx="3695" cy="882"/>
            </a:xfrm>
            <a:prstGeom prst="rect">
              <a:avLst/>
            </a:prstGeom>
          </p:spPr>
        </p:pic>
        <p:sp>
          <p:nvSpPr>
            <p:cNvPr id="13" name="文本框 3"/>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文本知识</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pic>
        <p:nvPicPr>
          <p:cNvPr id="2" name="图片 1" descr="0eeee96c-9e2b-4097-8323-663757d9c228"/>
          <p:cNvPicPr>
            <a:picLocks noChangeAspect="1"/>
          </p:cNvPicPr>
          <p:nvPr/>
        </p:nvPicPr>
        <p:blipFill>
          <a:blip r:embed="rId2"/>
          <a:srcRect t="2776"/>
          <a:stretch>
            <a:fillRect/>
          </a:stretch>
        </p:blipFill>
        <p:spPr>
          <a:xfrm>
            <a:off x="6961505" y="791845"/>
            <a:ext cx="1767205" cy="2291080"/>
          </a:xfrm>
          <a:prstGeom prst="rect">
            <a:avLst/>
          </a:prstGeom>
          <a:noFill/>
          <a:ln w="9525">
            <a:noFill/>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1" name="Rectangle 3"/>
          <p:cNvSpPr/>
          <p:nvPr/>
        </p:nvSpPr>
        <p:spPr>
          <a:xfrm>
            <a:off x="4090988" y="573088"/>
            <a:ext cx="1828800" cy="582612"/>
          </a:xfrm>
          <a:prstGeom prst="rect">
            <a:avLst/>
          </a:prstGeom>
          <a:noFill/>
          <a:ln w="9525">
            <a:noFill/>
          </a:ln>
        </p:spPr>
        <p:txBody>
          <a:bodyPr anchor="t">
            <a:spAutoFit/>
          </a:bodyPr>
          <a:p>
            <a:pPr eaLnBrk="0" hangingPunct="0">
              <a:spcBef>
                <a:spcPct val="50000"/>
              </a:spcBef>
            </a:pP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秦王：</a:t>
            </a:r>
            <a:r>
              <a:rPr lang="zh-CN" altLang="en-US" sz="3200" b="1" dirty="0">
                <a:latin typeface="黑体" panose="02010609060101010101" pitchFamily="49" charset="-122"/>
                <a:ea typeface="黑体" panose="02010609060101010101" pitchFamily="49" charset="-122"/>
                <a:cs typeface="黑体" panose="02010609060101010101" pitchFamily="49" charset="-122"/>
              </a:rPr>
              <a:t> </a:t>
            </a:r>
            <a:endParaRPr lang="zh-CN" altLang="en-US" sz="3200" b="1" dirty="0">
              <a:latin typeface="黑体" panose="02010609060101010101" pitchFamily="49" charset="-122"/>
              <a:ea typeface="黑体" panose="02010609060101010101" pitchFamily="49" charset="-122"/>
              <a:cs typeface="黑体" panose="02010609060101010101" pitchFamily="49" charset="-122"/>
            </a:endParaRPr>
          </a:p>
        </p:txBody>
      </p:sp>
      <p:sp>
        <p:nvSpPr>
          <p:cNvPr id="22532" name="Rectangle 4"/>
          <p:cNvSpPr/>
          <p:nvPr/>
        </p:nvSpPr>
        <p:spPr>
          <a:xfrm>
            <a:off x="3759835" y="1474470"/>
            <a:ext cx="4559935" cy="1912620"/>
          </a:xfrm>
          <a:prstGeom prst="rect">
            <a:avLst/>
          </a:prstGeom>
          <a:solidFill>
            <a:srgbClr val="0070C0">
              <a:alpha val="34000"/>
            </a:srgbClr>
          </a:solidFill>
          <a:ln w="9525">
            <a:noFill/>
          </a:ln>
          <a:effectLst>
            <a:outerShdw dist="35921" dir="2699999" algn="ctr" rotWithShape="0">
              <a:srgbClr val="FFFFFF"/>
            </a:outerShdw>
          </a:effectLst>
        </p:spPr>
        <p:txBody>
          <a:bodyPr wrap="square" anchor="t">
            <a:spAutoFit/>
          </a:bodyPr>
          <a:p>
            <a:pPr eaLnBrk="0" hangingPunct="0">
              <a:lnSpc>
                <a:spcPct val="90000"/>
              </a:lnSpc>
              <a:spcBef>
                <a:spcPct val="50000"/>
              </a:spcBef>
            </a:pP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贪得无厌、奸诈狡猾，</a:t>
            </a:r>
            <a:endPar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eaLnBrk="0" hangingPunct="0">
              <a:lnSpc>
                <a:spcPct val="90000"/>
              </a:lnSpc>
              <a:spcBef>
                <a:spcPct val="50000"/>
              </a:spcBef>
            </a:pP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色厉内荏、外强中干的</a:t>
            </a:r>
            <a:endPar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endParaRPr>
          </a:p>
          <a:p>
            <a:pPr eaLnBrk="0" hangingPunct="0">
              <a:lnSpc>
                <a:spcPct val="90000"/>
              </a:lnSpc>
              <a:spcBef>
                <a:spcPct val="50000"/>
              </a:spcBef>
            </a:pP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纸老虎、</a:t>
            </a: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封建统治者 </a:t>
            </a:r>
            <a:endPar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pic>
        <p:nvPicPr>
          <p:cNvPr id="27652" name="图片 50180" descr="秦始皇"/>
          <p:cNvPicPr>
            <a:picLocks noChangeAspect="1"/>
          </p:cNvPicPr>
          <p:nvPr/>
        </p:nvPicPr>
        <p:blipFill>
          <a:blip r:embed="rId1"/>
          <a:stretch>
            <a:fillRect/>
          </a:stretch>
        </p:blipFill>
        <p:spPr>
          <a:xfrm>
            <a:off x="1108075" y="514985"/>
            <a:ext cx="2291080" cy="2977515"/>
          </a:xfrm>
          <a:prstGeom prst="rect">
            <a:avLst/>
          </a:prstGeom>
          <a:noFill/>
          <a:ln w="9525">
            <a:noFill/>
          </a:ln>
        </p:spPr>
      </p:pic>
      <p:sp>
        <p:nvSpPr>
          <p:cNvPr id="2" name="文本框 1"/>
          <p:cNvSpPr txBox="1"/>
          <p:nvPr/>
        </p:nvSpPr>
        <p:spPr>
          <a:xfrm>
            <a:off x="268605" y="3823335"/>
            <a:ext cx="8606790" cy="598805"/>
          </a:xfrm>
          <a:prstGeom prst="rect">
            <a:avLst/>
          </a:prstGeom>
          <a:solidFill>
            <a:srgbClr val="9933FF">
              <a:alpha val="34000"/>
            </a:srgbClr>
          </a:solidFill>
        </p:spPr>
        <p:txBody>
          <a:bodyPr wrap="none" rtlCol="0" anchor="t">
            <a:spAutoFit/>
          </a:bodyPr>
          <a:p>
            <a:pPr eaLnBrk="1" hangingPunct="1">
              <a:lnSpc>
                <a:spcPct val="110000"/>
              </a:lnSpc>
              <a:buFont typeface="Arial" panose="020B0604020202020204" pitchFamily="34" charset="0"/>
            </a:pP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sym typeface="+mn-ea"/>
              </a:rPr>
              <a:t>先倨后恭：使人谓</a:t>
            </a:r>
            <a:r>
              <a:rPr lang="en-US" altLang="zh-CN" sz="3000" b="1" dirty="0">
                <a:solidFill>
                  <a:srgbClr val="FF00FF"/>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sym typeface="+mn-ea"/>
              </a:rPr>
              <a:t>不悦</a:t>
            </a:r>
            <a:r>
              <a:rPr lang="en-US" altLang="zh-CN" sz="3000" b="1" dirty="0">
                <a:solidFill>
                  <a:srgbClr val="FF00FF"/>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sym typeface="+mn-ea"/>
              </a:rPr>
              <a:t>怫然怒</a:t>
            </a:r>
            <a:r>
              <a:rPr lang="en-US" altLang="zh-CN" sz="3000" b="1" dirty="0">
                <a:solidFill>
                  <a:srgbClr val="FF00FF"/>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sym typeface="+mn-ea"/>
              </a:rPr>
              <a:t>色挠长跪而谢</a:t>
            </a:r>
            <a:endPar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checkerboard(across)">
                                      <p:cBhvr>
                                        <p:cTn id="7" dur="500"/>
                                        <p:tgtEl>
                                          <p:spTgt spid="22531"/>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2532"/>
                                        </p:tgtEl>
                                        <p:attrNameLst>
                                          <p:attrName>style.visibility</p:attrName>
                                        </p:attrNameLst>
                                      </p:cBhvr>
                                      <p:to>
                                        <p:strVal val="visible"/>
                                      </p:to>
                                    </p:set>
                                    <p:animEffect transition="in" filter="checkerboard(across)">
                                      <p:cBhvr>
                                        <p:cTn id="11" dur="500"/>
                                        <p:tgtEl>
                                          <p:spTgt spid="22532"/>
                                        </p:tgtEl>
                                      </p:cBhvr>
                                    </p:animEffec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2"/>
                                        </p:tgtEl>
                                        <p:attrNameLst>
                                          <p:attrName>style.visibility</p:attrName>
                                        </p:attrNameLst>
                                      </p:cBhvr>
                                      <p:to>
                                        <p:strVal val="visible"/>
                                      </p:to>
                                    </p:set>
                                    <p:anim calcmode="discrete" valueType="clr">
                                      <p:cBhvr override="childStyle">
                                        <p:cTn id="16"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
                                        </p:tgtEl>
                                        <p:attrNameLst>
                                          <p:attrName>fillcolor</p:attrName>
                                        </p:attrNameLst>
                                      </p:cBhvr>
                                      <p:tavLst>
                                        <p:tav tm="0">
                                          <p:val>
                                            <p:clrVal>
                                              <a:schemeClr val="accent2"/>
                                            </p:clrVal>
                                          </p:val>
                                        </p:tav>
                                        <p:tav tm="50000">
                                          <p:val>
                                            <p:clrVal>
                                              <a:schemeClr val="hlink"/>
                                            </p:clrVal>
                                          </p:val>
                                        </p:tav>
                                      </p:tavLst>
                                    </p:anim>
                                    <p:set>
                                      <p:cBhvr>
                                        <p:cTn id="18"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2" grpId="0" bldLvl="0" animBg="1"/>
      <p:bldP spid="2"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p:nvPr/>
        </p:nvSpPr>
        <p:spPr>
          <a:xfrm>
            <a:off x="3695383" y="490220"/>
            <a:ext cx="1752600" cy="583565"/>
          </a:xfrm>
          <a:prstGeom prst="rect">
            <a:avLst/>
          </a:prstGeom>
          <a:noFill/>
          <a:ln w="9525">
            <a:noFill/>
          </a:ln>
        </p:spPr>
        <p:txBody>
          <a:bodyPr anchor="t">
            <a:spAutoFit/>
          </a:bodyPr>
          <a:p>
            <a:pPr eaLnBrk="0" hangingPunct="0">
              <a:spcBef>
                <a:spcPct val="50000"/>
              </a:spcBef>
            </a:pP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唐雎： </a:t>
            </a:r>
            <a:endPar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23555" name="Rectangle 3"/>
          <p:cNvSpPr/>
          <p:nvPr/>
        </p:nvSpPr>
        <p:spPr>
          <a:xfrm>
            <a:off x="3695700" y="1323340"/>
            <a:ext cx="5114290" cy="2061210"/>
          </a:xfrm>
          <a:prstGeom prst="rect">
            <a:avLst/>
          </a:prstGeom>
          <a:solidFill>
            <a:srgbClr val="0070C0">
              <a:alpha val="34000"/>
            </a:srgbClr>
          </a:solidFill>
          <a:ln w="9525">
            <a:noFill/>
          </a:ln>
          <a:effectLst>
            <a:outerShdw dist="35921" dir="2699999" algn="ctr" rotWithShape="0">
              <a:srgbClr val="FFFFFF"/>
            </a:outerShdw>
          </a:effectLst>
        </p:spPr>
        <p:txBody>
          <a:bodyPr wrap="square" anchor="t">
            <a:spAutoFit/>
          </a:bodyPr>
          <a:p>
            <a:pPr eaLnBrk="0" hangingPunct="0">
              <a:spcBef>
                <a:spcPct val="50000"/>
              </a:spcBef>
            </a:pP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临危不惧、</a:t>
            </a: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不畏强暴，</a:t>
            </a:r>
            <a:endPar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eaLnBrk="0" hangingPunct="0">
              <a:spcBef>
                <a:spcPct val="50000"/>
              </a:spcBef>
            </a:pP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凛然正气、智勇双全的</a:t>
            </a:r>
            <a:endPar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eaLnBrk="0" hangingPunct="0">
              <a:spcBef>
                <a:spcPct val="50000"/>
              </a:spcBef>
            </a:pP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伏虎英雄、</a:t>
            </a: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外交家的形象。 </a:t>
            </a:r>
            <a:endPar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pic>
        <p:nvPicPr>
          <p:cNvPr id="28675" name="Picture 9" descr="2"/>
          <p:cNvPicPr>
            <a:picLocks noChangeAspect="1"/>
          </p:cNvPicPr>
          <p:nvPr/>
        </p:nvPicPr>
        <p:blipFill>
          <a:blip r:embed="rId1"/>
          <a:stretch>
            <a:fillRect/>
          </a:stretch>
        </p:blipFill>
        <p:spPr>
          <a:xfrm>
            <a:off x="1144905" y="414020"/>
            <a:ext cx="2386965" cy="3103245"/>
          </a:xfrm>
          <a:prstGeom prst="rect">
            <a:avLst/>
          </a:prstGeom>
          <a:noFill/>
          <a:ln w="9525">
            <a:noFill/>
          </a:ln>
        </p:spPr>
      </p:pic>
      <p:sp>
        <p:nvSpPr>
          <p:cNvPr id="2" name="文本框 1"/>
          <p:cNvSpPr txBox="1"/>
          <p:nvPr/>
        </p:nvSpPr>
        <p:spPr>
          <a:xfrm>
            <a:off x="843280" y="3700780"/>
            <a:ext cx="7458075" cy="1106805"/>
          </a:xfrm>
          <a:prstGeom prst="rect">
            <a:avLst/>
          </a:prstGeom>
          <a:solidFill>
            <a:srgbClr val="9933FF">
              <a:alpha val="34000"/>
            </a:srgbClr>
          </a:solidFill>
        </p:spPr>
        <p:txBody>
          <a:bodyPr wrap="none" rtlCol="0" anchor="t">
            <a:spAutoFit/>
          </a:bodyPr>
          <a:p>
            <a:pPr algn="l" eaLnBrk="1" hangingPunct="1">
              <a:lnSpc>
                <a:spcPct val="110000"/>
              </a:lnSpc>
              <a:buFont typeface="Arial" panose="020B0604020202020204" pitchFamily="34" charset="0"/>
            </a:pP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sym typeface="+mn-ea"/>
              </a:rPr>
              <a:t>先恭后倨：</a:t>
            </a:r>
            <a:endPar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sym typeface="+mn-ea"/>
            </a:endParaRPr>
          </a:p>
          <a:p>
            <a:pPr algn="l" eaLnBrk="1" hangingPunct="1">
              <a:lnSpc>
                <a:spcPct val="110000"/>
              </a:lnSpc>
              <a:buFont typeface="Arial" panose="020B0604020202020204" pitchFamily="34" charset="0"/>
            </a:pP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sym typeface="+mn-ea"/>
              </a:rPr>
              <a:t>临危出使</a:t>
            </a:r>
            <a:r>
              <a:rPr lang="en-US" altLang="zh-CN" sz="3000" b="1" dirty="0">
                <a:solidFill>
                  <a:srgbClr val="FF00FF"/>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sym typeface="+mn-ea"/>
              </a:rPr>
              <a:t>沉着应对</a:t>
            </a:r>
            <a:r>
              <a:rPr lang="en-US" altLang="zh-CN" sz="3000" b="1" dirty="0">
                <a:solidFill>
                  <a:srgbClr val="FF00FF"/>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sym typeface="+mn-ea"/>
              </a:rPr>
              <a:t>针锋相对</a:t>
            </a:r>
            <a:r>
              <a:rPr lang="en-US" altLang="zh-CN" sz="3000" b="1" dirty="0">
                <a:solidFill>
                  <a:srgbClr val="FF00FF"/>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sym typeface="+mn-ea"/>
              </a:rPr>
              <a:t>挺剑而起</a:t>
            </a:r>
            <a:endPar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checkerboard(across)">
                                      <p:cBhvr>
                                        <p:cTn id="7" dur="500"/>
                                        <p:tgtEl>
                                          <p:spTgt spid="23554"/>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3555"/>
                                        </p:tgtEl>
                                        <p:attrNameLst>
                                          <p:attrName>style.visibility</p:attrName>
                                        </p:attrNameLst>
                                      </p:cBhvr>
                                      <p:to>
                                        <p:strVal val="visible"/>
                                      </p:to>
                                    </p:set>
                                    <p:animEffect transition="in" filter="checkerboard(across)">
                                      <p:cBhvr>
                                        <p:cTn id="11" dur="500"/>
                                        <p:tgtEl>
                                          <p:spTgt spid="23555"/>
                                        </p:tgtEl>
                                      </p:cBhvr>
                                    </p:animEffec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2"/>
                                        </p:tgtEl>
                                        <p:attrNameLst>
                                          <p:attrName>style.visibility</p:attrName>
                                        </p:attrNameLst>
                                      </p:cBhvr>
                                      <p:to>
                                        <p:strVal val="visible"/>
                                      </p:to>
                                    </p:set>
                                    <p:anim calcmode="discrete" valueType="clr">
                                      <p:cBhvr override="childStyle">
                                        <p:cTn id="16"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
                                        </p:tgtEl>
                                        <p:attrNameLst>
                                          <p:attrName>fillcolor</p:attrName>
                                        </p:attrNameLst>
                                      </p:cBhvr>
                                      <p:tavLst>
                                        <p:tav tm="0">
                                          <p:val>
                                            <p:clrVal>
                                              <a:schemeClr val="accent2"/>
                                            </p:clrVal>
                                          </p:val>
                                        </p:tav>
                                        <p:tav tm="50000">
                                          <p:val>
                                            <p:clrVal>
                                              <a:schemeClr val="hlink"/>
                                            </p:clrVal>
                                          </p:val>
                                        </p:tav>
                                      </p:tavLst>
                                    </p:anim>
                                    <p:set>
                                      <p:cBhvr>
                                        <p:cTn id="18"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ldLvl="0" animBg="1"/>
      <p:bldP spid="2"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Box 5"/>
          <p:cNvSpPr txBox="1"/>
          <p:nvPr/>
        </p:nvSpPr>
        <p:spPr>
          <a:xfrm>
            <a:off x="2668270" y="670560"/>
            <a:ext cx="4102100" cy="521970"/>
          </a:xfrm>
          <a:prstGeom prst="rect">
            <a:avLst/>
          </a:prstGeom>
          <a:noFill/>
        </p:spPr>
        <p:txBody>
          <a:bodyPr wrap="square">
            <a:spAutoFit/>
          </a:bodyPr>
          <a:p>
            <a:pPr marR="0" defTabSz="914400" eaLnBrk="1" hangingPunct="1">
              <a:buClrTx/>
              <a:buSzTx/>
              <a:buFontTx/>
              <a:defRPr/>
            </a:pPr>
            <a:r>
              <a:rPr kumimoji="0" lang="en-US" altLang="zh-CN" sz="2800" b="1" kern="1200" cap="none" spc="0" normalizeH="0" baseline="0" noProof="0" dirty="0">
                <a:solidFill>
                  <a:srgbClr val="FF0000"/>
                </a:solidFill>
                <a:latin typeface="黑体" panose="02010609060101010101" pitchFamily="49" charset="-122"/>
                <a:ea typeface="黑体" panose="02010609060101010101" pitchFamily="49" charset="-122"/>
                <a:cs typeface="黑体" panose="02010609060101010101" pitchFamily="49" charset="-122"/>
              </a:rPr>
              <a:t>1.</a:t>
            </a:r>
            <a:r>
              <a:rPr kumimoji="0" lang="zh-CN" altLang="en-US" sz="2800" b="1" kern="1200" cap="none" spc="0" normalizeH="0" baseline="0" noProof="0" dirty="0">
                <a:solidFill>
                  <a:srgbClr val="FF0000"/>
                </a:solidFill>
                <a:latin typeface="黑体" panose="02010609060101010101" pitchFamily="49" charset="-122"/>
                <a:ea typeface="黑体" panose="02010609060101010101" pitchFamily="49" charset="-122"/>
                <a:cs typeface="黑体" panose="02010609060101010101" pitchFamily="49" charset="-122"/>
              </a:rPr>
              <a:t>语言描写，富有个性。</a:t>
            </a:r>
            <a:endParaRPr kumimoji="0" lang="zh-CN" altLang="en-US" sz="2800" b="1" kern="1200" cap="none" spc="0" normalizeH="0" baseline="0" noProof="0"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7" name="TextBox 6"/>
          <p:cNvSpPr txBox="1"/>
          <p:nvPr/>
        </p:nvSpPr>
        <p:spPr>
          <a:xfrm>
            <a:off x="258445" y="1192530"/>
            <a:ext cx="8626475" cy="3881755"/>
          </a:xfrm>
          <a:prstGeom prst="rect">
            <a:avLst/>
          </a:prstGeom>
          <a:solidFill>
            <a:schemeClr val="bg1">
              <a:alpha val="34000"/>
            </a:schemeClr>
          </a:solidFill>
          <a:ln w="9525">
            <a:noFill/>
          </a:ln>
        </p:spPr>
        <p:txBody>
          <a:bodyPr wrap="square">
            <a:spAutoFit/>
          </a:bodyPr>
          <a:p>
            <a:pPr eaLnBrk="1" hangingPunct="1">
              <a:lnSpc>
                <a:spcPct val="110000"/>
              </a:lnSpc>
              <a:spcBef>
                <a:spcPts val="600"/>
              </a:spcBef>
            </a:pPr>
            <a:r>
              <a:rPr lang="zh-CN" altLang="en-US" sz="2800" b="1" dirty="0">
                <a:latin typeface="黑体" panose="02010609060101010101" pitchFamily="49" charset="-122"/>
                <a:ea typeface="黑体" panose="02010609060101010101" pitchFamily="49" charset="-122"/>
                <a:cs typeface="黑体" panose="02010609060101010101" pitchFamily="49" charset="-122"/>
              </a:rPr>
              <a:t>    这篇文章主要是通过对话来展开情节，对话双方的语气符合各自的身份和个性，生动地刻画出人物的性格。本文写秦王，以大国自居，妄图欺侮弱小的安陵，他的言辞就气势汹汹、十分骄横，而当</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他被唐雎的英气所逼，不得不道歉时，“先生坐！何至于此！</a:t>
            </a:r>
            <a:r>
              <a:rPr lang="en-US" altLang="zh-CN" sz="28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又显示出其色厉内荏的特点。唐雎，整个过程言辞不卑不亢，但却针锋相对，掷地有声，显示出杰出外交家的言辞技巧。</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p:txBody>
      </p:sp>
      <p:grpSp>
        <p:nvGrpSpPr>
          <p:cNvPr id="2" name="组合 1"/>
          <p:cNvGrpSpPr/>
          <p:nvPr/>
        </p:nvGrpSpPr>
        <p:grpSpPr>
          <a:xfrm>
            <a:off x="179705" y="229870"/>
            <a:ext cx="2346325" cy="649104"/>
            <a:chOff x="923" y="1552"/>
            <a:chExt cx="3695" cy="882"/>
          </a:xfrm>
        </p:grpSpPr>
        <p:pic>
          <p:nvPicPr>
            <p:cNvPr id="3" name="图片 2" descr="00 图标-04"/>
            <p:cNvPicPr>
              <a:picLocks noChangeAspect="1"/>
            </p:cNvPicPr>
            <p:nvPr/>
          </p:nvPicPr>
          <p:blipFill>
            <a:blip r:embed="rId1" cstate="print"/>
            <a:stretch>
              <a:fillRect/>
            </a:stretch>
          </p:blipFill>
          <p:spPr>
            <a:xfrm>
              <a:off x="923" y="1552"/>
              <a:ext cx="3695" cy="882"/>
            </a:xfrm>
            <a:prstGeom prst="rect">
              <a:avLst/>
            </a:prstGeom>
          </p:spPr>
        </p:pic>
        <p:sp>
          <p:nvSpPr>
            <p:cNvPr id="4" name="文本框 3"/>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写作特色</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charRg st="0" end="91"/>
                                            </p:txEl>
                                          </p:spTgt>
                                        </p:tgtEl>
                                        <p:attrNameLst>
                                          <p:attrName>style.visibility</p:attrName>
                                        </p:attrNameLst>
                                      </p:cBhvr>
                                      <p:to>
                                        <p:strVal val="visible"/>
                                      </p:to>
                                    </p:set>
                                    <p:animEffect transition="in" filter="fade">
                                      <p:cBhvr>
                                        <p:cTn id="7" dur="1000"/>
                                        <p:tgtEl>
                                          <p:spTgt spid="7">
                                            <p:txEl>
                                              <p:charRg st="0" end="91"/>
                                            </p:txEl>
                                          </p:spTgt>
                                        </p:tgtEl>
                                      </p:cBhvr>
                                    </p:animEffect>
                                    <p:anim calcmode="lin" valueType="num">
                                      <p:cBhvr>
                                        <p:cTn id="8" dur="1000" fill="hold"/>
                                        <p:tgtEl>
                                          <p:spTgt spid="7">
                                            <p:txEl>
                                              <p:charRg st="0" end="91"/>
                                            </p:txEl>
                                          </p:spTgt>
                                        </p:tgtEl>
                                        <p:attrNameLst>
                                          <p:attrName>ppt_x</p:attrName>
                                        </p:attrNameLst>
                                      </p:cBhvr>
                                      <p:tavLst>
                                        <p:tav tm="0">
                                          <p:val>
                                            <p:strVal val="#ppt_x"/>
                                          </p:val>
                                        </p:tav>
                                        <p:tav tm="100000">
                                          <p:val>
                                            <p:strVal val="#ppt_x"/>
                                          </p:val>
                                        </p:tav>
                                      </p:tavLst>
                                    </p:anim>
                                    <p:anim calcmode="lin" valueType="num">
                                      <p:cBhvr>
                                        <p:cTn id="9" dur="1000" fill="hold"/>
                                        <p:tgtEl>
                                          <p:spTgt spid="7">
                                            <p:txEl>
                                              <p:charRg st="0" end="9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5"/>
          <p:cNvSpPr txBox="1"/>
          <p:nvPr/>
        </p:nvSpPr>
        <p:spPr>
          <a:xfrm>
            <a:off x="2696845" y="660400"/>
            <a:ext cx="4007485" cy="521970"/>
          </a:xfrm>
          <a:prstGeom prst="rect">
            <a:avLst/>
          </a:prstGeom>
          <a:noFill/>
        </p:spPr>
        <p:txBody>
          <a:bodyPr wrap="square">
            <a:spAutoFit/>
          </a:bodyPr>
          <a:lstStyle/>
          <a:p>
            <a:pPr marR="0" defTabSz="914400" eaLnBrk="1" hangingPunct="1">
              <a:buClrTx/>
              <a:buSzTx/>
              <a:buFontTx/>
              <a:defRPr/>
            </a:pPr>
            <a:r>
              <a:rPr kumimoji="0" lang="en-US" altLang="zh-CN" sz="2800" b="1" kern="1200" cap="none" spc="0" normalizeH="0" baseline="0" noProof="0" dirty="0">
                <a:solidFill>
                  <a:srgbClr val="FF0000"/>
                </a:solidFill>
                <a:latin typeface="黑体" panose="02010609060101010101" pitchFamily="49" charset="-122"/>
                <a:ea typeface="黑体" panose="02010609060101010101" pitchFamily="49" charset="-122"/>
                <a:cs typeface="黑体" panose="02010609060101010101" pitchFamily="49" charset="-122"/>
              </a:rPr>
              <a:t>2.</a:t>
            </a:r>
            <a:r>
              <a:rPr kumimoji="0" lang="zh-CN" altLang="en-US" sz="2800" b="1" kern="1200" cap="none" spc="0" normalizeH="0" baseline="0" noProof="0" dirty="0">
                <a:solidFill>
                  <a:srgbClr val="FF0000"/>
                </a:solidFill>
                <a:latin typeface="黑体" panose="02010609060101010101" pitchFamily="49" charset="-122"/>
                <a:ea typeface="黑体" panose="02010609060101010101" pitchFamily="49" charset="-122"/>
                <a:cs typeface="黑体" panose="02010609060101010101" pitchFamily="49" charset="-122"/>
              </a:rPr>
              <a:t>对比衬托，形象鲜明。</a:t>
            </a:r>
            <a:endParaRPr kumimoji="0" lang="zh-CN" altLang="en-US" sz="2800" b="1" kern="1200" cap="none" spc="0" normalizeH="0" baseline="0" noProof="0"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5" name="TextBox 6"/>
          <p:cNvSpPr txBox="1"/>
          <p:nvPr/>
        </p:nvSpPr>
        <p:spPr>
          <a:xfrm>
            <a:off x="519113" y="1293813"/>
            <a:ext cx="8105775" cy="3449955"/>
          </a:xfrm>
          <a:prstGeom prst="rect">
            <a:avLst/>
          </a:prstGeom>
          <a:noFill/>
          <a:ln w="9525">
            <a:noFill/>
          </a:ln>
        </p:spPr>
        <p:txBody>
          <a:bodyPr>
            <a:spAutoFit/>
          </a:bodyPr>
          <a:p>
            <a:pPr eaLnBrk="1" hangingPunct="1">
              <a:lnSpc>
                <a:spcPct val="130000"/>
              </a:lnSpc>
              <a:spcBef>
                <a:spcPts val="600"/>
              </a:spcBef>
            </a:pPr>
            <a:r>
              <a:rPr lang="zh-CN" altLang="en-US" sz="2800" b="1" dirty="0">
                <a:latin typeface="黑体" panose="02010609060101010101" pitchFamily="49" charset="-122"/>
                <a:ea typeface="黑体" panose="02010609060101010101" pitchFamily="49" charset="-122"/>
                <a:cs typeface="黑体" panose="02010609060101010101" pitchFamily="49" charset="-122"/>
              </a:rPr>
              <a:t>    作者为突出唐雎的形象，处处以骄横的秦王对比反衬唐雎。在两个回合的交锋中，从人物的身份上：秦王是大国之君；唐雎是小国之臣。从说话的语气上：秦王是骄横跋扈；唐雎是沉稳自如。从说话的情态上：秦王是怒形于色；唐雎是不动声色。从发怒的表现上：秦王是“天子之怒”，“伏尸百</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charRg st="0" end="135"/>
                                            </p:txEl>
                                          </p:spTgt>
                                        </p:tgtEl>
                                        <p:attrNameLst>
                                          <p:attrName>style.visibility</p:attrName>
                                        </p:attrNameLst>
                                      </p:cBhvr>
                                      <p:to>
                                        <p:strVal val="visible"/>
                                      </p:to>
                                    </p:set>
                                    <p:animEffect transition="in" filter="fade">
                                      <p:cBhvr>
                                        <p:cTn id="7" dur="1000"/>
                                        <p:tgtEl>
                                          <p:spTgt spid="5">
                                            <p:txEl>
                                              <p:charRg st="0" end="135"/>
                                            </p:txEl>
                                          </p:spTgt>
                                        </p:tgtEl>
                                      </p:cBhvr>
                                    </p:animEffect>
                                    <p:anim calcmode="lin" valueType="num">
                                      <p:cBhvr>
                                        <p:cTn id="8" dur="1000" fill="hold"/>
                                        <p:tgtEl>
                                          <p:spTgt spid="5">
                                            <p:txEl>
                                              <p:charRg st="0" end="135"/>
                                            </p:txEl>
                                          </p:spTgt>
                                        </p:tgtEl>
                                        <p:attrNameLst>
                                          <p:attrName>ppt_x</p:attrName>
                                        </p:attrNameLst>
                                      </p:cBhvr>
                                      <p:tavLst>
                                        <p:tav tm="0">
                                          <p:val>
                                            <p:strVal val="#ppt_x"/>
                                          </p:val>
                                        </p:tav>
                                        <p:tav tm="100000">
                                          <p:val>
                                            <p:strVal val="#ppt_x"/>
                                          </p:val>
                                        </p:tav>
                                      </p:tavLst>
                                    </p:anim>
                                    <p:anim calcmode="lin" valueType="num">
                                      <p:cBhvr>
                                        <p:cTn id="9" dur="1000" fill="hold"/>
                                        <p:tgtEl>
                                          <p:spTgt spid="5">
                                            <p:txEl>
                                              <p:charRg st="0" end="13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6"/>
          <p:cNvSpPr txBox="1"/>
          <p:nvPr/>
        </p:nvSpPr>
        <p:spPr>
          <a:xfrm>
            <a:off x="519113" y="710248"/>
            <a:ext cx="8105775" cy="4009390"/>
          </a:xfrm>
          <a:prstGeom prst="rect">
            <a:avLst/>
          </a:prstGeom>
          <a:noFill/>
          <a:ln w="9525">
            <a:noFill/>
          </a:ln>
        </p:spPr>
        <p:txBody>
          <a:bodyPr>
            <a:spAutoFit/>
          </a:bodyPr>
          <a:p>
            <a:pPr eaLnBrk="1" hangingPunct="1">
              <a:lnSpc>
                <a:spcPct val="130000"/>
              </a:lnSpc>
              <a:spcBef>
                <a:spcPts val="600"/>
              </a:spcBef>
            </a:pPr>
            <a:r>
              <a:rPr lang="zh-CN" altLang="en-US" sz="2800" b="1" dirty="0">
                <a:latin typeface="黑体" panose="02010609060101010101" pitchFamily="49" charset="-122"/>
                <a:ea typeface="黑体" panose="02010609060101010101" pitchFamily="49" charset="-122"/>
                <a:cs typeface="黑体" panose="02010609060101010101" pitchFamily="49" charset="-122"/>
              </a:rPr>
              <a:t>万，流血千里”；唐雎是“士之怒”，“伏尸两人，流血五步”。通过对比，两个人物的性格，特别是唐雎为维护国家尊严，忠于使命，不畏强暴，一身正气，敢于斗争，不怕牺牲的形象呼之欲出。最终秦王“色挠”而“长跪”，更从侧面突出了唐雎的胆略和英气逼人：骄横的秦王尚且如此，唐雎不畏强暴的英雄形象便被反衬得更加高大完美。</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charRg st="0" end="153"/>
                                            </p:txEl>
                                          </p:spTgt>
                                        </p:tgtEl>
                                        <p:attrNameLst>
                                          <p:attrName>style.visibility</p:attrName>
                                        </p:attrNameLst>
                                      </p:cBhvr>
                                      <p:to>
                                        <p:strVal val="visible"/>
                                      </p:to>
                                    </p:set>
                                    <p:animEffect transition="in" filter="fade">
                                      <p:cBhvr>
                                        <p:cTn id="7" dur="1000"/>
                                        <p:tgtEl>
                                          <p:spTgt spid="4">
                                            <p:txEl>
                                              <p:charRg st="0" end="153"/>
                                            </p:txEl>
                                          </p:spTgt>
                                        </p:tgtEl>
                                      </p:cBhvr>
                                    </p:animEffect>
                                    <p:anim calcmode="lin" valueType="num">
                                      <p:cBhvr>
                                        <p:cTn id="8" dur="1000" fill="hold"/>
                                        <p:tgtEl>
                                          <p:spTgt spid="4">
                                            <p:txEl>
                                              <p:charRg st="0" end="153"/>
                                            </p:txEl>
                                          </p:spTgt>
                                        </p:tgtEl>
                                        <p:attrNameLst>
                                          <p:attrName>ppt_x</p:attrName>
                                        </p:attrNameLst>
                                      </p:cBhvr>
                                      <p:tavLst>
                                        <p:tav tm="0">
                                          <p:val>
                                            <p:strVal val="#ppt_x"/>
                                          </p:val>
                                        </p:tav>
                                        <p:tav tm="100000">
                                          <p:val>
                                            <p:strVal val="#ppt_x"/>
                                          </p:val>
                                        </p:tav>
                                      </p:tavLst>
                                    </p:anim>
                                    <p:anim calcmode="lin" valueType="num">
                                      <p:cBhvr>
                                        <p:cTn id="9" dur="1000" fill="hold"/>
                                        <p:tgtEl>
                                          <p:spTgt spid="4">
                                            <p:txEl>
                                              <p:charRg st="0" end="15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Box 7"/>
          <p:cNvSpPr txBox="1"/>
          <p:nvPr/>
        </p:nvSpPr>
        <p:spPr>
          <a:xfrm>
            <a:off x="330200" y="1400810"/>
            <a:ext cx="675005" cy="2987675"/>
          </a:xfrm>
          <a:prstGeom prst="rect">
            <a:avLst/>
          </a:prstGeom>
          <a:noFill/>
        </p:spPr>
        <p:txBody>
          <a:bodyPr vert="eaVert">
            <a:spAutoFit/>
          </a:bodyPr>
          <a:p>
            <a:pPr marR="0" algn="ctr" defTabSz="914400" eaLnBrk="1" hangingPunct="1">
              <a:buClrTx/>
              <a:buSzTx/>
              <a:buFontTx/>
              <a:defRPr/>
            </a:pPr>
            <a:r>
              <a:rPr kumimoji="0" lang="zh-CN" altLang="en-US" sz="3200" b="1" kern="1200" cap="none" spc="0" normalizeH="0" baseline="0" noProof="0" dirty="0">
                <a:solidFill>
                  <a:srgbClr val="FF0000"/>
                </a:solidFill>
                <a:latin typeface="+mj-ea"/>
                <a:ea typeface="+mj-ea"/>
                <a:cs typeface="+mn-cs"/>
              </a:rPr>
              <a:t>唐雎不辱使命 </a:t>
            </a:r>
            <a:endParaRPr kumimoji="0" lang="zh-CN" altLang="en-US" sz="3200" b="1" kern="1200" cap="none" spc="0" normalizeH="0" baseline="0" noProof="0" dirty="0">
              <a:solidFill>
                <a:srgbClr val="FF0000"/>
              </a:solidFill>
              <a:latin typeface="+mj-ea"/>
              <a:ea typeface="+mj-ea"/>
              <a:cs typeface="+mn-cs"/>
            </a:endParaRPr>
          </a:p>
        </p:txBody>
      </p:sp>
      <p:sp>
        <p:nvSpPr>
          <p:cNvPr id="8" name="左大括号 7"/>
          <p:cNvSpPr/>
          <p:nvPr/>
        </p:nvSpPr>
        <p:spPr>
          <a:xfrm>
            <a:off x="952500" y="1198563"/>
            <a:ext cx="280988" cy="3384550"/>
          </a:xfrm>
          <a:prstGeom prst="lef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TextBox 11"/>
          <p:cNvSpPr txBox="1"/>
          <p:nvPr/>
        </p:nvSpPr>
        <p:spPr>
          <a:xfrm>
            <a:off x="1069975" y="1222375"/>
            <a:ext cx="1811338" cy="522288"/>
          </a:xfrm>
          <a:prstGeom prst="rect">
            <a:avLst/>
          </a:prstGeom>
          <a:noFill/>
          <a:ln w="9525">
            <a:noFill/>
          </a:ln>
        </p:spPr>
        <p:txBody>
          <a:bodyPr>
            <a:spAutoFit/>
          </a:bodyPr>
          <a:p>
            <a:r>
              <a:rPr lang="zh-CN" altLang="en-US" sz="2800" b="1" dirty="0">
                <a:solidFill>
                  <a:srgbClr val="0000FF"/>
                </a:solidFill>
                <a:latin typeface="楷体" panose="02010609060101010101" pitchFamily="49" charset="-122"/>
                <a:ea typeface="楷体" panose="02010609060101010101" pitchFamily="49" charset="-122"/>
              </a:rPr>
              <a:t>使秦原因   </a:t>
            </a:r>
            <a:endParaRPr lang="zh-CN" altLang="en-US" sz="2800" b="1" dirty="0">
              <a:solidFill>
                <a:srgbClr val="0000FF"/>
              </a:solidFill>
              <a:latin typeface="楷体" panose="02010609060101010101" pitchFamily="49" charset="-122"/>
              <a:ea typeface="楷体" panose="02010609060101010101" pitchFamily="49" charset="-122"/>
            </a:endParaRPr>
          </a:p>
        </p:txBody>
      </p:sp>
      <p:sp>
        <p:nvSpPr>
          <p:cNvPr id="11" name="左大括号 10"/>
          <p:cNvSpPr/>
          <p:nvPr/>
        </p:nvSpPr>
        <p:spPr>
          <a:xfrm>
            <a:off x="2578100" y="1106488"/>
            <a:ext cx="296863" cy="71437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左大括号 11"/>
          <p:cNvSpPr/>
          <p:nvPr/>
        </p:nvSpPr>
        <p:spPr>
          <a:xfrm>
            <a:off x="2578100" y="2236788"/>
            <a:ext cx="296863" cy="14478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TextBox 13"/>
          <p:cNvSpPr txBox="1"/>
          <p:nvPr/>
        </p:nvSpPr>
        <p:spPr>
          <a:xfrm>
            <a:off x="2838450" y="973138"/>
            <a:ext cx="3087688" cy="981075"/>
          </a:xfrm>
          <a:prstGeom prst="rect">
            <a:avLst/>
          </a:prstGeom>
          <a:noFill/>
          <a:ln w="9525">
            <a:noFill/>
          </a:ln>
        </p:spPr>
        <p:txBody>
          <a:bodyPr>
            <a:spAutoFit/>
          </a:bodyPr>
          <a:p>
            <a:pPr>
              <a:lnSpc>
                <a:spcPct val="110000"/>
              </a:lnSpc>
            </a:pPr>
            <a:r>
              <a:rPr lang="zh-CN" altLang="en-US" sz="2800" b="1" dirty="0">
                <a:solidFill>
                  <a:srgbClr val="FF00FF"/>
                </a:solidFill>
                <a:latin typeface="楷体" panose="02010609060101010101" pitchFamily="49" charset="-122"/>
                <a:ea typeface="楷体" panose="02010609060101010101" pitchFamily="49" charset="-122"/>
              </a:rPr>
              <a:t>秦王：欲易安陵</a:t>
            </a:r>
            <a:endParaRPr lang="en-US" altLang="zh-CN" sz="2800" b="1" dirty="0">
              <a:solidFill>
                <a:srgbClr val="FF00FF"/>
              </a:solidFill>
              <a:latin typeface="楷体" panose="02010609060101010101" pitchFamily="49" charset="-122"/>
              <a:ea typeface="楷体" panose="02010609060101010101" pitchFamily="49" charset="-122"/>
            </a:endParaRPr>
          </a:p>
          <a:p>
            <a:pPr>
              <a:lnSpc>
                <a:spcPct val="110000"/>
              </a:lnSpc>
            </a:pPr>
            <a:r>
              <a:rPr lang="zh-CN" altLang="en-US" sz="2800" b="1" dirty="0">
                <a:solidFill>
                  <a:srgbClr val="FF00FF"/>
                </a:solidFill>
                <a:latin typeface="楷体" panose="02010609060101010101" pitchFamily="49" charset="-122"/>
                <a:ea typeface="楷体" panose="02010609060101010101" pitchFamily="49" charset="-122"/>
              </a:rPr>
              <a:t>安陵君：愿终守之</a:t>
            </a:r>
            <a:endParaRPr lang="zh-CN" altLang="en-US" sz="2800" b="1" dirty="0">
              <a:solidFill>
                <a:srgbClr val="FF00FF"/>
              </a:solidFill>
              <a:latin typeface="楷体" panose="02010609060101010101" pitchFamily="49" charset="-122"/>
              <a:ea typeface="楷体" panose="02010609060101010101" pitchFamily="49" charset="-122"/>
            </a:endParaRPr>
          </a:p>
        </p:txBody>
      </p:sp>
      <p:sp>
        <p:nvSpPr>
          <p:cNvPr id="16" name="右大括号 15"/>
          <p:cNvSpPr/>
          <p:nvPr/>
        </p:nvSpPr>
        <p:spPr>
          <a:xfrm>
            <a:off x="7054850" y="1138238"/>
            <a:ext cx="273050" cy="3609975"/>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1" name="TextBox 23"/>
          <p:cNvSpPr txBox="1"/>
          <p:nvPr/>
        </p:nvSpPr>
        <p:spPr>
          <a:xfrm>
            <a:off x="7272338" y="1879600"/>
            <a:ext cx="1612900" cy="2030095"/>
          </a:xfrm>
          <a:prstGeom prst="rect">
            <a:avLst/>
          </a:prstGeom>
          <a:noFill/>
          <a:ln w="9525">
            <a:noFill/>
          </a:ln>
        </p:spPr>
        <p:txBody>
          <a:bodyPr wrap="none">
            <a:spAutoFit/>
          </a:bodyPr>
          <a:p>
            <a:pPr>
              <a:lnSpc>
                <a:spcPct val="150000"/>
              </a:lnSpc>
            </a:pPr>
            <a:r>
              <a:rPr lang="zh-CN" altLang="en-US" sz="2800" b="1" dirty="0">
                <a:solidFill>
                  <a:srgbClr val="0000FF"/>
                </a:solidFill>
                <a:latin typeface="黑体" panose="02010609060101010101" pitchFamily="49" charset="-122"/>
                <a:ea typeface="黑体" panose="02010609060101010101" pitchFamily="49" charset="-122"/>
              </a:rPr>
              <a:t>不畏强暴</a:t>
            </a:r>
            <a:endParaRPr lang="zh-CN" altLang="en-US" sz="2800" b="1" dirty="0">
              <a:solidFill>
                <a:srgbClr val="0000FF"/>
              </a:solidFill>
              <a:latin typeface="黑体" panose="02010609060101010101" pitchFamily="49" charset="-122"/>
              <a:ea typeface="黑体" panose="02010609060101010101" pitchFamily="49" charset="-122"/>
            </a:endParaRPr>
          </a:p>
          <a:p>
            <a:pPr>
              <a:lnSpc>
                <a:spcPct val="150000"/>
              </a:lnSpc>
            </a:pPr>
            <a:r>
              <a:rPr lang="zh-CN" altLang="en-US" sz="2800" b="1" dirty="0">
                <a:solidFill>
                  <a:srgbClr val="0000FF"/>
                </a:solidFill>
                <a:latin typeface="黑体" panose="02010609060101010101" pitchFamily="49" charset="-122"/>
                <a:ea typeface="黑体" panose="02010609060101010101" pitchFamily="49" charset="-122"/>
              </a:rPr>
              <a:t>敢于斗争</a:t>
            </a:r>
            <a:endParaRPr lang="zh-CN" altLang="en-US" sz="2800" b="1" dirty="0">
              <a:solidFill>
                <a:srgbClr val="0000FF"/>
              </a:solidFill>
              <a:latin typeface="黑体" panose="02010609060101010101" pitchFamily="49" charset="-122"/>
              <a:ea typeface="黑体" panose="02010609060101010101" pitchFamily="49" charset="-122"/>
            </a:endParaRPr>
          </a:p>
          <a:p>
            <a:pPr>
              <a:lnSpc>
                <a:spcPct val="150000"/>
              </a:lnSpc>
            </a:pPr>
            <a:r>
              <a:rPr lang="zh-CN" altLang="en-US" sz="2800" b="1" dirty="0">
                <a:solidFill>
                  <a:srgbClr val="0000FF"/>
                </a:solidFill>
                <a:latin typeface="黑体" panose="02010609060101010101" pitchFamily="49" charset="-122"/>
                <a:ea typeface="黑体" panose="02010609060101010101" pitchFamily="49" charset="-122"/>
              </a:rPr>
              <a:t>胆识兼备</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27" name="TextBox 11"/>
          <p:cNvSpPr txBox="1"/>
          <p:nvPr/>
        </p:nvSpPr>
        <p:spPr>
          <a:xfrm>
            <a:off x="1069975" y="2657475"/>
            <a:ext cx="1809750" cy="522288"/>
          </a:xfrm>
          <a:prstGeom prst="rect">
            <a:avLst/>
          </a:prstGeom>
          <a:noFill/>
          <a:ln w="9525">
            <a:noFill/>
          </a:ln>
        </p:spPr>
        <p:txBody>
          <a:bodyPr>
            <a:spAutoFit/>
          </a:bodyPr>
          <a:p>
            <a:r>
              <a:rPr lang="zh-CN" altLang="en-US" sz="2800" b="1" dirty="0">
                <a:solidFill>
                  <a:srgbClr val="0000FF"/>
                </a:solidFill>
                <a:latin typeface="楷体" panose="02010609060101010101" pitchFamily="49" charset="-122"/>
                <a:ea typeface="楷体" panose="02010609060101010101" pitchFamily="49" charset="-122"/>
              </a:rPr>
              <a:t>斗争经过</a:t>
            </a:r>
            <a:endParaRPr lang="zh-CN" altLang="en-US" sz="2800" b="1" dirty="0">
              <a:solidFill>
                <a:srgbClr val="0000FF"/>
              </a:solidFill>
              <a:latin typeface="楷体" panose="02010609060101010101" pitchFamily="49" charset="-122"/>
              <a:ea typeface="楷体" panose="02010609060101010101" pitchFamily="49" charset="-122"/>
            </a:endParaRPr>
          </a:p>
        </p:txBody>
      </p:sp>
      <p:sp>
        <p:nvSpPr>
          <p:cNvPr id="28" name="TextBox 11"/>
          <p:cNvSpPr txBox="1"/>
          <p:nvPr/>
        </p:nvSpPr>
        <p:spPr>
          <a:xfrm>
            <a:off x="1069975" y="4125913"/>
            <a:ext cx="1811338" cy="523875"/>
          </a:xfrm>
          <a:prstGeom prst="rect">
            <a:avLst/>
          </a:prstGeom>
          <a:noFill/>
          <a:ln w="9525">
            <a:noFill/>
          </a:ln>
        </p:spPr>
        <p:txBody>
          <a:bodyPr>
            <a:spAutoFit/>
          </a:bodyPr>
          <a:p>
            <a:r>
              <a:rPr lang="zh-CN" altLang="en-US" sz="2800" b="1" dirty="0">
                <a:solidFill>
                  <a:srgbClr val="0000FF"/>
                </a:solidFill>
                <a:latin typeface="楷体" panose="02010609060101010101" pitchFamily="49" charset="-122"/>
                <a:ea typeface="楷体" panose="02010609060101010101" pitchFamily="49" charset="-122"/>
              </a:rPr>
              <a:t>取得胜利</a:t>
            </a:r>
            <a:endParaRPr lang="zh-CN" altLang="en-US" sz="2800" b="1" dirty="0">
              <a:solidFill>
                <a:srgbClr val="0000FF"/>
              </a:solidFill>
              <a:latin typeface="楷体" panose="02010609060101010101" pitchFamily="49" charset="-122"/>
              <a:ea typeface="楷体" panose="02010609060101010101" pitchFamily="49" charset="-122"/>
            </a:endParaRPr>
          </a:p>
        </p:txBody>
      </p:sp>
      <p:sp>
        <p:nvSpPr>
          <p:cNvPr id="29" name="TextBox 13"/>
          <p:cNvSpPr txBox="1"/>
          <p:nvPr/>
        </p:nvSpPr>
        <p:spPr>
          <a:xfrm>
            <a:off x="2847975" y="2193925"/>
            <a:ext cx="1663700" cy="523875"/>
          </a:xfrm>
          <a:prstGeom prst="rect">
            <a:avLst/>
          </a:prstGeom>
          <a:noFill/>
          <a:ln w="9525">
            <a:noFill/>
          </a:ln>
        </p:spPr>
        <p:txBody>
          <a:bodyPr>
            <a:spAutoFit/>
          </a:bodyPr>
          <a:p>
            <a:r>
              <a:rPr lang="zh-CN" altLang="en-US" sz="2800" b="1" dirty="0">
                <a:solidFill>
                  <a:srgbClr val="FF00FF"/>
                </a:solidFill>
                <a:latin typeface="楷体" panose="02010609060101010101" pitchFamily="49" charset="-122"/>
                <a:ea typeface="楷体" panose="02010609060101010101" pitchFamily="49" charset="-122"/>
              </a:rPr>
              <a:t>抵制骗局</a:t>
            </a:r>
            <a:endParaRPr lang="zh-CN" altLang="en-US" sz="2800" b="1" dirty="0">
              <a:solidFill>
                <a:srgbClr val="FF00FF"/>
              </a:solidFill>
              <a:latin typeface="楷体" panose="02010609060101010101" pitchFamily="49" charset="-122"/>
              <a:ea typeface="楷体" panose="02010609060101010101" pitchFamily="49" charset="-122"/>
            </a:endParaRPr>
          </a:p>
        </p:txBody>
      </p:sp>
      <p:sp>
        <p:nvSpPr>
          <p:cNvPr id="31" name="左大括号 30"/>
          <p:cNvSpPr/>
          <p:nvPr/>
        </p:nvSpPr>
        <p:spPr>
          <a:xfrm>
            <a:off x="2647950" y="4079875"/>
            <a:ext cx="227013" cy="769938"/>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2" name="TextBox 13"/>
          <p:cNvSpPr txBox="1"/>
          <p:nvPr/>
        </p:nvSpPr>
        <p:spPr>
          <a:xfrm>
            <a:off x="2835275" y="3190875"/>
            <a:ext cx="1666875" cy="522288"/>
          </a:xfrm>
          <a:prstGeom prst="rect">
            <a:avLst/>
          </a:prstGeom>
          <a:noFill/>
          <a:ln w="9525">
            <a:noFill/>
          </a:ln>
        </p:spPr>
        <p:txBody>
          <a:bodyPr>
            <a:spAutoFit/>
          </a:bodyPr>
          <a:p>
            <a:r>
              <a:rPr lang="zh-CN" altLang="en-US" sz="2800" b="1" dirty="0">
                <a:solidFill>
                  <a:srgbClr val="FF00FF"/>
                </a:solidFill>
                <a:latin typeface="楷体" panose="02010609060101010101" pitchFamily="49" charset="-122"/>
                <a:ea typeface="楷体" panose="02010609060101010101" pitchFamily="49" charset="-122"/>
              </a:rPr>
              <a:t>反击护国   </a:t>
            </a:r>
            <a:endParaRPr lang="zh-CN" altLang="en-US" sz="2800" b="1" dirty="0">
              <a:solidFill>
                <a:srgbClr val="FF00FF"/>
              </a:solidFill>
              <a:latin typeface="楷体" panose="02010609060101010101" pitchFamily="49" charset="-122"/>
              <a:ea typeface="楷体" panose="02010609060101010101" pitchFamily="49" charset="-122"/>
            </a:endParaRPr>
          </a:p>
        </p:txBody>
      </p:sp>
      <p:sp>
        <p:nvSpPr>
          <p:cNvPr id="33" name="TextBox 13"/>
          <p:cNvSpPr txBox="1"/>
          <p:nvPr/>
        </p:nvSpPr>
        <p:spPr>
          <a:xfrm>
            <a:off x="2838450" y="3987800"/>
            <a:ext cx="2870200" cy="982663"/>
          </a:xfrm>
          <a:prstGeom prst="rect">
            <a:avLst/>
          </a:prstGeom>
          <a:noFill/>
          <a:ln w="9525">
            <a:noFill/>
          </a:ln>
        </p:spPr>
        <p:txBody>
          <a:bodyPr>
            <a:spAutoFit/>
          </a:bodyPr>
          <a:p>
            <a:pPr>
              <a:lnSpc>
                <a:spcPct val="110000"/>
              </a:lnSpc>
            </a:pPr>
            <a:r>
              <a:rPr lang="zh-CN" altLang="en-US" sz="2800" b="1" dirty="0">
                <a:solidFill>
                  <a:srgbClr val="FF00FF"/>
                </a:solidFill>
                <a:latin typeface="楷体" panose="02010609060101010101" pitchFamily="49" charset="-122"/>
                <a:ea typeface="楷体" panose="02010609060101010101" pitchFamily="49" charset="-122"/>
              </a:rPr>
              <a:t>秦王色挠 </a:t>
            </a:r>
            <a:endParaRPr lang="en-US" altLang="zh-CN" sz="2800" b="1" dirty="0">
              <a:solidFill>
                <a:srgbClr val="FF00FF"/>
              </a:solidFill>
              <a:latin typeface="楷体" panose="02010609060101010101" pitchFamily="49" charset="-122"/>
              <a:ea typeface="楷体" panose="02010609060101010101" pitchFamily="49" charset="-122"/>
            </a:endParaRPr>
          </a:p>
          <a:p>
            <a:pPr>
              <a:lnSpc>
                <a:spcPct val="110000"/>
              </a:lnSpc>
            </a:pPr>
            <a:r>
              <a:rPr lang="zh-CN" altLang="en-US" sz="2800" b="1" dirty="0">
                <a:solidFill>
                  <a:srgbClr val="FF00FF"/>
                </a:solidFill>
                <a:latin typeface="楷体" panose="02010609060101010101" pitchFamily="49" charset="-122"/>
                <a:ea typeface="楷体" panose="02010609060101010101" pitchFamily="49" charset="-122"/>
              </a:rPr>
              <a:t>长跪而谢</a:t>
            </a:r>
            <a:endParaRPr lang="zh-CN" altLang="en-US" sz="2800" b="1" dirty="0">
              <a:solidFill>
                <a:srgbClr val="FF00FF"/>
              </a:solidFill>
              <a:latin typeface="楷体" panose="02010609060101010101" pitchFamily="49" charset="-122"/>
              <a:ea typeface="楷体" panose="02010609060101010101" pitchFamily="49" charset="-122"/>
            </a:endParaRPr>
          </a:p>
        </p:txBody>
      </p:sp>
      <p:sp>
        <p:nvSpPr>
          <p:cNvPr id="36" name="左大括号 35"/>
          <p:cNvSpPr/>
          <p:nvPr/>
        </p:nvSpPr>
        <p:spPr>
          <a:xfrm>
            <a:off x="4392613" y="2109788"/>
            <a:ext cx="212725" cy="76517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7" name="左大括号 36"/>
          <p:cNvSpPr/>
          <p:nvPr/>
        </p:nvSpPr>
        <p:spPr>
          <a:xfrm>
            <a:off x="4392613" y="3098800"/>
            <a:ext cx="212725" cy="76517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8" name="TextBox 13"/>
          <p:cNvSpPr txBox="1"/>
          <p:nvPr/>
        </p:nvSpPr>
        <p:spPr>
          <a:xfrm>
            <a:off x="4511675" y="1978025"/>
            <a:ext cx="2868613" cy="981075"/>
          </a:xfrm>
          <a:prstGeom prst="rect">
            <a:avLst/>
          </a:prstGeom>
          <a:noFill/>
          <a:ln w="9525">
            <a:noFill/>
          </a:ln>
        </p:spPr>
        <p:txBody>
          <a:bodyPr>
            <a:spAutoFit/>
          </a:bodyPr>
          <a:p>
            <a:pPr>
              <a:lnSpc>
                <a:spcPct val="110000"/>
              </a:lnSpc>
            </a:pPr>
            <a:r>
              <a:rPr lang="zh-CN" altLang="en-US" sz="2800" b="1" dirty="0">
                <a:latin typeface="楷体" panose="02010609060101010101" pitchFamily="49" charset="-122"/>
                <a:ea typeface="楷体" panose="02010609060101010101" pitchFamily="49" charset="-122"/>
              </a:rPr>
              <a:t>秦王：轻寡人与</a:t>
            </a:r>
            <a:endParaRPr lang="en-US" altLang="zh-CN" sz="2800" b="1" dirty="0">
              <a:latin typeface="楷体" panose="02010609060101010101" pitchFamily="49" charset="-122"/>
              <a:ea typeface="楷体" panose="02010609060101010101" pitchFamily="49" charset="-122"/>
            </a:endParaRPr>
          </a:p>
          <a:p>
            <a:pPr>
              <a:lnSpc>
                <a:spcPct val="110000"/>
              </a:lnSpc>
            </a:pPr>
            <a:r>
              <a:rPr lang="zh-CN" altLang="en-US" sz="2800" b="1" dirty="0">
                <a:latin typeface="楷体" panose="02010609060101010101" pitchFamily="49" charset="-122"/>
                <a:ea typeface="楷体" panose="02010609060101010101" pitchFamily="49" charset="-122"/>
              </a:rPr>
              <a:t>唐雎：千里不易</a:t>
            </a:r>
            <a:endParaRPr lang="zh-CN" altLang="en-US" sz="2800" b="1" dirty="0">
              <a:latin typeface="楷体" panose="02010609060101010101" pitchFamily="49" charset="-122"/>
              <a:ea typeface="楷体" panose="02010609060101010101" pitchFamily="49" charset="-122"/>
            </a:endParaRPr>
          </a:p>
        </p:txBody>
      </p:sp>
      <p:sp>
        <p:nvSpPr>
          <p:cNvPr id="39" name="TextBox 13"/>
          <p:cNvSpPr txBox="1"/>
          <p:nvPr/>
        </p:nvSpPr>
        <p:spPr>
          <a:xfrm>
            <a:off x="4529138" y="2982913"/>
            <a:ext cx="2690812" cy="982662"/>
          </a:xfrm>
          <a:prstGeom prst="rect">
            <a:avLst/>
          </a:prstGeom>
          <a:noFill/>
          <a:ln w="9525">
            <a:noFill/>
          </a:ln>
        </p:spPr>
        <p:txBody>
          <a:bodyPr>
            <a:spAutoFit/>
          </a:bodyPr>
          <a:p>
            <a:pPr>
              <a:lnSpc>
                <a:spcPct val="110000"/>
              </a:lnSpc>
            </a:pPr>
            <a:r>
              <a:rPr lang="zh-CN" altLang="en-US" sz="2800" b="1" dirty="0">
                <a:latin typeface="楷体" panose="02010609060101010101" pitchFamily="49" charset="-122"/>
                <a:ea typeface="楷体" panose="02010609060101010101" pitchFamily="49" charset="-122"/>
              </a:rPr>
              <a:t>秦王：天子之怒</a:t>
            </a:r>
            <a:endParaRPr lang="en-US" altLang="zh-CN" sz="2800" b="1" dirty="0">
              <a:latin typeface="楷体" panose="02010609060101010101" pitchFamily="49" charset="-122"/>
              <a:ea typeface="楷体" panose="02010609060101010101" pitchFamily="49" charset="-122"/>
            </a:endParaRPr>
          </a:p>
          <a:p>
            <a:pPr>
              <a:lnSpc>
                <a:spcPct val="110000"/>
              </a:lnSpc>
            </a:pPr>
            <a:r>
              <a:rPr lang="zh-CN" altLang="en-US" sz="2800" b="1" dirty="0">
                <a:latin typeface="楷体" panose="02010609060101010101" pitchFamily="49" charset="-122"/>
                <a:ea typeface="楷体" panose="02010609060101010101" pitchFamily="49" charset="-122"/>
              </a:rPr>
              <a:t>唐雎：布衣之怒</a:t>
            </a:r>
            <a:endParaRPr lang="en-US" altLang="zh-CN" sz="2800" b="1" dirty="0">
              <a:latin typeface="楷体" panose="02010609060101010101" pitchFamily="49" charset="-122"/>
              <a:ea typeface="楷体" panose="02010609060101010101" pitchFamily="49" charset="-122"/>
            </a:endParaRPr>
          </a:p>
        </p:txBody>
      </p:sp>
      <p:grpSp>
        <p:nvGrpSpPr>
          <p:cNvPr id="2" name="组合 1"/>
          <p:cNvGrpSpPr/>
          <p:nvPr/>
        </p:nvGrpSpPr>
        <p:grpSpPr>
          <a:xfrm>
            <a:off x="179705" y="229870"/>
            <a:ext cx="2346325" cy="649104"/>
            <a:chOff x="923" y="1552"/>
            <a:chExt cx="3695" cy="882"/>
          </a:xfrm>
        </p:grpSpPr>
        <p:pic>
          <p:nvPicPr>
            <p:cNvPr id="6" name="图片 5" descr="00 图标-04"/>
            <p:cNvPicPr>
              <a:picLocks noChangeAspect="1"/>
            </p:cNvPicPr>
            <p:nvPr/>
          </p:nvPicPr>
          <p:blipFill>
            <a:blip r:embed="rId1" cstate="print"/>
            <a:stretch>
              <a:fillRect/>
            </a:stretch>
          </p:blipFill>
          <p:spPr>
            <a:xfrm>
              <a:off x="923" y="1552"/>
              <a:ext cx="3695" cy="882"/>
            </a:xfrm>
            <a:prstGeom prst="rect">
              <a:avLst/>
            </a:prstGeom>
          </p:spPr>
        </p:pic>
        <p:sp>
          <p:nvSpPr>
            <p:cNvPr id="10" name="文本框 3"/>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板书设计</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down)">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inVertical)">
                                      <p:cBhvr>
                                        <p:cTn id="56" dur="500"/>
                                        <p:tgtEl>
                                          <p:spTgt spid="32"/>
                                        </p:tgtEl>
                                      </p:cBhvr>
                                    </p:animEffect>
                                  </p:childTnLst>
                                </p:cTn>
                              </p:par>
                            </p:childTnLst>
                          </p:cTn>
                        </p:par>
                        <p:par>
                          <p:cTn id="57" fill="hold">
                            <p:stCondLst>
                              <p:cond delay="500"/>
                            </p:stCondLst>
                            <p:childTnLst>
                              <p:par>
                                <p:cTn id="58" presetID="22" presetClass="entr" presetSubtype="4"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down)">
                                      <p:cBhvr>
                                        <p:cTn id="60" dur="500"/>
                                        <p:tgtEl>
                                          <p:spTgt spid="37"/>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circle(in)">
                                      <p:cBhvr>
                                        <p:cTn id="65" dur="2000"/>
                                        <p:tgtEl>
                                          <p:spTgt spid="39"/>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1000"/>
                                        <p:tgtEl>
                                          <p:spTgt spid="33"/>
                                        </p:tgtEl>
                                      </p:cBhvr>
                                    </p:animEffect>
                                    <p:anim calcmode="lin" valueType="num">
                                      <p:cBhvr>
                                        <p:cTn id="71" dur="1000" fill="hold"/>
                                        <p:tgtEl>
                                          <p:spTgt spid="33"/>
                                        </p:tgtEl>
                                        <p:attrNameLst>
                                          <p:attrName>ppt_x</p:attrName>
                                        </p:attrNameLst>
                                      </p:cBhvr>
                                      <p:tavLst>
                                        <p:tav tm="0">
                                          <p:val>
                                            <p:strVal val="#ppt_x"/>
                                          </p:val>
                                        </p:tav>
                                        <p:tav tm="100000">
                                          <p:val>
                                            <p:strVal val="#ppt_x"/>
                                          </p:val>
                                        </p:tav>
                                      </p:tavLst>
                                    </p:anim>
                                    <p:anim calcmode="lin" valueType="num">
                                      <p:cBhvr>
                                        <p:cTn id="7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circle(in)">
                                      <p:cBhvr>
                                        <p:cTn id="77" dur="20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heel(1)">
                                      <p:cBhvr>
                                        <p:cTn id="8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11" grpId="0" bldLvl="0" animBg="1"/>
      <p:bldP spid="12" grpId="0" bldLvl="0" animBg="1"/>
      <p:bldP spid="13" grpId="0"/>
      <p:bldP spid="16" grpId="0" bldLvl="0" animBg="1"/>
      <p:bldP spid="21" grpId="0"/>
      <p:bldP spid="27" grpId="0"/>
      <p:bldP spid="28" grpId="0"/>
      <p:bldP spid="29" grpId="0"/>
      <p:bldP spid="31" grpId="0" bldLvl="0" animBg="1"/>
      <p:bldP spid="32" grpId="0"/>
      <p:bldP spid="33" grpId="0"/>
      <p:bldP spid="36" grpId="0" bldLvl="0" animBg="1"/>
      <p:bldP spid="37" grpId="0" bldLvl="0" animBg="1"/>
      <p:bldP spid="38" grpId="0"/>
      <p:bldP spid="39"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 name="组合 13"/>
          <p:cNvGrpSpPr/>
          <p:nvPr/>
        </p:nvGrpSpPr>
        <p:grpSpPr>
          <a:xfrm>
            <a:off x="510537" y="708580"/>
            <a:ext cx="8555459" cy="4020036"/>
            <a:chOff x="-560" y="1413"/>
            <a:chExt cx="15319" cy="9477"/>
          </a:xfrm>
        </p:grpSpPr>
        <p:sp>
          <p:nvSpPr>
            <p:cNvPr id="9" name="圆角矩形 8"/>
            <p:cNvSpPr/>
            <p:nvPr/>
          </p:nvSpPr>
          <p:spPr>
            <a:xfrm>
              <a:off x="-560" y="2868"/>
              <a:ext cx="11844" cy="8022"/>
            </a:xfrm>
            <a:prstGeom prst="roundRect">
              <a:avLst/>
            </a:prstGeom>
            <a:solidFill>
              <a:schemeClr val="bg1">
                <a:alpha val="39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p>
              <a:pPr algn="ctr" fontAlgn="auto">
                <a:spcBef>
                  <a:spcPts val="0"/>
                </a:spcBef>
                <a:spcAft>
                  <a:spcPts val="0"/>
                </a:spcAft>
                <a:defRPr/>
              </a:pPr>
              <a:endParaRPr lang="zh-CN" altLang="en-US" sz="100"/>
            </a:p>
          </p:txBody>
        </p:sp>
        <p:pic>
          <p:nvPicPr>
            <p:cNvPr id="10" name="图片 2" descr="office6\wpsassist\cache\A000220150322H54PPIC"/>
            <p:cNvPicPr>
              <a:picLocks noChangeAspect="1" noChangeArrowheads="1"/>
            </p:cNvPicPr>
            <p:nvPr/>
          </p:nvPicPr>
          <p:blipFill>
            <a:blip r:embed="rId1" cstate="email"/>
            <a:srcRect/>
            <a:stretch>
              <a:fillRect/>
            </a:stretch>
          </p:blipFill>
          <p:spPr bwMode="auto">
            <a:xfrm rot="16800000">
              <a:off x="8497" y="4549"/>
              <a:ext cx="9398" cy="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 Box 2"/>
          <p:cNvSpPr txBox="1"/>
          <p:nvPr/>
        </p:nvSpPr>
        <p:spPr>
          <a:xfrm>
            <a:off x="673735" y="1313815"/>
            <a:ext cx="6527800" cy="3415030"/>
          </a:xfrm>
          <a:prstGeom prst="rect">
            <a:avLst/>
          </a:prstGeom>
          <a:noFill/>
          <a:ln w="9525">
            <a:noFill/>
          </a:ln>
        </p:spPr>
        <p:txBody>
          <a:bodyPr wrap="square">
            <a:spAutoFit/>
          </a:bodyPr>
          <a:p>
            <a:pPr eaLnBrk="1" hangingPunct="1">
              <a:lnSpc>
                <a:spcPct val="120000"/>
              </a:lnSpc>
              <a:spcBef>
                <a:spcPct val="50000"/>
              </a:spcBef>
            </a:pPr>
            <a:r>
              <a:rPr lang="zh-CN" altLang="en-US" sz="3000" b="1" dirty="0">
                <a:latin typeface="黑体" panose="02010609060101010101" pitchFamily="49" charset="-122"/>
                <a:ea typeface="黑体" panose="02010609060101010101" pitchFamily="49" charset="-122"/>
                <a:cs typeface="黑体" panose="02010609060101010101" pitchFamily="49" charset="-122"/>
              </a:rPr>
              <a:t>    本文通过记叙唐雎奉安陵君之命出使秦国，面对暴秦勇敢无畏、义正辞严地同秦王展开针锋相对的斗争，终于使之折服而保全国土的经过，</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颂扬了唐雎忠于使命、誓死捍卫国家利益的精神</a:t>
            </a:r>
            <a:r>
              <a:rPr lang="zh-CN" altLang="en-US" sz="3000" b="1" dirty="0">
                <a:latin typeface="黑体" panose="02010609060101010101" pitchFamily="49" charset="-122"/>
                <a:ea typeface="黑体" panose="02010609060101010101" pitchFamily="49" charset="-122"/>
                <a:cs typeface="黑体" panose="02010609060101010101" pitchFamily="49" charset="-122"/>
              </a:rPr>
              <a:t>。</a:t>
            </a:r>
            <a:endParaRPr lang="zh-CN" altLang="en-US" sz="3000" b="1" dirty="0">
              <a:solidFill>
                <a:schemeClr val="hlink"/>
              </a:solidFill>
              <a:latin typeface="黑体" panose="02010609060101010101" pitchFamily="49" charset="-122"/>
              <a:ea typeface="黑体" panose="02010609060101010101" pitchFamily="49" charset="-122"/>
              <a:cs typeface="黑体" panose="02010609060101010101" pitchFamily="49" charset="-122"/>
            </a:endParaRPr>
          </a:p>
        </p:txBody>
      </p:sp>
      <p:grpSp>
        <p:nvGrpSpPr>
          <p:cNvPr id="2" name="组合 1"/>
          <p:cNvGrpSpPr/>
          <p:nvPr/>
        </p:nvGrpSpPr>
        <p:grpSpPr>
          <a:xfrm>
            <a:off x="179705" y="229870"/>
            <a:ext cx="2346325" cy="649104"/>
            <a:chOff x="923" y="1552"/>
            <a:chExt cx="3695" cy="882"/>
          </a:xfrm>
        </p:grpSpPr>
        <p:pic>
          <p:nvPicPr>
            <p:cNvPr id="6" name="图片 5" descr="00 图标-04"/>
            <p:cNvPicPr>
              <a:picLocks noChangeAspect="1"/>
            </p:cNvPicPr>
            <p:nvPr/>
          </p:nvPicPr>
          <p:blipFill>
            <a:blip r:embed="rId2" cstate="print"/>
            <a:stretch>
              <a:fillRect/>
            </a:stretch>
          </p:blipFill>
          <p:spPr>
            <a:xfrm>
              <a:off x="923" y="1552"/>
              <a:ext cx="3695" cy="882"/>
            </a:xfrm>
            <a:prstGeom prst="rect">
              <a:avLst/>
            </a:prstGeom>
          </p:spPr>
        </p:pic>
        <p:sp>
          <p:nvSpPr>
            <p:cNvPr id="4" name="文本框 3"/>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课文小结</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6"/>
          <p:cNvSpPr txBox="1"/>
          <p:nvPr/>
        </p:nvSpPr>
        <p:spPr>
          <a:xfrm>
            <a:off x="322263" y="890588"/>
            <a:ext cx="8497887" cy="4086860"/>
          </a:xfrm>
          <a:prstGeom prst="rect">
            <a:avLst/>
          </a:prstGeom>
          <a:noFill/>
          <a:ln w="9525">
            <a:noFill/>
          </a:ln>
        </p:spPr>
        <p:txBody>
          <a:bodyPr>
            <a:spAutoFit/>
          </a:bodyPr>
          <a:p>
            <a:pPr algn="ctr" eaLnBrk="1" hangingPunct="1">
              <a:lnSpc>
                <a:spcPct val="130000"/>
              </a:lnSpc>
              <a:spcBef>
                <a:spcPts val="600"/>
              </a:spcBef>
            </a:pPr>
            <a:r>
              <a:rPr lang="en-US" altLang="zh-CN" sz="2800" b="1" dirty="0">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rPr>
              <a:t>战国策</a:t>
            </a:r>
            <a:r>
              <a:rPr lang="en-US" altLang="zh-CN" sz="2800" b="1" dirty="0">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rPr>
              <a:t>中的成语</a:t>
            </a:r>
            <a:endParaRPr lang="en-US" altLang="zh-CN" sz="2800" b="1" dirty="0">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30000"/>
              </a:lnSpc>
              <a:spcBef>
                <a:spcPts val="600"/>
              </a:spcBef>
            </a:pPr>
            <a:r>
              <a:rPr lang="en-US" altLang="zh-CN" sz="2800" b="1" dirty="0">
                <a:latin typeface="黑体" panose="02010609060101010101" pitchFamily="49" charset="-122"/>
                <a:ea typeface="黑体" panose="02010609060101010101" pitchFamily="49" charset="-122"/>
                <a:cs typeface="黑体" panose="02010609060101010101" pitchFamily="49" charset="-122"/>
              </a:rPr>
              <a:t>    </a:t>
            </a: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行百里者半九十”</a:t>
            </a:r>
            <a:r>
              <a:rPr lang="zh-CN" altLang="en-US" sz="2800" b="1" dirty="0">
                <a:latin typeface="黑体" panose="02010609060101010101" pitchFamily="49" charset="-122"/>
                <a:ea typeface="黑体" panose="02010609060101010101" pitchFamily="49" charset="-122"/>
                <a:cs typeface="黑体" panose="02010609060101010101" pitchFamily="49" charset="-122"/>
              </a:rPr>
              <a:t>这句成语出自</a:t>
            </a:r>
            <a:r>
              <a:rPr lang="en-US" altLang="zh-CN" sz="2800" b="1" dirty="0">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rPr>
              <a:t>战国策</a:t>
            </a:r>
            <a:r>
              <a:rPr lang="en-US" altLang="zh-CN" sz="2800" b="1" dirty="0">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rPr>
              <a:t>秦策五</a:t>
            </a:r>
            <a:r>
              <a:rPr lang="en-US" altLang="zh-CN" sz="2800" b="1" dirty="0">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rPr>
              <a:t>，意思是说要走一百里路的，走了九十里，只能算完成一半。也就是说，最后“十里”相当于“百里”中的“五十里”。这句成语</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劝勉我们做事要善始善终</a:t>
            </a:r>
            <a:r>
              <a:rPr lang="zh-CN" altLang="en-US" sz="2800" b="1" dirty="0">
                <a:latin typeface="黑体" panose="02010609060101010101" pitchFamily="49" charset="-122"/>
                <a:ea typeface="黑体" panose="02010609060101010101" pitchFamily="49" charset="-122"/>
                <a:cs typeface="黑体" panose="02010609060101010101" pitchFamily="49" charset="-122"/>
              </a:rPr>
              <a:t>，不能因为那短短的“十里路”而少加努力，使我们所做的事功亏一篑。</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p:txBody>
      </p:sp>
      <p:grpSp>
        <p:nvGrpSpPr>
          <p:cNvPr id="2" name="组合 1"/>
          <p:cNvGrpSpPr/>
          <p:nvPr/>
        </p:nvGrpSpPr>
        <p:grpSpPr>
          <a:xfrm>
            <a:off x="179705" y="229870"/>
            <a:ext cx="2346325" cy="649104"/>
            <a:chOff x="923" y="1552"/>
            <a:chExt cx="3695" cy="882"/>
          </a:xfrm>
        </p:grpSpPr>
        <p:pic>
          <p:nvPicPr>
            <p:cNvPr id="6" name="图片 5" descr="00 图标-04"/>
            <p:cNvPicPr>
              <a:picLocks noChangeAspect="1"/>
            </p:cNvPicPr>
            <p:nvPr/>
          </p:nvPicPr>
          <p:blipFill>
            <a:blip r:embed="rId1" cstate="print"/>
            <a:stretch>
              <a:fillRect/>
            </a:stretch>
          </p:blipFill>
          <p:spPr>
            <a:xfrm>
              <a:off x="923" y="1552"/>
              <a:ext cx="3695" cy="882"/>
            </a:xfrm>
            <a:prstGeom prst="rect">
              <a:avLst/>
            </a:prstGeom>
          </p:spPr>
        </p:pic>
        <p:sp>
          <p:nvSpPr>
            <p:cNvPr id="4" name="文本框 3"/>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拓展提升</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charRg st="10" end="139"/>
                                            </p:txEl>
                                          </p:spTgt>
                                        </p:tgtEl>
                                        <p:attrNameLst>
                                          <p:attrName>style.visibility</p:attrName>
                                        </p:attrNameLst>
                                      </p:cBhvr>
                                      <p:to>
                                        <p:strVal val="visible"/>
                                      </p:to>
                                    </p:set>
                                    <p:animEffect transition="in" filter="fade">
                                      <p:cBhvr>
                                        <p:cTn id="7" dur="1000"/>
                                        <p:tgtEl>
                                          <p:spTgt spid="5">
                                            <p:txEl>
                                              <p:charRg st="10" end="139"/>
                                            </p:txEl>
                                          </p:spTgt>
                                        </p:tgtEl>
                                      </p:cBhvr>
                                    </p:animEffect>
                                    <p:anim calcmode="lin" valueType="num">
                                      <p:cBhvr>
                                        <p:cTn id="8" dur="1000" fill="hold"/>
                                        <p:tgtEl>
                                          <p:spTgt spid="5">
                                            <p:txEl>
                                              <p:charRg st="10" end="139"/>
                                            </p:txEl>
                                          </p:spTgt>
                                        </p:tgtEl>
                                        <p:attrNameLst>
                                          <p:attrName>ppt_x</p:attrName>
                                        </p:attrNameLst>
                                      </p:cBhvr>
                                      <p:tavLst>
                                        <p:tav tm="0">
                                          <p:val>
                                            <p:strVal val="#ppt_x"/>
                                          </p:val>
                                        </p:tav>
                                        <p:tav tm="100000">
                                          <p:val>
                                            <p:strVal val="#ppt_x"/>
                                          </p:val>
                                        </p:tav>
                                      </p:tavLst>
                                    </p:anim>
                                    <p:anim calcmode="lin" valueType="num">
                                      <p:cBhvr>
                                        <p:cTn id="9" dur="1000" fill="hold"/>
                                        <p:tgtEl>
                                          <p:spTgt spid="5">
                                            <p:txEl>
                                              <p:charRg st="10" end="13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6"/>
          <p:cNvSpPr txBox="1"/>
          <p:nvPr/>
        </p:nvSpPr>
        <p:spPr>
          <a:xfrm>
            <a:off x="368300" y="936625"/>
            <a:ext cx="8405813" cy="3369310"/>
          </a:xfrm>
          <a:prstGeom prst="rect">
            <a:avLst/>
          </a:prstGeom>
          <a:noFill/>
          <a:ln w="9525">
            <a:noFill/>
          </a:ln>
        </p:spPr>
        <p:txBody>
          <a:bodyPr>
            <a:spAutoFit/>
          </a:bodyPr>
          <a:p>
            <a:pPr eaLnBrk="1" hangingPunct="1">
              <a:lnSpc>
                <a:spcPct val="150000"/>
              </a:lnSpc>
              <a:spcBef>
                <a:spcPts val="1800"/>
              </a:spcBef>
            </a:pPr>
            <a:r>
              <a:rPr lang="en-US" altLang="zh-CN" sz="2800" b="1" dirty="0">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rPr>
              <a:t>战国策</a:t>
            </a:r>
            <a:r>
              <a:rPr lang="en-US" altLang="zh-CN" sz="2800" b="1" dirty="0">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rPr>
              <a:t>中至今保留下来的成语：</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a:p>
            <a:pPr algn="ctr" eaLnBrk="1" hangingPunct="1">
              <a:lnSpc>
                <a:spcPct val="150000"/>
              </a:lnSpc>
              <a:spcBef>
                <a:spcPts val="1800"/>
              </a:spcBef>
            </a:pP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安步当车   不遗余力   不翼而飞   侧目而视</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gn="ctr" eaLnBrk="1" hangingPunct="1">
              <a:lnSpc>
                <a:spcPct val="150000"/>
              </a:lnSpc>
              <a:spcBef>
                <a:spcPts val="1800"/>
              </a:spcBef>
            </a:pP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反璞归真   高枕无忧   汗马功劳   狐假虎威</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gn="ctr" eaLnBrk="1" hangingPunct="1">
              <a:lnSpc>
                <a:spcPct val="150000"/>
              </a:lnSpc>
              <a:spcBef>
                <a:spcPts val="1800"/>
              </a:spcBef>
            </a:pP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画蛇添足   狡兔三窟   门庭若市   亡羊补牢</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charRg st="17" end="43"/>
                                            </p:txEl>
                                          </p:spTgt>
                                        </p:tgtEl>
                                        <p:attrNameLst>
                                          <p:attrName>style.visibility</p:attrName>
                                        </p:attrNameLst>
                                      </p:cBhvr>
                                      <p:to>
                                        <p:strVal val="visible"/>
                                      </p:to>
                                    </p:set>
                                    <p:animEffect transition="in" filter="randombar(horizontal)">
                                      <p:cBhvr>
                                        <p:cTn id="7" dur="500"/>
                                        <p:tgtEl>
                                          <p:spTgt spid="2">
                                            <p:txEl>
                                              <p:charRg st="17" end="4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charRg st="43" end="69"/>
                                            </p:txEl>
                                          </p:spTgt>
                                        </p:tgtEl>
                                        <p:attrNameLst>
                                          <p:attrName>style.visibility</p:attrName>
                                        </p:attrNameLst>
                                      </p:cBhvr>
                                      <p:to>
                                        <p:strVal val="visible"/>
                                      </p:to>
                                    </p:set>
                                    <p:animEffect transition="in" filter="randombar(horizontal)">
                                      <p:cBhvr>
                                        <p:cTn id="10" dur="500"/>
                                        <p:tgtEl>
                                          <p:spTgt spid="2">
                                            <p:txEl>
                                              <p:charRg st="43" end="69"/>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charRg st="69" end="95"/>
                                            </p:txEl>
                                          </p:spTgt>
                                        </p:tgtEl>
                                        <p:attrNameLst>
                                          <p:attrName>style.visibility</p:attrName>
                                        </p:attrNameLst>
                                      </p:cBhvr>
                                      <p:to>
                                        <p:strVal val="visible"/>
                                      </p:to>
                                    </p:set>
                                    <p:animEffect transition="in" filter="randombar(horizontal)">
                                      <p:cBhvr>
                                        <p:cTn id="13" dur="500"/>
                                        <p:tgtEl>
                                          <p:spTgt spid="2">
                                            <p:txEl>
                                              <p:charRg st="69" end="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94000"/>
          </a:blip>
          <a:stretch>
            <a:fillRect/>
          </a:stretch>
        </a:blipFill>
        <a:effectLst/>
      </p:bgPr>
    </p:bg>
    <p:spTree>
      <p:nvGrpSpPr>
        <p:cNvPr id="1" name=""/>
        <p:cNvGrpSpPr/>
        <p:nvPr/>
      </p:nvGrpSpPr>
      <p:grpSpPr>
        <a:xfrm>
          <a:off x="0" y="0"/>
          <a:ext cx="0" cy="0"/>
          <a:chOff x="0" y="0"/>
          <a:chExt cx="0" cy="0"/>
        </a:xfrm>
      </p:grpSpPr>
      <p:sp>
        <p:nvSpPr>
          <p:cNvPr id="96259" name="Text Box 4"/>
          <p:cNvSpPr txBox="1">
            <a:spLocks noChangeArrowheads="1"/>
          </p:cNvSpPr>
          <p:nvPr/>
        </p:nvSpPr>
        <p:spPr bwMode="auto">
          <a:xfrm>
            <a:off x="3976370" y="1002030"/>
            <a:ext cx="3481070" cy="922020"/>
          </a:xfrm>
          <a:prstGeom prst="rect">
            <a:avLst/>
          </a:prstGeom>
          <a:solidFill>
            <a:schemeClr val="bg1">
              <a:alpha val="19000"/>
            </a:schemeClr>
          </a:solidFill>
          <a:ln w="9525">
            <a:noFill/>
            <a:miter lim="800000"/>
          </a:ln>
        </p:spPr>
        <p:txBody>
          <a:bodyPr wrap="square">
            <a:spAutoFit/>
          </a:bodyPr>
          <a:lstStyle/>
          <a:p>
            <a:pPr>
              <a:lnSpc>
                <a:spcPct val="120000"/>
              </a:lnSpc>
              <a:spcBef>
                <a:spcPts val="1200"/>
              </a:spcBef>
            </a:pPr>
            <a:r>
              <a:rPr lang="en-US" altLang="zh-CN" sz="4500" b="1">
                <a:solidFill>
                  <a:srgbClr val="000000"/>
                </a:solidFill>
                <a:latin typeface="黑体" panose="02010609060101010101" pitchFamily="49" charset="-122"/>
                <a:ea typeface="黑体" panose="02010609060101010101" pitchFamily="49" charset="-122"/>
              </a:rPr>
              <a:t> </a:t>
            </a:r>
            <a:r>
              <a:rPr lang="zh-CN" altLang="en-US" sz="4500" b="1">
                <a:solidFill>
                  <a:srgbClr val="000000"/>
                </a:solidFill>
                <a:latin typeface="黑体" panose="02010609060101010101" pitchFamily="49" charset="-122"/>
                <a:ea typeface="黑体" panose="02010609060101010101" pitchFamily="49" charset="-122"/>
              </a:rPr>
              <a:t>谢谢观看！</a:t>
            </a:r>
            <a:endParaRPr lang="zh-CN" altLang="en-US" sz="4500" b="1">
              <a:solidFill>
                <a:srgbClr val="000000"/>
              </a:solidFill>
              <a:latin typeface="黑体" panose="02010609060101010101" pitchFamily="49" charset="-122"/>
              <a:ea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fade">
                                      <p:cBhvr>
                                        <p:cTn id="7" dur="1000"/>
                                        <p:tgtEl>
                                          <p:spTgt spid="96259">
                                            <p:txEl>
                                              <p:pRg st="0" end="0"/>
                                            </p:txEl>
                                          </p:spTgt>
                                        </p:tgtEl>
                                      </p:cBhvr>
                                    </p:animEffect>
                                    <p:anim calcmode="lin" valueType="num">
                                      <p:cBhvr>
                                        <p:cTn id="8" dur="10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62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4"/>
          <p:cNvSpPr txBox="1"/>
          <p:nvPr/>
        </p:nvSpPr>
        <p:spPr>
          <a:xfrm>
            <a:off x="93980" y="652780"/>
            <a:ext cx="8956040" cy="4009390"/>
          </a:xfrm>
          <a:prstGeom prst="rect">
            <a:avLst/>
          </a:prstGeom>
          <a:solidFill>
            <a:schemeClr val="bg1">
              <a:alpha val="34000"/>
            </a:schemeClr>
          </a:solidFill>
          <a:ln w="9525">
            <a:noFill/>
          </a:ln>
        </p:spPr>
        <p:txBody>
          <a:bodyPr wrap="square">
            <a:spAutoFit/>
          </a:bodyPr>
          <a:p>
            <a:pPr indent="187325">
              <a:lnSpc>
                <a:spcPct val="130000"/>
              </a:lnSpc>
            </a:pP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   </a:t>
            </a:r>
            <a:r>
              <a:rPr lang="en-US" altLang="zh-CN" sz="2800" b="1">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战国策</a:t>
            </a:r>
            <a:r>
              <a:rPr lang="en-US" altLang="zh-CN" sz="2800" b="1">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一书的思想倾向，因其与儒家正统思想相悖，受到历代学者的贬斥。</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本书亦展示了东周</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战国时代</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的历史特点和社会风貌，是研究战国历史的重要</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典籍</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cs typeface="黑体" panose="02010609060101010101" pitchFamily="49" charset="-122"/>
              </a:rPr>
              <a:t>主要记载战国时期谋臣策士游说诸侯或进行谋议论辩时的政治主张和斗争策略，反映了各国之间在政治、军事、外交上的斗争。著名的寓言有“画蛇添足”“亡羊补牢”“狡兔三窟”“狐假虎威”“南辕北辙”等。</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32"/>
          <p:cNvSpPr txBox="1"/>
          <p:nvPr/>
        </p:nvSpPr>
        <p:spPr>
          <a:xfrm>
            <a:off x="4475163" y="2925763"/>
            <a:ext cx="504825" cy="169862"/>
          </a:xfrm>
          <a:prstGeom prst="rect">
            <a:avLst/>
          </a:prstGeom>
          <a:noFill/>
          <a:ln w="9525">
            <a:noFill/>
          </a:ln>
        </p:spPr>
        <p:txBody>
          <a:bodyPr wrap="none">
            <a:spAutoFit/>
          </a:bodyPr>
          <a:p>
            <a:pPr>
              <a:buFont typeface="Arial" panose="020B0604020202020204" pitchFamily="34" charset="0"/>
            </a:pPr>
            <a:r>
              <a:rPr lang="zh-CN" altLang="en-US"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195" name="文本框 34"/>
          <p:cNvSpPr txBox="1"/>
          <p:nvPr/>
        </p:nvSpPr>
        <p:spPr>
          <a:xfrm rot="-280097">
            <a:off x="3433763" y="1228725"/>
            <a:ext cx="501650"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196" name="文本框 36"/>
          <p:cNvSpPr txBox="1"/>
          <p:nvPr/>
        </p:nvSpPr>
        <p:spPr>
          <a:xfrm rot="-5350866">
            <a:off x="5861050" y="1316038"/>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197" name="文本框 37"/>
          <p:cNvSpPr txBox="1"/>
          <p:nvPr/>
        </p:nvSpPr>
        <p:spPr>
          <a:xfrm rot="-4150866">
            <a:off x="5330825" y="1724025"/>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198" name="文本框 45"/>
          <p:cNvSpPr txBox="1"/>
          <p:nvPr/>
        </p:nvSpPr>
        <p:spPr>
          <a:xfrm rot="-5350866">
            <a:off x="6421438" y="1338263"/>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199" name="文本框 46"/>
          <p:cNvSpPr txBox="1"/>
          <p:nvPr/>
        </p:nvSpPr>
        <p:spPr>
          <a:xfrm rot="-424911">
            <a:off x="7067550" y="1570038"/>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00" name="文本框 47"/>
          <p:cNvSpPr txBox="1"/>
          <p:nvPr/>
        </p:nvSpPr>
        <p:spPr>
          <a:xfrm rot="-4150866">
            <a:off x="7654925" y="2498725"/>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01" name="文本框 49"/>
          <p:cNvSpPr txBox="1"/>
          <p:nvPr/>
        </p:nvSpPr>
        <p:spPr>
          <a:xfrm rot="657351">
            <a:off x="5448300" y="1335088"/>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02" name="文本框 50"/>
          <p:cNvSpPr txBox="1"/>
          <p:nvPr/>
        </p:nvSpPr>
        <p:spPr>
          <a:xfrm rot="1480325">
            <a:off x="7391400" y="1244600"/>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03" name="文本框 51"/>
          <p:cNvSpPr txBox="1"/>
          <p:nvPr/>
        </p:nvSpPr>
        <p:spPr>
          <a:xfrm rot="-5350866">
            <a:off x="5980113" y="2176463"/>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04" name="文本框 32"/>
          <p:cNvSpPr txBox="1"/>
          <p:nvPr/>
        </p:nvSpPr>
        <p:spPr>
          <a:xfrm>
            <a:off x="3262313" y="3560763"/>
            <a:ext cx="504825"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05" name="文本框 34"/>
          <p:cNvSpPr txBox="1"/>
          <p:nvPr/>
        </p:nvSpPr>
        <p:spPr>
          <a:xfrm rot="4149897">
            <a:off x="4464050" y="3498850"/>
            <a:ext cx="501650"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06" name="文本框 36"/>
          <p:cNvSpPr txBox="1"/>
          <p:nvPr/>
        </p:nvSpPr>
        <p:spPr>
          <a:xfrm rot="-1380000">
            <a:off x="3900488" y="1301750"/>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07" name="文本框 37"/>
          <p:cNvSpPr txBox="1"/>
          <p:nvPr/>
        </p:nvSpPr>
        <p:spPr>
          <a:xfrm rot="-180000">
            <a:off x="4130675" y="2054225"/>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08" name="文本框 45"/>
          <p:cNvSpPr txBox="1"/>
          <p:nvPr/>
        </p:nvSpPr>
        <p:spPr>
          <a:xfrm rot="-1380000">
            <a:off x="4460875" y="1323975"/>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09" name="文本框 46"/>
          <p:cNvSpPr txBox="1"/>
          <p:nvPr/>
        </p:nvSpPr>
        <p:spPr>
          <a:xfrm rot="-1380000">
            <a:off x="4830763" y="1538288"/>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10" name="文本框 47"/>
          <p:cNvSpPr txBox="1"/>
          <p:nvPr/>
        </p:nvSpPr>
        <p:spPr>
          <a:xfrm rot="-180000">
            <a:off x="5064125" y="2235200"/>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11" name="文本框 49"/>
          <p:cNvSpPr txBox="1"/>
          <p:nvPr/>
        </p:nvSpPr>
        <p:spPr>
          <a:xfrm rot="-5350866">
            <a:off x="6310313" y="2109788"/>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12" name="文本框 50"/>
          <p:cNvSpPr txBox="1"/>
          <p:nvPr/>
        </p:nvSpPr>
        <p:spPr>
          <a:xfrm rot="-170103">
            <a:off x="5589588" y="2590800"/>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13" name="文本框 51"/>
          <p:cNvSpPr txBox="1"/>
          <p:nvPr/>
        </p:nvSpPr>
        <p:spPr>
          <a:xfrm rot="-5350866">
            <a:off x="5845175" y="3433763"/>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14" name="文本框 32"/>
          <p:cNvSpPr txBox="1"/>
          <p:nvPr/>
        </p:nvSpPr>
        <p:spPr>
          <a:xfrm rot="1209897">
            <a:off x="1500188" y="2892425"/>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15" name="文本框 34"/>
          <p:cNvSpPr txBox="1"/>
          <p:nvPr/>
        </p:nvSpPr>
        <p:spPr>
          <a:xfrm rot="4149897">
            <a:off x="2143125" y="3455988"/>
            <a:ext cx="501650"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16" name="文本框 36"/>
          <p:cNvSpPr txBox="1"/>
          <p:nvPr/>
        </p:nvSpPr>
        <p:spPr>
          <a:xfrm rot="-1380000">
            <a:off x="1604963" y="3228975"/>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17" name="文本框 37"/>
          <p:cNvSpPr txBox="1"/>
          <p:nvPr/>
        </p:nvSpPr>
        <p:spPr>
          <a:xfrm rot="1029897">
            <a:off x="2486025" y="2754313"/>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18" name="文本框 45"/>
          <p:cNvSpPr txBox="1"/>
          <p:nvPr/>
        </p:nvSpPr>
        <p:spPr>
          <a:xfrm rot="-1380000">
            <a:off x="3162300" y="3146425"/>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19" name="文本框 46"/>
          <p:cNvSpPr txBox="1"/>
          <p:nvPr/>
        </p:nvSpPr>
        <p:spPr>
          <a:xfrm rot="-170103">
            <a:off x="787400" y="1530350"/>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20" name="文本框 47"/>
          <p:cNvSpPr txBox="1"/>
          <p:nvPr/>
        </p:nvSpPr>
        <p:spPr>
          <a:xfrm rot="1029897">
            <a:off x="828675" y="3400425"/>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21" name="文本框 49"/>
          <p:cNvSpPr txBox="1"/>
          <p:nvPr/>
        </p:nvSpPr>
        <p:spPr>
          <a:xfrm rot="-170103">
            <a:off x="3009900" y="3836988"/>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22" name="文本框 50"/>
          <p:cNvSpPr txBox="1"/>
          <p:nvPr/>
        </p:nvSpPr>
        <p:spPr>
          <a:xfrm rot="-170103">
            <a:off x="4157663" y="3170238"/>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23" name="文本框 51"/>
          <p:cNvSpPr txBox="1"/>
          <p:nvPr/>
        </p:nvSpPr>
        <p:spPr>
          <a:xfrm rot="-170103">
            <a:off x="4324350" y="3929063"/>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24" name="文本框 32"/>
          <p:cNvSpPr txBox="1"/>
          <p:nvPr/>
        </p:nvSpPr>
        <p:spPr>
          <a:xfrm rot="-5070842">
            <a:off x="322263" y="2041525"/>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25" name="文本框 34"/>
          <p:cNvSpPr txBox="1"/>
          <p:nvPr/>
        </p:nvSpPr>
        <p:spPr>
          <a:xfrm rot="4149897">
            <a:off x="1339850" y="2159000"/>
            <a:ext cx="501650"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26" name="文本框 37"/>
          <p:cNvSpPr txBox="1"/>
          <p:nvPr/>
        </p:nvSpPr>
        <p:spPr>
          <a:xfrm rot="-170103">
            <a:off x="1243013" y="1277938"/>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27" name="文本框 38"/>
          <p:cNvSpPr txBox="1"/>
          <p:nvPr/>
        </p:nvSpPr>
        <p:spPr>
          <a:xfrm rot="1029897">
            <a:off x="1338263" y="1684338"/>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28" name="文本框 45"/>
          <p:cNvSpPr txBox="1"/>
          <p:nvPr/>
        </p:nvSpPr>
        <p:spPr>
          <a:xfrm rot="-1380000">
            <a:off x="2117725" y="1146175"/>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29" name="文本框 46"/>
          <p:cNvSpPr txBox="1"/>
          <p:nvPr/>
        </p:nvSpPr>
        <p:spPr>
          <a:xfrm rot="-1380000">
            <a:off x="2687638" y="1316038"/>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30" name="文本框 47"/>
          <p:cNvSpPr txBox="1"/>
          <p:nvPr/>
        </p:nvSpPr>
        <p:spPr>
          <a:xfrm rot="-180000">
            <a:off x="2416175" y="1879600"/>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31" name="文本框 49"/>
          <p:cNvSpPr txBox="1"/>
          <p:nvPr/>
        </p:nvSpPr>
        <p:spPr>
          <a:xfrm rot="-1380000">
            <a:off x="3276600" y="1538288"/>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32" name="文本框 50"/>
          <p:cNvSpPr txBox="1"/>
          <p:nvPr/>
        </p:nvSpPr>
        <p:spPr>
          <a:xfrm rot="-1380000">
            <a:off x="2849563" y="2119313"/>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33" name="文本框 51"/>
          <p:cNvSpPr txBox="1"/>
          <p:nvPr/>
        </p:nvSpPr>
        <p:spPr>
          <a:xfrm rot="-1380000">
            <a:off x="3484563" y="2255838"/>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34" name="文本框 32"/>
          <p:cNvSpPr txBox="1"/>
          <p:nvPr/>
        </p:nvSpPr>
        <p:spPr>
          <a:xfrm rot="1209897">
            <a:off x="5114925" y="3538538"/>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35" name="文本框 34"/>
          <p:cNvSpPr txBox="1"/>
          <p:nvPr/>
        </p:nvSpPr>
        <p:spPr>
          <a:xfrm rot="-1030866">
            <a:off x="6313488" y="3894138"/>
            <a:ext cx="501650"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36" name="文本框 36"/>
          <p:cNvSpPr txBox="1"/>
          <p:nvPr/>
        </p:nvSpPr>
        <p:spPr>
          <a:xfrm rot="368503">
            <a:off x="5773738" y="2859088"/>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37" name="文本框 37"/>
          <p:cNvSpPr txBox="1"/>
          <p:nvPr/>
        </p:nvSpPr>
        <p:spPr>
          <a:xfrm rot="829244">
            <a:off x="5284788" y="3973513"/>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38" name="文本框 45"/>
          <p:cNvSpPr txBox="1"/>
          <p:nvPr/>
        </p:nvSpPr>
        <p:spPr>
          <a:xfrm rot="-4502722">
            <a:off x="6778625" y="2500313"/>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39" name="文本框 46"/>
          <p:cNvSpPr txBox="1"/>
          <p:nvPr/>
        </p:nvSpPr>
        <p:spPr>
          <a:xfrm rot="2702238">
            <a:off x="7567613" y="3062288"/>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40" name="文本框 47"/>
          <p:cNvSpPr txBox="1"/>
          <p:nvPr/>
        </p:nvSpPr>
        <p:spPr>
          <a:xfrm rot="-3456638">
            <a:off x="6743700" y="3403600"/>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41" name="文本框 49"/>
          <p:cNvSpPr txBox="1"/>
          <p:nvPr/>
        </p:nvSpPr>
        <p:spPr>
          <a:xfrm rot="-3180423">
            <a:off x="1963738" y="2324100"/>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42" name="文本框 50"/>
          <p:cNvSpPr txBox="1"/>
          <p:nvPr/>
        </p:nvSpPr>
        <p:spPr>
          <a:xfrm rot="-3640556">
            <a:off x="7239000" y="3590925"/>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43" name="文本框 51"/>
          <p:cNvSpPr txBox="1"/>
          <p:nvPr/>
        </p:nvSpPr>
        <p:spPr>
          <a:xfrm rot="1549510">
            <a:off x="7754938" y="2174875"/>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44" name="文本框 32"/>
          <p:cNvSpPr txBox="1"/>
          <p:nvPr/>
        </p:nvSpPr>
        <p:spPr>
          <a:xfrm rot="4190103">
            <a:off x="4287838" y="2506663"/>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45" name="文本框 34"/>
          <p:cNvSpPr txBox="1"/>
          <p:nvPr/>
        </p:nvSpPr>
        <p:spPr>
          <a:xfrm rot="8340000">
            <a:off x="4922838" y="3138488"/>
            <a:ext cx="501650"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46" name="文本框 36"/>
          <p:cNvSpPr txBox="1"/>
          <p:nvPr/>
        </p:nvSpPr>
        <p:spPr>
          <a:xfrm rot="-1160763">
            <a:off x="5773738" y="1751013"/>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47" name="文本框 37"/>
          <p:cNvSpPr txBox="1"/>
          <p:nvPr/>
        </p:nvSpPr>
        <p:spPr>
          <a:xfrm rot="39237">
            <a:off x="5649913" y="2273300"/>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48" name="文本框 45"/>
          <p:cNvSpPr txBox="1"/>
          <p:nvPr/>
        </p:nvSpPr>
        <p:spPr>
          <a:xfrm rot="-1160763">
            <a:off x="6334125" y="1773238"/>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49" name="文本框 46"/>
          <p:cNvSpPr txBox="1"/>
          <p:nvPr/>
        </p:nvSpPr>
        <p:spPr>
          <a:xfrm rot="-1160763">
            <a:off x="6704013" y="1987550"/>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50" name="文本框 47"/>
          <p:cNvSpPr txBox="1"/>
          <p:nvPr/>
        </p:nvSpPr>
        <p:spPr>
          <a:xfrm rot="39237">
            <a:off x="7185025" y="2457450"/>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51" name="文本框 49"/>
          <p:cNvSpPr txBox="1"/>
          <p:nvPr/>
        </p:nvSpPr>
        <p:spPr>
          <a:xfrm rot="-1160763">
            <a:off x="7038975" y="2159000"/>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52" name="文本框 50"/>
          <p:cNvSpPr txBox="1"/>
          <p:nvPr/>
        </p:nvSpPr>
        <p:spPr>
          <a:xfrm rot="-1160763">
            <a:off x="7488238" y="1933575"/>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53" name="文本框 51"/>
          <p:cNvSpPr txBox="1"/>
          <p:nvPr/>
        </p:nvSpPr>
        <p:spPr>
          <a:xfrm rot="-1160763">
            <a:off x="7289800" y="2794000"/>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54" name="文本框 32"/>
          <p:cNvSpPr txBox="1"/>
          <p:nvPr/>
        </p:nvSpPr>
        <p:spPr>
          <a:xfrm rot="4190103">
            <a:off x="2765425" y="3340100"/>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55" name="文本框 34"/>
          <p:cNvSpPr txBox="1"/>
          <p:nvPr/>
        </p:nvSpPr>
        <p:spPr>
          <a:xfrm rot="8340000">
            <a:off x="3924300" y="2816225"/>
            <a:ext cx="501650"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56" name="文本框 36"/>
          <p:cNvSpPr txBox="1"/>
          <p:nvPr/>
        </p:nvSpPr>
        <p:spPr>
          <a:xfrm rot="2810103">
            <a:off x="3813175" y="1735138"/>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57" name="文本框 37"/>
          <p:cNvSpPr txBox="1"/>
          <p:nvPr/>
        </p:nvSpPr>
        <p:spPr>
          <a:xfrm rot="4010103">
            <a:off x="3813175" y="2278063"/>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58" name="文本框 45"/>
          <p:cNvSpPr txBox="1"/>
          <p:nvPr/>
        </p:nvSpPr>
        <p:spPr>
          <a:xfrm rot="2810103">
            <a:off x="4373563" y="1757363"/>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59" name="文本框 46"/>
          <p:cNvSpPr txBox="1"/>
          <p:nvPr/>
        </p:nvSpPr>
        <p:spPr>
          <a:xfrm rot="2810103">
            <a:off x="4743450" y="1971675"/>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60" name="文本框 47"/>
          <p:cNvSpPr txBox="1"/>
          <p:nvPr/>
        </p:nvSpPr>
        <p:spPr>
          <a:xfrm rot="4010103">
            <a:off x="4743450" y="2514600"/>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61" name="文本框 49"/>
          <p:cNvSpPr txBox="1"/>
          <p:nvPr/>
        </p:nvSpPr>
        <p:spPr>
          <a:xfrm rot="-1160763">
            <a:off x="6224588" y="2544763"/>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62" name="文本框 50"/>
          <p:cNvSpPr txBox="1"/>
          <p:nvPr/>
        </p:nvSpPr>
        <p:spPr>
          <a:xfrm rot="4020000">
            <a:off x="5218113" y="2630488"/>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63" name="文本框 51"/>
          <p:cNvSpPr txBox="1"/>
          <p:nvPr/>
        </p:nvSpPr>
        <p:spPr>
          <a:xfrm rot="-1160763">
            <a:off x="5599113" y="3219450"/>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64" name="文本框 32"/>
          <p:cNvSpPr txBox="1"/>
          <p:nvPr/>
        </p:nvSpPr>
        <p:spPr>
          <a:xfrm rot="5400000">
            <a:off x="1141413" y="3228975"/>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65" name="文本框 34"/>
          <p:cNvSpPr txBox="1"/>
          <p:nvPr/>
        </p:nvSpPr>
        <p:spPr>
          <a:xfrm rot="8340000">
            <a:off x="1881188" y="3552825"/>
            <a:ext cx="501650"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66" name="文本框 36"/>
          <p:cNvSpPr txBox="1"/>
          <p:nvPr/>
        </p:nvSpPr>
        <p:spPr>
          <a:xfrm rot="2810103">
            <a:off x="1862138" y="2732088"/>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67" name="文本框 37"/>
          <p:cNvSpPr txBox="1"/>
          <p:nvPr/>
        </p:nvSpPr>
        <p:spPr>
          <a:xfrm rot="5220000">
            <a:off x="2297113" y="3014663"/>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68" name="文本框 45"/>
          <p:cNvSpPr txBox="1"/>
          <p:nvPr/>
        </p:nvSpPr>
        <p:spPr>
          <a:xfrm rot="2810103">
            <a:off x="2809875" y="2746375"/>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69" name="文本框 46"/>
          <p:cNvSpPr txBox="1"/>
          <p:nvPr/>
        </p:nvSpPr>
        <p:spPr>
          <a:xfrm rot="4020000">
            <a:off x="700088" y="1963738"/>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70" name="文本框 47"/>
          <p:cNvSpPr txBox="1"/>
          <p:nvPr/>
        </p:nvSpPr>
        <p:spPr>
          <a:xfrm rot="5220000">
            <a:off x="701675" y="2897188"/>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71" name="文本框 49"/>
          <p:cNvSpPr txBox="1"/>
          <p:nvPr/>
        </p:nvSpPr>
        <p:spPr>
          <a:xfrm rot="4020000">
            <a:off x="2463800" y="3740150"/>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72" name="文本框 50"/>
          <p:cNvSpPr txBox="1"/>
          <p:nvPr/>
        </p:nvSpPr>
        <p:spPr>
          <a:xfrm rot="4020000">
            <a:off x="3702050" y="3367088"/>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73" name="文本框 51"/>
          <p:cNvSpPr txBox="1"/>
          <p:nvPr/>
        </p:nvSpPr>
        <p:spPr>
          <a:xfrm rot="4020000">
            <a:off x="4071938" y="3581400"/>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74" name="文本框 32"/>
          <p:cNvSpPr txBox="1"/>
          <p:nvPr/>
        </p:nvSpPr>
        <p:spPr>
          <a:xfrm rot="-880739">
            <a:off x="514350" y="2514600"/>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75" name="文本框 34"/>
          <p:cNvSpPr txBox="1"/>
          <p:nvPr/>
        </p:nvSpPr>
        <p:spPr>
          <a:xfrm rot="8340000">
            <a:off x="1254125" y="2592388"/>
            <a:ext cx="501650"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76" name="文本框 36"/>
          <p:cNvSpPr txBox="1"/>
          <p:nvPr/>
        </p:nvSpPr>
        <p:spPr>
          <a:xfrm rot="4020000">
            <a:off x="1670050" y="1511300"/>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77" name="文本框 37"/>
          <p:cNvSpPr txBox="1"/>
          <p:nvPr/>
        </p:nvSpPr>
        <p:spPr>
          <a:xfrm rot="5220000">
            <a:off x="1670050" y="2054225"/>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78" name="文本框 45"/>
          <p:cNvSpPr txBox="1"/>
          <p:nvPr/>
        </p:nvSpPr>
        <p:spPr>
          <a:xfrm rot="2810103">
            <a:off x="2230438" y="1533525"/>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79" name="文本框 46"/>
          <p:cNvSpPr txBox="1"/>
          <p:nvPr/>
        </p:nvSpPr>
        <p:spPr>
          <a:xfrm rot="2810103">
            <a:off x="2600325" y="1747838"/>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80" name="文本框 47"/>
          <p:cNvSpPr txBox="1"/>
          <p:nvPr/>
        </p:nvSpPr>
        <p:spPr>
          <a:xfrm rot="4010103">
            <a:off x="2328863" y="2312988"/>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81" name="文本框 49"/>
          <p:cNvSpPr txBox="1"/>
          <p:nvPr/>
        </p:nvSpPr>
        <p:spPr>
          <a:xfrm rot="2810103">
            <a:off x="3187700" y="1971675"/>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82" name="文本框 50"/>
          <p:cNvSpPr txBox="1"/>
          <p:nvPr/>
        </p:nvSpPr>
        <p:spPr>
          <a:xfrm rot="2810103">
            <a:off x="3074988" y="2406650"/>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83" name="文本框 51"/>
          <p:cNvSpPr txBox="1"/>
          <p:nvPr/>
        </p:nvSpPr>
        <p:spPr>
          <a:xfrm rot="2810103">
            <a:off x="3444875" y="2620963"/>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84" name="文本框 32"/>
          <p:cNvSpPr txBox="1"/>
          <p:nvPr/>
        </p:nvSpPr>
        <p:spPr>
          <a:xfrm rot="5400000">
            <a:off x="4751388" y="3683000"/>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85" name="文本框 34"/>
          <p:cNvSpPr txBox="1"/>
          <p:nvPr/>
        </p:nvSpPr>
        <p:spPr>
          <a:xfrm rot="3159237">
            <a:off x="5819775" y="4006850"/>
            <a:ext cx="501650"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86" name="文本框 36"/>
          <p:cNvSpPr txBox="1"/>
          <p:nvPr/>
        </p:nvSpPr>
        <p:spPr>
          <a:xfrm rot="-1160763">
            <a:off x="6237288" y="2925763"/>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87" name="文本框 37"/>
          <p:cNvSpPr txBox="1"/>
          <p:nvPr/>
        </p:nvSpPr>
        <p:spPr>
          <a:xfrm rot="39237">
            <a:off x="6237288" y="3468688"/>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88" name="文本框 45"/>
          <p:cNvSpPr txBox="1"/>
          <p:nvPr/>
        </p:nvSpPr>
        <p:spPr>
          <a:xfrm rot="-1160763">
            <a:off x="6797675" y="2947988"/>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89" name="文本框 46"/>
          <p:cNvSpPr txBox="1"/>
          <p:nvPr/>
        </p:nvSpPr>
        <p:spPr>
          <a:xfrm rot="-1160763">
            <a:off x="7167563" y="3162300"/>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90" name="文本框 47"/>
          <p:cNvSpPr txBox="1"/>
          <p:nvPr/>
        </p:nvSpPr>
        <p:spPr>
          <a:xfrm rot="39237">
            <a:off x="6854825" y="3730625"/>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91" name="文本框 49"/>
          <p:cNvSpPr txBox="1"/>
          <p:nvPr/>
        </p:nvSpPr>
        <p:spPr>
          <a:xfrm rot="-1160763">
            <a:off x="7688263" y="3452813"/>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92" name="文本框 50"/>
          <p:cNvSpPr txBox="1"/>
          <p:nvPr/>
        </p:nvSpPr>
        <p:spPr>
          <a:xfrm rot="-1160763">
            <a:off x="7642225" y="3821113"/>
            <a:ext cx="506413"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8293" name="文本框 51"/>
          <p:cNvSpPr txBox="1"/>
          <p:nvPr/>
        </p:nvSpPr>
        <p:spPr>
          <a:xfrm rot="-1160763">
            <a:off x="6780213" y="1146175"/>
            <a:ext cx="506412" cy="168275"/>
          </a:xfrm>
          <a:prstGeom prst="rect">
            <a:avLst/>
          </a:prstGeom>
          <a:noFill/>
          <a:ln w="9525">
            <a:noFill/>
          </a:ln>
        </p:spPr>
        <p:txBody>
          <a:bodyPr wrap="none">
            <a:spAutoFit/>
          </a:bodyPr>
          <a:p>
            <a:pPr>
              <a:buFont typeface="Arial" panose="020B0604020202020204" pitchFamily="34" charset="0"/>
            </a:pPr>
            <a:r>
              <a:rPr lang="zh-CN" altLang="zh-CN"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11269" name="Text Box 5"/>
          <p:cNvSpPr txBox="1"/>
          <p:nvPr/>
        </p:nvSpPr>
        <p:spPr>
          <a:xfrm>
            <a:off x="175895" y="618490"/>
            <a:ext cx="8730615" cy="3885565"/>
          </a:xfrm>
          <a:prstGeom prst="rect">
            <a:avLst/>
          </a:prstGeom>
          <a:solidFill>
            <a:schemeClr val="bg1">
              <a:alpha val="26000"/>
            </a:schemeClr>
          </a:solidFill>
          <a:ln w="9525">
            <a:noFill/>
          </a:ln>
        </p:spPr>
        <p:txBody>
          <a:bodyPr wrap="square">
            <a:spAutoFit/>
          </a:bodyPr>
          <a:p>
            <a:pPr algn="ctr" eaLnBrk="1" hangingPunct="1">
              <a:lnSpc>
                <a:spcPct val="130000"/>
              </a:lnSpc>
              <a:spcBef>
                <a:spcPts val="600"/>
              </a:spcBef>
              <a:buClr>
                <a:schemeClr val="tx2"/>
              </a:buClr>
              <a:buSzPct val="70000"/>
              <a:buFont typeface="Wingdings" panose="05000000000000000000" pitchFamily="2" charset="2"/>
            </a:pPr>
            <a:r>
              <a:rPr lang="zh-CN" altLang="en-US" sz="3200" b="1" dirty="0">
                <a:latin typeface="黑体" panose="02010609060101010101" pitchFamily="49" charset="-122"/>
                <a:ea typeface="黑体" panose="02010609060101010101" pitchFamily="49" charset="-122"/>
                <a:cs typeface="黑体" panose="02010609060101010101" pitchFamily="49" charset="-122"/>
              </a:rPr>
              <a:t>我国古代史书的几种体例</a:t>
            </a:r>
            <a:endParaRPr lang="en-US" altLang="zh-CN" sz="3200" b="1" dirty="0">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30000"/>
              </a:lnSpc>
              <a:spcBef>
                <a:spcPts val="600"/>
              </a:spcBef>
              <a:buClr>
                <a:schemeClr val="tx2"/>
              </a:buClr>
              <a:buSzPct val="70000"/>
              <a:buFont typeface="Wingdings" panose="05000000000000000000" pitchFamily="2" charset="2"/>
            </a:pPr>
            <a:r>
              <a:rPr lang="en-US" altLang="zh-CN" sz="3000" b="1" dirty="0">
                <a:latin typeface="黑体" panose="02010609060101010101" pitchFamily="49" charset="-122"/>
                <a:ea typeface="黑体" panose="02010609060101010101" pitchFamily="49" charset="-122"/>
                <a:cs typeface="黑体" panose="02010609060101010101" pitchFamily="49" charset="-122"/>
              </a:rPr>
              <a:t>    1.</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国别体：</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以国家为单位</a:t>
            </a:r>
            <a:r>
              <a:rPr lang="zh-CN" altLang="en-US" sz="3000" b="1" dirty="0">
                <a:latin typeface="黑体" panose="02010609060101010101" pitchFamily="49" charset="-122"/>
                <a:ea typeface="黑体" panose="02010609060101010101" pitchFamily="49" charset="-122"/>
                <a:cs typeface="黑体" panose="02010609060101010101" pitchFamily="49" charset="-122"/>
              </a:rPr>
              <a:t>，分别记叙历史事件。例如：</a:t>
            </a:r>
            <a:r>
              <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国语</a:t>
            </a:r>
            <a:r>
              <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战国策</a:t>
            </a:r>
            <a:r>
              <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三国志</a:t>
            </a:r>
            <a:r>
              <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latin typeface="黑体" panose="02010609060101010101" pitchFamily="49" charset="-122"/>
                <a:ea typeface="黑体" panose="02010609060101010101" pitchFamily="49" charset="-122"/>
                <a:cs typeface="黑体" panose="02010609060101010101" pitchFamily="49" charset="-122"/>
              </a:rPr>
              <a:t>。</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30000"/>
              </a:lnSpc>
              <a:spcBef>
                <a:spcPts val="600"/>
              </a:spcBef>
              <a:buClr>
                <a:schemeClr val="tx2"/>
              </a:buClr>
              <a:buSzPct val="70000"/>
              <a:buFont typeface="Wingdings" panose="05000000000000000000" pitchFamily="2" charset="2"/>
            </a:pPr>
            <a:r>
              <a:rPr lang="en-US" altLang="zh-CN" sz="3000" b="1" dirty="0">
                <a:latin typeface="黑体" panose="02010609060101010101" pitchFamily="49" charset="-122"/>
                <a:ea typeface="黑体" panose="02010609060101010101" pitchFamily="49" charset="-122"/>
                <a:cs typeface="黑体" panose="02010609060101010101" pitchFamily="49" charset="-122"/>
              </a:rPr>
              <a:t>    2.</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编年体：</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以年代为线索编排有关历史事件</a:t>
            </a:r>
            <a:r>
              <a:rPr lang="zh-CN" altLang="en-US" sz="3000" b="1" dirty="0">
                <a:latin typeface="黑体" panose="02010609060101010101" pitchFamily="49" charset="-122"/>
                <a:ea typeface="黑体" panose="02010609060101010101" pitchFamily="49" charset="-122"/>
                <a:cs typeface="黑体" panose="02010609060101010101" pitchFamily="49" charset="-122"/>
              </a:rPr>
              <a:t>。编年体史书以时间为中心，按年、月、日顺序记述史事。例如：</a:t>
            </a:r>
            <a:r>
              <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春秋</a:t>
            </a:r>
            <a:r>
              <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左传</a:t>
            </a:r>
            <a:r>
              <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资治通鉴</a:t>
            </a:r>
            <a:r>
              <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latin typeface="黑体" panose="02010609060101010101" pitchFamily="49" charset="-122"/>
                <a:ea typeface="黑体" panose="02010609060101010101" pitchFamily="49" charset="-122"/>
                <a:cs typeface="黑体" panose="02010609060101010101" pitchFamily="49" charset="-122"/>
              </a:rPr>
              <a:t>。</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269">
                                            <p:txEl>
                                              <p:charRg st="0" end="12"/>
                                            </p:txEl>
                                          </p:spTgt>
                                        </p:tgtEl>
                                        <p:attrNameLst>
                                          <p:attrName>style.visibility</p:attrName>
                                        </p:attrNameLst>
                                      </p:cBhvr>
                                      <p:to>
                                        <p:strVal val="visible"/>
                                      </p:to>
                                    </p:set>
                                    <p:animEffect transition="in" filter="randombar(horizontal)">
                                      <p:cBhvr>
                                        <p:cTn id="7" dur="500"/>
                                        <p:tgtEl>
                                          <p:spTgt spid="11269">
                                            <p:txEl>
                                              <p:charRg st="0"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269">
                                            <p:txEl>
                                              <p:charRg st="12" end="57"/>
                                            </p:txEl>
                                          </p:spTgt>
                                        </p:tgtEl>
                                        <p:attrNameLst>
                                          <p:attrName>style.visibility</p:attrName>
                                        </p:attrNameLst>
                                      </p:cBhvr>
                                      <p:to>
                                        <p:strVal val="visible"/>
                                      </p:to>
                                    </p:set>
                                    <p:animEffect transition="in" filter="randombar(horizontal)">
                                      <p:cBhvr>
                                        <p:cTn id="12" dur="500"/>
                                        <p:tgtEl>
                                          <p:spTgt spid="11269">
                                            <p:txEl>
                                              <p:charRg st="12" end="5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269">
                                            <p:txEl>
                                              <p:charRg st="57" end="126"/>
                                            </p:txEl>
                                          </p:spTgt>
                                        </p:tgtEl>
                                        <p:attrNameLst>
                                          <p:attrName>style.visibility</p:attrName>
                                        </p:attrNameLst>
                                      </p:cBhvr>
                                      <p:to>
                                        <p:strVal val="visible"/>
                                      </p:to>
                                    </p:set>
                                    <p:animEffect transition="in" filter="randombar(horizontal)">
                                      <p:cBhvr>
                                        <p:cTn id="17" dur="500"/>
                                        <p:tgtEl>
                                          <p:spTgt spid="11269">
                                            <p:txEl>
                                              <p:charRg st="57" end="12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9" name="Text Box 5"/>
          <p:cNvSpPr txBox="1"/>
          <p:nvPr/>
        </p:nvSpPr>
        <p:spPr>
          <a:xfrm>
            <a:off x="121920" y="725805"/>
            <a:ext cx="8747125" cy="3692525"/>
          </a:xfrm>
          <a:prstGeom prst="rect">
            <a:avLst/>
          </a:prstGeom>
          <a:solidFill>
            <a:schemeClr val="bg1">
              <a:alpha val="26000"/>
            </a:schemeClr>
          </a:solidFill>
          <a:ln w="9525">
            <a:noFill/>
          </a:ln>
        </p:spPr>
        <p:txBody>
          <a:bodyPr wrap="square">
            <a:spAutoFit/>
          </a:bodyPr>
          <a:p>
            <a:pPr eaLnBrk="1" hangingPunct="1">
              <a:lnSpc>
                <a:spcPct val="130000"/>
              </a:lnSpc>
              <a:buClr>
                <a:schemeClr val="tx2"/>
              </a:buClr>
              <a:buSzPct val="70000"/>
              <a:buFont typeface="Wingdings" panose="05000000000000000000" pitchFamily="2" charset="2"/>
            </a:pPr>
            <a:r>
              <a:rPr lang="en-US" altLang="zh-CN" sz="3000" b="1" dirty="0">
                <a:latin typeface="黑体" panose="02010609060101010101" pitchFamily="49" charset="-122"/>
                <a:ea typeface="黑体" panose="02010609060101010101" pitchFamily="49" charset="-122"/>
                <a:cs typeface="黑体" panose="02010609060101010101" pitchFamily="49" charset="-122"/>
              </a:rPr>
              <a:t>    3.</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纪传体：</a:t>
            </a:r>
            <a:r>
              <a:rPr lang="zh-CN" altLang="en-US" sz="3000" b="1" dirty="0">
                <a:latin typeface="黑体" panose="02010609060101010101" pitchFamily="49" charset="-122"/>
                <a:ea typeface="黑体" panose="02010609060101010101" pitchFamily="49" charset="-122"/>
                <a:cs typeface="黑体" panose="02010609060101010101" pitchFamily="49" charset="-122"/>
              </a:rPr>
              <a:t>史书的一种形式，是</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以本纪、世家、列传人物为纲，时间为纬</a:t>
            </a:r>
            <a:r>
              <a:rPr lang="zh-CN" altLang="en-US" sz="3000" b="1" dirty="0">
                <a:latin typeface="黑体" panose="02010609060101010101" pitchFamily="49" charset="-122"/>
                <a:ea typeface="黑体" panose="02010609060101010101" pitchFamily="49" charset="-122"/>
                <a:cs typeface="黑体" panose="02010609060101010101" pitchFamily="49" charset="-122"/>
              </a:rPr>
              <a:t>，反映历史事件的一种史书编纂体例。纪传体史书的突出特点是</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以大量人物传记为中心内容</a:t>
            </a:r>
            <a:r>
              <a:rPr lang="zh-CN" altLang="en-US" sz="3000" b="1" dirty="0">
                <a:latin typeface="黑体" panose="02010609060101010101" pitchFamily="49" charset="-122"/>
                <a:ea typeface="黑体" panose="02010609060101010101" pitchFamily="49" charset="-122"/>
                <a:cs typeface="黑体" panose="02010609060101010101" pitchFamily="49" charset="-122"/>
              </a:rPr>
              <a:t>，是记言、记事的进一步结合。从体裁的形式上看，</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纪传体是本纪、世家、列传、书志、史表和史论的综合</a:t>
            </a:r>
            <a:r>
              <a:rPr lang="zh-CN" altLang="en-US" sz="3000" b="1" dirty="0">
                <a:latin typeface="黑体" panose="02010609060101010101" pitchFamily="49" charset="-122"/>
                <a:ea typeface="黑体" panose="02010609060101010101" pitchFamily="49" charset="-122"/>
                <a:cs typeface="黑体" panose="02010609060101010101" pitchFamily="49" charset="-122"/>
              </a:rPr>
              <a:t>。例如：</a:t>
            </a:r>
            <a:r>
              <a:rPr lang="en-US" altLang="zh-CN" sz="3000" b="1" dirty="0">
                <a:latin typeface="黑体" panose="02010609060101010101" pitchFamily="49" charset="-122"/>
                <a:ea typeface="黑体" panose="02010609060101010101" pitchFamily="49" charset="-122"/>
                <a:cs typeface="黑体" panose="02010609060101010101" pitchFamily="49" charset="-122"/>
              </a:rPr>
              <a:t>《</a:t>
            </a:r>
            <a:r>
              <a:rPr lang="zh-CN" altLang="en-US" sz="3000" b="1" dirty="0">
                <a:latin typeface="黑体" panose="02010609060101010101" pitchFamily="49" charset="-122"/>
                <a:ea typeface="黑体" panose="02010609060101010101" pitchFamily="49" charset="-122"/>
                <a:cs typeface="黑体" panose="02010609060101010101" pitchFamily="49" charset="-122"/>
              </a:rPr>
              <a:t>史记</a:t>
            </a:r>
            <a:r>
              <a:rPr lang="en-US" altLang="zh-CN" sz="3000" b="1" dirty="0">
                <a:latin typeface="黑体" panose="02010609060101010101" pitchFamily="49" charset="-122"/>
                <a:ea typeface="黑体" panose="02010609060101010101" pitchFamily="49" charset="-122"/>
                <a:cs typeface="黑体" panose="02010609060101010101" pitchFamily="49" charset="-122"/>
              </a:rPr>
              <a:t>》《</a:t>
            </a:r>
            <a:r>
              <a:rPr lang="zh-CN" altLang="en-US" sz="3000" b="1" dirty="0">
                <a:latin typeface="黑体" panose="02010609060101010101" pitchFamily="49" charset="-122"/>
                <a:ea typeface="黑体" panose="02010609060101010101" pitchFamily="49" charset="-122"/>
                <a:cs typeface="黑体" panose="02010609060101010101" pitchFamily="49" charset="-122"/>
              </a:rPr>
              <a:t>汉书</a:t>
            </a:r>
            <a:r>
              <a:rPr lang="en-US" altLang="zh-CN" sz="3000" b="1" dirty="0">
                <a:latin typeface="黑体" panose="02010609060101010101" pitchFamily="49" charset="-122"/>
                <a:ea typeface="黑体" panose="02010609060101010101" pitchFamily="49" charset="-122"/>
                <a:cs typeface="黑体" panose="02010609060101010101" pitchFamily="49" charset="-122"/>
              </a:rPr>
              <a:t>》</a:t>
            </a:r>
            <a:r>
              <a:rPr lang="zh-CN" altLang="en-US" sz="3000" b="1" dirty="0">
                <a:latin typeface="黑体" panose="02010609060101010101" pitchFamily="49" charset="-122"/>
                <a:ea typeface="黑体" panose="02010609060101010101" pitchFamily="49" charset="-122"/>
                <a:cs typeface="黑体" panose="02010609060101010101" pitchFamily="49" charset="-122"/>
              </a:rPr>
              <a:t>。</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randombar(horizontal)">
                                      <p:cBhvr>
                                        <p:cTn id="7"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295910" y="272415"/>
            <a:ext cx="2346325" cy="649104"/>
            <a:chOff x="923" y="1552"/>
            <a:chExt cx="3695" cy="882"/>
          </a:xfrm>
        </p:grpSpPr>
        <p:pic>
          <p:nvPicPr>
            <p:cNvPr id="12" name="图片 11" descr="00 图标-04"/>
            <p:cNvPicPr>
              <a:picLocks noChangeAspect="1"/>
            </p:cNvPicPr>
            <p:nvPr/>
          </p:nvPicPr>
          <p:blipFill>
            <a:blip r:embed="rId1" cstate="print"/>
            <a:stretch>
              <a:fillRect/>
            </a:stretch>
          </p:blipFill>
          <p:spPr>
            <a:xfrm>
              <a:off x="923" y="1552"/>
              <a:ext cx="3695" cy="882"/>
            </a:xfrm>
            <a:prstGeom prst="rect">
              <a:avLst/>
            </a:prstGeom>
          </p:spPr>
        </p:pic>
        <p:sp>
          <p:nvSpPr>
            <p:cNvPr id="3" name="文本框 3"/>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识文辩字</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
        <p:nvSpPr>
          <p:cNvPr id="8194" name="TextBox 1"/>
          <p:cNvSpPr txBox="1"/>
          <p:nvPr/>
        </p:nvSpPr>
        <p:spPr>
          <a:xfrm>
            <a:off x="3061335" y="850265"/>
            <a:ext cx="2266950" cy="583565"/>
          </a:xfrm>
          <a:prstGeom prst="rect">
            <a:avLst/>
          </a:prstGeom>
          <a:noFill/>
          <a:ln w="9525">
            <a:noFill/>
          </a:ln>
        </p:spPr>
        <p:txBody>
          <a:bodyPr wrap="square">
            <a:spAutoFit/>
          </a:bodyPr>
          <a:p>
            <a:pPr marL="514350" indent="-514350" algn="ctr" eaLnBrk="1" hangingPunct="1">
              <a:buFont typeface="Wingdings" panose="05000000000000000000" charset="0"/>
              <a:buChar char="u"/>
            </a:pPr>
            <a:r>
              <a:rPr lang="zh-CN" altLang="en-US" sz="3200" b="1" dirty="0">
                <a:solidFill>
                  <a:srgbClr val="0000FF"/>
                </a:solidFill>
                <a:latin typeface="黑体" panose="02010609060101010101" pitchFamily="49" charset="-122"/>
                <a:ea typeface="黑体" panose="02010609060101010101" pitchFamily="49" charset="-122"/>
              </a:rPr>
              <a:t>生难字</a:t>
            </a:r>
            <a:endParaRPr lang="zh-CN" altLang="en-US" sz="3200" b="1" dirty="0">
              <a:solidFill>
                <a:srgbClr val="0000FF"/>
              </a:solidFill>
              <a:latin typeface="黑体" panose="02010609060101010101" pitchFamily="49" charset="-122"/>
              <a:ea typeface="黑体" panose="02010609060101010101" pitchFamily="49" charset="-122"/>
            </a:endParaRPr>
          </a:p>
        </p:txBody>
      </p:sp>
      <p:sp>
        <p:nvSpPr>
          <p:cNvPr id="8193" name="Text Box 3"/>
          <p:cNvSpPr txBox="1"/>
          <p:nvPr/>
        </p:nvSpPr>
        <p:spPr>
          <a:xfrm>
            <a:off x="295910" y="1433830"/>
            <a:ext cx="8743950" cy="3290570"/>
          </a:xfrm>
          <a:prstGeom prst="rect">
            <a:avLst/>
          </a:prstGeom>
          <a:noFill/>
          <a:ln w="9525">
            <a:noFill/>
          </a:ln>
        </p:spPr>
        <p:txBody>
          <a:bodyPr wrap="square" anchor="t">
            <a:spAutoFit/>
          </a:bodyPr>
          <a:p>
            <a:pPr>
              <a:lnSpc>
                <a:spcPct val="130000"/>
              </a:lnSpc>
            </a:pPr>
            <a:r>
              <a:rPr lang="zh-CN" altLang="en-US" sz="3200" b="1" dirty="0">
                <a:latin typeface="黑体" panose="02010609060101010101" pitchFamily="49" charset="-122"/>
                <a:ea typeface="黑体" panose="02010609060101010101" pitchFamily="49" charset="-122"/>
              </a:rPr>
              <a:t>唐</a:t>
            </a:r>
            <a:r>
              <a:rPr lang="zh-CN" altLang="en-US" sz="3200" b="1" dirty="0">
                <a:solidFill>
                  <a:srgbClr val="FF0000"/>
                </a:solidFill>
                <a:latin typeface="黑体" panose="02010609060101010101" pitchFamily="49" charset="-122"/>
                <a:ea typeface="黑体" panose="02010609060101010101" pitchFamily="49" charset="-122"/>
              </a:rPr>
              <a:t>雎</a:t>
            </a:r>
            <a:r>
              <a:rPr lang="zh-CN" altLang="en-US" sz="3200" b="1" dirty="0">
                <a:latin typeface="黑体" panose="02010609060101010101" pitchFamily="49" charset="-122"/>
                <a:ea typeface="黑体" panose="02010609060101010101" pitchFamily="49" charset="-122"/>
              </a:rPr>
              <a:t>（      ）       </a:t>
            </a:r>
            <a:r>
              <a:rPr lang="zh-CN" altLang="en-US" sz="3200" b="1" dirty="0">
                <a:solidFill>
                  <a:srgbClr val="FF0000"/>
                </a:solidFill>
                <a:latin typeface="黑体" panose="02010609060101010101" pitchFamily="49" charset="-122"/>
                <a:ea typeface="黑体" panose="02010609060101010101" pitchFamily="49" charset="-122"/>
              </a:rPr>
              <a:t>怫</a:t>
            </a:r>
            <a:r>
              <a:rPr lang="zh-CN" altLang="en-US" sz="3200" b="1" dirty="0">
                <a:latin typeface="黑体" panose="02010609060101010101" pitchFamily="49" charset="-122"/>
                <a:ea typeface="黑体" panose="02010609060101010101" pitchFamily="49" charset="-122"/>
              </a:rPr>
              <a:t>然（     ） </a:t>
            </a:r>
            <a:endParaRPr lang="zh-CN" altLang="en-US" sz="3200" b="1" dirty="0">
              <a:latin typeface="黑体" panose="02010609060101010101" pitchFamily="49" charset="-122"/>
              <a:ea typeface="黑体" panose="02010609060101010101" pitchFamily="49" charset="-122"/>
            </a:endParaRPr>
          </a:p>
          <a:p>
            <a:pPr>
              <a:lnSpc>
                <a:spcPct val="130000"/>
              </a:lnSpc>
            </a:pPr>
            <a:r>
              <a:rPr lang="zh-CN" altLang="en-US" sz="3200" b="1" dirty="0">
                <a:latin typeface="黑体" panose="02010609060101010101" pitchFamily="49" charset="-122"/>
                <a:ea typeface="黑体" panose="02010609060101010101" pitchFamily="49" charset="-122"/>
              </a:rPr>
              <a:t>韩</a:t>
            </a:r>
            <a:r>
              <a:rPr lang="zh-CN" altLang="en-US" sz="3200" b="1" dirty="0">
                <a:solidFill>
                  <a:srgbClr val="FF0000"/>
                </a:solidFill>
                <a:latin typeface="黑体" panose="02010609060101010101" pitchFamily="49" charset="-122"/>
                <a:ea typeface="黑体" panose="02010609060101010101" pitchFamily="49" charset="-122"/>
              </a:rPr>
              <a:t>傀</a:t>
            </a:r>
            <a:r>
              <a:rPr lang="zh-CN" altLang="en-US" sz="3200" b="1" dirty="0">
                <a:latin typeface="黑体" panose="02010609060101010101" pitchFamily="49" charset="-122"/>
                <a:ea typeface="黑体" panose="02010609060101010101" pitchFamily="49" charset="-122"/>
              </a:rPr>
              <a:t>（      ）       免冠徒</a:t>
            </a:r>
            <a:r>
              <a:rPr lang="zh-CN" altLang="en-US" sz="3200" b="1" dirty="0">
                <a:solidFill>
                  <a:srgbClr val="FF0000"/>
                </a:solidFill>
                <a:latin typeface="黑体" panose="02010609060101010101" pitchFamily="49" charset="-122"/>
                <a:ea typeface="黑体" panose="02010609060101010101" pitchFamily="49" charset="-122"/>
              </a:rPr>
              <a:t>跣</a:t>
            </a:r>
            <a:r>
              <a:rPr lang="zh-CN" altLang="en-US" sz="3200" b="1" dirty="0">
                <a:latin typeface="黑体" panose="02010609060101010101" pitchFamily="49" charset="-122"/>
                <a:ea typeface="黑体" panose="02010609060101010101" pitchFamily="49" charset="-122"/>
              </a:rPr>
              <a:t>（      ） </a:t>
            </a:r>
            <a:endParaRPr lang="zh-CN" altLang="en-US" sz="3200" b="1" dirty="0">
              <a:solidFill>
                <a:srgbClr val="FF0000"/>
              </a:solidFill>
              <a:latin typeface="黑体" panose="02010609060101010101" pitchFamily="49" charset="-122"/>
              <a:ea typeface="黑体" panose="02010609060101010101" pitchFamily="49" charset="-122"/>
            </a:endParaRPr>
          </a:p>
          <a:p>
            <a:pPr>
              <a:lnSpc>
                <a:spcPct val="130000"/>
              </a:lnSpc>
            </a:pPr>
            <a:r>
              <a:rPr lang="zh-CN" altLang="en-US" sz="3200" b="1" dirty="0">
                <a:solidFill>
                  <a:srgbClr val="FF0000"/>
                </a:solidFill>
                <a:latin typeface="黑体" panose="02010609060101010101" pitchFamily="49" charset="-122"/>
                <a:ea typeface="黑体" panose="02010609060101010101" pitchFamily="49" charset="-122"/>
              </a:rPr>
              <a:t>缟</a:t>
            </a:r>
            <a:r>
              <a:rPr lang="zh-CN" altLang="en-US" sz="3200" b="1" dirty="0">
                <a:latin typeface="黑体" panose="02010609060101010101" pitchFamily="49" charset="-122"/>
                <a:ea typeface="黑体" panose="02010609060101010101" pitchFamily="49" charset="-122"/>
              </a:rPr>
              <a:t>素（      ）       </a:t>
            </a:r>
            <a:r>
              <a:rPr lang="zh-CN" altLang="en-US" sz="3200" b="1" dirty="0">
                <a:solidFill>
                  <a:srgbClr val="FF0000"/>
                </a:solidFill>
                <a:latin typeface="黑体" panose="02010609060101010101" pitchFamily="49" charset="-122"/>
                <a:ea typeface="黑体" panose="02010609060101010101" pitchFamily="49" charset="-122"/>
              </a:rPr>
              <a:t>庸夫</a:t>
            </a:r>
            <a:r>
              <a:rPr lang="zh-CN" altLang="en-US" sz="3200" b="1" dirty="0">
                <a:latin typeface="黑体" panose="02010609060101010101" pitchFamily="49" charset="-122"/>
                <a:ea typeface="黑体" panose="02010609060101010101" pitchFamily="49" charset="-122"/>
              </a:rPr>
              <a:t>（          ） </a:t>
            </a:r>
            <a:endParaRPr lang="zh-CN" altLang="en-US" sz="3200" b="1" dirty="0">
              <a:latin typeface="黑体" panose="02010609060101010101" pitchFamily="49" charset="-122"/>
              <a:ea typeface="黑体" panose="02010609060101010101" pitchFamily="49" charset="-122"/>
            </a:endParaRPr>
          </a:p>
          <a:p>
            <a:pPr>
              <a:lnSpc>
                <a:spcPct val="130000"/>
              </a:lnSpc>
            </a:pPr>
            <a:r>
              <a:rPr lang="zh-CN" altLang="en-US" sz="3200" b="1" dirty="0">
                <a:latin typeface="黑体" panose="02010609060101010101" pitchFamily="49" charset="-122"/>
                <a:ea typeface="黑体" panose="02010609060101010101" pitchFamily="49" charset="-122"/>
              </a:rPr>
              <a:t>色</a:t>
            </a:r>
            <a:r>
              <a:rPr lang="zh-CN" altLang="en-US" sz="3200" b="1" dirty="0">
                <a:solidFill>
                  <a:srgbClr val="FF0000"/>
                </a:solidFill>
                <a:latin typeface="黑体" panose="02010609060101010101" pitchFamily="49" charset="-122"/>
                <a:ea typeface="黑体" panose="02010609060101010101" pitchFamily="49" charset="-122"/>
              </a:rPr>
              <a:t>挠</a:t>
            </a:r>
            <a:r>
              <a:rPr lang="zh-CN" altLang="en-US" sz="3200" b="1" dirty="0">
                <a:latin typeface="黑体" panose="02010609060101010101" pitchFamily="49" charset="-122"/>
                <a:ea typeface="黑体" panose="02010609060101010101" pitchFamily="49" charset="-122"/>
              </a:rPr>
              <a:t>（      ）       以头</a:t>
            </a:r>
            <a:r>
              <a:rPr lang="zh-CN" altLang="en-US" sz="3200" b="1" dirty="0">
                <a:solidFill>
                  <a:srgbClr val="FF0000"/>
                </a:solidFill>
                <a:latin typeface="黑体" panose="02010609060101010101" pitchFamily="49" charset="-122"/>
                <a:ea typeface="黑体" panose="02010609060101010101" pitchFamily="49" charset="-122"/>
              </a:rPr>
              <a:t>抢</a:t>
            </a:r>
            <a:r>
              <a:rPr lang="zh-CN" altLang="en-US" sz="3200" b="1" dirty="0">
                <a:latin typeface="黑体" panose="02010609060101010101" pitchFamily="49" charset="-122"/>
                <a:ea typeface="黑体" panose="02010609060101010101" pitchFamily="49" charset="-122"/>
              </a:rPr>
              <a:t>地 （       ） </a:t>
            </a:r>
            <a:endParaRPr lang="zh-CN" altLang="en-US" sz="3200" b="1" dirty="0">
              <a:latin typeface="黑体" panose="02010609060101010101" pitchFamily="49" charset="-122"/>
              <a:ea typeface="黑体" panose="02010609060101010101" pitchFamily="49" charset="-122"/>
            </a:endParaRPr>
          </a:p>
          <a:p>
            <a:pPr>
              <a:lnSpc>
                <a:spcPct val="130000"/>
              </a:lnSpc>
            </a:pPr>
            <a:r>
              <a:rPr lang="zh-CN" altLang="en-US" sz="3200" b="1" dirty="0">
                <a:latin typeface="黑体" panose="02010609060101010101" pitchFamily="49" charset="-122"/>
                <a:ea typeface="黑体" panose="02010609060101010101" pitchFamily="49" charset="-122"/>
              </a:rPr>
              <a:t>休</a:t>
            </a:r>
            <a:r>
              <a:rPr lang="zh-CN" altLang="en-US" sz="3200" b="1" dirty="0">
                <a:solidFill>
                  <a:srgbClr val="FF0000"/>
                </a:solidFill>
                <a:latin typeface="黑体" panose="02010609060101010101" pitchFamily="49" charset="-122"/>
                <a:ea typeface="黑体" panose="02010609060101010101" pitchFamily="49" charset="-122"/>
              </a:rPr>
              <a:t>祲</a:t>
            </a:r>
            <a:r>
              <a:rPr lang="zh-CN" altLang="en-US" sz="3200" b="1" dirty="0">
                <a:latin typeface="黑体" panose="02010609060101010101" pitchFamily="49" charset="-122"/>
                <a:ea typeface="黑体" panose="02010609060101010101" pitchFamily="49" charset="-122"/>
              </a:rPr>
              <a:t>（      ）       寡人</a:t>
            </a:r>
            <a:r>
              <a:rPr lang="zh-CN" altLang="en-US" sz="3200" b="1" dirty="0">
                <a:solidFill>
                  <a:srgbClr val="FF0000"/>
                </a:solidFill>
                <a:latin typeface="黑体" panose="02010609060101010101" pitchFamily="49" charset="-122"/>
                <a:ea typeface="黑体" panose="02010609060101010101" pitchFamily="49" charset="-122"/>
              </a:rPr>
              <a:t>谕</a:t>
            </a:r>
            <a:r>
              <a:rPr lang="zh-CN" altLang="en-US" sz="3200" b="1" dirty="0">
                <a:latin typeface="黑体" panose="02010609060101010101" pitchFamily="49" charset="-122"/>
                <a:ea typeface="黑体" panose="02010609060101010101" pitchFamily="49" charset="-122"/>
              </a:rPr>
              <a:t>（      ） </a:t>
            </a:r>
            <a:endParaRPr lang="zh-CN" altLang="en-US" sz="3200" b="1" dirty="0">
              <a:latin typeface="黑体" panose="02010609060101010101" pitchFamily="49" charset="-122"/>
              <a:ea typeface="黑体" panose="02010609060101010101" pitchFamily="49" charset="-122"/>
            </a:endParaRPr>
          </a:p>
        </p:txBody>
      </p:sp>
      <p:sp>
        <p:nvSpPr>
          <p:cNvPr id="62470" name="Rectangle 4"/>
          <p:cNvSpPr/>
          <p:nvPr/>
        </p:nvSpPr>
        <p:spPr>
          <a:xfrm>
            <a:off x="1848168" y="1502728"/>
            <a:ext cx="936625" cy="583565"/>
          </a:xfrm>
          <a:prstGeom prst="rect">
            <a:avLst/>
          </a:prstGeom>
          <a:noFill/>
          <a:ln w="9525">
            <a:noFill/>
          </a:ln>
        </p:spPr>
        <p:txBody>
          <a:bodyPr anchor="t">
            <a:spAutoFit/>
          </a:bodyPr>
          <a:p>
            <a:pPr eaLnBrk="0" hangingPunct="0"/>
            <a:r>
              <a:rPr lang="en-US" altLang="zh-CN" sz="3200" b="1" dirty="0" err="1">
                <a:solidFill>
                  <a:srgbClr val="0000FF"/>
                </a:solidFill>
                <a:latin typeface="宋体" panose="02010600030101010101" pitchFamily="2" charset="-122"/>
                <a:ea typeface="宋体" panose="02010600030101010101" pitchFamily="2" charset="-122"/>
              </a:rPr>
              <a:t>jū</a:t>
            </a:r>
            <a:endParaRPr lang="en-US" altLang="zh-CN" sz="3200" b="1" dirty="0" err="1">
              <a:solidFill>
                <a:srgbClr val="0000FF"/>
              </a:solidFill>
              <a:latin typeface="宋体" panose="02010600030101010101" pitchFamily="2" charset="-122"/>
              <a:ea typeface="宋体" panose="02010600030101010101" pitchFamily="2" charset="-122"/>
            </a:endParaRPr>
          </a:p>
        </p:txBody>
      </p:sp>
      <p:sp>
        <p:nvSpPr>
          <p:cNvPr id="62471" name="Rectangle 5"/>
          <p:cNvSpPr/>
          <p:nvPr/>
        </p:nvSpPr>
        <p:spPr>
          <a:xfrm>
            <a:off x="6111875" y="1503045"/>
            <a:ext cx="809625" cy="583565"/>
          </a:xfrm>
          <a:prstGeom prst="rect">
            <a:avLst/>
          </a:prstGeom>
          <a:noFill/>
          <a:ln w="9525">
            <a:noFill/>
          </a:ln>
        </p:spPr>
        <p:txBody>
          <a:bodyPr anchor="t">
            <a:spAutoFit/>
          </a:bodyPr>
          <a:p>
            <a:pPr>
              <a:spcBef>
                <a:spcPct val="50000"/>
              </a:spcBef>
            </a:pPr>
            <a:r>
              <a:rPr lang="en-US" altLang="zh-CN" sz="3200" b="1" dirty="0" err="1">
                <a:solidFill>
                  <a:srgbClr val="0000FF"/>
                </a:solidFill>
                <a:latin typeface="宋体" panose="02010600030101010101" pitchFamily="2" charset="-122"/>
                <a:ea typeface="宋体" panose="02010600030101010101" pitchFamily="2" charset="-122"/>
              </a:rPr>
              <a:t>fú</a:t>
            </a:r>
            <a:endParaRPr lang="en-US" altLang="zh-CN" sz="3200" b="1" dirty="0" err="1">
              <a:solidFill>
                <a:srgbClr val="0000FF"/>
              </a:solidFill>
              <a:latin typeface="宋体" panose="02010600030101010101" pitchFamily="2" charset="-122"/>
              <a:ea typeface="宋体" panose="02010600030101010101" pitchFamily="2" charset="-122"/>
            </a:endParaRPr>
          </a:p>
        </p:txBody>
      </p:sp>
      <p:sp>
        <p:nvSpPr>
          <p:cNvPr id="62472" name="Rectangle 6"/>
          <p:cNvSpPr/>
          <p:nvPr/>
        </p:nvSpPr>
        <p:spPr>
          <a:xfrm>
            <a:off x="1777048" y="2086293"/>
            <a:ext cx="1008062" cy="583565"/>
          </a:xfrm>
          <a:prstGeom prst="rect">
            <a:avLst/>
          </a:prstGeom>
          <a:noFill/>
          <a:ln w="9525">
            <a:noFill/>
          </a:ln>
        </p:spPr>
        <p:txBody>
          <a:bodyPr anchor="t">
            <a:spAutoFit/>
          </a:bodyPr>
          <a:p>
            <a:pPr eaLnBrk="0" hangingPunct="0"/>
            <a:r>
              <a:rPr lang="en-US" altLang="zh-CN" sz="3200" b="1" dirty="0" err="1">
                <a:solidFill>
                  <a:srgbClr val="0000FF"/>
                </a:solidFill>
                <a:latin typeface="宋体" panose="02010600030101010101" pitchFamily="2" charset="-122"/>
                <a:ea typeface="宋体" panose="02010600030101010101" pitchFamily="2" charset="-122"/>
              </a:rPr>
              <a:t>guī</a:t>
            </a:r>
            <a:endParaRPr lang="en-US" altLang="zh-CN" sz="3200" b="1" dirty="0" err="1">
              <a:solidFill>
                <a:srgbClr val="0000FF"/>
              </a:solidFill>
              <a:latin typeface="宋体" panose="02010600030101010101" pitchFamily="2" charset="-122"/>
              <a:ea typeface="宋体" panose="02010600030101010101" pitchFamily="2" charset="-122"/>
            </a:endParaRPr>
          </a:p>
        </p:txBody>
      </p:sp>
      <p:sp>
        <p:nvSpPr>
          <p:cNvPr id="62473" name="Rectangle 7"/>
          <p:cNvSpPr/>
          <p:nvPr/>
        </p:nvSpPr>
        <p:spPr>
          <a:xfrm>
            <a:off x="6827838" y="2203133"/>
            <a:ext cx="1146175" cy="583565"/>
          </a:xfrm>
          <a:prstGeom prst="rect">
            <a:avLst/>
          </a:prstGeom>
          <a:noFill/>
          <a:ln w="9525">
            <a:noFill/>
          </a:ln>
        </p:spPr>
        <p:txBody>
          <a:bodyPr anchor="t">
            <a:spAutoFit/>
          </a:bodyPr>
          <a:p>
            <a:pPr eaLnBrk="0" hangingPunct="0"/>
            <a:r>
              <a:rPr lang="en-US" altLang="zh-CN" sz="3200" b="1" dirty="0" err="1">
                <a:solidFill>
                  <a:srgbClr val="0000FF"/>
                </a:solidFill>
                <a:latin typeface="宋体" panose="02010600030101010101" pitchFamily="2" charset="-122"/>
                <a:ea typeface="宋体" panose="02010600030101010101" pitchFamily="2" charset="-122"/>
              </a:rPr>
              <a:t>xiǎn</a:t>
            </a:r>
            <a:endParaRPr lang="en-US" altLang="zh-CN" sz="3200" b="1" dirty="0" err="1">
              <a:solidFill>
                <a:srgbClr val="0000FF"/>
              </a:solidFill>
              <a:latin typeface="宋体" panose="02010600030101010101" pitchFamily="2" charset="-122"/>
              <a:ea typeface="宋体" panose="02010600030101010101" pitchFamily="2" charset="-122"/>
            </a:endParaRPr>
          </a:p>
        </p:txBody>
      </p:sp>
      <p:sp>
        <p:nvSpPr>
          <p:cNvPr id="62474" name="Rectangle 8"/>
          <p:cNvSpPr/>
          <p:nvPr/>
        </p:nvSpPr>
        <p:spPr>
          <a:xfrm>
            <a:off x="1777048" y="2786698"/>
            <a:ext cx="920750" cy="583565"/>
          </a:xfrm>
          <a:prstGeom prst="rect">
            <a:avLst/>
          </a:prstGeom>
          <a:noFill/>
          <a:ln w="9525">
            <a:noFill/>
          </a:ln>
        </p:spPr>
        <p:txBody>
          <a:bodyPr anchor="t">
            <a:spAutoFit/>
          </a:bodyPr>
          <a:p>
            <a:pPr eaLnBrk="0" hangingPunct="0"/>
            <a:r>
              <a:rPr lang="en-US" altLang="zh-CN" sz="3200" b="1" dirty="0" err="1">
                <a:solidFill>
                  <a:srgbClr val="0000FF"/>
                </a:solidFill>
                <a:latin typeface="宋体" panose="02010600030101010101" pitchFamily="2" charset="-122"/>
                <a:ea typeface="宋体" panose="02010600030101010101" pitchFamily="2" charset="-122"/>
              </a:rPr>
              <a:t>gǎo</a:t>
            </a:r>
            <a:endParaRPr lang="en-US" altLang="zh-CN" sz="3200" b="1" dirty="0" err="1">
              <a:solidFill>
                <a:srgbClr val="0000FF"/>
              </a:solidFill>
              <a:latin typeface="宋体" panose="02010600030101010101" pitchFamily="2" charset="-122"/>
              <a:ea typeface="宋体" panose="02010600030101010101" pitchFamily="2" charset="-122"/>
            </a:endParaRPr>
          </a:p>
        </p:txBody>
      </p:sp>
      <p:sp>
        <p:nvSpPr>
          <p:cNvPr id="62475" name="Rectangle 9"/>
          <p:cNvSpPr/>
          <p:nvPr/>
        </p:nvSpPr>
        <p:spPr>
          <a:xfrm>
            <a:off x="5981065" y="2787650"/>
            <a:ext cx="1862138" cy="583565"/>
          </a:xfrm>
          <a:prstGeom prst="rect">
            <a:avLst/>
          </a:prstGeom>
          <a:noFill/>
          <a:ln w="9525">
            <a:noFill/>
          </a:ln>
        </p:spPr>
        <p:txBody>
          <a:bodyPr anchor="t">
            <a:spAutoFit/>
          </a:bodyPr>
          <a:p>
            <a:pPr eaLnBrk="0" hangingPunct="0"/>
            <a:r>
              <a:rPr lang="en-US" altLang="zh-CN" sz="3200" b="1" dirty="0" err="1">
                <a:solidFill>
                  <a:srgbClr val="0000FF"/>
                </a:solidFill>
                <a:latin typeface="宋体" panose="02010600030101010101" pitchFamily="2" charset="-122"/>
                <a:ea typeface="宋体" panose="02010600030101010101" pitchFamily="2" charset="-122"/>
              </a:rPr>
              <a:t>yōng</a:t>
            </a:r>
            <a:r>
              <a:rPr lang="en-US" altLang="zh-CN" sz="3200" b="1">
                <a:solidFill>
                  <a:srgbClr val="0000FF"/>
                </a:solidFill>
                <a:latin typeface="宋体" panose="02010600030101010101" pitchFamily="2" charset="-122"/>
                <a:ea typeface="宋体" panose="02010600030101010101" pitchFamily="2" charset="-122"/>
              </a:rPr>
              <a:t> </a:t>
            </a:r>
            <a:r>
              <a:rPr lang="en-US" altLang="zh-CN" sz="3200" b="1" dirty="0" err="1">
                <a:solidFill>
                  <a:srgbClr val="0000FF"/>
                </a:solidFill>
                <a:latin typeface="宋体" panose="02010600030101010101" pitchFamily="2" charset="-122"/>
                <a:ea typeface="宋体" panose="02010600030101010101" pitchFamily="2" charset="-122"/>
              </a:rPr>
              <a:t>fú</a:t>
            </a:r>
            <a:endParaRPr lang="en-US" altLang="zh-CN" sz="3200" b="1" dirty="0" err="1">
              <a:solidFill>
                <a:srgbClr val="0000FF"/>
              </a:solidFill>
              <a:latin typeface="宋体" panose="02010600030101010101" pitchFamily="2" charset="-122"/>
              <a:ea typeface="宋体" panose="02010600030101010101" pitchFamily="2" charset="-122"/>
            </a:endParaRPr>
          </a:p>
        </p:txBody>
      </p:sp>
      <p:sp>
        <p:nvSpPr>
          <p:cNvPr id="62476" name="Rectangle 10"/>
          <p:cNvSpPr/>
          <p:nvPr/>
        </p:nvSpPr>
        <p:spPr>
          <a:xfrm>
            <a:off x="1777048" y="3370580"/>
            <a:ext cx="865187" cy="583565"/>
          </a:xfrm>
          <a:prstGeom prst="rect">
            <a:avLst/>
          </a:prstGeom>
          <a:noFill/>
          <a:ln w="9525">
            <a:noFill/>
          </a:ln>
        </p:spPr>
        <p:txBody>
          <a:bodyPr anchor="t">
            <a:spAutoFit/>
          </a:bodyPr>
          <a:p>
            <a:pPr eaLnBrk="0" hangingPunct="0"/>
            <a:r>
              <a:rPr lang="en-US" altLang="zh-CN" sz="3200" b="1" dirty="0" err="1">
                <a:solidFill>
                  <a:srgbClr val="0000FF"/>
                </a:solidFill>
                <a:latin typeface="宋体" panose="02010600030101010101" pitchFamily="2" charset="-122"/>
                <a:ea typeface="宋体" panose="02010600030101010101" pitchFamily="2" charset="-122"/>
              </a:rPr>
              <a:t>náo</a:t>
            </a:r>
            <a:endParaRPr lang="en-US" altLang="zh-CN" sz="3200" b="1" dirty="0" err="1">
              <a:solidFill>
                <a:srgbClr val="0000FF"/>
              </a:solidFill>
              <a:latin typeface="宋体" panose="02010600030101010101" pitchFamily="2" charset="-122"/>
              <a:ea typeface="宋体" panose="02010600030101010101" pitchFamily="2" charset="-122"/>
            </a:endParaRPr>
          </a:p>
        </p:txBody>
      </p:sp>
      <p:sp>
        <p:nvSpPr>
          <p:cNvPr id="62477" name="Rectangle 11"/>
          <p:cNvSpPr/>
          <p:nvPr/>
        </p:nvSpPr>
        <p:spPr>
          <a:xfrm>
            <a:off x="7035165" y="3370898"/>
            <a:ext cx="1314450" cy="583565"/>
          </a:xfrm>
          <a:prstGeom prst="rect">
            <a:avLst/>
          </a:prstGeom>
          <a:noFill/>
          <a:ln w="9525">
            <a:noFill/>
          </a:ln>
        </p:spPr>
        <p:txBody>
          <a:bodyPr anchor="t">
            <a:spAutoFit/>
          </a:bodyPr>
          <a:p>
            <a:pPr eaLnBrk="0" hangingPunct="0"/>
            <a:r>
              <a:rPr lang="en-US" altLang="zh-CN" sz="3200" b="1" dirty="0" err="1">
                <a:solidFill>
                  <a:srgbClr val="0000FF"/>
                </a:solidFill>
                <a:latin typeface="宋体" panose="02010600030101010101" pitchFamily="2" charset="-122"/>
                <a:ea typeface="宋体" panose="02010600030101010101" pitchFamily="2" charset="-122"/>
              </a:rPr>
              <a:t>qiāng</a:t>
            </a:r>
            <a:endParaRPr lang="en-US" altLang="zh-CN" sz="3200" b="1" dirty="0" err="1">
              <a:solidFill>
                <a:srgbClr val="0000FF"/>
              </a:solidFill>
              <a:latin typeface="宋体" panose="02010600030101010101" pitchFamily="2" charset="-122"/>
              <a:ea typeface="宋体" panose="02010600030101010101" pitchFamily="2" charset="-122"/>
            </a:endParaRPr>
          </a:p>
        </p:txBody>
      </p:sp>
      <p:sp>
        <p:nvSpPr>
          <p:cNvPr id="62478" name="Rectangle 12"/>
          <p:cNvSpPr/>
          <p:nvPr/>
        </p:nvSpPr>
        <p:spPr>
          <a:xfrm>
            <a:off x="1737678" y="4140835"/>
            <a:ext cx="1087437" cy="583565"/>
          </a:xfrm>
          <a:prstGeom prst="rect">
            <a:avLst/>
          </a:prstGeom>
          <a:noFill/>
          <a:ln w="9525">
            <a:noFill/>
          </a:ln>
        </p:spPr>
        <p:txBody>
          <a:bodyPr anchor="t">
            <a:spAutoFit/>
          </a:bodyPr>
          <a:p>
            <a:pPr eaLnBrk="0" hangingPunct="0"/>
            <a:r>
              <a:rPr lang="en-US" altLang="zh-CN" sz="3200" b="1" dirty="0" err="1">
                <a:solidFill>
                  <a:srgbClr val="0000FF"/>
                </a:solidFill>
                <a:latin typeface="宋体" panose="02010600030101010101" pitchFamily="2" charset="-122"/>
                <a:ea typeface="宋体" panose="02010600030101010101" pitchFamily="2" charset="-122"/>
              </a:rPr>
              <a:t>jìn</a:t>
            </a:r>
            <a:endParaRPr lang="en-US" altLang="zh-CN" sz="3200" b="1" dirty="0" err="1">
              <a:solidFill>
                <a:srgbClr val="0000FF"/>
              </a:solidFill>
              <a:latin typeface="宋体" panose="02010600030101010101" pitchFamily="2" charset="-122"/>
              <a:ea typeface="宋体" panose="02010600030101010101" pitchFamily="2" charset="-122"/>
            </a:endParaRPr>
          </a:p>
        </p:txBody>
      </p:sp>
      <p:sp>
        <p:nvSpPr>
          <p:cNvPr id="62479" name="Rectangle 13"/>
          <p:cNvSpPr/>
          <p:nvPr/>
        </p:nvSpPr>
        <p:spPr>
          <a:xfrm>
            <a:off x="6616065" y="4054793"/>
            <a:ext cx="742950" cy="583565"/>
          </a:xfrm>
          <a:prstGeom prst="rect">
            <a:avLst/>
          </a:prstGeom>
          <a:noFill/>
          <a:ln w="9525">
            <a:noFill/>
          </a:ln>
        </p:spPr>
        <p:txBody>
          <a:bodyPr anchor="t">
            <a:spAutoFit/>
          </a:bodyPr>
          <a:p>
            <a:pPr eaLnBrk="0" hangingPunct="0"/>
            <a:r>
              <a:rPr lang="en-US" altLang="zh-CN" sz="3200" b="1" dirty="0" err="1">
                <a:solidFill>
                  <a:srgbClr val="0000FF"/>
                </a:solidFill>
                <a:latin typeface="宋体" panose="02010600030101010101" pitchFamily="2" charset="-122"/>
                <a:ea typeface="宋体" panose="02010600030101010101" pitchFamily="2" charset="-122"/>
              </a:rPr>
              <a:t>yù</a:t>
            </a:r>
            <a:endParaRPr lang="en-US" altLang="zh-CN" sz="3200" b="1" dirty="0" err="1">
              <a:solidFill>
                <a:srgbClr val="0000FF"/>
              </a:solidFill>
              <a:latin typeface="宋体" panose="02010600030101010101" pitchFamily="2" charset="-122"/>
              <a:ea typeface="宋体" panose="02010600030101010101" pitchFamily="2"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fade">
                                      <p:cBhvr>
                                        <p:cTn id="7" dur="500"/>
                                        <p:tgtEl>
                                          <p:spTgt spid="819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2470"/>
                                        </p:tgtEl>
                                        <p:attrNameLst>
                                          <p:attrName>style.visibility</p:attrName>
                                        </p:attrNameLst>
                                      </p:cBhvr>
                                      <p:to>
                                        <p:strVal val="visible"/>
                                      </p:to>
                                    </p:set>
                                    <p:animEffect transition="in" filter="blinds(horizontal)">
                                      <p:cBhvr>
                                        <p:cTn id="12" dur="500"/>
                                        <p:tgtEl>
                                          <p:spTgt spid="6247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2471"/>
                                        </p:tgtEl>
                                        <p:attrNameLst>
                                          <p:attrName>style.visibility</p:attrName>
                                        </p:attrNameLst>
                                      </p:cBhvr>
                                      <p:to>
                                        <p:strVal val="visible"/>
                                      </p:to>
                                    </p:set>
                                    <p:animEffect transition="in" filter="blinds(horizontal)">
                                      <p:cBhvr>
                                        <p:cTn id="17" dur="500"/>
                                        <p:tgtEl>
                                          <p:spTgt spid="6247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2472"/>
                                        </p:tgtEl>
                                        <p:attrNameLst>
                                          <p:attrName>style.visibility</p:attrName>
                                        </p:attrNameLst>
                                      </p:cBhvr>
                                      <p:to>
                                        <p:strVal val="visible"/>
                                      </p:to>
                                    </p:set>
                                    <p:animEffect transition="in" filter="blinds(horizontal)">
                                      <p:cBhvr>
                                        <p:cTn id="22" dur="500"/>
                                        <p:tgtEl>
                                          <p:spTgt spid="6247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2473"/>
                                        </p:tgtEl>
                                        <p:attrNameLst>
                                          <p:attrName>style.visibility</p:attrName>
                                        </p:attrNameLst>
                                      </p:cBhvr>
                                      <p:to>
                                        <p:strVal val="visible"/>
                                      </p:to>
                                    </p:set>
                                    <p:animEffect transition="in" filter="blinds(horizontal)">
                                      <p:cBhvr>
                                        <p:cTn id="27" dur="500"/>
                                        <p:tgtEl>
                                          <p:spTgt spid="6247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2474"/>
                                        </p:tgtEl>
                                        <p:attrNameLst>
                                          <p:attrName>style.visibility</p:attrName>
                                        </p:attrNameLst>
                                      </p:cBhvr>
                                      <p:to>
                                        <p:strVal val="visible"/>
                                      </p:to>
                                    </p:set>
                                    <p:animEffect transition="in" filter="blinds(horizontal)">
                                      <p:cBhvr>
                                        <p:cTn id="32" dur="500"/>
                                        <p:tgtEl>
                                          <p:spTgt spid="6247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2475"/>
                                        </p:tgtEl>
                                        <p:attrNameLst>
                                          <p:attrName>style.visibility</p:attrName>
                                        </p:attrNameLst>
                                      </p:cBhvr>
                                      <p:to>
                                        <p:strVal val="visible"/>
                                      </p:to>
                                    </p:set>
                                    <p:animEffect transition="in" filter="blinds(horizontal)">
                                      <p:cBhvr>
                                        <p:cTn id="37" dur="500"/>
                                        <p:tgtEl>
                                          <p:spTgt spid="6247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2476"/>
                                        </p:tgtEl>
                                        <p:attrNameLst>
                                          <p:attrName>style.visibility</p:attrName>
                                        </p:attrNameLst>
                                      </p:cBhvr>
                                      <p:to>
                                        <p:strVal val="visible"/>
                                      </p:to>
                                    </p:set>
                                    <p:animEffect transition="in" filter="blinds(horizontal)">
                                      <p:cBhvr>
                                        <p:cTn id="42" dur="500"/>
                                        <p:tgtEl>
                                          <p:spTgt spid="6247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2477"/>
                                        </p:tgtEl>
                                        <p:attrNameLst>
                                          <p:attrName>style.visibility</p:attrName>
                                        </p:attrNameLst>
                                      </p:cBhvr>
                                      <p:to>
                                        <p:strVal val="visible"/>
                                      </p:to>
                                    </p:set>
                                    <p:animEffect transition="in" filter="blinds(horizontal)">
                                      <p:cBhvr>
                                        <p:cTn id="47" dur="500"/>
                                        <p:tgtEl>
                                          <p:spTgt spid="6247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2478"/>
                                        </p:tgtEl>
                                        <p:attrNameLst>
                                          <p:attrName>style.visibility</p:attrName>
                                        </p:attrNameLst>
                                      </p:cBhvr>
                                      <p:to>
                                        <p:strVal val="visible"/>
                                      </p:to>
                                    </p:set>
                                    <p:animEffect transition="in" filter="blinds(horizontal)">
                                      <p:cBhvr>
                                        <p:cTn id="52" dur="500"/>
                                        <p:tgtEl>
                                          <p:spTgt spid="6247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2479"/>
                                        </p:tgtEl>
                                        <p:attrNameLst>
                                          <p:attrName>style.visibility</p:attrName>
                                        </p:attrNameLst>
                                      </p:cBhvr>
                                      <p:to>
                                        <p:strVal val="visible"/>
                                      </p:to>
                                    </p:set>
                                    <p:animEffect transition="in" filter="blinds(horizontal)">
                                      <p:cBhvr>
                                        <p:cTn id="57" dur="500"/>
                                        <p:tgtEl>
                                          <p:spTgt spid="6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p:bldP spid="62471" grpId="0"/>
      <p:bldP spid="62472" grpId="0"/>
      <p:bldP spid="62473" grpId="0"/>
      <p:bldP spid="62474" grpId="0"/>
      <p:bldP spid="62475" grpId="0"/>
      <p:bldP spid="62476" grpId="0"/>
      <p:bldP spid="62477" grpId="0"/>
      <p:bldP spid="62478" grpId="0"/>
      <p:bldP spid="62479" grpId="0"/>
      <p:bldP spid="819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725795" y="715010"/>
            <a:ext cx="3445510" cy="1173480"/>
          </a:xfrm>
          <a:prstGeom prst="rect">
            <a:avLst/>
          </a:prstGeom>
          <a:noFill/>
          <a:ln w="9525">
            <a:noFill/>
          </a:ln>
        </p:spPr>
        <p:txBody>
          <a:bodyPr wrap="square">
            <a:spAutoFit/>
          </a:bodyPr>
          <a:p>
            <a:pPr eaLnBrk="1" hangingPunct="1">
              <a:lnSpc>
                <a:spcPct val="80000"/>
              </a:lnSpc>
            </a:pPr>
            <a:r>
              <a:rPr lang="zh-CN" altLang="en-US" sz="2200" b="1" dirty="0">
                <a:solidFill>
                  <a:srgbClr val="0000FF"/>
                </a:solidFill>
                <a:latin typeface="华文楷体" panose="02010600040101010101" charset="-122"/>
                <a:ea typeface="华文楷体" panose="02010600040101010101" charset="-122"/>
              </a:rPr>
              <a:t>唐雎，战国末期人。</a:t>
            </a:r>
            <a:endParaRPr lang="zh-CN" altLang="en-US" sz="2200" b="1" dirty="0">
              <a:solidFill>
                <a:srgbClr val="0000FF"/>
              </a:solidFill>
              <a:latin typeface="华文楷体" panose="02010600040101010101" charset="-122"/>
              <a:ea typeface="华文楷体" panose="02010600040101010101" charset="-122"/>
            </a:endParaRPr>
          </a:p>
          <a:p>
            <a:pPr eaLnBrk="1" hangingPunct="1">
              <a:lnSpc>
                <a:spcPct val="80000"/>
              </a:lnSpc>
            </a:pPr>
            <a:r>
              <a:rPr lang="zh-CN" altLang="en-US" sz="2200" b="1" dirty="0">
                <a:solidFill>
                  <a:srgbClr val="0000FF"/>
                </a:solidFill>
                <a:latin typeface="华文楷体" panose="02010600040101010101" charset="-122"/>
                <a:ea typeface="华文楷体" panose="02010600040101010101" charset="-122"/>
              </a:rPr>
              <a:t>不辱使命，意思是没有辜负出使任务。辱，辱没、辜负。</a:t>
            </a:r>
            <a:endParaRPr lang="zh-CN" altLang="en-US" sz="2200" b="1" dirty="0">
              <a:solidFill>
                <a:srgbClr val="0000FF"/>
              </a:solidFill>
              <a:latin typeface="华文楷体" panose="02010600040101010101" charset="-122"/>
              <a:ea typeface="华文楷体" panose="02010600040101010101" charset="-122"/>
            </a:endParaRPr>
          </a:p>
        </p:txBody>
      </p:sp>
      <p:sp>
        <p:nvSpPr>
          <p:cNvPr id="2" name="文本框 1"/>
          <p:cNvSpPr txBox="1"/>
          <p:nvPr/>
        </p:nvSpPr>
        <p:spPr>
          <a:xfrm>
            <a:off x="2788920" y="888365"/>
            <a:ext cx="2937510" cy="645160"/>
          </a:xfrm>
          <a:prstGeom prst="rect">
            <a:avLst/>
          </a:prstGeom>
          <a:solidFill>
            <a:schemeClr val="bg1">
              <a:alpha val="26000"/>
            </a:schemeClr>
          </a:solidFill>
        </p:spPr>
        <p:txBody>
          <a:bodyPr wrap="none" rtlCol="0" anchor="t">
            <a:spAutoFit/>
          </a:bodyPr>
          <a:p>
            <a:r>
              <a:rPr lang="zh-CN" altLang="en-US" sz="3600" b="1" dirty="0">
                <a:solidFill>
                  <a:srgbClr val="C00000"/>
                </a:solidFill>
                <a:latin typeface="黑体" panose="02010609060101010101" pitchFamily="49" charset="-122"/>
                <a:ea typeface="黑体" panose="02010609060101010101" pitchFamily="49" charset="-122"/>
                <a:sym typeface="+mn-ea"/>
              </a:rPr>
              <a:t>唐雎</a:t>
            </a:r>
            <a:r>
              <a:rPr lang="zh-CN" altLang="en-US" sz="3600" b="1" dirty="0">
                <a:latin typeface="黑体" panose="02010609060101010101" pitchFamily="49" charset="-122"/>
                <a:ea typeface="黑体" panose="02010609060101010101" pitchFamily="49" charset="-122"/>
                <a:sym typeface="+mn-ea"/>
              </a:rPr>
              <a:t>不</a:t>
            </a:r>
            <a:r>
              <a:rPr lang="zh-CN" altLang="en-US" sz="3600" b="1" dirty="0">
                <a:solidFill>
                  <a:srgbClr val="FF0000"/>
                </a:solidFill>
                <a:latin typeface="黑体" panose="02010609060101010101" pitchFamily="49" charset="-122"/>
                <a:ea typeface="黑体" panose="02010609060101010101" pitchFamily="49" charset="-122"/>
                <a:sym typeface="+mn-ea"/>
              </a:rPr>
              <a:t>辱</a:t>
            </a:r>
            <a:r>
              <a:rPr lang="zh-CN" altLang="en-US" sz="3600" b="1" dirty="0">
                <a:latin typeface="黑体" panose="02010609060101010101" pitchFamily="49" charset="-122"/>
                <a:ea typeface="黑体" panose="02010609060101010101" pitchFamily="49" charset="-122"/>
                <a:sym typeface="+mn-ea"/>
              </a:rPr>
              <a:t>使命</a:t>
            </a:r>
            <a:endParaRPr lang="zh-CN" altLang="en-US" sz="3600" b="1" dirty="0">
              <a:latin typeface="黑体" panose="02010609060101010101" pitchFamily="49" charset="-122"/>
              <a:ea typeface="黑体" panose="02010609060101010101" pitchFamily="49" charset="-122"/>
              <a:sym typeface="+mn-ea"/>
            </a:endParaRPr>
          </a:p>
        </p:txBody>
      </p:sp>
      <p:grpSp>
        <p:nvGrpSpPr>
          <p:cNvPr id="3" name="组合 2"/>
          <p:cNvGrpSpPr/>
          <p:nvPr/>
        </p:nvGrpSpPr>
        <p:grpSpPr>
          <a:xfrm>
            <a:off x="270510" y="272415"/>
            <a:ext cx="2346325" cy="649104"/>
            <a:chOff x="923" y="1552"/>
            <a:chExt cx="3695" cy="882"/>
          </a:xfrm>
        </p:grpSpPr>
        <p:pic>
          <p:nvPicPr>
            <p:cNvPr id="12" name="图片 11" descr="00 图标-04"/>
            <p:cNvPicPr>
              <a:picLocks noChangeAspect="1"/>
            </p:cNvPicPr>
            <p:nvPr/>
          </p:nvPicPr>
          <p:blipFill>
            <a:blip r:embed="rId1" cstate="print"/>
            <a:stretch>
              <a:fillRect/>
            </a:stretch>
          </p:blipFill>
          <p:spPr>
            <a:xfrm>
              <a:off x="923" y="1552"/>
              <a:ext cx="3695" cy="882"/>
            </a:xfrm>
            <a:prstGeom prst="rect">
              <a:avLst/>
            </a:prstGeom>
          </p:spPr>
        </p:pic>
        <p:sp>
          <p:nvSpPr>
            <p:cNvPr id="5" name="文本框 3"/>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文章释义</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
        <p:nvSpPr>
          <p:cNvPr id="6" name="文本框 5"/>
          <p:cNvSpPr txBox="1"/>
          <p:nvPr/>
        </p:nvSpPr>
        <p:spPr>
          <a:xfrm>
            <a:off x="8536940" y="4549775"/>
            <a:ext cx="634365" cy="583565"/>
          </a:xfrm>
          <a:prstGeom prst="rect">
            <a:avLst/>
          </a:prstGeom>
          <a:noFill/>
        </p:spPr>
        <p:txBody>
          <a:bodyPr wrap="square" rtlCol="0">
            <a:spAutoFit/>
          </a:bodyPr>
          <a:p>
            <a:r>
              <a:rPr lang="zh-CN" altLang="en-US" sz="3200" b="1">
                <a:solidFill>
                  <a:srgbClr val="C89700"/>
                </a:solidFill>
                <a:latin typeface="华文中宋" panose="02010600040101010101" charset="-122"/>
                <a:ea typeface="华文中宋" panose="02010600040101010101" charset="-122"/>
              </a:rPr>
              <a:t>①</a:t>
            </a:r>
            <a:endParaRPr lang="zh-CN" altLang="en-US" sz="3200" b="1">
              <a:solidFill>
                <a:srgbClr val="C89700"/>
              </a:solidFill>
              <a:latin typeface="华文中宋" panose="02010600040101010101" charset="-122"/>
              <a:ea typeface="华文中宋" panose="02010600040101010101" charset="-122"/>
            </a:endParaRPr>
          </a:p>
        </p:txBody>
      </p:sp>
      <p:pic>
        <p:nvPicPr>
          <p:cNvPr id="8201" name="Picture 9" descr="2"/>
          <p:cNvPicPr>
            <a:picLocks noChangeAspect="1"/>
          </p:cNvPicPr>
          <p:nvPr/>
        </p:nvPicPr>
        <p:blipFill>
          <a:blip r:embed="rId2"/>
          <a:stretch>
            <a:fillRect/>
          </a:stretch>
        </p:blipFill>
        <p:spPr>
          <a:xfrm>
            <a:off x="2024380" y="2004060"/>
            <a:ext cx="2331720" cy="2750820"/>
          </a:xfrm>
          <a:prstGeom prst="roundRect">
            <a:avLst/>
          </a:prstGeom>
          <a:noFill/>
          <a:ln w="9525">
            <a:noFill/>
          </a:ln>
        </p:spPr>
      </p:pic>
      <p:pic>
        <p:nvPicPr>
          <p:cNvPr id="8202" name="图片 8201" descr="timg"/>
          <p:cNvPicPr>
            <a:picLocks noChangeAspect="1"/>
          </p:cNvPicPr>
          <p:nvPr/>
        </p:nvPicPr>
        <p:blipFill>
          <a:blip r:embed="rId3"/>
          <a:stretch>
            <a:fillRect/>
          </a:stretch>
        </p:blipFill>
        <p:spPr>
          <a:xfrm>
            <a:off x="4737100" y="2004060"/>
            <a:ext cx="2306320" cy="2750820"/>
          </a:xfrm>
          <a:prstGeom prst="roundRect">
            <a:avLst/>
          </a:prstGeom>
          <a:noFill/>
          <a:ln w="9525">
            <a:noFill/>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201"/>
                                        </p:tgtEl>
                                        <p:attrNameLst>
                                          <p:attrName>style.visibility</p:attrName>
                                        </p:attrNameLst>
                                      </p:cBhvr>
                                      <p:to>
                                        <p:strVal val="visible"/>
                                      </p:to>
                                    </p:set>
                                    <p:anim calcmode="lin" valueType="num">
                                      <p:cBhvr>
                                        <p:cTn id="17" dur="500" fill="hold"/>
                                        <p:tgtEl>
                                          <p:spTgt spid="8201"/>
                                        </p:tgtEl>
                                        <p:attrNameLst>
                                          <p:attrName>ppt_x</p:attrName>
                                        </p:attrNameLst>
                                      </p:cBhvr>
                                      <p:tavLst>
                                        <p:tav tm="0">
                                          <p:val>
                                            <p:strVal val="#ppt_x"/>
                                          </p:val>
                                        </p:tav>
                                        <p:tav tm="100000">
                                          <p:val>
                                            <p:strVal val="#ppt_x"/>
                                          </p:val>
                                        </p:tav>
                                      </p:tavLst>
                                    </p:anim>
                                    <p:anim calcmode="lin" valueType="num">
                                      <p:cBhvr>
                                        <p:cTn id="18" dur="500" fill="hold"/>
                                        <p:tgtEl>
                                          <p:spTgt spid="820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202"/>
                                        </p:tgtEl>
                                        <p:attrNameLst>
                                          <p:attrName>style.visibility</p:attrName>
                                        </p:attrNameLst>
                                      </p:cBhvr>
                                      <p:to>
                                        <p:strVal val="visible"/>
                                      </p:to>
                                    </p:set>
                                    <p:anim calcmode="lin" valueType="num">
                                      <p:cBhvr>
                                        <p:cTn id="21" dur="500" fill="hold"/>
                                        <p:tgtEl>
                                          <p:spTgt spid="8202"/>
                                        </p:tgtEl>
                                        <p:attrNameLst>
                                          <p:attrName>ppt_x</p:attrName>
                                        </p:attrNameLst>
                                      </p:cBhvr>
                                      <p:tavLst>
                                        <p:tav tm="0">
                                          <p:val>
                                            <p:strVal val="#ppt_x"/>
                                          </p:val>
                                        </p:tav>
                                        <p:tav tm="100000">
                                          <p:val>
                                            <p:strVal val="#ppt_x"/>
                                          </p:val>
                                        </p:tav>
                                      </p:tavLst>
                                    </p:anim>
                                    <p:anim calcmode="lin" valueType="num">
                                      <p:cBhvr>
                                        <p:cTn id="22" dur="500" fill="hold"/>
                                        <p:tgtEl>
                                          <p:spTgt spid="82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6784</Words>
  <Application>WPS 演示</Application>
  <PresentationFormat/>
  <Paragraphs>988</Paragraphs>
  <Slides>49</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49</vt:i4>
      </vt:variant>
    </vt:vector>
  </HeadingPairs>
  <TitlesOfParts>
    <vt:vector size="63" baseType="lpstr">
      <vt:lpstr>Arial</vt:lpstr>
      <vt:lpstr>宋体</vt:lpstr>
      <vt:lpstr>Wingdings</vt:lpstr>
      <vt:lpstr>Times New Roman</vt:lpstr>
      <vt:lpstr>黑体</vt:lpstr>
      <vt:lpstr>楷体</vt:lpstr>
      <vt:lpstr>华文新魏</vt:lpstr>
      <vt:lpstr>Wingdings</vt:lpstr>
      <vt:lpstr>华文楷体</vt:lpstr>
      <vt:lpstr>华文中宋</vt:lpstr>
      <vt:lpstr>微软雅黑</vt:lpstr>
      <vt:lpstr>Arial Unicode MS</vt:lpstr>
      <vt:lpstr>Calibri</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aa</cp:lastModifiedBy>
  <cp:revision>4</cp:revision>
  <dcterms:created xsi:type="dcterms:W3CDTF">2019-10-14T06:51:00Z</dcterms:created>
  <dcterms:modified xsi:type="dcterms:W3CDTF">2020-04-07T02:44:36Z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