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32"/>
  </p:handoutMasterIdLst>
  <p:sldIdLst>
    <p:sldId id="423" r:id="rId3"/>
    <p:sldId id="361" r:id="rId4"/>
    <p:sldId id="317" r:id="rId5"/>
    <p:sldId id="318" r:id="rId6"/>
    <p:sldId id="424" r:id="rId7"/>
    <p:sldId id="320" r:id="rId8"/>
    <p:sldId id="323" r:id="rId9"/>
    <p:sldId id="324" r:id="rId11"/>
    <p:sldId id="425" r:id="rId12"/>
    <p:sldId id="395" r:id="rId13"/>
    <p:sldId id="396" r:id="rId14"/>
    <p:sldId id="397" r:id="rId15"/>
    <p:sldId id="426" r:id="rId16"/>
    <p:sldId id="399" r:id="rId17"/>
    <p:sldId id="404" r:id="rId18"/>
    <p:sldId id="408" r:id="rId19"/>
    <p:sldId id="427" r:id="rId20"/>
    <p:sldId id="337" r:id="rId21"/>
    <p:sldId id="386" r:id="rId22"/>
    <p:sldId id="407" r:id="rId23"/>
    <p:sldId id="428" r:id="rId24"/>
    <p:sldId id="339" r:id="rId25"/>
    <p:sldId id="349" r:id="rId26"/>
    <p:sldId id="350" r:id="rId27"/>
    <p:sldId id="364" r:id="rId28"/>
    <p:sldId id="365" r:id="rId29"/>
    <p:sldId id="343" r:id="rId30"/>
    <p:sldId id="429" r:id="rId31"/>
  </p:sldIdLst>
  <p:sldSz cx="9144000" cy="5144135" type="screen16x9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y123.Org" initials="S" lastIdx="11" clrIdx="0"/>
  <p:cmAuthor id="2" name="Administra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0066"/>
    <a:srgbClr val="FFFFFF"/>
    <a:srgbClr val="FFFFCC"/>
    <a:srgbClr val="99FF99"/>
    <a:srgbClr val="CC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226"/>
    <p:restoredTop sz="96370"/>
  </p:normalViewPr>
  <p:slideViewPr>
    <p:cSldViewPr snapToGrid="0" showGuides="1">
      <p:cViewPr varScale="1">
        <p:scale>
          <a:sx n="152" d="100"/>
          <a:sy n="152" d="100"/>
        </p:scale>
        <p:origin x="240" y="132"/>
      </p:cViewPr>
      <p:guideLst>
        <p:guide orient="horz" pos="1651"/>
        <p:guide pos="29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commentAuthors" Target="commentAuthors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状元成才路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7B30489-A7C6-47C5-BDCF-1F1C600753C9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状元成才路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F4134BD-AD76-403B-88D3-B73EEA4B480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533" y="685800"/>
            <a:ext cx="609493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3182AE1-9E31-4952-A7DF-82B25F2701F7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12292" name="页脚占位符 1"/>
          <p:cNvSpPr txBox="1">
            <a:spLocks noGrp="1"/>
          </p:cNvSpPr>
          <p:nvPr>
            <p:ph type="ftr" sz="quarte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r>
              <a:rPr lang="zh-CN" altLang="en-US" sz="1200" dirty="0"/>
              <a:t>状元成才路</a:t>
            </a:r>
            <a:endParaRPr lang="zh-CN" altLang="en-US" sz="1200" dirty="0"/>
          </a:p>
        </p:txBody>
      </p:sp>
      <p:sp>
        <p:nvSpPr>
          <p:cNvPr id="12293" name="页眉占位符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r>
              <a:rPr lang="zh-CN" altLang="en-US" sz="1200" dirty="0"/>
              <a:t>状元成才路</a:t>
            </a:r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23556" name="页眉占位符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r>
              <a:rPr lang="zh-CN" altLang="en-US" sz="1200" dirty="0"/>
              <a:t>状元成才路</a:t>
            </a:r>
            <a:endParaRPr lang="zh-CN" altLang="en-US" sz="1200" dirty="0"/>
          </a:p>
        </p:txBody>
      </p:sp>
      <p:sp>
        <p:nvSpPr>
          <p:cNvPr id="23557" name="页脚占位符 4"/>
          <p:cNvSpPr txBox="1">
            <a:spLocks noGrp="1"/>
          </p:cNvSpPr>
          <p:nvPr>
            <p:ph type="ftr" sz="quarte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r>
              <a:rPr lang="zh-CN" altLang="en-US" sz="1200" dirty="0"/>
              <a:t>状元成才路</a:t>
            </a:r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00" y="685885"/>
            <a:ext cx="7349400" cy="1928038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00" y="2670630"/>
            <a:ext cx="7349400" cy="110443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0" y="580572"/>
            <a:ext cx="8229600" cy="4112608"/>
          </a:xfrm>
        </p:spPr>
        <p:txBody>
          <a:bodyPr/>
          <a:lstStyle>
            <a:lvl1pPr marL="1714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143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8572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001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543050" indent="-17145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00" y="1863230"/>
            <a:ext cx="7349400" cy="76419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00" y="2670630"/>
            <a:ext cx="7349400" cy="35374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0" y="1117938"/>
            <a:ext cx="8226900" cy="3569841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6858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0287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3716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00" y="2886656"/>
            <a:ext cx="5826600" cy="575171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00" y="3461827"/>
            <a:ext cx="5826600" cy="65078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0" y="1126039"/>
            <a:ext cx="3882600" cy="356174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00" y="1126039"/>
            <a:ext cx="3882600" cy="3561740"/>
          </a:xfrm>
        </p:spPr>
        <p:txBody>
          <a:bodyPr lIns="90000" tIns="46800" rIns="90000" bIns="46800">
            <a:normAutofit/>
          </a:bodyPr>
          <a:lstStyle>
            <a:lvl1pPr marL="1714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5143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8572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200150" indent="-171450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0" y="1072032"/>
            <a:ext cx="4006800" cy="286235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0" y="1390672"/>
            <a:ext cx="4006800" cy="3297107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066428"/>
            <a:ext cx="4006800" cy="286235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390672"/>
            <a:ext cx="4006800" cy="3297107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56"/>
            <a:ext cx="8226900" cy="52926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300" y="1166544"/>
            <a:ext cx="3844800" cy="345642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4762800" y="1166544"/>
            <a:ext cx="3920400" cy="345642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100" y="685885"/>
            <a:ext cx="783000" cy="3772366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685800" y="685885"/>
            <a:ext cx="6876900" cy="3772366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6" Type="http://schemas.openxmlformats.org/officeDocument/2006/relationships/theme" Target="../theme/theme1.xml"/><Relationship Id="rId45" Type="http://schemas.openxmlformats.org/officeDocument/2006/relationships/tags" Target="../tags/tag62.xml"/><Relationship Id="rId44" Type="http://schemas.openxmlformats.org/officeDocument/2006/relationships/tags" Target="../tags/tag61.xml"/><Relationship Id="rId43" Type="http://schemas.openxmlformats.org/officeDocument/2006/relationships/tags" Target="../tags/tag60.xml"/><Relationship Id="rId42" Type="http://schemas.openxmlformats.org/officeDocument/2006/relationships/tags" Target="../tags/tag59.xml"/><Relationship Id="rId41" Type="http://schemas.openxmlformats.org/officeDocument/2006/relationships/tags" Target="../tags/tag58.xml"/><Relationship Id="rId40" Type="http://schemas.openxmlformats.org/officeDocument/2006/relationships/tags" Target="../tags/tag57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0"/>
            </p:custDataLst>
          </p:nvPr>
        </p:nvSpPr>
        <p:spPr>
          <a:xfrm>
            <a:off x="456300" y="456356"/>
            <a:ext cx="8226900" cy="48606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1"/>
            </p:custDataLst>
          </p:nvPr>
        </p:nvSpPr>
        <p:spPr>
          <a:xfrm>
            <a:off x="456300" y="1136840"/>
            <a:ext cx="8226900" cy="3553099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2"/>
            </p:custDataLst>
          </p:nvPr>
        </p:nvSpPr>
        <p:spPr>
          <a:xfrm>
            <a:off x="459000" y="4736385"/>
            <a:ext cx="2025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3"/>
            </p:custDataLst>
          </p:nvPr>
        </p:nvSpPr>
        <p:spPr>
          <a:xfrm>
            <a:off x="3087000" y="4736385"/>
            <a:ext cx="2970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4"/>
            </p:custDataLst>
          </p:nvPr>
        </p:nvSpPr>
        <p:spPr>
          <a:xfrm>
            <a:off x="6658200" y="4736385"/>
            <a:ext cx="2025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4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2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image" Target="../media/image2.png"/><Relationship Id="rId1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8.xml"/><Relationship Id="rId1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5715" y="3239135"/>
            <a:ext cx="9132570" cy="903605"/>
            <a:chOff x="2305" y="1592"/>
            <a:chExt cx="14382" cy="1423"/>
          </a:xfrm>
        </p:grpSpPr>
        <p:sp>
          <p:nvSpPr>
            <p:cNvPr id="2051" name="标题 1"/>
            <p:cNvSpPr txBox="1">
              <a:spLocks noChangeArrowheads="1"/>
            </p:cNvSpPr>
            <p:nvPr/>
          </p:nvSpPr>
          <p:spPr bwMode="auto">
            <a:xfrm>
              <a:off x="2305" y="1592"/>
              <a:ext cx="14382" cy="1423"/>
            </a:xfrm>
            <a:prstGeom prst="rect">
              <a:avLst/>
            </a:prstGeom>
            <a:solidFill>
              <a:schemeClr val="bg1">
                <a:alpha val="26000"/>
              </a:schemeClr>
            </a:solidFill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zh-CN" altLang="en-US" sz="4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蒲柳人家（节选）</a:t>
              </a:r>
              <a:endParaRPr lang="zh-CN" altLang="en-US" sz="4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5656" y="2895"/>
              <a:ext cx="7461" cy="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6"/>
          <p:cNvSpPr txBox="1"/>
          <p:nvPr/>
        </p:nvSpPr>
        <p:spPr>
          <a:xfrm>
            <a:off x="611188" y="146632"/>
            <a:ext cx="13684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特点：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" name="Text Box 7"/>
          <p:cNvSpPr txBox="1"/>
          <p:nvPr/>
        </p:nvSpPr>
        <p:spPr>
          <a:xfrm>
            <a:off x="2124075" y="146685"/>
            <a:ext cx="3134360" cy="59880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不穿大红兜肚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2124075" y="2094495"/>
            <a:ext cx="6303963" cy="110680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>
            <a:spAutoFit/>
          </a:bodyPr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记性好，爱听故事，过耳不忘，好问个字儿，过目不忘。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9"/>
          <p:cNvSpPr txBox="1"/>
          <p:nvPr/>
        </p:nvSpPr>
        <p:spPr>
          <a:xfrm>
            <a:off x="2124075" y="795920"/>
            <a:ext cx="2554605" cy="59880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none">
            <a:spAutoFit/>
          </a:bodyPr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上学不安分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2124075" y="3251782"/>
            <a:ext cx="6151563" cy="59880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>
            <a:spAutoFit/>
          </a:bodyPr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藏在芦苇中跟奶奶捉迷藏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 Box 11"/>
          <p:cNvSpPr txBox="1"/>
          <p:nvPr/>
        </p:nvSpPr>
        <p:spPr>
          <a:xfrm>
            <a:off x="2124075" y="1445207"/>
            <a:ext cx="4860925" cy="59880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>
            <a:spAutoFit/>
          </a:bodyPr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心疼爷爷，想哄爷爷开心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 Box 12"/>
          <p:cNvSpPr txBox="1"/>
          <p:nvPr/>
        </p:nvSpPr>
        <p:spPr>
          <a:xfrm>
            <a:off x="2124075" y="3902657"/>
            <a:ext cx="6551613" cy="110680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>
            <a:spAutoFit/>
          </a:bodyPr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被拴在葡萄架立柱上，觉得失去了自由，委屈又憋闷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9" name="Group 13"/>
          <p:cNvGrpSpPr/>
          <p:nvPr/>
        </p:nvGrpSpPr>
        <p:grpSpPr>
          <a:xfrm>
            <a:off x="695325" y="981657"/>
            <a:ext cx="682625" cy="3656013"/>
            <a:chOff x="570" y="3703"/>
            <a:chExt cx="430" cy="2303"/>
          </a:xfrm>
          <a:solidFill>
            <a:srgbClr val="FF00FF">
              <a:alpha val="24000"/>
            </a:srgbClr>
          </a:solidFill>
        </p:grpSpPr>
        <p:sp>
          <p:nvSpPr>
            <p:cNvPr id="15370" name="Text Box 14"/>
            <p:cNvSpPr txBox="1"/>
            <p:nvPr/>
          </p:nvSpPr>
          <p:spPr>
            <a:xfrm>
              <a:off x="570" y="3703"/>
              <a:ext cx="425" cy="1086"/>
            </a:xfrm>
            <a:prstGeom prst="rect">
              <a:avLst/>
            </a:prstGeom>
            <a:grpFill/>
            <a:ln w="28575" cap="flat" cmpd="sng">
              <a:solidFill>
                <a:srgbClr val="7030A0"/>
              </a:solidFill>
              <a:prstDash val="sysDot"/>
              <a:miter/>
              <a:headEnd type="none" w="med" len="med"/>
              <a:tailEnd type="none" w="med" len="med"/>
            </a:ln>
          </p:spPr>
          <p:txBody>
            <a:bodyPr vert="eaVert" wrap="none">
              <a:spAutoFit/>
            </a:bodyPr>
            <a:p>
              <a:pPr eaLnBrk="1" hangingPunct="1"/>
              <a:r>
                <a:rPr lang="zh-CN" altLang="en-US" sz="3200" b="1" dirty="0">
                  <a:solidFill>
                    <a:srgbClr val="FF00FF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天真可爱</a:t>
              </a:r>
              <a:endParaRPr lang="zh-CN" altLang="en-US" sz="3200" b="1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5371" name="Text Box 15"/>
            <p:cNvSpPr txBox="1"/>
            <p:nvPr/>
          </p:nvSpPr>
          <p:spPr>
            <a:xfrm>
              <a:off x="575" y="4920"/>
              <a:ext cx="425" cy="1086"/>
            </a:xfrm>
            <a:prstGeom prst="rect">
              <a:avLst/>
            </a:prstGeom>
            <a:grpFill/>
            <a:ln w="28575" cap="flat" cmpd="sng">
              <a:solidFill>
                <a:srgbClr val="7030A0"/>
              </a:solidFill>
              <a:prstDash val="sysDot"/>
              <a:miter/>
              <a:headEnd type="none" w="med" len="med"/>
              <a:tailEnd type="none" w="med" len="med"/>
            </a:ln>
          </p:spPr>
          <p:txBody>
            <a:bodyPr vert="eaVert" wrap="none">
              <a:spAutoFit/>
            </a:bodyPr>
            <a:p>
              <a:pPr eaLnBrk="1" hangingPunct="1"/>
              <a:r>
                <a:rPr lang="zh-CN" altLang="en-US" sz="3200" b="1" dirty="0">
                  <a:solidFill>
                    <a:srgbClr val="FF00FF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机灵顽皮</a:t>
              </a:r>
              <a:endParaRPr lang="zh-CN" altLang="en-US" sz="3200" b="1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Box 1"/>
          <p:cNvSpPr txBox="1"/>
          <p:nvPr/>
        </p:nvSpPr>
        <p:spPr>
          <a:xfrm>
            <a:off x="565150" y="295857"/>
            <a:ext cx="3033713" cy="583565"/>
          </a:xfrm>
          <a:prstGeom prst="rect">
            <a:avLst/>
          </a:prstGeom>
          <a:solidFill>
            <a:srgbClr val="FF00FF">
              <a:alpha val="24000"/>
            </a:srgbClr>
          </a:solidFill>
          <a:ln w="9525">
            <a:noFill/>
          </a:ln>
        </p:spPr>
        <p:txBody>
          <a:bodyPr>
            <a:spAutoFit/>
          </a:bodyPr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一丈青大娘</a:t>
            </a:r>
            <a:endParaRPr lang="zh-CN" altLang="en-US" sz="3200" b="1" dirty="0">
              <a:solidFill>
                <a:srgbClr val="FF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3136900" y="1272170"/>
            <a:ext cx="5432425" cy="18630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外貌：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大高个儿，一双大脚，青铜肤色，有一双长满老茧的大手。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3"/>
          <p:cNvSpPr txBox="1"/>
          <p:nvPr/>
        </p:nvSpPr>
        <p:spPr>
          <a:xfrm>
            <a:off x="3862388" y="3439107"/>
            <a:ext cx="3981450" cy="583565"/>
          </a:xfrm>
          <a:prstGeom prst="rect">
            <a:avLst/>
          </a:prstGeom>
          <a:solidFill>
            <a:srgbClr val="FF00FF">
              <a:alpha val="24000"/>
            </a:srgbClr>
          </a:solidFill>
          <a:ln w="28575" cap="flat" cmpd="sng">
            <a:solidFill>
              <a:srgbClr val="7030A0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/>
            <a:r>
              <a:rPr lang="zh-CN" altLang="en-US" sz="3200" b="1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身强力壮，样样在行</a:t>
            </a:r>
            <a:endParaRPr lang="zh-CN" altLang="en-US" sz="3200" b="1" dirty="0">
              <a:solidFill>
                <a:srgbClr val="FF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16389" name="Picture 7" descr="C:\Documents and Settings\Administrator\桌面\人九语大课堂\人九语大课堂正文\CJ93.tif"/>
          <p:cNvPicPr>
            <a:picLocks noChangeAspect="1"/>
          </p:cNvPicPr>
          <p:nvPr/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3238" y="1176920"/>
            <a:ext cx="2633662" cy="2790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5"/>
          <p:cNvSpPr txBox="1"/>
          <p:nvPr/>
        </p:nvSpPr>
        <p:spPr>
          <a:xfrm>
            <a:off x="401955" y="1127125"/>
            <a:ext cx="2708910" cy="55308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站住！”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Text Box 6"/>
          <p:cNvSpPr txBox="1"/>
          <p:nvPr/>
        </p:nvSpPr>
        <p:spPr>
          <a:xfrm>
            <a:off x="401955" y="1742440"/>
            <a:ext cx="4589780" cy="55308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都给我穿上裤子！”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Text Box 7"/>
          <p:cNvSpPr txBox="1"/>
          <p:nvPr/>
        </p:nvSpPr>
        <p:spPr>
          <a:xfrm>
            <a:off x="401955" y="2295525"/>
            <a:ext cx="8776335" cy="55308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不能叫你们腌臜了我们大姑娘小媳妇的眼睛！”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Text Box 8"/>
          <p:cNvSpPr txBox="1"/>
          <p:nvPr/>
        </p:nvSpPr>
        <p:spPr>
          <a:xfrm>
            <a:off x="401955" y="2848610"/>
            <a:ext cx="3511550" cy="55308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小祖宗儿！”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7414" name="Text Box 9"/>
          <p:cNvSpPr txBox="1"/>
          <p:nvPr/>
        </p:nvSpPr>
        <p:spPr>
          <a:xfrm>
            <a:off x="401638" y="445082"/>
            <a:ext cx="2232025" cy="6819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语言：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" name="Text Box 10"/>
          <p:cNvSpPr txBox="1"/>
          <p:nvPr/>
        </p:nvSpPr>
        <p:spPr>
          <a:xfrm>
            <a:off x="2801938" y="3475620"/>
            <a:ext cx="4414837" cy="583565"/>
          </a:xfrm>
          <a:prstGeom prst="rect">
            <a:avLst/>
          </a:prstGeom>
          <a:solidFill>
            <a:srgbClr val="FF00FF">
              <a:alpha val="24000"/>
            </a:srgbClr>
          </a:solidFill>
          <a:ln w="28575" cap="flat" cmpd="sng">
            <a:solidFill>
              <a:srgbClr val="7030A0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/>
            <a:r>
              <a:rPr lang="zh-CN" altLang="en-US" sz="3200" b="1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泼辣大胆、爱打抱不平</a:t>
            </a:r>
            <a:endParaRPr lang="zh-CN" altLang="en-US" sz="3200" b="1" dirty="0">
              <a:solidFill>
                <a:srgbClr val="FF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" name="Text Box 11"/>
          <p:cNvSpPr txBox="1"/>
          <p:nvPr/>
        </p:nvSpPr>
        <p:spPr>
          <a:xfrm>
            <a:off x="2801938" y="4137607"/>
            <a:ext cx="4414837" cy="583565"/>
          </a:xfrm>
          <a:prstGeom prst="rect">
            <a:avLst/>
          </a:prstGeom>
          <a:solidFill>
            <a:srgbClr val="FF00FF">
              <a:alpha val="24000"/>
            </a:srgbClr>
          </a:solidFill>
          <a:ln w="28575" cap="flat" cmpd="sng">
            <a:solidFill>
              <a:srgbClr val="7030A0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/>
            <a:r>
              <a:rPr lang="zh-CN" altLang="en-US" sz="3200" b="1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口苦心甜，溺爱孙儿</a:t>
            </a:r>
            <a:endParaRPr lang="zh-CN" altLang="en-US" sz="3200" b="1" dirty="0">
              <a:solidFill>
                <a:srgbClr val="FF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7" grpId="0" bldLvl="0" animBg="1"/>
      <p:bldP spid="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2"/>
          <p:cNvSpPr txBox="1"/>
          <p:nvPr/>
        </p:nvSpPr>
        <p:spPr>
          <a:xfrm>
            <a:off x="562610" y="1020445"/>
            <a:ext cx="8187690" cy="95313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一丈青大娘火了起来，</a:t>
            </a:r>
            <a:r>
              <a:rPr lang="zh-CN" altLang="en-US" sz="28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挽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了挽袖口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一阵风</a:t>
            </a:r>
            <a:r>
              <a:rPr lang="zh-CN" altLang="en-US" sz="28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冲下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河坡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手</a:t>
            </a:r>
            <a:r>
              <a:rPr lang="zh-CN" altLang="en-US" sz="28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戳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着他们的鼻子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……</a:t>
            </a:r>
            <a:endParaRPr lang="en-US" altLang="zh-CN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3080" y="2052955"/>
            <a:ext cx="8187690" cy="95313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一丈青大娘勃然大怒，老大一个耳刮子</a:t>
            </a:r>
            <a:r>
              <a:rPr lang="zh-CN" altLang="en-US" sz="28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抡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圆了</a:t>
            </a:r>
            <a:r>
              <a:rPr lang="zh-CN" altLang="en-US" sz="28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扇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过去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……</a:t>
            </a:r>
            <a:endParaRPr lang="en-US" altLang="zh-CN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Text Box 4"/>
          <p:cNvSpPr txBox="1"/>
          <p:nvPr/>
        </p:nvSpPr>
        <p:spPr>
          <a:xfrm>
            <a:off x="519430" y="3185160"/>
            <a:ext cx="8274050" cy="1038860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一丈青大娘</a:t>
            </a:r>
            <a:r>
              <a:rPr lang="zh-CN" altLang="en-US" sz="28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折断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了一棵茶碗口粗细的河柳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……</a:t>
            </a:r>
            <a:r>
              <a:rPr lang="zh-CN" altLang="en-US" sz="2800" b="1" u="sng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挥舞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起来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……</a:t>
            </a:r>
            <a:endParaRPr lang="en-US" altLang="zh-CN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Text Box 5"/>
          <p:cNvSpPr txBox="1"/>
          <p:nvPr/>
        </p:nvSpPr>
        <p:spPr>
          <a:xfrm>
            <a:off x="513080" y="4290060"/>
            <a:ext cx="8299450" cy="565150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一丈青大娘不依不饶，站在河边大</a:t>
            </a:r>
            <a:r>
              <a:rPr lang="zh-CN" altLang="en-US" sz="28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骂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不住声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……</a:t>
            </a:r>
            <a:endParaRPr lang="en-US" altLang="zh-CN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8538" name="Text Box 6"/>
          <p:cNvSpPr txBox="1"/>
          <p:nvPr/>
        </p:nvSpPr>
        <p:spPr>
          <a:xfrm>
            <a:off x="550863" y="259345"/>
            <a:ext cx="2376487" cy="6819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动作：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" name="Text Box 7"/>
          <p:cNvSpPr txBox="1"/>
          <p:nvPr/>
        </p:nvSpPr>
        <p:spPr>
          <a:xfrm>
            <a:off x="1936433" y="308557"/>
            <a:ext cx="6024562" cy="583565"/>
          </a:xfrm>
          <a:prstGeom prst="rect">
            <a:avLst/>
          </a:prstGeom>
          <a:solidFill>
            <a:srgbClr val="FF00FF">
              <a:alpha val="24000"/>
            </a:srgbClr>
          </a:solidFill>
          <a:ln w="28575" cap="flat" cmpd="sng">
            <a:solidFill>
              <a:srgbClr val="7030A0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/>
            <a:r>
              <a:rPr lang="zh-CN" altLang="en-US" sz="3200" b="1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风风火火，干净利落，英姿飒爽</a:t>
            </a:r>
            <a:endParaRPr lang="zh-CN" altLang="en-US" sz="3200" b="1" dirty="0">
              <a:solidFill>
                <a:srgbClr val="FF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7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Box 1"/>
          <p:cNvSpPr txBox="1"/>
          <p:nvPr/>
        </p:nvSpPr>
        <p:spPr>
          <a:xfrm>
            <a:off x="594360" y="394335"/>
            <a:ext cx="2494280" cy="583565"/>
          </a:xfrm>
          <a:prstGeom prst="rect">
            <a:avLst/>
          </a:prstGeom>
          <a:solidFill>
            <a:srgbClr val="FF00FF">
              <a:alpha val="24000"/>
            </a:srgbClr>
          </a:solidFill>
          <a:ln w="9525">
            <a:noFill/>
          </a:ln>
        </p:spPr>
        <p:txBody>
          <a:bodyPr wrap="square">
            <a:spAutoFit/>
          </a:bodyPr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何大学问</a:t>
            </a:r>
            <a:endParaRPr lang="zh-CN" altLang="en-US" sz="3200" b="1" dirty="0">
              <a:solidFill>
                <a:srgbClr val="FF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815658" y="1340115"/>
            <a:ext cx="7446962" cy="1272540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外貌：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人高马大，膀阔腰圆，面如重枣，浓眉朗目，一副关公相貌。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 Box 5"/>
          <p:cNvSpPr txBox="1"/>
          <p:nvPr/>
        </p:nvSpPr>
        <p:spPr>
          <a:xfrm>
            <a:off x="815975" y="2974340"/>
            <a:ext cx="8023860" cy="1272540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性格：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像关公一样，侠肝义胆，仗义轻财，慷慨豁达，爱打抱不平，甘为朋友两肋插刀。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5"/>
          <p:cNvSpPr txBox="1"/>
          <p:nvPr/>
        </p:nvSpPr>
        <p:spPr>
          <a:xfrm>
            <a:off x="266700" y="541655"/>
            <a:ext cx="8610600" cy="161480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10000"/>
              </a:lnSpc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行动：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这位身穿长衫的何大学问，骑一匹光背儿马，左肩挂一只书囊，右肩扛一杆一丈八尺的大鞭……路遇文庙，他都要下马，作个大揖，上一股高香。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266700" y="2277110"/>
            <a:ext cx="8610600" cy="110680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10000"/>
              </a:lnSpc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神态：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但是，这一趟回来……愁眉苦脸，垂头丧气，眉头子挽成个鸡蛋大的疙瘩。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Text Box 5"/>
          <p:cNvSpPr txBox="1"/>
          <p:nvPr/>
        </p:nvSpPr>
        <p:spPr>
          <a:xfrm>
            <a:off x="351790" y="3440430"/>
            <a:ext cx="8439785" cy="645160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20000"/>
              </a:lnSpc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语言：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“日本鬼子把咱们中国大卸八块啦！……”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Text Box 8"/>
          <p:cNvSpPr txBox="1"/>
          <p:nvPr/>
        </p:nvSpPr>
        <p:spPr>
          <a:xfrm>
            <a:off x="2149793" y="4350332"/>
            <a:ext cx="5127625" cy="553085"/>
          </a:xfrm>
          <a:prstGeom prst="rect">
            <a:avLst/>
          </a:prstGeom>
          <a:solidFill>
            <a:srgbClr val="7030A0">
              <a:alpha val="24000"/>
            </a:srgbClr>
          </a:solidFill>
          <a:ln w="28575" cmpd="sng">
            <a:solidFill>
              <a:srgbClr val="7030A0"/>
            </a:solidFill>
            <a:prstDash val="sysDot"/>
          </a:ln>
        </p:spPr>
        <p:txBody>
          <a:bodyPr>
            <a:spAutoFit/>
          </a:bodyPr>
          <a:p>
            <a:pPr eaLnBrk="1" hangingPunct="1"/>
            <a:r>
              <a:rPr lang="zh-CN" altLang="en-US" sz="30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一个朴实的农民的爱国情感</a:t>
            </a:r>
            <a:endParaRPr lang="zh-CN" altLang="en-US" sz="3000" b="1" dirty="0">
              <a:solidFill>
                <a:srgbClr val="FF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2"/>
          <p:cNvSpPr>
            <a:spLocks noRot="1"/>
          </p:cNvSpPr>
          <p:nvPr/>
        </p:nvSpPr>
        <p:spPr>
          <a:xfrm>
            <a:off x="1226185" y="1005205"/>
            <a:ext cx="5431790" cy="18630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为孙儿请老师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与孙儿同享天伦之乐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给孙子带吃零食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2257425" y="3294645"/>
            <a:ext cx="4400550" cy="583565"/>
          </a:xfrm>
          <a:prstGeom prst="rect">
            <a:avLst/>
          </a:prstGeom>
          <a:solidFill>
            <a:srgbClr val="7030A0">
              <a:alpha val="24000"/>
            </a:srgbClr>
          </a:solidFill>
          <a:ln w="28575" cmpd="sng">
            <a:solidFill>
              <a:srgbClr val="7030A0"/>
            </a:solidFill>
            <a:prstDash val="sysDot"/>
          </a:ln>
        </p:spPr>
        <p:txBody>
          <a:bodyPr>
            <a:spAutoFit/>
          </a:bodyPr>
          <a:p>
            <a:pPr eaLnBrk="1" hangingPunct="1"/>
            <a:r>
              <a:rPr lang="zh-CN" altLang="en-US" sz="32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疼爱孙儿的慈祥的爷爷</a:t>
            </a:r>
            <a:endParaRPr lang="zh-CN" altLang="en-US" sz="3200" b="1" dirty="0">
              <a:solidFill>
                <a:srgbClr val="FF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7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17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64"/>
          <p:cNvSpPr txBox="1"/>
          <p:nvPr/>
        </p:nvSpPr>
        <p:spPr>
          <a:xfrm>
            <a:off x="350520" y="480325"/>
            <a:ext cx="8231188" cy="189928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>
            <a:spAutoFit/>
          </a:bodyPr>
          <a:p>
            <a:pPr marL="457200" indent="-457200" eaLnBrk="1" hangingPunct="1">
              <a:lnSpc>
                <a:spcPct val="140000"/>
              </a:lnSpc>
              <a:buFont typeface="Wingdings" panose="05000000000000000000" charset="0"/>
              <a:buChar char="u"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阅读小说中的三个主要人物，说一说：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用“我最喜欢_____，因为他（她）_____，从_____可以看出”的句式说话。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2740" y="2630170"/>
            <a:ext cx="8477885" cy="1753235"/>
          </a:xfrm>
          <a:prstGeom prst="rect">
            <a:avLst/>
          </a:prstGeom>
          <a:solidFill>
            <a:schemeClr val="bg1">
              <a:alpha val="24000"/>
            </a:schemeClr>
          </a:solidFill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示例：我最喜欢何满子，因为他顽皮淘气，从他“对爷爷心怀不满，拿白眼珠儿翻瞪爷爷，闷坐在窗根下，小嘴噘得能挂个油瓶儿”可以看出。</a:t>
            </a:r>
            <a:endParaRPr lang="zh-CN" altLang="en-US" sz="30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8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18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615950" y="1727782"/>
            <a:ext cx="7912100" cy="189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《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蒲柳人家</a:t>
            </a:r>
            <a:r>
              <a:rPr lang="en-US" altLang="zh-CN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是刘绍棠独具风格的乡土文学的代表作。那么，你认为它的民族作风和民族气派体现在哪些方面？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55270" y="338455"/>
            <a:ext cx="2346325" cy="649104"/>
            <a:chOff x="923" y="1552"/>
            <a:chExt cx="3695" cy="882"/>
          </a:xfrm>
        </p:grpSpPr>
        <p:pic>
          <p:nvPicPr>
            <p:cNvPr id="3" name="图片 2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合作探究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5"/>
          <p:cNvSpPr txBox="1"/>
          <p:nvPr/>
        </p:nvSpPr>
        <p:spPr>
          <a:xfrm>
            <a:off x="318770" y="342900"/>
            <a:ext cx="8505825" cy="1938020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从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人物形象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来说，小说的人物</a:t>
            </a:r>
            <a:r>
              <a:rPr lang="zh-CN" altLang="en-US" sz="3000" b="1" u="sng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具有中华民族独有的性格特点和传统美德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。这从“一丈青大娘”的外号和爷爷何大学问“一副关公相貌”，乃至为人做事的方式上，都显示了这一特色。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233045" y="2387600"/>
            <a:ext cx="8678545" cy="239966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从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艺术方面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来说，小说的故事情节</a:t>
            </a:r>
            <a:r>
              <a:rPr lang="zh-CN" altLang="en-US" sz="3000" b="1" u="sng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富有传奇色彩，塑造人物性格时也多借鉴中国古典小说和民间说唱艺术的表现手法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。小说中一丈青大娘大闹运河滩、何大学问威震古北口等传奇笔墨正是对典型的古典传统的继承。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Box 4"/>
          <p:cNvSpPr txBox="1"/>
          <p:nvPr/>
        </p:nvSpPr>
        <p:spPr>
          <a:xfrm>
            <a:off x="405765" y="1711325"/>
            <a:ext cx="8496935" cy="2453640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“蒲柳人家”是指用蒲草和柳枝搭起房屋的人家，这里指代普通贫苦农家。这一标题点明了写作对象和内容，充满北方运河滩浓厚的乡土气息。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55270" y="480695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相关介绍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5"/>
          <p:cNvSpPr txBox="1"/>
          <p:nvPr/>
        </p:nvSpPr>
        <p:spPr>
          <a:xfrm>
            <a:off x="429895" y="884555"/>
            <a:ext cx="8509000" cy="309181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从</a:t>
            </a: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表现手法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上来说，小说的结构与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水浒传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的结构相似，前几节分别介绍一位人物，由何满子的故事将人物串联起来。</a:t>
            </a:r>
            <a:r>
              <a:rPr lang="zh-CN" altLang="en-US" sz="3000" b="1" u="sng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多用语言和动作描写表现人物性格，用外号概括人物性格特点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，这正是我国古典小说和说唱艺术常见的表现手法。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组合 1"/>
          <p:cNvGrpSpPr/>
          <p:nvPr/>
        </p:nvGrpSpPr>
        <p:grpSpPr>
          <a:xfrm>
            <a:off x="591185" y="1231265"/>
            <a:ext cx="1109345" cy="3357880"/>
            <a:chOff x="931" y="1939"/>
            <a:chExt cx="1747" cy="5288"/>
          </a:xfrm>
        </p:grpSpPr>
        <p:sp>
          <p:nvSpPr>
            <p:cNvPr id="29799" name="TextBox 7"/>
            <p:cNvSpPr txBox="1"/>
            <p:nvPr/>
          </p:nvSpPr>
          <p:spPr>
            <a:xfrm>
              <a:off x="931" y="1939"/>
              <a:ext cx="1063" cy="5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none">
              <a:spAutoFit/>
            </a:bodyPr>
            <a:p>
              <a:pPr eaLnBrk="1" hangingPunct="1">
                <a:buFont typeface="Arial" panose="020B0604020202020204" pitchFamily="34" charset="0"/>
              </a:pPr>
              <a:r>
                <a:rPr lang="zh-CN" altLang="en-US" sz="32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蒲柳人家（节选）</a:t>
              </a:r>
              <a:endPara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6" name="左大括号 15"/>
            <p:cNvSpPr/>
            <p:nvPr/>
          </p:nvSpPr>
          <p:spPr>
            <a:xfrm>
              <a:off x="2158" y="2071"/>
              <a:ext cx="520" cy="4660"/>
            </a:xfrm>
            <a:prstGeom prst="leftBrace">
              <a:avLst>
                <a:gd name="adj1" fmla="val 44454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668463" y="2226257"/>
            <a:ext cx="21129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一丈青大娘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0050" y="3442282"/>
            <a:ext cx="16716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何大学问</a:t>
            </a:r>
            <a:endParaRPr lang="zh-CN" altLang="en-US" sz="2800" b="1" dirty="0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0050" y="1329320"/>
            <a:ext cx="14255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Font typeface="Arial" panose="020B0604020202020204" pitchFamily="34" charset="0"/>
            </a:pPr>
            <a:r>
              <a:rPr lang="zh-CN" altLang="en-US" sz="2800" b="1" dirty="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何满子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右大括号 30"/>
          <p:cNvSpPr/>
          <p:nvPr/>
        </p:nvSpPr>
        <p:spPr>
          <a:xfrm>
            <a:off x="7248525" y="1315032"/>
            <a:ext cx="254000" cy="2959100"/>
          </a:xfrm>
          <a:prstGeom prst="rightBrace">
            <a:avLst>
              <a:gd name="adj1" fmla="val 52681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02525" y="1569720"/>
            <a:ext cx="822325" cy="268097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歌颂劳动人民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左大括号 32"/>
          <p:cNvSpPr/>
          <p:nvPr/>
        </p:nvSpPr>
        <p:spPr>
          <a:xfrm>
            <a:off x="3273425" y="3331157"/>
            <a:ext cx="212725" cy="811213"/>
          </a:xfrm>
          <a:prstGeom prst="leftBrace">
            <a:avLst>
              <a:gd name="adj1" fmla="val 3636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4" name="左大括号 33"/>
          <p:cNvSpPr/>
          <p:nvPr/>
        </p:nvSpPr>
        <p:spPr>
          <a:xfrm>
            <a:off x="3608388" y="2116720"/>
            <a:ext cx="214313" cy="749300"/>
          </a:xfrm>
          <a:prstGeom prst="leftBrace">
            <a:avLst>
              <a:gd name="adj1" fmla="val 3615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11550" y="3121607"/>
            <a:ext cx="3760788" cy="1210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侠肝义胆  仗义疏财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慷慨豁达  见义勇为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3175" y="1900820"/>
            <a:ext cx="3821113" cy="1210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泼辣大胆  刚直不阿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口苦心甜  溺爱孙儿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25788" y="1288045"/>
            <a:ext cx="4513262" cy="65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天真、顽皮、聪明、活泼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26695" y="253365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板书设计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31" grpId="0" bldLvl="0" animBg="1"/>
      <p:bldP spid="32" grpId="0"/>
      <p:bldP spid="33" grpId="0" bldLvl="0" animBg="1"/>
      <p:bldP spid="34" grpId="0" bldLvl="0" animBg="1"/>
      <p:bldP spid="35" grpId="0"/>
      <p:bldP spid="36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4" name="组合 13"/>
          <p:cNvGrpSpPr/>
          <p:nvPr/>
        </p:nvGrpSpPr>
        <p:grpSpPr>
          <a:xfrm>
            <a:off x="226695" y="305236"/>
            <a:ext cx="8466455" cy="4931410"/>
            <a:chOff x="-450" y="1733"/>
            <a:chExt cx="13333" cy="8993"/>
          </a:xfrm>
        </p:grpSpPr>
        <p:sp>
          <p:nvSpPr>
            <p:cNvPr id="9" name="圆角矩形 8"/>
            <p:cNvSpPr/>
            <p:nvPr/>
          </p:nvSpPr>
          <p:spPr>
            <a:xfrm>
              <a:off x="-450" y="3338"/>
              <a:ext cx="10745" cy="6479"/>
            </a:xfrm>
            <a:prstGeom prst="roundRect">
              <a:avLst/>
            </a:prstGeom>
            <a:solidFill>
              <a:schemeClr val="bg1">
                <a:alpha val="39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0" name="图片 2" descr="office6\wpsassist\cache\A000220150322H54PPIC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 rot="16800000">
              <a:off x="7029" y="4872"/>
              <a:ext cx="8993" cy="2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09880" y="1311910"/>
            <a:ext cx="6656705" cy="330009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p>
            <a:pPr eaLnBrk="1" hangingPunct="1">
              <a:lnSpc>
                <a:spcPct val="100000"/>
              </a:lnSpc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小说通过塑造充满稚气、机灵伶俐的何满子，豪爽泼辣、热心肠的一丈青大娘和爱面子、仗义轻财、嫉恶如仇的何大学问等人的形象，向我们展示了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20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世纪</a:t>
            </a:r>
            <a:r>
              <a:rPr lang="en-US" altLang="zh-CN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30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年代京东北运河一带农村的风景习俗、世态人情，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热情赞扬了那些淳厚朴实的劳动人民，充满乡土气息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</a:t>
            </a:r>
            <a:endParaRPr lang="en-US" altLang="zh-CN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26695" y="253365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课文小结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20675" y="1067435"/>
            <a:ext cx="60617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20000"/>
              </a:lnSpc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语言活泼凝练，极富乡土气息。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2475" y="1675395"/>
            <a:ext cx="8010525" cy="309181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这篇小说的语言独具特色，一方面，作者采用生动活泼、准确传神的民间口语与俗语，经过提炼后，凝练而富有动感，充满乡土气息；同时又继承了说唱艺术的特点，讲究押韵和对偶，用词造句文白相间，读来抑扬顿挫，富有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26695" y="253365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写作特色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42265" y="1240155"/>
            <a:ext cx="8603615" cy="309181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节奏感。如写一丈青大娘的善骂：“一丈青大娘骂人，就像雨打芭蕉，长短句，四六体，鼓点似的骂一天，一气呵成，也不倒嗓子。”刻画出了一个性格泼辣的农村妇女形象，读来抑扬顿挫，颇富节奏感。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27025" y="667385"/>
            <a:ext cx="5612765" cy="598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10000"/>
              </a:lnSpc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采用倒叙、插叙的写作手法。</a:t>
            </a:r>
            <a:endParaRPr lang="zh-CN" altLang="en-US" sz="3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4630" y="1508125"/>
            <a:ext cx="8714740" cy="309181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本篇小说采用倒叙手法，写一个中伏天“大晌午”发生的故事，先交代何满子被拴，设下悬念；中间用插叙表现人物、突出重点。如为了表现一丈青大娘疼爱孙子，插叙有关何满子父母的情况，通过婆媳间的矛盾，再现爱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685800" y="783220"/>
            <a:ext cx="7991475" cy="369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孙如命的奶奶形象。文章后半部分在塑造何大学问这一人物形象时，插叙外号的来历，交代人物的“关公相貌”、不寻常的经历以及乐善好施、侠肝义胆、好讲排场、摆阔气的性格特征。这一系列倒叙、插叙手法的运用使人物形象丰满、真切，性格鲜明。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800100" y="1808110"/>
            <a:ext cx="7804150" cy="2159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4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   课外阅读小说的其他部分，看看之后又发生了哪些故事，人物的命运又发生了怎样的变化。</a:t>
            </a:r>
            <a:endParaRPr lang="zh-CN" altLang="en-US" sz="3200" b="1" dirty="0">
              <a:solidFill>
                <a:srgbClr val="0000FF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12445" y="539115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拓展提升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2561590" y="2245043"/>
            <a:ext cx="4399280" cy="1198880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CN" sz="6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6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谢谢观看！</a:t>
            </a:r>
            <a:endParaRPr lang="zh-CN" altLang="en-US" sz="60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Box 4"/>
          <p:cNvSpPr txBox="1"/>
          <p:nvPr/>
        </p:nvSpPr>
        <p:spPr>
          <a:xfrm>
            <a:off x="231775" y="802640"/>
            <a:ext cx="8681085" cy="439991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0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【刘绍棠】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(193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6—1997)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通县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今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北京通州区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)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人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中国著名乡土文学作家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"荷花淀派"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的代表作家之一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"大运河乡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土文学体系"创立者。被称为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"神童作家"、"大运河之子"。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其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作品题材多以京东运河(北运河)一带农村生活为题材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格调清新淳朴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文笔通俗晓畅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描写从容自然，结构简洁完整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，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乡土色彩浓郁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。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代表作有短篇小说集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青枝绿叶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》《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中秋节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等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中篇小说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蒲柳人家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》《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运河的桨声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等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长篇小说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京门脸子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》《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豆棚瓜架雨如丝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等。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65735" y="186690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作者简介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l="6988"/>
          <a:stretch>
            <a:fillRect/>
          </a:stretch>
        </p:blipFill>
        <p:spPr>
          <a:xfrm>
            <a:off x="6731000" y="90170"/>
            <a:ext cx="2294890" cy="2066290"/>
          </a:xfrm>
          <a:prstGeom prst="round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5" name="矩形 1"/>
          <p:cNvSpPr/>
          <p:nvPr/>
        </p:nvSpPr>
        <p:spPr>
          <a:xfrm>
            <a:off x="255270" y="930910"/>
            <a:ext cx="8835390" cy="4050030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10000"/>
              </a:lnSpc>
              <a:spcBef>
                <a:spcPts val="800"/>
              </a:spcBef>
            </a:pPr>
            <a:r>
              <a:rPr lang="zh-CN" altLang="en-US" sz="2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本文选自</a:t>
            </a:r>
            <a:r>
              <a:rPr lang="en-US" altLang="zh-CN" sz="2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</a:t>
            </a:r>
            <a:r>
              <a:rPr lang="zh-CN" altLang="en-US" sz="2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十月</a:t>
            </a:r>
            <a:r>
              <a:rPr lang="en-US" altLang="zh-CN" sz="2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》1980</a:t>
            </a:r>
            <a:r>
              <a:rPr lang="zh-CN" altLang="en-US" sz="2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年第</a:t>
            </a:r>
            <a:r>
              <a:rPr lang="en-US" altLang="zh-CN" sz="2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lang="zh-CN" altLang="en-US" sz="2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期。故事发生在</a:t>
            </a:r>
            <a:r>
              <a:rPr lang="en-US" altLang="zh-CN" sz="2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20</a:t>
            </a:r>
            <a:r>
              <a:rPr lang="zh-CN" altLang="en-US" sz="2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世纪</a:t>
            </a:r>
            <a:r>
              <a:rPr lang="en-US" altLang="zh-CN" sz="2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30</a:t>
            </a:r>
            <a:r>
              <a:rPr lang="zh-CN" altLang="en-US" sz="26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年代，花鞋杜四家的童养媳望日莲与周檎相爱，可阴险邪恶的杜四夫妇另有打算。半路又杀出巡警麻雷子，勾结杜四，要把望日莲卖给董太师做小，并要以“抗日”的罪名把周檎抓走。于是，矛盾激化，以何大学问、一丈青大娘、柳罐头、吉老秤等为首的父老乡亲一齐出现，挫败麻、杜阴谋，檎、莲顺利完婚。《蒲柳人家》全篇共分12节，但这个主线故事只占两节的篇幅，其余10节随意分杈，记述了运河边十来个乡间人物的逸闻趣事。本文节选的是小说的前两节。</a:t>
            </a:r>
            <a:endParaRPr lang="zh-CN" altLang="en-US" sz="26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55270" y="281940"/>
            <a:ext cx="2346325" cy="649104"/>
            <a:chOff x="923" y="1552"/>
            <a:chExt cx="3695" cy="882"/>
          </a:xfrm>
        </p:grpSpPr>
        <p:pic>
          <p:nvPicPr>
            <p:cNvPr id="12" name="图片 11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背景介绍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组合 1"/>
          <p:cNvGrpSpPr/>
          <p:nvPr/>
        </p:nvGrpSpPr>
        <p:grpSpPr>
          <a:xfrm>
            <a:off x="255270" y="471170"/>
            <a:ext cx="2346325" cy="649104"/>
            <a:chOff x="923" y="1552"/>
            <a:chExt cx="3695" cy="882"/>
          </a:xfrm>
        </p:grpSpPr>
        <p:pic>
          <p:nvPicPr>
            <p:cNvPr id="4" name="图片 3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识文辩词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8194" name="TextBox 1"/>
          <p:cNvSpPr txBox="1"/>
          <p:nvPr/>
        </p:nvSpPr>
        <p:spPr>
          <a:xfrm>
            <a:off x="3281680" y="1029970"/>
            <a:ext cx="22669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514350" indent="-514350" algn="ctr" eaLnBrk="1" hangingPunct="1">
              <a:buFont typeface="Wingdings" panose="05000000000000000000" charset="0"/>
              <a:buChar char="u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生难字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318" name="矩形 1"/>
          <p:cNvSpPr/>
          <p:nvPr/>
        </p:nvSpPr>
        <p:spPr>
          <a:xfrm>
            <a:off x="768033" y="1613800"/>
            <a:ext cx="7607300" cy="2030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痱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子（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 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捯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气（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） 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咔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吧（ 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隐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匿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戏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谑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 荣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膺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 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纤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夫（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） 咬文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嚼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字（     ）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088515" y="1743975"/>
            <a:ext cx="7219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fèi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89145" y="1743975"/>
            <a:ext cx="72199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dáo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38988" y="1837320"/>
            <a:ext cx="5422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kā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88833" y="2415805"/>
            <a:ext cx="5422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nì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588828" y="2415487"/>
            <a:ext cx="72199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xuè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98980" y="2935235"/>
            <a:ext cx="90170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qiàn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49228" y="3035247"/>
            <a:ext cx="90170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jiáo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328" name="矩形 1"/>
          <p:cNvSpPr/>
          <p:nvPr/>
        </p:nvSpPr>
        <p:spPr>
          <a:xfrm>
            <a:off x="827088" y="3457205"/>
            <a:ext cx="63119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断壁残（    ）   一气（    ）成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如坐针（    ）   两（    ）插刀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453005" y="3643895"/>
            <a:ext cx="54038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垣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110798" y="3643577"/>
            <a:ext cx="54038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呵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452688" y="4204917"/>
            <a:ext cx="54038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毡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959600" y="2415487"/>
            <a:ext cx="90170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yīnɡ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770438" y="4318582"/>
            <a:ext cx="54038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肋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4" grpId="0"/>
      <p:bldP spid="15" grpId="0"/>
      <p:bldP spid="29" grpId="0"/>
      <p:bldP spid="30" grpId="0"/>
      <p:bldP spid="31" grpId="0"/>
      <p:bldP spid="3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extBox 1"/>
          <p:cNvSpPr txBox="1"/>
          <p:nvPr/>
        </p:nvSpPr>
        <p:spPr>
          <a:xfrm>
            <a:off x="361315" y="1315085"/>
            <a:ext cx="8421370" cy="3495040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 lIns="68580" tIns="34290" rIns="68580" bIns="34290" anchor="ctr">
            <a:spAutoFit/>
          </a:bodyPr>
          <a:p>
            <a:pPr eaLnBrk="1" hangingPunct="1">
              <a:lnSpc>
                <a:spcPct val="115000"/>
              </a:lnSpc>
              <a:spcBef>
                <a:spcPts val="400"/>
              </a:spcBef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一气呵成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形容完成整个工作的过程中不间断，不松懈。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  <a:spcBef>
                <a:spcPts val="400"/>
              </a:spcBef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咬文嚼字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过分地斟酌字句（指死抠字眼）。</a:t>
            </a:r>
            <a:endParaRPr lang="zh-CN" altLang="en-US" sz="3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15000"/>
              </a:lnSpc>
              <a:spcBef>
                <a:spcPts val="400"/>
              </a:spcBef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如坐针毡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形容心神不宁。</a:t>
            </a:r>
            <a:endParaRPr lang="en-US" altLang="zh-CN" sz="3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芒刺在背</a:t>
            </a:r>
            <a:r>
              <a:rPr lang="en-US" altLang="zh-CN" sz="3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形容坐立不安，像芒和刺扎在背上一样。</a:t>
            </a:r>
            <a:endParaRPr lang="en-US" altLang="zh-CN" sz="3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82925" y="504190"/>
            <a:ext cx="27590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514350" indent="-514350" algn="ctr" eaLnBrk="1" hangingPunct="1">
              <a:buFont typeface="Wingdings" panose="05000000000000000000" charset="0"/>
              <a:buChar char="u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词语解释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charRg st="27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charRg st="2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charRg st="2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9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charRg st="49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charRg st="49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charRg st="49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3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charRg st="63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charRg st="63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charRg st="63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655320" y="2343785"/>
            <a:ext cx="5443855" cy="19837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457200" indent="-457200" eaLnBrk="1" hangingPunct="1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何满子</a:t>
            </a:r>
            <a:endParaRPr lang="en-US" altLang="zh-CN" sz="29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eaLnBrk="1" hangingPunct="1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何满子的奶奶：一丈青大娘</a:t>
            </a:r>
            <a:endParaRPr lang="en-US" altLang="zh-CN" sz="29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eaLnBrk="1" hangingPunct="1">
              <a:lnSpc>
                <a:spcPct val="130000"/>
              </a:lnSpc>
              <a:spcBef>
                <a:spcPts val="600"/>
              </a:spcBef>
              <a:buFont typeface="Wingdings" panose="05000000000000000000" charset="0"/>
              <a:buChar char="Ø"/>
            </a:pPr>
            <a:r>
              <a:rPr lang="zh-CN" altLang="en-US" sz="2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何满子的爷爷：何大学问</a:t>
            </a:r>
            <a:endParaRPr lang="zh-CN" altLang="en-US" sz="29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7" name="TextBox 29"/>
          <p:cNvSpPr txBox="1"/>
          <p:nvPr/>
        </p:nvSpPr>
        <p:spPr>
          <a:xfrm>
            <a:off x="339090" y="1324557"/>
            <a:ext cx="8466138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 eaLnBrk="1" hangingPunct="1">
              <a:buFont typeface="Wingdings" panose="05000000000000000000" charset="0"/>
              <a:buChar char="u"/>
            </a:pPr>
            <a:r>
              <a:rPr lang="zh-CN" altLang="en-US" sz="3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朗读课文，说说本文主要描写了哪几个人物。</a:t>
            </a:r>
            <a:endParaRPr lang="zh-CN" altLang="en-US" sz="30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" name="Picture 6" descr="C:\Documents and Settings\Administrator\桌面\人九语大课堂\人九语大课堂正文\CJ69.tif"/>
          <p:cNvPicPr>
            <a:picLocks noChangeAspect="1"/>
          </p:cNvPicPr>
          <p:nvPr/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8858" y="1862085"/>
            <a:ext cx="1082675" cy="1474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7" descr="C:\Documents and Settings\Administrator\桌面\人九语大课堂\人九语大课堂正文\CJ93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83425" y="2886657"/>
            <a:ext cx="1258888" cy="13335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" name="组合 10"/>
          <p:cNvGrpSpPr/>
          <p:nvPr/>
        </p:nvGrpSpPr>
        <p:grpSpPr>
          <a:xfrm>
            <a:off x="255270" y="338455"/>
            <a:ext cx="2346325" cy="649104"/>
            <a:chOff x="923" y="1552"/>
            <a:chExt cx="3695" cy="882"/>
          </a:xfrm>
        </p:grpSpPr>
        <p:pic>
          <p:nvPicPr>
            <p:cNvPr id="2" name="图片 1" descr="00 图标-0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3" name="文本框 3"/>
            <p:cNvSpPr txBox="1"/>
            <p:nvPr/>
          </p:nvSpPr>
          <p:spPr>
            <a:xfrm>
              <a:off x="1160" y="1596"/>
              <a:ext cx="2848" cy="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文章解析</a:t>
              </a:r>
              <a:endParaRPr lang="en-US" altLang="zh-CN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4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7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charRg st="17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3"/>
          <p:cNvSpPr/>
          <p:nvPr/>
        </p:nvSpPr>
        <p:spPr>
          <a:xfrm>
            <a:off x="581660" y="1189990"/>
            <a:ext cx="8178800" cy="1330960"/>
          </a:xfrm>
          <a:prstGeom prst="rect">
            <a:avLst/>
          </a:prstGeom>
          <a:solidFill>
            <a:schemeClr val="bg1">
              <a:alpha val="24000"/>
            </a:schemeClr>
          </a:solidFill>
          <a:ln w="12700">
            <a:noFill/>
          </a:ln>
          <a:effectLst>
            <a:outerShdw dist="35921" dir="2699999" sy="50000" kx="2003315" algn="bl" rotWithShape="0">
              <a:srgbClr val="C0C0C0">
                <a:alpha val="79999"/>
              </a:srgbClr>
            </a:outerShdw>
          </a:effectLst>
        </p:spPr>
        <p:txBody>
          <a:bodyPr wrap="square" anchor="ctr">
            <a:spAutoFit/>
          </a:bodyPr>
          <a:p>
            <a:pPr marL="457200" indent="-457200" eaLnBrk="1" hangingPunct="1">
              <a:lnSpc>
                <a:spcPct val="126000"/>
              </a:lnSpc>
              <a:buFont typeface="Wingdings" panose="05000000000000000000" charset="0"/>
              <a:buChar char="u"/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读课文，找文中描写三个主要人物的部分，并作分析。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98950" y="2020570"/>
            <a:ext cx="4020820" cy="2767965"/>
          </a:xfrm>
          <a:prstGeom prst="round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3"/>
          <p:cNvSpPr txBox="1"/>
          <p:nvPr/>
        </p:nvSpPr>
        <p:spPr>
          <a:xfrm>
            <a:off x="3038475" y="1237245"/>
            <a:ext cx="2224405" cy="583565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年龄：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六岁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 Box 5"/>
          <p:cNvSpPr txBox="1"/>
          <p:nvPr/>
        </p:nvSpPr>
        <p:spPr>
          <a:xfrm>
            <a:off x="3038475" y="2334260"/>
            <a:ext cx="6000115" cy="1863090"/>
          </a:xfrm>
          <a:prstGeom prst="rect">
            <a:avLst/>
          </a:prstGeom>
          <a:solidFill>
            <a:schemeClr val="bg1">
              <a:alpha val="24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外貌：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剃个光葫芦头，天灵盖上留着个木梳背儿。全身上下就像刚从烟囱里爬出来。</a:t>
            </a:r>
            <a:endParaRPr lang="zh-CN" altLang="en-US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440" name="TextBox 4"/>
          <p:cNvSpPr txBox="1"/>
          <p:nvPr/>
        </p:nvSpPr>
        <p:spPr>
          <a:xfrm>
            <a:off x="641985" y="472440"/>
            <a:ext cx="1976755" cy="583565"/>
          </a:xfrm>
          <a:prstGeom prst="rect">
            <a:avLst/>
          </a:prstGeom>
          <a:solidFill>
            <a:srgbClr val="FF00FF">
              <a:alpha val="24000"/>
            </a:srgbClr>
          </a:solidFill>
          <a:ln w="9525">
            <a:noFill/>
          </a:ln>
        </p:spPr>
        <p:txBody>
          <a:bodyPr wrap="square">
            <a:spAutoFit/>
          </a:bodyPr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何满子</a:t>
            </a:r>
            <a:endParaRPr lang="zh-CN" altLang="en-US" sz="3200" b="1" dirty="0">
              <a:solidFill>
                <a:srgbClr val="FF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4441" name="Picture 6" descr="C:\Documents and Settings\Administrator\桌面\人九语大课堂\人九语大课堂正文\CJ69.tif"/>
          <p:cNvPicPr>
            <a:picLocks noChangeAspect="1"/>
          </p:cNvPicPr>
          <p:nvPr/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6147" b="10117"/>
          <a:stretch>
            <a:fillRect/>
          </a:stretch>
        </p:blipFill>
        <p:spPr>
          <a:xfrm>
            <a:off x="411163" y="1375357"/>
            <a:ext cx="2627312" cy="2638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2649</Words>
  <Application>WPS 演示</Application>
  <PresentationFormat/>
  <Paragraphs>204</Paragraphs>
  <Slides>28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0" baseType="lpstr">
      <vt:lpstr>Arial</vt:lpstr>
      <vt:lpstr>宋体</vt:lpstr>
      <vt:lpstr>Wingdings</vt:lpstr>
      <vt:lpstr>楷体</vt:lpstr>
      <vt:lpstr>Times New Roman</vt:lpstr>
      <vt:lpstr>黑体</vt:lpstr>
      <vt:lpstr>华文新魏</vt:lpstr>
      <vt:lpstr>Wingdings</vt:lpstr>
      <vt:lpstr>微软雅黑</vt:lpstr>
      <vt:lpstr>Arial Unicode MS</vt:lpstr>
      <vt:lpstr>华文中宋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aa</cp:lastModifiedBy>
  <cp:revision>4</cp:revision>
  <dcterms:created xsi:type="dcterms:W3CDTF">2019-10-16T01:52:00Z</dcterms:created>
  <dcterms:modified xsi:type="dcterms:W3CDTF">2020-04-06T09:01:28Z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