
<file path=[Content_Types].xml><?xml version="1.0" encoding="utf-8"?>
<Types xmlns="http://schemas.openxmlformats.org/package/2006/content-types">
  <Default Extension="wav" ContentType="audio/x-wav"/>
  <Default Extension="png" ContentType="image/png"/>
  <Default Extension="jpeg" ContentType="image/jpe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handoutMasterIdLst>
    <p:handoutMasterId r:id="rId62"/>
  </p:handoutMasterIdLst>
  <p:sldIdLst>
    <p:sldId id="438" r:id="rId3"/>
    <p:sldId id="557" r:id="rId4"/>
    <p:sldId id="554" r:id="rId5"/>
    <p:sldId id="497" r:id="rId6"/>
    <p:sldId id="498" r:id="rId7"/>
    <p:sldId id="499" r:id="rId8"/>
    <p:sldId id="501" r:id="rId9"/>
    <p:sldId id="387" r:id="rId10"/>
    <p:sldId id="319" r:id="rId12"/>
    <p:sldId id="388" r:id="rId13"/>
    <p:sldId id="389" r:id="rId14"/>
    <p:sldId id="390" r:id="rId15"/>
    <p:sldId id="391" r:id="rId16"/>
    <p:sldId id="392" r:id="rId17"/>
    <p:sldId id="393" r:id="rId18"/>
    <p:sldId id="394" r:id="rId19"/>
    <p:sldId id="395" r:id="rId20"/>
    <p:sldId id="396" r:id="rId21"/>
    <p:sldId id="397" r:id="rId22"/>
    <p:sldId id="398" r:id="rId23"/>
    <p:sldId id="399" r:id="rId24"/>
    <p:sldId id="400" r:id="rId25"/>
    <p:sldId id="401" r:id="rId26"/>
    <p:sldId id="402" r:id="rId27"/>
    <p:sldId id="403" r:id="rId28"/>
    <p:sldId id="404" r:id="rId29"/>
    <p:sldId id="551" r:id="rId30"/>
    <p:sldId id="405" r:id="rId31"/>
    <p:sldId id="406" r:id="rId32"/>
    <p:sldId id="407" r:id="rId33"/>
    <p:sldId id="408" r:id="rId34"/>
    <p:sldId id="409" r:id="rId35"/>
    <p:sldId id="410" r:id="rId36"/>
    <p:sldId id="411" r:id="rId37"/>
    <p:sldId id="552" r:id="rId38"/>
    <p:sldId id="412" r:id="rId39"/>
    <p:sldId id="413" r:id="rId40"/>
    <p:sldId id="553" r:id="rId41"/>
    <p:sldId id="414" r:id="rId42"/>
    <p:sldId id="415" r:id="rId43"/>
    <p:sldId id="416" r:id="rId44"/>
    <p:sldId id="417" r:id="rId45"/>
    <p:sldId id="418" r:id="rId46"/>
    <p:sldId id="419" r:id="rId47"/>
    <p:sldId id="420" r:id="rId48"/>
    <p:sldId id="421" r:id="rId49"/>
    <p:sldId id="432" r:id="rId50"/>
    <p:sldId id="422" r:id="rId51"/>
    <p:sldId id="423" r:id="rId52"/>
    <p:sldId id="434" r:id="rId53"/>
    <p:sldId id="426" r:id="rId54"/>
    <p:sldId id="556" r:id="rId55"/>
    <p:sldId id="495" r:id="rId56"/>
    <p:sldId id="435" r:id="rId57"/>
    <p:sldId id="436" r:id="rId58"/>
    <p:sldId id="437" r:id="rId59"/>
    <p:sldId id="555" r:id="rId60"/>
    <p:sldId id="496" r:id="rId61"/>
  </p:sldIdLst>
  <p:sldSz cx="9144000" cy="5144135" type="screen16x9"/>
  <p:notesSz cx="6858000" cy="9144000"/>
  <p:defaultTextStyle>
    <a:defPPr>
      <a:defRPr lang="zh-CN"/>
    </a:defPPr>
    <a:lvl1pPr algn="l" rtl="0" eaLnBrk="0" fontAlgn="base" hangingPunct="0">
      <a:spcBef>
        <a:spcPct val="0"/>
      </a:spcBef>
      <a:spcAft>
        <a:spcPct val="0"/>
      </a:spcAft>
      <a:defRPr sz="16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6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6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6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600" kern="120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ky123.Org" initials="S" lastIdx="11" clrIdx="0"/>
  <p:cmAuthor id="2" name="Administrat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a:srgbClr val="EEECE1"/>
    <a:srgbClr val="FEFEFE"/>
    <a:srgbClr val="FFCC99"/>
    <a:srgbClr val="009900"/>
    <a:srgbClr val="FFCCF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6370" autoAdjust="0"/>
  </p:normalViewPr>
  <p:slideViewPr>
    <p:cSldViewPr snapToGrid="0">
      <p:cViewPr>
        <p:scale>
          <a:sx n="100" d="100"/>
          <a:sy n="100" d="100"/>
        </p:scale>
        <p:origin x="-204" y="-264"/>
      </p:cViewPr>
      <p:guideLst>
        <p:guide orient="horz" pos="1590"/>
        <p:guide pos="2811"/>
      </p:guideLst>
    </p:cSldViewPr>
  </p:slideViewPr>
  <p:notesTextViewPr>
    <p:cViewPr>
      <p:scale>
        <a:sx n="100" d="100"/>
        <a:sy n="100" d="100"/>
      </p:scale>
      <p:origin x="0" y="0"/>
    </p:cViewPr>
  </p:notesTextViewPr>
  <p:sorterViewPr>
    <p:cViewPr>
      <p:scale>
        <a:sx n="124" d="100"/>
        <a:sy n="124" d="100"/>
      </p:scale>
      <p:origin x="0" y="0"/>
    </p:cViewPr>
  </p:sorterViewPr>
  <p:notesViewPr>
    <p:cSldViewPr snapToGrid="0">
      <p:cViewPr varScale="1">
        <p:scale>
          <a:sx n="81" d="100"/>
          <a:sy n="81" d="100"/>
        </p:scale>
        <p:origin x="-2088" y="-102"/>
      </p:cViewPr>
      <p:guideLst>
        <p:guide orient="horz" pos="2826"/>
        <p:guide pos="2108"/>
      </p:guideLst>
    </p:cSldViewPr>
  </p:notes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6" Type="http://schemas.openxmlformats.org/officeDocument/2006/relationships/commentAuthors" Target="commentAuthors.xml"/><Relationship Id="rId65" Type="http://schemas.openxmlformats.org/officeDocument/2006/relationships/tableStyles" Target="tableStyles.xml"/><Relationship Id="rId64" Type="http://schemas.openxmlformats.org/officeDocument/2006/relationships/viewProps" Target="viewProps.xml"/><Relationship Id="rId63" Type="http://schemas.openxmlformats.org/officeDocument/2006/relationships/presProps" Target="presProps.xml"/><Relationship Id="rId62" Type="http://schemas.openxmlformats.org/officeDocument/2006/relationships/handoutMaster" Target="handoutMasters/handoutMaster1.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dirty="0"/>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CB5A62E-6E5C-4510-97F1-6AA59B6B18CD}" type="datetimeFigureOut">
              <a:rPr lang="zh-CN" altLang="en-US"/>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dirty="0"/>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20B8A88-D3A5-4B9C-B0F9-82BE2F0AF7F8}" type="slidenum">
              <a:rPr lang="zh-CN" altLang="en-US"/>
            </a:fld>
            <a:endParaRPr lang="zh-CN" altLang="en-US"/>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0" hangingPunct="0">
              <a:buFont typeface="Arial" panose="020B0604020202020204" pitchFamily="34" charset="0"/>
              <a:buNone/>
              <a:defRPr sz="1200">
                <a:latin typeface="Arial" panose="020B0604020202020204" pitchFamily="34" charset="0"/>
              </a:defRPr>
            </a:lvl1pPr>
          </a:lstStyle>
          <a:p>
            <a:pPr>
              <a:defRPr/>
            </a:pPr>
            <a:endParaRPr lang="zh-CN" altLang="en-US" dirty="0"/>
          </a:p>
        </p:txBody>
      </p:sp>
      <p:sp>
        <p:nvSpPr>
          <p:cNvPr id="2051"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0" hangingPunct="0">
              <a:buFont typeface="Arial" panose="020B0604020202020204" pitchFamily="34" charset="0"/>
              <a:buNone/>
              <a:defRPr sz="1200">
                <a:latin typeface="Arial" panose="020B0604020202020204" pitchFamily="34" charset="0"/>
              </a:defRPr>
            </a:lvl1pPr>
          </a:lstStyle>
          <a:p>
            <a:pPr>
              <a:defRPr/>
            </a:pPr>
            <a:fld id="{07C7ECEE-CA97-4556-9729-D2AEE47C104A}" type="datetimeFigureOut">
              <a:rPr lang="zh-CN" altLang="en-US"/>
            </a:fld>
            <a:endParaRPr lang="en-US"/>
          </a:p>
        </p:txBody>
      </p:sp>
      <p:sp>
        <p:nvSpPr>
          <p:cNvPr id="58372" name="Rectangle 4"/>
          <p:cNvSpPr>
            <a:spLocks noGrp="1" noRot="1" noChangeAspect="1" noChangeArrowheads="1"/>
          </p:cNvSpPr>
          <p:nvPr>
            <p:ph type="sldImg" idx="2"/>
          </p:nvPr>
        </p:nvSpPr>
        <p:spPr bwMode="auto">
          <a:xfrm>
            <a:off x="381533" y="685800"/>
            <a:ext cx="6094934"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Rectangle 5"/>
          <p:cNvSpPr>
            <a:spLocks noGrp="1" noRot="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ctr"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2054"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0" hangingPunct="0">
              <a:buFont typeface="Arial" panose="020B0604020202020204" pitchFamily="34" charset="0"/>
              <a:buNone/>
              <a:defRPr sz="1200">
                <a:latin typeface="Arial" panose="020B0604020202020204" pitchFamily="34" charset="0"/>
              </a:defRPr>
            </a:lvl1pPr>
          </a:lstStyle>
          <a:p>
            <a:pPr>
              <a:defRPr/>
            </a:pPr>
            <a:endParaRPr lang="en-US" dirty="0"/>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lvl1pPr algn="r">
              <a:buFont typeface="Arial" panose="020B0604020202020204" pitchFamily="34" charset="0"/>
              <a:buNone/>
              <a:defRPr sz="1200"/>
            </a:lvl1pPr>
          </a:lstStyle>
          <a:p>
            <a:pPr>
              <a:defRPr/>
            </a:pPr>
            <a:fld id="{E5517B07-CCBD-4A32-B88D-9C79CFAB4BDD}" type="slidenum">
              <a:rPr lang="zh-CN" altLang="en-US"/>
            </a:fld>
            <a:endParaRPr lang="en-US" altLang="zh-CN"/>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ChangeArrowheads="1" noTextEdit="1"/>
          </p:cNvSpPr>
          <p:nvPr>
            <p:ph type="sldImg"/>
          </p:nvPr>
        </p:nvSpPr>
        <p:spPr>
          <a:xfrm>
            <a:off x="381533" y="685800"/>
            <a:ext cx="6094934" cy="3429000"/>
          </a:xfrm>
        </p:spPr>
      </p:sp>
      <p:sp>
        <p:nvSpPr>
          <p:cNvPr id="61443"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6144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fld id="{B480952C-0B81-4C3B-B533-716981D0E869}" type="slidenum">
              <a:rPr lang="zh-CN" altLang="en-US" sz="1200" smtClean="0"/>
            </a:fld>
            <a:endParaRPr lang="en-US" altLang="zh-CN" sz="1200" smtClean="0"/>
          </a:p>
        </p:txBody>
      </p:sp>
      <p:sp>
        <p:nvSpPr>
          <p:cNvPr id="61445" name="页脚占位符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endParaRPr lang="en-US" sz="1200" dirty="0" smtClean="0"/>
          </a:p>
        </p:txBody>
      </p:sp>
      <p:sp>
        <p:nvSpPr>
          <p:cNvPr id="61446" name="页眉占位符 2"/>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endParaRPr lang="zh-CN" altLang="en-US" sz="12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幻灯片图像占位符 1"/>
          <p:cNvSpPr>
            <a:spLocks noGrp="1" noRot="1" noChangeAspect="1" noChangeArrowheads="1" noTextEdit="1"/>
          </p:cNvSpPr>
          <p:nvPr>
            <p:ph type="sldImg"/>
          </p:nvPr>
        </p:nvSpPr>
        <p:spPr>
          <a:xfrm>
            <a:off x="381533" y="685800"/>
            <a:ext cx="6094934" cy="3429000"/>
          </a:xfrm>
        </p:spPr>
      </p:sp>
      <p:sp>
        <p:nvSpPr>
          <p:cNvPr id="72707"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7270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fld id="{B0661A59-6DC2-4956-81EC-98EB3053BF5A}" type="slidenum">
              <a:rPr lang="zh-CN" altLang="en-US" sz="1200" smtClean="0"/>
            </a:fld>
            <a:endParaRPr lang="en-US" altLang="zh-CN" sz="1200" smtClean="0"/>
          </a:p>
        </p:txBody>
      </p:sp>
      <p:sp>
        <p:nvSpPr>
          <p:cNvPr id="72709" name="页脚占位符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endParaRPr lang="en-US" sz="1200" dirty="0" smtClean="0"/>
          </a:p>
        </p:txBody>
      </p:sp>
      <p:sp>
        <p:nvSpPr>
          <p:cNvPr id="72710" name="页眉占位符 2"/>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endParaRPr lang="zh-CN" altLang="en-US" sz="12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ChangeArrowheads="1" noTextEdit="1"/>
          </p:cNvSpPr>
          <p:nvPr>
            <p:ph type="sldImg"/>
          </p:nvPr>
        </p:nvSpPr>
        <p:spPr>
          <a:xfrm>
            <a:off x="381533" y="685800"/>
            <a:ext cx="6094934" cy="3429000"/>
          </a:xfrm>
        </p:spPr>
      </p:sp>
      <p:sp>
        <p:nvSpPr>
          <p:cNvPr id="73731"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7373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fld id="{6E48191B-E1F9-4EB5-8357-9C673024DA73}" type="slidenum">
              <a:rPr lang="zh-CN" altLang="en-US" sz="1200" smtClean="0"/>
            </a:fld>
            <a:endParaRPr lang="en-US" altLang="zh-CN" sz="1200" smtClean="0"/>
          </a:p>
        </p:txBody>
      </p:sp>
      <p:sp>
        <p:nvSpPr>
          <p:cNvPr id="73733" name="页脚占位符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endParaRPr lang="en-US" sz="1200" dirty="0" smtClean="0"/>
          </a:p>
        </p:txBody>
      </p:sp>
      <p:sp>
        <p:nvSpPr>
          <p:cNvPr id="73734" name="页眉占位符 2"/>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endParaRPr lang="zh-CN" altLang="en-US" sz="12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p:cNvSpPr>
            <a:spLocks noGrp="1" noRot="1" noChangeAspect="1" noChangeArrowheads="1" noTextEdit="1"/>
          </p:cNvSpPr>
          <p:nvPr>
            <p:ph type="sldImg"/>
          </p:nvPr>
        </p:nvSpPr>
        <p:spPr>
          <a:xfrm>
            <a:off x="381533" y="685800"/>
            <a:ext cx="6094934" cy="3429000"/>
          </a:xfrm>
        </p:spPr>
      </p:sp>
      <p:sp>
        <p:nvSpPr>
          <p:cNvPr id="74755"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7475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fld id="{2B5F4B41-D8E9-4CC5-B603-4AA8EAF69659}" type="slidenum">
              <a:rPr lang="zh-CN" altLang="en-US" sz="1200" smtClean="0"/>
            </a:fld>
            <a:endParaRPr lang="en-US" altLang="zh-CN" sz="1200" smtClean="0"/>
          </a:p>
        </p:txBody>
      </p:sp>
      <p:sp>
        <p:nvSpPr>
          <p:cNvPr id="74757" name="页脚占位符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endParaRPr lang="en-US" sz="1200" dirty="0" smtClean="0"/>
          </a:p>
        </p:txBody>
      </p:sp>
      <p:sp>
        <p:nvSpPr>
          <p:cNvPr id="74758" name="页眉占位符 2"/>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endParaRPr lang="zh-CN" altLang="en-US" sz="12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p:nvPr>
        </p:nvSpPr>
        <p:spPr>
          <a:xfrm>
            <a:off x="381533" y="685800"/>
            <a:ext cx="6094934" cy="3429000"/>
          </a:xfrm>
        </p:spPr>
      </p:sp>
      <p:sp>
        <p:nvSpPr>
          <p:cNvPr id="64515"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6451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fld id="{C0DBE1EE-E4BA-4846-AE85-D31149533A9A}" type="slidenum">
              <a:rPr lang="zh-CN" altLang="en-US" sz="1200" smtClean="0"/>
            </a:fld>
            <a:endParaRPr lang="en-US" altLang="zh-CN" sz="1200" smtClean="0"/>
          </a:p>
        </p:txBody>
      </p:sp>
      <p:sp>
        <p:nvSpPr>
          <p:cNvPr id="64517" name="页脚占位符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endParaRPr lang="en-US" sz="1200" dirty="0" smtClean="0"/>
          </a:p>
        </p:txBody>
      </p:sp>
      <p:sp>
        <p:nvSpPr>
          <p:cNvPr id="64518" name="页眉占位符 2"/>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endParaRPr lang="zh-CN" altLang="en-US" sz="12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ChangeArrowheads="1" noTextEdit="1"/>
          </p:cNvSpPr>
          <p:nvPr>
            <p:ph type="sldImg"/>
          </p:nvPr>
        </p:nvSpPr>
        <p:spPr>
          <a:xfrm>
            <a:off x="381533" y="685800"/>
            <a:ext cx="6094934" cy="3429000"/>
          </a:xfrm>
        </p:spPr>
      </p:sp>
      <p:sp>
        <p:nvSpPr>
          <p:cNvPr id="65539"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655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fld id="{10E9BC55-DDC3-43D2-89DD-920A2A402DA1}" type="slidenum">
              <a:rPr lang="zh-CN" altLang="en-US" sz="1200" smtClean="0"/>
            </a:fld>
            <a:endParaRPr lang="en-US" altLang="zh-CN" sz="1200" smtClean="0"/>
          </a:p>
        </p:txBody>
      </p:sp>
      <p:sp>
        <p:nvSpPr>
          <p:cNvPr id="65541" name="页脚占位符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endParaRPr lang="en-US" sz="1200" dirty="0" smtClean="0"/>
          </a:p>
        </p:txBody>
      </p:sp>
      <p:sp>
        <p:nvSpPr>
          <p:cNvPr id="65542" name="页眉占位符 2"/>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endParaRPr lang="zh-CN" altLang="en-US" sz="12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a:xfrm>
            <a:off x="381533" y="685800"/>
            <a:ext cx="6094934" cy="3429000"/>
          </a:xfrm>
          <a:ln>
            <a:solidFill>
              <a:srgbClr val="000000"/>
            </a:solidFill>
            <a:miter lim="800000"/>
          </a:ln>
        </p:spPr>
      </p:sp>
      <p:sp>
        <p:nvSpPr>
          <p:cNvPr id="66563"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endParaRPr lang="zh-CN" altLang="en-US" smtClean="0"/>
          </a:p>
        </p:txBody>
      </p:sp>
      <p:sp>
        <p:nvSpPr>
          <p:cNvPr id="66564" name="页脚占位符 4"/>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endParaRPr lang="zh-CN" altLang="en-US" sz="1200" dirty="0" smtClean="0">
              <a:latin typeface="Calibri" panose="020F0502020204030204" pitchFamily="34" charset="0"/>
            </a:endParaRPr>
          </a:p>
        </p:txBody>
      </p:sp>
      <p:sp>
        <p:nvSpPr>
          <p:cNvPr id="66565" name="页眉占位符 5"/>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endParaRPr lang="zh-CN" altLang="en-US" sz="1200" dirty="0" smtClean="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a:xfrm>
            <a:off x="381533" y="685800"/>
            <a:ext cx="6094934" cy="3429000"/>
          </a:xfrm>
          <a:ln>
            <a:solidFill>
              <a:srgbClr val="000000"/>
            </a:solidFill>
            <a:miter lim="800000"/>
          </a:ln>
        </p:spPr>
      </p:sp>
      <p:sp>
        <p:nvSpPr>
          <p:cNvPr id="67587"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endParaRPr lang="zh-CN" altLang="en-US" smtClean="0"/>
          </a:p>
        </p:txBody>
      </p:sp>
      <p:sp>
        <p:nvSpPr>
          <p:cNvPr id="67588" name="页脚占位符 4"/>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endParaRPr lang="zh-CN" altLang="en-US" sz="1200" dirty="0" smtClean="0">
              <a:latin typeface="Calibri" panose="020F0502020204030204" pitchFamily="34" charset="0"/>
            </a:endParaRPr>
          </a:p>
        </p:txBody>
      </p:sp>
      <p:sp>
        <p:nvSpPr>
          <p:cNvPr id="67589" name="页眉占位符 5"/>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endParaRPr lang="zh-CN" altLang="en-US" sz="1200" dirty="0" smtClean="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ChangeArrowheads="1" noTextEdit="1"/>
          </p:cNvSpPr>
          <p:nvPr>
            <p:ph type="sldImg"/>
          </p:nvPr>
        </p:nvSpPr>
        <p:spPr>
          <a:xfrm>
            <a:off x="381533" y="685800"/>
            <a:ext cx="6094934" cy="3429000"/>
          </a:xfrm>
        </p:spPr>
      </p:sp>
      <p:sp>
        <p:nvSpPr>
          <p:cNvPr id="68611"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6861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fld id="{AC238440-A647-44EB-83A6-B972C9856141}" type="slidenum">
              <a:rPr lang="zh-CN" altLang="en-US" sz="1200" smtClean="0"/>
            </a:fld>
            <a:endParaRPr lang="en-US" altLang="zh-CN" sz="1200" smtClean="0"/>
          </a:p>
        </p:txBody>
      </p:sp>
      <p:sp>
        <p:nvSpPr>
          <p:cNvPr id="68613" name="页脚占位符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endParaRPr lang="en-US" sz="1200" dirty="0" smtClean="0"/>
          </a:p>
        </p:txBody>
      </p:sp>
      <p:sp>
        <p:nvSpPr>
          <p:cNvPr id="68614" name="页眉占位符 2"/>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endParaRPr lang="zh-CN" altLang="en-US" sz="12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ChangeArrowheads="1" noTextEdit="1"/>
          </p:cNvSpPr>
          <p:nvPr>
            <p:ph type="sldImg"/>
          </p:nvPr>
        </p:nvSpPr>
        <p:spPr>
          <a:xfrm>
            <a:off x="381533" y="685800"/>
            <a:ext cx="6094934" cy="3429000"/>
          </a:xfrm>
        </p:spPr>
      </p:sp>
      <p:sp>
        <p:nvSpPr>
          <p:cNvPr id="69635"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6963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fld id="{79ED4301-66A6-477B-8D57-8CE852053A00}" type="slidenum">
              <a:rPr lang="zh-CN" altLang="en-US" sz="1200" smtClean="0"/>
            </a:fld>
            <a:endParaRPr lang="en-US" altLang="zh-CN" sz="1200" smtClean="0"/>
          </a:p>
        </p:txBody>
      </p:sp>
      <p:sp>
        <p:nvSpPr>
          <p:cNvPr id="69637" name="页脚占位符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endParaRPr lang="en-US" sz="1200" dirty="0" smtClean="0"/>
          </a:p>
        </p:txBody>
      </p:sp>
      <p:sp>
        <p:nvSpPr>
          <p:cNvPr id="69638" name="页眉占位符 2"/>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endParaRPr lang="zh-CN" altLang="en-US" sz="12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ChangeArrowheads="1" noTextEdit="1"/>
          </p:cNvSpPr>
          <p:nvPr>
            <p:ph type="sldImg"/>
          </p:nvPr>
        </p:nvSpPr>
        <p:spPr>
          <a:xfrm>
            <a:off x="381533" y="685800"/>
            <a:ext cx="6094934" cy="3429000"/>
          </a:xfrm>
        </p:spPr>
      </p:sp>
      <p:sp>
        <p:nvSpPr>
          <p:cNvPr id="70659"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7066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fld id="{11F33955-686E-4C08-AFAA-3FF1208A72E3}" type="slidenum">
              <a:rPr lang="zh-CN" altLang="en-US" sz="1200" smtClean="0"/>
            </a:fld>
            <a:endParaRPr lang="en-US" altLang="zh-CN" sz="1200" smtClean="0"/>
          </a:p>
        </p:txBody>
      </p:sp>
      <p:sp>
        <p:nvSpPr>
          <p:cNvPr id="70661" name="页脚占位符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endParaRPr lang="en-US" sz="1200" dirty="0" smtClean="0"/>
          </a:p>
        </p:txBody>
      </p:sp>
      <p:sp>
        <p:nvSpPr>
          <p:cNvPr id="70662" name="页眉占位符 2"/>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endParaRPr lang="zh-CN" altLang="en-US" sz="12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ChangeArrowheads="1" noTextEdit="1"/>
          </p:cNvSpPr>
          <p:nvPr>
            <p:ph type="sldImg"/>
          </p:nvPr>
        </p:nvSpPr>
        <p:spPr>
          <a:xfrm>
            <a:off x="381533" y="685800"/>
            <a:ext cx="6094934" cy="3429000"/>
          </a:xfrm>
        </p:spPr>
      </p:sp>
      <p:sp>
        <p:nvSpPr>
          <p:cNvPr id="71683"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7168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fld id="{791EFEEA-9C96-4197-A92C-AD885A2E5641}" type="slidenum">
              <a:rPr lang="zh-CN" altLang="en-US" sz="1200" smtClean="0"/>
            </a:fld>
            <a:endParaRPr lang="en-US" altLang="zh-CN" sz="1200" smtClean="0"/>
          </a:p>
        </p:txBody>
      </p:sp>
      <p:sp>
        <p:nvSpPr>
          <p:cNvPr id="71685" name="页脚占位符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endParaRPr lang="en-US" sz="1200" dirty="0" smtClean="0"/>
          </a:p>
        </p:txBody>
      </p:sp>
      <p:sp>
        <p:nvSpPr>
          <p:cNvPr id="71686" name="页眉占位符 2"/>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endParaRPr lang="zh-CN" altLang="en-US" sz="12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3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4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5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6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7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8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9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0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3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4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5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6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7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8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9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0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3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4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5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6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7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8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9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0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3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7" Type="http://schemas.openxmlformats.org/officeDocument/2006/relationships/theme" Target="../theme/theme1.xml"/><Relationship Id="rId66" Type="http://schemas.openxmlformats.org/officeDocument/2006/relationships/image" Target="../media/image2.jpeg"/><Relationship Id="rId65" Type="http://schemas.openxmlformats.org/officeDocument/2006/relationships/image" Target="../media/image1.png"/><Relationship Id="rId64" Type="http://schemas.openxmlformats.org/officeDocument/2006/relationships/slideLayout" Target="../slideLayouts/slideLayout64.xml"/><Relationship Id="rId63" Type="http://schemas.openxmlformats.org/officeDocument/2006/relationships/slideLayout" Target="../slideLayouts/slideLayout63.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60" Type="http://schemas.openxmlformats.org/officeDocument/2006/relationships/slideLayout" Target="../slideLayouts/slideLayout60.xml"/><Relationship Id="rId6" Type="http://schemas.openxmlformats.org/officeDocument/2006/relationships/slideLayout" Target="../slideLayouts/slideLayout6.xml"/><Relationship Id="rId59" Type="http://schemas.openxmlformats.org/officeDocument/2006/relationships/slideLayout" Target="../slideLayouts/slideLayout59.xml"/><Relationship Id="rId58" Type="http://schemas.openxmlformats.org/officeDocument/2006/relationships/slideLayout" Target="../slideLayouts/slideLayout58.xml"/><Relationship Id="rId57" Type="http://schemas.openxmlformats.org/officeDocument/2006/relationships/slideLayout" Target="../slideLayouts/slideLayout57.xml"/><Relationship Id="rId56" Type="http://schemas.openxmlformats.org/officeDocument/2006/relationships/slideLayout" Target="../slideLayouts/slideLayout56.xml"/><Relationship Id="rId55" Type="http://schemas.openxmlformats.org/officeDocument/2006/relationships/slideLayout" Target="../slideLayouts/slideLayout55.xml"/><Relationship Id="rId54" Type="http://schemas.openxmlformats.org/officeDocument/2006/relationships/slideLayout" Target="../slideLayouts/slideLayout54.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 Type="http://schemas.openxmlformats.org/officeDocument/2006/relationships/slideLayout" Target="../slideLayouts/slideLayout5.xml"/><Relationship Id="rId49" Type="http://schemas.openxmlformats.org/officeDocument/2006/relationships/slideLayout" Target="../slideLayouts/slideLayout4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rotWithShape="0">
          <a:blip r:embed="rId65">
            <a:alphaModFix amt="79000"/>
          </a:blip>
          <a:stretch>
            <a:fillRect/>
          </a:stretch>
        </a:blipFill>
        <a:effectLst/>
      </p:bgPr>
    </p:bg>
    <p:spTree>
      <p:nvGrpSpPr>
        <p:cNvPr id="1" name=""/>
        <p:cNvGrpSpPr/>
        <p:nvPr/>
      </p:nvGrpSpPr>
      <p:grpSpPr>
        <a:xfrm>
          <a:off x="0" y="0"/>
          <a:ext cx="0" cy="0"/>
          <a:chOff x="0" y="0"/>
          <a:chExt cx="0" cy="0"/>
        </a:xfrm>
      </p:grpSpPr>
      <p:pic>
        <p:nvPicPr>
          <p:cNvPr id="1027" name="图片 1"/>
          <p:cNvPicPr>
            <a:picLocks noChangeAspect="1"/>
          </p:cNvPicPr>
          <p:nvPr userDrawn="1"/>
        </p:nvPicPr>
        <p:blipFill>
          <a:blip r:embed="rId66">
            <a:clrChange>
              <a:clrFrom>
                <a:srgbClr val="FFFFFF"/>
              </a:clrFrom>
              <a:clrTo>
                <a:srgbClr val="FFFFFF">
                  <a:alpha val="0"/>
                </a:srgbClr>
              </a:clrTo>
            </a:clrChange>
          </a:blip>
          <a:srcRect/>
          <a:stretch>
            <a:fillRect/>
          </a:stretch>
        </p:blipFill>
        <p:spPr bwMode="auto">
          <a:xfrm>
            <a:off x="7751763" y="77788"/>
            <a:ext cx="1346200" cy="492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Lst>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txStyles>
    <p:titleStyle>
      <a:lvl1pPr algn="l" defTabSz="692150" rtl="0" eaLnBrk="1" fontAlgn="base" hangingPunct="1">
        <a:spcBef>
          <a:spcPct val="0"/>
        </a:spcBef>
        <a:spcAft>
          <a:spcPct val="0"/>
        </a:spcAft>
        <a:defRPr sz="2100" b="1">
          <a:solidFill>
            <a:srgbClr val="054FA9"/>
          </a:solidFill>
          <a:latin typeface="+mj-lt"/>
          <a:ea typeface="+mj-ea"/>
          <a:cs typeface="+mj-cs"/>
        </a:defRPr>
      </a:lvl1pPr>
      <a:lvl2pPr algn="l" defTabSz="922655" rtl="0" eaLnBrk="1" fontAlgn="base" hangingPunct="1">
        <a:spcBef>
          <a:spcPct val="0"/>
        </a:spcBef>
        <a:spcAft>
          <a:spcPct val="0"/>
        </a:spcAft>
        <a:defRPr sz="2800" b="1">
          <a:solidFill>
            <a:srgbClr val="054FA9"/>
          </a:solidFill>
          <a:latin typeface="Arial" panose="020B0604020202020204" pitchFamily="34" charset="0"/>
          <a:ea typeface="微软雅黑" panose="020B0503020204020204" pitchFamily="34" charset="-122"/>
        </a:defRPr>
      </a:lvl2pPr>
      <a:lvl3pPr algn="l" defTabSz="922655" rtl="0" eaLnBrk="1" fontAlgn="base" hangingPunct="1">
        <a:spcBef>
          <a:spcPct val="0"/>
        </a:spcBef>
        <a:spcAft>
          <a:spcPct val="0"/>
        </a:spcAft>
        <a:defRPr sz="2800" b="1">
          <a:solidFill>
            <a:srgbClr val="054FA9"/>
          </a:solidFill>
          <a:latin typeface="Arial" panose="020B0604020202020204" pitchFamily="34" charset="0"/>
          <a:ea typeface="微软雅黑" panose="020B0503020204020204" pitchFamily="34" charset="-122"/>
        </a:defRPr>
      </a:lvl3pPr>
      <a:lvl4pPr algn="l" defTabSz="922655" rtl="0" eaLnBrk="1" fontAlgn="base" hangingPunct="1">
        <a:spcBef>
          <a:spcPct val="0"/>
        </a:spcBef>
        <a:spcAft>
          <a:spcPct val="0"/>
        </a:spcAft>
        <a:defRPr sz="2800" b="1">
          <a:solidFill>
            <a:srgbClr val="054FA9"/>
          </a:solidFill>
          <a:latin typeface="Arial" panose="020B0604020202020204" pitchFamily="34" charset="0"/>
          <a:ea typeface="微软雅黑" panose="020B0503020204020204" pitchFamily="34" charset="-122"/>
        </a:defRPr>
      </a:lvl4pPr>
      <a:lvl5pPr algn="l" defTabSz="922655" rtl="0" eaLnBrk="1" fontAlgn="base" hangingPunct="1">
        <a:spcBef>
          <a:spcPct val="0"/>
        </a:spcBef>
        <a:spcAft>
          <a:spcPct val="0"/>
        </a:spcAft>
        <a:defRPr sz="2800" b="1">
          <a:solidFill>
            <a:srgbClr val="054FA9"/>
          </a:solidFill>
          <a:latin typeface="Arial" panose="020B0604020202020204" pitchFamily="34" charset="0"/>
          <a:ea typeface="微软雅黑" panose="020B0503020204020204" pitchFamily="34" charset="-122"/>
        </a:defRPr>
      </a:lvl5pPr>
      <a:lvl6pPr marL="457200" algn="l" defTabSz="922655" rtl="0" eaLnBrk="1" fontAlgn="base" hangingPunct="1">
        <a:spcBef>
          <a:spcPct val="0"/>
        </a:spcBef>
        <a:spcAft>
          <a:spcPct val="0"/>
        </a:spcAft>
        <a:defRPr sz="2800" b="1">
          <a:solidFill>
            <a:srgbClr val="054FA9"/>
          </a:solidFill>
          <a:latin typeface="Arial" panose="020B0604020202020204" pitchFamily="34" charset="0"/>
          <a:ea typeface="微软雅黑" panose="020B0503020204020204" pitchFamily="34" charset="-122"/>
        </a:defRPr>
      </a:lvl6pPr>
      <a:lvl7pPr marL="914400" algn="l" defTabSz="922655" rtl="0" eaLnBrk="1" fontAlgn="base" hangingPunct="1">
        <a:spcBef>
          <a:spcPct val="0"/>
        </a:spcBef>
        <a:spcAft>
          <a:spcPct val="0"/>
        </a:spcAft>
        <a:defRPr sz="2800" b="1">
          <a:solidFill>
            <a:srgbClr val="054FA9"/>
          </a:solidFill>
          <a:latin typeface="Arial" panose="020B0604020202020204" pitchFamily="34" charset="0"/>
          <a:ea typeface="微软雅黑" panose="020B0503020204020204" pitchFamily="34" charset="-122"/>
        </a:defRPr>
      </a:lvl7pPr>
      <a:lvl8pPr marL="1371600" algn="l" defTabSz="922655" rtl="0" eaLnBrk="1" fontAlgn="base" hangingPunct="1">
        <a:spcBef>
          <a:spcPct val="0"/>
        </a:spcBef>
        <a:spcAft>
          <a:spcPct val="0"/>
        </a:spcAft>
        <a:defRPr sz="2800" b="1">
          <a:solidFill>
            <a:srgbClr val="054FA9"/>
          </a:solidFill>
          <a:latin typeface="Arial" panose="020B0604020202020204" pitchFamily="34" charset="0"/>
          <a:ea typeface="微软雅黑" panose="020B0503020204020204" pitchFamily="34" charset="-122"/>
        </a:defRPr>
      </a:lvl8pPr>
      <a:lvl9pPr marL="1828800" algn="l" defTabSz="922655" rtl="0" eaLnBrk="1" fontAlgn="base" hangingPunct="1">
        <a:spcBef>
          <a:spcPct val="0"/>
        </a:spcBef>
        <a:spcAft>
          <a:spcPct val="0"/>
        </a:spcAft>
        <a:defRPr sz="2800" b="1">
          <a:solidFill>
            <a:srgbClr val="054FA9"/>
          </a:solidFill>
          <a:latin typeface="Arial" panose="020B0604020202020204" pitchFamily="34" charset="0"/>
          <a:ea typeface="微软雅黑" panose="020B0503020204020204" pitchFamily="34" charset="-122"/>
        </a:defRPr>
      </a:lvl9pPr>
    </p:titleStyle>
    <p:bodyStyle>
      <a:lvl1pPr marL="137160" indent="-137160" algn="l" defTabSz="692150" rtl="0" eaLnBrk="1" fontAlgn="ctr" hangingPunct="1">
        <a:lnSpc>
          <a:spcPct val="120000"/>
        </a:lnSpc>
        <a:spcBef>
          <a:spcPct val="15000"/>
        </a:spcBef>
        <a:spcAft>
          <a:spcPct val="0"/>
        </a:spcAft>
        <a:buClr>
          <a:schemeClr val="accent1"/>
        </a:buClr>
        <a:buSzPct val="60000"/>
        <a:buFont typeface="Wingdings" panose="05000000000000000000" pitchFamily="2" charset="2"/>
        <a:buChar char="l"/>
        <a:defRPr sz="1500" b="1">
          <a:solidFill>
            <a:schemeClr val="tx1"/>
          </a:solidFill>
          <a:latin typeface="+mn-lt"/>
          <a:ea typeface="+mn-ea"/>
          <a:cs typeface="+mn-cs"/>
        </a:defRPr>
      </a:lvl1pPr>
      <a:lvl2pPr marL="409575" indent="-137160" algn="l" defTabSz="692150" rtl="0" eaLnBrk="1" fontAlgn="ctr" hangingPunct="1">
        <a:lnSpc>
          <a:spcPct val="120000"/>
        </a:lnSpc>
        <a:spcBef>
          <a:spcPct val="15000"/>
        </a:spcBef>
        <a:spcAft>
          <a:spcPct val="0"/>
        </a:spcAft>
        <a:buClr>
          <a:schemeClr val="accent1"/>
        </a:buClr>
        <a:buSzPct val="60000"/>
        <a:buFont typeface="Wingdings" panose="05000000000000000000" pitchFamily="2" charset="2"/>
        <a:buChar char="l"/>
        <a:defRPr sz="2100">
          <a:solidFill>
            <a:schemeClr val="tx1"/>
          </a:solidFill>
          <a:latin typeface="+mn-lt"/>
          <a:ea typeface="+mn-ea"/>
        </a:defRPr>
      </a:lvl2pPr>
      <a:lvl3pPr marL="677545" indent="-132715" algn="l" defTabSz="692150" rtl="0" eaLnBrk="1" fontAlgn="ctr" hangingPunct="1">
        <a:lnSpc>
          <a:spcPct val="120000"/>
        </a:lnSpc>
        <a:spcBef>
          <a:spcPct val="15000"/>
        </a:spcBef>
        <a:spcAft>
          <a:spcPct val="0"/>
        </a:spcAft>
        <a:buClr>
          <a:schemeClr val="accent1"/>
        </a:buClr>
        <a:buSzPct val="60000"/>
        <a:buFont typeface="Wingdings" panose="05000000000000000000" pitchFamily="2" charset="2"/>
        <a:buChar char="l"/>
        <a:defRPr sz="1200">
          <a:solidFill>
            <a:schemeClr val="tx1"/>
          </a:solidFill>
          <a:latin typeface="+mn-lt"/>
          <a:ea typeface="+mn-ea"/>
        </a:defRPr>
      </a:lvl3pPr>
      <a:lvl4pPr marL="950595" indent="-138430" algn="l" defTabSz="692150" rtl="0" eaLnBrk="1" fontAlgn="ctr" hangingPunct="1">
        <a:lnSpc>
          <a:spcPct val="120000"/>
        </a:lnSpc>
        <a:spcBef>
          <a:spcPct val="15000"/>
        </a:spcBef>
        <a:spcAft>
          <a:spcPct val="0"/>
        </a:spcAft>
        <a:buClr>
          <a:schemeClr val="accent1"/>
        </a:buClr>
        <a:buSzPct val="60000"/>
        <a:buFont typeface="Wingdings" panose="05000000000000000000" pitchFamily="2" charset="2"/>
        <a:buChar char="l"/>
        <a:defRPr sz="1050">
          <a:solidFill>
            <a:schemeClr val="tx1"/>
          </a:solidFill>
          <a:latin typeface="+mn-lt"/>
          <a:ea typeface="+mn-ea"/>
        </a:defRPr>
      </a:lvl4pPr>
      <a:lvl5pPr marL="1224280" indent="-139700" algn="l" defTabSz="692150" rtl="0" eaLnBrk="1" fontAlgn="ctr" hangingPunct="1">
        <a:lnSpc>
          <a:spcPct val="120000"/>
        </a:lnSpc>
        <a:spcBef>
          <a:spcPct val="15000"/>
        </a:spcBef>
        <a:spcAft>
          <a:spcPct val="0"/>
        </a:spcAft>
        <a:buClr>
          <a:schemeClr val="accent1"/>
        </a:buClr>
        <a:buSzPct val="60000"/>
        <a:buFont typeface="Wingdings" panose="05000000000000000000" pitchFamily="2" charset="2"/>
        <a:buChar char="l"/>
        <a:defRPr sz="900">
          <a:solidFill>
            <a:schemeClr val="tx1"/>
          </a:solidFill>
          <a:latin typeface="+mn-lt"/>
          <a:ea typeface="+mn-ea"/>
        </a:defRPr>
      </a:lvl5pPr>
      <a:lvl6pPr marL="1567180" indent="-139700" algn="l" defTabSz="692150" rtl="0" eaLnBrk="1" fontAlgn="ctr" hangingPunct="1">
        <a:lnSpc>
          <a:spcPct val="120000"/>
        </a:lnSpc>
        <a:spcBef>
          <a:spcPct val="15000"/>
        </a:spcBef>
        <a:spcAft>
          <a:spcPct val="0"/>
        </a:spcAft>
        <a:buClr>
          <a:schemeClr val="accent1"/>
        </a:buClr>
        <a:buSzPct val="60000"/>
        <a:buFont typeface="Wingdings" panose="05000000000000000000" pitchFamily="2" charset="2"/>
        <a:buChar char="l"/>
        <a:defRPr sz="900">
          <a:solidFill>
            <a:schemeClr val="tx1"/>
          </a:solidFill>
          <a:latin typeface="+mn-lt"/>
          <a:ea typeface="+mn-ea"/>
        </a:defRPr>
      </a:lvl6pPr>
      <a:lvl7pPr marL="1910080" indent="-139700" algn="l" defTabSz="692150" rtl="0" eaLnBrk="1" fontAlgn="ctr" hangingPunct="1">
        <a:lnSpc>
          <a:spcPct val="120000"/>
        </a:lnSpc>
        <a:spcBef>
          <a:spcPct val="15000"/>
        </a:spcBef>
        <a:spcAft>
          <a:spcPct val="0"/>
        </a:spcAft>
        <a:buClr>
          <a:schemeClr val="accent1"/>
        </a:buClr>
        <a:buSzPct val="60000"/>
        <a:buFont typeface="Wingdings" panose="05000000000000000000" pitchFamily="2" charset="2"/>
        <a:buChar char="l"/>
        <a:defRPr sz="900">
          <a:solidFill>
            <a:schemeClr val="tx1"/>
          </a:solidFill>
          <a:latin typeface="+mn-lt"/>
          <a:ea typeface="+mn-ea"/>
        </a:defRPr>
      </a:lvl7pPr>
      <a:lvl8pPr marL="2252980" indent="-139700" algn="l" defTabSz="692150" rtl="0" eaLnBrk="1" fontAlgn="ctr" hangingPunct="1">
        <a:lnSpc>
          <a:spcPct val="120000"/>
        </a:lnSpc>
        <a:spcBef>
          <a:spcPct val="15000"/>
        </a:spcBef>
        <a:spcAft>
          <a:spcPct val="0"/>
        </a:spcAft>
        <a:buClr>
          <a:schemeClr val="accent1"/>
        </a:buClr>
        <a:buSzPct val="60000"/>
        <a:buFont typeface="Wingdings" panose="05000000000000000000" pitchFamily="2" charset="2"/>
        <a:buChar char="l"/>
        <a:defRPr sz="900">
          <a:solidFill>
            <a:schemeClr val="tx1"/>
          </a:solidFill>
          <a:latin typeface="+mn-lt"/>
          <a:ea typeface="+mn-ea"/>
        </a:defRPr>
      </a:lvl8pPr>
      <a:lvl9pPr marL="2595880" indent="-139700" algn="l" defTabSz="692150" rtl="0" eaLnBrk="1" fontAlgn="ctr" hangingPunct="1">
        <a:lnSpc>
          <a:spcPct val="120000"/>
        </a:lnSpc>
        <a:spcBef>
          <a:spcPct val="15000"/>
        </a:spcBef>
        <a:spcAft>
          <a:spcPct val="0"/>
        </a:spcAft>
        <a:buClr>
          <a:schemeClr val="accent1"/>
        </a:buClr>
        <a:buSzPct val="60000"/>
        <a:buFont typeface="Wingdings" panose="05000000000000000000" pitchFamily="2" charset="2"/>
        <a:buChar char="l"/>
        <a:defRPr sz="9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0.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1.xml"/><Relationship Id="rId2" Type="http://schemas.openxmlformats.org/officeDocument/2006/relationships/image" Target="../media/image3.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3.xml"/><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10.jpeg"/><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5.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image" Target="../media/image11.jpe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image" Target="../media/image12.jpe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9.xml"/><Relationship Id="rId2" Type="http://schemas.openxmlformats.org/officeDocument/2006/relationships/audio" Target="../media/audio1.wav"/><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1.xml"/><Relationship Id="rId1"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2.xml"/><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33.xml"/><Relationship Id="rId2" Type="http://schemas.openxmlformats.org/officeDocument/2006/relationships/image" Target="../media/image14.jpeg"/><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image" Target="../media/image15.png"/><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image" Target="../media/image16.png"/><Relationship Id="rId1" Type="http://schemas.openxmlformats.org/officeDocument/2006/relationships/image" Target="../media/image1.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image" Target="../media/image1.pn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38.xml"/><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39.xml"/><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image" Target="../media/image3.png"/><Relationship Id="rId1"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image" Target="../media/image22.jpeg"/><Relationship Id="rId1" Type="http://schemas.openxmlformats.org/officeDocument/2006/relationships/image" Target="../media/image1.png"/></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43.xml"/><Relationship Id="rId4" Type="http://schemas.openxmlformats.org/officeDocument/2006/relationships/image" Target="../media/image25.jpeg"/><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image" Target="../media/image1.png"/></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28.jpeg"/><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1.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44.xml"/><Relationship Id="rId1" Type="http://schemas.openxmlformats.org/officeDocument/2006/relationships/image" Target="../media/image1.png"/></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45.xml"/><Relationship Id="rId4" Type="http://schemas.openxmlformats.org/officeDocument/2006/relationships/image" Target="../media/image31.jpeg"/><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1.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audio" Target="../media/audio2.wav"/><Relationship Id="rId1" Type="http://schemas.openxmlformats.org/officeDocument/2006/relationships/image" Target="../media/image1.pn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48.xml"/><Relationship Id="rId2" Type="http://schemas.openxmlformats.org/officeDocument/2006/relationships/audio" Target="../media/audio2.wav"/><Relationship Id="rId1" Type="http://schemas.openxmlformats.org/officeDocument/2006/relationships/image" Target="../media/image1.png"/></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49.xml"/><Relationship Id="rId2" Type="http://schemas.openxmlformats.org/officeDocument/2006/relationships/audio" Target="../media/audio2.wav"/><Relationship Id="rId1" Type="http://schemas.openxmlformats.org/officeDocument/2006/relationships/image" Target="../media/image1.png"/></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50.xml"/><Relationship Id="rId3" Type="http://schemas.openxmlformats.org/officeDocument/2006/relationships/audio" Target="../media/audio2.wav"/><Relationship Id="rId2" Type="http://schemas.openxmlformats.org/officeDocument/2006/relationships/image" Target="../media/image32.jpeg"/><Relationship Id="rId1"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1.xml"/><Relationship Id="rId1" Type="http://schemas.openxmlformats.org/officeDocument/2006/relationships/audio" Target="../media/audio2.wav"/></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image" Target="../media/image3.png"/><Relationship Id="rId1" Type="http://schemas.openxmlformats.org/officeDocument/2006/relationships/image" Target="../media/image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7.png"/><Relationship Id="rId1" Type="http://schemas.openxmlformats.org/officeDocument/2006/relationships/image" Target="../media/image1.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image" Target="../media/image1.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58.xml"/><Relationship Id="rId1" Type="http://schemas.openxmlformats.org/officeDocument/2006/relationships/image" Target="../media/image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34.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image" Target="../media/image3.png"/><Relationship Id="rId1" Type="http://schemas.openxmlformats.org/officeDocument/2006/relationships/image" Target="../media/image1.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61.xml"/><Relationship Id="rId1" Type="http://schemas.openxmlformats.org/officeDocument/2006/relationships/image" Target="../media/image1.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62.xml"/><Relationship Id="rId1" Type="http://schemas.openxmlformats.org/officeDocument/2006/relationships/image" Target="../media/image1.pn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3.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9.xml"/><Relationship Id="rId2" Type="http://schemas.openxmlformats.org/officeDocument/2006/relationships/image" Target="../media/image3.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94000"/>
          </a:blip>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6985" y="3203575"/>
            <a:ext cx="9158605" cy="922020"/>
            <a:chOff x="-12" y="2905"/>
            <a:chExt cx="14423" cy="1452"/>
          </a:xfrm>
        </p:grpSpPr>
        <p:sp>
          <p:nvSpPr>
            <p:cNvPr id="3075" name="标题 1"/>
            <p:cNvSpPr txBox="1">
              <a:spLocks noChangeArrowheads="1"/>
            </p:cNvSpPr>
            <p:nvPr/>
          </p:nvSpPr>
          <p:spPr bwMode="auto">
            <a:xfrm>
              <a:off x="-12" y="2905"/>
              <a:ext cx="14423" cy="1452"/>
            </a:xfrm>
            <a:prstGeom prst="rect">
              <a:avLst/>
            </a:prstGeom>
            <a:solidFill>
              <a:schemeClr val="bg1">
                <a:alpha val="4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5400" b="1" dirty="0">
                  <a:latin typeface="楷体" panose="02010609060101010101" pitchFamily="49" charset="-122"/>
                  <a:ea typeface="楷体" panose="02010609060101010101" pitchFamily="49" charset="-122"/>
                </a:rPr>
                <a:t>海 燕</a:t>
              </a:r>
              <a:endParaRPr lang="zh-CN" altLang="en-US" sz="5400" b="1" dirty="0">
                <a:latin typeface="楷体" panose="02010609060101010101" pitchFamily="49" charset="-122"/>
                <a:ea typeface="楷体" panose="02010609060101010101" pitchFamily="49" charset="-122"/>
              </a:endParaRPr>
            </a:p>
          </p:txBody>
        </p:sp>
        <p:cxnSp>
          <p:nvCxnSpPr>
            <p:cNvPr id="6" name="直接连接符 5"/>
            <p:cNvCxnSpPr/>
            <p:nvPr/>
          </p:nvCxnSpPr>
          <p:spPr>
            <a:xfrm>
              <a:off x="5458" y="4357"/>
              <a:ext cx="348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67000"/>
          </a:blip>
          <a:stretch>
            <a:fillRect/>
          </a:stretch>
        </a:blipFill>
        <a:effectLst/>
      </p:bgPr>
    </p:bg>
    <p:spTree>
      <p:nvGrpSpPr>
        <p:cNvPr id="1" name=""/>
        <p:cNvGrpSpPr/>
        <p:nvPr/>
      </p:nvGrpSpPr>
      <p:grpSpPr>
        <a:xfrm>
          <a:off x="0" y="0"/>
          <a:ext cx="0" cy="0"/>
          <a:chOff x="0" y="0"/>
          <a:chExt cx="0" cy="0"/>
        </a:xfrm>
      </p:grpSpPr>
      <p:sp>
        <p:nvSpPr>
          <p:cNvPr id="10242" name="TextBox 43"/>
          <p:cNvSpPr txBox="1">
            <a:spLocks noChangeArrowheads="1"/>
          </p:cNvSpPr>
          <p:nvPr/>
        </p:nvSpPr>
        <p:spPr bwMode="auto">
          <a:xfrm>
            <a:off x="224790" y="1029970"/>
            <a:ext cx="8846820" cy="3954780"/>
          </a:xfrm>
          <a:prstGeom prst="rect">
            <a:avLst/>
          </a:prstGeom>
          <a:solidFill>
            <a:schemeClr val="bg1">
              <a:alpha val="26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lnSpc>
                <a:spcPct val="110000"/>
              </a:lnSpc>
              <a:spcBef>
                <a:spcPts val="300"/>
              </a:spcBef>
            </a:pPr>
            <a:r>
              <a:rPr lang="zh-CN" altLang="en-US" sz="2800" b="1" dirty="0">
                <a:solidFill>
                  <a:srgbClr val="FF0000"/>
                </a:solidFill>
                <a:latin typeface="黑体" panose="02010609060101010101" pitchFamily="49" charset="-122"/>
                <a:ea typeface="黑体" panose="02010609060101010101" pitchFamily="49" charset="-122"/>
                <a:sym typeface="+mn-ea"/>
              </a:rPr>
              <a:t>【苍茫】</a:t>
            </a:r>
            <a:r>
              <a:rPr lang="zh-CN" altLang="en-US" sz="2800" b="1" dirty="0">
                <a:latin typeface="黑体" panose="02010609060101010101" pitchFamily="49" charset="-122"/>
                <a:ea typeface="黑体" panose="02010609060101010101" pitchFamily="49" charset="-122"/>
              </a:rPr>
              <a:t>空阔辽远；没有边际。</a:t>
            </a:r>
            <a:endParaRPr lang="zh-CN" altLang="en-US" sz="2800" b="1" dirty="0">
              <a:latin typeface="黑体" panose="02010609060101010101" pitchFamily="49" charset="-122"/>
              <a:ea typeface="黑体" panose="02010609060101010101" pitchFamily="49" charset="-122"/>
            </a:endParaRPr>
          </a:p>
          <a:p>
            <a:pPr algn="l" eaLnBrk="1" hangingPunct="1">
              <a:lnSpc>
                <a:spcPct val="110000"/>
              </a:lnSpc>
            </a:pPr>
            <a:r>
              <a:rPr lang="zh-CN" altLang="en-US" sz="2800" b="1" dirty="0">
                <a:solidFill>
                  <a:srgbClr val="FF0000"/>
                </a:solidFill>
                <a:latin typeface="黑体" panose="02010609060101010101" pitchFamily="49" charset="-122"/>
                <a:ea typeface="黑体" panose="02010609060101010101" pitchFamily="49" charset="-122"/>
                <a:sym typeface="+mn-ea"/>
              </a:rPr>
              <a:t>【卷集】</a:t>
            </a:r>
            <a:r>
              <a:rPr lang="zh-CN" altLang="en-US" sz="2800" b="1" dirty="0">
                <a:latin typeface="黑体" panose="02010609060101010101" pitchFamily="49" charset="-122"/>
                <a:ea typeface="黑体" panose="02010609060101010101" pitchFamily="49" charset="-122"/>
              </a:rPr>
              <a:t>一种大的力量把东西集起来。</a:t>
            </a:r>
            <a:endParaRPr lang="zh-CN" altLang="en-US" sz="2800" b="1" dirty="0">
              <a:latin typeface="黑体" panose="02010609060101010101" pitchFamily="49" charset="-122"/>
              <a:ea typeface="黑体" panose="02010609060101010101" pitchFamily="49" charset="-122"/>
            </a:endParaRPr>
          </a:p>
          <a:p>
            <a:pPr algn="l" eaLnBrk="1" hangingPunct="1">
              <a:lnSpc>
                <a:spcPct val="100000"/>
              </a:lnSpc>
            </a:pPr>
            <a:r>
              <a:rPr lang="zh-CN" altLang="en-US" sz="2800" b="1" dirty="0">
                <a:solidFill>
                  <a:srgbClr val="FF0000"/>
                </a:solidFill>
                <a:latin typeface="黑体" panose="02010609060101010101" pitchFamily="49" charset="-122"/>
                <a:ea typeface="黑体" panose="02010609060101010101" pitchFamily="49" charset="-122"/>
                <a:sym typeface="+mn-ea"/>
              </a:rPr>
              <a:t>【呻吟】</a:t>
            </a:r>
            <a:r>
              <a:rPr lang="zh-CN" altLang="en-US" sz="2800" b="1" dirty="0">
                <a:latin typeface="黑体" panose="02010609060101010101" pitchFamily="49" charset="-122"/>
                <a:ea typeface="黑体" panose="02010609060101010101" pitchFamily="49" charset="-122"/>
                <a:sym typeface="+mn-ea"/>
              </a:rPr>
              <a:t>指人因痛苦而发出声音。</a:t>
            </a:r>
            <a:r>
              <a:rPr lang="zh-CN" altLang="en-US" sz="2800" b="1" dirty="0">
                <a:solidFill>
                  <a:srgbClr val="FF0000"/>
                </a:solidFill>
                <a:latin typeface="黑体" panose="02010609060101010101" pitchFamily="49" charset="-122"/>
                <a:ea typeface="黑体" panose="02010609060101010101" pitchFamily="49" charset="-122"/>
                <a:sym typeface="+mn-ea"/>
              </a:rPr>
              <a:t>【胆怯】</a:t>
            </a:r>
            <a:r>
              <a:rPr lang="zh-CN" altLang="en-US" sz="2800" b="1" dirty="0">
                <a:latin typeface="黑体" panose="02010609060101010101" pitchFamily="49" charset="-122"/>
                <a:ea typeface="黑体" panose="02010609060101010101" pitchFamily="49" charset="-122"/>
                <a:sym typeface="+mn-ea"/>
              </a:rPr>
              <a:t>胆小；畏缩。</a:t>
            </a:r>
            <a:endParaRPr lang="zh-CN" altLang="en-US" sz="2800" b="1" dirty="0">
              <a:latin typeface="黑体" panose="02010609060101010101" pitchFamily="49" charset="-122"/>
              <a:ea typeface="黑体" panose="02010609060101010101" pitchFamily="49" charset="-122"/>
            </a:endParaRPr>
          </a:p>
          <a:p>
            <a:pPr eaLnBrk="1" hangingPunct="1">
              <a:lnSpc>
                <a:spcPct val="110000"/>
              </a:lnSpc>
              <a:spcBef>
                <a:spcPts val="300"/>
              </a:spcBef>
              <a:buFont typeface="Arial" panose="020B0604020202020204" pitchFamily="34" charset="0"/>
              <a:buNone/>
            </a:pPr>
            <a:r>
              <a:rPr lang="zh-CN" altLang="en-US" sz="2800" b="1" dirty="0">
                <a:solidFill>
                  <a:srgbClr val="FF0000"/>
                </a:solidFill>
                <a:latin typeface="黑体" panose="02010609060101010101" pitchFamily="49" charset="-122"/>
                <a:ea typeface="黑体" panose="02010609060101010101" pitchFamily="49" charset="-122"/>
                <a:sym typeface="+mn-ea"/>
              </a:rPr>
              <a:t>【高傲】</a:t>
            </a:r>
            <a:r>
              <a:rPr lang="zh-CN" altLang="en-US" sz="2800" b="1" dirty="0">
                <a:latin typeface="黑体" panose="02010609060101010101" pitchFamily="49" charset="-122"/>
                <a:ea typeface="黑体" panose="02010609060101010101" pitchFamily="49" charset="-122"/>
              </a:rPr>
              <a:t>原指自以为了不起，看不起人；极其骄傲。文中贬词褒用，是自豪、高大的意思。</a:t>
            </a:r>
            <a:endParaRPr lang="zh-CN" altLang="en-US" sz="2800" b="1" dirty="0">
              <a:latin typeface="黑体" panose="02010609060101010101" pitchFamily="49" charset="-122"/>
              <a:ea typeface="黑体" panose="02010609060101010101" pitchFamily="49" charset="-122"/>
            </a:endParaRPr>
          </a:p>
          <a:p>
            <a:pPr eaLnBrk="1" hangingPunct="1">
              <a:lnSpc>
                <a:spcPct val="110000"/>
              </a:lnSpc>
              <a:spcBef>
                <a:spcPts val="300"/>
              </a:spcBef>
              <a:buFont typeface="Arial" panose="020B0604020202020204" pitchFamily="34" charset="0"/>
              <a:buNone/>
            </a:pPr>
            <a:r>
              <a:rPr lang="zh-CN" altLang="en-US" sz="2800" b="1" dirty="0">
                <a:solidFill>
                  <a:srgbClr val="FF0000"/>
                </a:solidFill>
                <a:latin typeface="黑体" panose="02010609060101010101" pitchFamily="49" charset="-122"/>
                <a:ea typeface="黑体" panose="02010609060101010101" pitchFamily="49" charset="-122"/>
                <a:sym typeface="+mn-ea"/>
              </a:rPr>
              <a:t>【震怒】</a:t>
            </a:r>
            <a:r>
              <a:rPr lang="zh-CN" altLang="en-US" sz="2800" b="1" dirty="0">
                <a:latin typeface="黑体" panose="02010609060101010101" pitchFamily="49" charset="-122"/>
                <a:ea typeface="黑体" panose="02010609060101010101" pitchFamily="49" charset="-122"/>
              </a:rPr>
              <a:t>异常愤怒；大怒。震，情绪过分激动。</a:t>
            </a:r>
            <a:endParaRPr lang="zh-CN" altLang="en-US" sz="2800" b="1" dirty="0">
              <a:latin typeface="黑体" panose="02010609060101010101" pitchFamily="49" charset="-122"/>
              <a:ea typeface="黑体" panose="02010609060101010101" pitchFamily="49" charset="-122"/>
            </a:endParaRPr>
          </a:p>
          <a:p>
            <a:pPr eaLnBrk="1" hangingPunct="1">
              <a:lnSpc>
                <a:spcPct val="110000"/>
              </a:lnSpc>
              <a:spcBef>
                <a:spcPts val="300"/>
              </a:spcBef>
              <a:buFont typeface="Arial" panose="020B0604020202020204" pitchFamily="34" charset="0"/>
              <a:buNone/>
            </a:pPr>
            <a:r>
              <a:rPr lang="zh-CN" altLang="en-US" sz="2800" b="1" dirty="0">
                <a:solidFill>
                  <a:srgbClr val="FF0000"/>
                </a:solidFill>
                <a:latin typeface="黑体" panose="02010609060101010101" pitchFamily="49" charset="-122"/>
                <a:ea typeface="黑体" panose="02010609060101010101" pitchFamily="49" charset="-122"/>
                <a:sym typeface="+mn-ea"/>
              </a:rPr>
              <a:t>【蜿蜒】</a:t>
            </a:r>
            <a:r>
              <a:rPr lang="zh-CN" altLang="en-US" sz="2800" b="1" dirty="0">
                <a:latin typeface="黑体" panose="02010609060101010101" pitchFamily="49" charset="-122"/>
                <a:ea typeface="黑体" panose="02010609060101010101" pitchFamily="49" charset="-122"/>
              </a:rPr>
              <a:t>山脉、河流、道路等弯弯曲曲地延伸的样子；蛇类爬行的样子。</a:t>
            </a:r>
            <a:endParaRPr lang="zh-CN" altLang="en-US" sz="2800" b="1" dirty="0">
              <a:latin typeface="黑体" panose="02010609060101010101" pitchFamily="49" charset="-122"/>
              <a:ea typeface="黑体" panose="02010609060101010101" pitchFamily="49" charset="-122"/>
            </a:endParaRPr>
          </a:p>
        </p:txBody>
      </p:sp>
      <p:sp>
        <p:nvSpPr>
          <p:cNvPr id="3" name="矩形 2"/>
          <p:cNvSpPr>
            <a:spLocks noChangeArrowheads="1"/>
          </p:cNvSpPr>
          <p:nvPr/>
        </p:nvSpPr>
        <p:spPr bwMode="auto">
          <a:xfrm>
            <a:off x="1781878" y="1011415"/>
            <a:ext cx="309880"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zh-CN" altLang="en-US" sz="1200">
              <a:solidFill>
                <a:srgbClr val="0000FF"/>
              </a:solidFill>
            </a:endParaRPr>
          </a:p>
        </p:txBody>
      </p:sp>
      <p:sp>
        <p:nvSpPr>
          <p:cNvPr id="20" name="矩形 19"/>
          <p:cNvSpPr>
            <a:spLocks noChangeArrowheads="1"/>
          </p:cNvSpPr>
          <p:nvPr/>
        </p:nvSpPr>
        <p:spPr bwMode="auto">
          <a:xfrm>
            <a:off x="1781878" y="1578251"/>
            <a:ext cx="309880"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zh-CN" altLang="en-US" sz="1200">
              <a:solidFill>
                <a:srgbClr val="0000FF"/>
              </a:solidFill>
            </a:endParaRPr>
          </a:p>
        </p:txBody>
      </p:sp>
      <p:sp>
        <p:nvSpPr>
          <p:cNvPr id="21" name="矩形 20"/>
          <p:cNvSpPr>
            <a:spLocks noChangeArrowheads="1"/>
          </p:cNvSpPr>
          <p:nvPr/>
        </p:nvSpPr>
        <p:spPr bwMode="auto">
          <a:xfrm>
            <a:off x="1781878" y="2124447"/>
            <a:ext cx="309880"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zh-CN" altLang="en-US" sz="1200">
              <a:solidFill>
                <a:srgbClr val="0000FF"/>
              </a:solidFill>
            </a:endParaRPr>
          </a:p>
        </p:txBody>
      </p:sp>
      <p:sp>
        <p:nvSpPr>
          <p:cNvPr id="2" name="文本框 1"/>
          <p:cNvSpPr txBox="1"/>
          <p:nvPr/>
        </p:nvSpPr>
        <p:spPr>
          <a:xfrm>
            <a:off x="3392805" y="370205"/>
            <a:ext cx="2358390" cy="583565"/>
          </a:xfrm>
          <a:prstGeom prst="rect">
            <a:avLst/>
          </a:prstGeom>
          <a:noFill/>
        </p:spPr>
        <p:txBody>
          <a:bodyPr wrap="square" rtlCol="0">
            <a:spAutoFit/>
          </a:bodyPr>
          <a:p>
            <a:pPr marL="285750" indent="-285750">
              <a:buFont typeface="Wingdings" panose="05000000000000000000" charset="0"/>
              <a:buChar char="u"/>
            </a:pPr>
            <a:r>
              <a:rPr lang="zh-CN" altLang="en-US" sz="3200" b="1">
                <a:solidFill>
                  <a:srgbClr val="0000FF"/>
                </a:solidFill>
                <a:latin typeface="黑体" panose="02010609060101010101" pitchFamily="49" charset="-122"/>
                <a:ea typeface="黑体" panose="02010609060101010101" pitchFamily="49" charset="-122"/>
              </a:rPr>
              <a:t>词语解释</a:t>
            </a:r>
            <a:endParaRPr lang="zh-CN" altLang="en-US" sz="3200" b="1">
              <a:solidFill>
                <a:srgbClr val="0000FF"/>
              </a:solidFill>
              <a:latin typeface="黑体" panose="02010609060101010101" pitchFamily="49" charset="-122"/>
              <a:ea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linds(horizontal)">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67000"/>
          </a:blip>
          <a:stretch>
            <a:fillRect/>
          </a:stretch>
        </a:blipFill>
        <a:effectLst/>
      </p:bgPr>
    </p:bg>
    <p:spTree>
      <p:nvGrpSpPr>
        <p:cNvPr id="1" name=""/>
        <p:cNvGrpSpPr/>
        <p:nvPr/>
      </p:nvGrpSpPr>
      <p:grpSpPr>
        <a:xfrm>
          <a:off x="0" y="0"/>
          <a:ext cx="0" cy="0"/>
          <a:chOff x="0" y="0"/>
          <a:chExt cx="0" cy="0"/>
        </a:xfrm>
      </p:grpSpPr>
      <p:sp>
        <p:nvSpPr>
          <p:cNvPr id="11266" name="文本框 5"/>
          <p:cNvSpPr txBox="1">
            <a:spLocks noChangeArrowheads="1"/>
          </p:cNvSpPr>
          <p:nvPr/>
        </p:nvSpPr>
        <p:spPr bwMode="auto">
          <a:xfrm>
            <a:off x="544830" y="1125220"/>
            <a:ext cx="8075930" cy="998220"/>
          </a:xfrm>
          <a:prstGeom prst="rect">
            <a:avLst/>
          </a:prstGeom>
          <a:solidFill>
            <a:schemeClr val="bg1">
              <a:alpha val="26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43" tIns="25721" rIns="51443" bIns="25721">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marL="457200" indent="-457200" eaLnBrk="1" hangingPunct="1">
              <a:lnSpc>
                <a:spcPct val="110000"/>
              </a:lnSpc>
              <a:buFont typeface="Wingdings" panose="05000000000000000000" charset="0"/>
              <a:buChar char="u"/>
            </a:pPr>
            <a:r>
              <a:rPr lang="zh-CN" altLang="en-US" sz="2800" b="1" dirty="0">
                <a:latin typeface="黑体" panose="02010609060101010101" pitchFamily="49" charset="-122"/>
                <a:ea typeface="黑体" panose="02010609060101010101" pitchFamily="49" charset="-122"/>
                <a:cs typeface="黑体" panose="02010609060101010101" pitchFamily="49" charset="-122"/>
              </a:rPr>
              <a:t>本文按海面景象的发展变化可以分为几个场景？文章主要是以什么为线索？</a:t>
            </a:r>
            <a:endParaRPr lang="zh-CN" altLang="en-US" sz="2800" b="1" dirty="0">
              <a:latin typeface="黑体" panose="02010609060101010101" pitchFamily="49" charset="-122"/>
              <a:ea typeface="黑体" panose="02010609060101010101" pitchFamily="49" charset="-122"/>
              <a:cs typeface="黑体" panose="02010609060101010101" pitchFamily="49" charset="-122"/>
            </a:endParaRPr>
          </a:p>
        </p:txBody>
      </p:sp>
      <p:sp>
        <p:nvSpPr>
          <p:cNvPr id="14" name="TextBox 6"/>
          <p:cNvSpPr txBox="1"/>
          <p:nvPr/>
        </p:nvSpPr>
        <p:spPr bwMode="auto">
          <a:xfrm>
            <a:off x="1086485" y="2298700"/>
            <a:ext cx="2967355" cy="2306955"/>
          </a:xfrm>
          <a:prstGeom prst="rect">
            <a:avLst/>
          </a:prstGeom>
          <a:solidFill>
            <a:srgbClr val="0070C0">
              <a:alpha val="26000"/>
            </a:srgbClr>
          </a:solidFill>
        </p:spPr>
        <p:txBody>
          <a:bodyPr wrap="square">
            <a:spAutoFit/>
          </a:bodyPr>
          <a:lstStyle/>
          <a:p>
            <a:pPr eaLnBrk="1" hangingPunct="1">
              <a:lnSpc>
                <a:spcPct val="160000"/>
              </a:lnSpc>
              <a:defRPr/>
            </a:pPr>
            <a:r>
              <a:rPr lang="zh-CN" altLang="en-US" sz="3000" b="1" dirty="0">
                <a:solidFill>
                  <a:srgbClr val="0000FF"/>
                </a:solidFill>
                <a:latin typeface="黑体" panose="02010609060101010101" pitchFamily="49" charset="-122"/>
                <a:ea typeface="黑体" panose="02010609060101010101" pitchFamily="49" charset="-122"/>
              </a:rPr>
              <a:t>暴风雨来临之前</a:t>
            </a:r>
            <a:endParaRPr lang="en-US" altLang="zh-CN" sz="3000" b="1" dirty="0">
              <a:solidFill>
                <a:srgbClr val="0000FF"/>
              </a:solidFill>
              <a:latin typeface="黑体" panose="02010609060101010101" pitchFamily="49" charset="-122"/>
              <a:ea typeface="黑体" panose="02010609060101010101" pitchFamily="49" charset="-122"/>
            </a:endParaRPr>
          </a:p>
          <a:p>
            <a:pPr eaLnBrk="1" hangingPunct="1">
              <a:lnSpc>
                <a:spcPct val="160000"/>
              </a:lnSpc>
              <a:defRPr/>
            </a:pPr>
            <a:r>
              <a:rPr lang="zh-CN" altLang="en-US" sz="3000" b="1" dirty="0">
                <a:solidFill>
                  <a:srgbClr val="0000FF"/>
                </a:solidFill>
                <a:latin typeface="黑体" panose="02010609060101010101" pitchFamily="49" charset="-122"/>
                <a:ea typeface="黑体" panose="02010609060101010101" pitchFamily="49" charset="-122"/>
              </a:rPr>
              <a:t>暴风雨逼近之时</a:t>
            </a:r>
            <a:endParaRPr lang="zh-CN" altLang="en-US" sz="3000" b="1" dirty="0">
              <a:solidFill>
                <a:srgbClr val="0000FF"/>
              </a:solidFill>
              <a:latin typeface="黑体" panose="02010609060101010101" pitchFamily="49" charset="-122"/>
              <a:ea typeface="黑体" panose="02010609060101010101" pitchFamily="49" charset="-122"/>
            </a:endParaRPr>
          </a:p>
          <a:p>
            <a:pPr eaLnBrk="1" hangingPunct="1">
              <a:lnSpc>
                <a:spcPct val="160000"/>
              </a:lnSpc>
              <a:defRPr/>
            </a:pPr>
            <a:r>
              <a:rPr lang="zh-CN" altLang="en-US" sz="3000" b="1" dirty="0">
                <a:solidFill>
                  <a:srgbClr val="0000FF"/>
                </a:solidFill>
                <a:latin typeface="黑体" panose="02010609060101010101" pitchFamily="49" charset="-122"/>
                <a:ea typeface="黑体" panose="02010609060101010101" pitchFamily="49" charset="-122"/>
              </a:rPr>
              <a:t>暴风雨将要来临</a:t>
            </a:r>
            <a:endParaRPr lang="zh-CN" altLang="en-US" sz="3000" b="1" dirty="0">
              <a:solidFill>
                <a:srgbClr val="0000FF"/>
              </a:solidFill>
              <a:latin typeface="黑体" panose="02010609060101010101" pitchFamily="49" charset="-122"/>
              <a:ea typeface="黑体" panose="02010609060101010101" pitchFamily="49" charset="-122"/>
            </a:endParaRPr>
          </a:p>
        </p:txBody>
      </p:sp>
      <p:sp>
        <p:nvSpPr>
          <p:cNvPr id="18" name="TextBox 7"/>
          <p:cNvSpPr txBox="1"/>
          <p:nvPr/>
        </p:nvSpPr>
        <p:spPr>
          <a:xfrm>
            <a:off x="4263347" y="3160368"/>
            <a:ext cx="4674235" cy="583565"/>
          </a:xfrm>
          <a:prstGeom prst="rect">
            <a:avLst/>
          </a:prstGeom>
          <a:solidFill>
            <a:srgbClr val="FF0000">
              <a:alpha val="17000"/>
            </a:srgbClr>
          </a:solidFill>
        </p:spPr>
        <p:txBody>
          <a:bodyPr wrap="none">
            <a:spAutoFit/>
          </a:bodyPr>
          <a:lstStyle/>
          <a:p>
            <a:pPr eaLnBrk="1" hangingPunct="1">
              <a:defRPr/>
            </a:pPr>
            <a:r>
              <a:rPr lang="zh-CN" altLang="en-US" sz="3200" b="1" dirty="0">
                <a:solidFill>
                  <a:srgbClr val="FF0000"/>
                </a:solidFill>
                <a:latin typeface="黑体" panose="02010609060101010101" pitchFamily="49" charset="-122"/>
                <a:ea typeface="黑体" panose="02010609060101010101" pitchFamily="49" charset="-122"/>
              </a:rPr>
              <a:t>以</a:t>
            </a:r>
            <a:r>
              <a:rPr lang="zh-CN" altLang="en-US" sz="3200" b="1" u="sng" dirty="0">
                <a:solidFill>
                  <a:srgbClr val="FF00FF"/>
                </a:solidFill>
                <a:latin typeface="黑体" panose="02010609060101010101" pitchFamily="49" charset="-122"/>
                <a:ea typeface="黑体" panose="02010609060101010101" pitchFamily="49" charset="-122"/>
              </a:rPr>
              <a:t>暴风雨渐次逼近</a:t>
            </a:r>
            <a:r>
              <a:rPr lang="zh-CN" altLang="en-US" sz="3200" b="1" dirty="0">
                <a:solidFill>
                  <a:srgbClr val="FF0000"/>
                </a:solidFill>
                <a:latin typeface="黑体" panose="02010609060101010101" pitchFamily="49" charset="-122"/>
                <a:ea typeface="黑体" panose="02010609060101010101" pitchFamily="49" charset="-122"/>
              </a:rPr>
              <a:t>为线索</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2" name="右大括号 1"/>
          <p:cNvSpPr/>
          <p:nvPr/>
        </p:nvSpPr>
        <p:spPr>
          <a:xfrm>
            <a:off x="4053840" y="2298700"/>
            <a:ext cx="209550" cy="2245360"/>
          </a:xfrm>
          <a:prstGeom prst="rightBrace">
            <a:avLst>
              <a:gd name="adj1" fmla="val 35784"/>
              <a:gd name="adj2" fmla="val 50000"/>
            </a:avLst>
          </a:prstGeom>
          <a:ln w="22225">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200"/>
          </a:p>
        </p:txBody>
      </p:sp>
      <p:grpSp>
        <p:nvGrpSpPr>
          <p:cNvPr id="7" name="组合 6"/>
          <p:cNvGrpSpPr/>
          <p:nvPr/>
        </p:nvGrpSpPr>
        <p:grpSpPr>
          <a:xfrm>
            <a:off x="267970" y="288925"/>
            <a:ext cx="2346325" cy="649104"/>
            <a:chOff x="923" y="1552"/>
            <a:chExt cx="3695" cy="882"/>
          </a:xfrm>
        </p:grpSpPr>
        <p:pic>
          <p:nvPicPr>
            <p:cNvPr id="8" name="图片 7" descr="00 图标-04"/>
            <p:cNvPicPr>
              <a:picLocks noChangeAspect="1"/>
            </p:cNvPicPr>
            <p:nvPr/>
          </p:nvPicPr>
          <p:blipFill>
            <a:blip r:embed="rId2" cstate="print"/>
            <a:stretch>
              <a:fillRect/>
            </a:stretch>
          </p:blipFill>
          <p:spPr>
            <a:xfrm>
              <a:off x="923" y="1552"/>
              <a:ext cx="3695" cy="882"/>
            </a:xfrm>
            <a:prstGeom prst="rect">
              <a:avLst/>
            </a:prstGeom>
          </p:spPr>
        </p:pic>
        <p:sp>
          <p:nvSpPr>
            <p:cNvPr id="10" name="文本框 9"/>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文章感知</a:t>
              </a:r>
              <a:endParaRPr lang="en-US" altLang="zh-CN" sz="3200" dirty="0" smtClean="0">
                <a:solidFill>
                  <a:schemeClr val="bg1"/>
                </a:solidFill>
                <a:latin typeface="华文新魏" panose="02010800040101010101" charset="-122"/>
                <a:ea typeface="华文新魏" panose="02010800040101010101" charset="-122"/>
                <a:sym typeface="+mn-ea"/>
              </a:endParaRPr>
            </a:p>
          </p:txBody>
        </p:sp>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barn(inVertical)">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barn(inVertical)">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up)">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autoUpdateAnimBg="0"/>
      <p:bldP spid="2"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64000"/>
          </a:blip>
          <a:stretch>
            <a:fillRect/>
          </a:stretch>
        </a:blipFill>
        <a:effectLst/>
      </p:bgPr>
    </p:bg>
    <p:spTree>
      <p:nvGrpSpPr>
        <p:cNvPr id="1" name=""/>
        <p:cNvGrpSpPr/>
        <p:nvPr/>
      </p:nvGrpSpPr>
      <p:grpSpPr>
        <a:xfrm>
          <a:off x="0" y="0"/>
          <a:ext cx="0" cy="0"/>
          <a:chOff x="0" y="0"/>
          <a:chExt cx="0" cy="0"/>
        </a:xfrm>
      </p:grpSpPr>
      <p:grpSp>
        <p:nvGrpSpPr>
          <p:cNvPr id="2" name="Group 7"/>
          <p:cNvGrpSpPr/>
          <p:nvPr/>
        </p:nvGrpSpPr>
        <p:grpSpPr bwMode="auto">
          <a:xfrm>
            <a:off x="535734" y="970280"/>
            <a:ext cx="8270446" cy="3734435"/>
            <a:chOff x="-17" y="0"/>
            <a:chExt cx="12780" cy="5881"/>
          </a:xfrm>
        </p:grpSpPr>
        <p:sp>
          <p:nvSpPr>
            <p:cNvPr id="12398" name="Rectangle 8"/>
            <p:cNvSpPr>
              <a:spLocks noChangeArrowheads="1"/>
            </p:cNvSpPr>
            <p:nvPr/>
          </p:nvSpPr>
          <p:spPr bwMode="auto">
            <a:xfrm>
              <a:off x="891" y="1"/>
              <a:ext cx="11328" cy="1608"/>
            </a:xfrm>
            <a:prstGeom prst="rect">
              <a:avLst/>
            </a:prstGeom>
            <a:solidFill>
              <a:srgbClr val="FFC000">
                <a:alpha val="59000"/>
              </a:srgbClr>
            </a:solidFill>
            <a:ln w="28575" cmpd="dbl">
              <a:solidFill>
                <a:srgbClr val="EEECE1"/>
              </a:solidFill>
              <a:prstDash val="sysDot"/>
              <a:bevel/>
            </a:ln>
          </p:spPr>
          <p:txBody>
            <a:bodyPr/>
            <a:lstStyle/>
            <a:p>
              <a:pPr eaLnBrk="1" hangingPunct="1"/>
              <a:endParaRPr lang="zh-CN" altLang="en-US" sz="2400">
                <a:latin typeface="Calibri" panose="020F0502020204030204" pitchFamily="34" charset="0"/>
              </a:endParaRPr>
            </a:p>
          </p:txBody>
        </p:sp>
        <p:sp>
          <p:nvSpPr>
            <p:cNvPr id="15" name="Oval 10"/>
            <p:cNvSpPr>
              <a:spLocks noChangeArrowheads="1"/>
            </p:cNvSpPr>
            <p:nvPr/>
          </p:nvSpPr>
          <p:spPr bwMode="auto">
            <a:xfrm>
              <a:off x="-16" y="0"/>
              <a:ext cx="1684" cy="1608"/>
            </a:xfrm>
            <a:prstGeom prst="ellipse">
              <a:avLst/>
            </a:prstGeom>
          </p:spPr>
          <p:style>
            <a:lnRef idx="2">
              <a:schemeClr val="accent5"/>
            </a:lnRef>
            <a:fillRef idx="1">
              <a:schemeClr val="lt1"/>
            </a:fillRef>
            <a:effectRef idx="0">
              <a:schemeClr val="accent5"/>
            </a:effectRef>
            <a:fontRef idx="minor">
              <a:schemeClr val="dk1"/>
            </a:fontRef>
          </p:style>
          <p:txBody>
            <a:bodyPr wrap="none" anchor="ctr"/>
            <a:lstStyle/>
            <a:p>
              <a:pPr algn="ctr" eaLnBrk="1" hangingPunct="1">
                <a:defRPr/>
              </a:pPr>
              <a:endParaRPr lang="zh-CN" altLang="en-US" sz="2400"/>
            </a:p>
          </p:txBody>
        </p:sp>
        <p:sp>
          <p:nvSpPr>
            <p:cNvPr id="12401" name="Rectangle 11"/>
            <p:cNvSpPr>
              <a:spLocks noChangeArrowheads="1"/>
            </p:cNvSpPr>
            <p:nvPr/>
          </p:nvSpPr>
          <p:spPr bwMode="auto">
            <a:xfrm>
              <a:off x="891" y="2038"/>
              <a:ext cx="11354" cy="1713"/>
            </a:xfrm>
            <a:prstGeom prst="rect">
              <a:avLst/>
            </a:prstGeom>
            <a:solidFill>
              <a:srgbClr val="FFCCFF">
                <a:alpha val="67000"/>
              </a:srgbClr>
            </a:solidFill>
            <a:ln w="28575" cmpd="dbl">
              <a:solidFill>
                <a:schemeClr val="bg1">
                  <a:lumMod val="85000"/>
                </a:schemeClr>
              </a:solidFill>
              <a:prstDash val="sysDot"/>
              <a:bevel/>
            </a:ln>
          </p:spPr>
          <p:txBody>
            <a:bodyPr/>
            <a:lstStyle/>
            <a:p>
              <a:pPr eaLnBrk="1" hangingPunct="1"/>
              <a:endParaRPr lang="zh-CN" altLang="en-US" sz="2400">
                <a:latin typeface="Calibri" panose="020F0502020204030204" pitchFamily="34" charset="0"/>
              </a:endParaRPr>
            </a:p>
          </p:txBody>
        </p:sp>
        <p:sp>
          <p:nvSpPr>
            <p:cNvPr id="12402" name="Rectangle 12"/>
            <p:cNvSpPr>
              <a:spLocks noChangeArrowheads="1"/>
            </p:cNvSpPr>
            <p:nvPr/>
          </p:nvSpPr>
          <p:spPr bwMode="auto">
            <a:xfrm>
              <a:off x="1409" y="2127"/>
              <a:ext cx="11354" cy="1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538967" tIns="85739" rIns="85739" bIns="85739" anchor="ctr"/>
            <a:lstStyle/>
            <a:p>
              <a:pPr eaLnBrk="1" hangingPunct="1">
                <a:lnSpc>
                  <a:spcPct val="90000"/>
                </a:lnSpc>
                <a:spcAft>
                  <a:spcPct val="35000"/>
                </a:spcAft>
              </a:pPr>
              <a:endParaRPr lang="zh-CN" altLang="en-US" sz="2400">
                <a:latin typeface="Calibri" panose="020F0502020204030204" pitchFamily="34" charset="0"/>
              </a:endParaRPr>
            </a:p>
          </p:txBody>
        </p:sp>
        <p:sp>
          <p:nvSpPr>
            <p:cNvPr id="18" name="Oval 13"/>
            <p:cNvSpPr>
              <a:spLocks noChangeArrowheads="1"/>
            </p:cNvSpPr>
            <p:nvPr/>
          </p:nvSpPr>
          <p:spPr bwMode="auto">
            <a:xfrm>
              <a:off x="-17" y="2037"/>
              <a:ext cx="1772" cy="1714"/>
            </a:xfrm>
            <a:prstGeom prst="ellipse">
              <a:avLst/>
            </a:prstGeom>
          </p:spPr>
          <p:style>
            <a:lnRef idx="2">
              <a:schemeClr val="accent5"/>
            </a:lnRef>
            <a:fillRef idx="1">
              <a:schemeClr val="lt1"/>
            </a:fillRef>
            <a:effectRef idx="0">
              <a:schemeClr val="accent5"/>
            </a:effectRef>
            <a:fontRef idx="minor">
              <a:schemeClr val="dk1"/>
            </a:fontRef>
          </p:style>
          <p:txBody>
            <a:bodyPr wrap="none" anchor="ctr"/>
            <a:lstStyle/>
            <a:p>
              <a:pPr algn="ctr" eaLnBrk="1" hangingPunct="1">
                <a:defRPr/>
              </a:pPr>
              <a:endParaRPr lang="zh-CN" altLang="en-US" sz="2400"/>
            </a:p>
          </p:txBody>
        </p:sp>
        <p:sp>
          <p:nvSpPr>
            <p:cNvPr id="12404" name="Rectangle 14"/>
            <p:cNvSpPr>
              <a:spLocks noChangeArrowheads="1"/>
            </p:cNvSpPr>
            <p:nvPr/>
          </p:nvSpPr>
          <p:spPr bwMode="auto">
            <a:xfrm>
              <a:off x="891" y="4216"/>
              <a:ext cx="11429" cy="1665"/>
            </a:xfrm>
            <a:prstGeom prst="rect">
              <a:avLst/>
            </a:prstGeom>
            <a:solidFill>
              <a:srgbClr val="92D050">
                <a:alpha val="66000"/>
              </a:srgbClr>
            </a:solidFill>
            <a:ln w="28575" cmpd="dbl">
              <a:solidFill>
                <a:schemeClr val="bg1">
                  <a:lumMod val="85000"/>
                </a:schemeClr>
              </a:solidFill>
              <a:prstDash val="sysDot"/>
              <a:bevel/>
            </a:ln>
          </p:spPr>
          <p:txBody>
            <a:bodyPr/>
            <a:lstStyle/>
            <a:p>
              <a:pPr eaLnBrk="1" hangingPunct="1"/>
              <a:endParaRPr lang="zh-CN" altLang="en-US" sz="2400">
                <a:latin typeface="Calibri" panose="020F0502020204030204" pitchFamily="34" charset="0"/>
              </a:endParaRPr>
            </a:p>
          </p:txBody>
        </p:sp>
        <p:sp>
          <p:nvSpPr>
            <p:cNvPr id="12405" name="Rectangle 15"/>
            <p:cNvSpPr>
              <a:spLocks noChangeArrowheads="1"/>
            </p:cNvSpPr>
            <p:nvPr/>
          </p:nvSpPr>
          <p:spPr bwMode="auto">
            <a:xfrm>
              <a:off x="891" y="4351"/>
              <a:ext cx="11872" cy="1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538967" tIns="85739" rIns="85739" bIns="85739" anchor="ctr"/>
            <a:lstStyle/>
            <a:p>
              <a:pPr eaLnBrk="1" hangingPunct="1">
                <a:lnSpc>
                  <a:spcPct val="90000"/>
                </a:lnSpc>
                <a:spcAft>
                  <a:spcPct val="35000"/>
                </a:spcAft>
              </a:pPr>
              <a:endParaRPr lang="zh-CN" altLang="en-US" sz="2400">
                <a:latin typeface="Calibri" panose="020F0502020204030204" pitchFamily="34" charset="0"/>
              </a:endParaRPr>
            </a:p>
            <a:p>
              <a:pPr eaLnBrk="1" hangingPunct="1">
                <a:lnSpc>
                  <a:spcPct val="90000"/>
                </a:lnSpc>
                <a:spcAft>
                  <a:spcPct val="35000"/>
                </a:spcAft>
              </a:pPr>
              <a:endParaRPr lang="zh-CN" altLang="en-US" sz="2400">
                <a:latin typeface="Calibri" panose="020F0502020204030204" pitchFamily="34" charset="0"/>
              </a:endParaRPr>
            </a:p>
          </p:txBody>
        </p:sp>
        <p:sp>
          <p:nvSpPr>
            <p:cNvPr id="21" name="Oval 16"/>
            <p:cNvSpPr>
              <a:spLocks noChangeArrowheads="1"/>
            </p:cNvSpPr>
            <p:nvPr/>
          </p:nvSpPr>
          <p:spPr bwMode="auto">
            <a:xfrm>
              <a:off x="-17" y="4216"/>
              <a:ext cx="1710" cy="1665"/>
            </a:xfrm>
            <a:prstGeom prst="ellipse">
              <a:avLst/>
            </a:prstGeom>
          </p:spPr>
          <p:style>
            <a:lnRef idx="2">
              <a:schemeClr val="accent5"/>
            </a:lnRef>
            <a:fillRef idx="1">
              <a:schemeClr val="lt1"/>
            </a:fillRef>
            <a:effectRef idx="0">
              <a:schemeClr val="accent5"/>
            </a:effectRef>
            <a:fontRef idx="minor">
              <a:schemeClr val="dk1"/>
            </a:fontRef>
          </p:style>
          <p:txBody>
            <a:bodyPr wrap="none" anchor="ctr"/>
            <a:lstStyle/>
            <a:p>
              <a:pPr algn="ctr" eaLnBrk="1" hangingPunct="1">
                <a:defRPr/>
              </a:pPr>
              <a:endParaRPr lang="zh-CN" altLang="en-US" sz="2400"/>
            </a:p>
          </p:txBody>
        </p:sp>
      </p:grpSp>
      <p:sp>
        <p:nvSpPr>
          <p:cNvPr id="22" name="Text Box 17"/>
          <p:cNvSpPr txBox="1">
            <a:spLocks noChangeArrowheads="1"/>
          </p:cNvSpPr>
          <p:nvPr/>
        </p:nvSpPr>
        <p:spPr bwMode="auto">
          <a:xfrm>
            <a:off x="636273" y="1219717"/>
            <a:ext cx="89979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0000"/>
                </a:solidFill>
                <a:latin typeface="楷体" panose="02010609060101010101" pitchFamily="49" charset="-122"/>
                <a:ea typeface="楷体" panose="02010609060101010101" pitchFamily="49" charset="-122"/>
                <a:cs typeface="楷体" panose="02010609060101010101" pitchFamily="49" charset="-122"/>
              </a:rPr>
              <a:t>1～6</a:t>
            </a:r>
            <a:endParaRPr lang="zh-CN" altLang="en-US" sz="2800" b="1" dirty="0">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sp>
        <p:nvSpPr>
          <p:cNvPr id="23" name="Text Box 18"/>
          <p:cNvSpPr txBox="1">
            <a:spLocks noChangeArrowheads="1"/>
          </p:cNvSpPr>
          <p:nvPr/>
        </p:nvSpPr>
        <p:spPr bwMode="auto">
          <a:xfrm>
            <a:off x="603917" y="2575668"/>
            <a:ext cx="10795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0000"/>
                </a:solidFill>
                <a:latin typeface="楷体" panose="02010609060101010101" pitchFamily="49" charset="-122"/>
                <a:ea typeface="楷体" panose="02010609060101010101" pitchFamily="49" charset="-122"/>
                <a:cs typeface="楷体" panose="02010609060101010101" pitchFamily="49" charset="-122"/>
              </a:rPr>
              <a:t>7～11</a:t>
            </a:r>
            <a:endParaRPr lang="zh-CN" altLang="en-US" sz="2800" b="1" dirty="0">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sp>
        <p:nvSpPr>
          <p:cNvPr id="24" name="Text Box 19"/>
          <p:cNvSpPr txBox="1">
            <a:spLocks noChangeArrowheads="1"/>
          </p:cNvSpPr>
          <p:nvPr/>
        </p:nvSpPr>
        <p:spPr bwMode="auto">
          <a:xfrm>
            <a:off x="451563" y="3914504"/>
            <a:ext cx="125920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0000"/>
                </a:solidFill>
                <a:latin typeface="楷体" panose="02010609060101010101" pitchFamily="49" charset="-122"/>
                <a:ea typeface="楷体" panose="02010609060101010101" pitchFamily="49" charset="-122"/>
                <a:cs typeface="楷体" panose="02010609060101010101" pitchFamily="49" charset="-122"/>
              </a:rPr>
              <a:t>12～16</a:t>
            </a:r>
            <a:endParaRPr lang="zh-CN" altLang="en-US" sz="2800" b="1" dirty="0">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sp>
        <p:nvSpPr>
          <p:cNvPr id="25" name="Text Box 20"/>
          <p:cNvSpPr txBox="1">
            <a:spLocks noChangeArrowheads="1"/>
          </p:cNvSpPr>
          <p:nvPr/>
        </p:nvSpPr>
        <p:spPr bwMode="auto">
          <a:xfrm>
            <a:off x="1716405" y="1038860"/>
            <a:ext cx="6802755"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    暴风雨来临之前，海燕以乐观的激情和胜利的信心渴望着暴风雨的到来。</a:t>
            </a:r>
            <a:endPar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26" name="Text Box 21"/>
          <p:cNvSpPr txBox="1">
            <a:spLocks noChangeArrowheads="1"/>
          </p:cNvSpPr>
          <p:nvPr/>
        </p:nvSpPr>
        <p:spPr bwMode="auto">
          <a:xfrm>
            <a:off x="1716405" y="2331720"/>
            <a:ext cx="6693535"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lnSpc>
                <a:spcPct val="100000"/>
              </a:lnSpc>
            </a:pP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    暴风雨逼近时，海燕勇敢地搏击风雷，以必胜的信念迎接暴风雨的到来。</a:t>
            </a:r>
            <a:endPar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27" name="Text Box 22"/>
          <p:cNvSpPr txBox="1">
            <a:spLocks noChangeArrowheads="1"/>
          </p:cNvSpPr>
          <p:nvPr/>
        </p:nvSpPr>
        <p:spPr bwMode="auto">
          <a:xfrm>
            <a:off x="1643380" y="3699510"/>
            <a:ext cx="6875780"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lnSpc>
                <a:spcPct val="100000"/>
              </a:lnSpc>
            </a:pP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    暴风雨即将来临之时，海燕以胜利的预言家的姿态热情地呼唤暴风雨的到来。</a:t>
            </a:r>
            <a:endPar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28" name="TextBox 27"/>
          <p:cNvSpPr txBox="1"/>
          <p:nvPr/>
        </p:nvSpPr>
        <p:spPr>
          <a:xfrm>
            <a:off x="2381032" y="257206"/>
            <a:ext cx="4381500" cy="598805"/>
          </a:xfrm>
          <a:prstGeom prst="rect">
            <a:avLst/>
          </a:prstGeom>
          <a:solidFill>
            <a:srgbClr val="FF0000">
              <a:alpha val="8000"/>
            </a:srgbClr>
          </a:solidFill>
        </p:spPr>
        <p:txBody>
          <a:bodyPr wrap="none">
            <a:spAutoFit/>
          </a:bodyPr>
          <a:lstStyle/>
          <a:p>
            <a:pPr eaLnBrk="1" hangingPunct="1">
              <a:defRPr/>
            </a:pPr>
            <a:r>
              <a:rPr lang="zh-CN" altLang="en-US" sz="3300" b="1" dirty="0">
                <a:solidFill>
                  <a:srgbClr val="FF0000"/>
                </a:solidFill>
                <a:latin typeface="+mj-ea"/>
                <a:ea typeface="+mj-ea"/>
              </a:rPr>
              <a:t>将来</a:t>
            </a:r>
            <a:r>
              <a:rPr lang="en-US" altLang="zh-CN" sz="3300" b="1" dirty="0">
                <a:solidFill>
                  <a:srgbClr val="FF0000"/>
                </a:solidFill>
                <a:latin typeface="楷体" panose="02010609060101010101" pitchFamily="49" charset="-122"/>
                <a:ea typeface="楷体" panose="02010609060101010101" pitchFamily="49" charset="-122"/>
              </a:rPr>
              <a:t>——</a:t>
            </a:r>
            <a:r>
              <a:rPr lang="zh-CN" altLang="en-US" sz="3300" b="1" dirty="0">
                <a:solidFill>
                  <a:srgbClr val="FF0000"/>
                </a:solidFill>
                <a:latin typeface="+mj-ea"/>
                <a:ea typeface="+mj-ea"/>
              </a:rPr>
              <a:t>逼近</a:t>
            </a:r>
            <a:r>
              <a:rPr lang="en-US" altLang="zh-CN" sz="3300" b="1" dirty="0">
                <a:solidFill>
                  <a:srgbClr val="FF0000"/>
                </a:solidFill>
                <a:latin typeface="楷体" panose="02010609060101010101" pitchFamily="49" charset="-122"/>
                <a:ea typeface="楷体" panose="02010609060101010101" pitchFamily="49" charset="-122"/>
              </a:rPr>
              <a:t>——</a:t>
            </a:r>
            <a:r>
              <a:rPr lang="zh-CN" altLang="en-US" sz="3300" b="1" dirty="0">
                <a:solidFill>
                  <a:srgbClr val="FF0000"/>
                </a:solidFill>
                <a:latin typeface="+mj-ea"/>
                <a:ea typeface="+mj-ea"/>
              </a:rPr>
              <a:t>即临</a:t>
            </a:r>
            <a:endParaRPr lang="zh-CN" altLang="en-US" sz="3300" b="1" dirty="0">
              <a:solidFill>
                <a:srgbClr val="FF0000"/>
              </a:solidFill>
              <a:latin typeface="+mj-ea"/>
              <a:ea typeface="+mj-ea"/>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out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1" nodeType="click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1"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ppt_x"/>
                                          </p:val>
                                        </p:tav>
                                        <p:tav tm="100000">
                                          <p:val>
                                            <p:strVal val="#ppt_x"/>
                                          </p:val>
                                        </p:tav>
                                      </p:tavLst>
                                    </p:anim>
                                    <p:anim calcmode="lin" valueType="num">
                                      <p:cBhvr additive="base">
                                        <p:cTn id="4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1" nodeType="click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utoUpdateAnimBg="0"/>
      <p:bldP spid="23" grpId="0" bldLvl="0" autoUpdateAnimBg="0"/>
      <p:bldP spid="24" grpId="0" bldLvl="0" autoUpdateAnimBg="0"/>
      <p:bldP spid="25" grpId="0" bldLvl="0" autoUpdateAnimBg="0"/>
      <p:bldP spid="25" grpId="1" bldLvl="0" autoUpdateAnimBg="0"/>
      <p:bldP spid="26" grpId="0" bldLvl="0" autoUpdateAnimBg="0"/>
      <p:bldP spid="26" grpId="1" bldLvl="0" autoUpdateAnimBg="0"/>
      <p:bldP spid="27" grpId="0" bldLvl="0" autoUpdateAnimBg="0"/>
      <p:bldP spid="27" grpId="1" bldLvl="0" autoUpdateAnimBg="0"/>
      <p:bldP spid="2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65000"/>
          </a:blip>
          <a:stretch>
            <a:fillRect/>
          </a:stretch>
        </a:blipFill>
        <a:effectLst/>
      </p:bgPr>
    </p:bg>
    <p:spTree>
      <p:nvGrpSpPr>
        <p:cNvPr id="1" name=""/>
        <p:cNvGrpSpPr/>
        <p:nvPr/>
      </p:nvGrpSpPr>
      <p:grpSpPr>
        <a:xfrm>
          <a:off x="0" y="0"/>
          <a:ext cx="0" cy="0"/>
          <a:chOff x="0" y="0"/>
          <a:chExt cx="0" cy="0"/>
        </a:xfrm>
      </p:grpSpPr>
      <p:sp>
        <p:nvSpPr>
          <p:cNvPr id="13314" name="TextBox 9"/>
          <p:cNvSpPr txBox="1">
            <a:spLocks noChangeArrowheads="1"/>
          </p:cNvSpPr>
          <p:nvPr/>
        </p:nvSpPr>
        <p:spPr bwMode="auto">
          <a:xfrm>
            <a:off x="440690" y="1747520"/>
            <a:ext cx="8262620" cy="1038860"/>
          </a:xfrm>
          <a:prstGeom prst="rect">
            <a:avLst/>
          </a:prstGeom>
          <a:solidFill>
            <a:schemeClr val="bg1">
              <a:alpha val="23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en-US" altLang="zh-CN" sz="2800" b="1" dirty="0">
                <a:latin typeface="黑体" panose="02010609060101010101" pitchFamily="49" charset="-122"/>
                <a:ea typeface="黑体" panose="02010609060101010101" pitchFamily="49" charset="-122"/>
                <a:cs typeface="黑体" panose="02010609060101010101" pitchFamily="49" charset="-122"/>
              </a:rPr>
              <a:t>    </a:t>
            </a:r>
            <a:r>
              <a:rPr lang="zh-CN" altLang="en-US" sz="2800" b="1" dirty="0">
                <a:latin typeface="黑体" panose="02010609060101010101" pitchFamily="49" charset="-122"/>
                <a:ea typeface="黑体" panose="02010609060101010101" pitchFamily="49" charset="-122"/>
                <a:cs typeface="黑体" panose="02010609060101010101" pitchFamily="49" charset="-122"/>
              </a:rPr>
              <a:t>本文为了塑造海燕的形象，设置了怎样的典型环境？在文中找出相关的环境描写，进行赏析。</a:t>
            </a:r>
            <a:endParaRPr lang="zh-CN" altLang="en-US" sz="2800" b="1" dirty="0">
              <a:latin typeface="黑体" panose="02010609060101010101" pitchFamily="49" charset="-122"/>
              <a:ea typeface="黑体" panose="02010609060101010101" pitchFamily="49" charset="-122"/>
              <a:cs typeface="黑体" panose="02010609060101010101" pitchFamily="49" charset="-122"/>
            </a:endParaRPr>
          </a:p>
        </p:txBody>
      </p:sp>
      <p:pic>
        <p:nvPicPr>
          <p:cNvPr id="13315" name="Picture 4"/>
          <p:cNvPicPr>
            <a:picLocks noChangeAspect="1" noChangeArrowheads="1"/>
          </p:cNvPicPr>
          <p:nvPr/>
        </p:nvPicPr>
        <p:blipFill>
          <a:blip r:embed="rId2" cstate="email"/>
          <a:srcRect/>
          <a:stretch>
            <a:fillRect/>
          </a:stretch>
        </p:blipFill>
        <p:spPr bwMode="auto">
          <a:xfrm>
            <a:off x="5929630" y="2910205"/>
            <a:ext cx="2594610" cy="2151380"/>
          </a:xfrm>
          <a:prstGeom prst="rect">
            <a:avLst/>
          </a:prstGeom>
          <a:noFill/>
          <a:ln>
            <a:noFill/>
          </a:ln>
          <a:effectLst>
            <a:softEdge rad="889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
          <p:cNvSpPr txBox="1"/>
          <p:nvPr/>
        </p:nvSpPr>
        <p:spPr>
          <a:xfrm>
            <a:off x="2995295" y="937895"/>
            <a:ext cx="3152775" cy="583565"/>
          </a:xfrm>
          <a:prstGeom prst="rect">
            <a:avLst/>
          </a:prstGeom>
          <a:solidFill>
            <a:srgbClr val="0070C0">
              <a:alpha val="23000"/>
            </a:srgbClr>
          </a:solid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marL="457200" indent="-457200" algn="ctr" eaLnBrk="1" hangingPunct="1">
              <a:buFont typeface="Wingdings" panose="05000000000000000000" charset="0"/>
              <a:buChar char="u"/>
              <a:defRPr/>
            </a:pPr>
            <a:r>
              <a:rPr lang="zh-CN" altLang="en-US" sz="3200" b="1" dirty="0">
                <a:solidFill>
                  <a:srgbClr val="0000FF"/>
                </a:solidFill>
                <a:latin typeface="+mj-ea"/>
              </a:rPr>
              <a:t>感受典型环境</a:t>
            </a:r>
            <a:endParaRPr lang="zh-CN" altLang="en-US" sz="3200" b="1" dirty="0">
              <a:solidFill>
                <a:srgbClr val="0000FF"/>
              </a:solidFill>
              <a:latin typeface="+mj-ea"/>
            </a:endParaRPr>
          </a:p>
        </p:txBody>
      </p:sp>
      <p:grpSp>
        <p:nvGrpSpPr>
          <p:cNvPr id="7" name="组合 6"/>
          <p:cNvGrpSpPr/>
          <p:nvPr/>
        </p:nvGrpSpPr>
        <p:grpSpPr>
          <a:xfrm>
            <a:off x="267970" y="288925"/>
            <a:ext cx="2346325" cy="649104"/>
            <a:chOff x="923" y="1552"/>
            <a:chExt cx="3695" cy="882"/>
          </a:xfrm>
        </p:grpSpPr>
        <p:pic>
          <p:nvPicPr>
            <p:cNvPr id="8" name="图片 7" descr="00 图标-04"/>
            <p:cNvPicPr>
              <a:picLocks noChangeAspect="1"/>
            </p:cNvPicPr>
            <p:nvPr/>
          </p:nvPicPr>
          <p:blipFill>
            <a:blip r:embed="rId3" cstate="print"/>
            <a:stretch>
              <a:fillRect/>
            </a:stretch>
          </p:blipFill>
          <p:spPr>
            <a:xfrm>
              <a:off x="923" y="1552"/>
              <a:ext cx="3695" cy="882"/>
            </a:xfrm>
            <a:prstGeom prst="rect">
              <a:avLst/>
            </a:prstGeom>
          </p:spPr>
        </p:pic>
        <p:sp>
          <p:nvSpPr>
            <p:cNvPr id="10" name="文本框 9"/>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文章解析</a:t>
              </a:r>
              <a:endParaRPr lang="en-US" sz="3200" dirty="0" smtClean="0">
                <a:solidFill>
                  <a:schemeClr val="bg1"/>
                </a:solidFill>
                <a:latin typeface="华文新魏" panose="02010800040101010101" charset="-122"/>
                <a:ea typeface="华文新魏" panose="02010800040101010101" charset="-122"/>
                <a:sym typeface="+mn-ea"/>
              </a:endParaRPr>
            </a:p>
          </p:txBody>
        </p:sp>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linds(horizontal)">
                                      <p:cBhvr>
                                        <p:cTn id="7" dur="500"/>
                                        <p:tgtEl>
                                          <p:spTgt spid="13314"/>
                                        </p:tgtEl>
                                      </p:cBhvr>
                                    </p:animEffect>
                                  </p:childTnLst>
                                </p:cTn>
                              </p:par>
                              <p:par>
                                <p:cTn id="8" presetID="3" presetClass="entr" presetSubtype="10" fill="hold" nodeType="withEffect">
                                  <p:stCondLst>
                                    <p:cond delay="0"/>
                                  </p:stCondLst>
                                  <p:childTnLst>
                                    <p:set>
                                      <p:cBhvr>
                                        <p:cTn id="9" dur="1" fill="hold">
                                          <p:stCondLst>
                                            <p:cond delay="0"/>
                                          </p:stCondLst>
                                        </p:cTn>
                                        <p:tgtEl>
                                          <p:spTgt spid="13315"/>
                                        </p:tgtEl>
                                        <p:attrNameLst>
                                          <p:attrName>style.visibility</p:attrName>
                                        </p:attrNameLst>
                                      </p:cBhvr>
                                      <p:to>
                                        <p:strVal val="visible"/>
                                      </p:to>
                                    </p:set>
                                    <p:animEffect transition="in" filter="blinds(horizontal)">
                                      <p:cBhvr>
                                        <p:cTn id="10"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56000"/>
          </a:blip>
          <a:stretch>
            <a:fillRect/>
          </a:stretch>
        </a:blipFill>
        <a:effectLst/>
      </p:bgPr>
    </p:bg>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260350" y="436880"/>
            <a:ext cx="7400925" cy="553085"/>
          </a:xfrm>
          <a:prstGeom prst="rect">
            <a:avLst/>
          </a:prstGeom>
          <a:solidFill>
            <a:schemeClr val="lt1">
              <a:alpha val="24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marL="457200" indent="-457200" eaLnBrk="1" hangingPunct="1">
              <a:buFont typeface="Wingdings" panose="05000000000000000000" charset="0"/>
              <a:buChar char="Ø"/>
            </a:pPr>
            <a:r>
              <a:rPr lang="zh-CN" altLang="en-US" sz="3000" b="1" dirty="0">
                <a:latin typeface="黑体" panose="02010609060101010101" pitchFamily="49" charset="-122"/>
                <a:ea typeface="黑体" panose="02010609060101010101" pitchFamily="49" charset="-122"/>
              </a:rPr>
              <a:t>在</a:t>
            </a:r>
            <a:r>
              <a:rPr lang="zh-CN" altLang="en-US" sz="3000" b="1" dirty="0">
                <a:solidFill>
                  <a:srgbClr val="FF0000"/>
                </a:solidFill>
                <a:latin typeface="黑体" panose="02010609060101010101" pitchFamily="49" charset="-122"/>
                <a:ea typeface="黑体" panose="02010609060101010101" pitchFamily="49" charset="-122"/>
              </a:rPr>
              <a:t>暴风雨到来之前</a:t>
            </a:r>
            <a:r>
              <a:rPr lang="zh-CN" altLang="en-US" sz="3000" b="1" dirty="0">
                <a:latin typeface="黑体" panose="02010609060101010101" pitchFamily="49" charset="-122"/>
                <a:ea typeface="黑体" panose="02010609060101010101" pitchFamily="49" charset="-122"/>
              </a:rPr>
              <a:t>，周围的环境怎么样？</a:t>
            </a:r>
            <a:endParaRPr lang="zh-CN" altLang="en-US" sz="3000" b="1" dirty="0">
              <a:latin typeface="黑体" panose="02010609060101010101" pitchFamily="49" charset="-122"/>
              <a:ea typeface="黑体" panose="02010609060101010101" pitchFamily="49" charset="-122"/>
            </a:endParaRPr>
          </a:p>
        </p:txBody>
      </p:sp>
      <p:sp>
        <p:nvSpPr>
          <p:cNvPr id="2" name="TextBox 1"/>
          <p:cNvSpPr txBox="1">
            <a:spLocks noChangeArrowheads="1"/>
          </p:cNvSpPr>
          <p:nvPr/>
        </p:nvSpPr>
        <p:spPr bwMode="auto">
          <a:xfrm>
            <a:off x="1371600" y="1343025"/>
            <a:ext cx="6647815" cy="553085"/>
          </a:xfrm>
          <a:prstGeom prst="rect">
            <a:avLst/>
          </a:prstGeom>
          <a:solidFill>
            <a:srgbClr val="0070C0">
              <a:alpha val="23000"/>
            </a:srgbClr>
          </a:solid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3000" b="1" dirty="0">
                <a:solidFill>
                  <a:srgbClr val="0000FF"/>
                </a:solidFill>
                <a:latin typeface="华文楷体" panose="02010600040101010101" charset="-122"/>
                <a:ea typeface="华文楷体" panose="02010600040101010101" charset="-122"/>
              </a:rPr>
              <a:t>在苍茫的大海上，狂风卷集着乌云。</a:t>
            </a:r>
            <a:endParaRPr lang="zh-CN" altLang="en-US" sz="3000" b="1" dirty="0">
              <a:solidFill>
                <a:srgbClr val="0000FF"/>
              </a:solidFill>
              <a:latin typeface="华文楷体" panose="02010600040101010101" charset="-122"/>
              <a:ea typeface="华文楷体" panose="02010600040101010101" charset="-122"/>
            </a:endParaRPr>
          </a:p>
        </p:txBody>
      </p:sp>
      <p:cxnSp>
        <p:nvCxnSpPr>
          <p:cNvPr id="8" name="直接箭头连接符 7"/>
          <p:cNvCxnSpPr/>
          <p:nvPr/>
        </p:nvCxnSpPr>
        <p:spPr>
          <a:xfrm>
            <a:off x="2471420" y="2018030"/>
            <a:ext cx="408305" cy="690880"/>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H="1">
            <a:off x="4293235" y="2018665"/>
            <a:ext cx="556895" cy="690245"/>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H="1">
            <a:off x="4743771" y="2018633"/>
            <a:ext cx="978865" cy="836759"/>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17" name="云形 16"/>
          <p:cNvSpPr/>
          <p:nvPr/>
        </p:nvSpPr>
        <p:spPr>
          <a:xfrm>
            <a:off x="2603500" y="2600960"/>
            <a:ext cx="1766570" cy="1163955"/>
          </a:xfrm>
          <a:prstGeom prst="cloud">
            <a:avLst/>
          </a:prstGeom>
          <a:solidFill>
            <a:srgbClr val="FF0000">
              <a:alpha val="49000"/>
            </a:srgbClr>
          </a:solidFill>
          <a:ln>
            <a:solidFill>
              <a:srgbClr val="FF0000"/>
            </a:solidFill>
          </a:ln>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zh-CN" altLang="en-US" sz="3600" b="1" dirty="0">
                <a:solidFill>
                  <a:srgbClr val="FF00FF"/>
                </a:solidFill>
                <a:latin typeface="+mj-ea"/>
                <a:ea typeface="+mj-ea"/>
              </a:rPr>
              <a:t>恶劣</a:t>
            </a:r>
            <a:endParaRPr lang="zh-CN" altLang="en-US" sz="3600" b="1" dirty="0">
              <a:solidFill>
                <a:srgbClr val="FF00FF"/>
              </a:solidFill>
              <a:latin typeface="+mj-ea"/>
              <a:ea typeface="+mj-ea"/>
            </a:endParaRPr>
          </a:p>
        </p:txBody>
      </p:sp>
      <p:pic>
        <p:nvPicPr>
          <p:cNvPr id="18443" name="Picture 3"/>
          <p:cNvPicPr>
            <a:picLocks noChangeAspect="1" noChangeArrowheads="1"/>
          </p:cNvPicPr>
          <p:nvPr/>
        </p:nvPicPr>
        <p:blipFill>
          <a:blip r:embed="rId2" cstate="email"/>
          <a:srcRect/>
          <a:stretch>
            <a:fillRect/>
          </a:stretch>
        </p:blipFill>
        <p:spPr bwMode="auto">
          <a:xfrm>
            <a:off x="5723325" y="2185393"/>
            <a:ext cx="2774642" cy="2210187"/>
          </a:xfrm>
          <a:prstGeom prst="rect">
            <a:avLst/>
          </a:prstGeom>
          <a:noFill/>
          <a:ln>
            <a:noFill/>
          </a:ln>
          <a:effectLst>
            <a:softEdge rad="381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椭圆 6"/>
          <p:cNvSpPr/>
          <p:nvPr/>
        </p:nvSpPr>
        <p:spPr>
          <a:xfrm>
            <a:off x="1847215" y="1342390"/>
            <a:ext cx="756920" cy="584200"/>
          </a:xfrm>
          <a:prstGeom prst="ellipse">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0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10" name="椭圆 9"/>
          <p:cNvSpPr/>
          <p:nvPr/>
        </p:nvSpPr>
        <p:spPr>
          <a:xfrm>
            <a:off x="4505960" y="1343025"/>
            <a:ext cx="809625" cy="584200"/>
          </a:xfrm>
          <a:prstGeom prst="ellipse">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0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cxnSp>
        <p:nvCxnSpPr>
          <p:cNvPr id="12" name="直接连接符 11"/>
          <p:cNvCxnSpPr/>
          <p:nvPr/>
        </p:nvCxnSpPr>
        <p:spPr>
          <a:xfrm flipV="1">
            <a:off x="5315585" y="1828800"/>
            <a:ext cx="676275" cy="9525"/>
          </a:xfrm>
          <a:prstGeom prst="line">
            <a:avLst/>
          </a:prstGeom>
          <a:solidFill>
            <a:schemeClr val="accent1"/>
          </a:solidFill>
          <a:ln w="25400" cap="flat" cmpd="sng" algn="ctr">
            <a:solidFill>
              <a:srgbClr val="FF0000"/>
            </a:solidFill>
            <a:prstDash val="solid"/>
            <a:round/>
            <a:headEnd type="none" w="med" len="med"/>
            <a:tailEnd type="none" w="med" len="med"/>
          </a:ln>
          <a:effectLst/>
        </p:spPr>
      </p:cxn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8443"/>
                                        </p:tgtEl>
                                        <p:attrNameLst>
                                          <p:attrName>style.visibility</p:attrName>
                                        </p:attrNameLst>
                                      </p:cBhvr>
                                      <p:to>
                                        <p:strVal val="visible"/>
                                      </p:to>
                                    </p:set>
                                    <p:anim calcmode="lin" valueType="num">
                                      <p:cBhvr additive="base">
                                        <p:cTn id="17" dur="500" fill="hold"/>
                                        <p:tgtEl>
                                          <p:spTgt spid="18443"/>
                                        </p:tgtEl>
                                        <p:attrNameLst>
                                          <p:attrName>ppt_x</p:attrName>
                                        </p:attrNameLst>
                                      </p:cBhvr>
                                      <p:tavLst>
                                        <p:tav tm="0">
                                          <p:val>
                                            <p:strVal val="#ppt_x"/>
                                          </p:val>
                                        </p:tav>
                                        <p:tav tm="100000">
                                          <p:val>
                                            <p:strVal val="#ppt_x"/>
                                          </p:val>
                                        </p:tav>
                                      </p:tavLst>
                                    </p:anim>
                                    <p:anim calcmode="lin" valueType="num">
                                      <p:cBhvr additive="base">
                                        <p:cTn id="18" dur="500" fill="hold"/>
                                        <p:tgtEl>
                                          <p:spTgt spid="1844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500"/>
                            </p:stCondLst>
                            <p:childTnLst>
                              <p:par>
                                <p:cTn id="28" presetID="16" presetClass="entr" presetSubtype="2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par>
                          <p:cTn id="31" fill="hold">
                            <p:stCondLst>
                              <p:cond delay="1000"/>
                            </p:stCondLst>
                            <p:childTnLst>
                              <p:par>
                                <p:cTn id="32" presetID="16" presetClass="entr" presetSubtype="21"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par>
                          <p:cTn id="35" fill="hold">
                            <p:stCondLst>
                              <p:cond delay="1500"/>
                            </p:stCondLst>
                            <p:childTnLst>
                              <p:par>
                                <p:cTn id="36" presetID="16" presetClass="entr" presetSubtype="21"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par>
                                <p:cTn id="46" presetID="10"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autoUpdateAnimBg="0"/>
      <p:bldP spid="2" grpId="0" bldLvl="0" animBg="1"/>
      <p:bldP spid="17" grpId="0" bldLvl="0" animBg="1"/>
      <p:bldP spid="7" grpId="0" bldLvl="0" animBg="1"/>
      <p:bldP spid="10"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57000"/>
          </a:blip>
          <a:stretch>
            <a:fillRect/>
          </a:stretch>
        </a:blipFill>
        <a:effectLst/>
      </p:bgPr>
    </p:bg>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59080" y="438150"/>
            <a:ext cx="7468235" cy="553085"/>
          </a:xfrm>
          <a:prstGeom prst="rect">
            <a:avLst/>
          </a:prstGeom>
          <a:solidFill>
            <a:schemeClr val="bg1">
              <a:alpha val="23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marL="457200" indent="-457200" eaLnBrk="1" hangingPunct="1">
              <a:buFont typeface="Wingdings" panose="05000000000000000000" charset="0"/>
              <a:buChar char="Ø"/>
            </a:pPr>
            <a:r>
              <a:rPr lang="zh-CN" altLang="en-US" sz="3000" b="1" dirty="0">
                <a:latin typeface="黑体" panose="02010609060101010101" pitchFamily="49" charset="-122"/>
                <a:ea typeface="黑体" panose="02010609060101010101" pitchFamily="49" charset="-122"/>
              </a:rPr>
              <a:t>在</a:t>
            </a:r>
            <a:r>
              <a:rPr lang="zh-CN" altLang="en-US" sz="3000" b="1" dirty="0">
                <a:solidFill>
                  <a:srgbClr val="FF0000"/>
                </a:solidFill>
                <a:latin typeface="黑体" panose="02010609060101010101" pitchFamily="49" charset="-122"/>
                <a:ea typeface="黑体" panose="02010609060101010101" pitchFamily="49" charset="-122"/>
              </a:rPr>
              <a:t>暴风雨逼近之时</a:t>
            </a:r>
            <a:r>
              <a:rPr lang="zh-CN" altLang="en-US" sz="3000" b="1" dirty="0">
                <a:latin typeface="黑体" panose="02010609060101010101" pitchFamily="49" charset="-122"/>
                <a:ea typeface="黑体" panose="02010609060101010101" pitchFamily="49" charset="-122"/>
              </a:rPr>
              <a:t>，周围的环境怎么样？</a:t>
            </a:r>
            <a:endParaRPr lang="zh-CN" altLang="en-US" sz="3000" b="1" dirty="0">
              <a:latin typeface="黑体" panose="02010609060101010101" pitchFamily="49" charset="-122"/>
              <a:ea typeface="黑体" panose="02010609060101010101" pitchFamily="49" charset="-122"/>
            </a:endParaRPr>
          </a:p>
        </p:txBody>
      </p:sp>
      <p:sp>
        <p:nvSpPr>
          <p:cNvPr id="3" name="TextBox 2"/>
          <p:cNvSpPr txBox="1">
            <a:spLocks noChangeArrowheads="1"/>
          </p:cNvSpPr>
          <p:nvPr/>
        </p:nvSpPr>
        <p:spPr bwMode="auto">
          <a:xfrm>
            <a:off x="283210" y="1231900"/>
            <a:ext cx="8577580" cy="865505"/>
          </a:xfrm>
          <a:prstGeom prst="rect">
            <a:avLst/>
          </a:prstGeom>
          <a:solidFill>
            <a:srgbClr val="0070C0">
              <a:alpha val="23000"/>
            </a:srgb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lnSpc>
                <a:spcPct val="90000"/>
              </a:lnSpc>
            </a:pPr>
            <a:r>
              <a:rPr lang="zh-CN" altLang="en-US" sz="2800" b="1" dirty="0">
                <a:latin typeface="宋体" panose="02010600030101010101" pitchFamily="2" charset="-122"/>
              </a:rPr>
              <a:t>    </a:t>
            </a:r>
            <a:r>
              <a:rPr lang="zh-CN" altLang="en-US" sz="2800" b="1" dirty="0">
                <a:solidFill>
                  <a:srgbClr val="0000FF"/>
                </a:solidFill>
                <a:latin typeface="华文楷体" panose="02010600040101010101" charset="-122"/>
                <a:ea typeface="华文楷体" panose="02010600040101010101" charset="-122"/>
              </a:rPr>
              <a:t>乌云越来越暗，越来越低，向海面直压下来，而波浪一边歌唱，一边冲向高空，去迎接那雷声。</a:t>
            </a:r>
            <a:endParaRPr lang="zh-CN" altLang="en-US" sz="2800" b="1" dirty="0">
              <a:solidFill>
                <a:srgbClr val="0000FF"/>
              </a:solidFill>
              <a:latin typeface="华文楷体" panose="02010600040101010101" charset="-122"/>
              <a:ea typeface="华文楷体" panose="02010600040101010101" charset="-122"/>
            </a:endParaRPr>
          </a:p>
        </p:txBody>
      </p:sp>
      <p:sp>
        <p:nvSpPr>
          <p:cNvPr id="4" name="TextBox 3"/>
          <p:cNvSpPr txBox="1">
            <a:spLocks noChangeArrowheads="1"/>
          </p:cNvSpPr>
          <p:nvPr/>
        </p:nvSpPr>
        <p:spPr bwMode="auto">
          <a:xfrm>
            <a:off x="198120" y="2319655"/>
            <a:ext cx="8748395" cy="2630170"/>
          </a:xfrm>
          <a:prstGeom prst="rect">
            <a:avLst/>
          </a:prstGeom>
          <a:solidFill>
            <a:srgbClr val="FF0000">
              <a:alpha val="23000"/>
            </a:srgbClr>
          </a:solidFill>
          <a:ln w="28575" cmpd="dbl">
            <a:solidFill>
              <a:srgbClr val="FF0000"/>
            </a:solidFill>
            <a:prstDash val="sysDot"/>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   </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 写出了大海强大的力量，浩大的声势。险恶的环境象征着黑暗的社会政治形势，预示着革命与反革命的斗争日益激化。</a:t>
            </a:r>
            <a:endParaRPr lang="en-US"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eaLnBrk="1" hangingPunct="1">
              <a:lnSpc>
                <a:spcPct val="110000"/>
              </a:lnSpc>
            </a:pP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    “歌唱”“冲”“迎接”等词突出了广大人民群众</a:t>
            </a:r>
            <a:r>
              <a:rPr lang="zh-CN" altLang="en-US" sz="3000" b="1" dirty="0">
                <a:solidFill>
                  <a:srgbClr val="FF00FF"/>
                </a:solidFill>
                <a:latin typeface="黑体" panose="02010609060101010101" pitchFamily="49" charset="-122"/>
                <a:ea typeface="黑体" panose="02010609060101010101" pitchFamily="49" charset="-122"/>
                <a:cs typeface="黑体" panose="02010609060101010101" pitchFamily="49" charset="-122"/>
              </a:rPr>
              <a:t>主动迎战的战斗热情和乐观勇敢的革命精神</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endPar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trips(down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3" grpId="0" bldLvl="0" animBg="1"/>
      <p:bldP spid="4"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64000"/>
          </a:blip>
          <a:stretch>
            <a:fillRect/>
          </a:stretch>
        </a:blipFill>
        <a:effectLst/>
      </p:bgPr>
    </p:bg>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59410" y="668655"/>
            <a:ext cx="8425180" cy="1512570"/>
          </a:xfrm>
          <a:prstGeom prst="rect">
            <a:avLst/>
          </a:prstGeom>
          <a:solidFill>
            <a:srgbClr val="0070C0">
              <a:alpha val="25000"/>
            </a:srgb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zh-CN" altLang="en-US" sz="2800" b="1" dirty="0">
                <a:latin typeface="华文楷体" panose="02010600040101010101" charset="-122"/>
                <a:ea typeface="华文楷体" panose="02010600040101010101" charset="-122"/>
                <a:cs typeface="华文楷体" panose="02010600040101010101" charset="-122"/>
              </a:rPr>
              <a:t>       </a:t>
            </a:r>
            <a:r>
              <a:rPr lang="zh-CN" altLang="en-US" sz="2800" b="1" dirty="0">
                <a:solidFill>
                  <a:srgbClr val="0000FF"/>
                </a:solidFill>
                <a:latin typeface="华文楷体" panose="02010600040101010101" charset="-122"/>
                <a:ea typeface="华文楷体" panose="02010600040101010101" charset="-122"/>
                <a:cs typeface="华文楷体" panose="02010600040101010101" charset="-122"/>
              </a:rPr>
              <a:t>雷声轰响。波浪在愤怒的飞沫中</a:t>
            </a:r>
            <a:r>
              <a:rPr lang="zh-CN" altLang="en-US" sz="2800" b="1" dirty="0">
                <a:solidFill>
                  <a:srgbClr val="FF00FF"/>
                </a:solidFill>
                <a:latin typeface="华文楷体" panose="02010600040101010101" charset="-122"/>
                <a:ea typeface="华文楷体" panose="02010600040101010101" charset="-122"/>
                <a:cs typeface="华文楷体" panose="02010600040101010101" charset="-122"/>
              </a:rPr>
              <a:t>呼叫</a:t>
            </a:r>
            <a:r>
              <a:rPr lang="zh-CN" altLang="en-US" sz="2800" b="1" dirty="0">
                <a:solidFill>
                  <a:srgbClr val="0000FF"/>
                </a:solidFill>
                <a:latin typeface="华文楷体" panose="02010600040101010101" charset="-122"/>
                <a:ea typeface="华文楷体" panose="02010600040101010101" charset="-122"/>
                <a:cs typeface="华文楷体" panose="02010600040101010101" charset="-122"/>
              </a:rPr>
              <a:t>，跟狂风</a:t>
            </a:r>
            <a:r>
              <a:rPr lang="zh-CN" altLang="en-US" sz="2800" b="1" dirty="0">
                <a:solidFill>
                  <a:srgbClr val="FF00FF"/>
                </a:solidFill>
                <a:latin typeface="华文楷体" panose="02010600040101010101" charset="-122"/>
                <a:ea typeface="华文楷体" panose="02010600040101010101" charset="-122"/>
                <a:cs typeface="华文楷体" panose="02010600040101010101" charset="-122"/>
              </a:rPr>
              <a:t>争鸣</a:t>
            </a:r>
            <a:r>
              <a:rPr lang="zh-CN" altLang="en-US" sz="2800" b="1" dirty="0">
                <a:solidFill>
                  <a:srgbClr val="0000FF"/>
                </a:solidFill>
                <a:latin typeface="华文楷体" panose="02010600040101010101" charset="-122"/>
                <a:ea typeface="华文楷体" panose="02010600040101010101" charset="-122"/>
                <a:cs typeface="华文楷体" panose="02010600040101010101" charset="-122"/>
              </a:rPr>
              <a:t>。看吧，狂风紧紧</a:t>
            </a:r>
            <a:r>
              <a:rPr lang="zh-CN" altLang="en-US" sz="2800" b="1" dirty="0">
                <a:solidFill>
                  <a:srgbClr val="FF00FF"/>
                </a:solidFill>
                <a:latin typeface="华文楷体" panose="02010600040101010101" charset="-122"/>
                <a:ea typeface="华文楷体" panose="02010600040101010101" charset="-122"/>
                <a:cs typeface="华文楷体" panose="02010600040101010101" charset="-122"/>
              </a:rPr>
              <a:t>抱起</a:t>
            </a:r>
            <a:r>
              <a:rPr lang="zh-CN" altLang="en-US" sz="2800" b="1" dirty="0">
                <a:solidFill>
                  <a:srgbClr val="0000FF"/>
                </a:solidFill>
                <a:latin typeface="华文楷体" panose="02010600040101010101" charset="-122"/>
                <a:ea typeface="华文楷体" panose="02010600040101010101" charset="-122"/>
                <a:cs typeface="华文楷体" panose="02010600040101010101" charset="-122"/>
              </a:rPr>
              <a:t>一层层巨浪，</a:t>
            </a:r>
            <a:r>
              <a:rPr lang="zh-CN" altLang="en-US" sz="2800" b="1" dirty="0">
                <a:solidFill>
                  <a:srgbClr val="FF0000"/>
                </a:solidFill>
                <a:latin typeface="华文楷体" panose="02010600040101010101" charset="-122"/>
                <a:ea typeface="华文楷体" panose="02010600040101010101" charset="-122"/>
                <a:cs typeface="华文楷体" panose="02010600040101010101" charset="-122"/>
              </a:rPr>
              <a:t>恶狠狠</a:t>
            </a:r>
            <a:r>
              <a:rPr lang="zh-CN" altLang="en-US" sz="2800" b="1" dirty="0">
                <a:solidFill>
                  <a:srgbClr val="0000FF"/>
                </a:solidFill>
                <a:latin typeface="华文楷体" panose="02010600040101010101" charset="-122"/>
                <a:ea typeface="华文楷体" panose="02010600040101010101" charset="-122"/>
                <a:cs typeface="华文楷体" panose="02010600040101010101" charset="-122"/>
              </a:rPr>
              <a:t>地把它们</a:t>
            </a:r>
            <a:r>
              <a:rPr lang="zh-CN" altLang="en-US" sz="2800" b="1" dirty="0">
                <a:solidFill>
                  <a:srgbClr val="FF00FF"/>
                </a:solidFill>
                <a:latin typeface="华文楷体" panose="02010600040101010101" charset="-122"/>
                <a:ea typeface="华文楷体" panose="02010600040101010101" charset="-122"/>
                <a:cs typeface="华文楷体" panose="02010600040101010101" charset="-122"/>
              </a:rPr>
              <a:t>甩到</a:t>
            </a:r>
            <a:r>
              <a:rPr lang="zh-CN" altLang="en-US" sz="2800" b="1" dirty="0">
                <a:solidFill>
                  <a:srgbClr val="0000FF"/>
                </a:solidFill>
                <a:latin typeface="华文楷体" panose="02010600040101010101" charset="-122"/>
                <a:ea typeface="华文楷体" panose="02010600040101010101" charset="-122"/>
                <a:cs typeface="华文楷体" panose="02010600040101010101" charset="-122"/>
              </a:rPr>
              <a:t>悬崖上，把这些大块的翡翠摔成尘雾和碎末。</a:t>
            </a:r>
            <a:endParaRPr lang="zh-CN" altLang="en-US" sz="2800" b="1" dirty="0">
              <a:solidFill>
                <a:srgbClr val="0000FF"/>
              </a:solidFill>
              <a:latin typeface="华文楷体" panose="02010600040101010101" charset="-122"/>
              <a:ea typeface="华文楷体" panose="02010600040101010101" charset="-122"/>
              <a:cs typeface="华文楷体" panose="02010600040101010101" charset="-122"/>
            </a:endParaRPr>
          </a:p>
        </p:txBody>
      </p:sp>
      <p:sp>
        <p:nvSpPr>
          <p:cNvPr id="4" name="TextBox 3"/>
          <p:cNvSpPr txBox="1">
            <a:spLocks noChangeArrowheads="1"/>
          </p:cNvSpPr>
          <p:nvPr/>
        </p:nvSpPr>
        <p:spPr bwMode="auto">
          <a:xfrm>
            <a:off x="818515" y="3122930"/>
            <a:ext cx="7506970" cy="1198880"/>
          </a:xfrm>
          <a:prstGeom prst="rect">
            <a:avLst/>
          </a:prstGeom>
          <a:solidFill>
            <a:srgbClr val="FF0000">
              <a:alpha val="39000"/>
            </a:srgbClr>
          </a:solidFill>
          <a:ln w="28575" cmpd="dbl">
            <a:solidFill>
              <a:srgbClr val="FF0000"/>
            </a:solidFill>
            <a:prstDash val="sysDot"/>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    把波浪和狂风拟人化，写出了风浪猖狂反扑的嚣张气焰。表现环境更加险恶。</a:t>
            </a:r>
            <a:endPar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6" name="椭圆形标注 5"/>
          <p:cNvSpPr/>
          <p:nvPr/>
        </p:nvSpPr>
        <p:spPr>
          <a:xfrm>
            <a:off x="7436485" y="2181225"/>
            <a:ext cx="1428750" cy="801370"/>
          </a:xfrm>
          <a:prstGeom prst="wedgeEllipseCallout">
            <a:avLst>
              <a:gd name="adj1" fmla="val -48629"/>
              <a:gd name="adj2" fmla="val -60536"/>
            </a:avLst>
          </a:prstGeom>
          <a:solidFill>
            <a:srgbClr val="FFFF00">
              <a:alpha val="39000"/>
            </a:srgbClr>
          </a:solidFill>
          <a:ln w="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3200" b="1" dirty="0">
                <a:solidFill>
                  <a:srgbClr val="FF0000"/>
                </a:solidFill>
                <a:latin typeface="+mj-ea"/>
                <a:ea typeface="+mj-ea"/>
              </a:rPr>
              <a:t>拟人</a:t>
            </a:r>
            <a:endParaRPr lang="zh-CN" altLang="en-US" sz="3200" b="1" dirty="0">
              <a:solidFill>
                <a:srgbClr val="FF0000"/>
              </a:solidFill>
              <a:latin typeface="+mj-ea"/>
              <a:ea typeface="+mj-ea"/>
            </a:endParaRPr>
          </a:p>
        </p:txBody>
      </p:sp>
      <p:sp>
        <p:nvSpPr>
          <p:cNvPr id="10" name="椭圆 9"/>
          <p:cNvSpPr/>
          <p:nvPr/>
        </p:nvSpPr>
        <p:spPr>
          <a:xfrm>
            <a:off x="6410960" y="1132840"/>
            <a:ext cx="1225550" cy="584200"/>
          </a:xfrm>
          <a:prstGeom prst="ellipse">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0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6" grpId="0" bldLvl="0" animBg="1"/>
      <p:bldP spid="10"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64000"/>
          </a:blip>
          <a:stretch>
            <a:fillRect/>
          </a:stretch>
        </a:blipFill>
        <a:effectLst/>
      </p:bgPr>
    </p:bg>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23215" y="625475"/>
            <a:ext cx="7334250" cy="553085"/>
          </a:xfrm>
          <a:prstGeom prst="rect">
            <a:avLst/>
          </a:prstGeom>
          <a:solidFill>
            <a:schemeClr val="bg1">
              <a:alpha val="39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marL="457200" indent="-457200" eaLnBrk="1" hangingPunct="1">
              <a:buFont typeface="Wingdings" panose="05000000000000000000" charset="0"/>
              <a:buChar char="Ø"/>
            </a:pPr>
            <a:r>
              <a:rPr lang="zh-CN" altLang="en-US" sz="3000" b="1">
                <a:latin typeface="黑体" panose="02010609060101010101" pitchFamily="49" charset="-122"/>
                <a:ea typeface="黑体" panose="02010609060101010101" pitchFamily="49" charset="-122"/>
              </a:rPr>
              <a:t>在</a:t>
            </a:r>
            <a:r>
              <a:rPr lang="zh-CN" altLang="en-US" sz="3000" b="1">
                <a:solidFill>
                  <a:srgbClr val="FF0000"/>
                </a:solidFill>
                <a:latin typeface="黑体" panose="02010609060101010101" pitchFamily="49" charset="-122"/>
                <a:ea typeface="黑体" panose="02010609060101010101" pitchFamily="49" charset="-122"/>
              </a:rPr>
              <a:t>暴风雨即临之时</a:t>
            </a:r>
            <a:r>
              <a:rPr lang="zh-CN" altLang="en-US" sz="3000" b="1">
                <a:latin typeface="黑体" panose="02010609060101010101" pitchFamily="49" charset="-122"/>
                <a:ea typeface="黑体" panose="02010609060101010101" pitchFamily="49" charset="-122"/>
              </a:rPr>
              <a:t>，周围的环境怎么样？</a:t>
            </a:r>
            <a:endParaRPr lang="zh-CN" altLang="en-US" sz="3000" b="1">
              <a:latin typeface="黑体" panose="02010609060101010101" pitchFamily="49" charset="-122"/>
              <a:ea typeface="黑体" panose="02010609060101010101" pitchFamily="49" charset="-122"/>
            </a:endParaRPr>
          </a:p>
        </p:txBody>
      </p:sp>
      <p:sp>
        <p:nvSpPr>
          <p:cNvPr id="3" name="TextBox 2"/>
          <p:cNvSpPr txBox="1">
            <a:spLocks noChangeArrowheads="1"/>
          </p:cNvSpPr>
          <p:nvPr/>
        </p:nvSpPr>
        <p:spPr bwMode="auto">
          <a:xfrm>
            <a:off x="1383030" y="1462405"/>
            <a:ext cx="4750435" cy="521970"/>
          </a:xfrm>
          <a:prstGeom prst="rect">
            <a:avLst/>
          </a:prstGeom>
          <a:solidFill>
            <a:srgbClr val="0070C0">
              <a:alpha val="25000"/>
            </a:srgb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0000FF"/>
                </a:solidFill>
                <a:latin typeface="华文楷体" panose="02010600040101010101" charset="-122"/>
                <a:ea typeface="华文楷体" panose="02010600040101010101" charset="-122"/>
                <a:cs typeface="华文楷体" panose="02010600040101010101" charset="-122"/>
              </a:rPr>
              <a:t>狂风吼叫……雷声轰响……</a:t>
            </a:r>
            <a:endParaRPr lang="zh-CN" altLang="en-US" sz="2800" b="1" dirty="0">
              <a:solidFill>
                <a:srgbClr val="0000FF"/>
              </a:solidFill>
              <a:latin typeface="华文楷体" panose="02010600040101010101" charset="-122"/>
              <a:ea typeface="华文楷体" panose="02010600040101010101" charset="-122"/>
              <a:cs typeface="华文楷体" panose="02010600040101010101" charset="-122"/>
            </a:endParaRPr>
          </a:p>
        </p:txBody>
      </p:sp>
      <p:sp>
        <p:nvSpPr>
          <p:cNvPr id="4" name="TextBox 3"/>
          <p:cNvSpPr txBox="1">
            <a:spLocks noChangeArrowheads="1"/>
          </p:cNvSpPr>
          <p:nvPr/>
        </p:nvSpPr>
        <p:spPr bwMode="auto">
          <a:xfrm>
            <a:off x="824230" y="2327910"/>
            <a:ext cx="4199255" cy="2306955"/>
          </a:xfrm>
          <a:prstGeom prst="rect">
            <a:avLst/>
          </a:prstGeom>
          <a:solidFill>
            <a:srgbClr val="FF0000">
              <a:alpha val="25000"/>
            </a:srgbClr>
          </a:solidFill>
          <a:ln w="28575" cmpd="dbl">
            <a:solidFill>
              <a:srgbClr val="FF0000"/>
            </a:solidFill>
            <a:prstDash val="sysDot"/>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rPr>
              <a:t>    说明了狂风、惊雷一刻也没有停止肆虐逞威，以声音渲染了浓烈的气势。</a:t>
            </a:r>
            <a:endPar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pic>
        <p:nvPicPr>
          <p:cNvPr id="56322" name="Picture 2" descr="http://www.jituwang.com/uploads/allimg/160404/257858-16040422362977.jpg"/>
          <p:cNvPicPr>
            <a:picLocks noChangeAspect="1" noChangeArrowheads="1"/>
          </p:cNvPicPr>
          <p:nvPr/>
        </p:nvPicPr>
        <p:blipFill>
          <a:blip r:embed="rId2" cstate="email"/>
          <a:srcRect/>
          <a:stretch>
            <a:fillRect/>
          </a:stretch>
        </p:blipFill>
        <p:spPr bwMode="auto">
          <a:xfrm>
            <a:off x="5615550" y="2327959"/>
            <a:ext cx="2662231" cy="2298908"/>
          </a:xfrm>
          <a:prstGeom prst="rect">
            <a:avLst/>
          </a:prstGeom>
          <a:ln>
            <a:noFill/>
          </a:ln>
          <a:effectLst>
            <a:softEdge rad="112500"/>
          </a:effectLst>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par>
                                <p:cTn id="20" presetID="6" presetClass="entr" presetSubtype="32" fill="hold" nodeType="withEffect">
                                  <p:stCondLst>
                                    <p:cond delay="0"/>
                                  </p:stCondLst>
                                  <p:childTnLst>
                                    <p:set>
                                      <p:cBhvr>
                                        <p:cTn id="21" dur="1" fill="hold">
                                          <p:stCondLst>
                                            <p:cond delay="0"/>
                                          </p:stCondLst>
                                        </p:cTn>
                                        <p:tgtEl>
                                          <p:spTgt spid="56322"/>
                                        </p:tgtEl>
                                        <p:attrNameLst>
                                          <p:attrName>style.visibility</p:attrName>
                                        </p:attrNameLst>
                                      </p:cBhvr>
                                      <p:to>
                                        <p:strVal val="visible"/>
                                      </p:to>
                                    </p:set>
                                    <p:animEffect transition="in" filter="circle(out)">
                                      <p:cBhvr>
                                        <p:cTn id="22" dur="2000"/>
                                        <p:tgtEl>
                                          <p:spTgt spid="56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3" grpId="0" bldLvl="0" animBg="1"/>
      <p:bldP spid="4"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59000"/>
          </a:blip>
          <a:stretch>
            <a:fillRect/>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555625" y="535305"/>
            <a:ext cx="7927340" cy="1814830"/>
          </a:xfrm>
          <a:prstGeom prst="rect">
            <a:avLst/>
          </a:prstGeom>
          <a:solidFill>
            <a:srgbClr val="0070C0">
              <a:alpha val="25000"/>
            </a:srgb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lnSpc>
                <a:spcPct val="100000"/>
              </a:lnSpc>
            </a:pPr>
            <a:r>
              <a:rPr lang="zh-CN" altLang="en-US" sz="2800" b="1" dirty="0">
                <a:solidFill>
                  <a:srgbClr val="0000FF"/>
                </a:solidFill>
                <a:latin typeface="华文楷体" panose="02010600040101010101" charset="-122"/>
                <a:ea typeface="华文楷体" panose="02010600040101010101" charset="-122"/>
                <a:cs typeface="华文楷体" panose="02010600040101010101" charset="-122"/>
              </a:rPr>
              <a:t>        </a:t>
            </a:r>
            <a:r>
              <a:rPr lang="zh-CN" altLang="en-US" sz="2800" b="1" dirty="0">
                <a:solidFill>
                  <a:srgbClr val="FF00FF"/>
                </a:solidFill>
                <a:latin typeface="华文楷体" panose="02010600040101010101" charset="-122"/>
                <a:ea typeface="华文楷体" panose="02010600040101010101" charset="-122"/>
                <a:cs typeface="华文楷体" panose="02010600040101010101" charset="-122"/>
              </a:rPr>
              <a:t>一堆堆乌云，像青色的火焰，</a:t>
            </a:r>
            <a:r>
              <a:rPr lang="zh-CN" altLang="en-US" sz="2800" b="1" dirty="0">
                <a:solidFill>
                  <a:srgbClr val="0000FF"/>
                </a:solidFill>
                <a:latin typeface="华文楷体" panose="02010600040101010101" charset="-122"/>
                <a:ea typeface="华文楷体" panose="02010600040101010101" charset="-122"/>
                <a:cs typeface="华文楷体" panose="02010600040101010101" charset="-122"/>
              </a:rPr>
              <a:t>在无底的大海上燃烧。大海</a:t>
            </a:r>
            <a:r>
              <a:rPr lang="zh-CN" altLang="en-US" sz="2800" b="1" dirty="0">
                <a:solidFill>
                  <a:srgbClr val="FF0000"/>
                </a:solidFill>
                <a:latin typeface="华文楷体" panose="02010600040101010101" charset="-122"/>
                <a:ea typeface="华文楷体" panose="02010600040101010101" charset="-122"/>
                <a:cs typeface="华文楷体" panose="02010600040101010101" charset="-122"/>
              </a:rPr>
              <a:t>抓住</a:t>
            </a:r>
            <a:r>
              <a:rPr lang="zh-CN" altLang="en-US" sz="2800" b="1" dirty="0">
                <a:solidFill>
                  <a:srgbClr val="0000FF"/>
                </a:solidFill>
                <a:latin typeface="华文楷体" panose="02010600040101010101" charset="-122"/>
                <a:ea typeface="华文楷体" panose="02010600040101010101" charset="-122"/>
                <a:cs typeface="华文楷体" panose="02010600040101010101" charset="-122"/>
              </a:rPr>
              <a:t>闪电的箭光，把它们熄灭在自己的深渊里。</a:t>
            </a:r>
            <a:r>
              <a:rPr lang="zh-CN" altLang="en-US" sz="2800" b="1" dirty="0">
                <a:solidFill>
                  <a:srgbClr val="FF00FF"/>
                </a:solidFill>
                <a:latin typeface="华文楷体" panose="02010600040101010101" charset="-122"/>
                <a:ea typeface="华文楷体" panose="02010600040101010101" charset="-122"/>
                <a:cs typeface="华文楷体" panose="02010600040101010101" charset="-122"/>
              </a:rPr>
              <a:t>这些闪电的影子，活像一条条火蛇，在大海里</a:t>
            </a:r>
            <a:r>
              <a:rPr lang="zh-CN" altLang="en-US" sz="2800" b="1" dirty="0">
                <a:solidFill>
                  <a:srgbClr val="FF0000"/>
                </a:solidFill>
                <a:latin typeface="华文楷体" panose="02010600040101010101" charset="-122"/>
                <a:ea typeface="华文楷体" panose="02010600040101010101" charset="-122"/>
                <a:cs typeface="华文楷体" panose="02010600040101010101" charset="-122"/>
              </a:rPr>
              <a:t>蜿蜒游动</a:t>
            </a:r>
            <a:r>
              <a:rPr lang="zh-CN" altLang="en-US" sz="2800" b="1" dirty="0">
                <a:solidFill>
                  <a:srgbClr val="0000FF"/>
                </a:solidFill>
                <a:latin typeface="华文楷体" panose="02010600040101010101" charset="-122"/>
                <a:ea typeface="华文楷体" panose="02010600040101010101" charset="-122"/>
                <a:cs typeface="华文楷体" panose="02010600040101010101" charset="-122"/>
              </a:rPr>
              <a:t>，</a:t>
            </a:r>
            <a:r>
              <a:rPr lang="zh-CN" altLang="en-US" sz="2800" b="1" dirty="0">
                <a:solidFill>
                  <a:srgbClr val="0000FF"/>
                </a:solidFill>
                <a:latin typeface="华文楷体" panose="02010600040101010101" charset="-122"/>
                <a:ea typeface="华文楷体" panose="02010600040101010101" charset="-122"/>
                <a:cs typeface="华文楷体" panose="02010600040101010101" charset="-122"/>
              </a:rPr>
              <a:t>一晃就消失了。</a:t>
            </a:r>
            <a:endParaRPr lang="zh-CN" altLang="en-US" sz="2800" b="1" dirty="0">
              <a:solidFill>
                <a:srgbClr val="0000FF"/>
              </a:solidFill>
              <a:latin typeface="华文楷体" panose="02010600040101010101" charset="-122"/>
              <a:ea typeface="华文楷体" panose="02010600040101010101" charset="-122"/>
              <a:cs typeface="华文楷体" panose="02010600040101010101" charset="-122"/>
            </a:endParaRPr>
          </a:p>
        </p:txBody>
      </p:sp>
      <p:pic>
        <p:nvPicPr>
          <p:cNvPr id="55298" name="Picture 2" descr="http://img.taopic.com/uploads/allimg/130508/240394-13050PR41860.jpg"/>
          <p:cNvPicPr>
            <a:picLocks noChangeAspect="1" noChangeArrowheads="1"/>
          </p:cNvPicPr>
          <p:nvPr/>
        </p:nvPicPr>
        <p:blipFill>
          <a:blip r:embed="rId2" cstate="email"/>
          <a:srcRect/>
          <a:stretch>
            <a:fillRect/>
          </a:stretch>
        </p:blipFill>
        <p:spPr bwMode="auto">
          <a:xfrm>
            <a:off x="1310365" y="2689547"/>
            <a:ext cx="2458528" cy="2186452"/>
          </a:xfrm>
          <a:prstGeom prst="rect">
            <a:avLst/>
          </a:prstGeom>
          <a:ln>
            <a:noFill/>
          </a:ln>
          <a:effectLst>
            <a:softEdge rad="112500"/>
          </a:effectLst>
        </p:spPr>
      </p:pic>
      <p:sp>
        <p:nvSpPr>
          <p:cNvPr id="3" name="TextBox 2"/>
          <p:cNvSpPr txBox="1">
            <a:spLocks noChangeArrowheads="1"/>
          </p:cNvSpPr>
          <p:nvPr/>
        </p:nvSpPr>
        <p:spPr bwMode="auto">
          <a:xfrm>
            <a:off x="3935095" y="2476500"/>
            <a:ext cx="4653280" cy="2399665"/>
          </a:xfrm>
          <a:prstGeom prst="rect">
            <a:avLst/>
          </a:prstGeom>
          <a:solidFill>
            <a:srgbClr val="FF0000">
              <a:alpha val="25000"/>
            </a:srgbClr>
          </a:solidFill>
          <a:ln w="28575" cmpd="dbl">
            <a:solidFill>
              <a:srgbClr val="FF0000"/>
            </a:solidFill>
            <a:prstDash val="sysDot"/>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lnSpc>
                <a:spcPct val="100000"/>
              </a:lnSpc>
            </a:pPr>
            <a:r>
              <a:rPr lang="zh-CN" altLang="en-US" sz="3000" b="1">
                <a:latin typeface="楷体" panose="02010609060101010101" pitchFamily="49" charset="-122"/>
                <a:ea typeface="楷体" panose="02010609060101010101" pitchFamily="49" charset="-122"/>
                <a:cs typeface="楷体" panose="02010609060101010101" pitchFamily="49" charset="-122"/>
              </a:rPr>
              <a:t>   </a:t>
            </a:r>
            <a:r>
              <a:rPr lang="zh-CN" altLang="en-US" sz="3000" b="1" u="sng">
                <a:solidFill>
                  <a:srgbClr val="FF00FF"/>
                </a:solidFill>
                <a:latin typeface="楷体" panose="02010609060101010101" pitchFamily="49" charset="-122"/>
                <a:ea typeface="楷体" panose="02010609060101010101" pitchFamily="49" charset="-122"/>
                <a:cs typeface="楷体" panose="02010609060101010101" pitchFamily="49" charset="-122"/>
              </a:rPr>
              <a:t> 比喻、拟人</a:t>
            </a:r>
            <a:r>
              <a:rPr lang="zh-CN" altLang="en-US" sz="3000" b="1">
                <a:solidFill>
                  <a:srgbClr val="FF0000"/>
                </a:solidFill>
                <a:latin typeface="楷体" panose="02010609060101010101" pitchFamily="49" charset="-122"/>
                <a:ea typeface="楷体" panose="02010609060101010101" pitchFamily="49" charset="-122"/>
                <a:cs typeface="楷体" panose="02010609060101010101" pitchFamily="49" charset="-122"/>
              </a:rPr>
              <a:t>，生动地描写乌云和闪电在大海中的样子，“抓住”显示了大海的力量；“深渊”表现了大海的潜能。</a:t>
            </a:r>
            <a:endParaRPr lang="zh-CN" altLang="en-US" sz="3000" b="1">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sp>
        <p:nvSpPr>
          <p:cNvPr id="10" name="椭圆 9"/>
          <p:cNvSpPr/>
          <p:nvPr/>
        </p:nvSpPr>
        <p:spPr>
          <a:xfrm>
            <a:off x="2759710" y="984885"/>
            <a:ext cx="787400" cy="484505"/>
          </a:xfrm>
          <a:prstGeom prst="ellipse">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0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4" name="椭圆 3"/>
          <p:cNvSpPr/>
          <p:nvPr/>
        </p:nvSpPr>
        <p:spPr>
          <a:xfrm>
            <a:off x="2074545" y="1842135"/>
            <a:ext cx="1472565" cy="474345"/>
          </a:xfrm>
          <a:prstGeom prst="ellipse">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0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500"/>
                            </p:stCondLst>
                            <p:childTnLst>
                              <p:par>
                                <p:cTn id="16" presetID="6" presetClass="entr" presetSubtype="16"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par>
                                <p:cTn id="19" presetID="6" presetClass="entr" presetSubtype="16" fill="hold" nodeType="withEffect">
                                  <p:stCondLst>
                                    <p:cond delay="0"/>
                                  </p:stCondLst>
                                  <p:childTnLst>
                                    <p:set>
                                      <p:cBhvr>
                                        <p:cTn id="20" dur="1" fill="hold">
                                          <p:stCondLst>
                                            <p:cond delay="0"/>
                                          </p:stCondLst>
                                        </p:cTn>
                                        <p:tgtEl>
                                          <p:spTgt spid="55298"/>
                                        </p:tgtEl>
                                        <p:attrNameLst>
                                          <p:attrName>style.visibility</p:attrName>
                                        </p:attrNameLst>
                                      </p:cBhvr>
                                      <p:to>
                                        <p:strVal val="visible"/>
                                      </p:to>
                                    </p:set>
                                    <p:animEffect transition="in" filter="circle(in)">
                                      <p:cBhvr>
                                        <p:cTn id="21" dur="2000"/>
                                        <p:tgtEl>
                                          <p:spTgt spid="55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10" grpId="0" bldLvl="0" animBg="1"/>
      <p:bldP spid="4"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60000"/>
          </a:blip>
          <a:stretch>
            <a:fillRect/>
          </a:stretch>
        </a:blipFill>
        <a:effectLst/>
      </p:bgPr>
    </p:bg>
    <p:spTree>
      <p:nvGrpSpPr>
        <p:cNvPr id="1" name=""/>
        <p:cNvGrpSpPr/>
        <p:nvPr/>
      </p:nvGrpSpPr>
      <p:grpSpPr>
        <a:xfrm>
          <a:off x="0" y="0"/>
          <a:ext cx="0" cy="0"/>
          <a:chOff x="0" y="0"/>
          <a:chExt cx="0" cy="0"/>
        </a:xfrm>
      </p:grpSpPr>
      <p:sp>
        <p:nvSpPr>
          <p:cNvPr id="37891" name="Text Box 3"/>
          <p:cNvSpPr txBox="1">
            <a:spLocks noChangeArrowheads="1"/>
          </p:cNvSpPr>
          <p:nvPr/>
        </p:nvSpPr>
        <p:spPr bwMode="auto">
          <a:xfrm>
            <a:off x="391160" y="622300"/>
            <a:ext cx="5805805" cy="521970"/>
          </a:xfrm>
          <a:prstGeom prst="rect">
            <a:avLst/>
          </a:prstGeom>
          <a:solidFill>
            <a:srgbClr val="0070C0">
              <a:alpha val="25000"/>
            </a:srgbClr>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lang="zh-CN" altLang="en-US" sz="2800" b="1" dirty="0">
                <a:solidFill>
                  <a:srgbClr val="0000FF"/>
                </a:solidFill>
                <a:latin typeface="华文楷体" panose="02010600040101010101" charset="-122"/>
                <a:ea typeface="华文楷体" panose="02010600040101010101" charset="-122"/>
              </a:rPr>
              <a:t>在苍茫的大海上，狂风卷集着乌云</a:t>
            </a:r>
            <a:endParaRPr lang="zh-CN" altLang="en-US" sz="2800" b="1" dirty="0">
              <a:solidFill>
                <a:srgbClr val="0000FF"/>
              </a:solidFill>
              <a:latin typeface="华文楷体" panose="02010600040101010101" charset="-122"/>
              <a:ea typeface="华文楷体" panose="02010600040101010101" charset="-122"/>
            </a:endParaRPr>
          </a:p>
        </p:txBody>
      </p:sp>
      <p:sp>
        <p:nvSpPr>
          <p:cNvPr id="37892" name="AutoShape 4"/>
          <p:cNvSpPr>
            <a:spLocks noChangeArrowheads="1"/>
          </p:cNvSpPr>
          <p:nvPr/>
        </p:nvSpPr>
        <p:spPr bwMode="auto">
          <a:xfrm>
            <a:off x="6033206" y="797695"/>
            <a:ext cx="342960" cy="171480"/>
          </a:xfrm>
          <a:prstGeom prst="rightArrow">
            <a:avLst>
              <a:gd name="adj1" fmla="val 50000"/>
              <a:gd name="adj2" fmla="val 50000"/>
            </a:avLst>
          </a:prstGeom>
        </p:spPr>
        <p:style>
          <a:lnRef idx="1">
            <a:schemeClr val="accent2"/>
          </a:lnRef>
          <a:fillRef idx="2">
            <a:schemeClr val="accent2"/>
          </a:fillRef>
          <a:effectRef idx="1">
            <a:schemeClr val="accent2"/>
          </a:effectRef>
          <a:fontRef idx="minor">
            <a:schemeClr val="dk1"/>
          </a:fontRef>
        </p:style>
        <p:txBody>
          <a:bodyPr wrap="none" anchor="ctr"/>
          <a:lstStyle/>
          <a:p>
            <a:pPr eaLnBrk="1" hangingPunct="1">
              <a:defRPr/>
            </a:pPr>
            <a:endParaRPr lang="zh-CN" altLang="en-US" sz="1200" b="1">
              <a:latin typeface="+mj-ea"/>
              <a:ea typeface="+mj-ea"/>
            </a:endParaRPr>
          </a:p>
        </p:txBody>
      </p:sp>
      <p:sp>
        <p:nvSpPr>
          <p:cNvPr id="37893" name="Text Box 5"/>
          <p:cNvSpPr txBox="1">
            <a:spLocks noChangeArrowheads="1"/>
          </p:cNvSpPr>
          <p:nvPr/>
        </p:nvSpPr>
        <p:spPr bwMode="auto">
          <a:xfrm>
            <a:off x="6610985" y="606425"/>
            <a:ext cx="2114550" cy="553085"/>
          </a:xfrm>
          <a:prstGeom prst="rect">
            <a:avLst/>
          </a:prstGeom>
          <a:solidFill>
            <a:srgbClr val="FF0000">
              <a:alpha val="25000"/>
            </a:srgbClr>
          </a:solidFill>
          <a:ln w="28575" cmpd="dbl">
            <a:solidFill>
              <a:srgbClr val="C00000"/>
            </a:solidFill>
            <a:prstDash val="sysDot"/>
          </a:ln>
          <a:effectLst/>
        </p:spPr>
        <p:txBody>
          <a:bodyPr wrap="square">
            <a:spAutoFit/>
          </a:bodyPr>
          <a:lstStyle/>
          <a:p>
            <a:pPr eaLnBrk="1" hangingPunct="1">
              <a:spcBef>
                <a:spcPct val="50000"/>
              </a:spcBef>
              <a:defRPr/>
            </a:pPr>
            <a:r>
              <a:rPr lang="zh-CN" sz="3000" b="1" dirty="0">
                <a:solidFill>
                  <a:srgbClr val="FF0000"/>
                </a:solidFill>
                <a:latin typeface="黑体" panose="02010609060101010101" pitchFamily="49" charset="-122"/>
                <a:ea typeface="黑体" panose="02010609060101010101" pitchFamily="49" charset="-122"/>
              </a:rPr>
              <a:t>暴风雨酝酿</a:t>
            </a:r>
            <a:endParaRPr lang="zh-CN" sz="3000" b="1" dirty="0">
              <a:solidFill>
                <a:srgbClr val="FF0000"/>
              </a:solidFill>
              <a:latin typeface="黑体" panose="02010609060101010101" pitchFamily="49" charset="-122"/>
              <a:ea typeface="黑体" panose="02010609060101010101" pitchFamily="49" charset="-122"/>
            </a:endParaRPr>
          </a:p>
        </p:txBody>
      </p:sp>
      <p:sp>
        <p:nvSpPr>
          <p:cNvPr id="37894" name="Text Box 6"/>
          <p:cNvSpPr txBox="1">
            <a:spLocks noChangeArrowheads="1"/>
          </p:cNvSpPr>
          <p:nvPr/>
        </p:nvSpPr>
        <p:spPr bwMode="auto">
          <a:xfrm>
            <a:off x="403860" y="1418590"/>
            <a:ext cx="5813425" cy="1383665"/>
          </a:xfrm>
          <a:prstGeom prst="rect">
            <a:avLst/>
          </a:prstGeom>
          <a:solidFill>
            <a:srgbClr val="0070C0">
              <a:alpha val="25000"/>
            </a:srgbClr>
          </a:solidFill>
          <a:ln>
            <a:noFill/>
          </a:ln>
        </p:spPr>
        <p:style>
          <a:lnRef idx="1">
            <a:schemeClr val="accent5"/>
          </a:lnRef>
          <a:fillRef idx="2">
            <a:schemeClr val="accent5"/>
          </a:fillRef>
          <a:effectRef idx="1">
            <a:schemeClr val="accent5"/>
          </a:effectRef>
          <a:fontRef idx="minor">
            <a:schemeClr val="dk1"/>
          </a:fontRef>
        </p:style>
        <p:txBody>
          <a:bodyPr wrap="square">
            <a:spAutoFit/>
          </a:bodyPr>
          <a:lstStyle/>
          <a:p>
            <a:pPr eaLnBrk="1" hangingPunct="1">
              <a:spcBef>
                <a:spcPts val="0"/>
              </a:spcBef>
              <a:defRPr/>
            </a:pPr>
            <a:r>
              <a:rPr lang="zh-CN" sz="2800" b="1" dirty="0">
                <a:solidFill>
                  <a:srgbClr val="0000FF"/>
                </a:solidFill>
                <a:latin typeface="华文楷体" panose="02010600040101010101" charset="-122"/>
                <a:ea typeface="华文楷体" panose="02010600040101010101" charset="-122"/>
                <a:cs typeface="华文楷体" panose="02010600040101010101" charset="-122"/>
              </a:rPr>
              <a:t>乌云越来越暗</a:t>
            </a:r>
            <a:r>
              <a:rPr lang="zh-CN" altLang="en-US" sz="2800" b="1" dirty="0">
                <a:solidFill>
                  <a:srgbClr val="0000FF"/>
                </a:solidFill>
                <a:latin typeface="华文楷体" panose="02010600040101010101" charset="-122"/>
                <a:ea typeface="华文楷体" panose="02010600040101010101" charset="-122"/>
                <a:cs typeface="华文楷体" panose="02010600040101010101" charset="-122"/>
              </a:rPr>
              <a:t>，</a:t>
            </a:r>
            <a:r>
              <a:rPr lang="zh-CN" sz="2800" b="1" dirty="0">
                <a:solidFill>
                  <a:srgbClr val="0000FF"/>
                </a:solidFill>
                <a:latin typeface="华文楷体" panose="02010600040101010101" charset="-122"/>
                <a:ea typeface="华文楷体" panose="02010600040101010101" charset="-122"/>
                <a:cs typeface="华文楷体" panose="02010600040101010101" charset="-122"/>
              </a:rPr>
              <a:t>越来越低</a:t>
            </a:r>
            <a:r>
              <a:rPr lang="zh-CN" altLang="zh-CN" sz="2800" b="1" dirty="0">
                <a:solidFill>
                  <a:srgbClr val="0000FF"/>
                </a:solidFill>
                <a:latin typeface="华文楷体" panose="02010600040101010101" charset="-122"/>
                <a:ea typeface="华文楷体" panose="02010600040101010101" charset="-122"/>
                <a:cs typeface="华文楷体" panose="02010600040101010101" charset="-122"/>
              </a:rPr>
              <a:t>……</a:t>
            </a:r>
            <a:endParaRPr lang="zh-CN" altLang="zh-CN" sz="2800" b="1" dirty="0">
              <a:solidFill>
                <a:srgbClr val="0000FF"/>
              </a:solidFill>
              <a:latin typeface="华文楷体" panose="02010600040101010101" charset="-122"/>
              <a:ea typeface="华文楷体" panose="02010600040101010101" charset="-122"/>
              <a:cs typeface="华文楷体" panose="02010600040101010101" charset="-122"/>
            </a:endParaRPr>
          </a:p>
          <a:p>
            <a:pPr eaLnBrk="1" hangingPunct="1">
              <a:spcBef>
                <a:spcPts val="0"/>
              </a:spcBef>
              <a:defRPr/>
            </a:pPr>
            <a:r>
              <a:rPr lang="zh-CN" sz="2800" b="1" dirty="0">
                <a:solidFill>
                  <a:srgbClr val="0000FF"/>
                </a:solidFill>
                <a:latin typeface="华文楷体" panose="02010600040101010101" charset="-122"/>
                <a:ea typeface="华文楷体" panose="02010600040101010101" charset="-122"/>
                <a:cs typeface="华文楷体" panose="02010600040101010101" charset="-122"/>
              </a:rPr>
              <a:t>雷声轰响</a:t>
            </a:r>
            <a:r>
              <a:rPr lang="zh-CN" altLang="zh-CN" sz="2800" b="1" dirty="0">
                <a:solidFill>
                  <a:srgbClr val="0000FF"/>
                </a:solidFill>
                <a:latin typeface="华文楷体" panose="02010600040101010101" charset="-122"/>
                <a:ea typeface="华文楷体" panose="02010600040101010101" charset="-122"/>
                <a:cs typeface="华文楷体" panose="02010600040101010101" charset="-122"/>
              </a:rPr>
              <a:t>……</a:t>
            </a:r>
            <a:endParaRPr lang="zh-CN" altLang="zh-CN" sz="2800" b="1" dirty="0">
              <a:solidFill>
                <a:srgbClr val="0000FF"/>
              </a:solidFill>
              <a:latin typeface="华文楷体" panose="02010600040101010101" charset="-122"/>
              <a:ea typeface="华文楷体" panose="02010600040101010101" charset="-122"/>
              <a:cs typeface="华文楷体" panose="02010600040101010101" charset="-122"/>
            </a:endParaRPr>
          </a:p>
          <a:p>
            <a:pPr eaLnBrk="1" hangingPunct="1">
              <a:spcBef>
                <a:spcPts val="0"/>
              </a:spcBef>
              <a:defRPr/>
            </a:pPr>
            <a:r>
              <a:rPr lang="zh-CN" sz="2800" b="1" dirty="0">
                <a:solidFill>
                  <a:srgbClr val="0000FF"/>
                </a:solidFill>
                <a:latin typeface="华文楷体" panose="02010600040101010101" charset="-122"/>
                <a:ea typeface="华文楷体" panose="02010600040101010101" charset="-122"/>
                <a:cs typeface="华文楷体" panose="02010600040101010101" charset="-122"/>
              </a:rPr>
              <a:t>狂风紧紧抱起一层层巨浪</a:t>
            </a:r>
            <a:r>
              <a:rPr lang="zh-CN" altLang="zh-CN" sz="2800" b="1" dirty="0">
                <a:solidFill>
                  <a:srgbClr val="0000FF"/>
                </a:solidFill>
                <a:latin typeface="华文楷体" panose="02010600040101010101" charset="-122"/>
                <a:ea typeface="华文楷体" panose="02010600040101010101" charset="-122"/>
                <a:cs typeface="华文楷体" panose="02010600040101010101" charset="-122"/>
              </a:rPr>
              <a:t>……</a:t>
            </a:r>
            <a:endParaRPr lang="zh-CN" altLang="zh-CN" sz="2800" b="1" dirty="0">
              <a:solidFill>
                <a:srgbClr val="0000FF"/>
              </a:solidFill>
              <a:latin typeface="华文楷体" panose="02010600040101010101" charset="-122"/>
              <a:ea typeface="华文楷体" panose="02010600040101010101" charset="-122"/>
              <a:cs typeface="华文楷体" panose="02010600040101010101" charset="-122"/>
            </a:endParaRPr>
          </a:p>
        </p:txBody>
      </p:sp>
      <p:sp>
        <p:nvSpPr>
          <p:cNvPr id="37896" name="AutoShape 8"/>
          <p:cNvSpPr>
            <a:spLocks noChangeArrowheads="1"/>
          </p:cNvSpPr>
          <p:nvPr/>
        </p:nvSpPr>
        <p:spPr bwMode="auto">
          <a:xfrm>
            <a:off x="6033050" y="2024085"/>
            <a:ext cx="342960" cy="171480"/>
          </a:xfrm>
          <a:prstGeom prst="rightArrow">
            <a:avLst>
              <a:gd name="adj1" fmla="val 50000"/>
              <a:gd name="adj2" fmla="val 50000"/>
            </a:avLst>
          </a:prstGeom>
        </p:spPr>
        <p:style>
          <a:lnRef idx="1">
            <a:schemeClr val="accent5"/>
          </a:lnRef>
          <a:fillRef idx="2">
            <a:schemeClr val="accent5"/>
          </a:fillRef>
          <a:effectRef idx="1">
            <a:schemeClr val="accent5"/>
          </a:effectRef>
          <a:fontRef idx="minor">
            <a:schemeClr val="dk1"/>
          </a:fontRef>
        </p:style>
        <p:txBody>
          <a:bodyPr wrap="none" anchor="ctr"/>
          <a:lstStyle/>
          <a:p>
            <a:pPr eaLnBrk="1" hangingPunct="1">
              <a:defRPr/>
            </a:pPr>
            <a:endParaRPr lang="zh-CN" altLang="en-US" sz="1200" b="1">
              <a:latin typeface="+mj-ea"/>
              <a:ea typeface="+mj-ea"/>
            </a:endParaRPr>
          </a:p>
        </p:txBody>
      </p:sp>
      <p:sp>
        <p:nvSpPr>
          <p:cNvPr id="37897" name="Text Box 9"/>
          <p:cNvSpPr txBox="1">
            <a:spLocks noChangeArrowheads="1"/>
          </p:cNvSpPr>
          <p:nvPr/>
        </p:nvSpPr>
        <p:spPr bwMode="auto">
          <a:xfrm>
            <a:off x="6610985" y="1833245"/>
            <a:ext cx="2114550" cy="553085"/>
          </a:xfrm>
          <a:prstGeom prst="rect">
            <a:avLst/>
          </a:prstGeom>
          <a:solidFill>
            <a:srgbClr val="FF0000">
              <a:alpha val="25000"/>
            </a:srgbClr>
          </a:solidFill>
          <a:ln w="28575" cmpd="dbl">
            <a:solidFill>
              <a:srgbClr val="C00000"/>
            </a:solidFill>
            <a:prstDash val="sysDot"/>
          </a:ln>
          <a:effectLst/>
        </p:spPr>
        <p:txBody>
          <a:bodyPr wrap="square">
            <a:spAutoFit/>
          </a:bodyPr>
          <a:lstStyle/>
          <a:p>
            <a:pPr eaLnBrk="1" hangingPunct="1">
              <a:spcBef>
                <a:spcPct val="50000"/>
              </a:spcBef>
              <a:defRPr/>
            </a:pPr>
            <a:r>
              <a:rPr lang="zh-CN" sz="3000" b="1" dirty="0">
                <a:solidFill>
                  <a:srgbClr val="FF0000"/>
                </a:solidFill>
                <a:latin typeface="黑体" panose="02010609060101010101" pitchFamily="49" charset="-122"/>
                <a:ea typeface="黑体" panose="02010609060101010101" pitchFamily="49" charset="-122"/>
              </a:rPr>
              <a:t>暴风雨迫近</a:t>
            </a:r>
            <a:endParaRPr lang="zh-CN" sz="3000" b="1" dirty="0">
              <a:solidFill>
                <a:srgbClr val="FF0000"/>
              </a:solidFill>
              <a:latin typeface="黑体" panose="02010609060101010101" pitchFamily="49" charset="-122"/>
              <a:ea typeface="黑体" panose="02010609060101010101" pitchFamily="49" charset="-122"/>
            </a:endParaRPr>
          </a:p>
        </p:txBody>
      </p:sp>
      <p:sp>
        <p:nvSpPr>
          <p:cNvPr id="37898" name="Text Box 10"/>
          <p:cNvSpPr txBox="1">
            <a:spLocks noChangeArrowheads="1"/>
          </p:cNvSpPr>
          <p:nvPr/>
        </p:nvSpPr>
        <p:spPr bwMode="auto">
          <a:xfrm>
            <a:off x="394970" y="2927985"/>
            <a:ext cx="5831205" cy="1814830"/>
          </a:xfrm>
          <a:prstGeom prst="rect">
            <a:avLst/>
          </a:prstGeom>
          <a:solidFill>
            <a:srgbClr val="0070C0">
              <a:alpha val="25000"/>
            </a:srgbClr>
          </a:solidFill>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eaLnBrk="1" hangingPunct="1">
              <a:spcBef>
                <a:spcPts val="0"/>
              </a:spcBef>
              <a:defRPr/>
            </a:pPr>
            <a:r>
              <a:rPr lang="zh-CN" sz="2800" b="1" dirty="0">
                <a:solidFill>
                  <a:srgbClr val="0000FF"/>
                </a:solidFill>
                <a:latin typeface="华文楷体" panose="02010600040101010101" charset="-122"/>
                <a:ea typeface="华文楷体" panose="02010600040101010101" charset="-122"/>
                <a:cs typeface="华文楷体" panose="02010600040101010101" charset="-122"/>
              </a:rPr>
              <a:t>狂风吼叫</a:t>
            </a:r>
            <a:r>
              <a:rPr lang="zh-CN" altLang="zh-CN" sz="2800" b="1" dirty="0">
                <a:solidFill>
                  <a:srgbClr val="0000FF"/>
                </a:solidFill>
                <a:latin typeface="华文楷体" panose="02010600040101010101" charset="-122"/>
                <a:ea typeface="华文楷体" panose="02010600040101010101" charset="-122"/>
                <a:cs typeface="华文楷体" panose="02010600040101010101" charset="-122"/>
              </a:rPr>
              <a:t>……</a:t>
            </a:r>
            <a:r>
              <a:rPr lang="zh-CN" sz="2800" b="1" dirty="0">
                <a:solidFill>
                  <a:srgbClr val="0000FF"/>
                </a:solidFill>
                <a:latin typeface="华文楷体" panose="02010600040101010101" charset="-122"/>
                <a:ea typeface="华文楷体" panose="02010600040101010101" charset="-122"/>
                <a:cs typeface="华文楷体" panose="02010600040101010101" charset="-122"/>
              </a:rPr>
              <a:t>雷声轰响</a:t>
            </a:r>
            <a:r>
              <a:rPr lang="zh-CN" altLang="zh-CN" sz="2800" b="1" dirty="0">
                <a:solidFill>
                  <a:srgbClr val="0000FF"/>
                </a:solidFill>
                <a:latin typeface="华文楷体" panose="02010600040101010101" charset="-122"/>
                <a:ea typeface="华文楷体" panose="02010600040101010101" charset="-122"/>
                <a:cs typeface="华文楷体" panose="02010600040101010101" charset="-122"/>
              </a:rPr>
              <a:t>……</a:t>
            </a:r>
            <a:endParaRPr lang="zh-CN" altLang="zh-CN" sz="2800" b="1" dirty="0">
              <a:solidFill>
                <a:srgbClr val="0000FF"/>
              </a:solidFill>
              <a:latin typeface="华文楷体" panose="02010600040101010101" charset="-122"/>
              <a:ea typeface="华文楷体" panose="02010600040101010101" charset="-122"/>
              <a:cs typeface="华文楷体" panose="02010600040101010101" charset="-122"/>
            </a:endParaRPr>
          </a:p>
          <a:p>
            <a:pPr eaLnBrk="1" hangingPunct="1">
              <a:spcBef>
                <a:spcPts val="0"/>
              </a:spcBef>
              <a:defRPr/>
            </a:pPr>
            <a:r>
              <a:rPr lang="zh-CN" sz="2800" b="1" dirty="0">
                <a:solidFill>
                  <a:srgbClr val="0000FF"/>
                </a:solidFill>
                <a:latin typeface="华文楷体" panose="02010600040101010101" charset="-122"/>
                <a:ea typeface="华文楷体" panose="02010600040101010101" charset="-122"/>
                <a:cs typeface="华文楷体" panose="02010600040101010101" charset="-122"/>
              </a:rPr>
              <a:t>乌云</a:t>
            </a:r>
            <a:r>
              <a:rPr lang="zh-CN" altLang="en-US" sz="2800" b="1" dirty="0">
                <a:solidFill>
                  <a:srgbClr val="0000FF"/>
                </a:solidFill>
                <a:latin typeface="华文楷体" panose="02010600040101010101" charset="-122"/>
                <a:ea typeface="华文楷体" panose="02010600040101010101" charset="-122"/>
                <a:cs typeface="华文楷体" panose="02010600040101010101" charset="-122"/>
              </a:rPr>
              <a:t>，</a:t>
            </a:r>
            <a:r>
              <a:rPr lang="zh-CN" sz="2800" b="1" dirty="0">
                <a:solidFill>
                  <a:srgbClr val="0000FF"/>
                </a:solidFill>
                <a:latin typeface="华文楷体" panose="02010600040101010101" charset="-122"/>
                <a:ea typeface="华文楷体" panose="02010600040101010101" charset="-122"/>
                <a:cs typeface="华文楷体" panose="02010600040101010101" charset="-122"/>
              </a:rPr>
              <a:t>像青色的火焰</a:t>
            </a:r>
            <a:r>
              <a:rPr lang="zh-CN" altLang="en-US" sz="2800" b="1" dirty="0">
                <a:solidFill>
                  <a:srgbClr val="0000FF"/>
                </a:solidFill>
                <a:latin typeface="华文楷体" panose="02010600040101010101" charset="-122"/>
                <a:ea typeface="华文楷体" panose="02010600040101010101" charset="-122"/>
                <a:cs typeface="华文楷体" panose="02010600040101010101" charset="-122"/>
              </a:rPr>
              <a:t>，</a:t>
            </a:r>
            <a:r>
              <a:rPr lang="zh-CN" altLang="zh-CN" sz="2800" b="1" dirty="0">
                <a:solidFill>
                  <a:srgbClr val="0000FF"/>
                </a:solidFill>
                <a:latin typeface="华文楷体" panose="02010600040101010101" charset="-122"/>
                <a:ea typeface="华文楷体" panose="02010600040101010101" charset="-122"/>
                <a:cs typeface="华文楷体" panose="02010600040101010101" charset="-122"/>
              </a:rPr>
              <a:t>……</a:t>
            </a:r>
            <a:r>
              <a:rPr lang="zh-CN" sz="2800" b="1" dirty="0">
                <a:solidFill>
                  <a:srgbClr val="0000FF"/>
                </a:solidFill>
                <a:latin typeface="华文楷体" panose="02010600040101010101" charset="-122"/>
                <a:ea typeface="华文楷体" panose="02010600040101010101" charset="-122"/>
                <a:cs typeface="华文楷体" panose="02010600040101010101" charset="-122"/>
              </a:rPr>
              <a:t>燃烧</a:t>
            </a:r>
            <a:endParaRPr lang="en-US" altLang="zh-CN" sz="2800" b="1" dirty="0">
              <a:solidFill>
                <a:srgbClr val="0000FF"/>
              </a:solidFill>
              <a:latin typeface="华文楷体" panose="02010600040101010101" charset="-122"/>
              <a:ea typeface="华文楷体" panose="02010600040101010101" charset="-122"/>
              <a:cs typeface="华文楷体" panose="02010600040101010101" charset="-122"/>
            </a:endParaRPr>
          </a:p>
          <a:p>
            <a:pPr eaLnBrk="1" hangingPunct="1">
              <a:spcBef>
                <a:spcPts val="0"/>
              </a:spcBef>
              <a:defRPr/>
            </a:pPr>
            <a:r>
              <a:rPr lang="zh-CN" sz="2800" b="1" dirty="0">
                <a:solidFill>
                  <a:srgbClr val="0000FF"/>
                </a:solidFill>
                <a:latin typeface="华文楷体" panose="02010600040101010101" charset="-122"/>
                <a:ea typeface="华文楷体" panose="02010600040101010101" charset="-122"/>
                <a:cs typeface="华文楷体" panose="02010600040101010101" charset="-122"/>
              </a:rPr>
              <a:t>闪电的影子</a:t>
            </a:r>
            <a:r>
              <a:rPr lang="zh-CN" altLang="en-US" sz="2800" b="1" dirty="0">
                <a:solidFill>
                  <a:srgbClr val="0000FF"/>
                </a:solidFill>
                <a:latin typeface="华文楷体" panose="02010600040101010101" charset="-122"/>
                <a:ea typeface="华文楷体" panose="02010600040101010101" charset="-122"/>
                <a:cs typeface="华文楷体" panose="02010600040101010101" charset="-122"/>
              </a:rPr>
              <a:t>，</a:t>
            </a:r>
            <a:r>
              <a:rPr lang="zh-CN" altLang="zh-CN" sz="2800" b="1" dirty="0">
                <a:solidFill>
                  <a:srgbClr val="0000FF"/>
                </a:solidFill>
                <a:latin typeface="华文楷体" panose="02010600040101010101" charset="-122"/>
                <a:ea typeface="华文楷体" panose="02010600040101010101" charset="-122"/>
                <a:cs typeface="华文楷体" panose="02010600040101010101" charset="-122"/>
              </a:rPr>
              <a:t>……</a:t>
            </a:r>
            <a:r>
              <a:rPr lang="zh-CN" sz="2800" b="1" dirty="0">
                <a:solidFill>
                  <a:srgbClr val="0000FF"/>
                </a:solidFill>
                <a:latin typeface="华文楷体" panose="02010600040101010101" charset="-122"/>
                <a:ea typeface="华文楷体" panose="02010600040101010101" charset="-122"/>
                <a:cs typeface="华文楷体" panose="02010600040101010101" charset="-122"/>
              </a:rPr>
              <a:t>火蛇</a:t>
            </a:r>
            <a:r>
              <a:rPr lang="zh-CN" altLang="en-US" sz="2800" b="1" dirty="0">
                <a:solidFill>
                  <a:srgbClr val="0000FF"/>
                </a:solidFill>
                <a:latin typeface="华文楷体" panose="02010600040101010101" charset="-122"/>
                <a:ea typeface="华文楷体" panose="02010600040101010101" charset="-122"/>
                <a:cs typeface="华文楷体" panose="02010600040101010101" charset="-122"/>
              </a:rPr>
              <a:t>，</a:t>
            </a:r>
            <a:r>
              <a:rPr lang="zh-CN" altLang="zh-CN" sz="2800" b="1" dirty="0">
                <a:solidFill>
                  <a:srgbClr val="0000FF"/>
                </a:solidFill>
                <a:latin typeface="华文楷体" panose="02010600040101010101" charset="-122"/>
                <a:ea typeface="华文楷体" panose="02010600040101010101" charset="-122"/>
                <a:cs typeface="华文楷体" panose="02010600040101010101" charset="-122"/>
              </a:rPr>
              <a:t>……</a:t>
            </a:r>
            <a:r>
              <a:rPr lang="zh-CN" sz="2800" b="1" dirty="0">
                <a:solidFill>
                  <a:srgbClr val="0000FF"/>
                </a:solidFill>
                <a:latin typeface="华文楷体" panose="02010600040101010101" charset="-122"/>
                <a:ea typeface="华文楷体" panose="02010600040101010101" charset="-122"/>
                <a:cs typeface="华文楷体" panose="02010600040101010101" charset="-122"/>
              </a:rPr>
              <a:t>蜿蜓游动</a:t>
            </a:r>
            <a:r>
              <a:rPr lang="zh-CN" altLang="en-US" sz="2800" b="1" dirty="0">
                <a:solidFill>
                  <a:srgbClr val="0000FF"/>
                </a:solidFill>
                <a:latin typeface="华文楷体" panose="02010600040101010101" charset="-122"/>
                <a:ea typeface="华文楷体" panose="02010600040101010101" charset="-122"/>
                <a:cs typeface="华文楷体" panose="02010600040101010101" charset="-122"/>
              </a:rPr>
              <a:t>，</a:t>
            </a:r>
            <a:r>
              <a:rPr lang="zh-CN" altLang="zh-CN" sz="2800" b="1" dirty="0">
                <a:solidFill>
                  <a:srgbClr val="0000FF"/>
                </a:solidFill>
                <a:latin typeface="华文楷体" panose="02010600040101010101" charset="-122"/>
                <a:ea typeface="华文楷体" panose="02010600040101010101" charset="-122"/>
                <a:cs typeface="华文楷体" panose="02010600040101010101" charset="-122"/>
              </a:rPr>
              <a:t>……</a:t>
            </a:r>
            <a:endParaRPr lang="zh-CN" altLang="zh-CN" sz="2800" b="1" dirty="0">
              <a:solidFill>
                <a:srgbClr val="0000FF"/>
              </a:solidFill>
              <a:latin typeface="华文楷体" panose="02010600040101010101" charset="-122"/>
              <a:ea typeface="华文楷体" panose="02010600040101010101" charset="-122"/>
              <a:cs typeface="华文楷体" panose="02010600040101010101" charset="-122"/>
            </a:endParaRPr>
          </a:p>
        </p:txBody>
      </p:sp>
      <p:sp>
        <p:nvSpPr>
          <p:cNvPr id="37900" name="AutoShape 12"/>
          <p:cNvSpPr>
            <a:spLocks noChangeArrowheads="1"/>
          </p:cNvSpPr>
          <p:nvPr/>
        </p:nvSpPr>
        <p:spPr bwMode="auto">
          <a:xfrm>
            <a:off x="6033060" y="3749376"/>
            <a:ext cx="342960" cy="171480"/>
          </a:xfrm>
          <a:prstGeom prst="rightArrow">
            <a:avLst>
              <a:gd name="adj1" fmla="val 50000"/>
              <a:gd name="adj2" fmla="val 50000"/>
            </a:avLst>
          </a:prstGeom>
        </p:spPr>
        <p:style>
          <a:lnRef idx="1">
            <a:schemeClr val="accent6"/>
          </a:lnRef>
          <a:fillRef idx="2">
            <a:schemeClr val="accent6"/>
          </a:fillRef>
          <a:effectRef idx="1">
            <a:schemeClr val="accent6"/>
          </a:effectRef>
          <a:fontRef idx="minor">
            <a:schemeClr val="dk1"/>
          </a:fontRef>
        </p:style>
        <p:txBody>
          <a:bodyPr wrap="none" anchor="ctr"/>
          <a:lstStyle/>
          <a:p>
            <a:pPr eaLnBrk="1" hangingPunct="1">
              <a:defRPr/>
            </a:pPr>
            <a:endParaRPr lang="zh-CN" altLang="en-US" sz="1200" b="1">
              <a:latin typeface="+mj-ea"/>
              <a:ea typeface="+mj-ea"/>
            </a:endParaRPr>
          </a:p>
        </p:txBody>
      </p:sp>
      <p:sp>
        <p:nvSpPr>
          <p:cNvPr id="37901" name="Text Box 13"/>
          <p:cNvSpPr txBox="1">
            <a:spLocks noChangeArrowheads="1"/>
          </p:cNvSpPr>
          <p:nvPr/>
        </p:nvSpPr>
        <p:spPr bwMode="auto">
          <a:xfrm>
            <a:off x="6601460" y="3559175"/>
            <a:ext cx="2124075" cy="553085"/>
          </a:xfrm>
          <a:prstGeom prst="rect">
            <a:avLst/>
          </a:prstGeom>
          <a:solidFill>
            <a:srgbClr val="FF0000">
              <a:alpha val="25000"/>
            </a:srgbClr>
          </a:solidFill>
          <a:ln w="28575" cmpd="dbl">
            <a:solidFill>
              <a:srgbClr val="C00000"/>
            </a:solidFill>
            <a:prstDash val="sysDot"/>
          </a:ln>
          <a:effectLst/>
        </p:spPr>
        <p:txBody>
          <a:bodyPr wrap="square">
            <a:spAutoFit/>
          </a:bodyPr>
          <a:lstStyle/>
          <a:p>
            <a:pPr eaLnBrk="1" hangingPunct="1">
              <a:spcBef>
                <a:spcPct val="50000"/>
              </a:spcBef>
              <a:defRPr/>
            </a:pPr>
            <a:r>
              <a:rPr lang="zh-CN" sz="3000" b="1" dirty="0">
                <a:solidFill>
                  <a:srgbClr val="FF0000"/>
                </a:solidFill>
                <a:latin typeface="黑体" panose="02010609060101010101" pitchFamily="49" charset="-122"/>
                <a:ea typeface="黑体" panose="02010609060101010101" pitchFamily="49" charset="-122"/>
              </a:rPr>
              <a:t>暴风雨来临</a:t>
            </a:r>
            <a:endParaRPr lang="zh-CN" sz="3000" b="1" dirty="0">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blinds(horizontal)">
                                      <p:cBhvr>
                                        <p:cTn id="7" dur="500"/>
                                        <p:tgtEl>
                                          <p:spTgt spid="3789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7892"/>
                                        </p:tgtEl>
                                        <p:attrNameLst>
                                          <p:attrName>style.visibility</p:attrName>
                                        </p:attrNameLst>
                                      </p:cBhvr>
                                      <p:to>
                                        <p:strVal val="visible"/>
                                      </p:to>
                                    </p:set>
                                    <p:anim calcmode="lin" valueType="num">
                                      <p:cBhvr additive="base">
                                        <p:cTn id="12" dur="500" fill="hold"/>
                                        <p:tgtEl>
                                          <p:spTgt spid="37892"/>
                                        </p:tgtEl>
                                        <p:attrNameLst>
                                          <p:attrName>ppt_x</p:attrName>
                                        </p:attrNameLst>
                                      </p:cBhvr>
                                      <p:tavLst>
                                        <p:tav tm="0">
                                          <p:val>
                                            <p:strVal val="0-#ppt_w/2"/>
                                          </p:val>
                                        </p:tav>
                                        <p:tav tm="100000">
                                          <p:val>
                                            <p:strVal val="#ppt_x"/>
                                          </p:val>
                                        </p:tav>
                                      </p:tavLst>
                                    </p:anim>
                                    <p:anim calcmode="lin" valueType="num">
                                      <p:cBhvr additive="base">
                                        <p:cTn id="13" dur="500" fill="hold"/>
                                        <p:tgtEl>
                                          <p:spTgt spid="3789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arbrake.wav"/>
                                        </p:tgtEl>
                                      </p:cMediaNode>
                                    </p:audio>
                                  </p:subTnLst>
                                </p:cTn>
                              </p:par>
                            </p:childTnLst>
                          </p:cTn>
                        </p:par>
                        <p:par>
                          <p:cTn id="14" fill="hold">
                            <p:stCondLst>
                              <p:cond delay="500"/>
                            </p:stCondLst>
                            <p:childTnLst>
                              <p:par>
                                <p:cTn id="15" presetID="12" presetClass="entr" presetSubtype="8" fill="hold" grpId="0" nodeType="afterEffect">
                                  <p:stCondLst>
                                    <p:cond delay="0"/>
                                  </p:stCondLst>
                                  <p:childTnLst>
                                    <p:set>
                                      <p:cBhvr>
                                        <p:cTn id="16" dur="1" fill="hold">
                                          <p:stCondLst>
                                            <p:cond delay="0"/>
                                          </p:stCondLst>
                                        </p:cTn>
                                        <p:tgtEl>
                                          <p:spTgt spid="37893"/>
                                        </p:tgtEl>
                                        <p:attrNameLst>
                                          <p:attrName>style.visibility</p:attrName>
                                        </p:attrNameLst>
                                      </p:cBhvr>
                                      <p:to>
                                        <p:strVal val="visible"/>
                                      </p:to>
                                    </p:set>
                                    <p:animEffect transition="in" filter="slide(fromLeft)">
                                      <p:cBhvr>
                                        <p:cTn id="17" dur="500"/>
                                        <p:tgtEl>
                                          <p:spTgt spid="37893"/>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37894"/>
                                        </p:tgtEl>
                                        <p:attrNameLst>
                                          <p:attrName>style.visibility</p:attrName>
                                        </p:attrNameLst>
                                      </p:cBhvr>
                                      <p:to>
                                        <p:strVal val="visible"/>
                                      </p:to>
                                    </p:set>
                                    <p:anim calcmode="lin" valueType="num">
                                      <p:cBhvr>
                                        <p:cTn id="22" dur="500" fill="hold"/>
                                        <p:tgtEl>
                                          <p:spTgt spid="37894"/>
                                        </p:tgtEl>
                                        <p:attrNameLst>
                                          <p:attrName>ppt_w</p:attrName>
                                        </p:attrNameLst>
                                      </p:cBhvr>
                                      <p:tavLst>
                                        <p:tav tm="0">
                                          <p:val>
                                            <p:fltVal val="0"/>
                                          </p:val>
                                        </p:tav>
                                        <p:tav tm="100000">
                                          <p:val>
                                            <p:strVal val="#ppt_w"/>
                                          </p:val>
                                        </p:tav>
                                      </p:tavLst>
                                    </p:anim>
                                    <p:anim calcmode="lin" valueType="num">
                                      <p:cBhvr>
                                        <p:cTn id="23" dur="500" fill="hold"/>
                                        <p:tgtEl>
                                          <p:spTgt spid="3789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37896"/>
                                        </p:tgtEl>
                                        <p:attrNameLst>
                                          <p:attrName>style.visibility</p:attrName>
                                        </p:attrNameLst>
                                      </p:cBhvr>
                                      <p:to>
                                        <p:strVal val="visible"/>
                                      </p:to>
                                    </p:set>
                                    <p:anim calcmode="lin" valueType="num">
                                      <p:cBhvr additive="base">
                                        <p:cTn id="28" dur="500" fill="hold"/>
                                        <p:tgtEl>
                                          <p:spTgt spid="37896"/>
                                        </p:tgtEl>
                                        <p:attrNameLst>
                                          <p:attrName>ppt_x</p:attrName>
                                        </p:attrNameLst>
                                      </p:cBhvr>
                                      <p:tavLst>
                                        <p:tav tm="0">
                                          <p:val>
                                            <p:strVal val="0-#ppt_w/2"/>
                                          </p:val>
                                        </p:tav>
                                        <p:tav tm="100000">
                                          <p:val>
                                            <p:strVal val="#ppt_x"/>
                                          </p:val>
                                        </p:tav>
                                      </p:tavLst>
                                    </p:anim>
                                    <p:anim calcmode="lin" valueType="num">
                                      <p:cBhvr additive="base">
                                        <p:cTn id="29" dur="500" fill="hold"/>
                                        <p:tgtEl>
                                          <p:spTgt spid="37896"/>
                                        </p:tgtEl>
                                        <p:attrNameLst>
                                          <p:attrName>ppt_y</p:attrName>
                                        </p:attrNameLst>
                                      </p:cBhvr>
                                      <p:tavLst>
                                        <p:tav tm="0">
                                          <p:val>
                                            <p:strVal val="#ppt_y"/>
                                          </p:val>
                                        </p:tav>
                                        <p:tav tm="100000">
                                          <p:val>
                                            <p:strVal val="#ppt_y"/>
                                          </p:val>
                                        </p:tav>
                                      </p:tavLst>
                                    </p:anim>
                                  </p:childTnLst>
                                </p:cTn>
                              </p:par>
                            </p:childTnLst>
                          </p:cTn>
                        </p:par>
                        <p:par>
                          <p:cTn id="30" fill="hold">
                            <p:stCondLst>
                              <p:cond delay="500"/>
                            </p:stCondLst>
                            <p:childTnLst>
                              <p:par>
                                <p:cTn id="31" presetID="9" presetClass="entr" presetSubtype="0" fill="hold" grpId="0" nodeType="afterEffect">
                                  <p:stCondLst>
                                    <p:cond delay="0"/>
                                  </p:stCondLst>
                                  <p:childTnLst>
                                    <p:set>
                                      <p:cBhvr>
                                        <p:cTn id="32" dur="1" fill="hold">
                                          <p:stCondLst>
                                            <p:cond delay="0"/>
                                          </p:stCondLst>
                                        </p:cTn>
                                        <p:tgtEl>
                                          <p:spTgt spid="37897"/>
                                        </p:tgtEl>
                                        <p:attrNameLst>
                                          <p:attrName>style.visibility</p:attrName>
                                        </p:attrNameLst>
                                      </p:cBhvr>
                                      <p:to>
                                        <p:strVal val="visible"/>
                                      </p:to>
                                    </p:set>
                                    <p:animEffect transition="in" filter="dissolve">
                                      <p:cBhvr>
                                        <p:cTn id="33" dur="500"/>
                                        <p:tgtEl>
                                          <p:spTgt spid="37897"/>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37898"/>
                                        </p:tgtEl>
                                        <p:attrNameLst>
                                          <p:attrName>style.visibility</p:attrName>
                                        </p:attrNameLst>
                                      </p:cBhvr>
                                      <p:to>
                                        <p:strVal val="visible"/>
                                      </p:to>
                                    </p:set>
                                    <p:anim calcmode="lin" valueType="num">
                                      <p:cBhvr>
                                        <p:cTn id="38" dur="500" fill="hold"/>
                                        <p:tgtEl>
                                          <p:spTgt spid="37898"/>
                                        </p:tgtEl>
                                        <p:attrNameLst>
                                          <p:attrName>ppt_w</p:attrName>
                                        </p:attrNameLst>
                                      </p:cBhvr>
                                      <p:tavLst>
                                        <p:tav tm="0">
                                          <p:val>
                                            <p:fltVal val="0"/>
                                          </p:val>
                                        </p:tav>
                                        <p:tav tm="100000">
                                          <p:val>
                                            <p:strVal val="#ppt_w"/>
                                          </p:val>
                                        </p:tav>
                                      </p:tavLst>
                                    </p:anim>
                                    <p:anim calcmode="lin" valueType="num">
                                      <p:cBhvr>
                                        <p:cTn id="39" dur="500" fill="hold"/>
                                        <p:tgtEl>
                                          <p:spTgt spid="37898"/>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37900"/>
                                        </p:tgtEl>
                                        <p:attrNameLst>
                                          <p:attrName>style.visibility</p:attrName>
                                        </p:attrNameLst>
                                      </p:cBhvr>
                                      <p:to>
                                        <p:strVal val="visible"/>
                                      </p:to>
                                    </p:set>
                                    <p:anim calcmode="lin" valueType="num">
                                      <p:cBhvr additive="base">
                                        <p:cTn id="44" dur="500" fill="hold"/>
                                        <p:tgtEl>
                                          <p:spTgt spid="37900"/>
                                        </p:tgtEl>
                                        <p:attrNameLst>
                                          <p:attrName>ppt_x</p:attrName>
                                        </p:attrNameLst>
                                      </p:cBhvr>
                                      <p:tavLst>
                                        <p:tav tm="0">
                                          <p:val>
                                            <p:strVal val="0-#ppt_w/2"/>
                                          </p:val>
                                        </p:tav>
                                        <p:tav tm="100000">
                                          <p:val>
                                            <p:strVal val="#ppt_x"/>
                                          </p:val>
                                        </p:tav>
                                      </p:tavLst>
                                    </p:anim>
                                    <p:anim calcmode="lin" valueType="num">
                                      <p:cBhvr additive="base">
                                        <p:cTn id="45" dur="500" fill="hold"/>
                                        <p:tgtEl>
                                          <p:spTgt spid="37900"/>
                                        </p:tgtEl>
                                        <p:attrNameLst>
                                          <p:attrName>ppt_y</p:attrName>
                                        </p:attrNameLst>
                                      </p:cBhvr>
                                      <p:tavLst>
                                        <p:tav tm="0">
                                          <p:val>
                                            <p:strVal val="#ppt_y"/>
                                          </p:val>
                                        </p:tav>
                                        <p:tav tm="100000">
                                          <p:val>
                                            <p:strVal val="#ppt_y"/>
                                          </p:val>
                                        </p:tav>
                                      </p:tavLst>
                                    </p:anim>
                                  </p:childTnLst>
                                </p:cTn>
                              </p:par>
                            </p:childTnLst>
                          </p:cTn>
                        </p:par>
                        <p:par>
                          <p:cTn id="46" fill="hold">
                            <p:stCondLst>
                              <p:cond delay="500"/>
                            </p:stCondLst>
                            <p:childTnLst>
                              <p:par>
                                <p:cTn id="47" presetID="9" presetClass="entr" presetSubtype="0" fill="hold" grpId="0" nodeType="afterEffect">
                                  <p:stCondLst>
                                    <p:cond delay="0"/>
                                  </p:stCondLst>
                                  <p:childTnLst>
                                    <p:set>
                                      <p:cBhvr>
                                        <p:cTn id="48" dur="1" fill="hold">
                                          <p:stCondLst>
                                            <p:cond delay="0"/>
                                          </p:stCondLst>
                                        </p:cTn>
                                        <p:tgtEl>
                                          <p:spTgt spid="37901"/>
                                        </p:tgtEl>
                                        <p:attrNameLst>
                                          <p:attrName>style.visibility</p:attrName>
                                        </p:attrNameLst>
                                      </p:cBhvr>
                                      <p:to>
                                        <p:strVal val="visible"/>
                                      </p:to>
                                    </p:set>
                                    <p:animEffect transition="in" filter="dissolve">
                                      <p:cBhvr>
                                        <p:cTn id="49" dur="500"/>
                                        <p:tgtEl>
                                          <p:spTgt spid="37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ldLvl="0" animBg="1" autoUpdateAnimBg="0"/>
      <p:bldP spid="37892" grpId="0" bldLvl="0" animBg="1"/>
      <p:bldP spid="37893" grpId="0" bldLvl="0" animBg="1" autoUpdateAnimBg="0"/>
      <p:bldP spid="37894" grpId="0" bldLvl="0" animBg="1" autoUpdateAnimBg="0"/>
      <p:bldP spid="37896" grpId="0" bldLvl="0" animBg="1"/>
      <p:bldP spid="37897" grpId="0" bldLvl="0" animBg="1" autoUpdateAnimBg="0"/>
      <p:bldP spid="37898" grpId="0" bldLvl="0" animBg="1" autoUpdateAnimBg="0"/>
      <p:bldP spid="37900" grpId="0" bldLvl="0" animBg="1"/>
      <p:bldP spid="37901" grpId="0" bldLvl="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68000"/>
          </a:blip>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217170" y="206375"/>
            <a:ext cx="2346325" cy="649104"/>
            <a:chOff x="923" y="1552"/>
            <a:chExt cx="3695" cy="882"/>
          </a:xfrm>
        </p:grpSpPr>
        <p:pic>
          <p:nvPicPr>
            <p:cNvPr id="8" name="图片 7" descr="00 图标-04"/>
            <p:cNvPicPr>
              <a:picLocks noChangeAspect="1"/>
            </p:cNvPicPr>
            <p:nvPr/>
          </p:nvPicPr>
          <p:blipFill>
            <a:blip r:embed="rId2" cstate="print"/>
            <a:stretch>
              <a:fillRect/>
            </a:stretch>
          </p:blipFill>
          <p:spPr>
            <a:xfrm>
              <a:off x="923" y="1552"/>
              <a:ext cx="3695" cy="882"/>
            </a:xfrm>
            <a:prstGeom prst="rect">
              <a:avLst/>
            </a:prstGeom>
          </p:spPr>
        </p:pic>
        <p:sp>
          <p:nvSpPr>
            <p:cNvPr id="9" name="文本框 3"/>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情景导入</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grpSp>
        <p:nvGrpSpPr>
          <p:cNvPr id="14" name="组合 13"/>
          <p:cNvGrpSpPr/>
          <p:nvPr/>
        </p:nvGrpSpPr>
        <p:grpSpPr>
          <a:xfrm>
            <a:off x="576580" y="986155"/>
            <a:ext cx="8410575" cy="4014470"/>
            <a:chOff x="908" y="1553"/>
            <a:chExt cx="13245" cy="6322"/>
          </a:xfrm>
        </p:grpSpPr>
        <p:sp>
          <p:nvSpPr>
            <p:cNvPr id="100" name="文本框 99"/>
            <p:cNvSpPr txBox="1"/>
            <p:nvPr/>
          </p:nvSpPr>
          <p:spPr>
            <a:xfrm>
              <a:off x="908" y="1553"/>
              <a:ext cx="12584" cy="5794"/>
            </a:xfrm>
            <a:prstGeom prst="rect">
              <a:avLst/>
            </a:prstGeom>
            <a:solidFill>
              <a:schemeClr val="bg1">
                <a:alpha val="40000"/>
              </a:schemeClr>
            </a:solidFill>
            <a:ln w="9525">
              <a:noFill/>
            </a:ln>
          </p:spPr>
          <p:txBody>
            <a:bodyPr wrap="square" anchor="t">
              <a:spAutoFit/>
            </a:bodyPr>
            <a:p>
              <a:pPr algn="l">
                <a:lnSpc>
                  <a:spcPct val="110000"/>
                </a:lnSpc>
              </a:pPr>
              <a:r>
                <a:rPr lang="en-US" altLang="zh-CN" sz="3000" b="1">
                  <a:latin typeface="黑体" panose="02010609060101010101" pitchFamily="49" charset="-122"/>
                  <a:ea typeface="黑体" panose="02010609060101010101" pitchFamily="49" charset="-122"/>
                  <a:cs typeface="黑体" panose="02010609060101010101" pitchFamily="49" charset="-122"/>
                </a:rPr>
                <a:t>    </a:t>
              </a:r>
              <a:r>
                <a:rPr lang="zh-CN" altLang="en-US" sz="3200" b="1">
                  <a:solidFill>
                    <a:srgbClr val="FF0000"/>
                  </a:solidFill>
                  <a:latin typeface="黑体" panose="02010609060101010101" pitchFamily="49" charset="-122"/>
                  <a:ea typeface="黑体" panose="02010609060101010101" pitchFamily="49" charset="-122"/>
                  <a:cs typeface="黑体" panose="02010609060101010101" pitchFamily="49" charset="-122"/>
                </a:rPr>
                <a:t>海燕</a:t>
              </a:r>
              <a:r>
                <a:rPr lang="zh-CN" altLang="en-US" sz="3000" b="1">
                  <a:latin typeface="黑体" panose="02010609060101010101" pitchFamily="49" charset="-122"/>
                  <a:ea typeface="黑体" panose="02010609060101010101" pitchFamily="49" charset="-122"/>
                  <a:cs typeface="黑体" panose="02010609060101010101" pitchFamily="49" charset="-122"/>
                </a:rPr>
                <a:t>是一种海鸟，分布在世界各大洋，在南极地区海燕的数量较多。人们常常称赞的威尔逊海燕能迎接暴风雨的挑战，故</a:t>
              </a:r>
              <a:r>
                <a:rPr lang="zh-CN" altLang="en-US" sz="3000" b="1">
                  <a:latin typeface="黑体" panose="02010609060101010101" pitchFamily="49" charset="-122"/>
                  <a:ea typeface="黑体" panose="02010609060101010101" pitchFamily="49" charset="-122"/>
                  <a:cs typeface="黑体" panose="02010609060101010101" pitchFamily="49" charset="-122"/>
                  <a:sym typeface="+mn-ea"/>
                </a:rPr>
                <a:t>威尔逊暴风海燕又叫</a:t>
              </a:r>
              <a:r>
                <a:rPr lang="zh-CN" altLang="en-US" sz="3000" b="1" u="sng">
                  <a:solidFill>
                    <a:srgbClr val="FF0000"/>
                  </a:solidFill>
                  <a:latin typeface="黑体" panose="02010609060101010101" pitchFamily="49" charset="-122"/>
                  <a:ea typeface="黑体" panose="02010609060101010101" pitchFamily="49" charset="-122"/>
                  <a:cs typeface="黑体" panose="02010609060101010101" pitchFamily="49" charset="-122"/>
                </a:rPr>
                <a:t>暴风海燕</a:t>
              </a:r>
              <a:r>
                <a:rPr lang="zh-CN" altLang="en-US" sz="3000" b="1">
                  <a:latin typeface="黑体" panose="02010609060101010101" pitchFamily="49" charset="-122"/>
                  <a:ea typeface="黑体" panose="02010609060101010101" pitchFamily="49" charset="-122"/>
                  <a:cs typeface="黑体" panose="02010609060101010101" pitchFamily="49" charset="-122"/>
                </a:rPr>
                <a:t>。暴风海燕</a:t>
              </a:r>
              <a:endParaRPr lang="zh-CN" altLang="en-US" sz="3000" b="1">
                <a:latin typeface="黑体" panose="02010609060101010101" pitchFamily="49" charset="-122"/>
                <a:ea typeface="黑体" panose="02010609060101010101" pitchFamily="49" charset="-122"/>
                <a:cs typeface="黑体" panose="02010609060101010101" pitchFamily="49" charset="-122"/>
              </a:endParaRPr>
            </a:p>
            <a:p>
              <a:pPr algn="l">
                <a:lnSpc>
                  <a:spcPct val="110000"/>
                </a:lnSpc>
              </a:pPr>
              <a:r>
                <a:rPr lang="zh-CN" altLang="en-US" sz="3000" b="1">
                  <a:latin typeface="黑体" panose="02010609060101010101" pitchFamily="49" charset="-122"/>
                  <a:ea typeface="黑体" panose="02010609060101010101" pitchFamily="49" charset="-122"/>
                  <a:cs typeface="黑体" panose="02010609060101010101" pitchFamily="49" charset="-122"/>
                </a:rPr>
                <a:t>的上部分是黑色的，尾部呈白</a:t>
              </a:r>
              <a:endParaRPr lang="zh-CN" altLang="en-US" sz="3000" b="1">
                <a:latin typeface="黑体" panose="02010609060101010101" pitchFamily="49" charset="-122"/>
                <a:ea typeface="黑体" panose="02010609060101010101" pitchFamily="49" charset="-122"/>
                <a:cs typeface="黑体" panose="02010609060101010101" pitchFamily="49" charset="-122"/>
              </a:endParaRPr>
            </a:p>
            <a:p>
              <a:pPr algn="l">
                <a:lnSpc>
                  <a:spcPct val="110000"/>
                </a:lnSpc>
              </a:pPr>
              <a:r>
                <a:rPr lang="zh-CN" altLang="en-US" sz="3000" b="1">
                  <a:latin typeface="黑体" panose="02010609060101010101" pitchFamily="49" charset="-122"/>
                  <a:ea typeface="黑体" panose="02010609060101010101" pitchFamily="49" charset="-122"/>
                  <a:cs typeface="黑体" panose="02010609060101010101" pitchFamily="49" charset="-122"/>
                </a:rPr>
                <a:t>色，腿很长。善于在海面飞行，</a:t>
              </a:r>
              <a:endParaRPr lang="zh-CN" altLang="en-US" sz="3000" b="1">
                <a:latin typeface="黑体" panose="02010609060101010101" pitchFamily="49" charset="-122"/>
                <a:ea typeface="黑体" panose="02010609060101010101" pitchFamily="49" charset="-122"/>
                <a:cs typeface="黑体" panose="02010609060101010101" pitchFamily="49" charset="-122"/>
              </a:endParaRPr>
            </a:p>
            <a:p>
              <a:pPr algn="l">
                <a:lnSpc>
                  <a:spcPct val="110000"/>
                </a:lnSpc>
              </a:pPr>
              <a:r>
                <a:rPr lang="zh-CN" altLang="en-US" sz="3000" b="1">
                  <a:latin typeface="黑体" panose="02010609060101010101" pitchFamily="49" charset="-122"/>
                  <a:ea typeface="黑体" panose="02010609060101010101" pitchFamily="49" charset="-122"/>
                  <a:cs typeface="黑体" panose="02010609060101010101" pitchFamily="49" charset="-122"/>
                </a:rPr>
                <a:t>被誉为</a:t>
              </a: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rPr>
                <a:t>“大海里杰出的飞行家”</a:t>
              </a:r>
              <a:r>
                <a:rPr lang="zh-CN" altLang="en-US" sz="3000" b="1">
                  <a:latin typeface="黑体" panose="02010609060101010101" pitchFamily="49" charset="-122"/>
                  <a:ea typeface="黑体" panose="02010609060101010101" pitchFamily="49" charset="-122"/>
                  <a:cs typeface="黑体" panose="02010609060101010101" pitchFamily="49" charset="-122"/>
                </a:rPr>
                <a:t>。</a:t>
              </a:r>
              <a:endParaRPr lang="zh-CN" altLang="en-US" sz="3000" b="1">
                <a:latin typeface="黑体" panose="02010609060101010101" pitchFamily="49" charset="-122"/>
                <a:ea typeface="黑体" panose="02010609060101010101" pitchFamily="49" charset="-122"/>
                <a:cs typeface="黑体" panose="02010609060101010101" pitchFamily="49" charset="-122"/>
              </a:endParaRPr>
            </a:p>
          </p:txBody>
        </p:sp>
        <p:pic>
          <p:nvPicPr>
            <p:cNvPr id="10" name="图片 9" descr="海燕"/>
            <p:cNvPicPr>
              <a:picLocks noChangeAspect="1"/>
            </p:cNvPicPr>
            <p:nvPr/>
          </p:nvPicPr>
          <p:blipFill>
            <a:blip r:embed="rId3"/>
            <a:stretch>
              <a:fillRect/>
            </a:stretch>
          </p:blipFill>
          <p:spPr>
            <a:xfrm>
              <a:off x="9153" y="3961"/>
              <a:ext cx="5001" cy="3914"/>
            </a:xfrm>
            <a:prstGeom prst="rect">
              <a:avLst/>
            </a:prstGeom>
            <a:effectLst>
              <a:softEdge rad="177800"/>
            </a:effectLst>
          </p:spPr>
        </p:pic>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66000"/>
          </a:blip>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25955" y="1215989"/>
            <a:ext cx="675005" cy="2949575"/>
          </a:xfrm>
          <a:prstGeom prst="rect">
            <a:avLst/>
          </a:prstGeom>
          <a:noFill/>
        </p:spPr>
        <p:txBody>
          <a:bodyPr vert="eaVert" wrap="none">
            <a:spAutoFit/>
          </a:bodyPr>
          <a:lstStyle/>
          <a:p>
            <a:pPr eaLnBrk="1" hangingPunct="1">
              <a:defRPr/>
            </a:pPr>
            <a:r>
              <a:rPr lang="zh-CN" altLang="en-US" sz="3200" b="1" dirty="0">
                <a:latin typeface="黑体" panose="02010609060101010101" pitchFamily="49" charset="-122"/>
                <a:ea typeface="黑体" panose="02010609060101010101" pitchFamily="49" charset="-122"/>
              </a:rPr>
              <a:t>海上的图景变化</a:t>
            </a:r>
            <a:endParaRPr lang="zh-CN" altLang="en-US" sz="3200" b="1" dirty="0">
              <a:latin typeface="黑体" panose="02010609060101010101" pitchFamily="49" charset="-122"/>
              <a:ea typeface="黑体" panose="02010609060101010101" pitchFamily="49" charset="-122"/>
            </a:endParaRPr>
          </a:p>
        </p:txBody>
      </p:sp>
      <p:sp>
        <p:nvSpPr>
          <p:cNvPr id="3" name="左大括号 2"/>
          <p:cNvSpPr/>
          <p:nvPr/>
        </p:nvSpPr>
        <p:spPr>
          <a:xfrm>
            <a:off x="1400810" y="894080"/>
            <a:ext cx="415290" cy="3710305"/>
          </a:xfrm>
          <a:prstGeom prst="leftBrace">
            <a:avLst>
              <a:gd name="adj1" fmla="val 37133"/>
              <a:gd name="adj2" fmla="val 50000"/>
            </a:avLst>
          </a:prstGeom>
          <a:ln w="2540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sz="3200">
              <a:solidFill>
                <a:srgbClr val="FF0000"/>
              </a:solidFill>
              <a:latin typeface="黑体" panose="02010609060101010101" pitchFamily="49" charset="-122"/>
              <a:ea typeface="黑体" panose="02010609060101010101" pitchFamily="49" charset="-122"/>
            </a:endParaRPr>
          </a:p>
        </p:txBody>
      </p:sp>
      <p:sp>
        <p:nvSpPr>
          <p:cNvPr id="4" name="TextBox 3"/>
          <p:cNvSpPr txBox="1"/>
          <p:nvPr/>
        </p:nvSpPr>
        <p:spPr>
          <a:xfrm>
            <a:off x="1967999" y="1463001"/>
            <a:ext cx="999490" cy="583565"/>
          </a:xfrm>
          <a:prstGeom prst="rect">
            <a:avLst/>
          </a:prstGeom>
          <a:noFill/>
        </p:spPr>
        <p:txBody>
          <a:bodyPr wrap="none">
            <a:spAutoFit/>
          </a:bodyPr>
          <a:lstStyle/>
          <a:p>
            <a:pPr eaLnBrk="1" hangingPunct="1">
              <a:defRPr/>
            </a:pPr>
            <a:r>
              <a:rPr lang="zh-CN" altLang="en-US" sz="3200" b="1" dirty="0">
                <a:solidFill>
                  <a:srgbClr val="FF0000"/>
                </a:solidFill>
                <a:latin typeface="黑体" panose="02010609060101010101" pitchFamily="49" charset="-122"/>
                <a:ea typeface="黑体" panose="02010609060101010101" pitchFamily="49" charset="-122"/>
              </a:rPr>
              <a:t>乌云</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5" name="左大括号 4"/>
          <p:cNvSpPr/>
          <p:nvPr/>
        </p:nvSpPr>
        <p:spPr>
          <a:xfrm>
            <a:off x="2967355" y="971550"/>
            <a:ext cx="324485" cy="1597025"/>
          </a:xfrm>
          <a:prstGeom prst="leftBrace">
            <a:avLst/>
          </a:prstGeom>
          <a:ln w="19050">
            <a:solidFill>
              <a:srgbClr val="FF00FF"/>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sz="3200">
              <a:latin typeface="黑体" panose="02010609060101010101" pitchFamily="49" charset="-122"/>
              <a:ea typeface="黑体" panose="02010609060101010101" pitchFamily="49" charset="-122"/>
            </a:endParaRPr>
          </a:p>
        </p:txBody>
      </p:sp>
      <p:sp>
        <p:nvSpPr>
          <p:cNvPr id="6" name="TextBox 5"/>
          <p:cNvSpPr txBox="1">
            <a:spLocks noChangeArrowheads="1"/>
          </p:cNvSpPr>
          <p:nvPr/>
        </p:nvSpPr>
        <p:spPr bwMode="auto">
          <a:xfrm>
            <a:off x="3291840" y="972185"/>
            <a:ext cx="420751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0000FF"/>
                </a:solidFill>
                <a:latin typeface="黑体" panose="02010609060101010101" pitchFamily="49" charset="-122"/>
                <a:ea typeface="黑体" panose="02010609060101010101" pitchFamily="49" charset="-122"/>
              </a:rPr>
              <a:t>狂风卷集着乌云</a:t>
            </a:r>
            <a:endParaRPr lang="zh-CN" altLang="en-US" sz="2800" b="1">
              <a:solidFill>
                <a:srgbClr val="0000FF"/>
              </a:solidFill>
              <a:latin typeface="黑体" panose="02010609060101010101" pitchFamily="49" charset="-122"/>
              <a:ea typeface="黑体" panose="02010609060101010101" pitchFamily="49" charset="-122"/>
            </a:endParaRPr>
          </a:p>
        </p:txBody>
      </p:sp>
      <p:sp>
        <p:nvSpPr>
          <p:cNvPr id="8" name="TextBox 7"/>
          <p:cNvSpPr txBox="1">
            <a:spLocks noChangeArrowheads="1"/>
          </p:cNvSpPr>
          <p:nvPr/>
        </p:nvSpPr>
        <p:spPr bwMode="auto">
          <a:xfrm>
            <a:off x="3291840" y="1494155"/>
            <a:ext cx="49276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0000FF"/>
                </a:solidFill>
                <a:latin typeface="黑体" panose="02010609060101010101" pitchFamily="49" charset="-122"/>
                <a:ea typeface="黑体" panose="02010609060101010101" pitchFamily="49" charset="-122"/>
                <a:cs typeface="黑体" panose="02010609060101010101" pitchFamily="49" charset="-122"/>
              </a:rPr>
              <a:t>乌云越来越暗</a:t>
            </a:r>
            <a:r>
              <a:rPr lang="en-US" altLang="zh-CN" sz="2800" b="1">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a:solidFill>
                  <a:srgbClr val="0000FF"/>
                </a:solidFill>
                <a:latin typeface="黑体" panose="02010609060101010101" pitchFamily="49" charset="-122"/>
                <a:ea typeface="黑体" panose="02010609060101010101" pitchFamily="49" charset="-122"/>
                <a:cs typeface="黑体" panose="02010609060101010101" pitchFamily="49" charset="-122"/>
              </a:rPr>
              <a:t>压下来</a:t>
            </a:r>
            <a:endParaRPr lang="zh-CN" altLang="en-US" sz="2800" b="1">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9" name="TextBox 8"/>
          <p:cNvSpPr txBox="1">
            <a:spLocks noChangeArrowheads="1"/>
          </p:cNvSpPr>
          <p:nvPr/>
        </p:nvSpPr>
        <p:spPr bwMode="auto">
          <a:xfrm>
            <a:off x="3291840" y="2046605"/>
            <a:ext cx="561022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0000FF"/>
                </a:solidFill>
                <a:latin typeface="黑体" panose="02010609060101010101" pitchFamily="49" charset="-122"/>
                <a:ea typeface="黑体" panose="02010609060101010101" pitchFamily="49" charset="-122"/>
                <a:cs typeface="黑体" panose="02010609060101010101" pitchFamily="49" charset="-122"/>
              </a:rPr>
              <a:t>一堆堆乌云，像青色的火焰</a:t>
            </a:r>
            <a:r>
              <a:rPr lang="en-US" altLang="zh-CN" sz="2800" b="1">
                <a:solidFill>
                  <a:srgbClr val="0000FF"/>
                </a:solidFill>
                <a:latin typeface="黑体" panose="02010609060101010101" pitchFamily="49" charset="-122"/>
                <a:ea typeface="黑体" panose="02010609060101010101" pitchFamily="49" charset="-122"/>
                <a:cs typeface="黑体" panose="02010609060101010101" pitchFamily="49" charset="-122"/>
              </a:rPr>
              <a:t>……</a:t>
            </a:r>
            <a:endParaRPr lang="en-US" altLang="zh-CN" sz="2800" b="1">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10" name="TextBox 9"/>
          <p:cNvSpPr txBox="1"/>
          <p:nvPr/>
        </p:nvSpPr>
        <p:spPr>
          <a:xfrm>
            <a:off x="1967999" y="3392457"/>
            <a:ext cx="999490" cy="583565"/>
          </a:xfrm>
          <a:prstGeom prst="rect">
            <a:avLst/>
          </a:prstGeom>
          <a:noFill/>
        </p:spPr>
        <p:txBody>
          <a:bodyPr wrap="none">
            <a:spAutoFit/>
          </a:bodyPr>
          <a:lstStyle/>
          <a:p>
            <a:pPr eaLnBrk="1" hangingPunct="1">
              <a:defRPr/>
            </a:pPr>
            <a:r>
              <a:rPr lang="zh-CN" altLang="en-US" sz="3200" b="1" dirty="0">
                <a:solidFill>
                  <a:srgbClr val="FF0000"/>
                </a:solidFill>
                <a:latin typeface="黑体" panose="02010609060101010101" pitchFamily="49" charset="-122"/>
                <a:ea typeface="黑体" panose="02010609060101010101" pitchFamily="49" charset="-122"/>
              </a:rPr>
              <a:t>大海</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11" name="左大括号 10"/>
          <p:cNvSpPr/>
          <p:nvPr/>
        </p:nvSpPr>
        <p:spPr>
          <a:xfrm>
            <a:off x="3008630" y="2897505"/>
            <a:ext cx="283210" cy="1600200"/>
          </a:xfrm>
          <a:prstGeom prst="leftBrace">
            <a:avLst/>
          </a:prstGeom>
          <a:ln w="19050">
            <a:solidFill>
              <a:srgbClr val="FF00FF"/>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sz="3200">
              <a:latin typeface="黑体" panose="02010609060101010101" pitchFamily="49" charset="-122"/>
              <a:ea typeface="黑体" panose="02010609060101010101" pitchFamily="49" charset="-122"/>
            </a:endParaRPr>
          </a:p>
        </p:txBody>
      </p:sp>
      <p:sp>
        <p:nvSpPr>
          <p:cNvPr id="12" name="TextBox 11"/>
          <p:cNvSpPr txBox="1">
            <a:spLocks noChangeArrowheads="1"/>
          </p:cNvSpPr>
          <p:nvPr/>
        </p:nvSpPr>
        <p:spPr bwMode="auto">
          <a:xfrm>
            <a:off x="3291840" y="2897505"/>
            <a:ext cx="28930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0000FF"/>
                </a:solidFill>
                <a:latin typeface="黑体" panose="02010609060101010101" pitchFamily="49" charset="-122"/>
                <a:ea typeface="黑体" panose="02010609060101010101" pitchFamily="49" charset="-122"/>
              </a:rPr>
              <a:t>泛起白沫的大海</a:t>
            </a:r>
            <a:endParaRPr lang="zh-CN" altLang="en-US" sz="2800" b="1">
              <a:solidFill>
                <a:srgbClr val="0000FF"/>
              </a:solidFill>
              <a:latin typeface="黑体" panose="02010609060101010101" pitchFamily="49" charset="-122"/>
              <a:ea typeface="黑体" panose="02010609060101010101" pitchFamily="49" charset="-122"/>
            </a:endParaRPr>
          </a:p>
        </p:txBody>
      </p:sp>
      <p:sp>
        <p:nvSpPr>
          <p:cNvPr id="13" name="TextBox 12"/>
          <p:cNvSpPr txBox="1">
            <a:spLocks noChangeArrowheads="1"/>
          </p:cNvSpPr>
          <p:nvPr/>
        </p:nvSpPr>
        <p:spPr bwMode="auto">
          <a:xfrm>
            <a:off x="3291840" y="3436620"/>
            <a:ext cx="436943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0000FF"/>
                </a:solidFill>
                <a:latin typeface="黑体" panose="02010609060101010101" pitchFamily="49" charset="-122"/>
                <a:ea typeface="黑体" panose="02010609060101010101" pitchFamily="49" charset="-122"/>
              </a:rPr>
              <a:t>波浪在愤怒的飞沫中呼叫</a:t>
            </a:r>
            <a:endParaRPr lang="zh-CN" altLang="en-US" sz="2800" b="1">
              <a:solidFill>
                <a:srgbClr val="0000FF"/>
              </a:solidFill>
              <a:latin typeface="黑体" panose="02010609060101010101" pitchFamily="49" charset="-122"/>
              <a:ea typeface="黑体" panose="02010609060101010101" pitchFamily="49" charset="-122"/>
            </a:endParaRPr>
          </a:p>
        </p:txBody>
      </p:sp>
      <p:sp>
        <p:nvSpPr>
          <p:cNvPr id="14" name="TextBox 13"/>
          <p:cNvSpPr txBox="1">
            <a:spLocks noChangeArrowheads="1"/>
          </p:cNvSpPr>
          <p:nvPr/>
        </p:nvSpPr>
        <p:spPr bwMode="auto">
          <a:xfrm>
            <a:off x="3291658" y="3975796"/>
            <a:ext cx="37725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0000FF"/>
                </a:solidFill>
                <a:latin typeface="黑体" panose="02010609060101010101" pitchFamily="49" charset="-122"/>
                <a:ea typeface="黑体" panose="02010609060101010101" pitchFamily="49" charset="-122"/>
              </a:rPr>
              <a:t>大海抓住闪电的箭光</a:t>
            </a:r>
            <a:endParaRPr lang="zh-CN" altLang="en-US" sz="2800" b="1">
              <a:solidFill>
                <a:srgbClr val="0000FF"/>
              </a:solidFill>
              <a:latin typeface="黑体" panose="02010609060101010101" pitchFamily="49" charset="-122"/>
              <a:ea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1+#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1+#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1+#ppt_w/2"/>
                                          </p:val>
                                        </p:tav>
                                        <p:tav tm="100000">
                                          <p:val>
                                            <p:strVal val="#ppt_x"/>
                                          </p:val>
                                        </p:tav>
                                      </p:tavLst>
                                    </p:anim>
                                    <p:anim calcmode="lin" valueType="num">
                                      <p:cBhvr additive="base">
                                        <p:cTn id="46" dur="500" fill="hold"/>
                                        <p:tgtEl>
                                          <p:spTgt spid="1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1+#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P spid="5" grpId="0" bldLvl="0" animBg="1"/>
      <p:bldP spid="6" grpId="0"/>
      <p:bldP spid="8" grpId="0"/>
      <p:bldP spid="9" grpId="0"/>
      <p:bldP spid="10" grpId="0"/>
      <p:bldP spid="11" grpId="0" bldLvl="0" animBg="1"/>
      <p:bldP spid="12"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1" cstate="email"/>
          <a:srcRect t="412"/>
          <a:stretch>
            <a:fillRect/>
          </a:stretch>
        </p:blipFill>
        <p:spPr bwMode="auto">
          <a:xfrm>
            <a:off x="635" y="6350"/>
            <a:ext cx="9152890" cy="513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p:cNvSpPr>
            <a:spLocks noChangeArrowheads="1"/>
          </p:cNvSpPr>
          <p:nvPr/>
        </p:nvSpPr>
        <p:spPr bwMode="auto">
          <a:xfrm>
            <a:off x="635" y="3340100"/>
            <a:ext cx="9153525" cy="1614805"/>
          </a:xfrm>
          <a:prstGeom prst="rect">
            <a:avLst/>
          </a:prstGeom>
          <a:solidFill>
            <a:srgbClr val="FEFEFE">
              <a:alpha val="4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1" hangingPunct="1">
              <a:lnSpc>
                <a:spcPct val="110000"/>
              </a:lnSpc>
            </a:pPr>
            <a:r>
              <a:rPr lang="en-US" altLang="zh-CN" sz="3000" b="1">
                <a:solidFill>
                  <a:srgbClr val="0000FF"/>
                </a:solidFill>
                <a:latin typeface="黑体" panose="02010609060101010101" pitchFamily="49" charset="-122"/>
                <a:ea typeface="黑体" panose="02010609060101010101" pitchFamily="49" charset="-122"/>
                <a:cs typeface="黑体" panose="02010609060101010101" pitchFamily="49" charset="-122"/>
              </a:rPr>
              <a:t>    </a:t>
            </a:r>
            <a:r>
              <a:rPr lang="zh-CN" altLang="zh-CN" sz="3000" b="1">
                <a:solidFill>
                  <a:srgbClr val="0000FF"/>
                </a:solidFill>
                <a:latin typeface="黑体" panose="02010609060101010101" pitchFamily="49" charset="-122"/>
                <a:ea typeface="黑体" panose="02010609060101010101" pitchFamily="49" charset="-122"/>
                <a:cs typeface="黑体" panose="02010609060101010101" pitchFamily="49" charset="-122"/>
              </a:rPr>
              <a:t>以宏伟壮丽的大自然作背景</a:t>
            </a:r>
            <a:r>
              <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zh-CN" sz="3000" b="1">
                <a:solidFill>
                  <a:srgbClr val="0000FF"/>
                </a:solidFill>
                <a:latin typeface="黑体" panose="02010609060101010101" pitchFamily="49" charset="-122"/>
                <a:ea typeface="黑体" panose="02010609060101010101" pitchFamily="49" charset="-122"/>
                <a:cs typeface="黑体" panose="02010609060101010101" pitchFamily="49" charset="-122"/>
              </a:rPr>
              <a:t>极力渲染巨浪腾空、雷电交加、狂风怒吼、波澜壮阔的紧张的气氛</a:t>
            </a:r>
            <a:r>
              <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zh-CN" sz="3000" b="1">
                <a:solidFill>
                  <a:srgbClr val="0000FF"/>
                </a:solidFill>
                <a:latin typeface="黑体" panose="02010609060101010101" pitchFamily="49" charset="-122"/>
                <a:ea typeface="黑体" panose="02010609060101010101" pitchFamily="49" charset="-122"/>
                <a:cs typeface="黑体" panose="02010609060101010101" pitchFamily="49" charset="-122"/>
              </a:rPr>
              <a:t>状写出油画般浓烈、鲜明的色彩。 </a:t>
            </a:r>
            <a:endParaRPr lang="zh-CN" altLang="zh-CN" sz="3000" b="1">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61000"/>
          </a:blip>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82595" y="240030"/>
            <a:ext cx="3162300" cy="583565"/>
          </a:xfrm>
          <a:prstGeom prst="rect">
            <a:avLst/>
          </a:prstGeom>
          <a:solidFill>
            <a:srgbClr val="0070C0">
              <a:alpha val="23000"/>
            </a:srgbClr>
          </a:solid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marL="457200" indent="-457200" algn="ctr" eaLnBrk="1" hangingPunct="1">
              <a:buFont typeface="Wingdings" panose="05000000000000000000" charset="0"/>
              <a:buChar char="u"/>
              <a:defRPr/>
            </a:pPr>
            <a:r>
              <a:rPr lang="zh-CN" altLang="en-US" sz="3200" b="1" dirty="0">
                <a:solidFill>
                  <a:srgbClr val="0000FF"/>
                </a:solidFill>
                <a:latin typeface="+mj-ea"/>
              </a:rPr>
              <a:t>品悟海燕形象</a:t>
            </a:r>
            <a:endParaRPr lang="zh-CN" altLang="en-US" sz="3200" b="1" dirty="0">
              <a:solidFill>
                <a:srgbClr val="0000FF"/>
              </a:solidFill>
              <a:latin typeface="+mj-ea"/>
            </a:endParaRPr>
          </a:p>
        </p:txBody>
      </p:sp>
      <p:sp>
        <p:nvSpPr>
          <p:cNvPr id="22631" name="TextBox 2"/>
          <p:cNvSpPr txBox="1">
            <a:spLocks noChangeArrowheads="1"/>
          </p:cNvSpPr>
          <p:nvPr/>
        </p:nvSpPr>
        <p:spPr bwMode="auto">
          <a:xfrm>
            <a:off x="213995" y="958850"/>
            <a:ext cx="8141970" cy="553085"/>
          </a:xfrm>
          <a:prstGeom prst="rect">
            <a:avLst/>
          </a:prstGeom>
          <a:solidFill>
            <a:schemeClr val="bg1">
              <a:alpha val="26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marL="457200" indent="-457200" algn="l" eaLnBrk="1" hangingPunct="1">
              <a:buFont typeface="Wingdings" panose="05000000000000000000" charset="0"/>
              <a:buChar char="Ø"/>
            </a:pPr>
            <a:r>
              <a:rPr lang="zh-CN" altLang="en-US" sz="3000" b="1">
                <a:latin typeface="黑体" panose="02010609060101010101" pitchFamily="49" charset="-122"/>
                <a:ea typeface="黑体" panose="02010609060101010101" pitchFamily="49" charset="-122"/>
              </a:rPr>
              <a:t>在这样狂风暴雨的环境中海燕有怎样的表现？</a:t>
            </a:r>
            <a:endParaRPr lang="zh-CN" altLang="en-US" sz="3000" b="1">
              <a:latin typeface="黑体" panose="02010609060101010101" pitchFamily="49" charset="-122"/>
              <a:ea typeface="黑体" panose="02010609060101010101" pitchFamily="49" charset="-122"/>
            </a:endParaRPr>
          </a:p>
        </p:txBody>
      </p:sp>
      <p:sp>
        <p:nvSpPr>
          <p:cNvPr id="8" name="TextBox 7"/>
          <p:cNvSpPr txBox="1"/>
          <p:nvPr/>
        </p:nvSpPr>
        <p:spPr>
          <a:xfrm>
            <a:off x="290195" y="1945005"/>
            <a:ext cx="2489200" cy="521970"/>
          </a:xfrm>
          <a:prstGeom prst="rect">
            <a:avLst/>
          </a:prstGeom>
          <a:solidFill>
            <a:srgbClr val="FF0000">
              <a:alpha val="27000"/>
            </a:srgbClr>
          </a:solidFill>
          <a:ln w="28575" cmpd="dbl">
            <a:solidFill>
              <a:srgbClr val="C00000"/>
            </a:solidFill>
            <a:prstDash val="solid"/>
          </a:ln>
        </p:spPr>
        <p:txBody>
          <a:bodyPr wrap="square">
            <a:spAutoFit/>
          </a:bodyPr>
          <a:lstStyle/>
          <a:p>
            <a:pPr eaLnBrk="1" hangingPunct="1">
              <a:defRPr/>
            </a:pPr>
            <a:r>
              <a:rPr lang="zh-CN" altLang="en-US" sz="2800" b="1" dirty="0">
                <a:solidFill>
                  <a:srgbClr val="FF0000"/>
                </a:solidFill>
                <a:latin typeface="+mj-ea"/>
                <a:ea typeface="+mj-ea"/>
              </a:rPr>
              <a:t>暴风雨酝酿时：</a:t>
            </a:r>
            <a:endParaRPr lang="zh-CN" altLang="en-US" sz="2800" b="1" dirty="0">
              <a:solidFill>
                <a:srgbClr val="FF0000"/>
              </a:solidFill>
              <a:latin typeface="+mj-ea"/>
              <a:ea typeface="+mj-ea"/>
            </a:endParaRPr>
          </a:p>
        </p:txBody>
      </p:sp>
      <p:sp>
        <p:nvSpPr>
          <p:cNvPr id="10" name="TextBox 9"/>
          <p:cNvSpPr txBox="1">
            <a:spLocks noChangeArrowheads="1"/>
          </p:cNvSpPr>
          <p:nvPr/>
        </p:nvSpPr>
        <p:spPr bwMode="auto">
          <a:xfrm>
            <a:off x="290195" y="2466975"/>
            <a:ext cx="3481070" cy="1770380"/>
          </a:xfrm>
          <a:prstGeom prst="rect">
            <a:avLst/>
          </a:prstGeom>
          <a:solidFill>
            <a:srgbClr val="0070C0">
              <a:alpha val="25000"/>
            </a:srgb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2800" b="1">
                <a:solidFill>
                  <a:srgbClr val="0000FF"/>
                </a:solidFill>
                <a:latin typeface="华文楷体" panose="02010600040101010101" charset="-122"/>
                <a:ea typeface="华文楷体" panose="02010600040101010101" charset="-122"/>
                <a:cs typeface="华文楷体" panose="02010600040101010101" charset="-122"/>
              </a:rPr>
              <a:t>    </a:t>
            </a:r>
            <a:r>
              <a:rPr lang="zh-CN" altLang="en-US" sz="2800" b="1">
                <a:solidFill>
                  <a:srgbClr val="0000FF"/>
                </a:solidFill>
                <a:latin typeface="华文楷体" panose="02010600040101010101" charset="-122"/>
                <a:ea typeface="华文楷体" panose="02010600040101010101" charset="-122"/>
                <a:cs typeface="华文楷体" panose="02010600040101010101" charset="-122"/>
              </a:rPr>
              <a:t>在乌云和大海之间，海燕</a:t>
            </a:r>
            <a:r>
              <a:rPr lang="zh-CN" altLang="en-US" sz="2800" b="1" u="sng">
                <a:solidFill>
                  <a:srgbClr val="FF00FF"/>
                </a:solidFill>
                <a:latin typeface="华文楷体" panose="02010600040101010101" charset="-122"/>
                <a:ea typeface="华文楷体" panose="02010600040101010101" charset="-122"/>
                <a:cs typeface="华文楷体" panose="02010600040101010101" charset="-122"/>
              </a:rPr>
              <a:t>像黑色的闪电</a:t>
            </a:r>
            <a:r>
              <a:rPr lang="zh-CN" altLang="en-US" sz="2800" b="1">
                <a:solidFill>
                  <a:srgbClr val="0000FF"/>
                </a:solidFill>
                <a:latin typeface="华文楷体" panose="02010600040101010101" charset="-122"/>
                <a:ea typeface="华文楷体" panose="02010600040101010101" charset="-122"/>
                <a:cs typeface="华文楷体" panose="02010600040101010101" charset="-122"/>
              </a:rPr>
              <a:t>，在</a:t>
            </a:r>
            <a:r>
              <a:rPr lang="zh-CN" altLang="en-US" sz="2800" b="1" u="sng">
                <a:solidFill>
                  <a:srgbClr val="FF00FF"/>
                </a:solidFill>
                <a:latin typeface="华文楷体" panose="02010600040101010101" charset="-122"/>
                <a:ea typeface="华文楷体" panose="02010600040101010101" charset="-122"/>
                <a:cs typeface="华文楷体" panose="02010600040101010101" charset="-122"/>
              </a:rPr>
              <a:t>高傲</a:t>
            </a:r>
            <a:r>
              <a:rPr lang="zh-CN" altLang="en-US" sz="2800" b="1">
                <a:solidFill>
                  <a:srgbClr val="0000FF"/>
                </a:solidFill>
                <a:latin typeface="华文楷体" panose="02010600040101010101" charset="-122"/>
                <a:ea typeface="华文楷体" panose="02010600040101010101" charset="-122"/>
                <a:cs typeface="华文楷体" panose="02010600040101010101" charset="-122"/>
              </a:rPr>
              <a:t>地飞翔。</a:t>
            </a:r>
            <a:endParaRPr lang="zh-CN" altLang="en-US" sz="2800" b="1">
              <a:solidFill>
                <a:srgbClr val="0000FF"/>
              </a:solidFill>
              <a:latin typeface="华文楷体" panose="02010600040101010101" charset="-122"/>
              <a:ea typeface="华文楷体" panose="02010600040101010101" charset="-122"/>
              <a:cs typeface="华文楷体" panose="02010600040101010101" charset="-122"/>
            </a:endParaRPr>
          </a:p>
        </p:txBody>
      </p:sp>
      <p:sp>
        <p:nvSpPr>
          <p:cNvPr id="14" name="TextBox 13"/>
          <p:cNvSpPr txBox="1">
            <a:spLocks noChangeArrowheads="1"/>
          </p:cNvSpPr>
          <p:nvPr/>
        </p:nvSpPr>
        <p:spPr bwMode="auto">
          <a:xfrm>
            <a:off x="3868420" y="1798320"/>
            <a:ext cx="4940935" cy="3107690"/>
          </a:xfrm>
          <a:prstGeom prst="rect">
            <a:avLst/>
          </a:prstGeom>
          <a:solidFill>
            <a:srgbClr val="FF0000">
              <a:alpha val="13000"/>
            </a:srgbClr>
          </a:solidFill>
          <a:ln w="28575" cmpd="dbl">
            <a:solidFill>
              <a:srgbClr val="C00000"/>
            </a:solidFill>
            <a:prstDash val="sysDot"/>
          </a:ln>
        </p:spPr>
        <p:style>
          <a:lnRef idx="1">
            <a:schemeClr val="accent5"/>
          </a:lnRef>
          <a:fillRef idx="2">
            <a:schemeClr val="accent5"/>
          </a:fillRef>
          <a:effectRef idx="1">
            <a:schemeClr val="accent5"/>
          </a:effectRef>
          <a:fontRef idx="minor">
            <a:schemeClr val="dk1"/>
          </a:fontRef>
        </p:style>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defRPr/>
            </a:pPr>
            <a:r>
              <a:rPr lang="en-US" altLang="zh-CN" sz="2800" b="1" dirty="0">
                <a:solidFill>
                  <a:srgbClr val="FF0000"/>
                </a:solidFill>
                <a:latin typeface="黑体" panose="02010609060101010101" pitchFamily="49" charset="-122"/>
                <a:ea typeface="黑体" panose="02010609060101010101" pitchFamily="49" charset="-122"/>
              </a:rPr>
              <a:t>    </a:t>
            </a:r>
            <a:r>
              <a:rPr lang="zh-CN" altLang="en-US" sz="2800" b="1" dirty="0">
                <a:solidFill>
                  <a:srgbClr val="FF00FF"/>
                </a:solidFill>
                <a:latin typeface="黑体" panose="02010609060101010101" pitchFamily="49" charset="-122"/>
                <a:ea typeface="黑体" panose="02010609060101010101" pitchFamily="49" charset="-122"/>
              </a:rPr>
              <a:t>比喻</a:t>
            </a:r>
            <a:r>
              <a:rPr lang="zh-CN" altLang="en-US" sz="2800" b="1" dirty="0">
                <a:solidFill>
                  <a:srgbClr val="FF0000"/>
                </a:solidFill>
                <a:latin typeface="黑体" panose="02010609060101010101" pitchFamily="49" charset="-122"/>
                <a:ea typeface="黑体" panose="02010609060101010101" pitchFamily="49" charset="-122"/>
              </a:rPr>
              <a:t>，写出了海燕的</a:t>
            </a:r>
            <a:r>
              <a:rPr lang="zh-CN" altLang="en-US" sz="2800" b="1" dirty="0">
                <a:solidFill>
                  <a:srgbClr val="FF00FF"/>
                </a:solidFill>
                <a:latin typeface="黑体" panose="02010609060101010101" pitchFamily="49" charset="-122"/>
                <a:ea typeface="黑体" panose="02010609060101010101" pitchFamily="49" charset="-122"/>
              </a:rPr>
              <a:t>勇猛矫健、锐不可当</a:t>
            </a:r>
            <a:r>
              <a:rPr lang="zh-CN" altLang="en-US" sz="2800" b="1" dirty="0">
                <a:solidFill>
                  <a:srgbClr val="FF0000"/>
                </a:solidFill>
                <a:latin typeface="黑体" panose="02010609060101010101" pitchFamily="49" charset="-122"/>
                <a:ea typeface="黑体" panose="02010609060101010101" pitchFamily="49" charset="-122"/>
              </a:rPr>
              <a:t>的雄姿。</a:t>
            </a:r>
            <a:endParaRPr lang="zh-CN" altLang="en-US" sz="2800" b="1" dirty="0">
              <a:solidFill>
                <a:srgbClr val="FF0000"/>
              </a:solidFill>
              <a:latin typeface="黑体" panose="02010609060101010101" pitchFamily="49" charset="-122"/>
              <a:ea typeface="黑体" panose="02010609060101010101" pitchFamily="49" charset="-122"/>
            </a:endParaRPr>
          </a:p>
          <a:p>
            <a:pPr eaLnBrk="1" hangingPunct="1">
              <a:lnSpc>
                <a:spcPct val="100000"/>
              </a:lnSpc>
              <a:defRPr/>
            </a:pPr>
            <a:r>
              <a:rPr lang="zh-CN" altLang="en-US" sz="2800" b="1" dirty="0">
                <a:solidFill>
                  <a:srgbClr val="FF0000"/>
                </a:solidFill>
                <a:latin typeface="黑体" panose="02010609060101010101" pitchFamily="49" charset="-122"/>
                <a:ea typeface="黑体" panose="02010609060101010101" pitchFamily="49" charset="-122"/>
                <a:sym typeface="+mn-ea"/>
              </a:rPr>
              <a:t>    </a:t>
            </a:r>
            <a:r>
              <a:rPr lang="zh-CN" altLang="en-US" sz="2800" b="1" dirty="0">
                <a:solidFill>
                  <a:srgbClr val="FF00FF"/>
                </a:solidFill>
                <a:latin typeface="黑体" panose="02010609060101010101" pitchFamily="49" charset="-122"/>
                <a:ea typeface="黑体" panose="02010609060101010101" pitchFamily="49" charset="-122"/>
                <a:sym typeface="+mn-ea"/>
              </a:rPr>
              <a:t>拟人</a:t>
            </a:r>
            <a:r>
              <a:rPr lang="zh-CN" altLang="en-US" sz="2800" b="1" dirty="0">
                <a:solidFill>
                  <a:srgbClr val="FF0000"/>
                </a:solidFill>
                <a:latin typeface="黑体" panose="02010609060101010101" pitchFamily="49" charset="-122"/>
                <a:ea typeface="黑体" panose="02010609060101010101" pitchFamily="49" charset="-122"/>
                <a:sym typeface="+mn-ea"/>
              </a:rPr>
              <a:t>，</a:t>
            </a:r>
            <a:r>
              <a:rPr lang="zh-CN" altLang="en-US" sz="2800" b="1" dirty="0">
                <a:solidFill>
                  <a:srgbClr val="FF0000"/>
                </a:solidFill>
                <a:latin typeface="黑体" panose="02010609060101010101" pitchFamily="49" charset="-122"/>
                <a:ea typeface="黑体" panose="02010609060101010101" pitchFamily="49" charset="-122"/>
                <a:sym typeface="宋体" panose="02010600030101010101" pitchFamily="2" charset="-122"/>
              </a:rPr>
              <a:t>“高傲” 贬词褒用，即自豪之意，</a:t>
            </a:r>
            <a:r>
              <a:rPr lang="zh-CN" altLang="en-US" sz="2800" b="1" dirty="0">
                <a:solidFill>
                  <a:srgbClr val="FF0000"/>
                </a:solidFill>
                <a:latin typeface="黑体" panose="02010609060101010101" pitchFamily="49" charset="-122"/>
                <a:ea typeface="黑体" panose="02010609060101010101" pitchFamily="49" charset="-122"/>
                <a:sym typeface="+mn-ea"/>
              </a:rPr>
              <a:t>赋予海燕以人的性格，</a:t>
            </a:r>
            <a:r>
              <a:rPr lang="zh-CN" altLang="en-US" sz="2800" b="1" dirty="0">
                <a:solidFill>
                  <a:srgbClr val="FF0000"/>
                </a:solidFill>
                <a:latin typeface="黑体" panose="02010609060101010101" pitchFamily="49" charset="-122"/>
                <a:ea typeface="黑体" panose="02010609060101010101" pitchFamily="49" charset="-122"/>
                <a:sym typeface="+mn-ea"/>
              </a:rPr>
              <a:t>表现海燕藐视狂风乌云，</a:t>
            </a:r>
            <a:r>
              <a:rPr lang="zh-CN" altLang="en-US" sz="2800" b="1" dirty="0">
                <a:solidFill>
                  <a:srgbClr val="FF00FF"/>
                </a:solidFill>
                <a:latin typeface="黑体" panose="02010609060101010101" pitchFamily="49" charset="-122"/>
                <a:ea typeface="黑体" panose="02010609060101010101" pitchFamily="49" charset="-122"/>
                <a:sym typeface="宋体" panose="02010600030101010101" pitchFamily="2" charset="-122"/>
              </a:rPr>
              <a:t>无所畏惧、勇敢善战</a:t>
            </a:r>
            <a:r>
              <a:rPr lang="zh-CN" altLang="en-US" sz="2800" b="1" dirty="0">
                <a:solidFill>
                  <a:srgbClr val="FF0000"/>
                </a:solidFill>
                <a:latin typeface="黑体" panose="02010609060101010101" pitchFamily="49" charset="-122"/>
                <a:ea typeface="黑体" panose="02010609060101010101" pitchFamily="49" charset="-122"/>
                <a:sym typeface="+mn-ea"/>
              </a:rPr>
              <a:t>，有压倒一切邪恶势力的</a:t>
            </a:r>
            <a:r>
              <a:rPr lang="zh-CN" altLang="en-US" sz="2800" b="1" dirty="0">
                <a:solidFill>
                  <a:srgbClr val="FF00FF"/>
                </a:solidFill>
                <a:latin typeface="黑体" panose="02010609060101010101" pitchFamily="49" charset="-122"/>
                <a:ea typeface="黑体" panose="02010609060101010101" pitchFamily="49" charset="-122"/>
                <a:sym typeface="+mn-ea"/>
              </a:rPr>
              <a:t>气概</a:t>
            </a:r>
            <a:r>
              <a:rPr lang="zh-CN" altLang="en-US" sz="2800" b="1" dirty="0">
                <a:solidFill>
                  <a:srgbClr val="FF0000"/>
                </a:solidFill>
                <a:latin typeface="黑体" panose="02010609060101010101" pitchFamily="49" charset="-122"/>
                <a:ea typeface="黑体" panose="02010609060101010101" pitchFamily="49" charset="-122"/>
                <a:sym typeface="+mn-ea"/>
              </a:rPr>
              <a:t>。</a:t>
            </a:r>
            <a:endParaRPr lang="zh-CN" altLang="en-US" sz="2800" b="1" dirty="0">
              <a:solidFill>
                <a:srgbClr val="FF0000"/>
              </a:solidFill>
              <a:latin typeface="黑体" panose="02010609060101010101" pitchFamily="49" charset="-122"/>
              <a:ea typeface="黑体" panose="02010609060101010101" pitchFamily="49" charset="-122"/>
              <a:sym typeface="+mn-ea"/>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4"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68000"/>
          </a:blip>
          <a:stretch>
            <a:fillRect/>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75590" y="619125"/>
            <a:ext cx="8593455" cy="1383665"/>
          </a:xfrm>
          <a:prstGeom prst="rect">
            <a:avLst/>
          </a:prstGeom>
          <a:solidFill>
            <a:srgbClr val="0070C0">
              <a:alpha val="27000"/>
            </a:srgb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lnSpc>
                <a:spcPct val="100000"/>
              </a:lnSpc>
            </a:pPr>
            <a:r>
              <a:rPr lang="zh-CN" altLang="en-US" sz="2800" b="1">
                <a:solidFill>
                  <a:srgbClr val="0000FF"/>
                </a:solidFill>
                <a:latin typeface="华文楷体" panose="02010600040101010101" charset="-122"/>
                <a:ea typeface="华文楷体" panose="02010600040101010101" charset="-122"/>
                <a:cs typeface="华文楷体" panose="02010600040101010101" charset="-122"/>
              </a:rPr>
              <a:t>        一会儿翅膀</a:t>
            </a:r>
            <a:r>
              <a:rPr lang="zh-CN" altLang="en-US" sz="2800" b="1" u="sng">
                <a:solidFill>
                  <a:srgbClr val="FF00FF"/>
                </a:solidFill>
                <a:latin typeface="华文楷体" panose="02010600040101010101" charset="-122"/>
                <a:ea typeface="华文楷体" panose="02010600040101010101" charset="-122"/>
                <a:cs typeface="华文楷体" panose="02010600040101010101" charset="-122"/>
              </a:rPr>
              <a:t>碰着</a:t>
            </a:r>
            <a:r>
              <a:rPr lang="zh-CN" altLang="en-US" sz="2800" b="1">
                <a:solidFill>
                  <a:srgbClr val="0000FF"/>
                </a:solidFill>
                <a:latin typeface="华文楷体" panose="02010600040101010101" charset="-122"/>
                <a:ea typeface="华文楷体" panose="02010600040101010101" charset="-122"/>
                <a:cs typeface="华文楷体" panose="02010600040101010101" charset="-122"/>
              </a:rPr>
              <a:t>波浪，一会儿</a:t>
            </a:r>
            <a:r>
              <a:rPr lang="zh-CN" altLang="en-US" sz="2800" b="1" u="sng">
                <a:solidFill>
                  <a:srgbClr val="FF00FF"/>
                </a:solidFill>
                <a:latin typeface="华文楷体" panose="02010600040101010101" charset="-122"/>
                <a:ea typeface="华文楷体" panose="02010600040101010101" charset="-122"/>
                <a:cs typeface="华文楷体" panose="02010600040101010101" charset="-122"/>
              </a:rPr>
              <a:t>箭一般地直冲向</a:t>
            </a:r>
            <a:r>
              <a:rPr lang="zh-CN" altLang="en-US" sz="2800" b="1">
                <a:solidFill>
                  <a:srgbClr val="0000FF"/>
                </a:solidFill>
                <a:latin typeface="华文楷体" panose="02010600040101010101" charset="-122"/>
                <a:ea typeface="华文楷体" panose="02010600040101010101" charset="-122"/>
                <a:cs typeface="华文楷体" panose="02010600040101010101" charset="-122"/>
              </a:rPr>
              <a:t>乌云，它</a:t>
            </a:r>
            <a:r>
              <a:rPr lang="zh-CN" altLang="en-US" sz="2800" b="1" u="sng">
                <a:solidFill>
                  <a:srgbClr val="FF00FF"/>
                </a:solidFill>
                <a:latin typeface="华文楷体" panose="02010600040101010101" charset="-122"/>
                <a:ea typeface="华文楷体" panose="02010600040101010101" charset="-122"/>
                <a:cs typeface="华文楷体" panose="02010600040101010101" charset="-122"/>
              </a:rPr>
              <a:t>叫喊着</a:t>
            </a:r>
            <a:r>
              <a:rPr lang="zh-CN" altLang="en-US" sz="2800" b="1">
                <a:solidFill>
                  <a:srgbClr val="0000FF"/>
                </a:solidFill>
                <a:latin typeface="华文楷体" panose="02010600040101010101" charset="-122"/>
                <a:ea typeface="华文楷体" panose="02010600040101010101" charset="-122"/>
                <a:cs typeface="华文楷体" panose="02010600040101010101" charset="-122"/>
              </a:rPr>
              <a:t>，</a:t>
            </a:r>
            <a:r>
              <a:rPr lang="en-US" altLang="zh-CN" sz="2800" b="1">
                <a:solidFill>
                  <a:srgbClr val="0000FF"/>
                </a:solidFill>
                <a:latin typeface="华文楷体" panose="02010600040101010101" charset="-122"/>
                <a:ea typeface="华文楷体" panose="02010600040101010101" charset="-122"/>
                <a:cs typeface="华文楷体" panose="02010600040101010101" charset="-122"/>
              </a:rPr>
              <a:t>——</a:t>
            </a:r>
            <a:r>
              <a:rPr lang="zh-CN" altLang="en-US" sz="2800" b="1">
                <a:solidFill>
                  <a:srgbClr val="0000FF"/>
                </a:solidFill>
                <a:latin typeface="华文楷体" panose="02010600040101010101" charset="-122"/>
                <a:ea typeface="华文楷体" panose="02010600040101010101" charset="-122"/>
                <a:cs typeface="华文楷体" panose="02010600040101010101" charset="-122"/>
              </a:rPr>
              <a:t>就在这鸟儿勇敢的叫喊声里，乌云听出了欢乐。</a:t>
            </a:r>
            <a:endParaRPr lang="zh-CN" altLang="en-US" sz="2800" b="1">
              <a:solidFill>
                <a:srgbClr val="0000FF"/>
              </a:solidFill>
              <a:latin typeface="华文楷体" panose="02010600040101010101" charset="-122"/>
              <a:ea typeface="华文楷体" panose="02010600040101010101" charset="-122"/>
              <a:cs typeface="华文楷体" panose="02010600040101010101" charset="-122"/>
            </a:endParaRPr>
          </a:p>
        </p:txBody>
      </p:sp>
      <p:sp>
        <p:nvSpPr>
          <p:cNvPr id="3" name="TextBox 2"/>
          <p:cNvSpPr txBox="1">
            <a:spLocks noChangeArrowheads="1"/>
          </p:cNvSpPr>
          <p:nvPr/>
        </p:nvSpPr>
        <p:spPr bwMode="auto">
          <a:xfrm>
            <a:off x="4920615" y="2181860"/>
            <a:ext cx="3568700" cy="2630170"/>
          </a:xfrm>
          <a:prstGeom prst="rect">
            <a:avLst/>
          </a:prstGeom>
          <a:solidFill>
            <a:srgbClr val="FF0000">
              <a:alpha val="27000"/>
            </a:srgbClr>
          </a:solidFill>
          <a:ln w="28575" cmpd="dbl">
            <a:solidFill>
              <a:srgbClr val="C00000"/>
            </a:solidFill>
            <a:prstDash val="sysDot"/>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lang="zh-CN" altLang="en-US" sz="3000" b="1">
                <a:solidFill>
                  <a:srgbClr val="FF00FF"/>
                </a:solidFill>
                <a:latin typeface="黑体" panose="02010609060101010101" pitchFamily="49" charset="-122"/>
                <a:ea typeface="黑体" panose="02010609060101010101" pitchFamily="49" charset="-122"/>
                <a:cs typeface="黑体" panose="02010609060101010101" pitchFamily="49" charset="-122"/>
              </a:rPr>
              <a:t>动作描写</a:t>
            </a: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rPr>
              <a:t>：海燕奋力搏击，展示了它的勇敢</a:t>
            </a: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豪迈、锐不可当</a:t>
            </a: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rPr>
              <a:t>、一往无前的革命精神。</a:t>
            </a:r>
            <a:endPar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pic>
        <p:nvPicPr>
          <p:cNvPr id="58370" name="Picture 2" descr="http://img2.artron.net/auction/2010/art6340/d/art63400349.jpg"/>
          <p:cNvPicPr>
            <a:picLocks noChangeAspect="1" noChangeArrowheads="1"/>
          </p:cNvPicPr>
          <p:nvPr/>
        </p:nvPicPr>
        <p:blipFill>
          <a:blip r:embed="rId2" cstate="email"/>
          <a:srcRect/>
          <a:stretch>
            <a:fillRect/>
          </a:stretch>
        </p:blipFill>
        <p:spPr bwMode="auto">
          <a:xfrm>
            <a:off x="1339215" y="2247265"/>
            <a:ext cx="2818130" cy="2498725"/>
          </a:xfrm>
          <a:prstGeom prst="rect">
            <a:avLst/>
          </a:prstGeom>
          <a:ln>
            <a:noFill/>
          </a:ln>
          <a:effectLst>
            <a:softEdge rad="112500"/>
          </a:effectLst>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6" presetClass="entr" presetSubtype="32" fill="hold" nodeType="withEffect">
                                  <p:stCondLst>
                                    <p:cond delay="0"/>
                                  </p:stCondLst>
                                  <p:childTnLst>
                                    <p:set>
                                      <p:cBhvr>
                                        <p:cTn id="9" dur="1" fill="hold">
                                          <p:stCondLst>
                                            <p:cond delay="0"/>
                                          </p:stCondLst>
                                        </p:cTn>
                                        <p:tgtEl>
                                          <p:spTgt spid="58370"/>
                                        </p:tgtEl>
                                        <p:attrNameLst>
                                          <p:attrName>style.visibility</p:attrName>
                                        </p:attrNameLst>
                                      </p:cBhvr>
                                      <p:to>
                                        <p:strVal val="visible"/>
                                      </p:to>
                                    </p:set>
                                    <p:animEffect transition="in" filter="circle(out)">
                                      <p:cBhvr>
                                        <p:cTn id="10" dur="2000"/>
                                        <p:tgtEl>
                                          <p:spTgt spid="5837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out)">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61000"/>
          </a:blip>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63525" y="327660"/>
            <a:ext cx="2556510" cy="521970"/>
          </a:xfrm>
          <a:prstGeom prst="rect">
            <a:avLst/>
          </a:prstGeom>
          <a:solidFill>
            <a:srgbClr val="FF0000">
              <a:alpha val="27000"/>
            </a:srgbClr>
          </a:solidFill>
          <a:ln w="28575" cmpd="dbl">
            <a:solidFill>
              <a:srgbClr val="C00000"/>
            </a:solidFill>
            <a:prstDash val="solid"/>
          </a:ln>
        </p:spPr>
        <p:txBody>
          <a:bodyPr wrap="square">
            <a:spAutoFit/>
          </a:bodyPr>
          <a:lstStyle/>
          <a:p>
            <a:pPr eaLnBrk="1" hangingPunct="1">
              <a:defRPr/>
            </a:pPr>
            <a:r>
              <a:rPr lang="zh-CN" altLang="en-US" sz="2800" b="1" dirty="0">
                <a:solidFill>
                  <a:srgbClr val="FF0000"/>
                </a:solidFill>
                <a:latin typeface="+mj-ea"/>
                <a:ea typeface="+mj-ea"/>
              </a:rPr>
              <a:t>暴风雨迫近时：</a:t>
            </a:r>
            <a:endParaRPr lang="zh-CN" altLang="en-US" sz="2800" b="1" dirty="0">
              <a:solidFill>
                <a:srgbClr val="FF0000"/>
              </a:solidFill>
              <a:latin typeface="+mj-ea"/>
              <a:ea typeface="+mj-ea"/>
            </a:endParaRPr>
          </a:p>
        </p:txBody>
      </p:sp>
      <p:sp>
        <p:nvSpPr>
          <p:cNvPr id="4" name="TextBox 3"/>
          <p:cNvSpPr txBox="1">
            <a:spLocks noChangeArrowheads="1"/>
          </p:cNvSpPr>
          <p:nvPr/>
        </p:nvSpPr>
        <p:spPr bwMode="auto">
          <a:xfrm>
            <a:off x="283210" y="849630"/>
            <a:ext cx="8576945" cy="1038860"/>
          </a:xfrm>
          <a:prstGeom prst="rect">
            <a:avLst/>
          </a:prstGeom>
          <a:solidFill>
            <a:srgbClr val="0070C0">
              <a:alpha val="27000"/>
            </a:srgb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zh-CN" altLang="en-US" sz="2800" b="1">
                <a:solidFill>
                  <a:srgbClr val="0000FF"/>
                </a:solidFill>
                <a:latin typeface="华文楷体" panose="02010600040101010101" charset="-122"/>
                <a:ea typeface="华文楷体" panose="02010600040101010101" charset="-122"/>
                <a:cs typeface="华文楷体" panose="02010600040101010101" charset="-122"/>
              </a:rPr>
              <a:t>        海燕叫喊着，飞翔着，像黑色的闪电，箭一般地穿过乌云，翅膀掠起波浪的飞沫。</a:t>
            </a:r>
            <a:endParaRPr lang="zh-CN" altLang="en-US" sz="2800" b="1">
              <a:solidFill>
                <a:srgbClr val="0000FF"/>
              </a:solidFill>
              <a:latin typeface="华文楷体" panose="02010600040101010101" charset="-122"/>
              <a:ea typeface="华文楷体" panose="02010600040101010101" charset="-122"/>
              <a:cs typeface="华文楷体" panose="02010600040101010101" charset="-122"/>
            </a:endParaRPr>
          </a:p>
        </p:txBody>
      </p:sp>
      <p:sp>
        <p:nvSpPr>
          <p:cNvPr id="5" name="TextBox 4"/>
          <p:cNvSpPr txBox="1">
            <a:spLocks noChangeArrowheads="1"/>
          </p:cNvSpPr>
          <p:nvPr/>
        </p:nvSpPr>
        <p:spPr bwMode="auto">
          <a:xfrm>
            <a:off x="682625" y="2412365"/>
            <a:ext cx="4224020" cy="2399665"/>
          </a:xfrm>
          <a:prstGeom prst="rect">
            <a:avLst/>
          </a:prstGeom>
          <a:solidFill>
            <a:srgbClr val="FF0000">
              <a:alpha val="29000"/>
            </a:srgbClr>
          </a:solidFill>
          <a:ln w="28575" cmpd="dbl">
            <a:solidFill>
              <a:srgbClr val="C00000"/>
            </a:solidFill>
            <a:prstDash val="sysDot"/>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lnSpc>
                <a:spcPct val="100000"/>
              </a:lnSpc>
            </a:pP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rPr>
              <a:t>    “掠”字显示了海燕的敏捷、欢乐和豪壮，与前文相照应，运用比喻的手法展现海燕英勇战斗的雄姿。</a:t>
            </a:r>
            <a:endPar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pic>
        <p:nvPicPr>
          <p:cNvPr id="59395" name="Picture 3"/>
          <p:cNvPicPr>
            <a:picLocks noChangeAspect="1" noChangeArrowheads="1"/>
          </p:cNvPicPr>
          <p:nvPr/>
        </p:nvPicPr>
        <p:blipFill>
          <a:blip r:embed="rId2" cstate="email"/>
          <a:srcRect/>
          <a:stretch>
            <a:fillRect/>
          </a:stretch>
        </p:blipFill>
        <p:spPr bwMode="auto">
          <a:xfrm>
            <a:off x="5715635" y="2326640"/>
            <a:ext cx="2689225" cy="2485390"/>
          </a:xfrm>
          <a:prstGeom prst="ellipse">
            <a:avLst/>
          </a:prstGeom>
          <a:ln w="63500" cap="rnd">
            <a:noFill/>
          </a:ln>
          <a:effectLst>
            <a:softEdge rad="31750"/>
          </a:effectLst>
          <a:scene3d>
            <a:camera prst="orthographicFront"/>
            <a:lightRig rig="contrasting" dir="t">
              <a:rot lat="0" lon="0" rev="3000000"/>
            </a:lightRig>
          </a:scene3d>
          <a:sp3d contourW="7620">
            <a:bevelT w="95250" h="31750"/>
            <a:contourClr>
              <a:srgbClr val="333333"/>
            </a:contourClr>
          </a:sp3d>
        </p:spPr>
      </p:pic>
      <p:sp>
        <p:nvSpPr>
          <p:cNvPr id="10" name="椭圆 9"/>
          <p:cNvSpPr/>
          <p:nvPr/>
        </p:nvSpPr>
        <p:spPr>
          <a:xfrm>
            <a:off x="2820035" y="1304290"/>
            <a:ext cx="787400" cy="584200"/>
          </a:xfrm>
          <a:prstGeom prst="ellipse">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0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2" name="椭圆形标注 1"/>
          <p:cNvSpPr/>
          <p:nvPr/>
        </p:nvSpPr>
        <p:spPr>
          <a:xfrm>
            <a:off x="3648075" y="1888490"/>
            <a:ext cx="1410335" cy="523875"/>
          </a:xfrm>
          <a:prstGeom prst="wedgeEllipseCallout">
            <a:avLst>
              <a:gd name="adj1" fmla="val -74170"/>
              <a:gd name="adj2" fmla="val -69408"/>
            </a:avLst>
          </a:prstGeom>
          <a:solidFill>
            <a:srgbClr val="FFFF00">
              <a:alpha val="67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ClrTx/>
              <a:buSzTx/>
              <a:buFontTx/>
              <a:defRPr/>
            </a:pPr>
            <a:r>
              <a:rPr lang="zh-CN" altLang="en-US" sz="3200" b="1" dirty="0">
                <a:solidFill>
                  <a:srgbClr val="FF0000"/>
                </a:solidFill>
                <a:latin typeface="+mj-ea"/>
                <a:ea typeface="+mj-ea"/>
                <a:sym typeface="+mn-ea"/>
              </a:rPr>
              <a:t>比喻</a:t>
            </a:r>
            <a:endParaRPr lang="zh-CN" altLang="en-US" sz="3200" b="1" dirty="0">
              <a:solidFill>
                <a:srgbClr val="FF0000"/>
              </a:solidFill>
              <a:latin typeface="+mj-ea"/>
              <a:ea typeface="+mj-ea"/>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9395"/>
                                        </p:tgtEl>
                                        <p:attrNameLst>
                                          <p:attrName>style.visibility</p:attrName>
                                        </p:attrNameLst>
                                      </p:cBhvr>
                                      <p:to>
                                        <p:strVal val="visible"/>
                                      </p:to>
                                    </p:set>
                                    <p:animEffect transition="in" filter="fade">
                                      <p:cBhvr>
                                        <p:cTn id="10" dur="500"/>
                                        <p:tgtEl>
                                          <p:spTgt spid="5939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10" grpId="0" bldLvl="0" animBg="1"/>
      <p:bldP spid="2"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60000"/>
          </a:blip>
          <a:stretch>
            <a:fillRect/>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82575" y="647700"/>
            <a:ext cx="8579485" cy="1383665"/>
          </a:xfrm>
          <a:prstGeom prst="rect">
            <a:avLst/>
          </a:prstGeom>
          <a:solidFill>
            <a:srgbClr val="0070C0">
              <a:alpha val="29000"/>
            </a:srgb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lnSpc>
                <a:spcPct val="100000"/>
              </a:lnSpc>
            </a:pPr>
            <a:r>
              <a:rPr lang="zh-CN" altLang="en-US" sz="2800" b="1">
                <a:solidFill>
                  <a:srgbClr val="0000FF"/>
                </a:solidFill>
                <a:latin typeface="华文楷体" panose="02010600040101010101" charset="-122"/>
                <a:ea typeface="华文楷体" panose="02010600040101010101" charset="-122"/>
                <a:cs typeface="华文楷体" panose="02010600040101010101" charset="-122"/>
              </a:rPr>
              <a:t>     看吧，它</a:t>
            </a:r>
            <a:r>
              <a:rPr lang="zh-CN" altLang="en-US" sz="2800" b="1" u="sng">
                <a:solidFill>
                  <a:srgbClr val="FF00FF"/>
                </a:solidFill>
                <a:latin typeface="华文楷体" panose="02010600040101010101" charset="-122"/>
                <a:ea typeface="华文楷体" panose="02010600040101010101" charset="-122"/>
                <a:cs typeface="华文楷体" panose="02010600040101010101" charset="-122"/>
              </a:rPr>
              <a:t>飞舞</a:t>
            </a:r>
            <a:r>
              <a:rPr lang="zh-CN" altLang="en-US" sz="2800" b="1">
                <a:solidFill>
                  <a:srgbClr val="0000FF"/>
                </a:solidFill>
                <a:latin typeface="华文楷体" panose="02010600040101010101" charset="-122"/>
                <a:ea typeface="华文楷体" panose="02010600040101010101" charset="-122"/>
                <a:cs typeface="华文楷体" panose="02010600040101010101" charset="-122"/>
              </a:rPr>
              <a:t>着，像个精灵，</a:t>
            </a:r>
            <a:r>
              <a:rPr lang="en-US" altLang="zh-CN" sz="2800" b="1">
                <a:solidFill>
                  <a:srgbClr val="0000FF"/>
                </a:solidFill>
                <a:latin typeface="华文楷体" panose="02010600040101010101" charset="-122"/>
                <a:ea typeface="华文楷体" panose="02010600040101010101" charset="-122"/>
                <a:cs typeface="华文楷体" panose="02010600040101010101" charset="-122"/>
              </a:rPr>
              <a:t>——</a:t>
            </a:r>
            <a:r>
              <a:rPr lang="zh-CN" altLang="en-US" sz="2800" b="1">
                <a:solidFill>
                  <a:srgbClr val="0000FF"/>
                </a:solidFill>
                <a:latin typeface="华文楷体" panose="02010600040101010101" charset="-122"/>
                <a:ea typeface="华文楷体" panose="02010600040101010101" charset="-122"/>
                <a:cs typeface="华文楷体" panose="02010600040101010101" charset="-122"/>
              </a:rPr>
              <a:t>高傲的、黑色的暴风雨的精灵，</a:t>
            </a:r>
            <a:r>
              <a:rPr lang="en-US" altLang="zh-CN" sz="2800" b="1">
                <a:solidFill>
                  <a:srgbClr val="0000FF"/>
                </a:solidFill>
                <a:latin typeface="华文楷体" panose="02010600040101010101" charset="-122"/>
                <a:ea typeface="华文楷体" panose="02010600040101010101" charset="-122"/>
                <a:cs typeface="华文楷体" panose="02010600040101010101" charset="-122"/>
              </a:rPr>
              <a:t>——</a:t>
            </a:r>
            <a:r>
              <a:rPr lang="zh-CN" altLang="en-US" sz="2800" b="1">
                <a:solidFill>
                  <a:srgbClr val="0000FF"/>
                </a:solidFill>
                <a:latin typeface="华文楷体" panose="02010600040101010101" charset="-122"/>
                <a:ea typeface="华文楷体" panose="02010600040101010101" charset="-122"/>
                <a:cs typeface="华文楷体" panose="02010600040101010101" charset="-122"/>
              </a:rPr>
              <a:t>它在</a:t>
            </a:r>
            <a:r>
              <a:rPr lang="zh-CN" altLang="en-US" sz="2800" b="1" u="sng">
                <a:solidFill>
                  <a:srgbClr val="FF00FF"/>
                </a:solidFill>
                <a:latin typeface="华文楷体" panose="02010600040101010101" charset="-122"/>
                <a:ea typeface="华文楷体" panose="02010600040101010101" charset="-122"/>
                <a:cs typeface="华文楷体" panose="02010600040101010101" charset="-122"/>
              </a:rPr>
              <a:t>大笑</a:t>
            </a:r>
            <a:r>
              <a:rPr lang="zh-CN" altLang="en-US" sz="2800" b="1">
                <a:solidFill>
                  <a:srgbClr val="0000FF"/>
                </a:solidFill>
                <a:latin typeface="华文楷体" panose="02010600040101010101" charset="-122"/>
                <a:ea typeface="华文楷体" panose="02010600040101010101" charset="-122"/>
                <a:cs typeface="华文楷体" panose="02010600040101010101" charset="-122"/>
              </a:rPr>
              <a:t>，它又在</a:t>
            </a:r>
            <a:r>
              <a:rPr lang="zh-CN" altLang="en-US" sz="2800" b="1" u="sng">
                <a:solidFill>
                  <a:srgbClr val="FF00FF"/>
                </a:solidFill>
                <a:latin typeface="华文楷体" panose="02010600040101010101" charset="-122"/>
                <a:ea typeface="华文楷体" panose="02010600040101010101" charset="-122"/>
                <a:cs typeface="华文楷体" panose="02010600040101010101" charset="-122"/>
              </a:rPr>
              <a:t>号叫</a:t>
            </a:r>
            <a:r>
              <a:rPr lang="en-US" altLang="zh-CN" sz="2800" b="1">
                <a:solidFill>
                  <a:srgbClr val="0000FF"/>
                </a:solidFill>
                <a:latin typeface="华文楷体" panose="02010600040101010101" charset="-122"/>
                <a:ea typeface="华文楷体" panose="02010600040101010101" charset="-122"/>
                <a:cs typeface="华文楷体" panose="02010600040101010101" charset="-122"/>
              </a:rPr>
              <a:t>……</a:t>
            </a:r>
            <a:r>
              <a:rPr lang="zh-CN" altLang="en-US" sz="2800" b="1">
                <a:solidFill>
                  <a:srgbClr val="0000FF"/>
                </a:solidFill>
                <a:latin typeface="华文楷体" panose="02010600040101010101" charset="-122"/>
                <a:ea typeface="华文楷体" panose="02010600040101010101" charset="-122"/>
                <a:cs typeface="华文楷体" panose="02010600040101010101" charset="-122"/>
              </a:rPr>
              <a:t>它笑那些乌云，它因为欢乐而号叫！</a:t>
            </a:r>
            <a:endParaRPr lang="zh-CN" altLang="en-US" sz="2800" b="1">
              <a:solidFill>
                <a:srgbClr val="0000FF"/>
              </a:solidFill>
              <a:latin typeface="华文楷体" panose="02010600040101010101" charset="-122"/>
              <a:ea typeface="华文楷体" panose="02010600040101010101" charset="-122"/>
              <a:cs typeface="华文楷体" panose="02010600040101010101" charset="-122"/>
            </a:endParaRPr>
          </a:p>
        </p:txBody>
      </p:sp>
      <p:sp>
        <p:nvSpPr>
          <p:cNvPr id="3" name="TextBox 2"/>
          <p:cNvSpPr txBox="1">
            <a:spLocks noChangeArrowheads="1"/>
          </p:cNvSpPr>
          <p:nvPr/>
        </p:nvSpPr>
        <p:spPr bwMode="auto">
          <a:xfrm>
            <a:off x="793115" y="2811780"/>
            <a:ext cx="7772400" cy="2122805"/>
          </a:xfrm>
          <a:prstGeom prst="rect">
            <a:avLst/>
          </a:prstGeom>
          <a:solidFill>
            <a:srgbClr val="FF0000">
              <a:alpha val="26000"/>
            </a:srgb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zh-CN" altLang="en-US" sz="3000" b="1">
                <a:latin typeface="黑体" panose="02010609060101010101" pitchFamily="49" charset="-122"/>
                <a:ea typeface="黑体" panose="02010609060101010101" pitchFamily="49" charset="-122"/>
                <a:cs typeface="黑体" panose="02010609060101010101" pitchFamily="49" charset="-122"/>
              </a:rPr>
              <a:t>   </a:t>
            </a: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rPr>
              <a:t>“飞舞”写出了海燕的</a:t>
            </a:r>
            <a:r>
              <a:rPr lang="zh-CN" altLang="en-US" sz="3000" b="1">
                <a:solidFill>
                  <a:srgbClr val="FF00FF"/>
                </a:solidFill>
                <a:latin typeface="黑体" panose="02010609060101010101" pitchFamily="49" charset="-122"/>
                <a:ea typeface="黑体" panose="02010609060101010101" pitchFamily="49" charset="-122"/>
                <a:cs typeface="黑体" panose="02010609060101010101" pitchFamily="49" charset="-122"/>
              </a:rPr>
              <a:t>欢快</a:t>
            </a: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rPr>
              <a:t>之状。“大笑”“号叫” 表现了海燕的</a:t>
            </a:r>
            <a:r>
              <a:rPr lang="zh-CN" altLang="en-US" sz="3000" b="1">
                <a:solidFill>
                  <a:srgbClr val="FF00FF"/>
                </a:solidFill>
                <a:latin typeface="黑体" panose="02010609060101010101" pitchFamily="49" charset="-122"/>
                <a:ea typeface="黑体" panose="02010609060101010101" pitchFamily="49" charset="-122"/>
                <a:cs typeface="黑体" panose="02010609060101010101" pitchFamily="49" charset="-122"/>
              </a:rPr>
              <a:t>乐观自信、坚强勇敢、慷慨豪迈，</a:t>
            </a: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rPr>
              <a:t>展现了英勇无畏的</a:t>
            </a:r>
            <a:r>
              <a:rPr lang="zh-CN" altLang="en-US" sz="3000" b="1">
                <a:solidFill>
                  <a:srgbClr val="FF00FF"/>
                </a:solidFill>
                <a:latin typeface="黑体" panose="02010609060101010101" pitchFamily="49" charset="-122"/>
                <a:ea typeface="黑体" panose="02010609060101010101" pitchFamily="49" charset="-122"/>
                <a:cs typeface="黑体" panose="02010609060101010101" pitchFamily="49" charset="-122"/>
              </a:rPr>
              <a:t>革命乐观主义精神</a:t>
            </a: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rPr>
              <a:t>。</a:t>
            </a:r>
            <a:endPar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4" name="椭圆形标注 3"/>
          <p:cNvSpPr/>
          <p:nvPr/>
        </p:nvSpPr>
        <p:spPr>
          <a:xfrm>
            <a:off x="5707380" y="1905000"/>
            <a:ext cx="1438275" cy="754380"/>
          </a:xfrm>
          <a:prstGeom prst="wedgeEllipseCallout">
            <a:avLst>
              <a:gd name="adj1" fmla="val -74170"/>
              <a:gd name="adj2" fmla="val -69408"/>
            </a:avLst>
          </a:prstGeom>
          <a:solidFill>
            <a:srgbClr val="FFFF00">
              <a:alpha val="67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3200" b="1" dirty="0">
                <a:solidFill>
                  <a:srgbClr val="FF0000"/>
                </a:solidFill>
                <a:latin typeface="+mj-ea"/>
                <a:ea typeface="+mj-ea"/>
              </a:rPr>
              <a:t>拟人</a:t>
            </a:r>
            <a:endParaRPr lang="zh-CN" altLang="en-US" sz="3200" b="1" dirty="0">
              <a:solidFill>
                <a:srgbClr val="FF0000"/>
              </a:solidFill>
              <a:latin typeface="+mj-ea"/>
              <a:ea typeface="+mj-ea"/>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3)">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amond(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64000"/>
          </a:blip>
          <a:stretch>
            <a:fillRect/>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38455" y="561975"/>
            <a:ext cx="8566785" cy="1512570"/>
          </a:xfrm>
          <a:prstGeom prst="rect">
            <a:avLst/>
          </a:prstGeom>
          <a:solidFill>
            <a:srgbClr val="0070C0">
              <a:alpha val="16000"/>
            </a:srgb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zh-CN" altLang="en-US" sz="2800" b="1">
                <a:solidFill>
                  <a:srgbClr val="0000FF"/>
                </a:solidFill>
                <a:latin typeface="华文楷体" panose="02010600040101010101" charset="-122"/>
                <a:ea typeface="华文楷体" panose="02010600040101010101" charset="-122"/>
                <a:cs typeface="华文楷体" panose="02010600040101010101" charset="-122"/>
              </a:rPr>
              <a:t>        这个</a:t>
            </a:r>
            <a:r>
              <a:rPr lang="zh-CN" altLang="en-US" sz="2800" b="1" u="sng">
                <a:solidFill>
                  <a:srgbClr val="FF00FF"/>
                </a:solidFill>
                <a:latin typeface="华文楷体" panose="02010600040101010101" charset="-122"/>
                <a:ea typeface="华文楷体" panose="02010600040101010101" charset="-122"/>
                <a:cs typeface="华文楷体" panose="02010600040101010101" charset="-122"/>
              </a:rPr>
              <a:t>敏感</a:t>
            </a:r>
            <a:r>
              <a:rPr lang="zh-CN" altLang="en-US" sz="2800" b="1">
                <a:solidFill>
                  <a:srgbClr val="0000FF"/>
                </a:solidFill>
                <a:latin typeface="华文楷体" panose="02010600040101010101" charset="-122"/>
                <a:ea typeface="华文楷体" panose="02010600040101010101" charset="-122"/>
                <a:cs typeface="华文楷体" panose="02010600040101010101" charset="-122"/>
              </a:rPr>
              <a:t>的精灵，</a:t>
            </a:r>
            <a:r>
              <a:rPr lang="en-US" altLang="zh-CN" sz="2800" b="1">
                <a:solidFill>
                  <a:srgbClr val="0000FF"/>
                </a:solidFill>
                <a:latin typeface="华文楷体" panose="02010600040101010101" charset="-122"/>
                <a:ea typeface="华文楷体" panose="02010600040101010101" charset="-122"/>
                <a:cs typeface="华文楷体" panose="02010600040101010101" charset="-122"/>
              </a:rPr>
              <a:t>——</a:t>
            </a:r>
            <a:r>
              <a:rPr lang="zh-CN" altLang="en-US" sz="2800" b="1">
                <a:solidFill>
                  <a:srgbClr val="0000FF"/>
                </a:solidFill>
                <a:latin typeface="华文楷体" panose="02010600040101010101" charset="-122"/>
                <a:ea typeface="华文楷体" panose="02010600040101010101" charset="-122"/>
                <a:cs typeface="华文楷体" panose="02010600040101010101" charset="-122"/>
              </a:rPr>
              <a:t>它从雷声的震怒里，</a:t>
            </a:r>
            <a:r>
              <a:rPr lang="zh-CN" altLang="en-US" sz="2800" b="1" u="sng">
                <a:solidFill>
                  <a:srgbClr val="FF00FF"/>
                </a:solidFill>
                <a:latin typeface="华文楷体" panose="02010600040101010101" charset="-122"/>
                <a:ea typeface="华文楷体" panose="02010600040101010101" charset="-122"/>
                <a:cs typeface="华文楷体" panose="02010600040101010101" charset="-122"/>
              </a:rPr>
              <a:t>早就</a:t>
            </a:r>
            <a:r>
              <a:rPr lang="zh-CN" altLang="en-US" sz="2800" b="1">
                <a:solidFill>
                  <a:srgbClr val="0000FF"/>
                </a:solidFill>
                <a:latin typeface="华文楷体" panose="02010600040101010101" charset="-122"/>
                <a:ea typeface="华文楷体" panose="02010600040101010101" charset="-122"/>
                <a:cs typeface="华文楷体" panose="02010600040101010101" charset="-122"/>
              </a:rPr>
              <a:t>听出了困乏，它</a:t>
            </a:r>
            <a:r>
              <a:rPr lang="zh-CN" altLang="en-US" sz="2800" b="1" u="sng">
                <a:solidFill>
                  <a:srgbClr val="FF00FF"/>
                </a:solidFill>
                <a:latin typeface="华文楷体" panose="02010600040101010101" charset="-122"/>
                <a:ea typeface="华文楷体" panose="02010600040101010101" charset="-122"/>
                <a:cs typeface="华文楷体" panose="02010600040101010101" charset="-122"/>
              </a:rPr>
              <a:t>深信</a:t>
            </a:r>
            <a:r>
              <a:rPr lang="zh-CN" altLang="en-US" sz="2800" b="1">
                <a:solidFill>
                  <a:srgbClr val="0000FF"/>
                </a:solidFill>
                <a:latin typeface="华文楷体" panose="02010600040101010101" charset="-122"/>
                <a:ea typeface="华文楷体" panose="02010600040101010101" charset="-122"/>
                <a:cs typeface="华文楷体" panose="02010600040101010101" charset="-122"/>
              </a:rPr>
              <a:t>，乌云遮不住太阳的，</a:t>
            </a:r>
            <a:r>
              <a:rPr lang="en-US" altLang="zh-CN" sz="2800" b="1">
                <a:solidFill>
                  <a:srgbClr val="0000FF"/>
                </a:solidFill>
                <a:latin typeface="华文楷体" panose="02010600040101010101" charset="-122"/>
                <a:ea typeface="华文楷体" panose="02010600040101010101" charset="-122"/>
                <a:cs typeface="华文楷体" panose="02010600040101010101" charset="-122"/>
              </a:rPr>
              <a:t>——</a:t>
            </a:r>
            <a:r>
              <a:rPr lang="zh-CN" altLang="en-US" sz="2800" b="1">
                <a:solidFill>
                  <a:srgbClr val="0000FF"/>
                </a:solidFill>
                <a:latin typeface="华文楷体" panose="02010600040101010101" charset="-122"/>
                <a:ea typeface="华文楷体" panose="02010600040101010101" charset="-122"/>
                <a:cs typeface="华文楷体" panose="02010600040101010101" charset="-122"/>
              </a:rPr>
              <a:t>是的，遮不住的！</a:t>
            </a:r>
            <a:endParaRPr lang="zh-CN" altLang="en-US" sz="2800" b="1">
              <a:solidFill>
                <a:srgbClr val="0000FF"/>
              </a:solidFill>
              <a:latin typeface="华文楷体" panose="02010600040101010101" charset="-122"/>
              <a:ea typeface="华文楷体" panose="02010600040101010101" charset="-122"/>
              <a:cs typeface="华文楷体" panose="02010600040101010101" charset="-122"/>
            </a:endParaRPr>
          </a:p>
        </p:txBody>
      </p:sp>
      <p:sp>
        <p:nvSpPr>
          <p:cNvPr id="4" name="TextBox 3"/>
          <p:cNvSpPr txBox="1">
            <a:spLocks noChangeArrowheads="1"/>
          </p:cNvSpPr>
          <p:nvPr/>
        </p:nvSpPr>
        <p:spPr bwMode="auto">
          <a:xfrm>
            <a:off x="286385" y="2635885"/>
            <a:ext cx="8670925" cy="2399665"/>
          </a:xfrm>
          <a:prstGeom prst="rect">
            <a:avLst/>
          </a:prstGeom>
          <a:solidFill>
            <a:srgbClr val="FF0000">
              <a:alpha val="16000"/>
            </a:srgb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lnSpc>
                <a:spcPct val="100000"/>
              </a:lnSpc>
            </a:pP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lang="zh-CN" altLang="en-US" sz="3000" b="1">
                <a:solidFill>
                  <a:srgbClr val="FF00FF"/>
                </a:solidFill>
                <a:latin typeface="黑体" panose="02010609060101010101" pitchFamily="49" charset="-122"/>
                <a:ea typeface="黑体" panose="02010609060101010101" pitchFamily="49" charset="-122"/>
                <a:cs typeface="黑体" panose="02010609060101010101" pitchFamily="49" charset="-122"/>
              </a:rPr>
              <a:t> 比喻、拟人</a:t>
            </a: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rPr>
              <a:t>，说明反动派是纸老虎，显示了海燕的</a:t>
            </a:r>
            <a:r>
              <a:rPr lang="zh-CN" altLang="en-US" sz="3000" b="1">
                <a:solidFill>
                  <a:srgbClr val="FF00FF"/>
                </a:solidFill>
                <a:latin typeface="黑体" panose="02010609060101010101" pitchFamily="49" charset="-122"/>
                <a:ea typeface="黑体" panose="02010609060101010101" pitchFamily="49" charset="-122"/>
                <a:cs typeface="黑体" panose="02010609060101010101" pitchFamily="49" charset="-122"/>
              </a:rPr>
              <a:t>勇敢和智慧，</a:t>
            </a: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rPr>
              <a:t>运用</a:t>
            </a:r>
            <a:r>
              <a:rPr lang="zh-CN" altLang="en-US" sz="3000" b="1">
                <a:solidFill>
                  <a:srgbClr val="FF00FF"/>
                </a:solidFill>
                <a:latin typeface="黑体" panose="02010609060101010101" pitchFamily="49" charset="-122"/>
                <a:ea typeface="黑体" panose="02010609060101010101" pitchFamily="49" charset="-122"/>
                <a:cs typeface="黑体" panose="02010609060101010101" pitchFamily="49" charset="-122"/>
              </a:rPr>
              <a:t>反复</a:t>
            </a: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rPr>
              <a:t>，语气肯定，表达了海燕坚定不移的必胜信念。（</a:t>
            </a: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说明</a:t>
            </a: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rPr>
              <a:t>无产阶级革命先驱者</a:t>
            </a:r>
            <a:r>
              <a:rPr lang="zh-CN" altLang="en-US" sz="3000" b="1">
                <a:solidFill>
                  <a:srgbClr val="FF00FF"/>
                </a:solidFill>
                <a:latin typeface="黑体" panose="02010609060101010101" pitchFamily="49" charset="-122"/>
                <a:ea typeface="黑体" panose="02010609060101010101" pitchFamily="49" charset="-122"/>
                <a:cs typeface="黑体" panose="02010609060101010101" pitchFamily="49" charset="-122"/>
              </a:rPr>
              <a:t>高度的预见性、敏锐的洞察力以及坚定不移的必胜信念</a:t>
            </a: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en-US" altLang="zh-CN" sz="3000" b="1">
                <a:solidFill>
                  <a:srgbClr val="FF0000"/>
                </a:solidFill>
                <a:latin typeface="黑体" panose="02010609060101010101" pitchFamily="49" charset="-122"/>
                <a:ea typeface="黑体" panose="02010609060101010101" pitchFamily="49" charset="-122"/>
                <a:cs typeface="黑体" panose="02010609060101010101" pitchFamily="49" charset="-122"/>
              </a:rPr>
              <a:t>)</a:t>
            </a:r>
            <a:endParaRPr lang="en-US" altLang="zh-CN" sz="3000" b="1">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5" name="波形 4"/>
          <p:cNvSpPr/>
          <p:nvPr/>
        </p:nvSpPr>
        <p:spPr>
          <a:xfrm>
            <a:off x="3921805" y="1791086"/>
            <a:ext cx="1143200" cy="739905"/>
          </a:xfrm>
          <a:prstGeom prst="wave">
            <a:avLst/>
          </a:prstGeom>
          <a:solidFill>
            <a:srgbClr val="FFFF00">
              <a:alpha val="68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3200" b="1" dirty="0">
                <a:solidFill>
                  <a:srgbClr val="FF0000"/>
                </a:solidFill>
                <a:latin typeface="+mj-ea"/>
                <a:ea typeface="+mj-ea"/>
              </a:rPr>
              <a:t>比喻</a:t>
            </a:r>
            <a:endParaRPr lang="zh-CN" altLang="en-US" sz="3200" b="1" dirty="0">
              <a:solidFill>
                <a:srgbClr val="FF0000"/>
              </a:solidFill>
              <a:latin typeface="+mj-ea"/>
              <a:ea typeface="+mj-ea"/>
            </a:endParaRPr>
          </a:p>
        </p:txBody>
      </p:sp>
      <p:sp>
        <p:nvSpPr>
          <p:cNvPr id="6" name="波形 5"/>
          <p:cNvSpPr/>
          <p:nvPr/>
        </p:nvSpPr>
        <p:spPr>
          <a:xfrm>
            <a:off x="5179325" y="1808551"/>
            <a:ext cx="1143200" cy="739905"/>
          </a:xfrm>
          <a:prstGeom prst="wave">
            <a:avLst/>
          </a:prstGeom>
          <a:solidFill>
            <a:srgbClr val="FFFF00">
              <a:alpha val="68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3200" b="1" dirty="0">
                <a:solidFill>
                  <a:srgbClr val="FF0000"/>
                </a:solidFill>
                <a:latin typeface="+mj-ea"/>
                <a:ea typeface="+mj-ea"/>
              </a:rPr>
              <a:t>拟人</a:t>
            </a:r>
            <a:endParaRPr lang="zh-CN" altLang="en-US" sz="3200" b="1" dirty="0">
              <a:solidFill>
                <a:srgbClr val="FF0000"/>
              </a:solidFill>
              <a:latin typeface="+mj-ea"/>
              <a:ea typeface="+mj-ea"/>
            </a:endParaRPr>
          </a:p>
        </p:txBody>
      </p:sp>
      <p:sp>
        <p:nvSpPr>
          <p:cNvPr id="7" name="波形 6"/>
          <p:cNvSpPr/>
          <p:nvPr/>
        </p:nvSpPr>
        <p:spPr>
          <a:xfrm>
            <a:off x="6436845" y="1799025"/>
            <a:ext cx="1143200" cy="739905"/>
          </a:xfrm>
          <a:prstGeom prst="wave">
            <a:avLst/>
          </a:prstGeom>
          <a:solidFill>
            <a:srgbClr val="FFFF00">
              <a:alpha val="68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3200" b="1" dirty="0">
                <a:solidFill>
                  <a:srgbClr val="FF0000"/>
                </a:solidFill>
                <a:latin typeface="+mj-ea"/>
                <a:ea typeface="+mj-ea"/>
              </a:rPr>
              <a:t>反复</a:t>
            </a:r>
            <a:endParaRPr lang="zh-CN" altLang="en-US" sz="3200" b="1" dirty="0">
              <a:solidFill>
                <a:srgbClr val="FF0000"/>
              </a:solidFill>
              <a:latin typeface="+mj-ea"/>
              <a:ea typeface="+mj-ea"/>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par>
                          <p:cTn id="15" fill="hold">
                            <p:stCondLst>
                              <p:cond delay="5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par>
                          <p:cTn id="19" fill="hold">
                            <p:stCondLst>
                              <p:cond delay="1000"/>
                            </p:stCondLst>
                            <p:childTnLst>
                              <p:par>
                                <p:cTn id="20" presetID="16" presetClass="entr" presetSubtype="21"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500"/>
                            </p:stCondLst>
                            <p:childTnLst>
                              <p:par>
                                <p:cTn id="24" presetID="16" presetClass="entr" presetSubtype="21"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bldLvl="0" animBg="1"/>
      <p:bldP spid="5" grpId="0" bldLvl="0" animBg="1"/>
      <p:bldP spid="6" grpId="0" bldLvl="0" animBg="1"/>
      <p:bldP spid="7"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65000"/>
          </a:blip>
          <a:stretch>
            <a:fillRect/>
          </a:stretch>
        </a:blipFill>
        <a:effectLst/>
      </p:bgPr>
    </p:bg>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1347470" y="1446530"/>
            <a:ext cx="4782820" cy="632460"/>
          </a:xfrm>
          <a:prstGeom prst="rect">
            <a:avLst/>
          </a:prstGeom>
          <a:solidFill>
            <a:srgbClr val="0070C0">
              <a:alpha val="16000"/>
            </a:srgb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zh-CN" altLang="en-US" sz="3200" b="1">
                <a:solidFill>
                  <a:srgbClr val="0000FF"/>
                </a:solidFill>
                <a:latin typeface="华文楷体" panose="02010600040101010101" charset="-122"/>
                <a:ea typeface="华文楷体" panose="02010600040101010101" charset="-122"/>
                <a:cs typeface="华文楷体" panose="02010600040101010101" charset="-122"/>
              </a:rPr>
              <a:t>暴风雨！暴风雨就要来啦！</a:t>
            </a:r>
            <a:endParaRPr lang="zh-CN" altLang="en-US" sz="3200" b="1">
              <a:solidFill>
                <a:srgbClr val="0000FF"/>
              </a:solidFill>
              <a:latin typeface="华文楷体" panose="02010600040101010101" charset="-122"/>
              <a:ea typeface="华文楷体" panose="02010600040101010101" charset="-122"/>
              <a:cs typeface="华文楷体" panose="02010600040101010101" charset="-122"/>
            </a:endParaRPr>
          </a:p>
        </p:txBody>
      </p:sp>
      <p:sp>
        <p:nvSpPr>
          <p:cNvPr id="3" name="TextBox 2"/>
          <p:cNvSpPr txBox="1"/>
          <p:nvPr/>
        </p:nvSpPr>
        <p:spPr>
          <a:xfrm>
            <a:off x="356870" y="468630"/>
            <a:ext cx="2743200" cy="521970"/>
          </a:xfrm>
          <a:prstGeom prst="rect">
            <a:avLst/>
          </a:prstGeom>
          <a:solidFill>
            <a:srgbClr val="FF0000">
              <a:alpha val="16000"/>
            </a:srgbClr>
          </a:solidFill>
          <a:ln w="28575" cmpd="dbl">
            <a:solidFill>
              <a:srgbClr val="FF0000"/>
            </a:solidFill>
            <a:prstDash val="solid"/>
          </a:ln>
        </p:spPr>
        <p:txBody>
          <a:bodyPr wrap="square">
            <a:spAutoFit/>
          </a:bodyPr>
          <a:lstStyle/>
          <a:p>
            <a:pPr eaLnBrk="1" hangingPunct="1">
              <a:defRPr/>
            </a:pPr>
            <a:r>
              <a:rPr lang="zh-CN" altLang="en-US" sz="2800" b="1" dirty="0">
                <a:solidFill>
                  <a:srgbClr val="FF0000"/>
                </a:solidFill>
                <a:latin typeface="+mj-ea"/>
                <a:ea typeface="+mj-ea"/>
              </a:rPr>
              <a:t>暴风雨来临时：</a:t>
            </a:r>
            <a:endParaRPr lang="zh-CN" altLang="en-US" sz="2800" b="1" dirty="0">
              <a:solidFill>
                <a:srgbClr val="FF0000"/>
              </a:solidFill>
              <a:latin typeface="+mj-ea"/>
              <a:ea typeface="+mj-ea"/>
            </a:endParaRPr>
          </a:p>
        </p:txBody>
      </p:sp>
      <p:sp>
        <p:nvSpPr>
          <p:cNvPr id="24580" name="Text Box 4"/>
          <p:cNvSpPr txBox="1"/>
          <p:nvPr/>
        </p:nvSpPr>
        <p:spPr>
          <a:xfrm>
            <a:off x="751205" y="2924810"/>
            <a:ext cx="7641590" cy="1045210"/>
          </a:xfrm>
          <a:prstGeom prst="rect">
            <a:avLst/>
          </a:prstGeom>
          <a:solidFill>
            <a:srgbClr val="FF0000">
              <a:alpha val="25000"/>
            </a:srgbClr>
          </a:solidFill>
          <a:ln w="9525">
            <a:noFill/>
          </a:ln>
        </p:spPr>
        <p:txBody>
          <a:bodyPr wrap="square" anchor="t">
            <a:spAutoFit/>
          </a:bodyPr>
          <a:p>
            <a:pPr>
              <a:spcBef>
                <a:spcPct val="50000"/>
              </a:spcBef>
            </a:pPr>
            <a:r>
              <a:rPr lang="en-US" altLang="zh-CN" sz="3200" b="1" dirty="0">
                <a:solidFill>
                  <a:srgbClr val="0000FF"/>
                </a:solidFill>
                <a:latin typeface="楷体_GB2312" pitchFamily="1" charset="-122"/>
                <a:ea typeface="楷体_GB2312" pitchFamily="1" charset="-122"/>
              </a:rPr>
              <a:t>    </a:t>
            </a: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rPr>
              <a:t>强化海燕兴奋</a:t>
            </a:r>
            <a:r>
              <a:rPr lang="zh-CN" altLang="en-US" sz="3000" b="1">
                <a:solidFill>
                  <a:srgbClr val="FF00FF"/>
                </a:solidFill>
                <a:latin typeface="黑体" panose="02010609060101010101" pitchFamily="49" charset="-122"/>
                <a:ea typeface="黑体" panose="02010609060101010101" pitchFamily="49" charset="-122"/>
                <a:cs typeface="黑体" panose="02010609060101010101" pitchFamily="49" charset="-122"/>
              </a:rPr>
              <a:t>喜悦</a:t>
            </a: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rPr>
              <a:t>的心情，</a:t>
            </a:r>
            <a:r>
              <a:rPr lang="zh-CN" altLang="en-US" sz="3000" b="1">
                <a:solidFill>
                  <a:srgbClr val="FF00FF"/>
                </a:solidFill>
                <a:latin typeface="黑体" panose="02010609060101010101" pitchFamily="49" charset="-122"/>
                <a:ea typeface="黑体" panose="02010609060101010101" pitchFamily="49" charset="-122"/>
                <a:cs typeface="黑体" panose="02010609060101010101" pitchFamily="49" charset="-122"/>
              </a:rPr>
              <a:t>预示着革命的到来。</a:t>
            </a: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rPr>
              <a:t> </a:t>
            </a:r>
            <a:endPar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pic>
        <p:nvPicPr>
          <p:cNvPr id="2" name="图片 1"/>
          <p:cNvPicPr>
            <a:picLocks noChangeAspect="1"/>
          </p:cNvPicPr>
          <p:nvPr/>
        </p:nvPicPr>
        <p:blipFill>
          <a:blip r:embed="rId2"/>
          <a:stretch>
            <a:fillRect/>
          </a:stretch>
        </p:blipFill>
        <p:spPr>
          <a:xfrm>
            <a:off x="6373495" y="1184910"/>
            <a:ext cx="2160905" cy="1666875"/>
          </a:xfrm>
          <a:prstGeom prst="rect">
            <a:avLst/>
          </a:prstGeom>
          <a:effectLst>
            <a:softEdge rad="63500"/>
          </a:effectLst>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p:cTn id="7" dur="500" fill="hold"/>
                                        <p:tgtEl>
                                          <p:spTgt spid="24580"/>
                                        </p:tgtEl>
                                        <p:attrNameLst>
                                          <p:attrName>ppt_x</p:attrName>
                                        </p:attrNameLst>
                                      </p:cBhvr>
                                      <p:tavLst>
                                        <p:tav tm="0">
                                          <p:val>
                                            <p:strVal val="#ppt_x"/>
                                          </p:val>
                                        </p:tav>
                                        <p:tav tm="100000">
                                          <p:val>
                                            <p:strVal val="#ppt_x"/>
                                          </p:val>
                                        </p:tav>
                                      </p:tavLst>
                                    </p:anim>
                                    <p:anim calcmode="lin" valueType="num">
                                      <p:cBhvr>
                                        <p:cTn id="8" dur="500" fill="hold"/>
                                        <p:tgtEl>
                                          <p:spTgt spid="2458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65000"/>
          </a:blip>
          <a:stretch>
            <a:fillRect/>
          </a:stretch>
        </a:blipFill>
        <a:effectLst/>
      </p:bgPr>
    </p:bg>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513715" y="846455"/>
            <a:ext cx="8373745" cy="1641475"/>
          </a:xfrm>
          <a:prstGeom prst="rect">
            <a:avLst/>
          </a:prstGeom>
          <a:solidFill>
            <a:srgbClr val="0070C0">
              <a:alpha val="16000"/>
            </a:srgb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2800" b="1">
                <a:solidFill>
                  <a:srgbClr val="0000FF"/>
                </a:solidFill>
                <a:latin typeface="华文楷体" panose="02010600040101010101" charset="-122"/>
                <a:ea typeface="华文楷体" panose="02010600040101010101" charset="-122"/>
                <a:cs typeface="华文楷体" panose="02010600040101010101" charset="-122"/>
              </a:rPr>
              <a:t>       这是</a:t>
            </a:r>
            <a:r>
              <a:rPr lang="zh-CN" altLang="en-US" sz="2800" b="1" u="sng">
                <a:solidFill>
                  <a:srgbClr val="FF0000"/>
                </a:solidFill>
                <a:latin typeface="华文楷体" panose="02010600040101010101" charset="-122"/>
                <a:ea typeface="华文楷体" panose="02010600040101010101" charset="-122"/>
                <a:cs typeface="华文楷体" panose="02010600040101010101" charset="-122"/>
              </a:rPr>
              <a:t>勇敢</a:t>
            </a:r>
            <a:r>
              <a:rPr lang="zh-CN" altLang="en-US" sz="2800" b="1">
                <a:solidFill>
                  <a:srgbClr val="0000FF"/>
                </a:solidFill>
                <a:latin typeface="华文楷体" panose="02010600040101010101" charset="-122"/>
                <a:ea typeface="华文楷体" panose="02010600040101010101" charset="-122"/>
                <a:cs typeface="华文楷体" panose="02010600040101010101" charset="-122"/>
              </a:rPr>
              <a:t>的海燕，在怒吼的大海上，在闪电中间，</a:t>
            </a:r>
            <a:r>
              <a:rPr lang="zh-CN" altLang="en-US" sz="2800" b="1" u="sng">
                <a:solidFill>
                  <a:srgbClr val="FF0000"/>
                </a:solidFill>
                <a:latin typeface="华文楷体" panose="02010600040101010101" charset="-122"/>
                <a:ea typeface="华文楷体" panose="02010600040101010101" charset="-122"/>
                <a:cs typeface="华文楷体" panose="02010600040101010101" charset="-122"/>
              </a:rPr>
              <a:t>高傲地</a:t>
            </a:r>
            <a:r>
              <a:rPr lang="zh-CN" altLang="en-US" sz="2800" b="1">
                <a:solidFill>
                  <a:srgbClr val="0000FF"/>
                </a:solidFill>
                <a:latin typeface="华文楷体" panose="02010600040101010101" charset="-122"/>
                <a:ea typeface="华文楷体" panose="02010600040101010101" charset="-122"/>
                <a:cs typeface="华文楷体" panose="02010600040101010101" charset="-122"/>
              </a:rPr>
              <a:t>飞翔；这是</a:t>
            </a:r>
            <a:r>
              <a:rPr lang="zh-CN" altLang="en-US" sz="2800" b="1" u="sng">
                <a:solidFill>
                  <a:srgbClr val="FF0000"/>
                </a:solidFill>
                <a:latin typeface="华文楷体" panose="02010600040101010101" charset="-122"/>
                <a:ea typeface="华文楷体" panose="02010600040101010101" charset="-122"/>
                <a:cs typeface="华文楷体" panose="02010600040101010101" charset="-122"/>
              </a:rPr>
              <a:t>胜利的预言家</a:t>
            </a:r>
            <a:r>
              <a:rPr lang="zh-CN" altLang="en-US" sz="2800" b="1">
                <a:solidFill>
                  <a:srgbClr val="0000FF"/>
                </a:solidFill>
                <a:latin typeface="华文楷体" panose="02010600040101010101" charset="-122"/>
                <a:ea typeface="华文楷体" panose="02010600040101010101" charset="-122"/>
                <a:cs typeface="华文楷体" panose="02010600040101010101" charset="-122"/>
              </a:rPr>
              <a:t>在叫喊：</a:t>
            </a:r>
            <a:endParaRPr lang="en-US" altLang="zh-CN" sz="2800" b="1">
              <a:solidFill>
                <a:srgbClr val="0000FF"/>
              </a:solidFill>
              <a:latin typeface="华文楷体" panose="02010600040101010101" charset="-122"/>
              <a:ea typeface="华文楷体" panose="02010600040101010101" charset="-122"/>
              <a:cs typeface="华文楷体" panose="02010600040101010101" charset="-122"/>
            </a:endParaRPr>
          </a:p>
          <a:p>
            <a:pPr eaLnBrk="1" hangingPunct="1">
              <a:lnSpc>
                <a:spcPct val="120000"/>
              </a:lnSpc>
            </a:pPr>
            <a:r>
              <a:rPr lang="en-US" altLang="zh-CN" sz="2800" b="1">
                <a:solidFill>
                  <a:srgbClr val="0000FF"/>
                </a:solidFill>
                <a:latin typeface="华文楷体" panose="02010600040101010101" charset="-122"/>
                <a:ea typeface="华文楷体" panose="02010600040101010101" charset="-122"/>
                <a:cs typeface="华文楷体" panose="02010600040101010101" charset="-122"/>
              </a:rPr>
              <a:t>        ——</a:t>
            </a:r>
            <a:r>
              <a:rPr lang="zh-CN" altLang="en-US" sz="2800" b="1">
                <a:solidFill>
                  <a:srgbClr val="0000FF"/>
                </a:solidFill>
                <a:latin typeface="华文楷体" panose="02010600040101010101" charset="-122"/>
                <a:ea typeface="华文楷体" panose="02010600040101010101" charset="-122"/>
                <a:cs typeface="华文楷体" panose="02010600040101010101" charset="-122"/>
              </a:rPr>
              <a:t>让暴风雨来得更猛烈些吧！</a:t>
            </a:r>
            <a:endParaRPr lang="zh-CN" altLang="en-US" sz="2800" b="1">
              <a:solidFill>
                <a:srgbClr val="0000FF"/>
              </a:solidFill>
              <a:latin typeface="华文楷体" panose="02010600040101010101" charset="-122"/>
              <a:ea typeface="华文楷体" panose="02010600040101010101" charset="-122"/>
              <a:cs typeface="华文楷体" panose="02010600040101010101" charset="-122"/>
            </a:endParaRPr>
          </a:p>
        </p:txBody>
      </p:sp>
      <p:sp>
        <p:nvSpPr>
          <p:cNvPr id="5" name="云形 4"/>
          <p:cNvSpPr/>
          <p:nvPr/>
        </p:nvSpPr>
        <p:spPr>
          <a:xfrm>
            <a:off x="3143250" y="167640"/>
            <a:ext cx="2856865" cy="793115"/>
          </a:xfrm>
          <a:prstGeom prst="cloud">
            <a:avLst/>
          </a:prstGeom>
          <a:solidFill>
            <a:srgbClr val="FFFF00">
              <a:alpha val="48000"/>
            </a:srgb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zh-CN" altLang="en-US" sz="3000" b="1" dirty="0">
                <a:solidFill>
                  <a:srgbClr val="FF00FF"/>
                </a:solidFill>
                <a:latin typeface="+mj-ea"/>
                <a:ea typeface="+mj-ea"/>
              </a:rPr>
              <a:t>自信 豪迈</a:t>
            </a:r>
            <a:endParaRPr lang="zh-CN" altLang="en-US" sz="3000" b="1" dirty="0">
              <a:solidFill>
                <a:srgbClr val="FF00FF"/>
              </a:solidFill>
              <a:latin typeface="+mj-ea"/>
              <a:ea typeface="+mj-ea"/>
            </a:endParaRPr>
          </a:p>
        </p:txBody>
      </p:sp>
      <p:sp>
        <p:nvSpPr>
          <p:cNvPr id="6" name="云形 5"/>
          <p:cNvSpPr/>
          <p:nvPr/>
        </p:nvSpPr>
        <p:spPr>
          <a:xfrm>
            <a:off x="6957695" y="1642110"/>
            <a:ext cx="1503045" cy="1163955"/>
          </a:xfrm>
          <a:prstGeom prst="cloud">
            <a:avLst/>
          </a:prstGeom>
          <a:solidFill>
            <a:srgbClr val="FFFF00">
              <a:alpha val="48000"/>
            </a:srgb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zh-CN" altLang="en-US" sz="3000" b="1" dirty="0">
                <a:solidFill>
                  <a:srgbClr val="FF00FF"/>
                </a:solidFill>
                <a:latin typeface="+mj-ea"/>
                <a:ea typeface="+mj-ea"/>
              </a:rPr>
              <a:t>乐观勇敢</a:t>
            </a:r>
            <a:endParaRPr lang="zh-CN" altLang="en-US" sz="3000" b="1" dirty="0">
              <a:solidFill>
                <a:srgbClr val="FF00FF"/>
              </a:solidFill>
              <a:latin typeface="+mj-ea"/>
              <a:ea typeface="+mj-ea"/>
            </a:endParaRPr>
          </a:p>
        </p:txBody>
      </p:sp>
      <p:sp>
        <p:nvSpPr>
          <p:cNvPr id="24580" name="Text Box 4"/>
          <p:cNvSpPr txBox="1"/>
          <p:nvPr/>
        </p:nvSpPr>
        <p:spPr>
          <a:xfrm>
            <a:off x="513715" y="3020060"/>
            <a:ext cx="8307705" cy="1681480"/>
          </a:xfrm>
          <a:prstGeom prst="rect">
            <a:avLst/>
          </a:prstGeom>
          <a:solidFill>
            <a:srgbClr val="FF0000">
              <a:alpha val="25000"/>
            </a:srgbClr>
          </a:solidFill>
          <a:ln w="9525">
            <a:noFill/>
          </a:ln>
        </p:spPr>
        <p:txBody>
          <a:bodyPr wrap="square" anchor="t">
            <a:spAutoFit/>
          </a:bodyPr>
          <a:p>
            <a:pPr>
              <a:lnSpc>
                <a:spcPct val="110000"/>
              </a:lnSpc>
              <a:spcBef>
                <a:spcPct val="50000"/>
              </a:spcBef>
            </a:pPr>
            <a:r>
              <a:rPr lang="en-US" altLang="zh-CN" sz="3200" b="1" dirty="0">
                <a:solidFill>
                  <a:srgbClr val="0000FF"/>
                </a:solidFill>
                <a:latin typeface="楷体_GB2312" pitchFamily="1" charset="-122"/>
                <a:ea typeface="楷体_GB2312" pitchFamily="1" charset="-122"/>
              </a:rPr>
              <a:t>    </a:t>
            </a:r>
            <a:r>
              <a:rPr lang="zh-CN" altLang="en-US" sz="3000" b="1">
                <a:solidFill>
                  <a:srgbClr val="FF00FF"/>
                </a:solidFill>
                <a:latin typeface="黑体" panose="02010609060101010101" pitchFamily="49" charset="-122"/>
                <a:ea typeface="黑体" panose="02010609060101010101" pitchFamily="49" charset="-122"/>
                <a:cs typeface="黑体" panose="02010609060101010101" pitchFamily="49" charset="-122"/>
              </a:rPr>
              <a:t>祈使句</a:t>
            </a: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rPr>
              <a:t>，表达了作者期盼经受革命风暴的洗礼，及召唤革命者奋起反抗，赢得解放的豪情，同时充满了必胜的信心。</a:t>
            </a:r>
            <a:r>
              <a:rPr lang="en-US" altLang="zh-CN" sz="3200" b="1" dirty="0">
                <a:solidFill>
                  <a:srgbClr val="0000FF"/>
                </a:solidFill>
                <a:latin typeface="楷体_GB2312" pitchFamily="1" charset="-122"/>
                <a:ea typeface="楷体_GB2312" pitchFamily="1" charset="-122"/>
              </a:rPr>
              <a:t> </a:t>
            </a: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rPr>
              <a:t> </a:t>
            </a:r>
            <a:endPar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4580"/>
                                        </p:tgtEl>
                                        <p:attrNameLst>
                                          <p:attrName>style.visibility</p:attrName>
                                        </p:attrNameLst>
                                      </p:cBhvr>
                                      <p:to>
                                        <p:strVal val="visible"/>
                                      </p:to>
                                    </p:set>
                                    <p:anim calcmode="lin" valueType="num">
                                      <p:cBhvr>
                                        <p:cTn id="21" dur="500" fill="hold"/>
                                        <p:tgtEl>
                                          <p:spTgt spid="24580"/>
                                        </p:tgtEl>
                                        <p:attrNameLst>
                                          <p:attrName>ppt_x</p:attrName>
                                        </p:attrNameLst>
                                      </p:cBhvr>
                                      <p:tavLst>
                                        <p:tav tm="0">
                                          <p:val>
                                            <p:strVal val="#ppt_x"/>
                                          </p:val>
                                        </p:tav>
                                        <p:tav tm="100000">
                                          <p:val>
                                            <p:strVal val="#ppt_x"/>
                                          </p:val>
                                        </p:tav>
                                      </p:tavLst>
                                    </p:anim>
                                    <p:anim calcmode="lin" valueType="num">
                                      <p:cBhvr>
                                        <p:cTn id="22" dur="500" fill="hold"/>
                                        <p:tgtEl>
                                          <p:spTgt spid="245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24580"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63000"/>
          </a:blip>
          <a:stretch>
            <a:fillRect/>
          </a:stretch>
        </a:blipFill>
        <a:effectLst/>
      </p:bgPr>
    </p:bg>
    <p:spTree>
      <p:nvGrpSpPr>
        <p:cNvPr id="1" name=""/>
        <p:cNvGrpSpPr/>
        <p:nvPr/>
      </p:nvGrpSpPr>
      <p:grpSpPr>
        <a:xfrm>
          <a:off x="0" y="0"/>
          <a:ext cx="0" cy="0"/>
          <a:chOff x="0" y="0"/>
          <a:chExt cx="0" cy="0"/>
        </a:xfrm>
      </p:grpSpPr>
      <p:pic>
        <p:nvPicPr>
          <p:cNvPr id="28774" name="Picture 2"/>
          <p:cNvPicPr>
            <a:picLocks noChangeAspect="1" noChangeArrowheads="1"/>
          </p:cNvPicPr>
          <p:nvPr/>
        </p:nvPicPr>
        <p:blipFill>
          <a:blip r:embed="rId2" cstate="email">
            <a:grayscl/>
            <a:lum bright="-18000" contrast="-6000"/>
          </a:blip>
          <a:srcRect/>
          <a:stretch>
            <a:fillRect/>
          </a:stretch>
        </p:blipFill>
        <p:spPr bwMode="auto">
          <a:xfrm>
            <a:off x="553085" y="370205"/>
            <a:ext cx="2614930" cy="14065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8775" name="Picture 3"/>
          <p:cNvPicPr>
            <a:picLocks noChangeAspect="1" noChangeArrowheads="1"/>
          </p:cNvPicPr>
          <p:nvPr/>
        </p:nvPicPr>
        <p:blipFill>
          <a:blip r:embed="rId3" cstate="email">
            <a:grayscl/>
          </a:blip>
          <a:srcRect/>
          <a:stretch>
            <a:fillRect/>
          </a:stretch>
        </p:blipFill>
        <p:spPr bwMode="auto">
          <a:xfrm>
            <a:off x="562610" y="1833880"/>
            <a:ext cx="2597785" cy="134810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8776" name="Picture 4"/>
          <p:cNvPicPr>
            <a:picLocks noChangeAspect="1" noChangeArrowheads="1"/>
          </p:cNvPicPr>
          <p:nvPr/>
        </p:nvPicPr>
        <p:blipFill>
          <a:blip r:embed="rId4" cstate="email">
            <a:lum bright="-6000" contrast="12000"/>
          </a:blip>
          <a:srcRect/>
          <a:stretch>
            <a:fillRect/>
          </a:stretch>
        </p:blipFill>
        <p:spPr bwMode="auto">
          <a:xfrm>
            <a:off x="549275" y="3253105"/>
            <a:ext cx="2629535" cy="1511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 name="Text Box 5"/>
          <p:cNvSpPr txBox="1">
            <a:spLocks noChangeArrowheads="1"/>
          </p:cNvSpPr>
          <p:nvPr/>
        </p:nvSpPr>
        <p:spPr bwMode="auto">
          <a:xfrm>
            <a:off x="3294380" y="796925"/>
            <a:ext cx="2146300" cy="553085"/>
          </a:xfrm>
          <a:prstGeom prst="rect">
            <a:avLst/>
          </a:prstGeom>
          <a:solidFill>
            <a:srgbClr val="FF0000">
              <a:alpha val="29000"/>
            </a:srgbClr>
          </a:solid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spcBef>
                <a:spcPct val="50000"/>
              </a:spcBef>
              <a:defRPr/>
            </a:pPr>
            <a:r>
              <a:rPr lang="zh-CN" sz="3000" b="1" dirty="0">
                <a:solidFill>
                  <a:srgbClr val="6600FF"/>
                </a:solidFill>
                <a:latin typeface="+mj-ea"/>
                <a:ea typeface="+mj-ea"/>
              </a:rPr>
              <a:t>暴风雨</a:t>
            </a:r>
            <a:r>
              <a:rPr lang="zh-CN" sz="3000" b="1" dirty="0">
                <a:solidFill>
                  <a:srgbClr val="FF0000"/>
                </a:solidFill>
                <a:latin typeface="宋体" panose="02010600030101010101" pitchFamily="2" charset="-122"/>
              </a:rPr>
              <a:t>将来</a:t>
            </a:r>
            <a:endParaRPr lang="zh-CN" sz="3000" b="1" dirty="0">
              <a:solidFill>
                <a:srgbClr val="FF0000"/>
              </a:solidFill>
              <a:latin typeface="宋体" panose="02010600030101010101" pitchFamily="2" charset="-122"/>
            </a:endParaRPr>
          </a:p>
        </p:txBody>
      </p:sp>
      <p:sp>
        <p:nvSpPr>
          <p:cNvPr id="7" name="Text Box 6"/>
          <p:cNvSpPr txBox="1">
            <a:spLocks noChangeArrowheads="1"/>
          </p:cNvSpPr>
          <p:nvPr/>
        </p:nvSpPr>
        <p:spPr bwMode="auto">
          <a:xfrm>
            <a:off x="3294380" y="2231390"/>
            <a:ext cx="2146300" cy="553085"/>
          </a:xfrm>
          <a:prstGeom prst="rect">
            <a:avLst/>
          </a:prstGeom>
          <a:solidFill>
            <a:srgbClr val="FF0000">
              <a:alpha val="29000"/>
            </a:srgbClr>
          </a:solid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spcBef>
                <a:spcPct val="50000"/>
              </a:spcBef>
              <a:defRPr/>
            </a:pPr>
            <a:r>
              <a:rPr lang="zh-CN" sz="3000" b="1" dirty="0">
                <a:solidFill>
                  <a:srgbClr val="6600FF"/>
                </a:solidFill>
                <a:latin typeface="+mj-ea"/>
                <a:ea typeface="+mj-ea"/>
              </a:rPr>
              <a:t>暴风雨</a:t>
            </a:r>
            <a:r>
              <a:rPr lang="zh-CN" sz="3000" b="1" dirty="0">
                <a:solidFill>
                  <a:srgbClr val="FF0000"/>
                </a:solidFill>
                <a:latin typeface="宋体" panose="02010600030101010101" pitchFamily="2" charset="-122"/>
              </a:rPr>
              <a:t>逼近</a:t>
            </a:r>
            <a:endParaRPr lang="zh-CN" sz="3000" b="1" dirty="0">
              <a:solidFill>
                <a:srgbClr val="FF0000"/>
              </a:solidFill>
              <a:latin typeface="宋体" panose="02010600030101010101" pitchFamily="2" charset="-122"/>
            </a:endParaRPr>
          </a:p>
        </p:txBody>
      </p:sp>
      <p:sp>
        <p:nvSpPr>
          <p:cNvPr id="8" name="Text Box 7"/>
          <p:cNvSpPr txBox="1">
            <a:spLocks noChangeArrowheads="1"/>
          </p:cNvSpPr>
          <p:nvPr/>
        </p:nvSpPr>
        <p:spPr bwMode="auto">
          <a:xfrm>
            <a:off x="3321685" y="3732530"/>
            <a:ext cx="2091690" cy="553085"/>
          </a:xfrm>
          <a:prstGeom prst="rect">
            <a:avLst/>
          </a:prstGeom>
          <a:solidFill>
            <a:srgbClr val="FF0000">
              <a:alpha val="29000"/>
            </a:srgbClr>
          </a:solid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spcBef>
                <a:spcPct val="50000"/>
              </a:spcBef>
              <a:defRPr/>
            </a:pPr>
            <a:r>
              <a:rPr lang="zh-CN" sz="3000" b="1" dirty="0">
                <a:solidFill>
                  <a:srgbClr val="6600FF"/>
                </a:solidFill>
                <a:latin typeface="+mj-ea"/>
                <a:ea typeface="+mj-ea"/>
              </a:rPr>
              <a:t>暴风雨</a:t>
            </a:r>
            <a:r>
              <a:rPr lang="zh-CN" sz="3000" b="1" dirty="0">
                <a:solidFill>
                  <a:srgbClr val="FF0000"/>
                </a:solidFill>
                <a:latin typeface="宋体" panose="02010600030101010101" pitchFamily="2" charset="-122"/>
              </a:rPr>
              <a:t>即临</a:t>
            </a:r>
            <a:endParaRPr lang="zh-CN" sz="3000" b="1" dirty="0">
              <a:solidFill>
                <a:srgbClr val="FF0000"/>
              </a:solidFill>
              <a:latin typeface="宋体" panose="02010600030101010101" pitchFamily="2" charset="-122"/>
            </a:endParaRPr>
          </a:p>
        </p:txBody>
      </p:sp>
      <p:grpSp>
        <p:nvGrpSpPr>
          <p:cNvPr id="2" name="组合 1"/>
          <p:cNvGrpSpPr/>
          <p:nvPr/>
        </p:nvGrpSpPr>
        <p:grpSpPr>
          <a:xfrm>
            <a:off x="5647690" y="626110"/>
            <a:ext cx="2776855" cy="956310"/>
            <a:chOff x="8894" y="866"/>
            <a:chExt cx="4373" cy="1506"/>
          </a:xfrm>
        </p:grpSpPr>
        <p:sp>
          <p:nvSpPr>
            <p:cNvPr id="9" name="Text Box 8"/>
            <p:cNvSpPr txBox="1">
              <a:spLocks noChangeArrowheads="1"/>
            </p:cNvSpPr>
            <p:nvPr/>
          </p:nvSpPr>
          <p:spPr bwMode="auto">
            <a:xfrm>
              <a:off x="8894" y="866"/>
              <a:ext cx="4373" cy="753"/>
            </a:xfrm>
            <a:prstGeom prst="rect">
              <a:avLst/>
            </a:prstGeom>
            <a:solidFill>
              <a:schemeClr val="lt1">
                <a:alpha val="60000"/>
              </a:schemeClr>
            </a:solidFill>
            <a:ln w="19050" cmpd="sng">
              <a:solidFill>
                <a:srgbClr val="009900"/>
              </a:solidFill>
              <a:prstDash val="sysDot"/>
            </a:ln>
          </p:spPr>
          <p:style>
            <a:lnRef idx="2">
              <a:schemeClr val="accent6"/>
            </a:lnRef>
            <a:fillRef idx="1">
              <a:schemeClr val="lt1"/>
            </a:fillRef>
            <a:effectRef idx="0">
              <a:schemeClr val="accent6"/>
            </a:effectRef>
            <a:fontRef idx="minor">
              <a:schemeClr val="dk1"/>
            </a:fontRef>
          </p:style>
          <p:txBody>
            <a:bodyPr wrap="square">
              <a:spAutoFit/>
            </a:bodyPr>
            <a:lstStyle/>
            <a:p>
              <a:pPr algn="ctr" eaLnBrk="1" hangingPunct="1">
                <a:lnSpc>
                  <a:spcPct val="90000"/>
                </a:lnSpc>
                <a:spcBef>
                  <a:spcPct val="50000"/>
                </a:spcBef>
                <a:defRPr/>
              </a:pPr>
              <a:r>
                <a:rPr lang="zh-CN" altLang="en-US" sz="2800" b="1" dirty="0">
                  <a:solidFill>
                    <a:srgbClr val="00B050"/>
                  </a:solidFill>
                  <a:latin typeface="黑体" panose="02010609060101010101" pitchFamily="49" charset="-122"/>
                  <a:ea typeface="黑体" panose="02010609060101010101" pitchFamily="49" charset="-122"/>
                </a:rPr>
                <a:t>狂风卷集乌云</a:t>
              </a:r>
              <a:endParaRPr lang="zh-CN" altLang="en-US" sz="2800" b="1" dirty="0">
                <a:solidFill>
                  <a:srgbClr val="00B050"/>
                </a:solidFill>
                <a:latin typeface="黑体" panose="02010609060101010101" pitchFamily="49" charset="-122"/>
                <a:ea typeface="黑体" panose="02010609060101010101" pitchFamily="49" charset="-122"/>
              </a:endParaRPr>
            </a:p>
          </p:txBody>
        </p:sp>
        <p:sp>
          <p:nvSpPr>
            <p:cNvPr id="10" name="Text Box 9"/>
            <p:cNvSpPr txBox="1">
              <a:spLocks noChangeArrowheads="1"/>
            </p:cNvSpPr>
            <p:nvPr/>
          </p:nvSpPr>
          <p:spPr bwMode="auto">
            <a:xfrm>
              <a:off x="8894" y="1619"/>
              <a:ext cx="4372" cy="753"/>
            </a:xfrm>
            <a:prstGeom prst="rect">
              <a:avLst/>
            </a:prstGeom>
            <a:solidFill>
              <a:schemeClr val="lt1">
                <a:alpha val="60000"/>
              </a:schemeClr>
            </a:solidFill>
            <a:ln w="19050" cmpd="sng">
              <a:solidFill>
                <a:srgbClr val="009900"/>
              </a:solidFill>
              <a:prstDash val="sysDot"/>
            </a:ln>
          </p:spPr>
          <p:style>
            <a:lnRef idx="2">
              <a:schemeClr val="accent6"/>
            </a:lnRef>
            <a:fillRef idx="1">
              <a:schemeClr val="lt1"/>
            </a:fillRef>
            <a:effectRef idx="0">
              <a:schemeClr val="accent6"/>
            </a:effectRef>
            <a:fontRef idx="minor">
              <a:schemeClr val="dk1"/>
            </a:fontRef>
          </p:style>
          <p:txBody>
            <a:bodyPr wrap="square">
              <a:spAutoFit/>
            </a:bodyPr>
            <a:lstStyle/>
            <a:p>
              <a:pPr algn="ctr" eaLnBrk="1" hangingPunct="1">
                <a:lnSpc>
                  <a:spcPct val="90000"/>
                </a:lnSpc>
                <a:spcBef>
                  <a:spcPct val="50000"/>
                </a:spcBef>
                <a:defRPr/>
              </a:pPr>
              <a:r>
                <a:rPr lang="zh-CN" altLang="en-US" sz="2800" b="1" dirty="0">
                  <a:solidFill>
                    <a:srgbClr val="00B050"/>
                  </a:solidFill>
                  <a:latin typeface="黑体" panose="02010609060101010101" pitchFamily="49" charset="-122"/>
                  <a:ea typeface="黑体" panose="02010609060101010101" pitchFamily="49" charset="-122"/>
                </a:rPr>
                <a:t>海燕高傲地飞翔</a:t>
              </a:r>
              <a:endParaRPr lang="zh-CN" altLang="en-US" sz="2800" b="1" dirty="0">
                <a:solidFill>
                  <a:srgbClr val="00B050"/>
                </a:solidFill>
                <a:latin typeface="黑体" panose="02010609060101010101" pitchFamily="49" charset="-122"/>
                <a:ea typeface="黑体" panose="02010609060101010101" pitchFamily="49" charset="-122"/>
              </a:endParaRPr>
            </a:p>
          </p:txBody>
        </p:sp>
      </p:grpSp>
      <p:grpSp>
        <p:nvGrpSpPr>
          <p:cNvPr id="3" name="组合 2"/>
          <p:cNvGrpSpPr/>
          <p:nvPr/>
        </p:nvGrpSpPr>
        <p:grpSpPr>
          <a:xfrm>
            <a:off x="5855970" y="2105025"/>
            <a:ext cx="2360295" cy="956310"/>
            <a:chOff x="8894" y="2907"/>
            <a:chExt cx="3717" cy="1506"/>
          </a:xfrm>
        </p:grpSpPr>
        <p:sp>
          <p:nvSpPr>
            <p:cNvPr id="11" name="Text Box 10"/>
            <p:cNvSpPr txBox="1">
              <a:spLocks noChangeArrowheads="1"/>
            </p:cNvSpPr>
            <p:nvPr/>
          </p:nvSpPr>
          <p:spPr bwMode="auto">
            <a:xfrm>
              <a:off x="8894" y="2907"/>
              <a:ext cx="3717" cy="753"/>
            </a:xfrm>
            <a:prstGeom prst="rect">
              <a:avLst/>
            </a:prstGeom>
            <a:solidFill>
              <a:schemeClr val="lt1">
                <a:alpha val="56000"/>
              </a:schemeClr>
            </a:solidFill>
            <a:ln w="19050" cmpd="sng">
              <a:solidFill>
                <a:srgbClr val="FF0000"/>
              </a:solidFill>
              <a:prstDash val="sysDot"/>
            </a:ln>
          </p:spPr>
          <p:style>
            <a:lnRef idx="2">
              <a:schemeClr val="accent5"/>
            </a:lnRef>
            <a:fillRef idx="1">
              <a:schemeClr val="lt1"/>
            </a:fillRef>
            <a:effectRef idx="0">
              <a:schemeClr val="accent5"/>
            </a:effectRef>
            <a:fontRef idx="minor">
              <a:schemeClr val="dk1"/>
            </a:fontRef>
          </p:style>
          <p:txBody>
            <a:bodyPr wrap="square">
              <a:spAutoFit/>
            </a:bodyPr>
            <a:lstStyle/>
            <a:p>
              <a:pPr algn="ctr" eaLnBrk="1" hangingPunct="1">
                <a:lnSpc>
                  <a:spcPct val="90000"/>
                </a:lnSpc>
                <a:spcBef>
                  <a:spcPct val="50000"/>
                </a:spcBef>
                <a:defRPr/>
              </a:pPr>
              <a:r>
                <a:rPr lang="zh-CN" altLang="en-US" sz="2800" b="1" dirty="0">
                  <a:solidFill>
                    <a:srgbClr val="FF0000"/>
                  </a:solidFill>
                  <a:latin typeface="黑体" panose="02010609060101010101" pitchFamily="49" charset="-122"/>
                  <a:ea typeface="黑体" panose="02010609060101010101" pitchFamily="49" charset="-122"/>
                </a:rPr>
                <a:t>乌云越来越暗</a:t>
              </a:r>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12" name="Text Box 11"/>
            <p:cNvSpPr txBox="1">
              <a:spLocks noChangeArrowheads="1"/>
            </p:cNvSpPr>
            <p:nvPr/>
          </p:nvSpPr>
          <p:spPr bwMode="auto">
            <a:xfrm>
              <a:off x="8894" y="3660"/>
              <a:ext cx="3717" cy="753"/>
            </a:xfrm>
            <a:prstGeom prst="rect">
              <a:avLst/>
            </a:prstGeom>
            <a:solidFill>
              <a:schemeClr val="lt1">
                <a:alpha val="56000"/>
              </a:schemeClr>
            </a:solidFill>
            <a:ln w="19050" cmpd="sng">
              <a:solidFill>
                <a:srgbClr val="FF0000"/>
              </a:solidFill>
              <a:prstDash val="sysDot"/>
            </a:ln>
          </p:spPr>
          <p:style>
            <a:lnRef idx="2">
              <a:schemeClr val="accent5"/>
            </a:lnRef>
            <a:fillRef idx="1">
              <a:schemeClr val="lt1"/>
            </a:fillRef>
            <a:effectRef idx="0">
              <a:schemeClr val="accent5"/>
            </a:effectRef>
            <a:fontRef idx="minor">
              <a:schemeClr val="dk1"/>
            </a:fontRef>
          </p:style>
          <p:txBody>
            <a:bodyPr wrap="square">
              <a:spAutoFit/>
            </a:bodyPr>
            <a:lstStyle/>
            <a:p>
              <a:pPr algn="ctr" eaLnBrk="1" hangingPunct="1">
                <a:lnSpc>
                  <a:spcPct val="90000"/>
                </a:lnSpc>
                <a:spcBef>
                  <a:spcPct val="50000"/>
                </a:spcBef>
                <a:defRPr/>
              </a:pPr>
              <a:r>
                <a:rPr lang="zh-CN" altLang="en-US" sz="2800" b="1" dirty="0">
                  <a:solidFill>
                    <a:srgbClr val="FF0000"/>
                  </a:solidFill>
                  <a:latin typeface="黑体" panose="02010609060101010101" pitchFamily="49" charset="-122"/>
                  <a:ea typeface="黑体" panose="02010609060101010101" pitchFamily="49" charset="-122"/>
                </a:rPr>
                <a:t>海燕英勇搏斗</a:t>
              </a:r>
              <a:endParaRPr lang="zh-CN" altLang="en-US" sz="2800" b="1" dirty="0">
                <a:solidFill>
                  <a:srgbClr val="FF0000"/>
                </a:solidFill>
                <a:latin typeface="黑体" panose="02010609060101010101" pitchFamily="49" charset="-122"/>
                <a:ea typeface="黑体" panose="02010609060101010101" pitchFamily="49" charset="-122"/>
              </a:endParaRPr>
            </a:p>
          </p:txBody>
        </p:sp>
      </p:grpSp>
      <p:grpSp>
        <p:nvGrpSpPr>
          <p:cNvPr id="4" name="组合 3"/>
          <p:cNvGrpSpPr/>
          <p:nvPr/>
        </p:nvGrpSpPr>
        <p:grpSpPr>
          <a:xfrm>
            <a:off x="5647690" y="3420110"/>
            <a:ext cx="3251200" cy="1257935"/>
            <a:chOff x="9021" y="5332"/>
            <a:chExt cx="5120" cy="1981"/>
          </a:xfrm>
        </p:grpSpPr>
        <p:sp>
          <p:nvSpPr>
            <p:cNvPr id="13" name="Text Box 12"/>
            <p:cNvSpPr txBox="1">
              <a:spLocks noChangeArrowheads="1"/>
            </p:cNvSpPr>
            <p:nvPr/>
          </p:nvSpPr>
          <p:spPr bwMode="auto">
            <a:xfrm>
              <a:off x="9021" y="5332"/>
              <a:ext cx="5119" cy="753"/>
            </a:xfrm>
            <a:prstGeom prst="rect">
              <a:avLst/>
            </a:prstGeom>
            <a:solidFill>
              <a:schemeClr val="lt1">
                <a:alpha val="50000"/>
              </a:schemeClr>
            </a:solidFill>
            <a:ln w="19050" cmpd="sng">
              <a:solidFill>
                <a:srgbClr val="FF00FF"/>
              </a:solidFill>
              <a:prstDash val="sysDot"/>
            </a:ln>
          </p:spPr>
          <p:style>
            <a:lnRef idx="2">
              <a:schemeClr val="accent4"/>
            </a:lnRef>
            <a:fillRef idx="1">
              <a:schemeClr val="lt1"/>
            </a:fillRef>
            <a:effectRef idx="0">
              <a:schemeClr val="accent4"/>
            </a:effectRef>
            <a:fontRef idx="minor">
              <a:schemeClr val="dk1"/>
            </a:fontRef>
          </p:style>
          <p:txBody>
            <a:bodyPr wrap="square">
              <a:spAutoFit/>
            </a:bodyPr>
            <a:lstStyle/>
            <a:p>
              <a:pPr algn="ctr" eaLnBrk="1" hangingPunct="1">
                <a:lnSpc>
                  <a:spcPct val="90000"/>
                </a:lnSpc>
                <a:spcBef>
                  <a:spcPct val="50000"/>
                </a:spcBef>
                <a:defRPr/>
              </a:pPr>
              <a:r>
                <a:rPr lang="zh-CN" altLang="en-US" sz="2800" b="1" dirty="0">
                  <a:solidFill>
                    <a:srgbClr val="FF00FF"/>
                  </a:solidFill>
                  <a:latin typeface="黑体" panose="02010609060101010101" pitchFamily="49" charset="-122"/>
                  <a:ea typeface="黑体" panose="02010609060101010101" pitchFamily="49" charset="-122"/>
                </a:rPr>
                <a:t>乌云像青色的火焰</a:t>
              </a:r>
              <a:endParaRPr lang="zh-CN" altLang="en-US" sz="2800" b="1" dirty="0">
                <a:solidFill>
                  <a:srgbClr val="FF00FF"/>
                </a:solidFill>
                <a:latin typeface="黑体" panose="02010609060101010101" pitchFamily="49" charset="-122"/>
                <a:ea typeface="黑体" panose="02010609060101010101" pitchFamily="49" charset="-122"/>
              </a:endParaRPr>
            </a:p>
          </p:txBody>
        </p:sp>
        <p:sp>
          <p:nvSpPr>
            <p:cNvPr id="14" name="Text Box 13"/>
            <p:cNvSpPr txBox="1">
              <a:spLocks noChangeArrowheads="1"/>
            </p:cNvSpPr>
            <p:nvPr/>
          </p:nvSpPr>
          <p:spPr bwMode="auto">
            <a:xfrm>
              <a:off x="9021" y="6085"/>
              <a:ext cx="5120" cy="1228"/>
            </a:xfrm>
            <a:prstGeom prst="rect">
              <a:avLst/>
            </a:prstGeom>
            <a:solidFill>
              <a:schemeClr val="lt1">
                <a:alpha val="50000"/>
              </a:schemeClr>
            </a:solidFill>
            <a:ln w="19050" cmpd="sng">
              <a:solidFill>
                <a:srgbClr val="FF00FF"/>
              </a:solidFill>
              <a:prstDash val="sysDot"/>
            </a:ln>
          </p:spPr>
          <p:style>
            <a:lnRef idx="2">
              <a:schemeClr val="accent4"/>
            </a:lnRef>
            <a:fillRef idx="1">
              <a:schemeClr val="lt1"/>
            </a:fillRef>
            <a:effectRef idx="0">
              <a:schemeClr val="accent4"/>
            </a:effectRef>
            <a:fontRef idx="minor">
              <a:schemeClr val="dk1"/>
            </a:fontRef>
          </p:style>
          <p:txBody>
            <a:bodyPr wrap="square">
              <a:spAutoFit/>
            </a:bodyPr>
            <a:lstStyle/>
            <a:p>
              <a:pPr algn="ctr" eaLnBrk="1" hangingPunct="1">
                <a:lnSpc>
                  <a:spcPct val="80000"/>
                </a:lnSpc>
                <a:spcBef>
                  <a:spcPct val="50000"/>
                </a:spcBef>
                <a:defRPr/>
              </a:pPr>
              <a:r>
                <a:rPr lang="zh-CN" sz="2800" b="1" dirty="0">
                  <a:solidFill>
                    <a:srgbClr val="FF00FF"/>
                  </a:solidFill>
                  <a:latin typeface="黑体" panose="02010609060101010101" pitchFamily="49" charset="-122"/>
                  <a:ea typeface="黑体" panose="02010609060101010101" pitchFamily="49" charset="-122"/>
                </a:rPr>
                <a:t>海燕预言暴风雨  即将来临</a:t>
              </a:r>
              <a:endParaRPr lang="zh-CN" sz="2800" b="1" dirty="0">
                <a:solidFill>
                  <a:srgbClr val="FF00FF"/>
                </a:solidFill>
                <a:latin typeface="黑体" panose="02010609060101010101" pitchFamily="49" charset="-122"/>
                <a:ea typeface="黑体" panose="02010609060101010101" pitchFamily="49" charset="-122"/>
              </a:endParaRPr>
            </a:p>
          </p:txBody>
        </p:sp>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774"/>
                                        </p:tgtEl>
                                        <p:attrNameLst>
                                          <p:attrName>style.visibility</p:attrName>
                                        </p:attrNameLst>
                                      </p:cBhvr>
                                      <p:to>
                                        <p:strVal val="visible"/>
                                      </p:to>
                                    </p:set>
                                    <p:animEffect transition="in" filter="blinds(horizontal)">
                                      <p:cBhvr>
                                        <p:cTn id="7" dur="500"/>
                                        <p:tgtEl>
                                          <p:spTgt spid="2877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ox(in)">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8775"/>
                                        </p:tgtEl>
                                        <p:attrNameLst>
                                          <p:attrName>style.visibility</p:attrName>
                                        </p:attrNameLst>
                                      </p:cBhvr>
                                      <p:to>
                                        <p:strVal val="visible"/>
                                      </p:to>
                                    </p:set>
                                    <p:animEffect transition="in" filter="blinds(horizontal)">
                                      <p:cBhvr>
                                        <p:cTn id="24" dur="500"/>
                                        <p:tgtEl>
                                          <p:spTgt spid="28775"/>
                                        </p:tgtEl>
                                      </p:cBhvr>
                                    </p:animEffect>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7"/>
                                        </p:tgtEl>
                                        <p:attrNameLst>
                                          <p:attrName>style.visibility</p:attrName>
                                        </p:attrNameLst>
                                      </p:cBhvr>
                                      <p:to>
                                        <p:strVal val="visible"/>
                                      </p:to>
                                    </p:set>
                                    <p:anim calcmode="discrete" valueType="clr">
                                      <p:cBhvr override="childStyle">
                                        <p:cTn id="29"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7"/>
                                        </p:tgtEl>
                                        <p:attrNameLst>
                                          <p:attrName>fillcolor</p:attrName>
                                        </p:attrNameLst>
                                      </p:cBhvr>
                                      <p:tavLst>
                                        <p:tav tm="0">
                                          <p:val>
                                            <p:clrVal>
                                              <a:schemeClr val="accent2"/>
                                            </p:clrVal>
                                          </p:val>
                                        </p:tav>
                                        <p:tav tm="50000">
                                          <p:val>
                                            <p:clrVal>
                                              <a:schemeClr val="hlink"/>
                                            </p:clrVal>
                                          </p:val>
                                        </p:tav>
                                      </p:tavLst>
                                    </p:anim>
                                    <p:set>
                                      <p:cBhvr>
                                        <p:cTn id="31" dur="80"/>
                                        <p:tgtEl>
                                          <p:spTgt spid="7"/>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ox(in)">
                                      <p:cBhvr>
                                        <p:cTn id="36" dur="20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28776"/>
                                        </p:tgtEl>
                                        <p:attrNameLst>
                                          <p:attrName>style.visibility</p:attrName>
                                        </p:attrNameLst>
                                      </p:cBhvr>
                                      <p:to>
                                        <p:strVal val="visible"/>
                                      </p:to>
                                    </p:set>
                                    <p:animEffect transition="in" filter="blinds(horizontal)">
                                      <p:cBhvr>
                                        <p:cTn id="41" dur="500"/>
                                        <p:tgtEl>
                                          <p:spTgt spid="28776"/>
                                        </p:tgtEl>
                                      </p:cBhvr>
                                    </p:animEffect>
                                  </p:childTnLst>
                                </p:cTn>
                              </p:par>
                            </p:childTnLst>
                          </p:cTn>
                        </p:par>
                      </p:childTnLst>
                    </p:cTn>
                  </p:par>
                  <p:par>
                    <p:cTn id="42" fill="hold">
                      <p:stCondLst>
                        <p:cond delay="indefinite"/>
                      </p:stCondLst>
                      <p:childTnLst>
                        <p:par>
                          <p:cTn id="43" fill="hold">
                            <p:stCondLst>
                              <p:cond delay="0"/>
                            </p:stCondLst>
                            <p:childTnLst>
                              <p:par>
                                <p:cTn id="44" presetID="27" presetClass="entr" presetSubtype="0" fill="hold" grpId="0" nodeType="clickEffect">
                                  <p:stCondLst>
                                    <p:cond delay="0"/>
                                  </p:stCondLst>
                                  <p:iterate type="lt">
                                    <p:tmPct val="50000"/>
                                  </p:iterate>
                                  <p:childTnLst>
                                    <p:set>
                                      <p:cBhvr>
                                        <p:cTn id="45" dur="1" fill="hold">
                                          <p:stCondLst>
                                            <p:cond delay="0"/>
                                          </p:stCondLst>
                                        </p:cTn>
                                        <p:tgtEl>
                                          <p:spTgt spid="8"/>
                                        </p:tgtEl>
                                        <p:attrNameLst>
                                          <p:attrName>style.visibility</p:attrName>
                                        </p:attrNameLst>
                                      </p:cBhvr>
                                      <p:to>
                                        <p:strVal val="visible"/>
                                      </p:to>
                                    </p:set>
                                    <p:anim calcmode="discrete" valueType="clr">
                                      <p:cBhvr override="childStyle">
                                        <p:cTn id="46"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8"/>
                                        </p:tgtEl>
                                        <p:attrNameLst>
                                          <p:attrName>fillcolor</p:attrName>
                                        </p:attrNameLst>
                                      </p:cBhvr>
                                      <p:tavLst>
                                        <p:tav tm="0">
                                          <p:val>
                                            <p:clrVal>
                                              <a:schemeClr val="accent2"/>
                                            </p:clrVal>
                                          </p:val>
                                        </p:tav>
                                        <p:tav tm="50000">
                                          <p:val>
                                            <p:clrVal>
                                              <a:schemeClr val="hlink"/>
                                            </p:clrVal>
                                          </p:val>
                                        </p:tav>
                                      </p:tavLst>
                                    </p:anim>
                                    <p:set>
                                      <p:cBhvr>
                                        <p:cTn id="48" dur="80"/>
                                        <p:tgtEl>
                                          <p:spTgt spid="8"/>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box(in)">
                                      <p:cBhvr>
                                        <p:cTn id="5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66000"/>
          </a:blip>
          <a:stretch>
            <a:fillRect/>
          </a:stretch>
        </a:blipFill>
        <a:effectLst/>
      </p:bgPr>
    </p:bg>
    <p:spTree>
      <p:nvGrpSpPr>
        <p:cNvPr id="1" name=""/>
        <p:cNvGrpSpPr/>
        <p:nvPr/>
      </p:nvGrpSpPr>
      <p:grpSpPr>
        <a:xfrm>
          <a:off x="0" y="0"/>
          <a:ext cx="0" cy="0"/>
          <a:chOff x="0" y="0"/>
          <a:chExt cx="0" cy="0"/>
        </a:xfrm>
      </p:grpSpPr>
      <p:sp>
        <p:nvSpPr>
          <p:cNvPr id="31746" name="TextBox 4"/>
          <p:cNvSpPr txBox="1">
            <a:spLocks noChangeArrowheads="1"/>
          </p:cNvSpPr>
          <p:nvPr/>
        </p:nvSpPr>
        <p:spPr bwMode="auto">
          <a:xfrm>
            <a:off x="379730" y="583565"/>
            <a:ext cx="8432165" cy="4356100"/>
          </a:xfrm>
          <a:prstGeom prst="rect">
            <a:avLst/>
          </a:prstGeom>
          <a:solidFill>
            <a:schemeClr val="bg1">
              <a:alpha val="25000"/>
            </a:schemeClr>
          </a:solidFill>
          <a:ln w="9525">
            <a:noFill/>
            <a:rou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10000"/>
              </a:lnSpc>
            </a:pPr>
            <a:r>
              <a:rPr lang="en-US" altLang="zh-CN" sz="2800" b="1" dirty="0">
                <a:latin typeface="黑体" panose="02010609060101010101" pitchFamily="49" charset="-122"/>
                <a:ea typeface="黑体" panose="02010609060101010101" pitchFamily="49" charset="-122"/>
                <a:cs typeface="黑体" panose="02010609060101010101" pitchFamily="49" charset="-122"/>
              </a:rPr>
              <a:t>    </a:t>
            </a:r>
            <a:r>
              <a:rPr lang="zh-CN" altLang="zh-CN" sz="2800" b="1" dirty="0">
                <a:latin typeface="黑体" panose="02010609060101010101" pitchFamily="49" charset="-122"/>
                <a:ea typeface="黑体" panose="02010609060101010101" pitchFamily="49" charset="-122"/>
                <a:cs typeface="黑体" panose="02010609060101010101" pitchFamily="49" charset="-122"/>
              </a:rPr>
              <a:t>海燕</a:t>
            </a:r>
            <a:r>
              <a:rPr lang="zh-CN" altLang="zh-CN" sz="2800" b="1" dirty="0">
                <a:latin typeface="黑体" panose="02010609060101010101" pitchFamily="49" charset="-122"/>
                <a:ea typeface="黑体" panose="02010609060101010101" pitchFamily="49" charset="-122"/>
                <a:cs typeface="黑体" panose="02010609060101010101" pitchFamily="49" charset="-122"/>
                <a:sym typeface="Wingdings" panose="05000000000000000000" pitchFamily="2" charset="2"/>
              </a:rPr>
              <a:t>：一种水鸟，暴风雨来临之前，常在海面上飞翔。</a:t>
            </a:r>
            <a:r>
              <a:rPr lang="zh-CN" altLang="zh-CN" sz="2800" b="1" dirty="0">
                <a:latin typeface="黑体" panose="02010609060101010101" pitchFamily="49" charset="-122"/>
                <a:ea typeface="黑体" panose="02010609060101010101" pitchFamily="49" charset="-122"/>
                <a:cs typeface="黑体" panose="02010609060101010101" pitchFamily="49" charset="-122"/>
              </a:rPr>
              <a:t>在俄文里，“海燕含有“暴风雨的预言者”之意，在高尔基充满激情的描绘中，海燕的勇敢形象更给人一种鼓舞人心的力量。高尔基在俄国1905年革命前夕，塑造了海燕这个“高傲的、</a:t>
            </a:r>
            <a:endParaRPr lang="zh-CN" altLang="zh-CN" sz="2800" b="1" dirty="0">
              <a:latin typeface="黑体" panose="02010609060101010101" pitchFamily="49" charset="-122"/>
              <a:ea typeface="黑体" panose="02010609060101010101" pitchFamily="49" charset="-122"/>
              <a:cs typeface="黑体" panose="02010609060101010101" pitchFamily="49" charset="-122"/>
            </a:endParaRPr>
          </a:p>
          <a:p>
            <a:pPr eaLnBrk="1" hangingPunct="1">
              <a:lnSpc>
                <a:spcPct val="110000"/>
              </a:lnSpc>
            </a:pPr>
            <a:r>
              <a:rPr lang="zh-CN" altLang="zh-CN" sz="2800" b="1" dirty="0">
                <a:latin typeface="黑体" panose="02010609060101010101" pitchFamily="49" charset="-122"/>
                <a:ea typeface="黑体" panose="02010609060101010101" pitchFamily="49" charset="-122"/>
                <a:cs typeface="黑体" panose="02010609060101010101" pitchFamily="49" charset="-122"/>
              </a:rPr>
              <a:t>黑色的暴风雨精灵”般的艺术形象</a:t>
            </a:r>
            <a:endParaRPr lang="zh-CN" altLang="zh-CN" sz="2800" b="1" dirty="0">
              <a:latin typeface="黑体" panose="02010609060101010101" pitchFamily="49" charset="-122"/>
              <a:ea typeface="黑体" panose="02010609060101010101" pitchFamily="49" charset="-122"/>
              <a:cs typeface="黑体" panose="02010609060101010101" pitchFamily="49" charset="-122"/>
            </a:endParaRPr>
          </a:p>
          <a:p>
            <a:pPr eaLnBrk="1" hangingPunct="1">
              <a:lnSpc>
                <a:spcPct val="110000"/>
              </a:lnSpc>
            </a:pPr>
            <a:r>
              <a:rPr lang="zh-CN" altLang="zh-CN" sz="2800" b="1" dirty="0" smtClean="0">
                <a:latin typeface="黑体" panose="02010609060101010101" pitchFamily="49" charset="-122"/>
                <a:ea typeface="黑体" panose="02010609060101010101" pitchFamily="49" charset="-122"/>
                <a:cs typeface="黑体" panose="02010609060101010101" pitchFamily="49" charset="-122"/>
              </a:rPr>
              <a:t>，旨</a:t>
            </a:r>
            <a:r>
              <a:rPr lang="zh-CN" altLang="zh-CN" sz="2800" b="1" dirty="0">
                <a:latin typeface="黑体" panose="02010609060101010101" pitchFamily="49" charset="-122"/>
                <a:ea typeface="黑体" panose="02010609060101010101" pitchFamily="49" charset="-122"/>
                <a:cs typeface="黑体" panose="02010609060101010101" pitchFamily="49" charset="-122"/>
              </a:rPr>
              <a:t>在呼唤即将到来的革命风暴，</a:t>
            </a:r>
            <a:endParaRPr lang="zh-CN" altLang="zh-CN" sz="2800" b="1" dirty="0">
              <a:latin typeface="黑体" panose="02010609060101010101" pitchFamily="49" charset="-122"/>
              <a:ea typeface="黑体" panose="02010609060101010101" pitchFamily="49" charset="-122"/>
              <a:cs typeface="黑体" panose="02010609060101010101" pitchFamily="49" charset="-122"/>
            </a:endParaRPr>
          </a:p>
          <a:p>
            <a:pPr eaLnBrk="1" hangingPunct="1">
              <a:lnSpc>
                <a:spcPct val="110000"/>
              </a:lnSpc>
            </a:pPr>
            <a:r>
              <a:rPr lang="zh-CN" altLang="zh-CN" sz="2800" b="1" dirty="0">
                <a:latin typeface="黑体" panose="02010609060101010101" pitchFamily="49" charset="-122"/>
                <a:ea typeface="黑体" panose="02010609060101010101" pitchFamily="49" charset="-122"/>
                <a:cs typeface="黑体" panose="02010609060101010101" pitchFamily="49" charset="-122"/>
              </a:rPr>
              <a:t>为登高一呼的无</a:t>
            </a:r>
            <a:r>
              <a:rPr lang="zh-CN" altLang="zh-CN" sz="2800" b="1" dirty="0" smtClean="0">
                <a:latin typeface="黑体" panose="02010609060101010101" pitchFamily="49" charset="-122"/>
                <a:ea typeface="黑体" panose="02010609060101010101" pitchFamily="49" charset="-122"/>
                <a:cs typeface="黑体" panose="02010609060101010101" pitchFamily="49" charset="-122"/>
              </a:rPr>
              <a:t>产阶</a:t>
            </a:r>
            <a:r>
              <a:rPr lang="zh-CN" altLang="zh-CN" sz="2800" b="1" dirty="0">
                <a:latin typeface="黑体" panose="02010609060101010101" pitchFamily="49" charset="-122"/>
                <a:ea typeface="黑体" panose="02010609060101010101" pitchFamily="49" charset="-122"/>
                <a:cs typeface="黑体" panose="02010609060101010101" pitchFamily="49" charset="-122"/>
              </a:rPr>
              <a:t>级革命先驱者</a:t>
            </a:r>
            <a:endParaRPr lang="zh-CN" altLang="zh-CN" sz="2800" b="1" dirty="0">
              <a:latin typeface="黑体" panose="02010609060101010101" pitchFamily="49" charset="-122"/>
              <a:ea typeface="黑体" panose="02010609060101010101" pitchFamily="49" charset="-122"/>
              <a:cs typeface="黑体" panose="02010609060101010101" pitchFamily="49" charset="-122"/>
            </a:endParaRPr>
          </a:p>
          <a:p>
            <a:pPr eaLnBrk="1" hangingPunct="1">
              <a:lnSpc>
                <a:spcPct val="110000"/>
              </a:lnSpc>
            </a:pPr>
            <a:r>
              <a:rPr lang="zh-CN" altLang="zh-CN" sz="2800" b="1" dirty="0">
                <a:latin typeface="黑体" panose="02010609060101010101" pitchFamily="49" charset="-122"/>
                <a:ea typeface="黑体" panose="02010609060101010101" pitchFamily="49" charset="-122"/>
                <a:cs typeface="黑体" panose="02010609060101010101" pitchFamily="49" charset="-122"/>
              </a:rPr>
              <a:t>高唱赞歌。 </a:t>
            </a:r>
            <a:endParaRPr lang="zh-CN" altLang="zh-CN" sz="2800" b="1" dirty="0">
              <a:latin typeface="黑体" panose="02010609060101010101" pitchFamily="49" charset="-122"/>
              <a:ea typeface="黑体" panose="02010609060101010101" pitchFamily="49" charset="-122"/>
              <a:cs typeface="黑体" panose="02010609060101010101" pitchFamily="49" charset="-122"/>
            </a:endParaRPr>
          </a:p>
        </p:txBody>
      </p:sp>
      <p:pic>
        <p:nvPicPr>
          <p:cNvPr id="16396" name="Picture 12" descr="F:\2019春\初中\全国版\19春 9年级语文人教（下）\2019春\第1单元\第4课 海燕\资料包\备课拓展图片\海燕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7255" y="2599690"/>
            <a:ext cx="3006090" cy="199898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cSld>
  <p:clrMapOvr>
    <a:masterClrMapping/>
  </p:clrMapOvr>
  <p:transition>
    <p:cover dir="d"/>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65000"/>
          </a:blip>
          <a:stretch>
            <a:fillRect/>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218565" y="492760"/>
            <a:ext cx="5407660" cy="521970"/>
          </a:xfrm>
          <a:prstGeom prst="rect">
            <a:avLst/>
          </a:prstGeom>
          <a:solidFill>
            <a:schemeClr val="bg1">
              <a:alpha val="33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marL="457200" indent="-457200" eaLnBrk="1" hangingPunct="1">
              <a:spcBef>
                <a:spcPct val="50000"/>
              </a:spcBef>
              <a:buFont typeface="Wingdings" panose="05000000000000000000" charset="0"/>
              <a:buChar char="u"/>
            </a:pPr>
            <a:r>
              <a:rPr lang="zh-CN" altLang="zh-CN" sz="2800" b="1">
                <a:solidFill>
                  <a:schemeClr val="tx1"/>
                </a:solidFill>
                <a:latin typeface="黑体" panose="02010609060101010101" pitchFamily="49" charset="-122"/>
                <a:ea typeface="黑体" panose="02010609060101010101" pitchFamily="49" charset="-122"/>
              </a:rPr>
              <a:t>描写自然环境又是为了什么？</a:t>
            </a:r>
            <a:endParaRPr lang="zh-CN" altLang="zh-CN" sz="2800" b="1">
              <a:solidFill>
                <a:schemeClr val="tx1"/>
              </a:solidFill>
              <a:latin typeface="黑体" panose="02010609060101010101" pitchFamily="49" charset="-122"/>
              <a:ea typeface="黑体" panose="02010609060101010101" pitchFamily="49" charset="-122"/>
            </a:endParaRPr>
          </a:p>
        </p:txBody>
      </p:sp>
      <p:pic>
        <p:nvPicPr>
          <p:cNvPr id="3" name="Picture 3" descr="20037213294782019"/>
          <p:cNvPicPr>
            <a:picLocks noChangeAspect="1" noChangeArrowheads="1"/>
          </p:cNvPicPr>
          <p:nvPr/>
        </p:nvPicPr>
        <p:blipFill>
          <a:blip r:embed="rId2" cstate="email"/>
          <a:srcRect/>
          <a:stretch>
            <a:fillRect/>
          </a:stretch>
        </p:blipFill>
        <p:spPr bwMode="auto">
          <a:xfrm>
            <a:off x="4722495" y="1203960"/>
            <a:ext cx="3571240" cy="3210560"/>
          </a:xfrm>
          <a:prstGeom prst="rect">
            <a:avLst/>
          </a:prstGeom>
          <a:ln>
            <a:noFill/>
          </a:ln>
          <a:effectLst>
            <a:softEdge rad="112500"/>
          </a:effectLst>
        </p:spPr>
      </p:pic>
      <p:pic>
        <p:nvPicPr>
          <p:cNvPr id="4" name="Picture 4" descr="3"/>
          <p:cNvPicPr>
            <a:picLocks noChangeAspect="1" noChangeArrowheads="1"/>
          </p:cNvPicPr>
          <p:nvPr/>
        </p:nvPicPr>
        <p:blipFill>
          <a:blip r:embed="rId3" cstate="email"/>
          <a:srcRect/>
          <a:stretch>
            <a:fillRect/>
          </a:stretch>
        </p:blipFill>
        <p:spPr bwMode="auto">
          <a:xfrm>
            <a:off x="758825" y="1203960"/>
            <a:ext cx="3488055" cy="3199765"/>
          </a:xfrm>
          <a:prstGeom prst="rect">
            <a:avLst/>
          </a:prstGeom>
          <a:ln>
            <a:noFill/>
          </a:ln>
          <a:effectLst>
            <a:softEdge rad="112500"/>
          </a:effectLst>
        </p:spPr>
      </p:pic>
    </p:spTree>
  </p:cSld>
  <p:clrMapOvr>
    <a:masterClrMapping/>
  </p:clrMapOvr>
  <p:transition>
    <p:cover dir="d"/>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68000"/>
          </a:blip>
          <a:stretch>
            <a:fillRect/>
          </a:stretch>
        </a:blipFill>
        <a:effectLst/>
      </p:bgPr>
    </p:bg>
    <p:spTree>
      <p:nvGrpSpPr>
        <p:cNvPr id="1" name=""/>
        <p:cNvGrpSpPr/>
        <p:nvPr/>
      </p:nvGrpSpPr>
      <p:grpSpPr>
        <a:xfrm>
          <a:off x="0" y="0"/>
          <a:ext cx="0" cy="0"/>
          <a:chOff x="0" y="0"/>
          <a:chExt cx="0" cy="0"/>
        </a:xfrm>
      </p:grpSpPr>
      <p:sp>
        <p:nvSpPr>
          <p:cNvPr id="40963" name="Text Box 3"/>
          <p:cNvSpPr txBox="1">
            <a:spLocks noChangeArrowheads="1"/>
          </p:cNvSpPr>
          <p:nvPr/>
        </p:nvSpPr>
        <p:spPr bwMode="auto">
          <a:xfrm>
            <a:off x="330835" y="1230630"/>
            <a:ext cx="8482330" cy="2306955"/>
          </a:xfrm>
          <a:prstGeom prst="rect">
            <a:avLst/>
          </a:prstGeom>
          <a:solidFill>
            <a:srgbClr val="FF0000">
              <a:alpha val="15000"/>
            </a:srgbClr>
          </a:solidFill>
          <a:ln>
            <a:noFill/>
          </a:ln>
          <a:effectLst/>
        </p:spPr>
        <p:txBody>
          <a:bodyPr wrap="square">
            <a:spAutoFit/>
          </a:bodyPr>
          <a:lstStyle/>
          <a:p>
            <a:pPr eaLnBrk="1" hangingPunct="1">
              <a:lnSpc>
                <a:spcPct val="120000"/>
              </a:lnSpc>
              <a:defRPr/>
            </a:pPr>
            <a:r>
              <a:rPr lang="en-US"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描写各种自然景物是为了给海燕的活动创造典型环境</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并以此为背景</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烘托海燕的性格。海面上自然景象的变化愈来愈险恶</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而海燕的战斗情绪</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却愈来愈高涨</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这就</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凸显</a:t>
            </a:r>
            <a:r>
              <a:rPr 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出海燕这一形象。</a:t>
            </a:r>
            <a:endParaRPr 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dissolve">
                                      <p:cBhvr>
                                        <p:cTn id="7" dur="5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ldLvl="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65000"/>
          </a:blip>
          <a:stretch>
            <a:fillRect/>
          </a:stretch>
        </a:blipFill>
        <a:effectLst/>
      </p:bgPr>
    </p:bg>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87325" y="1551940"/>
            <a:ext cx="4157345" cy="521970"/>
          </a:xfrm>
          <a:prstGeom prst="rect">
            <a:avLst/>
          </a:prstGeom>
          <a:solidFill>
            <a:srgbClr val="0070C0">
              <a:alpha val="23000"/>
            </a:srgbClr>
          </a:solidFill>
          <a:ln>
            <a:noFill/>
          </a:ln>
          <a:effectLst/>
        </p:spPr>
        <p:txBody>
          <a:bodyPr wrap="square">
            <a:spAutoFit/>
          </a:bodyPr>
          <a:lstStyle/>
          <a:p>
            <a:pPr eaLnBrk="1" hangingPunct="1">
              <a:spcBef>
                <a:spcPct val="50000"/>
              </a:spcBef>
              <a:defRPr/>
            </a:pPr>
            <a:r>
              <a:rPr lang="zh-CN" sz="2800" b="1" dirty="0">
                <a:solidFill>
                  <a:srgbClr val="0000FF"/>
                </a:solidFill>
                <a:latin typeface="华文楷体" panose="02010600040101010101" charset="-122"/>
                <a:ea typeface="华文楷体" panose="02010600040101010101" charset="-122"/>
                <a:cs typeface="华文楷体" panose="02010600040101010101" charset="-122"/>
              </a:rPr>
              <a:t>碰、穿过、冲、掠起</a:t>
            </a:r>
            <a:r>
              <a:rPr lang="zh-CN" altLang="zh-CN" sz="2800" b="1" dirty="0">
                <a:solidFill>
                  <a:srgbClr val="0000FF"/>
                </a:solidFill>
                <a:latin typeface="华文楷体" panose="02010600040101010101" charset="-122"/>
                <a:ea typeface="华文楷体" panose="02010600040101010101" charset="-122"/>
                <a:cs typeface="华文楷体" panose="02010600040101010101" charset="-122"/>
              </a:rPr>
              <a:t>…… </a:t>
            </a:r>
            <a:endParaRPr lang="zh-CN" altLang="zh-CN" sz="2800" b="1" dirty="0">
              <a:solidFill>
                <a:srgbClr val="0000FF"/>
              </a:solidFill>
              <a:latin typeface="华文楷体" panose="02010600040101010101" charset="-122"/>
              <a:ea typeface="华文楷体" panose="02010600040101010101" charset="-122"/>
              <a:cs typeface="华文楷体" panose="02010600040101010101" charset="-122"/>
            </a:endParaRPr>
          </a:p>
        </p:txBody>
      </p:sp>
      <p:sp>
        <p:nvSpPr>
          <p:cNvPr id="3" name="Text Box 4"/>
          <p:cNvSpPr txBox="1">
            <a:spLocks noChangeArrowheads="1"/>
          </p:cNvSpPr>
          <p:nvPr/>
        </p:nvSpPr>
        <p:spPr bwMode="auto">
          <a:xfrm>
            <a:off x="1046480" y="2248535"/>
            <a:ext cx="2439670" cy="521970"/>
          </a:xfrm>
          <a:prstGeom prst="rect">
            <a:avLst/>
          </a:prstGeom>
          <a:solidFill>
            <a:srgbClr val="0070C0">
              <a:alpha val="23000"/>
            </a:srgbClr>
          </a:solidFill>
          <a:ln>
            <a:noFill/>
          </a:ln>
          <a:effectLst/>
        </p:spPr>
        <p:txBody>
          <a:bodyPr wrap="square">
            <a:spAutoFit/>
          </a:bodyPr>
          <a:lstStyle/>
          <a:p>
            <a:pPr eaLnBrk="1" hangingPunct="1">
              <a:spcBef>
                <a:spcPct val="50000"/>
              </a:spcBef>
              <a:defRPr/>
            </a:pPr>
            <a:r>
              <a:rPr lang="zh-CN" sz="2800" b="1" dirty="0">
                <a:solidFill>
                  <a:srgbClr val="0000FF"/>
                </a:solidFill>
                <a:latin typeface="华文楷体" panose="02010600040101010101" charset="-122"/>
                <a:ea typeface="华文楷体" panose="02010600040101010101" charset="-122"/>
                <a:cs typeface="华文楷体" panose="02010600040101010101" charset="-122"/>
              </a:rPr>
              <a:t>黑色闪电</a:t>
            </a:r>
            <a:r>
              <a:rPr lang="zh-CN" altLang="zh-CN" sz="2800" b="1" dirty="0">
                <a:solidFill>
                  <a:srgbClr val="0000FF"/>
                </a:solidFill>
                <a:latin typeface="华文楷体" panose="02010600040101010101" charset="-122"/>
                <a:ea typeface="华文楷体" panose="02010600040101010101" charset="-122"/>
                <a:cs typeface="华文楷体" panose="02010600040101010101" charset="-122"/>
              </a:rPr>
              <a:t>…… </a:t>
            </a:r>
            <a:endParaRPr lang="zh-CN" altLang="zh-CN" sz="2800" b="1" dirty="0">
              <a:solidFill>
                <a:srgbClr val="0000FF"/>
              </a:solidFill>
              <a:latin typeface="华文楷体" panose="02010600040101010101" charset="-122"/>
              <a:ea typeface="华文楷体" panose="02010600040101010101" charset="-122"/>
              <a:cs typeface="华文楷体" panose="02010600040101010101" charset="-122"/>
            </a:endParaRPr>
          </a:p>
        </p:txBody>
      </p:sp>
      <p:sp>
        <p:nvSpPr>
          <p:cNvPr id="4" name="Text Box 5"/>
          <p:cNvSpPr txBox="1">
            <a:spLocks noChangeArrowheads="1"/>
          </p:cNvSpPr>
          <p:nvPr/>
        </p:nvSpPr>
        <p:spPr bwMode="auto">
          <a:xfrm>
            <a:off x="883285" y="3079750"/>
            <a:ext cx="2766695" cy="521970"/>
          </a:xfrm>
          <a:prstGeom prst="rect">
            <a:avLst/>
          </a:prstGeom>
          <a:solidFill>
            <a:srgbClr val="0070C0">
              <a:alpha val="23000"/>
            </a:srgbClr>
          </a:solidFill>
          <a:ln>
            <a:noFill/>
          </a:ln>
          <a:effectLst/>
        </p:spPr>
        <p:txBody>
          <a:bodyPr wrap="square">
            <a:spAutoFit/>
          </a:bodyPr>
          <a:lstStyle/>
          <a:p>
            <a:pPr eaLnBrk="1" hangingPunct="1">
              <a:spcBef>
                <a:spcPct val="50000"/>
              </a:spcBef>
              <a:defRPr/>
            </a:pPr>
            <a:r>
              <a:rPr lang="zh-CN" sz="2800" b="1" dirty="0">
                <a:solidFill>
                  <a:srgbClr val="0000FF"/>
                </a:solidFill>
                <a:latin typeface="华文楷体" panose="02010600040101010101" charset="-122"/>
                <a:ea typeface="华文楷体" panose="02010600040101010101" charset="-122"/>
                <a:cs typeface="华文楷体" panose="02010600040101010101" charset="-122"/>
              </a:rPr>
              <a:t>大笑、号叫</a:t>
            </a:r>
            <a:r>
              <a:rPr lang="zh-CN" altLang="zh-CN" sz="2800" b="1" dirty="0">
                <a:solidFill>
                  <a:srgbClr val="0000FF"/>
                </a:solidFill>
                <a:latin typeface="华文楷体" panose="02010600040101010101" charset="-122"/>
                <a:ea typeface="华文楷体" panose="02010600040101010101" charset="-122"/>
                <a:cs typeface="华文楷体" panose="02010600040101010101" charset="-122"/>
              </a:rPr>
              <a:t>……</a:t>
            </a:r>
            <a:r>
              <a:rPr lang="zh-CN" sz="2800" b="1" dirty="0">
                <a:solidFill>
                  <a:srgbClr val="0000FF"/>
                </a:solidFill>
                <a:latin typeface="华文楷体" panose="02010600040101010101" charset="-122"/>
                <a:ea typeface="华文楷体" panose="02010600040101010101" charset="-122"/>
                <a:cs typeface="华文楷体" panose="02010600040101010101" charset="-122"/>
              </a:rPr>
              <a:t> </a:t>
            </a:r>
            <a:endParaRPr lang="zh-CN" sz="2800" b="1" dirty="0">
              <a:solidFill>
                <a:srgbClr val="0000FF"/>
              </a:solidFill>
              <a:latin typeface="华文楷体" panose="02010600040101010101" charset="-122"/>
              <a:ea typeface="华文楷体" panose="02010600040101010101" charset="-122"/>
              <a:cs typeface="华文楷体" panose="02010600040101010101" charset="-122"/>
            </a:endParaRPr>
          </a:p>
        </p:txBody>
      </p:sp>
      <p:sp>
        <p:nvSpPr>
          <p:cNvPr id="5" name="Text Box 6"/>
          <p:cNvSpPr txBox="1">
            <a:spLocks noChangeArrowheads="1"/>
          </p:cNvSpPr>
          <p:nvPr/>
        </p:nvSpPr>
        <p:spPr bwMode="auto">
          <a:xfrm>
            <a:off x="1058545" y="3917950"/>
            <a:ext cx="2427605" cy="521970"/>
          </a:xfrm>
          <a:prstGeom prst="rect">
            <a:avLst/>
          </a:prstGeom>
          <a:solidFill>
            <a:srgbClr val="0070C0">
              <a:alpha val="23000"/>
            </a:srgbClr>
          </a:solidFill>
          <a:ln>
            <a:noFill/>
          </a:ln>
          <a:effectLst/>
        </p:spPr>
        <p:txBody>
          <a:bodyPr wrap="square">
            <a:spAutoFit/>
          </a:bodyPr>
          <a:lstStyle/>
          <a:p>
            <a:pPr eaLnBrk="1" hangingPunct="1">
              <a:spcBef>
                <a:spcPct val="50000"/>
              </a:spcBef>
              <a:defRPr/>
            </a:pPr>
            <a:r>
              <a:rPr lang="zh-CN" sz="2800" b="1" dirty="0">
                <a:solidFill>
                  <a:srgbClr val="0000FF"/>
                </a:solidFill>
                <a:latin typeface="华文楷体" panose="02010600040101010101" charset="-122"/>
                <a:ea typeface="华文楷体" panose="02010600040101010101" charset="-122"/>
                <a:cs typeface="华文楷体" panose="02010600040101010101" charset="-122"/>
              </a:rPr>
              <a:t>两次叫喊</a:t>
            </a:r>
            <a:r>
              <a:rPr lang="zh-CN" altLang="zh-CN" sz="2800" b="1" dirty="0">
                <a:solidFill>
                  <a:srgbClr val="0000FF"/>
                </a:solidFill>
                <a:latin typeface="华文楷体" panose="02010600040101010101" charset="-122"/>
                <a:ea typeface="华文楷体" panose="02010600040101010101" charset="-122"/>
                <a:cs typeface="华文楷体" panose="02010600040101010101" charset="-122"/>
              </a:rPr>
              <a:t>……</a:t>
            </a:r>
            <a:endParaRPr lang="zh-CN" altLang="zh-CN" sz="2800" b="1" dirty="0">
              <a:solidFill>
                <a:srgbClr val="0000FF"/>
              </a:solidFill>
              <a:latin typeface="华文楷体" panose="02010600040101010101" charset="-122"/>
              <a:ea typeface="华文楷体" panose="02010600040101010101" charset="-122"/>
              <a:cs typeface="华文楷体" panose="02010600040101010101" charset="-122"/>
            </a:endParaRPr>
          </a:p>
        </p:txBody>
      </p:sp>
      <p:sp>
        <p:nvSpPr>
          <p:cNvPr id="6" name="AutoShape 7"/>
          <p:cNvSpPr>
            <a:spLocks noChangeArrowheads="1"/>
          </p:cNvSpPr>
          <p:nvPr/>
        </p:nvSpPr>
        <p:spPr bwMode="auto">
          <a:xfrm>
            <a:off x="4492215" y="1641770"/>
            <a:ext cx="571600" cy="342960"/>
          </a:xfrm>
          <a:prstGeom prst="rightArrow">
            <a:avLst>
              <a:gd name="adj1" fmla="val 50000"/>
              <a:gd name="adj2" fmla="val 83333"/>
            </a:avLst>
          </a:prstGeom>
        </p:spPr>
        <p:style>
          <a:lnRef idx="1">
            <a:schemeClr val="accent6"/>
          </a:lnRef>
          <a:fillRef idx="2">
            <a:schemeClr val="accent6"/>
          </a:fillRef>
          <a:effectRef idx="1">
            <a:schemeClr val="accent6"/>
          </a:effectRef>
          <a:fontRef idx="minor">
            <a:schemeClr val="dk1"/>
          </a:fontRef>
        </p:style>
        <p:txBody>
          <a:bodyPr wrap="none" anchor="ctr"/>
          <a:lstStyle/>
          <a:p>
            <a:pPr eaLnBrk="1" hangingPunct="1">
              <a:defRPr/>
            </a:pPr>
            <a:endParaRPr lang="zh-CN" altLang="en-US" sz="3000" b="1">
              <a:latin typeface="黑体" panose="02010609060101010101" pitchFamily="49" charset="-122"/>
              <a:ea typeface="黑体" panose="02010609060101010101" pitchFamily="49" charset="-122"/>
            </a:endParaRPr>
          </a:p>
        </p:txBody>
      </p:sp>
      <p:sp>
        <p:nvSpPr>
          <p:cNvPr id="7" name="AutoShape 8"/>
          <p:cNvSpPr>
            <a:spLocks noChangeArrowheads="1"/>
          </p:cNvSpPr>
          <p:nvPr/>
        </p:nvSpPr>
        <p:spPr bwMode="auto">
          <a:xfrm>
            <a:off x="4525870" y="2337860"/>
            <a:ext cx="571600" cy="342960"/>
          </a:xfrm>
          <a:prstGeom prst="rightArrow">
            <a:avLst>
              <a:gd name="adj1" fmla="val 50000"/>
              <a:gd name="adj2" fmla="val 83333"/>
            </a:avLst>
          </a:prstGeom>
        </p:spPr>
        <p:style>
          <a:lnRef idx="1">
            <a:schemeClr val="accent6"/>
          </a:lnRef>
          <a:fillRef idx="2">
            <a:schemeClr val="accent6"/>
          </a:fillRef>
          <a:effectRef idx="1">
            <a:schemeClr val="accent6"/>
          </a:effectRef>
          <a:fontRef idx="minor">
            <a:schemeClr val="dk1"/>
          </a:fontRef>
        </p:style>
        <p:txBody>
          <a:bodyPr wrap="none" anchor="ctr"/>
          <a:lstStyle/>
          <a:p>
            <a:pPr eaLnBrk="1" hangingPunct="1">
              <a:defRPr/>
            </a:pPr>
            <a:endParaRPr lang="zh-CN" altLang="en-US" sz="3000" b="1">
              <a:latin typeface="黑体" panose="02010609060101010101" pitchFamily="49" charset="-122"/>
              <a:ea typeface="黑体" panose="02010609060101010101" pitchFamily="49" charset="-122"/>
            </a:endParaRPr>
          </a:p>
        </p:txBody>
      </p:sp>
      <p:sp>
        <p:nvSpPr>
          <p:cNvPr id="8" name="AutoShape 9"/>
          <p:cNvSpPr>
            <a:spLocks noChangeArrowheads="1"/>
          </p:cNvSpPr>
          <p:nvPr/>
        </p:nvSpPr>
        <p:spPr bwMode="auto">
          <a:xfrm>
            <a:off x="4525550" y="3169205"/>
            <a:ext cx="571600" cy="342960"/>
          </a:xfrm>
          <a:prstGeom prst="rightArrow">
            <a:avLst>
              <a:gd name="adj1" fmla="val 50000"/>
              <a:gd name="adj2" fmla="val 83333"/>
            </a:avLst>
          </a:prstGeom>
        </p:spPr>
        <p:style>
          <a:lnRef idx="1">
            <a:schemeClr val="accent6"/>
          </a:lnRef>
          <a:fillRef idx="2">
            <a:schemeClr val="accent6"/>
          </a:fillRef>
          <a:effectRef idx="1">
            <a:schemeClr val="accent6"/>
          </a:effectRef>
          <a:fontRef idx="minor">
            <a:schemeClr val="dk1"/>
          </a:fontRef>
        </p:style>
        <p:txBody>
          <a:bodyPr wrap="none" anchor="ctr"/>
          <a:lstStyle/>
          <a:p>
            <a:pPr eaLnBrk="1" hangingPunct="1">
              <a:defRPr/>
            </a:pPr>
            <a:endParaRPr lang="zh-CN" altLang="en-US" sz="3000" b="1">
              <a:latin typeface="黑体" panose="02010609060101010101" pitchFamily="49" charset="-122"/>
              <a:ea typeface="黑体" panose="02010609060101010101" pitchFamily="49" charset="-122"/>
            </a:endParaRPr>
          </a:p>
        </p:txBody>
      </p:sp>
      <p:sp>
        <p:nvSpPr>
          <p:cNvPr id="9" name="AutoShape 10"/>
          <p:cNvSpPr>
            <a:spLocks noChangeArrowheads="1"/>
          </p:cNvSpPr>
          <p:nvPr/>
        </p:nvSpPr>
        <p:spPr bwMode="auto">
          <a:xfrm>
            <a:off x="4525550" y="4007551"/>
            <a:ext cx="571600" cy="342960"/>
          </a:xfrm>
          <a:prstGeom prst="rightArrow">
            <a:avLst>
              <a:gd name="adj1" fmla="val 50000"/>
              <a:gd name="adj2" fmla="val 83333"/>
            </a:avLst>
          </a:prstGeom>
        </p:spPr>
        <p:style>
          <a:lnRef idx="1">
            <a:schemeClr val="accent6"/>
          </a:lnRef>
          <a:fillRef idx="2">
            <a:schemeClr val="accent6"/>
          </a:fillRef>
          <a:effectRef idx="1">
            <a:schemeClr val="accent6"/>
          </a:effectRef>
          <a:fontRef idx="minor">
            <a:schemeClr val="dk1"/>
          </a:fontRef>
        </p:style>
        <p:txBody>
          <a:bodyPr wrap="none" anchor="ctr"/>
          <a:lstStyle/>
          <a:p>
            <a:pPr eaLnBrk="1" hangingPunct="1">
              <a:defRPr/>
            </a:pPr>
            <a:endParaRPr lang="zh-CN" altLang="en-US" sz="3000" b="1">
              <a:latin typeface="黑体" panose="02010609060101010101" pitchFamily="49" charset="-122"/>
              <a:ea typeface="黑体" panose="02010609060101010101" pitchFamily="49" charset="-122"/>
            </a:endParaRPr>
          </a:p>
        </p:txBody>
      </p:sp>
      <p:sp>
        <p:nvSpPr>
          <p:cNvPr id="10" name="Text Box 11"/>
          <p:cNvSpPr txBox="1">
            <a:spLocks noChangeArrowheads="1"/>
          </p:cNvSpPr>
          <p:nvPr/>
        </p:nvSpPr>
        <p:spPr bwMode="auto">
          <a:xfrm>
            <a:off x="5140325" y="1520825"/>
            <a:ext cx="2953385" cy="553085"/>
          </a:xfrm>
          <a:prstGeom prst="rect">
            <a:avLst/>
          </a:prstGeom>
          <a:solidFill>
            <a:srgbClr val="FF00FF">
              <a:alpha val="8000"/>
            </a:srgbClr>
          </a:solidFill>
          <a:ln w="28575" cmpd="sng">
            <a:solidFill>
              <a:srgbClr val="FF00FF"/>
            </a:solidFill>
            <a:prstDash val="sysDot"/>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zh-CN" sz="3000" b="1">
                <a:solidFill>
                  <a:srgbClr val="FF00FF"/>
                </a:solidFill>
                <a:latin typeface="黑体" panose="02010609060101010101" pitchFamily="49" charset="-122"/>
                <a:ea typeface="黑体" panose="02010609060101010101" pitchFamily="49" charset="-122"/>
              </a:rPr>
              <a:t>勇敢、锐不可当</a:t>
            </a:r>
            <a:endParaRPr lang="zh-CN" altLang="zh-CN" sz="3000" b="1">
              <a:solidFill>
                <a:srgbClr val="FF00FF"/>
              </a:solidFill>
              <a:latin typeface="黑体" panose="02010609060101010101" pitchFamily="49" charset="-122"/>
              <a:ea typeface="黑体" panose="02010609060101010101" pitchFamily="49" charset="-122"/>
            </a:endParaRPr>
          </a:p>
        </p:txBody>
      </p:sp>
      <p:sp>
        <p:nvSpPr>
          <p:cNvPr id="11" name="Text Box 12"/>
          <p:cNvSpPr txBox="1">
            <a:spLocks noChangeArrowheads="1"/>
          </p:cNvSpPr>
          <p:nvPr/>
        </p:nvSpPr>
        <p:spPr bwMode="auto">
          <a:xfrm>
            <a:off x="5163820" y="2248535"/>
            <a:ext cx="988695" cy="553085"/>
          </a:xfrm>
          <a:prstGeom prst="rect">
            <a:avLst/>
          </a:prstGeom>
          <a:solidFill>
            <a:srgbClr val="FF00FF">
              <a:alpha val="8000"/>
            </a:srgbClr>
          </a:solidFill>
          <a:ln w="28575" cmpd="sng">
            <a:solidFill>
              <a:srgbClr val="FF00FF"/>
            </a:solidFill>
            <a:prstDash val="sysDot"/>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zh-CN" sz="3000" b="1">
                <a:solidFill>
                  <a:srgbClr val="FF00FF"/>
                </a:solidFill>
                <a:latin typeface="黑体" panose="02010609060101010101" pitchFamily="49" charset="-122"/>
                <a:ea typeface="黑体" panose="02010609060101010101" pitchFamily="49" charset="-122"/>
              </a:rPr>
              <a:t>矫健</a:t>
            </a:r>
            <a:endParaRPr lang="zh-CN" altLang="zh-CN" sz="3000" b="1">
              <a:solidFill>
                <a:srgbClr val="FF00FF"/>
              </a:solidFill>
              <a:latin typeface="黑体" panose="02010609060101010101" pitchFamily="49" charset="-122"/>
              <a:ea typeface="黑体" panose="02010609060101010101" pitchFamily="49" charset="-122"/>
            </a:endParaRPr>
          </a:p>
        </p:txBody>
      </p:sp>
      <p:sp>
        <p:nvSpPr>
          <p:cNvPr id="12" name="Text Box 13"/>
          <p:cNvSpPr txBox="1">
            <a:spLocks noChangeArrowheads="1"/>
          </p:cNvSpPr>
          <p:nvPr/>
        </p:nvSpPr>
        <p:spPr bwMode="auto">
          <a:xfrm>
            <a:off x="5163820" y="3063875"/>
            <a:ext cx="2152650" cy="553085"/>
          </a:xfrm>
          <a:prstGeom prst="rect">
            <a:avLst/>
          </a:prstGeom>
          <a:solidFill>
            <a:srgbClr val="FF00FF">
              <a:alpha val="8000"/>
            </a:srgbClr>
          </a:solidFill>
          <a:ln w="28575" cmpd="sng">
            <a:solidFill>
              <a:srgbClr val="FF00FF"/>
            </a:solidFill>
            <a:prstDash val="sysDot"/>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zh-CN" sz="3000" b="1">
                <a:solidFill>
                  <a:srgbClr val="FF00FF"/>
                </a:solidFill>
                <a:latin typeface="黑体" panose="02010609060101010101" pitchFamily="49" charset="-122"/>
                <a:ea typeface="黑体" panose="02010609060101010101" pitchFamily="49" charset="-122"/>
              </a:rPr>
              <a:t>乐观、坚定</a:t>
            </a:r>
            <a:endParaRPr lang="zh-CN" altLang="zh-CN" sz="3000" b="1">
              <a:solidFill>
                <a:srgbClr val="FF00FF"/>
              </a:solidFill>
              <a:latin typeface="黑体" panose="02010609060101010101" pitchFamily="49" charset="-122"/>
              <a:ea typeface="黑体" panose="02010609060101010101" pitchFamily="49" charset="-122"/>
            </a:endParaRPr>
          </a:p>
        </p:txBody>
      </p:sp>
      <p:sp>
        <p:nvSpPr>
          <p:cNvPr id="13" name="Text Box 14"/>
          <p:cNvSpPr txBox="1">
            <a:spLocks noChangeArrowheads="1"/>
          </p:cNvSpPr>
          <p:nvPr/>
        </p:nvSpPr>
        <p:spPr bwMode="auto">
          <a:xfrm>
            <a:off x="5172735" y="3902745"/>
            <a:ext cx="971720" cy="553085"/>
          </a:xfrm>
          <a:prstGeom prst="rect">
            <a:avLst/>
          </a:prstGeom>
          <a:solidFill>
            <a:srgbClr val="FF00FF">
              <a:alpha val="8000"/>
            </a:srgbClr>
          </a:solidFill>
          <a:ln w="28575" cmpd="sng">
            <a:solidFill>
              <a:srgbClr val="FF00FF"/>
            </a:solidFill>
            <a:prstDash val="sysDot"/>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zh-CN" sz="3000" b="1">
                <a:solidFill>
                  <a:srgbClr val="FF00FF"/>
                </a:solidFill>
                <a:latin typeface="黑体" panose="02010609060101010101" pitchFamily="49" charset="-122"/>
                <a:ea typeface="黑体" panose="02010609060101010101" pitchFamily="49" charset="-122"/>
              </a:rPr>
              <a:t>豪迈</a:t>
            </a:r>
            <a:endParaRPr lang="zh-CN" altLang="zh-CN" sz="3000" b="1">
              <a:solidFill>
                <a:srgbClr val="FF00FF"/>
              </a:solidFill>
              <a:latin typeface="黑体" panose="02010609060101010101" pitchFamily="49" charset="-122"/>
              <a:ea typeface="黑体" panose="02010609060101010101" pitchFamily="49" charset="-122"/>
            </a:endParaRPr>
          </a:p>
        </p:txBody>
      </p:sp>
      <p:grpSp>
        <p:nvGrpSpPr>
          <p:cNvPr id="14" name="组合 13"/>
          <p:cNvGrpSpPr/>
          <p:nvPr/>
        </p:nvGrpSpPr>
        <p:grpSpPr>
          <a:xfrm>
            <a:off x="267970" y="288925"/>
            <a:ext cx="2346325" cy="649104"/>
            <a:chOff x="923" y="1552"/>
            <a:chExt cx="3695" cy="882"/>
          </a:xfrm>
        </p:grpSpPr>
        <p:pic>
          <p:nvPicPr>
            <p:cNvPr id="15" name="图片 14" descr="00 图标-04"/>
            <p:cNvPicPr>
              <a:picLocks noChangeAspect="1"/>
            </p:cNvPicPr>
            <p:nvPr/>
          </p:nvPicPr>
          <p:blipFill>
            <a:blip r:embed="rId2" cstate="print"/>
            <a:stretch>
              <a:fillRect/>
            </a:stretch>
          </p:blipFill>
          <p:spPr>
            <a:xfrm>
              <a:off x="923" y="1552"/>
              <a:ext cx="3695" cy="882"/>
            </a:xfrm>
            <a:prstGeom prst="rect">
              <a:avLst/>
            </a:prstGeom>
          </p:spPr>
        </p:pic>
        <p:sp>
          <p:nvSpPr>
            <p:cNvPr id="16" name="文本框 15"/>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形象分析</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sp>
        <p:nvSpPr>
          <p:cNvPr id="17" name="文本框 16"/>
          <p:cNvSpPr txBox="1"/>
          <p:nvPr/>
        </p:nvSpPr>
        <p:spPr>
          <a:xfrm>
            <a:off x="3141980" y="756920"/>
            <a:ext cx="3578860" cy="583565"/>
          </a:xfrm>
          <a:prstGeom prst="rect">
            <a:avLst/>
          </a:prstGeom>
          <a:solidFill>
            <a:srgbClr val="FF0000">
              <a:alpha val="29000"/>
            </a:srgbClr>
          </a:solidFill>
        </p:spPr>
        <p:txBody>
          <a:bodyPr wrap="square" rtlCol="0">
            <a:spAutoFit/>
          </a:bodyPr>
          <a:p>
            <a:pPr marL="457200" indent="-457200">
              <a:buFont typeface="Wingdings" panose="05000000000000000000" charset="0"/>
              <a:buChar char="u"/>
            </a:pPr>
            <a:r>
              <a:rPr lang="zh-CN" altLang="en-US" sz="3200" b="1">
                <a:solidFill>
                  <a:srgbClr val="FF0000"/>
                </a:solidFill>
                <a:latin typeface="黑体" panose="02010609060101010101" pitchFamily="49" charset="-122"/>
                <a:ea typeface="黑体" panose="02010609060101010101" pitchFamily="49" charset="-122"/>
              </a:rPr>
              <a:t>海燕的性格特点</a:t>
            </a:r>
            <a:endParaRPr lang="zh-CN" altLang="en-US" sz="3200" b="1">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heckerboard(across)">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heckerboard(across)">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0-#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checkerboard(across)">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left)">
                                      <p:cBhvr>
                                        <p:cTn id="55" dur="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additive="base">
                                        <p:cTn id="60" dur="500" fill="hold"/>
                                        <p:tgtEl>
                                          <p:spTgt spid="9"/>
                                        </p:tgtEl>
                                        <p:attrNameLst>
                                          <p:attrName>ppt_x</p:attrName>
                                        </p:attrNameLst>
                                      </p:cBhvr>
                                      <p:tavLst>
                                        <p:tav tm="0">
                                          <p:val>
                                            <p:strVal val="#ppt_x"/>
                                          </p:val>
                                        </p:tav>
                                        <p:tav tm="100000">
                                          <p:val>
                                            <p:strVal val="#ppt_x"/>
                                          </p:val>
                                        </p:tav>
                                      </p:tavLst>
                                    </p:anim>
                                    <p:anim calcmode="lin" valueType="num">
                                      <p:cBhvr additive="base">
                                        <p:cTn id="6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checkerboard(across)">
                                      <p:cBhvr>
                                        <p:cTn id="6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3" grpId="0" bldLvl="0" animBg="1" autoUpdateAnimBg="0"/>
      <p:bldP spid="4" grpId="0" bldLvl="0" animBg="1" autoUpdateAnimBg="0"/>
      <p:bldP spid="5" grpId="0" bldLvl="0" animBg="1" autoUpdateAnimBg="0"/>
      <p:bldP spid="6" grpId="0" bldLvl="0" animBg="1"/>
      <p:bldP spid="7" grpId="0" bldLvl="0" animBg="1"/>
      <p:bldP spid="8" grpId="0" bldLvl="0" animBg="1"/>
      <p:bldP spid="9" grpId="0" bldLvl="0" animBg="1"/>
      <p:bldP spid="10" grpId="0" bldLvl="0" animBg="1" autoUpdateAnimBg="0"/>
      <p:bldP spid="11" grpId="0" bldLvl="0" animBg="1" autoUpdateAnimBg="0"/>
      <p:bldP spid="12" grpId="0" bldLvl="0" animBg="1" autoUpdateAnimBg="0"/>
      <p:bldP spid="13" grpId="0" bldLvl="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65000"/>
          </a:blip>
          <a:stretch>
            <a:fillRect/>
          </a:stretch>
        </a:blipFill>
        <a:effectLst/>
      </p:bgPr>
    </p:bg>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1198245" y="504825"/>
            <a:ext cx="7545705" cy="353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r>
              <a:rPr lang="zh-CN" altLang="zh-CN" sz="3200" b="1">
                <a:ea typeface="黑体" panose="02010609060101010101" pitchFamily="49" charset="-122"/>
              </a:rPr>
              <a:t>海燕是一个</a:t>
            </a:r>
            <a:endParaRPr lang="zh-CN" altLang="zh-CN" sz="3200" b="1">
              <a:ea typeface="黑体" panose="02010609060101010101" pitchFamily="49" charset="-122"/>
            </a:endParaRPr>
          </a:p>
          <a:p>
            <a:pPr eaLnBrk="1" hangingPunct="1"/>
            <a:endParaRPr lang="zh-CN" altLang="zh-CN" sz="3200" b="1">
              <a:ea typeface="黑体" panose="02010609060101010101" pitchFamily="49" charset="-122"/>
            </a:endParaRPr>
          </a:p>
          <a:p>
            <a:pPr eaLnBrk="1" hangingPunct="1"/>
            <a:endParaRPr lang="zh-CN" altLang="zh-CN" sz="3200" b="1">
              <a:ea typeface="黑体" panose="02010609060101010101" pitchFamily="49" charset="-122"/>
            </a:endParaRPr>
          </a:p>
          <a:p>
            <a:pPr eaLnBrk="1" hangingPunct="1"/>
            <a:endParaRPr lang="zh-CN" altLang="zh-CN" sz="3200" b="1">
              <a:ea typeface="黑体" panose="02010609060101010101" pitchFamily="49" charset="-122"/>
            </a:endParaRPr>
          </a:p>
          <a:p>
            <a:pPr eaLnBrk="1" hangingPunct="1"/>
            <a:endParaRPr lang="zh-CN" altLang="zh-CN" sz="3200" b="1">
              <a:ea typeface="黑体" panose="02010609060101010101" pitchFamily="49" charset="-122"/>
            </a:endParaRPr>
          </a:p>
          <a:p>
            <a:pPr eaLnBrk="1" hangingPunct="1"/>
            <a:endParaRPr lang="zh-CN" altLang="zh-CN" sz="3200" b="1">
              <a:ea typeface="黑体" panose="02010609060101010101" pitchFamily="49" charset="-122"/>
            </a:endParaRPr>
          </a:p>
          <a:p>
            <a:pPr eaLnBrk="1" hangingPunct="1"/>
            <a:r>
              <a:rPr lang="zh-CN" altLang="zh-CN" sz="3200" b="1">
                <a:ea typeface="黑体" panose="02010609060101010101" pitchFamily="49" charset="-122"/>
              </a:rPr>
              <a:t>                           </a:t>
            </a:r>
            <a:r>
              <a:rPr lang="en-US" altLang="zh-CN" sz="3200" b="1">
                <a:ea typeface="黑体" panose="02010609060101010101" pitchFamily="49" charset="-122"/>
              </a:rPr>
              <a:t>                  </a:t>
            </a:r>
            <a:r>
              <a:rPr lang="zh-CN" altLang="zh-CN" sz="3200" b="1">
                <a:ea typeface="黑体" panose="02010609060101010101" pitchFamily="49" charset="-122"/>
              </a:rPr>
              <a:t> 的形象。</a:t>
            </a:r>
            <a:endParaRPr lang="zh-CN" altLang="zh-CN" sz="3200" b="1">
              <a:ea typeface="黑体" panose="02010609060101010101" pitchFamily="49" charset="-122"/>
            </a:endParaRPr>
          </a:p>
        </p:txBody>
      </p:sp>
      <p:sp>
        <p:nvSpPr>
          <p:cNvPr id="32772" name="Text Box 4"/>
          <p:cNvSpPr txBox="1">
            <a:spLocks noChangeArrowheads="1"/>
          </p:cNvSpPr>
          <p:nvPr/>
        </p:nvSpPr>
        <p:spPr bwMode="auto">
          <a:xfrm>
            <a:off x="4470783" y="1314650"/>
            <a:ext cx="1866035" cy="2256155"/>
          </a:xfrm>
          <a:prstGeom prst="rect">
            <a:avLst/>
          </a:prstGeom>
          <a:solidFill>
            <a:srgbClr val="FF0000">
              <a:alpha val="8000"/>
            </a:srgb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zh-CN" altLang="zh-CN" sz="3200" b="1">
                <a:solidFill>
                  <a:srgbClr val="FF0000"/>
                </a:solidFill>
                <a:latin typeface="楷体" panose="02010609060101010101" pitchFamily="49" charset="-122"/>
                <a:ea typeface="楷体" panose="02010609060101010101" pitchFamily="49" charset="-122"/>
              </a:rPr>
              <a:t>矫健勇猛</a:t>
            </a:r>
            <a:endParaRPr lang="zh-CN" altLang="zh-CN" sz="3200" b="1">
              <a:solidFill>
                <a:srgbClr val="FF0000"/>
              </a:solidFill>
              <a:latin typeface="楷体" panose="02010609060101010101" pitchFamily="49" charset="-122"/>
              <a:ea typeface="楷体" panose="02010609060101010101" pitchFamily="49" charset="-122"/>
            </a:endParaRPr>
          </a:p>
          <a:p>
            <a:pPr eaLnBrk="1" hangingPunct="1">
              <a:lnSpc>
                <a:spcPct val="110000"/>
              </a:lnSpc>
            </a:pPr>
            <a:r>
              <a:rPr lang="zh-CN" altLang="zh-CN" sz="3200" b="1">
                <a:solidFill>
                  <a:srgbClr val="FF0000"/>
                </a:solidFill>
                <a:latin typeface="楷体" panose="02010609060101010101" pitchFamily="49" charset="-122"/>
                <a:ea typeface="楷体" panose="02010609060101010101" pitchFamily="49" charset="-122"/>
              </a:rPr>
              <a:t>心情欢快</a:t>
            </a:r>
            <a:endParaRPr lang="zh-CN" altLang="zh-CN" sz="3200" b="1">
              <a:solidFill>
                <a:srgbClr val="FF0000"/>
              </a:solidFill>
              <a:latin typeface="楷体" panose="02010609060101010101" pitchFamily="49" charset="-122"/>
              <a:ea typeface="楷体" panose="02010609060101010101" pitchFamily="49" charset="-122"/>
            </a:endParaRPr>
          </a:p>
          <a:p>
            <a:pPr eaLnBrk="1" hangingPunct="1">
              <a:lnSpc>
                <a:spcPct val="110000"/>
              </a:lnSpc>
            </a:pPr>
            <a:r>
              <a:rPr lang="zh-CN" altLang="zh-CN" sz="3200" b="1">
                <a:solidFill>
                  <a:srgbClr val="FF0000"/>
                </a:solidFill>
                <a:latin typeface="楷体" panose="02010609060101010101" pitchFamily="49" charset="-122"/>
                <a:ea typeface="楷体" panose="02010609060101010101" pitchFamily="49" charset="-122"/>
              </a:rPr>
              <a:t>斗志昂扬</a:t>
            </a:r>
            <a:endParaRPr lang="zh-CN" altLang="zh-CN" sz="3200" b="1">
              <a:solidFill>
                <a:srgbClr val="FF0000"/>
              </a:solidFill>
              <a:latin typeface="楷体" panose="02010609060101010101" pitchFamily="49" charset="-122"/>
              <a:ea typeface="楷体" panose="02010609060101010101" pitchFamily="49" charset="-122"/>
            </a:endParaRPr>
          </a:p>
          <a:p>
            <a:pPr eaLnBrk="1" hangingPunct="1">
              <a:lnSpc>
                <a:spcPct val="110000"/>
              </a:lnSpc>
            </a:pPr>
            <a:r>
              <a:rPr lang="zh-CN" altLang="zh-CN" sz="3200" b="1">
                <a:solidFill>
                  <a:srgbClr val="FF0000"/>
                </a:solidFill>
                <a:latin typeface="楷体" panose="02010609060101010101" pitchFamily="49" charset="-122"/>
                <a:ea typeface="楷体" panose="02010609060101010101" pitchFamily="49" charset="-122"/>
              </a:rPr>
              <a:t>无所畏惧</a:t>
            </a:r>
            <a:endParaRPr lang="zh-CN" altLang="zh-CN" sz="3200" b="1">
              <a:solidFill>
                <a:srgbClr val="FF0000"/>
              </a:solidFill>
              <a:latin typeface="楷体" panose="02010609060101010101" pitchFamily="49" charset="-122"/>
              <a:ea typeface="楷体" panose="02010609060101010101" pitchFamily="49" charset="-122"/>
            </a:endParaRPr>
          </a:p>
        </p:txBody>
      </p:sp>
      <p:pic>
        <p:nvPicPr>
          <p:cNvPr id="40962" name="Picture 2" descr="D511T014"/>
          <p:cNvPicPr>
            <a:picLocks noChangeAspect="1" noChangeArrowheads="1"/>
          </p:cNvPicPr>
          <p:nvPr/>
        </p:nvPicPr>
        <p:blipFill>
          <a:blip r:embed="rId2" cstate="email"/>
          <a:srcRect/>
          <a:stretch>
            <a:fillRect/>
          </a:stretch>
        </p:blipFill>
        <p:spPr bwMode="auto">
          <a:xfrm>
            <a:off x="1198245" y="1145540"/>
            <a:ext cx="3126740" cy="2897505"/>
          </a:xfrm>
          <a:prstGeom prst="rect">
            <a:avLst/>
          </a:prstGeom>
          <a:ln>
            <a:noFill/>
          </a:ln>
          <a:effectLst>
            <a:softEdge rad="112500"/>
          </a:effectLst>
        </p:spPr>
      </p:pic>
      <p:cxnSp>
        <p:nvCxnSpPr>
          <p:cNvPr id="2" name="直接连接符 1"/>
          <p:cNvCxnSpPr/>
          <p:nvPr/>
        </p:nvCxnSpPr>
        <p:spPr>
          <a:xfrm>
            <a:off x="4471035" y="3824605"/>
            <a:ext cx="1981200" cy="1905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slide(fromBottom)">
                                      <p:cBhvr>
                                        <p:cTn id="7"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bldLvl="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65000"/>
          </a:blip>
          <a:stretch>
            <a:fillRect/>
          </a:stretch>
        </a:blipFill>
        <a:effectLst/>
      </p:bgPr>
    </p:bg>
    <p:spTree>
      <p:nvGrpSpPr>
        <p:cNvPr id="1" name=""/>
        <p:cNvGrpSpPr/>
        <p:nvPr/>
      </p:nvGrpSpPr>
      <p:grpSpPr>
        <a:xfrm>
          <a:off x="0" y="0"/>
          <a:ext cx="0" cy="0"/>
          <a:chOff x="0" y="0"/>
          <a:chExt cx="0" cy="0"/>
        </a:xfrm>
      </p:grpSpPr>
      <p:pic>
        <p:nvPicPr>
          <p:cNvPr id="64514" name="Picture 2" descr="http://s10.sinaimg.cn/bmiddle/49a4b55dh771dce4b9059&amp;690"/>
          <p:cNvPicPr>
            <a:picLocks noChangeAspect="1" noChangeArrowheads="1"/>
          </p:cNvPicPr>
          <p:nvPr/>
        </p:nvPicPr>
        <p:blipFill>
          <a:blip r:embed="rId2" cstate="email"/>
          <a:srcRect/>
          <a:stretch>
            <a:fillRect/>
          </a:stretch>
        </p:blipFill>
        <p:spPr bwMode="auto">
          <a:xfrm>
            <a:off x="1296035" y="1557020"/>
            <a:ext cx="2758440" cy="2583815"/>
          </a:xfrm>
          <a:prstGeom prst="rect">
            <a:avLst/>
          </a:prstGeom>
          <a:ln>
            <a:noFill/>
          </a:ln>
          <a:effectLst>
            <a:softEdge rad="112500"/>
          </a:effectLst>
        </p:spPr>
      </p:pic>
      <p:sp>
        <p:nvSpPr>
          <p:cNvPr id="33795" name="Text Box 2"/>
          <p:cNvSpPr txBox="1">
            <a:spLocks noChangeArrowheads="1"/>
          </p:cNvSpPr>
          <p:nvPr/>
        </p:nvSpPr>
        <p:spPr bwMode="auto">
          <a:xfrm>
            <a:off x="515620" y="374650"/>
            <a:ext cx="7258685" cy="1106805"/>
          </a:xfrm>
          <a:prstGeom prst="rect">
            <a:avLst/>
          </a:prstGeom>
          <a:solidFill>
            <a:schemeClr val="bg1">
              <a:alpha val="12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marL="342900" indent="-342900" eaLnBrk="1" hangingPunct="1">
              <a:lnSpc>
                <a:spcPct val="110000"/>
              </a:lnSpc>
              <a:spcBef>
                <a:spcPct val="50000"/>
              </a:spcBef>
              <a:buFont typeface="Wingdings" panose="05000000000000000000" charset="0"/>
              <a:buChar char="u"/>
            </a:pPr>
            <a:r>
              <a:rPr lang="zh-CN" altLang="zh-CN" sz="3000" b="1">
                <a:latin typeface="黑体" panose="02010609060101010101" pitchFamily="49" charset="-122"/>
                <a:ea typeface="黑体" panose="02010609060101010101" pitchFamily="49" charset="-122"/>
                <a:cs typeface="黑体" panose="02010609060101010101" pitchFamily="49" charset="-122"/>
              </a:rPr>
              <a:t>文章</a:t>
            </a:r>
            <a:r>
              <a:rPr lang="zh-CN" altLang="en-US" sz="3000" b="1">
                <a:latin typeface="黑体" panose="02010609060101010101" pitchFamily="49" charset="-122"/>
                <a:ea typeface="黑体" panose="02010609060101010101" pitchFamily="49" charset="-122"/>
                <a:cs typeface="黑体" panose="02010609060101010101" pitchFamily="49" charset="-122"/>
              </a:rPr>
              <a:t>主要塑造海燕的形象，</a:t>
            </a:r>
            <a:r>
              <a:rPr lang="zh-CN" altLang="zh-CN" sz="3000" b="1">
                <a:latin typeface="黑体" panose="02010609060101010101" pitchFamily="49" charset="-122"/>
                <a:ea typeface="黑体" panose="02010609060101010101" pitchFamily="49" charset="-122"/>
                <a:cs typeface="黑体" panose="02010609060101010101" pitchFamily="49" charset="-122"/>
              </a:rPr>
              <a:t>为什么还要写海鸭、海鸥、企鹅等海鸟</a:t>
            </a:r>
            <a:r>
              <a:rPr lang="zh-CN" altLang="en-US" sz="3000" b="1">
                <a:latin typeface="黑体" panose="02010609060101010101" pitchFamily="49" charset="-122"/>
                <a:ea typeface="黑体" panose="02010609060101010101" pitchFamily="49" charset="-122"/>
                <a:cs typeface="黑体" panose="02010609060101010101" pitchFamily="49" charset="-122"/>
              </a:rPr>
              <a:t>呢</a:t>
            </a:r>
            <a:r>
              <a:rPr lang="zh-CN" altLang="zh-CN" sz="3000" b="1">
                <a:latin typeface="黑体" panose="02010609060101010101" pitchFamily="49" charset="-122"/>
                <a:ea typeface="黑体" panose="02010609060101010101" pitchFamily="49" charset="-122"/>
                <a:cs typeface="黑体" panose="02010609060101010101" pitchFamily="49" charset="-122"/>
              </a:rPr>
              <a:t>？ </a:t>
            </a:r>
            <a:endParaRPr lang="zh-CN" altLang="zh-CN" sz="3000" b="1">
              <a:latin typeface="黑体" panose="02010609060101010101" pitchFamily="49" charset="-122"/>
              <a:ea typeface="黑体" panose="02010609060101010101" pitchFamily="49" charset="-122"/>
              <a:cs typeface="黑体" panose="02010609060101010101" pitchFamily="49" charset="-122"/>
            </a:endParaRPr>
          </a:p>
        </p:txBody>
      </p:sp>
      <p:pic>
        <p:nvPicPr>
          <p:cNvPr id="33796" name="Picture 6" descr="50960549bf024c15cf7d9f8fcdc6d9ed"/>
          <p:cNvPicPr>
            <a:picLocks noChangeAspect="1" noChangeArrowheads="1"/>
          </p:cNvPicPr>
          <p:nvPr/>
        </p:nvPicPr>
        <p:blipFill>
          <a:blip r:embed="rId3"/>
          <a:srcRect/>
          <a:stretch>
            <a:fillRect/>
          </a:stretch>
        </p:blipFill>
        <p:spPr bwMode="auto">
          <a:xfrm>
            <a:off x="6511387" y="507417"/>
            <a:ext cx="1131292" cy="84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AutoShape 4" descr="http://images.fengjing.com/MiddleImage/20130604/2013060404023188196.jpg"/>
          <p:cNvSpPr>
            <a:spLocks noChangeAspect="1" noChangeArrowheads="1"/>
          </p:cNvSpPr>
          <p:nvPr/>
        </p:nvSpPr>
        <p:spPr bwMode="auto">
          <a:xfrm>
            <a:off x="1190033" y="-136549"/>
            <a:ext cx="228640" cy="304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z="1200">
              <a:latin typeface="Calibri" panose="020F0502020204030204" pitchFamily="34" charset="0"/>
            </a:endParaRPr>
          </a:p>
        </p:txBody>
      </p:sp>
      <p:pic>
        <p:nvPicPr>
          <p:cNvPr id="64518" name="Picture 6" descr="http://images.fengjing.com/MiddleImage/20130604/2013060404023188196.jpg"/>
          <p:cNvPicPr>
            <a:picLocks noChangeAspect="1" noChangeArrowheads="1"/>
          </p:cNvPicPr>
          <p:nvPr/>
        </p:nvPicPr>
        <p:blipFill>
          <a:blip r:embed="rId4" cstate="email"/>
          <a:srcRect/>
          <a:stretch>
            <a:fillRect/>
          </a:stretch>
        </p:blipFill>
        <p:spPr bwMode="auto">
          <a:xfrm>
            <a:off x="4384675" y="1652270"/>
            <a:ext cx="2710815" cy="2388870"/>
          </a:xfrm>
          <a:prstGeom prst="rect">
            <a:avLst/>
          </a:prstGeom>
          <a:ln>
            <a:noFill/>
          </a:ln>
          <a:effectLst>
            <a:softEdge rad="112500"/>
          </a:effectLst>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box(in)">
                                      <p:cBhvr>
                                        <p:cTn id="7" dur="2000"/>
                                        <p:tgtEl>
                                          <p:spTgt spid="64514"/>
                                        </p:tgtEl>
                                      </p:cBhvr>
                                    </p:animEffect>
                                  </p:childTnLst>
                                </p:cTn>
                              </p:par>
                              <p:par>
                                <p:cTn id="8" presetID="4" presetClass="entr" presetSubtype="16" fill="hold" nodeType="withEffect">
                                  <p:stCondLst>
                                    <p:cond delay="0"/>
                                  </p:stCondLst>
                                  <p:childTnLst>
                                    <p:set>
                                      <p:cBhvr>
                                        <p:cTn id="9" dur="1" fill="hold">
                                          <p:stCondLst>
                                            <p:cond delay="0"/>
                                          </p:stCondLst>
                                        </p:cTn>
                                        <p:tgtEl>
                                          <p:spTgt spid="64518"/>
                                        </p:tgtEl>
                                        <p:attrNameLst>
                                          <p:attrName>style.visibility</p:attrName>
                                        </p:attrNameLst>
                                      </p:cBhvr>
                                      <p:to>
                                        <p:strVal val="visible"/>
                                      </p:to>
                                    </p:set>
                                    <p:animEffect transition="in" filter="box(in)">
                                      <p:cBhvr>
                                        <p:cTn id="10" dur="2000"/>
                                        <p:tgtEl>
                                          <p:spTgt spid="64518"/>
                                        </p:tgtEl>
                                      </p:cBhvr>
                                    </p:animEffect>
                                  </p:childTnLst>
                                </p:cTn>
                              </p:par>
                              <p:par>
                                <p:cTn id="11" presetID="4" presetClass="entr" presetSubtype="16" fill="hold" nodeType="withEffect">
                                  <p:stCondLst>
                                    <p:cond delay="0"/>
                                  </p:stCondLst>
                                  <p:childTnLst>
                                    <p:set>
                                      <p:cBhvr>
                                        <p:cTn id="12" dur="1" fill="hold">
                                          <p:stCondLst>
                                            <p:cond delay="0"/>
                                          </p:stCondLst>
                                        </p:cTn>
                                        <p:tgtEl>
                                          <p:spTgt spid="33796"/>
                                        </p:tgtEl>
                                        <p:attrNameLst>
                                          <p:attrName>style.visibility</p:attrName>
                                        </p:attrNameLst>
                                      </p:cBhvr>
                                      <p:to>
                                        <p:strVal val="visible"/>
                                      </p:to>
                                    </p:set>
                                    <p:animEffect transition="in" filter="box(in)">
                                      <p:cBhvr>
                                        <p:cTn id="13" dur="20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68000"/>
          </a:blip>
          <a:stretch>
            <a:fillRect/>
          </a:stretch>
        </a:blipFill>
        <a:effectLst/>
      </p:bgPr>
    </p:bg>
    <p:spTree>
      <p:nvGrpSpPr>
        <p:cNvPr id="1" name=""/>
        <p:cNvGrpSpPr/>
        <p:nvPr/>
      </p:nvGrpSpPr>
      <p:grpSpPr/>
      <p:sp>
        <p:nvSpPr>
          <p:cNvPr id="25601" name="文本框 58376"/>
          <p:cNvSpPr txBox="1">
            <a:spLocks noChangeArrowheads="1"/>
          </p:cNvSpPr>
          <p:nvPr/>
        </p:nvSpPr>
        <p:spPr bwMode="auto">
          <a:xfrm>
            <a:off x="2136140" y="588645"/>
            <a:ext cx="6717665" cy="1252855"/>
          </a:xfrm>
          <a:prstGeom prst="rect">
            <a:avLst/>
          </a:prstGeom>
          <a:solidFill>
            <a:srgbClr val="0070C0">
              <a:alpha val="25000"/>
            </a:srgbClr>
          </a:solidFill>
          <a:ln w="28575" cmpd="sng">
            <a:solidFill>
              <a:schemeClr val="accent1">
                <a:shade val="50000"/>
              </a:schemeClr>
            </a:solidFill>
            <a:prstDash val="sysDot"/>
            <a:rou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90000"/>
              </a:lnSpc>
            </a:pPr>
            <a:r>
              <a:rPr lang="zh-CN" altLang="en-US" sz="2800" b="1" dirty="0">
                <a:solidFill>
                  <a:srgbClr val="0000FF"/>
                </a:solidFill>
                <a:latin typeface="华文楷体" panose="02010600040101010101" charset="-122"/>
                <a:ea typeface="华文楷体" panose="02010600040101010101" charset="-122"/>
                <a:cs typeface="华文楷体" panose="02010600040101010101" charset="-122"/>
              </a:rPr>
              <a:t>海鸥在暴风雨来临之前</a:t>
            </a:r>
            <a:r>
              <a:rPr lang="zh-CN" altLang="en-US" sz="2800" b="1" dirty="0">
                <a:solidFill>
                  <a:srgbClr val="FF00FF"/>
                </a:solidFill>
                <a:latin typeface="华文楷体" panose="02010600040101010101" charset="-122"/>
                <a:ea typeface="华文楷体" panose="02010600040101010101" charset="-122"/>
                <a:cs typeface="华文楷体" panose="02010600040101010101" charset="-122"/>
              </a:rPr>
              <a:t>呻吟</a:t>
            </a:r>
            <a:r>
              <a:rPr lang="zh-CN" altLang="en-US" sz="2800" b="1" dirty="0">
                <a:solidFill>
                  <a:srgbClr val="0000FF"/>
                </a:solidFill>
                <a:latin typeface="华文楷体" panose="02010600040101010101" charset="-122"/>
                <a:ea typeface="华文楷体" panose="02010600040101010101" charset="-122"/>
                <a:cs typeface="华文楷体" panose="02010600040101010101" charset="-122"/>
              </a:rPr>
              <a:t>着，</a:t>
            </a:r>
            <a:r>
              <a:rPr lang="en-US" altLang="zh-CN" sz="2800" b="1" dirty="0">
                <a:solidFill>
                  <a:srgbClr val="0000FF"/>
                </a:solidFill>
                <a:latin typeface="华文楷体" panose="02010600040101010101" charset="-122"/>
                <a:ea typeface="华文楷体" panose="02010600040101010101" charset="-122"/>
                <a:cs typeface="华文楷体" panose="02010600040101010101" charset="-122"/>
              </a:rPr>
              <a:t>──</a:t>
            </a:r>
            <a:r>
              <a:rPr lang="zh-CN" altLang="en-US" sz="2800" b="1" dirty="0">
                <a:solidFill>
                  <a:srgbClr val="0000FF"/>
                </a:solidFill>
                <a:latin typeface="华文楷体" panose="02010600040101010101" charset="-122"/>
                <a:ea typeface="华文楷体" panose="02010600040101010101" charset="-122"/>
                <a:cs typeface="华文楷体" panose="02010600040101010101" charset="-122"/>
              </a:rPr>
              <a:t>呻吟着，它们在大海上</a:t>
            </a:r>
            <a:r>
              <a:rPr lang="zh-CN" altLang="en-US" sz="2800" b="1" dirty="0">
                <a:solidFill>
                  <a:srgbClr val="FF00FF"/>
                </a:solidFill>
                <a:latin typeface="华文楷体" panose="02010600040101010101" charset="-122"/>
                <a:ea typeface="华文楷体" panose="02010600040101010101" charset="-122"/>
                <a:cs typeface="华文楷体" panose="02010600040101010101" charset="-122"/>
              </a:rPr>
              <a:t>飞窜</a:t>
            </a:r>
            <a:r>
              <a:rPr lang="zh-CN" altLang="en-US" sz="2800" b="1" dirty="0">
                <a:solidFill>
                  <a:srgbClr val="0000FF"/>
                </a:solidFill>
                <a:latin typeface="华文楷体" panose="02010600040101010101" charset="-122"/>
                <a:ea typeface="华文楷体" panose="02010600040101010101" charset="-122"/>
                <a:cs typeface="华文楷体" panose="02010600040101010101" charset="-122"/>
              </a:rPr>
              <a:t>，想把自己对暴风雨的</a:t>
            </a:r>
            <a:r>
              <a:rPr lang="zh-CN" altLang="en-US" sz="2800" b="1" u="sng" dirty="0">
                <a:solidFill>
                  <a:srgbClr val="FF0000"/>
                </a:solidFill>
                <a:latin typeface="华文楷体" panose="02010600040101010101" charset="-122"/>
                <a:ea typeface="华文楷体" panose="02010600040101010101" charset="-122"/>
                <a:cs typeface="华文楷体" panose="02010600040101010101" charset="-122"/>
              </a:rPr>
              <a:t>恐惧</a:t>
            </a:r>
            <a:r>
              <a:rPr lang="zh-CN" altLang="en-US" sz="2800" b="1" dirty="0">
                <a:solidFill>
                  <a:srgbClr val="0000FF"/>
                </a:solidFill>
                <a:latin typeface="华文楷体" panose="02010600040101010101" charset="-122"/>
                <a:ea typeface="华文楷体" panose="02010600040101010101" charset="-122"/>
                <a:cs typeface="华文楷体" panose="02010600040101010101" charset="-122"/>
              </a:rPr>
              <a:t>，</a:t>
            </a:r>
            <a:r>
              <a:rPr lang="zh-CN" altLang="en-US" sz="2800" b="1" dirty="0">
                <a:solidFill>
                  <a:srgbClr val="FF00FF"/>
                </a:solidFill>
                <a:latin typeface="华文楷体" panose="02010600040101010101" charset="-122"/>
                <a:ea typeface="华文楷体" panose="02010600040101010101" charset="-122"/>
                <a:cs typeface="华文楷体" panose="02010600040101010101" charset="-122"/>
              </a:rPr>
              <a:t>掩藏</a:t>
            </a:r>
            <a:r>
              <a:rPr lang="zh-CN" altLang="en-US" sz="2800" b="1" dirty="0">
                <a:solidFill>
                  <a:srgbClr val="0000FF"/>
                </a:solidFill>
                <a:latin typeface="华文楷体" panose="02010600040101010101" charset="-122"/>
                <a:ea typeface="华文楷体" panose="02010600040101010101" charset="-122"/>
                <a:cs typeface="华文楷体" panose="02010600040101010101" charset="-122"/>
              </a:rPr>
              <a:t>到大海深处。</a:t>
            </a:r>
            <a:endParaRPr lang="zh-CN" altLang="en-US" sz="2800" b="1" dirty="0">
              <a:solidFill>
                <a:srgbClr val="0000FF"/>
              </a:solidFill>
              <a:latin typeface="华文楷体" panose="02010600040101010101" charset="-122"/>
              <a:ea typeface="华文楷体" panose="02010600040101010101" charset="-122"/>
              <a:cs typeface="华文楷体" panose="02010600040101010101" charset="-122"/>
            </a:endParaRPr>
          </a:p>
        </p:txBody>
      </p:sp>
      <p:sp>
        <p:nvSpPr>
          <p:cNvPr id="25602" name="文本框 58378"/>
          <p:cNvSpPr txBox="1">
            <a:spLocks noChangeArrowheads="1"/>
          </p:cNvSpPr>
          <p:nvPr/>
        </p:nvSpPr>
        <p:spPr bwMode="auto">
          <a:xfrm>
            <a:off x="2136140" y="2054225"/>
            <a:ext cx="6743700" cy="1252855"/>
          </a:xfrm>
          <a:prstGeom prst="rect">
            <a:avLst/>
          </a:prstGeom>
          <a:solidFill>
            <a:srgbClr val="0070C0">
              <a:alpha val="25000"/>
            </a:srgbClr>
          </a:solidFill>
          <a:ln w="28575" cmpd="sng">
            <a:solidFill>
              <a:schemeClr val="accent1">
                <a:shade val="50000"/>
              </a:schemeClr>
            </a:solidFill>
            <a:prstDash val="sysDot"/>
            <a:rou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90000"/>
              </a:lnSpc>
            </a:pPr>
            <a:r>
              <a:rPr lang="zh-CN" altLang="en-US" sz="2800" b="1" dirty="0">
                <a:solidFill>
                  <a:srgbClr val="0000FF"/>
                </a:solidFill>
                <a:latin typeface="华文楷体" panose="02010600040101010101" charset="-122"/>
                <a:ea typeface="华文楷体" panose="02010600040101010101" charset="-122"/>
                <a:cs typeface="华文楷体" panose="02010600040101010101" charset="-122"/>
              </a:rPr>
              <a:t>海鸭也在</a:t>
            </a:r>
            <a:r>
              <a:rPr lang="zh-CN" altLang="en-US" sz="2800" b="1" dirty="0">
                <a:solidFill>
                  <a:srgbClr val="FF00FF"/>
                </a:solidFill>
                <a:latin typeface="华文楷体" panose="02010600040101010101" charset="-122"/>
                <a:ea typeface="华文楷体" panose="02010600040101010101" charset="-122"/>
                <a:cs typeface="华文楷体" panose="02010600040101010101" charset="-122"/>
              </a:rPr>
              <a:t>呻吟</a:t>
            </a:r>
            <a:r>
              <a:rPr lang="zh-CN" altLang="en-US" sz="2800" b="1" dirty="0">
                <a:solidFill>
                  <a:srgbClr val="0000FF"/>
                </a:solidFill>
                <a:latin typeface="华文楷体" panose="02010600040101010101" charset="-122"/>
                <a:ea typeface="华文楷体" panose="02010600040101010101" charset="-122"/>
                <a:cs typeface="华文楷体" panose="02010600040101010101" charset="-122"/>
              </a:rPr>
              <a:t>着，</a:t>
            </a:r>
            <a:r>
              <a:rPr lang="en-US" altLang="zh-CN" sz="2800" b="1" dirty="0">
                <a:solidFill>
                  <a:srgbClr val="0000FF"/>
                </a:solidFill>
                <a:latin typeface="华文楷体" panose="02010600040101010101" charset="-122"/>
                <a:ea typeface="华文楷体" panose="02010600040101010101" charset="-122"/>
                <a:cs typeface="华文楷体" panose="02010600040101010101" charset="-122"/>
              </a:rPr>
              <a:t>──</a:t>
            </a:r>
            <a:r>
              <a:rPr lang="zh-CN" altLang="en-US" sz="2800" b="1" dirty="0">
                <a:solidFill>
                  <a:srgbClr val="0000FF"/>
                </a:solidFill>
                <a:latin typeface="华文楷体" panose="02010600040101010101" charset="-122"/>
                <a:ea typeface="华文楷体" panose="02010600040101010101" charset="-122"/>
                <a:cs typeface="华文楷体" panose="02010600040101010101" charset="-122"/>
              </a:rPr>
              <a:t>它们这些海鸭啊，享受不了生活的战斗的欢乐：轰隆隆的雷声就把它们</a:t>
            </a:r>
            <a:r>
              <a:rPr lang="zh-CN" altLang="en-US" sz="2800" b="1" u="sng" dirty="0">
                <a:solidFill>
                  <a:srgbClr val="FF0000"/>
                </a:solidFill>
                <a:latin typeface="华文楷体" panose="02010600040101010101" charset="-122"/>
                <a:ea typeface="华文楷体" panose="02010600040101010101" charset="-122"/>
                <a:cs typeface="华文楷体" panose="02010600040101010101" charset="-122"/>
              </a:rPr>
              <a:t>吓坏</a:t>
            </a:r>
            <a:r>
              <a:rPr lang="zh-CN" altLang="en-US" sz="2800" b="1" dirty="0">
                <a:solidFill>
                  <a:srgbClr val="0000FF"/>
                </a:solidFill>
                <a:latin typeface="华文楷体" panose="02010600040101010101" charset="-122"/>
                <a:ea typeface="华文楷体" panose="02010600040101010101" charset="-122"/>
                <a:cs typeface="华文楷体" panose="02010600040101010101" charset="-122"/>
              </a:rPr>
              <a:t>了。</a:t>
            </a:r>
            <a:endParaRPr lang="zh-CN" altLang="en-US" sz="2800" b="1" dirty="0">
              <a:solidFill>
                <a:srgbClr val="0000FF"/>
              </a:solidFill>
              <a:latin typeface="华文楷体" panose="02010600040101010101" charset="-122"/>
              <a:ea typeface="华文楷体" panose="02010600040101010101" charset="-122"/>
              <a:cs typeface="华文楷体" panose="02010600040101010101" charset="-122"/>
            </a:endParaRPr>
          </a:p>
        </p:txBody>
      </p:sp>
      <p:sp>
        <p:nvSpPr>
          <p:cNvPr id="25603" name="文本框 58380"/>
          <p:cNvSpPr txBox="1">
            <a:spLocks noChangeArrowheads="1"/>
          </p:cNvSpPr>
          <p:nvPr/>
        </p:nvSpPr>
        <p:spPr bwMode="auto">
          <a:xfrm>
            <a:off x="2136140" y="3702685"/>
            <a:ext cx="6811645" cy="953135"/>
          </a:xfrm>
          <a:prstGeom prst="rect">
            <a:avLst/>
          </a:prstGeom>
          <a:solidFill>
            <a:srgbClr val="0070C0">
              <a:alpha val="25000"/>
            </a:srgbClr>
          </a:solidFill>
          <a:ln w="28575" cmpd="sng">
            <a:solidFill>
              <a:schemeClr val="accent1">
                <a:shade val="50000"/>
              </a:schemeClr>
            </a:solidFill>
            <a:prstDash val="sysDot"/>
            <a:rou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pPr>
            <a:r>
              <a:rPr lang="zh-CN" altLang="en-US" sz="2800" b="1" dirty="0">
                <a:solidFill>
                  <a:srgbClr val="0000FF"/>
                </a:solidFill>
                <a:latin typeface="华文楷体" panose="02010600040101010101" charset="-122"/>
                <a:ea typeface="华文楷体" panose="02010600040101010101" charset="-122"/>
                <a:cs typeface="华文楷体" panose="02010600040101010101" charset="-122"/>
              </a:rPr>
              <a:t>蠢笨的企鹅，</a:t>
            </a:r>
            <a:r>
              <a:rPr lang="zh-CN" altLang="en-US" sz="2800" b="1" u="sng" dirty="0">
                <a:solidFill>
                  <a:srgbClr val="FF0000"/>
                </a:solidFill>
                <a:latin typeface="华文楷体" panose="02010600040101010101" charset="-122"/>
                <a:ea typeface="华文楷体" panose="02010600040101010101" charset="-122"/>
                <a:cs typeface="华文楷体" panose="02010600040101010101" charset="-122"/>
              </a:rPr>
              <a:t>胆怯</a:t>
            </a:r>
            <a:r>
              <a:rPr lang="zh-CN" altLang="en-US" sz="2800" b="1" dirty="0">
                <a:solidFill>
                  <a:srgbClr val="0000FF"/>
                </a:solidFill>
                <a:latin typeface="华文楷体" panose="02010600040101010101" charset="-122"/>
                <a:ea typeface="华文楷体" panose="02010600040101010101" charset="-122"/>
                <a:cs typeface="华文楷体" panose="02010600040101010101" charset="-122"/>
              </a:rPr>
              <a:t>地把肥胖的身体</a:t>
            </a:r>
            <a:r>
              <a:rPr lang="zh-CN" altLang="en-US" sz="2800" b="1" dirty="0">
                <a:solidFill>
                  <a:srgbClr val="FF00FF"/>
                </a:solidFill>
                <a:latin typeface="华文楷体" panose="02010600040101010101" charset="-122"/>
                <a:ea typeface="华文楷体" panose="02010600040101010101" charset="-122"/>
                <a:cs typeface="华文楷体" panose="02010600040101010101" charset="-122"/>
              </a:rPr>
              <a:t>躲藏</a:t>
            </a:r>
            <a:r>
              <a:rPr lang="zh-CN" altLang="en-US" sz="2800" b="1" dirty="0">
                <a:solidFill>
                  <a:srgbClr val="0000FF"/>
                </a:solidFill>
                <a:latin typeface="华文楷体" panose="02010600040101010101" charset="-122"/>
                <a:ea typeface="华文楷体" panose="02010600040101010101" charset="-122"/>
                <a:cs typeface="华文楷体" panose="02010600040101010101" charset="-122"/>
              </a:rPr>
              <a:t>到悬崖底下</a:t>
            </a:r>
            <a:r>
              <a:rPr lang="en-US" altLang="zh-CN" sz="2800" b="1" dirty="0">
                <a:solidFill>
                  <a:srgbClr val="0000FF"/>
                </a:solidFill>
                <a:latin typeface="华文楷体" panose="02010600040101010101" charset="-122"/>
                <a:ea typeface="华文楷体" panose="02010600040101010101" charset="-122"/>
                <a:cs typeface="华文楷体" panose="02010600040101010101" charset="-122"/>
              </a:rPr>
              <a:t>……</a:t>
            </a:r>
            <a:endParaRPr lang="en-US" altLang="zh-CN" sz="2800" b="1" dirty="0">
              <a:solidFill>
                <a:srgbClr val="0000FF"/>
              </a:solidFill>
              <a:latin typeface="华文楷体" panose="02010600040101010101" charset="-122"/>
              <a:ea typeface="华文楷体" panose="02010600040101010101" charset="-122"/>
              <a:cs typeface="华文楷体" panose="02010600040101010101" charset="-122"/>
            </a:endParaRPr>
          </a:p>
        </p:txBody>
      </p:sp>
      <p:pic>
        <p:nvPicPr>
          <p:cNvPr id="21509" name="图片 58381" descr="12_396248_3"/>
          <p:cNvPicPr>
            <a:picLocks noChangeAspect="1" noChangeArrowheads="1"/>
          </p:cNvPicPr>
          <p:nvPr/>
        </p:nvPicPr>
        <p:blipFill>
          <a:blip r:embed="rId2" cstate="email"/>
          <a:srcRect/>
          <a:stretch>
            <a:fillRect/>
          </a:stretch>
        </p:blipFill>
        <p:spPr bwMode="auto">
          <a:xfrm>
            <a:off x="264160" y="566420"/>
            <a:ext cx="1840865" cy="1296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3" descr="049"/>
          <p:cNvPicPr>
            <a:picLocks noChangeAspect="1" noChangeArrowheads="1"/>
          </p:cNvPicPr>
          <p:nvPr/>
        </p:nvPicPr>
        <p:blipFill>
          <a:blip r:embed="rId3" cstate="email"/>
          <a:srcRect/>
          <a:stretch>
            <a:fillRect/>
          </a:stretch>
        </p:blipFill>
        <p:spPr bwMode="auto">
          <a:xfrm>
            <a:off x="264160" y="2027555"/>
            <a:ext cx="1839595" cy="130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4" descr="qie4"/>
          <p:cNvPicPr>
            <a:picLocks noChangeAspect="1" noChangeArrowheads="1"/>
          </p:cNvPicPr>
          <p:nvPr/>
        </p:nvPicPr>
        <p:blipFill>
          <a:blip r:embed="rId4" cstate="email"/>
          <a:srcRect/>
          <a:stretch>
            <a:fillRect/>
          </a:stretch>
        </p:blipFill>
        <p:spPr bwMode="auto">
          <a:xfrm>
            <a:off x="262890" y="3496310"/>
            <a:ext cx="1840865"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1"/>
                                        </p:tgtEl>
                                        <p:attrNameLst>
                                          <p:attrName>style.visibility</p:attrName>
                                        </p:attrNameLst>
                                      </p:cBhvr>
                                      <p:to>
                                        <p:strVal val="visible"/>
                                      </p:to>
                                    </p:set>
                                    <p:animEffect transition="in" filter="blinds(horizontal)">
                                      <p:cBhvr>
                                        <p:cTn id="7" dur="500"/>
                                        <p:tgtEl>
                                          <p:spTgt spid="2560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602"/>
                                        </p:tgtEl>
                                        <p:attrNameLst>
                                          <p:attrName>style.visibility</p:attrName>
                                        </p:attrNameLst>
                                      </p:cBhvr>
                                      <p:to>
                                        <p:strVal val="visible"/>
                                      </p:to>
                                    </p:set>
                                    <p:animEffect transition="in" filter="blinds(horizontal)">
                                      <p:cBhvr>
                                        <p:cTn id="12" dur="500"/>
                                        <p:tgtEl>
                                          <p:spTgt spid="2560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603"/>
                                        </p:tgtEl>
                                        <p:attrNameLst>
                                          <p:attrName>style.visibility</p:attrName>
                                        </p:attrNameLst>
                                      </p:cBhvr>
                                      <p:to>
                                        <p:strVal val="visible"/>
                                      </p:to>
                                    </p:set>
                                    <p:animEffect transition="in" filter="blinds(horizontal)">
                                      <p:cBhvr>
                                        <p:cTn id="17"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bldLvl="0" animBg="1"/>
      <p:bldP spid="25602" grpId="0" bldLvl="0" animBg="1"/>
      <p:bldP spid="25603"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65000"/>
          </a:blip>
          <a:stretch>
            <a:fillRect/>
          </a:stretch>
        </a:blipFill>
        <a:effectLst/>
      </p:bgPr>
    </p:bg>
    <p:spTree>
      <p:nvGrpSpPr>
        <p:cNvPr id="1" name=""/>
        <p:cNvGrpSpPr/>
        <p:nvPr/>
      </p:nvGrpSpPr>
      <p:grpSpPr>
        <a:xfrm>
          <a:off x="0" y="0"/>
          <a:ext cx="0" cy="0"/>
          <a:chOff x="0" y="0"/>
          <a:chExt cx="0" cy="0"/>
        </a:xfrm>
      </p:grpSpPr>
      <p:sp>
        <p:nvSpPr>
          <p:cNvPr id="35845" name="AutoShape 5"/>
          <p:cNvSpPr/>
          <p:nvPr/>
        </p:nvSpPr>
        <p:spPr bwMode="auto">
          <a:xfrm rot="5400000">
            <a:off x="4305300" y="290195"/>
            <a:ext cx="357505" cy="7442835"/>
          </a:xfrm>
          <a:prstGeom prst="rightBrace">
            <a:avLst>
              <a:gd name="adj1" fmla="val 56358"/>
              <a:gd name="adj2" fmla="val 52162"/>
            </a:avLst>
          </a:prstGeom>
          <a:noFill/>
          <a:ln w="31750">
            <a:solidFill>
              <a:srgbClr val="00B0F0"/>
            </a:solidFill>
            <a:rou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zh-CN" altLang="en-US" sz="1200">
              <a:latin typeface="Calibri" panose="020F0502020204030204" pitchFamily="34" charset="0"/>
            </a:endParaRPr>
          </a:p>
        </p:txBody>
      </p:sp>
      <p:sp>
        <p:nvSpPr>
          <p:cNvPr id="35846" name="Text Box 6"/>
          <p:cNvSpPr txBox="1">
            <a:spLocks noChangeArrowheads="1"/>
          </p:cNvSpPr>
          <p:nvPr/>
        </p:nvSpPr>
        <p:spPr bwMode="auto">
          <a:xfrm>
            <a:off x="1125855" y="4304665"/>
            <a:ext cx="6413500" cy="553085"/>
          </a:xfrm>
          <a:prstGeom prst="rect">
            <a:avLst/>
          </a:prstGeom>
          <a:solidFill>
            <a:srgbClr val="FFFF00">
              <a:alpha val="60000"/>
            </a:srgbClr>
          </a:solid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algn="ctr" eaLnBrk="1" hangingPunct="1">
              <a:defRPr/>
            </a:pPr>
            <a:r>
              <a:rPr lang="en-US" altLang="zh-CN" sz="3000" b="1" dirty="0">
                <a:solidFill>
                  <a:srgbClr val="FF0000"/>
                </a:solidFill>
                <a:latin typeface="黑体" panose="02010609060101010101" pitchFamily="49" charset="-122"/>
                <a:ea typeface="黑体" panose="02010609060101010101" pitchFamily="49" charset="-122"/>
              </a:rPr>
              <a:t> </a:t>
            </a:r>
            <a:r>
              <a:rPr lang="zh-CN" altLang="en-US" sz="3000" b="1" dirty="0">
                <a:solidFill>
                  <a:srgbClr val="FF0000"/>
                </a:solidFill>
                <a:latin typeface="黑体" panose="02010609060101010101" pitchFamily="49" charset="-122"/>
                <a:ea typeface="黑体" panose="02010609060101010101" pitchFamily="49" charset="-122"/>
              </a:rPr>
              <a:t>对比</a:t>
            </a:r>
            <a:r>
              <a:rPr lang="zh-CN" sz="3000" b="1" dirty="0">
                <a:solidFill>
                  <a:srgbClr val="FF0000"/>
                </a:solidFill>
                <a:latin typeface="黑体" panose="02010609060101010101" pitchFamily="49" charset="-122"/>
                <a:ea typeface="黑体" panose="02010609060101010101" pitchFamily="49" charset="-122"/>
              </a:rPr>
              <a:t>反衬</a:t>
            </a:r>
            <a:r>
              <a:rPr lang="zh-CN" sz="3000" b="1" dirty="0">
                <a:latin typeface="黑体" panose="02010609060101010101" pitchFamily="49" charset="-122"/>
                <a:ea typeface="黑体" panose="02010609060101010101" pitchFamily="49" charset="-122"/>
              </a:rPr>
              <a:t>出海燕英勇、乐观的形象。</a:t>
            </a:r>
            <a:endParaRPr lang="zh-CN" sz="3000" b="1" dirty="0">
              <a:latin typeface="黑体" panose="02010609060101010101" pitchFamily="49" charset="-122"/>
              <a:ea typeface="黑体" panose="02010609060101010101" pitchFamily="49" charset="-122"/>
            </a:endParaRPr>
          </a:p>
        </p:txBody>
      </p:sp>
      <p:graphicFrame>
        <p:nvGraphicFramePr>
          <p:cNvPr id="35848" name="Group 8"/>
          <p:cNvGraphicFramePr>
            <a:graphicFrameLocks noGrp="1"/>
          </p:cNvGraphicFramePr>
          <p:nvPr/>
        </p:nvGraphicFramePr>
        <p:xfrm>
          <a:off x="763270" y="1143000"/>
          <a:ext cx="7442200" cy="2590800"/>
        </p:xfrm>
        <a:graphic>
          <a:graphicData uri="http://schemas.openxmlformats.org/drawingml/2006/table">
            <a:tbl>
              <a:tblPr/>
              <a:tblGrid>
                <a:gridCol w="1071245"/>
                <a:gridCol w="2118995"/>
                <a:gridCol w="1833245"/>
                <a:gridCol w="1156970"/>
                <a:gridCol w="1261745"/>
              </a:tblGrid>
              <a:tr h="53340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zh-CN" altLang="en-US" sz="3000" b="1" i="0" u="none" strike="noStrike" cap="none" normalizeH="0" baseline="0" dirty="0">
                          <a:ln>
                            <a:noFill/>
                          </a:ln>
                          <a:solidFill>
                            <a:srgbClr val="FF0000"/>
                          </a:solidFill>
                          <a:effectLst/>
                          <a:latin typeface="黑体" panose="02010609060101010101" pitchFamily="49" charset="-122"/>
                          <a:ea typeface="黑体" panose="02010609060101010101" pitchFamily="49" charset="-122"/>
                        </a:rPr>
                        <a:t>对象</a:t>
                      </a:r>
                      <a:endParaRPr kumimoji="0" lang="zh-CN" altLang="en-US" sz="3000" b="1" i="0" u="none" strike="noStrike" cap="none" normalizeH="0" baseline="0" dirty="0">
                        <a:ln>
                          <a:noFill/>
                        </a:ln>
                        <a:solidFill>
                          <a:srgbClr val="FF0000"/>
                        </a:solidFill>
                        <a:effectLst/>
                        <a:latin typeface="黑体" panose="02010609060101010101" pitchFamily="49" charset="-122"/>
                        <a:ea typeface="黑体" panose="02010609060101010101" pitchFamily="49" charset="-122"/>
                      </a:endParaRPr>
                    </a:p>
                  </a:txBody>
                  <a:tcPr marL="68591" marR="68591"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12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zh-CN" altLang="en-US" sz="3000" b="1" i="0" u="none" strike="noStrike" cap="none" normalizeH="0" baseline="0" dirty="0">
                          <a:ln>
                            <a:noFill/>
                          </a:ln>
                          <a:solidFill>
                            <a:srgbClr val="FF0000"/>
                          </a:solidFill>
                          <a:effectLst/>
                          <a:latin typeface="黑体" panose="02010609060101010101" pitchFamily="49" charset="-122"/>
                          <a:ea typeface="黑体" panose="02010609060101010101" pitchFamily="49" charset="-122"/>
                        </a:rPr>
                        <a:t>海燕</a:t>
                      </a:r>
                      <a:endParaRPr kumimoji="0" lang="zh-CN" altLang="en-US" sz="3000" b="1" i="0" u="none" strike="noStrike" cap="none" normalizeH="0" baseline="0" dirty="0">
                        <a:ln>
                          <a:noFill/>
                        </a:ln>
                        <a:solidFill>
                          <a:srgbClr val="FF0000"/>
                        </a:solidFill>
                        <a:effectLst/>
                        <a:latin typeface="黑体" panose="02010609060101010101" pitchFamily="49" charset="-122"/>
                        <a:ea typeface="黑体" panose="02010609060101010101" pitchFamily="49" charset="-122"/>
                      </a:endParaRPr>
                    </a:p>
                  </a:txBody>
                  <a:tcPr marL="68591" marR="68591"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12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zh-CN" altLang="en-US" sz="3000" b="1" i="0" u="none" strike="noStrike" cap="none" normalizeH="0" baseline="0" dirty="0">
                          <a:ln>
                            <a:noFill/>
                          </a:ln>
                          <a:solidFill>
                            <a:srgbClr val="FF0000"/>
                          </a:solidFill>
                          <a:effectLst/>
                          <a:latin typeface="黑体" panose="02010609060101010101" pitchFamily="49" charset="-122"/>
                          <a:ea typeface="黑体" panose="02010609060101010101" pitchFamily="49" charset="-122"/>
                        </a:rPr>
                        <a:t>海鸥</a:t>
                      </a:r>
                      <a:endParaRPr kumimoji="0" lang="zh-CN" altLang="en-US" sz="3000" b="1" i="0" u="none" strike="noStrike" cap="none" normalizeH="0" baseline="0" dirty="0">
                        <a:ln>
                          <a:noFill/>
                        </a:ln>
                        <a:solidFill>
                          <a:srgbClr val="FF0000"/>
                        </a:solidFill>
                        <a:effectLst/>
                        <a:latin typeface="黑体" panose="02010609060101010101" pitchFamily="49" charset="-122"/>
                        <a:ea typeface="黑体" panose="02010609060101010101" pitchFamily="49" charset="-122"/>
                      </a:endParaRPr>
                    </a:p>
                  </a:txBody>
                  <a:tcPr marL="68591" marR="68591"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12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zh-CN" altLang="en-US" sz="3000" b="1" i="0" u="none" strike="noStrike" cap="none" normalizeH="0" baseline="0" dirty="0">
                          <a:ln>
                            <a:noFill/>
                          </a:ln>
                          <a:solidFill>
                            <a:srgbClr val="FF0000"/>
                          </a:solidFill>
                          <a:effectLst/>
                          <a:latin typeface="黑体" panose="02010609060101010101" pitchFamily="49" charset="-122"/>
                          <a:ea typeface="黑体" panose="02010609060101010101" pitchFamily="49" charset="-122"/>
                        </a:rPr>
                        <a:t>海鸭</a:t>
                      </a:r>
                      <a:endParaRPr kumimoji="0" lang="zh-CN" altLang="en-US" sz="3000" b="1" i="0" u="none" strike="noStrike" cap="none" normalizeH="0" baseline="0" dirty="0">
                        <a:ln>
                          <a:noFill/>
                        </a:ln>
                        <a:solidFill>
                          <a:srgbClr val="FF0000"/>
                        </a:solidFill>
                        <a:effectLst/>
                        <a:latin typeface="黑体" panose="02010609060101010101" pitchFamily="49" charset="-122"/>
                        <a:ea typeface="黑体" panose="02010609060101010101" pitchFamily="49" charset="-122"/>
                      </a:endParaRPr>
                    </a:p>
                  </a:txBody>
                  <a:tcPr marL="68591" marR="68591"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12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zh-CN" altLang="en-US" sz="3000" b="1" i="0" u="none" strike="noStrike" cap="none" normalizeH="0" baseline="0" dirty="0">
                          <a:ln>
                            <a:noFill/>
                          </a:ln>
                          <a:solidFill>
                            <a:srgbClr val="FF0000"/>
                          </a:solidFill>
                          <a:effectLst/>
                          <a:latin typeface="黑体" panose="02010609060101010101" pitchFamily="49" charset="-122"/>
                          <a:ea typeface="黑体" panose="02010609060101010101" pitchFamily="49" charset="-122"/>
                        </a:rPr>
                        <a:t>企鹅</a:t>
                      </a:r>
                      <a:endParaRPr kumimoji="0" lang="zh-CN" altLang="en-US" sz="3000" b="1" i="0" u="none" strike="noStrike" cap="none" normalizeH="0" baseline="0" dirty="0">
                        <a:ln>
                          <a:noFill/>
                        </a:ln>
                        <a:solidFill>
                          <a:srgbClr val="FF0000"/>
                        </a:solidFill>
                        <a:effectLst/>
                        <a:latin typeface="黑体" panose="02010609060101010101" pitchFamily="49" charset="-122"/>
                        <a:ea typeface="黑体" panose="02010609060101010101" pitchFamily="49" charset="-122"/>
                      </a:endParaRPr>
                    </a:p>
                  </a:txBody>
                  <a:tcPr marL="68591" marR="68591"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12000"/>
                      </a:schemeClr>
                    </a:solidFill>
                  </a:tcPr>
                </a:tc>
              </a:tr>
              <a:tr h="971550">
                <a:tc>
                  <a:txBody>
                    <a:bodyPr/>
                    <a:lstStyle/>
                    <a:p>
                      <a:pPr marL="0" marR="0" lvl="0" indent="0" algn="ctr" defTabSz="914400" rtl="0" eaLnBrk="1" fontAlgn="base" latinLnBrk="0" hangingPunct="1">
                        <a:lnSpc>
                          <a:spcPct val="160000"/>
                        </a:lnSpc>
                        <a:spcBef>
                          <a:spcPct val="20000"/>
                        </a:spcBef>
                        <a:spcAft>
                          <a:spcPct val="0"/>
                        </a:spcAft>
                        <a:buClr>
                          <a:schemeClr val="tx1"/>
                        </a:buClr>
                        <a:buSzPct val="75000"/>
                        <a:buFont typeface="Wingdings" panose="05000000000000000000" pitchFamily="2" charset="2"/>
                        <a:buNone/>
                      </a:pPr>
                      <a:r>
                        <a:rPr kumimoji="0" lang="zh-CN" altLang="en-US" sz="3000" b="1" i="0" u="none" strike="noStrike" kern="1200" cap="none" normalizeH="0" baseline="0" dirty="0">
                          <a:ln>
                            <a:noFill/>
                          </a:ln>
                          <a:solidFill>
                            <a:srgbClr val="FF00FF"/>
                          </a:solidFill>
                          <a:effectLst/>
                          <a:latin typeface="黑体" panose="02010609060101010101" pitchFamily="49" charset="-122"/>
                          <a:ea typeface="黑体" panose="02010609060101010101" pitchFamily="49" charset="-122"/>
                          <a:cs typeface="+mn-cs"/>
                        </a:rPr>
                        <a:t>动作</a:t>
                      </a:r>
                      <a:endParaRPr kumimoji="0" lang="zh-CN" altLang="en-US" sz="3000" b="1" i="0" u="none" strike="noStrike" kern="1200" cap="none" normalizeH="0" baseline="0" dirty="0">
                        <a:ln>
                          <a:noFill/>
                        </a:ln>
                        <a:solidFill>
                          <a:srgbClr val="FF00FF"/>
                        </a:solidFill>
                        <a:effectLst/>
                        <a:latin typeface="黑体" panose="02010609060101010101" pitchFamily="49" charset="-122"/>
                        <a:ea typeface="黑体" panose="02010609060101010101" pitchFamily="49" charset="-122"/>
                        <a:cs typeface="+mn-cs"/>
                      </a:endParaRPr>
                    </a:p>
                  </a:txBody>
                  <a:tcPr marL="68591" marR="68591"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12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endParaRPr kumimoji="0" lang="zh-CN" sz="3000" b="1" i="0" u="none" strike="noStrike" cap="none" normalizeH="0" baseline="0" dirty="0">
                        <a:ln>
                          <a:noFill/>
                        </a:ln>
                        <a:solidFill>
                          <a:srgbClr val="CCFF99"/>
                        </a:solidFill>
                        <a:effectLst/>
                        <a:latin typeface="黑体" panose="02010609060101010101" pitchFamily="49" charset="-122"/>
                        <a:ea typeface="黑体" panose="02010609060101010101" pitchFamily="49" charset="-122"/>
                      </a:endParaRPr>
                    </a:p>
                  </a:txBody>
                  <a:tcPr marL="68591" marR="68591"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12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endParaRPr kumimoji="0" lang="zh-CN" sz="3000" b="1" i="0" u="none" strike="noStrike" cap="none" normalizeH="0" baseline="0" dirty="0">
                        <a:ln>
                          <a:noFill/>
                        </a:ln>
                        <a:solidFill>
                          <a:srgbClr val="CCFF99"/>
                        </a:solidFill>
                        <a:effectLst/>
                        <a:latin typeface="黑体" panose="02010609060101010101" pitchFamily="49" charset="-122"/>
                        <a:ea typeface="黑体" panose="02010609060101010101" pitchFamily="49" charset="-122"/>
                      </a:endParaRPr>
                    </a:p>
                  </a:txBody>
                  <a:tcPr marL="68591" marR="68591"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12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endParaRPr kumimoji="0" lang="zh-CN" altLang="zh-CN" sz="3000" b="1" i="0" u="none" strike="noStrike" cap="none" normalizeH="0" baseline="0" dirty="0">
                        <a:ln>
                          <a:noFill/>
                        </a:ln>
                        <a:solidFill>
                          <a:srgbClr val="CC0000"/>
                        </a:solidFill>
                        <a:effectLst/>
                        <a:latin typeface="黑体" panose="02010609060101010101" pitchFamily="49" charset="-122"/>
                        <a:ea typeface="黑体" panose="02010609060101010101" pitchFamily="49" charset="-122"/>
                      </a:endParaRPr>
                    </a:p>
                  </a:txBody>
                  <a:tcPr marL="68591" marR="68591"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12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30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68591" marR="68591"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12000"/>
                      </a:schemeClr>
                    </a:solidFill>
                  </a:tcPr>
                </a:tc>
              </a:tr>
              <a:tr h="866775">
                <a:tc>
                  <a:txBody>
                    <a:bodyPr/>
                    <a:lstStyle/>
                    <a:p>
                      <a:pPr marL="0" marR="0" lvl="0" indent="0" algn="ctr" defTabSz="914400" rtl="0" eaLnBrk="1" fontAlgn="base" latinLnBrk="0" hangingPunct="1">
                        <a:lnSpc>
                          <a:spcPct val="150000"/>
                        </a:lnSpc>
                        <a:spcBef>
                          <a:spcPct val="20000"/>
                        </a:spcBef>
                        <a:spcAft>
                          <a:spcPct val="0"/>
                        </a:spcAft>
                        <a:buClr>
                          <a:schemeClr val="tx1"/>
                        </a:buClr>
                        <a:buSzPct val="75000"/>
                        <a:buFont typeface="Wingdings" panose="05000000000000000000" pitchFamily="2" charset="2"/>
                        <a:buNone/>
                      </a:pPr>
                      <a:r>
                        <a:rPr kumimoji="0" lang="zh-CN" altLang="en-US" sz="3000" b="1" i="0" u="none" strike="noStrike" cap="none" normalizeH="0" baseline="0" dirty="0">
                          <a:ln>
                            <a:noFill/>
                          </a:ln>
                          <a:solidFill>
                            <a:srgbClr val="FF00FF"/>
                          </a:solidFill>
                          <a:effectLst/>
                          <a:latin typeface="黑体" panose="02010609060101010101" pitchFamily="49" charset="-122"/>
                          <a:ea typeface="黑体" panose="02010609060101010101" pitchFamily="49" charset="-122"/>
                        </a:rPr>
                        <a:t>心理</a:t>
                      </a:r>
                      <a:endParaRPr kumimoji="0" lang="zh-CN" altLang="en-US" sz="3000" b="1" i="0" u="none" strike="noStrike" cap="none" normalizeH="0" baseline="0" dirty="0">
                        <a:ln>
                          <a:noFill/>
                        </a:ln>
                        <a:solidFill>
                          <a:srgbClr val="FF00FF"/>
                        </a:solidFill>
                        <a:effectLst/>
                        <a:latin typeface="黑体" panose="02010609060101010101" pitchFamily="49" charset="-122"/>
                        <a:ea typeface="黑体" panose="02010609060101010101" pitchFamily="49" charset="-122"/>
                      </a:endParaRPr>
                    </a:p>
                  </a:txBody>
                  <a:tcPr marL="68591" marR="68591"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12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endParaRPr kumimoji="0" lang="zh-CN" sz="3000" b="1" i="0" u="none" strike="noStrike" cap="none" normalizeH="0" baseline="0" dirty="0">
                        <a:ln>
                          <a:noFill/>
                        </a:ln>
                        <a:solidFill>
                          <a:srgbClr val="CCFF99"/>
                        </a:solidFill>
                        <a:effectLst/>
                        <a:latin typeface="黑体" panose="02010609060101010101" pitchFamily="49" charset="-122"/>
                        <a:ea typeface="黑体" panose="02010609060101010101" pitchFamily="49" charset="-122"/>
                      </a:endParaRPr>
                    </a:p>
                  </a:txBody>
                  <a:tcPr marL="68591" marR="68591"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12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endParaRPr kumimoji="0" lang="zh-CN" sz="3000" b="1" i="0" u="none" strike="noStrike" cap="none" normalizeH="0" baseline="0" dirty="0">
                        <a:ln>
                          <a:noFill/>
                        </a:ln>
                        <a:solidFill>
                          <a:srgbClr val="CCFF99"/>
                        </a:solidFill>
                        <a:effectLst/>
                        <a:latin typeface="黑体" panose="02010609060101010101" pitchFamily="49" charset="-122"/>
                        <a:ea typeface="黑体" panose="02010609060101010101" pitchFamily="49" charset="-122"/>
                      </a:endParaRPr>
                    </a:p>
                  </a:txBody>
                  <a:tcPr marL="68591" marR="68591"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12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endParaRPr kumimoji="0" lang="zh-CN" altLang="zh-CN" sz="3000" b="1" i="0" u="none" strike="noStrike" cap="none" normalizeH="0" baseline="0" dirty="0">
                        <a:ln>
                          <a:noFill/>
                        </a:ln>
                        <a:solidFill>
                          <a:srgbClr val="CC0000"/>
                        </a:solidFill>
                        <a:effectLst/>
                        <a:latin typeface="黑体" panose="02010609060101010101" pitchFamily="49" charset="-122"/>
                        <a:ea typeface="黑体" panose="02010609060101010101" pitchFamily="49" charset="-122"/>
                      </a:endParaRP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zh-CN" altLang="zh-CN" sz="3000" b="1" i="0" u="none" strike="noStrike" cap="none" normalizeH="0" baseline="0" dirty="0">
                          <a:ln>
                            <a:noFill/>
                          </a:ln>
                          <a:solidFill>
                            <a:srgbClr val="CCFF99"/>
                          </a:solidFill>
                          <a:effectLst/>
                          <a:latin typeface="黑体" panose="02010609060101010101" pitchFamily="49" charset="-122"/>
                          <a:ea typeface="黑体" panose="02010609060101010101" pitchFamily="49" charset="-122"/>
                        </a:rPr>
                        <a:t>  </a:t>
                      </a:r>
                      <a:endParaRPr kumimoji="0" lang="zh-CN" altLang="zh-CN" sz="3000" b="1" i="0" u="none" strike="noStrike" cap="none" normalizeH="0" baseline="0" dirty="0">
                        <a:ln>
                          <a:noFill/>
                        </a:ln>
                        <a:solidFill>
                          <a:srgbClr val="CCFF99"/>
                        </a:solidFill>
                        <a:effectLst/>
                        <a:latin typeface="黑体" panose="02010609060101010101" pitchFamily="49" charset="-122"/>
                        <a:ea typeface="黑体" panose="02010609060101010101" pitchFamily="49" charset="-122"/>
                      </a:endParaRPr>
                    </a:p>
                  </a:txBody>
                  <a:tcPr marL="68591" marR="68591"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12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endParaRPr kumimoji="0" lang="zh-CN" altLang="zh-CN" sz="3000" b="0" i="0" u="none" strike="noStrike" cap="none" normalizeH="0" baseline="0" dirty="0">
                        <a:ln>
                          <a:noFill/>
                        </a:ln>
                        <a:solidFill>
                          <a:srgbClr val="FFFF66"/>
                        </a:solidFill>
                        <a:effectLst/>
                        <a:latin typeface="黑体" panose="02010609060101010101" pitchFamily="49" charset="-122"/>
                        <a:ea typeface="黑体" panose="02010609060101010101" pitchFamily="49" charset="-122"/>
                      </a:endParaRPr>
                    </a:p>
                  </a:txBody>
                  <a:tcPr marL="68591" marR="68591"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12000"/>
                      </a:schemeClr>
                    </a:solidFill>
                  </a:tcPr>
                </a:tc>
              </a:tr>
            </a:tbl>
          </a:graphicData>
        </a:graphic>
      </p:graphicFrame>
      <p:sp>
        <p:nvSpPr>
          <p:cNvPr id="34946" name="Text Box 22"/>
          <p:cNvSpPr txBox="1">
            <a:spLocks noChangeArrowheads="1"/>
          </p:cNvSpPr>
          <p:nvPr/>
        </p:nvSpPr>
        <p:spPr bwMode="auto">
          <a:xfrm>
            <a:off x="763172" y="347714"/>
            <a:ext cx="5536565" cy="553085"/>
          </a:xfrm>
          <a:prstGeom prst="rect">
            <a:avLst/>
          </a:prstGeom>
          <a:solidFill>
            <a:schemeClr val="bg1">
              <a:alpha val="12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marL="342900" indent="-342900" eaLnBrk="1" hangingPunct="1">
              <a:buFont typeface="Wingdings" panose="05000000000000000000" charset="0"/>
              <a:buChar char="u"/>
            </a:pPr>
            <a:r>
              <a:rPr lang="zh-CN" altLang="zh-CN" sz="3000" b="1">
                <a:latin typeface="黑体" panose="02010609060101010101" pitchFamily="49" charset="-122"/>
                <a:ea typeface="黑体" panose="02010609060101010101" pitchFamily="49" charset="-122"/>
              </a:rPr>
              <a:t>按照</a:t>
            </a:r>
            <a:r>
              <a:rPr lang="zh-CN" altLang="en-US" sz="3000" b="1">
                <a:latin typeface="黑体" panose="02010609060101010101" pitchFamily="49" charset="-122"/>
                <a:ea typeface="黑体" panose="02010609060101010101" pitchFamily="49" charset="-122"/>
              </a:rPr>
              <a:t>课文内容</a:t>
            </a:r>
            <a:r>
              <a:rPr lang="zh-CN" altLang="zh-CN" sz="3000" b="1">
                <a:latin typeface="黑体" panose="02010609060101010101" pitchFamily="49" charset="-122"/>
                <a:ea typeface="黑体" panose="02010609060101010101" pitchFamily="49" charset="-122"/>
              </a:rPr>
              <a:t>填写下列表格</a:t>
            </a:r>
            <a:r>
              <a:rPr lang="zh-CN" altLang="en-US" sz="3000" b="1">
                <a:latin typeface="黑体" panose="02010609060101010101" pitchFamily="49" charset="-122"/>
                <a:ea typeface="黑体" panose="02010609060101010101" pitchFamily="49" charset="-122"/>
              </a:rPr>
              <a:t>：</a:t>
            </a:r>
            <a:endParaRPr lang="zh-CN" altLang="en-US" sz="3000" b="1">
              <a:latin typeface="黑体" panose="02010609060101010101" pitchFamily="49" charset="-122"/>
              <a:ea typeface="黑体" panose="02010609060101010101" pitchFamily="49" charset="-122"/>
            </a:endParaRPr>
          </a:p>
        </p:txBody>
      </p:sp>
      <p:sp>
        <p:nvSpPr>
          <p:cNvPr id="35863" name="Rectangle 23"/>
          <p:cNvSpPr>
            <a:spLocks noChangeArrowheads="1"/>
          </p:cNvSpPr>
          <p:nvPr/>
        </p:nvSpPr>
        <p:spPr bwMode="auto">
          <a:xfrm>
            <a:off x="1755775" y="1764030"/>
            <a:ext cx="219329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90000"/>
              </a:lnSpc>
              <a:spcBef>
                <a:spcPct val="50000"/>
              </a:spcBef>
            </a:pPr>
            <a:r>
              <a:rPr lang="zh-CN" altLang="en-US" sz="3000" b="1">
                <a:solidFill>
                  <a:srgbClr val="0000FF"/>
                </a:solidFill>
                <a:latin typeface="黑体" panose="02010609060101010101" pitchFamily="49" charset="-122"/>
                <a:ea typeface="黑体" panose="02010609060101010101" pitchFamily="49" charset="-122"/>
              </a:rPr>
              <a:t>高傲地飞翔，勇敢地喊叫</a:t>
            </a:r>
            <a:endParaRPr lang="zh-CN" altLang="en-US" sz="3000" b="1">
              <a:solidFill>
                <a:srgbClr val="0000FF"/>
              </a:solidFill>
              <a:latin typeface="黑体" panose="02010609060101010101" pitchFamily="49" charset="-122"/>
              <a:ea typeface="黑体" panose="02010609060101010101" pitchFamily="49" charset="-122"/>
            </a:endParaRPr>
          </a:p>
        </p:txBody>
      </p:sp>
      <p:sp>
        <p:nvSpPr>
          <p:cNvPr id="12" name="Rectangle 23"/>
          <p:cNvSpPr>
            <a:spLocks noChangeArrowheads="1"/>
          </p:cNvSpPr>
          <p:nvPr/>
        </p:nvSpPr>
        <p:spPr bwMode="auto">
          <a:xfrm>
            <a:off x="4006215" y="1675130"/>
            <a:ext cx="175641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90000"/>
              </a:lnSpc>
            </a:pPr>
            <a:r>
              <a:rPr lang="zh-CN" altLang="en-US" sz="3000" b="1">
                <a:solidFill>
                  <a:srgbClr val="0000FF"/>
                </a:solidFill>
                <a:latin typeface="黑体" panose="02010609060101010101" pitchFamily="49" charset="-122"/>
                <a:ea typeface="黑体" panose="02010609060101010101" pitchFamily="49" charset="-122"/>
              </a:rPr>
              <a:t>呻吟</a:t>
            </a:r>
            <a:r>
              <a:rPr lang="en-US" altLang="zh-CN" sz="3000" b="1">
                <a:solidFill>
                  <a:srgbClr val="0000FF"/>
                </a:solidFill>
                <a:latin typeface="黑体" panose="02010609060101010101" pitchFamily="49" charset="-122"/>
                <a:ea typeface="黑体" panose="02010609060101010101" pitchFamily="49" charset="-122"/>
              </a:rPr>
              <a:t>;</a:t>
            </a:r>
            <a:r>
              <a:rPr lang="zh-CN" altLang="en-US" sz="3000" b="1">
                <a:solidFill>
                  <a:srgbClr val="0000FF"/>
                </a:solidFill>
                <a:latin typeface="黑体" panose="02010609060101010101" pitchFamily="49" charset="-122"/>
                <a:ea typeface="黑体" panose="02010609060101010101" pitchFamily="49" charset="-122"/>
              </a:rPr>
              <a:t>飞窜</a:t>
            </a:r>
            <a:r>
              <a:rPr lang="en-US" altLang="zh-CN" sz="3000" b="1">
                <a:solidFill>
                  <a:srgbClr val="0000FF"/>
                </a:solidFill>
                <a:latin typeface="黑体" panose="02010609060101010101" pitchFamily="49" charset="-122"/>
                <a:ea typeface="黑体" panose="02010609060101010101" pitchFamily="49" charset="-122"/>
              </a:rPr>
              <a:t>;</a:t>
            </a:r>
            <a:r>
              <a:rPr lang="zh-CN" altLang="en-US" sz="3000" b="1">
                <a:solidFill>
                  <a:srgbClr val="0000FF"/>
                </a:solidFill>
                <a:latin typeface="黑体" panose="02010609060101010101" pitchFamily="49" charset="-122"/>
                <a:ea typeface="黑体" panose="02010609060101010101" pitchFamily="49" charset="-122"/>
              </a:rPr>
              <a:t>遮藏</a:t>
            </a:r>
            <a:endParaRPr lang="zh-CN" altLang="zh-CN" sz="3000" b="1">
              <a:solidFill>
                <a:srgbClr val="0000FF"/>
              </a:solidFill>
              <a:latin typeface="黑体" panose="02010609060101010101" pitchFamily="49" charset="-122"/>
              <a:ea typeface="黑体" panose="02010609060101010101" pitchFamily="49" charset="-122"/>
            </a:endParaRPr>
          </a:p>
        </p:txBody>
      </p:sp>
      <p:sp>
        <p:nvSpPr>
          <p:cNvPr id="13" name="Rectangle 23"/>
          <p:cNvSpPr>
            <a:spLocks noChangeArrowheads="1"/>
          </p:cNvSpPr>
          <p:nvPr/>
        </p:nvSpPr>
        <p:spPr bwMode="auto">
          <a:xfrm>
            <a:off x="5856697" y="1859272"/>
            <a:ext cx="1109857"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000" b="1">
                <a:solidFill>
                  <a:srgbClr val="0000FF"/>
                </a:solidFill>
                <a:latin typeface="黑体" panose="02010609060101010101" pitchFamily="49" charset="-122"/>
                <a:ea typeface="黑体" panose="02010609060101010101" pitchFamily="49" charset="-122"/>
              </a:rPr>
              <a:t>呻吟</a:t>
            </a:r>
            <a:endParaRPr lang="zh-CN" altLang="en-US" sz="3000" b="1">
              <a:solidFill>
                <a:srgbClr val="0000FF"/>
              </a:solidFill>
              <a:latin typeface="黑体" panose="02010609060101010101" pitchFamily="49" charset="-122"/>
              <a:ea typeface="黑体" panose="02010609060101010101" pitchFamily="49" charset="-122"/>
            </a:endParaRPr>
          </a:p>
        </p:txBody>
      </p:sp>
      <p:sp>
        <p:nvSpPr>
          <p:cNvPr id="14" name="Rectangle 23"/>
          <p:cNvSpPr>
            <a:spLocks noChangeArrowheads="1"/>
          </p:cNvSpPr>
          <p:nvPr/>
        </p:nvSpPr>
        <p:spPr bwMode="auto">
          <a:xfrm>
            <a:off x="7057390" y="1859280"/>
            <a:ext cx="97726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sz="3000" b="1">
                <a:solidFill>
                  <a:srgbClr val="0000FF"/>
                </a:solidFill>
                <a:latin typeface="黑体" panose="02010609060101010101" pitchFamily="49" charset="-122"/>
                <a:ea typeface="黑体" panose="02010609060101010101" pitchFamily="49" charset="-122"/>
              </a:rPr>
              <a:t>躲藏</a:t>
            </a:r>
            <a:endParaRPr lang="zh-CN" altLang="en-US" sz="3000" b="1">
              <a:solidFill>
                <a:srgbClr val="0000FF"/>
              </a:solidFill>
              <a:latin typeface="黑体" panose="02010609060101010101" pitchFamily="49" charset="-122"/>
              <a:ea typeface="黑体" panose="02010609060101010101" pitchFamily="49" charset="-122"/>
            </a:endParaRPr>
          </a:p>
        </p:txBody>
      </p:sp>
      <p:sp>
        <p:nvSpPr>
          <p:cNvPr id="15" name="Rectangle 23"/>
          <p:cNvSpPr>
            <a:spLocks noChangeArrowheads="1"/>
          </p:cNvSpPr>
          <p:nvPr/>
        </p:nvSpPr>
        <p:spPr bwMode="auto">
          <a:xfrm>
            <a:off x="1944370" y="2897505"/>
            <a:ext cx="181610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sz="3000" b="1">
                <a:latin typeface="黑体" panose="02010609060101010101" pitchFamily="49" charset="-122"/>
                <a:ea typeface="黑体" panose="02010609060101010101" pitchFamily="49" charset="-122"/>
              </a:rPr>
              <a:t>欢乐渴望</a:t>
            </a:r>
            <a:endParaRPr lang="en-US" altLang="zh-CN" sz="3000" b="1">
              <a:latin typeface="黑体" panose="02010609060101010101" pitchFamily="49" charset="-122"/>
              <a:ea typeface="黑体" panose="02010609060101010101" pitchFamily="49" charset="-122"/>
            </a:endParaRPr>
          </a:p>
        </p:txBody>
      </p:sp>
      <p:sp>
        <p:nvSpPr>
          <p:cNvPr id="16" name="Rectangle 23"/>
          <p:cNvSpPr>
            <a:spLocks noChangeArrowheads="1"/>
          </p:cNvSpPr>
          <p:nvPr/>
        </p:nvSpPr>
        <p:spPr bwMode="auto">
          <a:xfrm>
            <a:off x="4366260" y="2897505"/>
            <a:ext cx="103695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sz="3000" b="1">
                <a:latin typeface="黑体" panose="02010609060101010101" pitchFamily="49" charset="-122"/>
                <a:ea typeface="黑体" panose="02010609060101010101" pitchFamily="49" charset="-122"/>
              </a:rPr>
              <a:t>恐惧</a:t>
            </a:r>
            <a:endParaRPr lang="zh-CN" altLang="en-US" sz="3000" b="1">
              <a:latin typeface="黑体" panose="02010609060101010101" pitchFamily="49" charset="-122"/>
              <a:ea typeface="黑体" panose="02010609060101010101" pitchFamily="49" charset="-122"/>
            </a:endParaRPr>
          </a:p>
        </p:txBody>
      </p:sp>
      <p:sp>
        <p:nvSpPr>
          <p:cNvPr id="17" name="Rectangle 23"/>
          <p:cNvSpPr>
            <a:spLocks noChangeArrowheads="1"/>
          </p:cNvSpPr>
          <p:nvPr/>
        </p:nvSpPr>
        <p:spPr bwMode="auto">
          <a:xfrm>
            <a:off x="5856605" y="2897505"/>
            <a:ext cx="103568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sz="3000" b="1">
                <a:latin typeface="黑体" panose="02010609060101010101" pitchFamily="49" charset="-122"/>
                <a:ea typeface="黑体" panose="02010609060101010101" pitchFamily="49" charset="-122"/>
              </a:rPr>
              <a:t>吓坏</a:t>
            </a:r>
            <a:endParaRPr lang="zh-CN" altLang="en-US" sz="3000" b="1">
              <a:latin typeface="黑体" panose="02010609060101010101" pitchFamily="49" charset="-122"/>
              <a:ea typeface="黑体" panose="02010609060101010101" pitchFamily="49" charset="-122"/>
            </a:endParaRPr>
          </a:p>
        </p:txBody>
      </p:sp>
      <p:sp>
        <p:nvSpPr>
          <p:cNvPr id="18" name="Rectangle 23"/>
          <p:cNvSpPr>
            <a:spLocks noChangeArrowheads="1"/>
          </p:cNvSpPr>
          <p:nvPr/>
        </p:nvSpPr>
        <p:spPr bwMode="auto">
          <a:xfrm>
            <a:off x="7052945" y="2897505"/>
            <a:ext cx="98552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sz="3000" b="1">
                <a:latin typeface="黑体" panose="02010609060101010101" pitchFamily="49" charset="-122"/>
                <a:ea typeface="黑体" panose="02010609060101010101" pitchFamily="49" charset="-122"/>
              </a:rPr>
              <a:t>胆怯</a:t>
            </a:r>
            <a:endParaRPr lang="zh-CN" altLang="en-US" sz="3000" b="1">
              <a:latin typeface="黑体" panose="02010609060101010101" pitchFamily="49" charset="-122"/>
              <a:ea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5848"/>
                                        </p:tgtEl>
                                        <p:attrNameLst>
                                          <p:attrName>style.visibility</p:attrName>
                                        </p:attrNameLst>
                                      </p:cBhvr>
                                      <p:to>
                                        <p:strVal val="visible"/>
                                      </p:to>
                                    </p:set>
                                    <p:anim calcmode="lin" valueType="num">
                                      <p:cBhvr additive="base">
                                        <p:cTn id="7" dur="500" fill="hold"/>
                                        <p:tgtEl>
                                          <p:spTgt spid="35848"/>
                                        </p:tgtEl>
                                        <p:attrNameLst>
                                          <p:attrName>ppt_x</p:attrName>
                                        </p:attrNameLst>
                                      </p:cBhvr>
                                      <p:tavLst>
                                        <p:tav tm="0">
                                          <p:val>
                                            <p:strVal val="0-#ppt_w/2"/>
                                          </p:val>
                                        </p:tav>
                                        <p:tav tm="100000">
                                          <p:val>
                                            <p:strVal val="#ppt_x"/>
                                          </p:val>
                                        </p:tav>
                                      </p:tavLst>
                                    </p:anim>
                                    <p:anim calcmode="lin" valueType="num">
                                      <p:cBhvr additive="base">
                                        <p:cTn id="8" dur="500" fill="hold"/>
                                        <p:tgtEl>
                                          <p:spTgt spid="3584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863"/>
                                        </p:tgtEl>
                                        <p:attrNameLst>
                                          <p:attrName>style.visibility</p:attrName>
                                        </p:attrNameLst>
                                      </p:cBhvr>
                                      <p:to>
                                        <p:strVal val="visible"/>
                                      </p:to>
                                    </p:set>
                                    <p:anim calcmode="lin" valueType="num">
                                      <p:cBhvr additive="base">
                                        <p:cTn id="13" dur="500" fill="hold"/>
                                        <p:tgtEl>
                                          <p:spTgt spid="35863"/>
                                        </p:tgtEl>
                                        <p:attrNameLst>
                                          <p:attrName>ppt_x</p:attrName>
                                        </p:attrNameLst>
                                      </p:cBhvr>
                                      <p:tavLst>
                                        <p:tav tm="0">
                                          <p:val>
                                            <p:strVal val="0-#ppt_w/2"/>
                                          </p:val>
                                        </p:tav>
                                        <p:tav tm="100000">
                                          <p:val>
                                            <p:strVal val="#ppt_x"/>
                                          </p:val>
                                        </p:tav>
                                      </p:tavLst>
                                    </p:anim>
                                    <p:anim calcmode="lin" valueType="num">
                                      <p:cBhvr additive="base">
                                        <p:cTn id="14" dur="500" fill="hold"/>
                                        <p:tgtEl>
                                          <p:spTgt spid="3586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0-#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0-#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0-#ppt_w/2"/>
                                          </p:val>
                                        </p:tav>
                                        <p:tav tm="100000">
                                          <p:val>
                                            <p:strVal val="#ppt_x"/>
                                          </p:val>
                                        </p:tav>
                                      </p:tavLst>
                                    </p:anim>
                                    <p:anim calcmode="lin" valueType="num">
                                      <p:cBhvr additive="base">
                                        <p:cTn id="5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35845"/>
                                        </p:tgtEl>
                                        <p:attrNameLst>
                                          <p:attrName>style.visibility</p:attrName>
                                        </p:attrNameLst>
                                      </p:cBhvr>
                                      <p:to>
                                        <p:strVal val="visible"/>
                                      </p:to>
                                    </p:set>
                                    <p:anim calcmode="lin" valueType="num">
                                      <p:cBhvr>
                                        <p:cTn id="61" dur="500" fill="hold"/>
                                        <p:tgtEl>
                                          <p:spTgt spid="35845"/>
                                        </p:tgtEl>
                                        <p:attrNameLst>
                                          <p:attrName>ppt_w</p:attrName>
                                        </p:attrNameLst>
                                      </p:cBhvr>
                                      <p:tavLst>
                                        <p:tav tm="0">
                                          <p:val>
                                            <p:fltVal val="0"/>
                                          </p:val>
                                        </p:tav>
                                        <p:tav tm="100000">
                                          <p:val>
                                            <p:strVal val="#ppt_w"/>
                                          </p:val>
                                        </p:tav>
                                      </p:tavLst>
                                    </p:anim>
                                    <p:anim calcmode="lin" valueType="num">
                                      <p:cBhvr>
                                        <p:cTn id="62" dur="500" fill="hold"/>
                                        <p:tgtEl>
                                          <p:spTgt spid="35845"/>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5846"/>
                                        </p:tgtEl>
                                        <p:attrNameLst>
                                          <p:attrName>style.visibility</p:attrName>
                                        </p:attrNameLst>
                                      </p:cBhvr>
                                      <p:to>
                                        <p:strVal val="visible"/>
                                      </p:to>
                                    </p:set>
                                    <p:animEffect transition="in" filter="blinds(horizontal)">
                                      <p:cBhvr>
                                        <p:cTn id="67" dur="500"/>
                                        <p:tgtEl>
                                          <p:spTgt spid="3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bldLvl="0" animBg="1"/>
      <p:bldP spid="35846" grpId="0" bldLvl="0" animBg="1" autoUpdateAnimBg="0"/>
      <p:bldP spid="35863" grpId="0" autoUpdateAnimBg="0"/>
      <p:bldP spid="12" grpId="0" autoUpdateAnimBg="0"/>
      <p:bldP spid="13" grpId="0" autoUpdateAnimBg="0"/>
      <p:bldP spid="14" grpId="0" autoUpdateAnimBg="0"/>
      <p:bldP spid="15" grpId="0" autoUpdateAnimBg="0"/>
      <p:bldP spid="16" grpId="0" autoUpdateAnimBg="0"/>
      <p:bldP spid="17" grpId="0" autoUpdateAnimBg="0"/>
      <p:bldP spid="18"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67000"/>
          </a:blip>
          <a:stretch>
            <a:fillRect/>
          </a:stretch>
        </a:blipFill>
        <a:effectLst/>
      </p:bgPr>
    </p:bg>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email">
            <a:grayscl/>
            <a:lum bright="-18000" contrast="-6000"/>
          </a:blip>
          <a:srcRect/>
          <a:stretch>
            <a:fillRect/>
          </a:stretch>
        </p:blipFill>
        <p:spPr bwMode="auto">
          <a:xfrm>
            <a:off x="441960" y="268605"/>
            <a:ext cx="2645410" cy="14306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35843" name="Picture 3"/>
          <p:cNvPicPr>
            <a:picLocks noChangeAspect="1" noChangeArrowheads="1"/>
          </p:cNvPicPr>
          <p:nvPr/>
        </p:nvPicPr>
        <p:blipFill>
          <a:blip r:embed="rId3" cstate="email">
            <a:grayscl/>
          </a:blip>
          <a:srcRect/>
          <a:stretch>
            <a:fillRect/>
          </a:stretch>
        </p:blipFill>
        <p:spPr bwMode="auto">
          <a:xfrm>
            <a:off x="448310" y="1809115"/>
            <a:ext cx="2620645" cy="13684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35844" name="Picture 4"/>
          <p:cNvPicPr>
            <a:picLocks noChangeAspect="1" noChangeArrowheads="1"/>
          </p:cNvPicPr>
          <p:nvPr/>
        </p:nvPicPr>
        <p:blipFill>
          <a:blip r:embed="rId4" cstate="email">
            <a:lum bright="-6000" contrast="12000"/>
          </a:blip>
          <a:srcRect/>
          <a:stretch>
            <a:fillRect/>
          </a:stretch>
        </p:blipFill>
        <p:spPr bwMode="auto">
          <a:xfrm>
            <a:off x="449580" y="3293110"/>
            <a:ext cx="2617470" cy="1511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7653" name="Text Box 5"/>
          <p:cNvSpPr txBox="1">
            <a:spLocks noChangeArrowheads="1"/>
          </p:cNvSpPr>
          <p:nvPr/>
        </p:nvSpPr>
        <p:spPr bwMode="auto">
          <a:xfrm>
            <a:off x="3144520" y="323215"/>
            <a:ext cx="2352040" cy="1383665"/>
          </a:xfrm>
          <a:prstGeom prst="rect">
            <a:avLst/>
          </a:prstGeom>
          <a:solidFill>
            <a:srgbClr val="FF0000">
              <a:alpha val="17000"/>
            </a:srgbClr>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eaLnBrk="1" hangingPunct="1">
              <a:spcBef>
                <a:spcPct val="50000"/>
              </a:spcBef>
              <a:defRPr/>
            </a:pPr>
            <a:r>
              <a:rPr lang="zh-CN" sz="2800" b="1" dirty="0">
                <a:solidFill>
                  <a:srgbClr val="FF0000"/>
                </a:solidFill>
                <a:latin typeface="黑体" panose="02010609060101010101" pitchFamily="49" charset="-122"/>
                <a:ea typeface="黑体" panose="02010609060101010101" pitchFamily="49" charset="-122"/>
              </a:rPr>
              <a:t>暴风雨将来</a:t>
            </a:r>
            <a:r>
              <a:rPr lang="en-US" altLang="zh-CN" sz="2800" b="1" dirty="0">
                <a:solidFill>
                  <a:srgbClr val="FF0000"/>
                </a:solidFill>
                <a:latin typeface="黑体" panose="02010609060101010101" pitchFamily="49" charset="-122"/>
                <a:ea typeface="黑体" panose="02010609060101010101" pitchFamily="49" charset="-122"/>
              </a:rPr>
              <a:t>:</a:t>
            </a:r>
            <a:endParaRPr lang="zh-CN" sz="2800" b="1" dirty="0">
              <a:solidFill>
                <a:srgbClr val="FF0000"/>
              </a:solidFill>
              <a:latin typeface="黑体" panose="02010609060101010101" pitchFamily="49" charset="-122"/>
              <a:ea typeface="黑体" panose="02010609060101010101" pitchFamily="49" charset="-122"/>
            </a:endParaRPr>
          </a:p>
          <a:p>
            <a:pPr eaLnBrk="1" hangingPunct="1">
              <a:lnSpc>
                <a:spcPct val="50000"/>
              </a:lnSpc>
              <a:spcBef>
                <a:spcPct val="50000"/>
              </a:spcBef>
              <a:defRPr/>
            </a:pPr>
            <a:r>
              <a:rPr lang="zh-CN" sz="2800" b="1" dirty="0">
                <a:solidFill>
                  <a:srgbClr val="FF0000"/>
                </a:solidFill>
                <a:latin typeface="黑体" panose="02010609060101010101" pitchFamily="49" charset="-122"/>
                <a:ea typeface="黑体" panose="02010609060101010101" pitchFamily="49" charset="-122"/>
              </a:rPr>
              <a:t>海燕渴望暴风</a:t>
            </a:r>
            <a:endParaRPr lang="zh-CN" sz="2800" b="1" dirty="0">
              <a:solidFill>
                <a:srgbClr val="FF0000"/>
              </a:solidFill>
              <a:latin typeface="黑体" panose="02010609060101010101" pitchFamily="49" charset="-122"/>
              <a:ea typeface="黑体" panose="02010609060101010101" pitchFamily="49" charset="-122"/>
            </a:endParaRPr>
          </a:p>
          <a:p>
            <a:pPr eaLnBrk="1" hangingPunct="1">
              <a:lnSpc>
                <a:spcPct val="50000"/>
              </a:lnSpc>
              <a:spcBef>
                <a:spcPct val="50000"/>
              </a:spcBef>
              <a:defRPr/>
            </a:pPr>
            <a:r>
              <a:rPr lang="zh-CN" sz="2800" b="1" dirty="0">
                <a:solidFill>
                  <a:srgbClr val="FF0000"/>
                </a:solidFill>
                <a:latin typeface="黑体" panose="02010609060101010101" pitchFamily="49" charset="-122"/>
                <a:ea typeface="黑体" panose="02010609060101010101" pitchFamily="49" charset="-122"/>
              </a:rPr>
              <a:t>雨的来临</a:t>
            </a:r>
            <a:endParaRPr lang="zh-CN" sz="2800" b="1" dirty="0">
              <a:solidFill>
                <a:srgbClr val="FF0000"/>
              </a:solidFill>
              <a:latin typeface="黑体" panose="02010609060101010101" pitchFamily="49" charset="-122"/>
              <a:ea typeface="黑体" panose="02010609060101010101" pitchFamily="49" charset="-122"/>
            </a:endParaRPr>
          </a:p>
        </p:txBody>
      </p:sp>
      <p:sp>
        <p:nvSpPr>
          <p:cNvPr id="27654" name="Text Box 6"/>
          <p:cNvSpPr txBox="1">
            <a:spLocks noChangeArrowheads="1"/>
          </p:cNvSpPr>
          <p:nvPr/>
        </p:nvSpPr>
        <p:spPr bwMode="auto">
          <a:xfrm>
            <a:off x="3144520" y="1809115"/>
            <a:ext cx="2352040" cy="1426845"/>
          </a:xfrm>
          <a:prstGeom prst="rect">
            <a:avLst/>
          </a:prstGeom>
          <a:solidFill>
            <a:srgbClr val="FF0000">
              <a:alpha val="17000"/>
            </a:srgbClr>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eaLnBrk="1" hangingPunct="1">
              <a:spcBef>
                <a:spcPct val="50000"/>
              </a:spcBef>
              <a:defRPr/>
            </a:pPr>
            <a:r>
              <a:rPr lang="zh-CN" sz="2800" b="1" dirty="0">
                <a:solidFill>
                  <a:srgbClr val="FF0000"/>
                </a:solidFill>
                <a:latin typeface="黑体" panose="02010609060101010101" pitchFamily="49" charset="-122"/>
                <a:ea typeface="黑体" panose="02010609060101010101" pitchFamily="49" charset="-122"/>
              </a:rPr>
              <a:t>暴风雨逼近</a:t>
            </a:r>
            <a:r>
              <a:rPr lang="en-US" altLang="zh-CN" sz="2800" b="1" dirty="0">
                <a:solidFill>
                  <a:srgbClr val="FF0000"/>
                </a:solidFill>
                <a:latin typeface="黑体" panose="02010609060101010101" pitchFamily="49" charset="-122"/>
                <a:ea typeface="黑体" panose="02010609060101010101" pitchFamily="49" charset="-122"/>
              </a:rPr>
              <a:t>:</a:t>
            </a:r>
            <a:endParaRPr lang="zh-CN" sz="2800" b="1" dirty="0">
              <a:solidFill>
                <a:srgbClr val="FF0000"/>
              </a:solidFill>
              <a:latin typeface="黑体" panose="02010609060101010101" pitchFamily="49" charset="-122"/>
              <a:ea typeface="黑体" panose="02010609060101010101" pitchFamily="49" charset="-122"/>
            </a:endParaRPr>
          </a:p>
          <a:p>
            <a:pPr eaLnBrk="1" hangingPunct="1">
              <a:lnSpc>
                <a:spcPct val="50000"/>
              </a:lnSpc>
              <a:spcBef>
                <a:spcPct val="50000"/>
              </a:spcBef>
              <a:defRPr/>
            </a:pPr>
            <a:r>
              <a:rPr lang="zh-CN" sz="2800" b="1" dirty="0">
                <a:solidFill>
                  <a:srgbClr val="FF0000"/>
                </a:solidFill>
                <a:latin typeface="黑体" panose="02010609060101010101" pitchFamily="49" charset="-122"/>
                <a:ea typeface="黑体" panose="02010609060101010101" pitchFamily="49" charset="-122"/>
              </a:rPr>
              <a:t>海燕搏风击浪</a:t>
            </a:r>
            <a:r>
              <a:rPr lang="zh-CN" altLang="en-US" sz="2800" b="1" dirty="0">
                <a:solidFill>
                  <a:srgbClr val="FF0000"/>
                </a:solidFill>
                <a:latin typeface="黑体" panose="02010609060101010101" pitchFamily="49" charset="-122"/>
                <a:ea typeface="黑体" panose="02010609060101010101" pitchFamily="49" charset="-122"/>
              </a:rPr>
              <a:t>，</a:t>
            </a:r>
            <a:endParaRPr lang="zh-CN" sz="2800" b="1" dirty="0">
              <a:solidFill>
                <a:srgbClr val="FF0000"/>
              </a:solidFill>
              <a:latin typeface="黑体" panose="02010609060101010101" pitchFamily="49" charset="-122"/>
              <a:ea typeface="黑体" panose="02010609060101010101" pitchFamily="49" charset="-122"/>
            </a:endParaRPr>
          </a:p>
          <a:p>
            <a:pPr eaLnBrk="1" hangingPunct="1">
              <a:lnSpc>
                <a:spcPct val="60000"/>
              </a:lnSpc>
              <a:spcBef>
                <a:spcPct val="50000"/>
              </a:spcBef>
              <a:defRPr/>
            </a:pPr>
            <a:r>
              <a:rPr lang="zh-CN" sz="2800" b="1" dirty="0">
                <a:solidFill>
                  <a:srgbClr val="FF0000"/>
                </a:solidFill>
                <a:latin typeface="黑体" panose="02010609060101010101" pitchFamily="49" charset="-122"/>
                <a:ea typeface="黑体" panose="02010609060101010101" pitchFamily="49" charset="-122"/>
              </a:rPr>
              <a:t>欢乐叫喊</a:t>
            </a:r>
            <a:endParaRPr lang="zh-CN" sz="2800" b="1" dirty="0">
              <a:solidFill>
                <a:srgbClr val="FF0000"/>
              </a:solidFill>
              <a:latin typeface="黑体" panose="02010609060101010101" pitchFamily="49" charset="-122"/>
              <a:ea typeface="黑体" panose="02010609060101010101" pitchFamily="49" charset="-122"/>
            </a:endParaRPr>
          </a:p>
        </p:txBody>
      </p:sp>
      <p:sp>
        <p:nvSpPr>
          <p:cNvPr id="27655" name="Text Box 7"/>
          <p:cNvSpPr txBox="1">
            <a:spLocks noChangeArrowheads="1"/>
          </p:cNvSpPr>
          <p:nvPr/>
        </p:nvSpPr>
        <p:spPr bwMode="auto">
          <a:xfrm>
            <a:off x="3144520" y="3571875"/>
            <a:ext cx="2352040" cy="953135"/>
          </a:xfrm>
          <a:prstGeom prst="rect">
            <a:avLst/>
          </a:prstGeom>
          <a:solidFill>
            <a:srgbClr val="FF0000">
              <a:alpha val="17000"/>
            </a:srgbClr>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eaLnBrk="1" hangingPunct="1">
              <a:spcBef>
                <a:spcPct val="50000"/>
              </a:spcBef>
              <a:defRPr/>
            </a:pPr>
            <a:r>
              <a:rPr lang="zh-CN" sz="2800" b="1" dirty="0">
                <a:solidFill>
                  <a:srgbClr val="FF0000"/>
                </a:solidFill>
                <a:latin typeface="黑体" panose="02010609060101010101" pitchFamily="49" charset="-122"/>
                <a:ea typeface="黑体" panose="02010609060101010101" pitchFamily="49" charset="-122"/>
              </a:rPr>
              <a:t>暴风雨即临</a:t>
            </a:r>
            <a:r>
              <a:rPr lang="en-US" altLang="zh-CN" sz="2800" b="1" dirty="0">
                <a:solidFill>
                  <a:srgbClr val="FF0000"/>
                </a:solidFill>
                <a:latin typeface="黑体" panose="02010609060101010101" pitchFamily="49" charset="-122"/>
                <a:ea typeface="黑体" panose="02010609060101010101" pitchFamily="49" charset="-122"/>
              </a:rPr>
              <a:t>:</a:t>
            </a:r>
            <a:r>
              <a:rPr lang="zh-CN" sz="2800" b="1" dirty="0">
                <a:solidFill>
                  <a:srgbClr val="FF0000"/>
                </a:solidFill>
                <a:latin typeface="黑体" panose="02010609060101010101" pitchFamily="49" charset="-122"/>
                <a:ea typeface="黑体" panose="02010609060101010101" pitchFamily="49" charset="-122"/>
              </a:rPr>
              <a:t>海燕热情呼唤</a:t>
            </a:r>
            <a:endParaRPr lang="zh-CN" sz="2800" b="1" dirty="0">
              <a:solidFill>
                <a:srgbClr val="FF0000"/>
              </a:solidFill>
              <a:latin typeface="黑体" panose="02010609060101010101" pitchFamily="49" charset="-122"/>
              <a:ea typeface="黑体" panose="02010609060101010101" pitchFamily="49" charset="-122"/>
            </a:endParaRPr>
          </a:p>
        </p:txBody>
      </p:sp>
      <p:sp>
        <p:nvSpPr>
          <p:cNvPr id="27656" name="Text Box 8"/>
          <p:cNvSpPr txBox="1">
            <a:spLocks noChangeArrowheads="1"/>
          </p:cNvSpPr>
          <p:nvPr/>
        </p:nvSpPr>
        <p:spPr bwMode="auto">
          <a:xfrm>
            <a:off x="5678170" y="562610"/>
            <a:ext cx="2736215" cy="521970"/>
          </a:xfrm>
          <a:prstGeom prst="rect">
            <a:avLst/>
          </a:prstGeom>
          <a:solidFill>
            <a:schemeClr val="accent1">
              <a:lumMod val="75000"/>
              <a:alpha val="3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spcBef>
                <a:spcPct val="50000"/>
              </a:spcBef>
              <a:defRPr/>
            </a:pPr>
            <a:r>
              <a:rPr lang="zh-CN" sz="2800" b="1" dirty="0">
                <a:solidFill>
                  <a:srgbClr val="FF0000"/>
                </a:solidFill>
                <a:latin typeface="黑体" panose="02010609060101010101" pitchFamily="49" charset="-122"/>
                <a:ea typeface="黑体" panose="02010609060101010101" pitchFamily="49" charset="-122"/>
              </a:rPr>
              <a:t>海燕</a:t>
            </a:r>
            <a:r>
              <a:rPr lang="zh-CN" sz="2800" b="1" dirty="0">
                <a:solidFill>
                  <a:srgbClr val="0000FF"/>
                </a:solidFill>
                <a:latin typeface="黑体" panose="02010609060101010101" pitchFamily="49" charset="-122"/>
                <a:ea typeface="黑体" panose="02010609060101010101" pitchFamily="49" charset="-122"/>
              </a:rPr>
              <a:t>高傲地飞翔</a:t>
            </a:r>
            <a:endParaRPr lang="zh-CN" sz="2800" b="1" dirty="0">
              <a:solidFill>
                <a:srgbClr val="0000FF"/>
              </a:solidFill>
              <a:latin typeface="黑体" panose="02010609060101010101" pitchFamily="49" charset="-122"/>
              <a:ea typeface="黑体" panose="02010609060101010101" pitchFamily="49" charset="-122"/>
            </a:endParaRPr>
          </a:p>
        </p:txBody>
      </p:sp>
      <p:sp>
        <p:nvSpPr>
          <p:cNvPr id="27657" name="Text Box 9"/>
          <p:cNvSpPr txBox="1">
            <a:spLocks noChangeArrowheads="1"/>
          </p:cNvSpPr>
          <p:nvPr/>
        </p:nvSpPr>
        <p:spPr bwMode="auto">
          <a:xfrm>
            <a:off x="5678170" y="1084580"/>
            <a:ext cx="3114040" cy="521970"/>
          </a:xfrm>
          <a:prstGeom prst="rect">
            <a:avLst/>
          </a:prstGeom>
          <a:solidFill>
            <a:schemeClr val="accent1">
              <a:lumMod val="75000"/>
              <a:alpha val="33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spcBef>
                <a:spcPct val="50000"/>
              </a:spcBef>
              <a:defRPr/>
            </a:pPr>
            <a:r>
              <a:rPr lang="zh-CN" sz="2800" b="1" dirty="0">
                <a:solidFill>
                  <a:srgbClr val="0000FF"/>
                </a:solidFill>
                <a:latin typeface="黑体" panose="02010609060101010101" pitchFamily="49" charset="-122"/>
                <a:ea typeface="黑体" panose="02010609060101010101" pitchFamily="49" charset="-122"/>
              </a:rPr>
              <a:t>其它海鸟惊慌失措</a:t>
            </a:r>
            <a:endParaRPr lang="zh-CN" sz="2800" b="1" dirty="0">
              <a:solidFill>
                <a:srgbClr val="0000FF"/>
              </a:solidFill>
              <a:latin typeface="黑体" panose="02010609060101010101" pitchFamily="49" charset="-122"/>
              <a:ea typeface="黑体" panose="02010609060101010101" pitchFamily="49" charset="-122"/>
            </a:endParaRPr>
          </a:p>
        </p:txBody>
      </p:sp>
      <p:sp>
        <p:nvSpPr>
          <p:cNvPr id="27658" name="Text Box 10"/>
          <p:cNvSpPr txBox="1">
            <a:spLocks noChangeArrowheads="1"/>
          </p:cNvSpPr>
          <p:nvPr/>
        </p:nvSpPr>
        <p:spPr bwMode="auto">
          <a:xfrm>
            <a:off x="5678170" y="1971040"/>
            <a:ext cx="1620520" cy="521970"/>
          </a:xfrm>
          <a:prstGeom prst="rect">
            <a:avLst/>
          </a:prstGeom>
          <a:solidFill>
            <a:schemeClr val="accent1">
              <a:lumMod val="75000"/>
              <a:alpha val="33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spcBef>
                <a:spcPct val="50000"/>
              </a:spcBef>
              <a:defRPr/>
            </a:pPr>
            <a:r>
              <a:rPr lang="zh-CN" sz="2800" b="1" dirty="0">
                <a:solidFill>
                  <a:srgbClr val="0000FF"/>
                </a:solidFill>
                <a:latin typeface="黑体" panose="02010609060101010101" pitchFamily="49" charset="-122"/>
                <a:ea typeface="黑体" panose="02010609060101010101" pitchFamily="49" charset="-122"/>
              </a:rPr>
              <a:t>乌云浓暗</a:t>
            </a:r>
            <a:endParaRPr lang="zh-CN" sz="2800" b="1" dirty="0">
              <a:solidFill>
                <a:srgbClr val="0000FF"/>
              </a:solidFill>
              <a:latin typeface="黑体" panose="02010609060101010101" pitchFamily="49" charset="-122"/>
              <a:ea typeface="黑体" panose="02010609060101010101" pitchFamily="49" charset="-122"/>
            </a:endParaRPr>
          </a:p>
        </p:txBody>
      </p:sp>
      <p:sp>
        <p:nvSpPr>
          <p:cNvPr id="27659" name="Text Box 11"/>
          <p:cNvSpPr txBox="1">
            <a:spLocks noChangeArrowheads="1"/>
          </p:cNvSpPr>
          <p:nvPr/>
        </p:nvSpPr>
        <p:spPr bwMode="auto">
          <a:xfrm>
            <a:off x="5678170" y="2493010"/>
            <a:ext cx="2343150" cy="521970"/>
          </a:xfrm>
          <a:prstGeom prst="rect">
            <a:avLst/>
          </a:prstGeom>
          <a:solidFill>
            <a:schemeClr val="accent1">
              <a:lumMod val="75000"/>
              <a:alpha val="33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spcBef>
                <a:spcPct val="50000"/>
              </a:spcBef>
              <a:defRPr/>
            </a:pPr>
            <a:r>
              <a:rPr lang="zh-CN" sz="2800" b="1" dirty="0">
                <a:solidFill>
                  <a:srgbClr val="FF0000"/>
                </a:solidFill>
                <a:latin typeface="黑体" panose="02010609060101010101" pitchFamily="49" charset="-122"/>
                <a:ea typeface="黑体" panose="02010609060101010101" pitchFamily="49" charset="-122"/>
              </a:rPr>
              <a:t>海燕</a:t>
            </a:r>
            <a:r>
              <a:rPr lang="zh-CN" sz="2800" b="1" dirty="0">
                <a:solidFill>
                  <a:srgbClr val="0000FF"/>
                </a:solidFill>
                <a:latin typeface="黑体" panose="02010609060101010101" pitchFamily="49" charset="-122"/>
                <a:ea typeface="黑体" panose="02010609060101010101" pitchFamily="49" charset="-122"/>
              </a:rPr>
              <a:t>英勇搏斗</a:t>
            </a:r>
            <a:endParaRPr lang="zh-CN" sz="2800" b="1" dirty="0">
              <a:solidFill>
                <a:srgbClr val="0000FF"/>
              </a:solidFill>
              <a:latin typeface="黑体" panose="02010609060101010101" pitchFamily="49" charset="-122"/>
              <a:ea typeface="黑体" panose="02010609060101010101" pitchFamily="49" charset="-122"/>
            </a:endParaRPr>
          </a:p>
        </p:txBody>
      </p:sp>
      <p:sp>
        <p:nvSpPr>
          <p:cNvPr id="27660" name="Text Box 12"/>
          <p:cNvSpPr txBox="1">
            <a:spLocks noChangeArrowheads="1"/>
          </p:cNvSpPr>
          <p:nvPr/>
        </p:nvSpPr>
        <p:spPr bwMode="auto">
          <a:xfrm>
            <a:off x="5678170" y="3571875"/>
            <a:ext cx="3408680" cy="521970"/>
          </a:xfrm>
          <a:prstGeom prst="rect">
            <a:avLst/>
          </a:prstGeom>
          <a:solidFill>
            <a:schemeClr val="accent1">
              <a:lumMod val="75000"/>
              <a:alpha val="33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spcBef>
                <a:spcPct val="50000"/>
              </a:spcBef>
              <a:defRPr/>
            </a:pPr>
            <a:r>
              <a:rPr lang="zh-CN" sz="2800" b="1" dirty="0">
                <a:solidFill>
                  <a:srgbClr val="0000FF"/>
                </a:solidFill>
                <a:latin typeface="黑体" panose="02010609060101010101" pitchFamily="49" charset="-122"/>
                <a:ea typeface="黑体" panose="02010609060101010101" pitchFamily="49" charset="-122"/>
              </a:rPr>
              <a:t>风云雷电海激烈斗争</a:t>
            </a:r>
            <a:endParaRPr lang="zh-CN" sz="2800" b="1" dirty="0">
              <a:solidFill>
                <a:srgbClr val="0000FF"/>
              </a:solidFill>
              <a:latin typeface="黑体" panose="02010609060101010101" pitchFamily="49" charset="-122"/>
              <a:ea typeface="黑体" panose="02010609060101010101" pitchFamily="49" charset="-122"/>
            </a:endParaRPr>
          </a:p>
        </p:txBody>
      </p:sp>
      <p:sp>
        <p:nvSpPr>
          <p:cNvPr id="27661" name="Text Box 13"/>
          <p:cNvSpPr txBox="1">
            <a:spLocks noChangeArrowheads="1"/>
          </p:cNvSpPr>
          <p:nvPr/>
        </p:nvSpPr>
        <p:spPr bwMode="auto">
          <a:xfrm>
            <a:off x="5681345" y="4093845"/>
            <a:ext cx="2729865" cy="865505"/>
          </a:xfrm>
          <a:prstGeom prst="rect">
            <a:avLst/>
          </a:prstGeom>
          <a:solidFill>
            <a:schemeClr val="accent1">
              <a:lumMod val="75000"/>
              <a:alpha val="33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lnSpc>
                <a:spcPct val="90000"/>
              </a:lnSpc>
              <a:spcBef>
                <a:spcPct val="50000"/>
              </a:spcBef>
              <a:defRPr/>
            </a:pPr>
            <a:r>
              <a:rPr lang="zh-CN" sz="2800" b="1" dirty="0">
                <a:solidFill>
                  <a:srgbClr val="FF0000"/>
                </a:solidFill>
                <a:latin typeface="黑体" panose="02010609060101010101" pitchFamily="49" charset="-122"/>
                <a:ea typeface="黑体" panose="02010609060101010101" pitchFamily="49" charset="-122"/>
              </a:rPr>
              <a:t>海燕</a:t>
            </a:r>
            <a:r>
              <a:rPr lang="zh-CN" sz="2800" b="1" dirty="0">
                <a:solidFill>
                  <a:srgbClr val="0000FF"/>
                </a:solidFill>
                <a:latin typeface="黑体" panose="02010609060101010101" pitchFamily="49" charset="-122"/>
                <a:ea typeface="黑体" panose="02010609060101010101" pitchFamily="49" charset="-122"/>
              </a:rPr>
              <a:t>预言暴风雨即将来临</a:t>
            </a:r>
            <a:endParaRPr lang="zh-CN" sz="2800" b="1" dirty="0">
              <a:solidFill>
                <a:srgbClr val="0000FF"/>
              </a:solidFill>
              <a:latin typeface="黑体" panose="02010609060101010101" pitchFamily="49" charset="-122"/>
              <a:ea typeface="黑体" panose="02010609060101010101" pitchFamily="49" charset="-122"/>
            </a:endParaRPr>
          </a:p>
        </p:txBody>
      </p:sp>
      <p:grpSp>
        <p:nvGrpSpPr>
          <p:cNvPr id="2" name="组合 4"/>
          <p:cNvGrpSpPr/>
          <p:nvPr/>
        </p:nvGrpSpPr>
        <p:grpSpPr bwMode="auto">
          <a:xfrm>
            <a:off x="1182739" y="734470"/>
            <a:ext cx="1150345" cy="4005962"/>
            <a:chOff x="719136" y="525556"/>
            <a:chExt cx="1533527" cy="4005414"/>
          </a:xfrm>
          <a:solidFill>
            <a:srgbClr val="FFFF00">
              <a:alpha val="40000"/>
            </a:srgbClr>
          </a:solidFill>
        </p:grpSpPr>
        <p:sp>
          <p:nvSpPr>
            <p:cNvPr id="3" name="左右箭头 2"/>
            <p:cNvSpPr/>
            <p:nvPr/>
          </p:nvSpPr>
          <p:spPr>
            <a:xfrm rot="5400000">
              <a:off x="-516808" y="1761499"/>
              <a:ext cx="4005414" cy="1533527"/>
            </a:xfrm>
            <a:prstGeom prst="leftRightArrow">
              <a:avLst/>
            </a:prstGeom>
            <a:grp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700" b="1" dirty="0">
                <a:solidFill>
                  <a:srgbClr val="FF00FF"/>
                </a:solidFill>
                <a:latin typeface="+mj-ea"/>
                <a:ea typeface="+mj-ea"/>
              </a:endParaRPr>
            </a:p>
          </p:txBody>
        </p:sp>
        <p:sp>
          <p:nvSpPr>
            <p:cNvPr id="4" name="TextBox 3"/>
            <p:cNvSpPr txBox="1"/>
            <p:nvPr/>
          </p:nvSpPr>
          <p:spPr>
            <a:xfrm>
              <a:off x="1092840" y="1498048"/>
              <a:ext cx="787401" cy="2060928"/>
            </a:xfrm>
            <a:prstGeom prst="rect">
              <a:avLst/>
            </a:prstGeom>
            <a:noFill/>
          </p:spPr>
          <p:txBody>
            <a:bodyPr>
              <a:spAutoFit/>
            </a:bodyPr>
            <a:lstStyle/>
            <a:p>
              <a:pPr eaLnBrk="1" hangingPunct="1">
                <a:defRPr/>
              </a:pPr>
              <a:r>
                <a:rPr lang="zh-CN" altLang="en-US" sz="3200" b="1" dirty="0">
                  <a:solidFill>
                    <a:srgbClr val="FF00FF"/>
                  </a:solidFill>
                  <a:latin typeface="+mj-ea"/>
                  <a:ea typeface="+mj-ea"/>
                </a:rPr>
                <a:t>对</a:t>
              </a:r>
              <a:br>
                <a:rPr lang="en-US" altLang="zh-CN" sz="3200" b="1" dirty="0">
                  <a:solidFill>
                    <a:srgbClr val="FF00FF"/>
                  </a:solidFill>
                  <a:latin typeface="+mj-ea"/>
                  <a:ea typeface="+mj-ea"/>
                </a:rPr>
              </a:br>
              <a:r>
                <a:rPr lang="zh-CN" altLang="en-US" sz="3200" b="1" dirty="0">
                  <a:solidFill>
                    <a:srgbClr val="FF00FF"/>
                  </a:solidFill>
                  <a:latin typeface="+mj-ea"/>
                  <a:ea typeface="+mj-ea"/>
                </a:rPr>
                <a:t>比衬托</a:t>
              </a:r>
              <a:endParaRPr lang="zh-CN" altLang="en-US" sz="3200" b="1" dirty="0">
                <a:solidFill>
                  <a:srgbClr val="FF00FF"/>
                </a:solidFill>
                <a:latin typeface="+mj-ea"/>
                <a:ea typeface="+mj-ea"/>
              </a:endParaRPr>
            </a:p>
          </p:txBody>
        </p:sp>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6"/>
                                        </p:tgtEl>
                                        <p:attrNameLst>
                                          <p:attrName>style.visibility</p:attrName>
                                        </p:attrNameLst>
                                      </p:cBhvr>
                                      <p:to>
                                        <p:strVal val="visible"/>
                                      </p:to>
                                    </p:set>
                                    <p:anim calcmode="lin" valueType="num">
                                      <p:cBhvr additive="base">
                                        <p:cTn id="7" dur="500" fill="hold"/>
                                        <p:tgtEl>
                                          <p:spTgt spid="27656"/>
                                        </p:tgtEl>
                                        <p:attrNameLst>
                                          <p:attrName>ppt_x</p:attrName>
                                        </p:attrNameLst>
                                      </p:cBhvr>
                                      <p:tavLst>
                                        <p:tav tm="0">
                                          <p:val>
                                            <p:strVal val="0-#ppt_w/2"/>
                                          </p:val>
                                        </p:tav>
                                        <p:tav tm="100000">
                                          <p:val>
                                            <p:strVal val="#ppt_x"/>
                                          </p:val>
                                        </p:tav>
                                      </p:tavLst>
                                    </p:anim>
                                    <p:anim calcmode="lin" valueType="num">
                                      <p:cBhvr additive="base">
                                        <p:cTn id="8" dur="500" fill="hold"/>
                                        <p:tgtEl>
                                          <p:spTgt spid="2765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57"/>
                                        </p:tgtEl>
                                        <p:attrNameLst>
                                          <p:attrName>style.visibility</p:attrName>
                                        </p:attrNameLst>
                                      </p:cBhvr>
                                      <p:to>
                                        <p:strVal val="visible"/>
                                      </p:to>
                                    </p:set>
                                    <p:anim calcmode="lin" valueType="num">
                                      <p:cBhvr additive="base">
                                        <p:cTn id="13" dur="500" fill="hold"/>
                                        <p:tgtEl>
                                          <p:spTgt spid="27657"/>
                                        </p:tgtEl>
                                        <p:attrNameLst>
                                          <p:attrName>ppt_x</p:attrName>
                                        </p:attrNameLst>
                                      </p:cBhvr>
                                      <p:tavLst>
                                        <p:tav tm="0">
                                          <p:val>
                                            <p:strVal val="0-#ppt_w/2"/>
                                          </p:val>
                                        </p:tav>
                                        <p:tav tm="100000">
                                          <p:val>
                                            <p:strVal val="#ppt_x"/>
                                          </p:val>
                                        </p:tav>
                                      </p:tavLst>
                                    </p:anim>
                                    <p:anim calcmode="lin" valueType="num">
                                      <p:cBhvr additive="base">
                                        <p:cTn id="14" dur="500" fill="hold"/>
                                        <p:tgtEl>
                                          <p:spTgt spid="2765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658"/>
                                        </p:tgtEl>
                                        <p:attrNameLst>
                                          <p:attrName>style.visibility</p:attrName>
                                        </p:attrNameLst>
                                      </p:cBhvr>
                                      <p:to>
                                        <p:strVal val="visible"/>
                                      </p:to>
                                    </p:set>
                                    <p:anim calcmode="lin" valueType="num">
                                      <p:cBhvr additive="base">
                                        <p:cTn id="19" dur="500" fill="hold"/>
                                        <p:tgtEl>
                                          <p:spTgt spid="27658"/>
                                        </p:tgtEl>
                                        <p:attrNameLst>
                                          <p:attrName>ppt_x</p:attrName>
                                        </p:attrNameLst>
                                      </p:cBhvr>
                                      <p:tavLst>
                                        <p:tav tm="0">
                                          <p:val>
                                            <p:strVal val="0-#ppt_w/2"/>
                                          </p:val>
                                        </p:tav>
                                        <p:tav tm="100000">
                                          <p:val>
                                            <p:strVal val="#ppt_x"/>
                                          </p:val>
                                        </p:tav>
                                      </p:tavLst>
                                    </p:anim>
                                    <p:anim calcmode="lin" valueType="num">
                                      <p:cBhvr additive="base">
                                        <p:cTn id="20" dur="500" fill="hold"/>
                                        <p:tgtEl>
                                          <p:spTgt spid="2765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659"/>
                                        </p:tgtEl>
                                        <p:attrNameLst>
                                          <p:attrName>style.visibility</p:attrName>
                                        </p:attrNameLst>
                                      </p:cBhvr>
                                      <p:to>
                                        <p:strVal val="visible"/>
                                      </p:to>
                                    </p:set>
                                    <p:anim calcmode="lin" valueType="num">
                                      <p:cBhvr additive="base">
                                        <p:cTn id="25" dur="500" fill="hold"/>
                                        <p:tgtEl>
                                          <p:spTgt spid="27659"/>
                                        </p:tgtEl>
                                        <p:attrNameLst>
                                          <p:attrName>ppt_x</p:attrName>
                                        </p:attrNameLst>
                                      </p:cBhvr>
                                      <p:tavLst>
                                        <p:tav tm="0">
                                          <p:val>
                                            <p:strVal val="0-#ppt_w/2"/>
                                          </p:val>
                                        </p:tav>
                                        <p:tav tm="100000">
                                          <p:val>
                                            <p:strVal val="#ppt_x"/>
                                          </p:val>
                                        </p:tav>
                                      </p:tavLst>
                                    </p:anim>
                                    <p:anim calcmode="lin" valueType="num">
                                      <p:cBhvr additive="base">
                                        <p:cTn id="26" dur="500" fill="hold"/>
                                        <p:tgtEl>
                                          <p:spTgt spid="2765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7660"/>
                                        </p:tgtEl>
                                        <p:attrNameLst>
                                          <p:attrName>style.visibility</p:attrName>
                                        </p:attrNameLst>
                                      </p:cBhvr>
                                      <p:to>
                                        <p:strVal val="visible"/>
                                      </p:to>
                                    </p:set>
                                    <p:anim calcmode="lin" valueType="num">
                                      <p:cBhvr additive="base">
                                        <p:cTn id="31" dur="500" fill="hold"/>
                                        <p:tgtEl>
                                          <p:spTgt spid="27660"/>
                                        </p:tgtEl>
                                        <p:attrNameLst>
                                          <p:attrName>ppt_x</p:attrName>
                                        </p:attrNameLst>
                                      </p:cBhvr>
                                      <p:tavLst>
                                        <p:tav tm="0">
                                          <p:val>
                                            <p:strVal val="0-#ppt_w/2"/>
                                          </p:val>
                                        </p:tav>
                                        <p:tav tm="100000">
                                          <p:val>
                                            <p:strVal val="#ppt_x"/>
                                          </p:val>
                                        </p:tav>
                                      </p:tavLst>
                                    </p:anim>
                                    <p:anim calcmode="lin" valueType="num">
                                      <p:cBhvr additive="base">
                                        <p:cTn id="32" dur="500" fill="hold"/>
                                        <p:tgtEl>
                                          <p:spTgt spid="2766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661"/>
                                        </p:tgtEl>
                                        <p:attrNameLst>
                                          <p:attrName>style.visibility</p:attrName>
                                        </p:attrNameLst>
                                      </p:cBhvr>
                                      <p:to>
                                        <p:strVal val="visible"/>
                                      </p:to>
                                    </p:set>
                                    <p:anim calcmode="lin" valueType="num">
                                      <p:cBhvr additive="base">
                                        <p:cTn id="37" dur="500" fill="hold"/>
                                        <p:tgtEl>
                                          <p:spTgt spid="27661"/>
                                        </p:tgtEl>
                                        <p:attrNameLst>
                                          <p:attrName>ppt_x</p:attrName>
                                        </p:attrNameLst>
                                      </p:cBhvr>
                                      <p:tavLst>
                                        <p:tav tm="0">
                                          <p:val>
                                            <p:strVal val="0-#ppt_w/2"/>
                                          </p:val>
                                        </p:tav>
                                        <p:tav tm="100000">
                                          <p:val>
                                            <p:strVal val="#ppt_x"/>
                                          </p:val>
                                        </p:tav>
                                      </p:tavLst>
                                    </p:anim>
                                    <p:anim calcmode="lin" valueType="num">
                                      <p:cBhvr additive="base">
                                        <p:cTn id="38" dur="500" fill="hold"/>
                                        <p:tgtEl>
                                          <p:spTgt spid="2766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arn(inVertical)">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6" grpId="0" bldLvl="0" animBg="1" autoUpdateAnimBg="0"/>
      <p:bldP spid="27657" grpId="0" bldLvl="0" animBg="1" autoUpdateAnimBg="0"/>
      <p:bldP spid="27658" grpId="0" bldLvl="0" animBg="1" autoUpdateAnimBg="0"/>
      <p:bldP spid="27659" grpId="0" bldLvl="0" animBg="1" autoUpdateAnimBg="0"/>
      <p:bldP spid="27660" grpId="0" bldLvl="0" animBg="1" autoUpdateAnimBg="0"/>
      <p:bldP spid="27661" grpId="0" bldLvl="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69000"/>
          </a:blip>
          <a:stretch>
            <a:fillRect/>
          </a:stretch>
        </a:blipFill>
        <a:effectLst/>
      </p:bgPr>
    </p:bg>
    <p:spTree>
      <p:nvGrpSpPr>
        <p:cNvPr id="1" name=""/>
        <p:cNvGrpSpPr/>
        <p:nvPr/>
      </p:nvGrpSpPr>
      <p:grpSpPr/>
      <p:sp>
        <p:nvSpPr>
          <p:cNvPr id="22531" name="矩形 57347"/>
          <p:cNvSpPr txBox="1">
            <a:spLocks noChangeArrowheads="1"/>
          </p:cNvSpPr>
          <p:nvPr/>
        </p:nvSpPr>
        <p:spPr bwMode="auto">
          <a:xfrm>
            <a:off x="685800" y="748030"/>
            <a:ext cx="7772400" cy="3692525"/>
          </a:xfrm>
          <a:prstGeom prst="rect">
            <a:avLst/>
          </a:prstGeom>
          <a:solidFill>
            <a:srgbClr val="FF0000">
              <a:alpha val="25000"/>
            </a:srgbClr>
          </a:solidFill>
          <a:ln w="28575" cmpd="sng">
            <a:solidFill>
              <a:srgbClr val="FF0000"/>
            </a:solidFill>
            <a:prstDash val="sysDot"/>
            <a:rou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en-US" altLang="zh-CN" sz="3000" b="1" dirty="0">
                <a:latin typeface="黑体" panose="02010609060101010101" pitchFamily="49" charset="-122"/>
                <a:ea typeface="黑体" panose="02010609060101010101" pitchFamily="49" charset="-122"/>
                <a:cs typeface="黑体" panose="02010609060101010101" pitchFamily="49" charset="-122"/>
              </a:rPr>
              <a:t>    </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海燕的这种坚强无畏和乐观战斗的性格，跟胆怯懦弱退缩的海鸥、海鸭和企鹅形成了鲜明的对比，突出海燕勇敢无畏、乐观自信、勇于献身的英雄形象。</a:t>
            </a:r>
            <a:r>
              <a:rPr lang="zh-CN" altLang="en-US" sz="3000" b="1" dirty="0">
                <a:solidFill>
                  <a:srgbClr val="FF00FF"/>
                </a:solidFill>
                <a:latin typeface="黑体" panose="02010609060101010101" pitchFamily="49" charset="-122"/>
                <a:ea typeface="黑体" panose="02010609060101010101" pitchFamily="49" charset="-122"/>
                <a:cs typeface="黑体" panose="02010609060101010101" pitchFamily="49" charset="-122"/>
              </a:rPr>
              <a:t>用海鸭、海鸥、企鹅反衬海燕英勇无畏、乐观自信、勇于献身的英雄形象。</a:t>
            </a:r>
            <a:endParaRPr lang="zh-CN" altLang="en-US" sz="3000" b="1" dirty="0">
              <a:solidFill>
                <a:srgbClr val="FF00FF"/>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cover dir="d"/>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64000"/>
          </a:blip>
          <a:stretch>
            <a:fillRect/>
          </a:stretch>
        </a:blipFill>
        <a:effectLst/>
      </p:bgPr>
    </p:bg>
    <p:spTree>
      <p:nvGrpSpPr>
        <p:cNvPr id="1" name=""/>
        <p:cNvGrpSpPr/>
        <p:nvPr/>
      </p:nvGrpSpPr>
      <p:grpSpPr>
        <a:xfrm>
          <a:off x="0" y="0"/>
          <a:ext cx="0" cy="0"/>
          <a:chOff x="0" y="0"/>
          <a:chExt cx="0" cy="0"/>
        </a:xfrm>
      </p:grpSpPr>
      <p:sp>
        <p:nvSpPr>
          <p:cNvPr id="36868" name="矩形 5"/>
          <p:cNvSpPr>
            <a:spLocks noChangeArrowheads="1"/>
          </p:cNvSpPr>
          <p:nvPr/>
        </p:nvSpPr>
        <p:spPr bwMode="auto">
          <a:xfrm>
            <a:off x="604520" y="892175"/>
            <a:ext cx="7934960" cy="953135"/>
          </a:xfrm>
          <a:prstGeom prst="rect">
            <a:avLst/>
          </a:prstGeom>
          <a:solidFill>
            <a:schemeClr val="bg1">
              <a:alpha val="29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Font typeface="Wingdings" panose="05000000000000000000" charset="0"/>
              <a:buChar char="u"/>
            </a:pPr>
            <a:r>
              <a:rPr lang="zh-CN" altLang="zh-CN" sz="2800" b="1" dirty="0">
                <a:latin typeface="黑体" panose="02010609060101010101" pitchFamily="49" charset="-122"/>
                <a:ea typeface="黑体" panose="02010609060101010101" pitchFamily="49" charset="-122"/>
                <a:cs typeface="黑体" panose="02010609060101010101" pitchFamily="49" charset="-122"/>
              </a:rPr>
              <a:t>文章采用象征的手法</a:t>
            </a:r>
            <a:r>
              <a:rPr lang="zh-CN" altLang="en-US" sz="2800" b="1" dirty="0">
                <a:latin typeface="黑体" panose="02010609060101010101" pitchFamily="49" charset="-122"/>
                <a:ea typeface="黑体" panose="02010609060101010101" pitchFamily="49" charset="-122"/>
                <a:cs typeface="黑体" panose="02010609060101010101" pitchFamily="49" charset="-122"/>
              </a:rPr>
              <a:t>，</a:t>
            </a:r>
            <a:r>
              <a:rPr lang="zh-CN" altLang="zh-CN" sz="2800" b="1" dirty="0">
                <a:latin typeface="黑体" panose="02010609060101010101" pitchFamily="49" charset="-122"/>
                <a:ea typeface="黑体" panose="02010609060101010101" pitchFamily="49" charset="-122"/>
                <a:cs typeface="黑体" panose="02010609060101010101" pitchFamily="49" charset="-122"/>
              </a:rPr>
              <a:t>找出文中相应的描写</a:t>
            </a:r>
            <a:r>
              <a:rPr lang="zh-CN" altLang="en-US" sz="2800" b="1" dirty="0">
                <a:latin typeface="黑体" panose="02010609060101010101" pitchFamily="49" charset="-122"/>
                <a:ea typeface="黑体" panose="02010609060101010101" pitchFamily="49" charset="-122"/>
                <a:cs typeface="黑体" panose="02010609060101010101" pitchFamily="49" charset="-122"/>
              </a:rPr>
              <a:t>，</a:t>
            </a:r>
            <a:r>
              <a:rPr lang="zh-CN" altLang="zh-CN" sz="2800" b="1" dirty="0">
                <a:latin typeface="黑体" panose="02010609060101010101" pitchFamily="49" charset="-122"/>
                <a:ea typeface="黑体" panose="02010609060101010101" pitchFamily="49" charset="-122"/>
                <a:cs typeface="黑体" panose="02010609060101010101" pitchFamily="49" charset="-122"/>
              </a:rPr>
              <a:t>并指出各自的象征意义。</a:t>
            </a:r>
            <a:endParaRPr lang="zh-CN" altLang="zh-CN" sz="2800" b="1" dirty="0">
              <a:latin typeface="黑体" panose="02010609060101010101" pitchFamily="49" charset="-122"/>
              <a:ea typeface="黑体" panose="02010609060101010101" pitchFamily="49" charset="-122"/>
              <a:cs typeface="黑体" panose="02010609060101010101" pitchFamily="49" charset="-122"/>
            </a:endParaRPr>
          </a:p>
        </p:txBody>
      </p:sp>
      <p:sp>
        <p:nvSpPr>
          <p:cNvPr id="17" name="文本框 16"/>
          <p:cNvSpPr txBox="1"/>
          <p:nvPr/>
        </p:nvSpPr>
        <p:spPr>
          <a:xfrm>
            <a:off x="3053080" y="234315"/>
            <a:ext cx="3160395" cy="583565"/>
          </a:xfrm>
          <a:prstGeom prst="rect">
            <a:avLst/>
          </a:prstGeom>
          <a:solidFill>
            <a:srgbClr val="FF0000">
              <a:alpha val="29000"/>
            </a:srgbClr>
          </a:solidFill>
        </p:spPr>
        <p:txBody>
          <a:bodyPr wrap="square" rtlCol="0">
            <a:spAutoFit/>
          </a:bodyPr>
          <a:p>
            <a:pPr marL="457200" indent="-457200">
              <a:buFont typeface="Wingdings" panose="05000000000000000000" charset="0"/>
              <a:buChar char="u"/>
            </a:pPr>
            <a:r>
              <a:rPr lang="zh-CN" altLang="en-US" sz="3200" b="1">
                <a:solidFill>
                  <a:srgbClr val="FF0000"/>
                </a:solidFill>
                <a:latin typeface="黑体" panose="02010609060101010101" pitchFamily="49" charset="-122"/>
                <a:ea typeface="黑体" panose="02010609060101010101" pitchFamily="49" charset="-122"/>
              </a:rPr>
              <a:t>学习象征手法</a:t>
            </a:r>
            <a:endParaRPr lang="zh-CN" altLang="en-US" sz="3200" b="1">
              <a:solidFill>
                <a:srgbClr val="FF0000"/>
              </a:solidFill>
              <a:latin typeface="黑体" panose="02010609060101010101" pitchFamily="49" charset="-122"/>
              <a:ea typeface="黑体" panose="02010609060101010101" pitchFamily="49" charset="-122"/>
            </a:endParaRPr>
          </a:p>
        </p:txBody>
      </p:sp>
      <p:sp>
        <p:nvSpPr>
          <p:cNvPr id="51203" name="矩形 51202"/>
          <p:cNvSpPr/>
          <p:nvPr/>
        </p:nvSpPr>
        <p:spPr>
          <a:xfrm>
            <a:off x="604520" y="2072005"/>
            <a:ext cx="4498975" cy="2749550"/>
          </a:xfrm>
          <a:prstGeom prst="rect">
            <a:avLst/>
          </a:prstGeom>
          <a:solidFill>
            <a:srgbClr val="FF0000">
              <a:alpha val="25000"/>
            </a:srgbClr>
          </a:solidFill>
          <a:ln w="76200" cap="flat" cmpd="tri">
            <a:noFill/>
            <a:prstDash val="solid"/>
            <a:miter/>
            <a:headEnd type="none" w="med" len="med"/>
            <a:tailEnd type="none" w="med" len="med"/>
          </a:ln>
        </p:spPr>
        <p:txBody>
          <a:bodyPr wrap="square">
            <a:spAutoFit/>
          </a:bodyPr>
          <a:p>
            <a:pPr>
              <a:lnSpc>
                <a:spcPct val="120000"/>
              </a:lnSpc>
              <a:buClr>
                <a:schemeClr val="bg1"/>
              </a:buClr>
              <a:defRPr/>
            </a:pPr>
            <a:r>
              <a:rPr lang="en-US" altLang="zh-CN" sz="2400" b="1" noProof="1">
                <a:solidFill>
                  <a:srgbClr val="3333FF"/>
                </a:solidFill>
                <a:effectLst>
                  <a:outerShdw blurRad="38100" dist="38100" dir="2700000">
                    <a:srgbClr val="C0C0C0"/>
                  </a:outerShdw>
                </a:effectLst>
                <a:latin typeface="黑体" panose="02010609060101010101" pitchFamily="49" charset="-122"/>
                <a:ea typeface="黑体" panose="02010609060101010101" pitchFamily="49" charset="-122"/>
                <a:cs typeface="黑体" panose="02010609060101010101" pitchFamily="49" charset="-122"/>
              </a:rPr>
              <a:t>   </a:t>
            </a:r>
            <a:r>
              <a:rPr lang="en-US" altLang="zh-CN" sz="2400" b="1" noProof="1">
                <a:solidFill>
                  <a:srgbClr val="FF00FF"/>
                </a:solidFill>
                <a:effectLst>
                  <a:outerShdw blurRad="38100" dist="38100" dir="2700000">
                    <a:srgbClr val="C0C0C0"/>
                  </a:outerShdw>
                </a:effectLst>
                <a:latin typeface="黑体" panose="02010609060101010101" pitchFamily="49" charset="-122"/>
                <a:ea typeface="黑体" panose="02010609060101010101" pitchFamily="49" charset="-122"/>
                <a:cs typeface="黑体" panose="02010609060101010101" pitchFamily="49" charset="-122"/>
              </a:rPr>
              <a:t> </a:t>
            </a:r>
            <a:r>
              <a:rPr lang="zh-CN" altLang="en-US" sz="2400" b="1" noProof="1">
                <a:solidFill>
                  <a:srgbClr val="FF00FF"/>
                </a:solidFill>
                <a:effectLst>
                  <a:outerShdw blurRad="38100" dist="38100" dir="2700000">
                    <a:srgbClr val="C0C0C0"/>
                  </a:outerShdw>
                </a:effectLst>
                <a:latin typeface="黑体" panose="02010609060101010101" pitchFamily="49" charset="-122"/>
                <a:ea typeface="黑体" panose="02010609060101010101" pitchFamily="49" charset="-122"/>
                <a:cs typeface="黑体" panose="02010609060101010101" pitchFamily="49" charset="-122"/>
              </a:rPr>
              <a:t>象征：</a:t>
            </a:r>
            <a:r>
              <a:rPr lang="zh-CN" altLang="en-US" sz="2400" b="1" noProof="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cs typeface="黑体" panose="02010609060101010101" pitchFamily="49" charset="-122"/>
              </a:rPr>
              <a:t>文学创作的一种重要的表现方法，它是根据事物之间的某种联系，借助某一具体事物的形象（象征体），以表现某种抽象的概念、人物、思想和感情（被象征的本体）。</a:t>
            </a:r>
            <a:endParaRPr lang="zh-CN" altLang="en-US" sz="2400" b="1" noProof="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cs typeface="黑体" panose="02010609060101010101" pitchFamily="49" charset="-122"/>
            </a:endParaRPr>
          </a:p>
        </p:txBody>
      </p:sp>
      <p:sp>
        <p:nvSpPr>
          <p:cNvPr id="2" name="矩形 1"/>
          <p:cNvSpPr/>
          <p:nvPr/>
        </p:nvSpPr>
        <p:spPr>
          <a:xfrm>
            <a:off x="5180965" y="2441575"/>
            <a:ext cx="3872230" cy="2009775"/>
          </a:xfrm>
          <a:prstGeom prst="rect">
            <a:avLst/>
          </a:prstGeom>
          <a:solidFill>
            <a:srgbClr val="0070C0">
              <a:alpha val="27000"/>
            </a:srgbClr>
          </a:solidFill>
          <a:ln w="76200" cap="flat" cmpd="tri">
            <a:noFill/>
            <a:prstDash val="solid"/>
            <a:miter/>
            <a:headEnd type="none" w="med" len="med"/>
            <a:tailEnd type="none" w="med" len="med"/>
          </a:ln>
        </p:spPr>
        <p:txBody>
          <a:bodyPr wrap="square">
            <a:spAutoFit/>
          </a:bodyPr>
          <a:p>
            <a:pPr>
              <a:lnSpc>
                <a:spcPct val="130000"/>
              </a:lnSpc>
              <a:buClr>
                <a:schemeClr val="bg1"/>
              </a:buClr>
              <a:defRPr/>
            </a:pPr>
            <a:r>
              <a:rPr lang="en-US" altLang="zh-CN" sz="2400" b="1" noProof="1">
                <a:solidFill>
                  <a:srgbClr val="0000FF"/>
                </a:solidFill>
                <a:effectLst>
                  <a:outerShdw blurRad="38100" dist="38100" dir="2700000">
                    <a:srgbClr val="C0C0C0"/>
                  </a:outerShdw>
                </a:effectLst>
                <a:latin typeface="微软雅黑" panose="020B0503020204020204" pitchFamily="34" charset="-122"/>
                <a:ea typeface="微软雅黑" panose="020B0503020204020204" pitchFamily="34" charset="-122"/>
                <a:sym typeface="+mn-ea"/>
              </a:rPr>
              <a:t>象征手法的作用：</a:t>
            </a:r>
            <a:endParaRPr lang="en-US" altLang="zh-CN" sz="2400" b="1" noProof="1">
              <a:solidFill>
                <a:srgbClr val="0000FF"/>
              </a:solidFill>
              <a:effectLst>
                <a:outerShdw blurRad="38100" dist="38100" dir="2700000">
                  <a:srgbClr val="C0C0C0"/>
                </a:outerShdw>
              </a:effectLst>
              <a:latin typeface="微软雅黑" panose="020B0503020204020204" pitchFamily="34" charset="-122"/>
              <a:ea typeface="微软雅黑" panose="020B0503020204020204" pitchFamily="34" charset="-122"/>
              <a:sym typeface="+mn-ea"/>
            </a:endParaRPr>
          </a:p>
          <a:p>
            <a:pPr>
              <a:lnSpc>
                <a:spcPct val="130000"/>
              </a:lnSpc>
              <a:buClr>
                <a:schemeClr val="bg1"/>
              </a:buClr>
              <a:defRPr/>
            </a:pPr>
            <a:r>
              <a:rPr lang="en-US" altLang="zh-CN" sz="2400" b="1" noProof="1">
                <a:solidFill>
                  <a:srgbClr val="0000FF"/>
                </a:solidFill>
                <a:effectLst>
                  <a:outerShdw blurRad="38100" dist="38100" dir="2700000">
                    <a:srgbClr val="C0C0C0"/>
                  </a:outerShdw>
                </a:effectLst>
                <a:latin typeface="微软雅黑" panose="020B0503020204020204" pitchFamily="34" charset="-122"/>
                <a:ea typeface="微软雅黑" panose="020B0503020204020204" pitchFamily="34" charset="-122"/>
                <a:sym typeface="+mn-ea"/>
              </a:rPr>
              <a:t>1、委婉曲折含蓄；</a:t>
            </a:r>
            <a:endParaRPr lang="en-US" altLang="zh-CN" sz="2400" b="1" noProof="1">
              <a:solidFill>
                <a:srgbClr val="0000FF"/>
              </a:solidFill>
              <a:effectLst>
                <a:outerShdw blurRad="38100" dist="38100" dir="2700000">
                  <a:srgbClr val="C0C0C0"/>
                </a:outerShdw>
              </a:effectLst>
              <a:latin typeface="微软雅黑" panose="020B0503020204020204" pitchFamily="34" charset="-122"/>
              <a:ea typeface="微软雅黑" panose="020B0503020204020204" pitchFamily="34" charset="-122"/>
              <a:sym typeface="+mn-ea"/>
            </a:endParaRPr>
          </a:p>
          <a:p>
            <a:pPr>
              <a:lnSpc>
                <a:spcPct val="130000"/>
              </a:lnSpc>
              <a:buClr>
                <a:schemeClr val="bg1"/>
              </a:buClr>
              <a:defRPr/>
            </a:pPr>
            <a:r>
              <a:rPr lang="en-US" altLang="zh-CN" sz="2400" b="1" noProof="1">
                <a:solidFill>
                  <a:srgbClr val="0000FF"/>
                </a:solidFill>
                <a:effectLst>
                  <a:outerShdw blurRad="38100" dist="38100" dir="2700000">
                    <a:srgbClr val="C0C0C0"/>
                  </a:outerShdw>
                </a:effectLst>
                <a:latin typeface="微软雅黑" panose="020B0503020204020204" pitchFamily="34" charset="-122"/>
                <a:ea typeface="微软雅黑" panose="020B0503020204020204" pitchFamily="34" charset="-122"/>
                <a:sym typeface="+mn-ea"/>
              </a:rPr>
              <a:t>2、化“抽象”为“具体”</a:t>
            </a:r>
            <a:endParaRPr lang="en-US" altLang="zh-CN" sz="2400" b="1" noProof="1">
              <a:solidFill>
                <a:srgbClr val="0000FF"/>
              </a:solidFill>
              <a:effectLst>
                <a:outerShdw blurRad="38100" dist="38100" dir="2700000">
                  <a:srgbClr val="C0C0C0"/>
                </a:outerShdw>
              </a:effectLst>
              <a:latin typeface="微软雅黑" panose="020B0503020204020204" pitchFamily="34" charset="-122"/>
              <a:ea typeface="微软雅黑" panose="020B0503020204020204" pitchFamily="34" charset="-122"/>
              <a:sym typeface="+mn-ea"/>
            </a:endParaRPr>
          </a:p>
          <a:p>
            <a:pPr>
              <a:lnSpc>
                <a:spcPct val="130000"/>
              </a:lnSpc>
              <a:buClr>
                <a:schemeClr val="bg1"/>
              </a:buClr>
              <a:defRPr/>
            </a:pPr>
            <a:r>
              <a:rPr lang="en-US" altLang="zh-CN" sz="2400" b="1" noProof="1">
                <a:solidFill>
                  <a:srgbClr val="0000FF"/>
                </a:solidFill>
                <a:effectLst>
                  <a:outerShdw blurRad="38100" dist="38100" dir="2700000">
                    <a:srgbClr val="C0C0C0"/>
                  </a:outerShdw>
                </a:effectLst>
                <a:latin typeface="微软雅黑" panose="020B0503020204020204" pitchFamily="34" charset="-122"/>
                <a:ea typeface="微软雅黑" panose="020B0503020204020204" pitchFamily="34" charset="-122"/>
                <a:sym typeface="+mn-ea"/>
              </a:rPr>
              <a:t>3、形象可感。</a:t>
            </a:r>
            <a:endParaRPr lang="en-US" altLang="zh-CN" sz="2400" b="1" noProof="1">
              <a:solidFill>
                <a:srgbClr val="0000FF"/>
              </a:solidFill>
              <a:effectLst>
                <a:outerShdw blurRad="38100" dist="38100" dir="2700000">
                  <a:srgbClr val="C0C0C0"/>
                </a:outerShdw>
              </a:effectLst>
              <a:latin typeface="微软雅黑" panose="020B0503020204020204" pitchFamily="34" charset="-122"/>
              <a:ea typeface="微软雅黑" panose="020B0503020204020204" pitchFamily="34" charset="-122"/>
              <a:sym typeface="+mn-ea"/>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73000"/>
          </a:blip>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217170" y="206375"/>
            <a:ext cx="2346325" cy="649104"/>
            <a:chOff x="923" y="1552"/>
            <a:chExt cx="3695" cy="882"/>
          </a:xfrm>
        </p:grpSpPr>
        <p:pic>
          <p:nvPicPr>
            <p:cNvPr id="12" name="图片 11" descr="00 图标-04"/>
            <p:cNvPicPr>
              <a:picLocks noChangeAspect="1"/>
            </p:cNvPicPr>
            <p:nvPr/>
          </p:nvPicPr>
          <p:blipFill>
            <a:blip r:embed="rId2" cstate="print"/>
            <a:stretch>
              <a:fillRect/>
            </a:stretch>
          </p:blipFill>
          <p:spPr>
            <a:xfrm>
              <a:off x="923" y="1552"/>
              <a:ext cx="3695" cy="882"/>
            </a:xfrm>
            <a:prstGeom prst="rect">
              <a:avLst/>
            </a:prstGeom>
          </p:spPr>
        </p:pic>
        <p:sp>
          <p:nvSpPr>
            <p:cNvPr id="13" name="文本框 3"/>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作者简介</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grpSp>
        <p:nvGrpSpPr>
          <p:cNvPr id="3" name="组合 2"/>
          <p:cNvGrpSpPr/>
          <p:nvPr/>
        </p:nvGrpSpPr>
        <p:grpSpPr>
          <a:xfrm>
            <a:off x="2718435" y="738505"/>
            <a:ext cx="6255385" cy="4187825"/>
            <a:chOff x="4281" y="1295"/>
            <a:chExt cx="9851" cy="6595"/>
          </a:xfrm>
        </p:grpSpPr>
        <p:sp>
          <p:nvSpPr>
            <p:cNvPr id="9" name="矩形: 圆角 4"/>
            <p:cNvSpPr/>
            <p:nvPr/>
          </p:nvSpPr>
          <p:spPr>
            <a:xfrm>
              <a:off x="4281" y="1295"/>
              <a:ext cx="9851" cy="6595"/>
            </a:xfrm>
            <a:prstGeom prst="round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a:p>
          </p:txBody>
        </p:sp>
        <p:sp>
          <p:nvSpPr>
            <p:cNvPr id="6" name="TextBox 3"/>
            <p:cNvSpPr txBox="1">
              <a:spLocks noChangeArrowheads="1"/>
            </p:cNvSpPr>
            <p:nvPr/>
          </p:nvSpPr>
          <p:spPr bwMode="auto">
            <a:xfrm>
              <a:off x="4520" y="1322"/>
              <a:ext cx="9612" cy="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lnSpc>
                  <a:spcPct val="110000"/>
                </a:lnSpc>
                <a:buFont typeface="Arial" panose="020B0604020202020204" pitchFamily="34" charset="0"/>
                <a:buNone/>
              </a:pPr>
              <a:r>
                <a:rPr lang="zh-CN" altLang="en-US" sz="3000" b="1" dirty="0">
                  <a:latin typeface="黑体" panose="02010609060101010101" pitchFamily="49" charset="-122"/>
                  <a:ea typeface="黑体" panose="02010609060101010101" pitchFamily="49" charset="-122"/>
                  <a:cs typeface="黑体" panose="02010609060101010101" pitchFamily="49" charset="-122"/>
                </a:rPr>
                <a:t>    </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马克西姆</a:t>
              </a:r>
              <a:r>
                <a:rPr lang="en-US" altLang="zh-CN" sz="30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高尔基</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3000" b="1" dirty="0">
                  <a:latin typeface="黑体" panose="02010609060101010101" pitchFamily="49" charset="-122"/>
                  <a:ea typeface="黑体" panose="02010609060101010101" pitchFamily="49" charset="-122"/>
                  <a:cs typeface="黑体" panose="02010609060101010101" pitchFamily="49" charset="-122"/>
                </a:rPr>
                <a:t>(1</a:t>
              </a:r>
              <a:r>
                <a:rPr lang="en-US" altLang="zh-CN" sz="3000" b="1" dirty="0">
                  <a:latin typeface="黑体" panose="02010609060101010101" pitchFamily="49" charset="-122"/>
                  <a:ea typeface="黑体" panose="02010609060101010101" pitchFamily="49" charset="-122"/>
                  <a:cs typeface="黑体" panose="02010609060101010101" pitchFamily="49" charset="-122"/>
                </a:rPr>
                <a:t>868-1936)</a:t>
              </a:r>
              <a:r>
                <a:rPr lang="zh-CN" altLang="en-US" sz="3000" b="1" dirty="0">
                  <a:latin typeface="黑体" panose="02010609060101010101" pitchFamily="49" charset="-122"/>
                  <a:ea typeface="黑体" panose="02010609060101010101" pitchFamily="49" charset="-122"/>
                  <a:cs typeface="黑体" panose="02010609060101010101" pitchFamily="49" charset="-122"/>
                </a:rPr>
                <a:t>，</a:t>
              </a:r>
              <a:r>
                <a:rPr lang="zh-CN" altLang="en-US" sz="3000" b="1" dirty="0">
                  <a:latin typeface="黑体" panose="02010609060101010101" pitchFamily="49" charset="-122"/>
                  <a:ea typeface="黑体" panose="02010609060101010101" pitchFamily="49" charset="-122"/>
                  <a:cs typeface="黑体" panose="02010609060101010101" pitchFamily="49" charset="-122"/>
                  <a:sym typeface="+mn-ea"/>
                </a:rPr>
                <a:t>前苏联无产阶级作家，</a:t>
              </a:r>
              <a:r>
                <a:rPr lang="zh-CN" altLang="en-US" sz="3000" b="1" dirty="0">
                  <a:latin typeface="黑体" panose="02010609060101010101" pitchFamily="49" charset="-122"/>
                  <a:ea typeface="黑体" panose="02010609060101010101" pitchFamily="49" charset="-122"/>
                  <a:cs typeface="黑体" panose="02010609060101010101" pitchFamily="49" charset="-122"/>
                  <a:sym typeface="+mn-ea"/>
                </a:rPr>
                <a:t>社会主义、现实主义文学的奠基人。</a:t>
              </a:r>
              <a:r>
                <a:rPr lang="zh-CN" altLang="en-US" sz="3000" b="1" dirty="0">
                  <a:latin typeface="黑体" panose="02010609060101010101" pitchFamily="49" charset="-122"/>
                  <a:ea typeface="黑体" panose="02010609060101010101" pitchFamily="49" charset="-122"/>
                  <a:cs typeface="黑体" panose="02010609060101010101" pitchFamily="49" charset="-122"/>
                  <a:sym typeface="+mn-ea"/>
                </a:rPr>
                <a:t>政治活动家，苏联文学的创始人。</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“俄国无产阶级文学之父”</a:t>
              </a:r>
              <a:r>
                <a:rPr lang="zh-CN" altLang="en-US" sz="3000" b="1" dirty="0">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3000" b="1" dirty="0">
                <a:latin typeface="黑体" panose="02010609060101010101" pitchFamily="49" charset="-122"/>
                <a:ea typeface="黑体" panose="02010609060101010101" pitchFamily="49" charset="-122"/>
                <a:cs typeface="黑体" panose="02010609060101010101" pitchFamily="49" charset="-122"/>
                <a:sym typeface="+mn-ea"/>
              </a:endParaRPr>
            </a:p>
            <a:p>
              <a:pPr eaLnBrk="1" hangingPunct="1">
                <a:lnSpc>
                  <a:spcPct val="110000"/>
                </a:lnSpc>
                <a:buFont typeface="Arial" panose="020B0604020202020204" pitchFamily="34" charset="0"/>
                <a:buNone/>
              </a:pPr>
              <a:r>
                <a:rPr lang="zh-CN" altLang="en-US" sz="3000" b="1" dirty="0">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代表作</a:t>
              </a:r>
              <a:r>
                <a:rPr lang="zh-CN" altLang="en-US" sz="3000" b="1">
                  <a:latin typeface="黑体" panose="02010609060101010101" pitchFamily="49" charset="-122"/>
                  <a:ea typeface="黑体" panose="02010609060101010101" pitchFamily="49" charset="-122"/>
                  <a:cs typeface="黑体" panose="02010609060101010101" pitchFamily="49" charset="-122"/>
                  <a:sym typeface="+mn-ea"/>
                </a:rPr>
                <a:t>有：</a:t>
              </a:r>
              <a:r>
                <a:rPr lang="zh-CN" altLang="en-US" sz="3000" b="1" u="sng">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长篇小说</a:t>
              </a:r>
              <a:r>
                <a:rPr lang="en-US" altLang="zh-CN" sz="3000" b="1" u="sng">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000" b="1" u="sng">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母亲</a:t>
              </a:r>
              <a:r>
                <a:rPr lang="en-US" altLang="zh-CN" sz="3000" b="1" u="sng">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000" b="1" u="sng">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自传性的三步曲有</a:t>
              </a:r>
              <a:r>
                <a:rPr lang="en-US" altLang="zh-CN" sz="3000" b="1" u="sng">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000" b="1" u="sng">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童年</a:t>
              </a:r>
              <a:r>
                <a:rPr lang="en-US" altLang="zh-CN" sz="3000" b="1" u="sng">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000" b="1" u="sng">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sz="3000" b="1" u="sng">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000" b="1" u="sng">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在人间</a:t>
              </a:r>
              <a:r>
                <a:rPr lang="en-US" altLang="zh-CN" sz="3000" b="1" u="sng">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000" b="1" u="sng">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sz="3000" b="1" u="sng">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000" b="1" u="sng">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我的大学</a:t>
              </a:r>
              <a:r>
                <a:rPr lang="en-US" altLang="zh-CN" sz="3000" b="1" u="sng">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000" b="1">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3000" b="1" dirty="0">
                <a:latin typeface="黑体" panose="02010609060101010101" pitchFamily="49" charset="-122"/>
                <a:ea typeface="黑体" panose="02010609060101010101" pitchFamily="49" charset="-122"/>
                <a:cs typeface="黑体" panose="02010609060101010101" pitchFamily="49" charset="-122"/>
              </a:endParaRPr>
            </a:p>
          </p:txBody>
        </p:sp>
      </p:grpSp>
      <p:pic>
        <p:nvPicPr>
          <p:cNvPr id="2" name="图片 1"/>
          <p:cNvPicPr>
            <a:picLocks noChangeAspect="1"/>
          </p:cNvPicPr>
          <p:nvPr/>
        </p:nvPicPr>
        <p:blipFill>
          <a:blip r:embed="rId3"/>
          <a:srcRect t="5225"/>
          <a:stretch>
            <a:fillRect/>
          </a:stretch>
        </p:blipFill>
        <p:spPr>
          <a:xfrm>
            <a:off x="217170" y="1247775"/>
            <a:ext cx="2501265" cy="3169285"/>
          </a:xfrm>
          <a:prstGeom prst="roundRect">
            <a:avLst/>
          </a:prstGeom>
          <a:effectLst>
            <a:softEdge rad="88900"/>
          </a:effectLst>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63000"/>
          </a:blip>
          <a:stretch>
            <a:fillRect/>
          </a:stretch>
        </a:blipFill>
        <a:effectLst/>
      </p:bgPr>
    </p:bg>
    <p:spTree>
      <p:nvGrpSpPr>
        <p:cNvPr id="1" name=""/>
        <p:cNvGrpSpPr/>
        <p:nvPr/>
      </p:nvGrpSpPr>
      <p:grpSpPr>
        <a:xfrm>
          <a:off x="0" y="0"/>
          <a:ext cx="0" cy="0"/>
          <a:chOff x="0" y="0"/>
          <a:chExt cx="0" cy="0"/>
        </a:xfrm>
      </p:grpSpPr>
      <p:sp>
        <p:nvSpPr>
          <p:cNvPr id="41987" name="Text Box 3"/>
          <p:cNvSpPr txBox="1">
            <a:spLocks noChangeArrowheads="1"/>
          </p:cNvSpPr>
          <p:nvPr/>
        </p:nvSpPr>
        <p:spPr bwMode="auto">
          <a:xfrm>
            <a:off x="328295" y="1704975"/>
            <a:ext cx="8686165" cy="3170555"/>
          </a:xfrm>
          <a:prstGeom prst="rect">
            <a:avLst/>
          </a:prstGeom>
          <a:solidFill>
            <a:schemeClr val="accent2">
              <a:alpha val="28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en-US" altLang="zh-CN" sz="2600" b="1" dirty="0">
                <a:solidFill>
                  <a:srgbClr val="0000FF"/>
                </a:solidFill>
                <a:latin typeface="华文楷体" panose="02010600040101010101" charset="-122"/>
                <a:ea typeface="华文楷体" panose="02010600040101010101" charset="-122"/>
                <a:cs typeface="华文楷体" panose="02010600040101010101" charset="-122"/>
              </a:rPr>
              <a:t>       </a:t>
            </a:r>
            <a:r>
              <a:rPr lang="zh-CN" altLang="zh-CN" sz="2600" b="1" dirty="0">
                <a:solidFill>
                  <a:srgbClr val="0000FF"/>
                </a:solidFill>
                <a:latin typeface="华文楷体" panose="02010600040101010101" charset="-122"/>
                <a:ea typeface="华文楷体" panose="02010600040101010101" charset="-122"/>
                <a:cs typeface="华文楷体" panose="02010600040101010101" charset="-122"/>
              </a:rPr>
              <a:t>海燕像黑色的闪电</a:t>
            </a:r>
            <a:r>
              <a:rPr lang="zh-CN" altLang="en-US" sz="2600" b="1" dirty="0">
                <a:solidFill>
                  <a:srgbClr val="0000FF"/>
                </a:solidFill>
                <a:latin typeface="华文楷体" panose="02010600040101010101" charset="-122"/>
                <a:ea typeface="华文楷体" panose="02010600040101010101" charset="-122"/>
                <a:cs typeface="华文楷体" panose="02010600040101010101" charset="-122"/>
              </a:rPr>
              <a:t>，</a:t>
            </a:r>
            <a:r>
              <a:rPr lang="zh-CN" altLang="zh-CN" sz="2600" b="1" dirty="0">
                <a:solidFill>
                  <a:srgbClr val="0000FF"/>
                </a:solidFill>
                <a:latin typeface="华文楷体" panose="02010600040101010101" charset="-122"/>
                <a:ea typeface="华文楷体" panose="02010600040101010101" charset="-122"/>
                <a:cs typeface="华文楷体" panose="02010600040101010101" charset="-122"/>
              </a:rPr>
              <a:t>在高傲地飞翔。     </a:t>
            </a:r>
            <a:endParaRPr lang="zh-CN" altLang="zh-CN" sz="2600" b="1" dirty="0">
              <a:solidFill>
                <a:srgbClr val="0000FF"/>
              </a:solidFill>
              <a:latin typeface="华文楷体" panose="02010600040101010101" charset="-122"/>
              <a:ea typeface="华文楷体" panose="02010600040101010101" charset="-122"/>
              <a:cs typeface="华文楷体" panose="02010600040101010101" charset="-122"/>
            </a:endParaRPr>
          </a:p>
          <a:p>
            <a:pPr eaLnBrk="1" hangingPunct="1">
              <a:lnSpc>
                <a:spcPct val="110000"/>
              </a:lnSpc>
            </a:pPr>
            <a:r>
              <a:rPr lang="en-US" altLang="zh-CN" sz="2600" b="1" dirty="0">
                <a:solidFill>
                  <a:srgbClr val="0000FF"/>
                </a:solidFill>
                <a:latin typeface="华文楷体" panose="02010600040101010101" charset="-122"/>
                <a:ea typeface="华文楷体" panose="02010600040101010101" charset="-122"/>
                <a:cs typeface="华文楷体" panose="02010600040101010101" charset="-122"/>
              </a:rPr>
              <a:t>       </a:t>
            </a:r>
            <a:r>
              <a:rPr lang="zh-CN" altLang="zh-CN" sz="2600" b="1" dirty="0">
                <a:solidFill>
                  <a:srgbClr val="0000FF"/>
                </a:solidFill>
                <a:latin typeface="华文楷体" panose="02010600040101010101" charset="-122"/>
                <a:ea typeface="华文楷体" panose="02010600040101010101" charset="-122"/>
                <a:cs typeface="华文楷体" panose="02010600040101010101" charset="-122"/>
              </a:rPr>
              <a:t>一会儿翅膀碰着波浪</a:t>
            </a:r>
            <a:r>
              <a:rPr lang="zh-CN" altLang="en-US" sz="2600" b="1" dirty="0">
                <a:solidFill>
                  <a:srgbClr val="0000FF"/>
                </a:solidFill>
                <a:latin typeface="华文楷体" panose="02010600040101010101" charset="-122"/>
                <a:ea typeface="华文楷体" panose="02010600040101010101" charset="-122"/>
                <a:cs typeface="华文楷体" panose="02010600040101010101" charset="-122"/>
              </a:rPr>
              <a:t>，</a:t>
            </a:r>
            <a:r>
              <a:rPr lang="zh-CN" altLang="zh-CN" sz="2600" b="1" dirty="0">
                <a:solidFill>
                  <a:srgbClr val="0000FF"/>
                </a:solidFill>
                <a:latin typeface="华文楷体" panose="02010600040101010101" charset="-122"/>
                <a:ea typeface="华文楷体" panose="02010600040101010101" charset="-122"/>
                <a:cs typeface="华文楷体" panose="02010600040101010101" charset="-122"/>
              </a:rPr>
              <a:t>一会儿箭一般地直冲向乌云。</a:t>
            </a:r>
            <a:endParaRPr lang="zh-CN" altLang="zh-CN" sz="2600" b="1" dirty="0">
              <a:solidFill>
                <a:srgbClr val="0000FF"/>
              </a:solidFill>
              <a:latin typeface="华文楷体" panose="02010600040101010101" charset="-122"/>
              <a:ea typeface="华文楷体" panose="02010600040101010101" charset="-122"/>
              <a:cs typeface="华文楷体" panose="02010600040101010101" charset="-122"/>
            </a:endParaRPr>
          </a:p>
          <a:p>
            <a:pPr eaLnBrk="1" hangingPunct="1">
              <a:lnSpc>
                <a:spcPct val="110000"/>
              </a:lnSpc>
            </a:pPr>
            <a:r>
              <a:rPr lang="en-US" altLang="zh-CN" sz="2600" b="1" dirty="0">
                <a:solidFill>
                  <a:srgbClr val="0000FF"/>
                </a:solidFill>
                <a:latin typeface="华文楷体" panose="02010600040101010101" charset="-122"/>
                <a:ea typeface="华文楷体" panose="02010600040101010101" charset="-122"/>
                <a:cs typeface="华文楷体" panose="02010600040101010101" charset="-122"/>
              </a:rPr>
              <a:t>        </a:t>
            </a:r>
            <a:r>
              <a:rPr lang="zh-CN" altLang="zh-CN" sz="2600" b="1" dirty="0">
                <a:solidFill>
                  <a:srgbClr val="0000FF"/>
                </a:solidFill>
                <a:latin typeface="华文楷体" panose="02010600040101010101" charset="-122"/>
                <a:ea typeface="华文楷体" panose="02010600040101010101" charset="-122"/>
                <a:cs typeface="华文楷体" panose="02010600040101010101" charset="-122"/>
              </a:rPr>
              <a:t>海燕叫喊着</a:t>
            </a:r>
            <a:r>
              <a:rPr lang="zh-CN" altLang="en-US" sz="2600" b="1" dirty="0">
                <a:solidFill>
                  <a:srgbClr val="0000FF"/>
                </a:solidFill>
                <a:latin typeface="华文楷体" panose="02010600040101010101" charset="-122"/>
                <a:ea typeface="华文楷体" panose="02010600040101010101" charset="-122"/>
                <a:cs typeface="华文楷体" panose="02010600040101010101" charset="-122"/>
              </a:rPr>
              <a:t>，</a:t>
            </a:r>
            <a:r>
              <a:rPr lang="zh-CN" altLang="zh-CN" sz="2600" b="1" dirty="0">
                <a:solidFill>
                  <a:srgbClr val="0000FF"/>
                </a:solidFill>
                <a:latin typeface="华文楷体" panose="02010600040101010101" charset="-122"/>
                <a:ea typeface="华文楷体" panose="02010600040101010101" charset="-122"/>
                <a:cs typeface="华文楷体" panose="02010600040101010101" charset="-122"/>
              </a:rPr>
              <a:t>飞翔着</a:t>
            </a:r>
            <a:r>
              <a:rPr lang="zh-CN" altLang="en-US" sz="2600" b="1" dirty="0">
                <a:solidFill>
                  <a:srgbClr val="0000FF"/>
                </a:solidFill>
                <a:latin typeface="华文楷体" panose="02010600040101010101" charset="-122"/>
                <a:ea typeface="华文楷体" panose="02010600040101010101" charset="-122"/>
                <a:cs typeface="华文楷体" panose="02010600040101010101" charset="-122"/>
              </a:rPr>
              <a:t>，</a:t>
            </a:r>
            <a:r>
              <a:rPr lang="zh-CN" altLang="zh-CN" sz="2600" b="1" dirty="0">
                <a:solidFill>
                  <a:srgbClr val="0000FF"/>
                </a:solidFill>
                <a:latin typeface="华文楷体" panose="02010600040101010101" charset="-122"/>
                <a:ea typeface="华文楷体" panose="02010600040101010101" charset="-122"/>
                <a:cs typeface="华文楷体" panose="02010600040101010101" charset="-122"/>
              </a:rPr>
              <a:t>像黑色</a:t>
            </a:r>
            <a:r>
              <a:rPr lang="zh-CN" altLang="en-US" sz="2600" b="1" dirty="0">
                <a:solidFill>
                  <a:srgbClr val="0000FF"/>
                </a:solidFill>
                <a:latin typeface="华文楷体" panose="02010600040101010101" charset="-122"/>
                <a:ea typeface="华文楷体" panose="02010600040101010101" charset="-122"/>
                <a:cs typeface="华文楷体" panose="02010600040101010101" charset="-122"/>
              </a:rPr>
              <a:t>的</a:t>
            </a:r>
            <a:r>
              <a:rPr lang="zh-CN" altLang="zh-CN" sz="2600" b="1" dirty="0">
                <a:solidFill>
                  <a:srgbClr val="0000FF"/>
                </a:solidFill>
                <a:latin typeface="华文楷体" panose="02010600040101010101" charset="-122"/>
                <a:ea typeface="华文楷体" panose="02010600040101010101" charset="-122"/>
                <a:cs typeface="华文楷体" panose="02010600040101010101" charset="-122"/>
              </a:rPr>
              <a:t>闪电</a:t>
            </a:r>
            <a:r>
              <a:rPr lang="zh-CN" altLang="en-US" sz="2600" b="1" dirty="0">
                <a:solidFill>
                  <a:srgbClr val="0000FF"/>
                </a:solidFill>
                <a:latin typeface="华文楷体" panose="02010600040101010101" charset="-122"/>
                <a:ea typeface="华文楷体" panose="02010600040101010101" charset="-122"/>
                <a:cs typeface="华文楷体" panose="02010600040101010101" charset="-122"/>
              </a:rPr>
              <a:t>，</a:t>
            </a:r>
            <a:r>
              <a:rPr lang="zh-CN" altLang="zh-CN" sz="2600" b="1" dirty="0">
                <a:solidFill>
                  <a:srgbClr val="0000FF"/>
                </a:solidFill>
                <a:latin typeface="华文楷体" panose="02010600040101010101" charset="-122"/>
                <a:ea typeface="华文楷体" panose="02010600040101010101" charset="-122"/>
                <a:cs typeface="华文楷体" panose="02010600040101010101" charset="-122"/>
              </a:rPr>
              <a:t>箭一般地穿过乌云……</a:t>
            </a:r>
            <a:endParaRPr lang="zh-CN" altLang="zh-CN" sz="2600" b="1" dirty="0">
              <a:solidFill>
                <a:srgbClr val="0000FF"/>
              </a:solidFill>
              <a:latin typeface="华文楷体" panose="02010600040101010101" charset="-122"/>
              <a:ea typeface="华文楷体" panose="02010600040101010101" charset="-122"/>
              <a:cs typeface="华文楷体" panose="02010600040101010101" charset="-122"/>
            </a:endParaRPr>
          </a:p>
          <a:p>
            <a:pPr eaLnBrk="1" hangingPunct="1">
              <a:lnSpc>
                <a:spcPct val="110000"/>
              </a:lnSpc>
            </a:pPr>
            <a:r>
              <a:rPr lang="en-US" altLang="zh-CN" sz="2600" b="1" dirty="0">
                <a:solidFill>
                  <a:srgbClr val="0000FF"/>
                </a:solidFill>
                <a:latin typeface="华文楷体" panose="02010600040101010101" charset="-122"/>
                <a:ea typeface="华文楷体" panose="02010600040101010101" charset="-122"/>
                <a:cs typeface="华文楷体" panose="02010600040101010101" charset="-122"/>
              </a:rPr>
              <a:t>       </a:t>
            </a:r>
            <a:r>
              <a:rPr lang="zh-CN" altLang="zh-CN" sz="2600" b="1" dirty="0">
                <a:solidFill>
                  <a:srgbClr val="0000FF"/>
                </a:solidFill>
                <a:latin typeface="华文楷体" panose="02010600040101010101" charset="-122"/>
                <a:ea typeface="华文楷体" panose="02010600040101010101" charset="-122"/>
                <a:cs typeface="华文楷体" panose="02010600040101010101" charset="-122"/>
              </a:rPr>
              <a:t>它飞舞着</a:t>
            </a:r>
            <a:r>
              <a:rPr lang="zh-CN" altLang="en-US" sz="2600" b="1" dirty="0">
                <a:solidFill>
                  <a:srgbClr val="0000FF"/>
                </a:solidFill>
                <a:latin typeface="华文楷体" panose="02010600040101010101" charset="-122"/>
                <a:ea typeface="华文楷体" panose="02010600040101010101" charset="-122"/>
                <a:cs typeface="华文楷体" panose="02010600040101010101" charset="-122"/>
              </a:rPr>
              <a:t>，</a:t>
            </a:r>
            <a:r>
              <a:rPr lang="zh-CN" altLang="zh-CN" sz="2600" b="1" dirty="0">
                <a:solidFill>
                  <a:srgbClr val="0000FF"/>
                </a:solidFill>
                <a:latin typeface="华文楷体" panose="02010600040101010101" charset="-122"/>
                <a:ea typeface="华文楷体" panose="02010600040101010101" charset="-122"/>
                <a:cs typeface="华文楷体" panose="02010600040101010101" charset="-122"/>
              </a:rPr>
              <a:t>像个精灵</a:t>
            </a:r>
            <a:r>
              <a:rPr lang="zh-CN" altLang="en-US" sz="2600" b="1" dirty="0">
                <a:solidFill>
                  <a:srgbClr val="0000FF"/>
                </a:solidFill>
                <a:latin typeface="华文楷体" panose="02010600040101010101" charset="-122"/>
                <a:ea typeface="华文楷体" panose="02010600040101010101" charset="-122"/>
                <a:cs typeface="华文楷体" panose="02010600040101010101" charset="-122"/>
              </a:rPr>
              <a:t>，</a:t>
            </a:r>
            <a:r>
              <a:rPr lang="zh-CN" altLang="zh-CN" sz="2600" b="1" dirty="0">
                <a:solidFill>
                  <a:srgbClr val="0000FF"/>
                </a:solidFill>
                <a:latin typeface="华文楷体" panose="02010600040101010101" charset="-122"/>
                <a:ea typeface="华文楷体" panose="02010600040101010101" charset="-122"/>
                <a:cs typeface="华文楷体" panose="02010600040101010101" charset="-122"/>
              </a:rPr>
              <a:t>——高傲的、黑色的暴风雨的精灵——它在大笑</a:t>
            </a:r>
            <a:r>
              <a:rPr lang="zh-CN" altLang="en-US" sz="2600" b="1" dirty="0">
                <a:solidFill>
                  <a:srgbClr val="0000FF"/>
                </a:solidFill>
                <a:latin typeface="华文楷体" panose="02010600040101010101" charset="-122"/>
                <a:ea typeface="华文楷体" panose="02010600040101010101" charset="-122"/>
                <a:cs typeface="华文楷体" panose="02010600040101010101" charset="-122"/>
              </a:rPr>
              <a:t>，</a:t>
            </a:r>
            <a:r>
              <a:rPr lang="zh-CN" altLang="zh-CN" sz="2600" b="1" dirty="0">
                <a:solidFill>
                  <a:srgbClr val="0000FF"/>
                </a:solidFill>
                <a:latin typeface="华文楷体" panose="02010600040101010101" charset="-122"/>
                <a:ea typeface="华文楷体" panose="02010600040101010101" charset="-122"/>
                <a:cs typeface="华文楷体" panose="02010600040101010101" charset="-122"/>
              </a:rPr>
              <a:t>它又在号叫……它笑那些乌云</a:t>
            </a:r>
            <a:r>
              <a:rPr lang="zh-CN" altLang="en-US" sz="2600" b="1" dirty="0">
                <a:solidFill>
                  <a:srgbClr val="0000FF"/>
                </a:solidFill>
                <a:latin typeface="华文楷体" panose="02010600040101010101" charset="-122"/>
                <a:ea typeface="华文楷体" panose="02010600040101010101" charset="-122"/>
                <a:cs typeface="华文楷体" panose="02010600040101010101" charset="-122"/>
              </a:rPr>
              <a:t>，</a:t>
            </a:r>
            <a:r>
              <a:rPr lang="zh-CN" altLang="zh-CN" sz="2600" b="1" dirty="0">
                <a:solidFill>
                  <a:srgbClr val="0000FF"/>
                </a:solidFill>
                <a:latin typeface="华文楷体" panose="02010600040101010101" charset="-122"/>
                <a:ea typeface="华文楷体" panose="02010600040101010101" charset="-122"/>
                <a:cs typeface="华文楷体" panose="02010600040101010101" charset="-122"/>
              </a:rPr>
              <a:t>它因为欢乐而号叫！</a:t>
            </a:r>
            <a:endParaRPr lang="zh-CN" altLang="zh-CN" sz="2600" b="1" dirty="0">
              <a:solidFill>
                <a:srgbClr val="0000FF"/>
              </a:solidFill>
              <a:latin typeface="华文楷体" panose="02010600040101010101" charset="-122"/>
              <a:ea typeface="华文楷体" panose="02010600040101010101" charset="-122"/>
              <a:cs typeface="华文楷体" panose="02010600040101010101" charset="-122"/>
            </a:endParaRPr>
          </a:p>
        </p:txBody>
      </p:sp>
      <p:sp>
        <p:nvSpPr>
          <p:cNvPr id="41988" name="Text Box 4"/>
          <p:cNvSpPr txBox="1">
            <a:spLocks noChangeArrowheads="1"/>
          </p:cNvSpPr>
          <p:nvPr/>
        </p:nvSpPr>
        <p:spPr bwMode="auto">
          <a:xfrm>
            <a:off x="1990725" y="458470"/>
            <a:ext cx="5643245" cy="1014730"/>
          </a:xfrm>
          <a:prstGeom prst="rect">
            <a:avLst/>
          </a:prstGeom>
          <a:solidFill>
            <a:srgbClr val="FF0000">
              <a:alpha val="22000"/>
            </a:srgbClr>
          </a:solidFill>
          <a:ln>
            <a:noFill/>
          </a:ln>
          <a:effectLst/>
        </p:spPr>
        <p:txBody>
          <a:bodyPr wrap="square">
            <a:spAutoFit/>
          </a:bodyPr>
          <a:lstStyle/>
          <a:p>
            <a:pPr eaLnBrk="1" hangingPunct="1">
              <a:lnSpc>
                <a:spcPct val="100000"/>
              </a:lnSpc>
              <a:defRPr/>
            </a:pPr>
            <a:r>
              <a:rPr lang="zh-CN"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英勇善战、大智大勇的无产阶级革命先驱者</a:t>
            </a:r>
            <a:endParaRPr 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41989" name="Text Box 5"/>
          <p:cNvSpPr txBox="1">
            <a:spLocks noChangeArrowheads="1"/>
          </p:cNvSpPr>
          <p:nvPr/>
        </p:nvSpPr>
        <p:spPr bwMode="auto">
          <a:xfrm>
            <a:off x="452120" y="458470"/>
            <a:ext cx="1376680" cy="645160"/>
          </a:xfrm>
          <a:prstGeom prst="rect">
            <a:avLst/>
          </a:prstGeom>
          <a:solidFill>
            <a:srgbClr val="7030A0">
              <a:alpha val="25000"/>
            </a:srgbClr>
          </a:solidFill>
          <a:ln w="28575" cmpd="dbl">
            <a:solidFill>
              <a:srgbClr val="FF00FF"/>
            </a:solidFill>
            <a:prstDash val="sysDot"/>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zh-CN" sz="3600" b="1" dirty="0">
                <a:solidFill>
                  <a:srgbClr val="FF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海 燕</a:t>
            </a:r>
            <a:endParaRPr lang="zh-CN" altLang="zh-CN" sz="3600" b="1" dirty="0">
              <a:solidFill>
                <a:srgbClr val="FF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strips(downRight)">
                                      <p:cBhvr>
                                        <p:cTn id="7" dur="500"/>
                                        <p:tgtEl>
                                          <p:spTgt spid="4198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41987"/>
                                        </p:tgtEl>
                                        <p:attrNameLst>
                                          <p:attrName>style.visibility</p:attrName>
                                        </p:attrNameLst>
                                      </p:cBhvr>
                                      <p:to>
                                        <p:strVal val="visible"/>
                                      </p:to>
                                    </p:set>
                                    <p:animEffect transition="in" filter="barn(outHorizontal)">
                                      <p:cBhvr>
                                        <p:cTn id="12" dur="500"/>
                                        <p:tgtEl>
                                          <p:spTgt spid="41987"/>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41988"/>
                                        </p:tgtEl>
                                        <p:attrNameLst>
                                          <p:attrName>style.visibility</p:attrName>
                                        </p:attrNameLst>
                                      </p:cBhvr>
                                      <p:to>
                                        <p:strVal val="visible"/>
                                      </p:to>
                                    </p:set>
                                    <p:anim calcmode="lin" valueType="num">
                                      <p:cBhvr>
                                        <p:cTn id="17" dur="1000" fill="hold"/>
                                        <p:tgtEl>
                                          <p:spTgt spid="41988"/>
                                        </p:tgtEl>
                                        <p:attrNameLst>
                                          <p:attrName>ppt_w</p:attrName>
                                        </p:attrNameLst>
                                      </p:cBhvr>
                                      <p:tavLst>
                                        <p:tav tm="0">
                                          <p:val>
                                            <p:fltVal val="0"/>
                                          </p:val>
                                        </p:tav>
                                        <p:tav tm="100000">
                                          <p:val>
                                            <p:strVal val="#ppt_w"/>
                                          </p:val>
                                        </p:tav>
                                      </p:tavLst>
                                    </p:anim>
                                    <p:anim calcmode="lin" valueType="num">
                                      <p:cBhvr>
                                        <p:cTn id="18" dur="1000" fill="hold"/>
                                        <p:tgtEl>
                                          <p:spTgt spid="41988"/>
                                        </p:tgtEl>
                                        <p:attrNameLst>
                                          <p:attrName>ppt_h</p:attrName>
                                        </p:attrNameLst>
                                      </p:cBhvr>
                                      <p:tavLst>
                                        <p:tav tm="0">
                                          <p:val>
                                            <p:fltVal val="0"/>
                                          </p:val>
                                        </p:tav>
                                        <p:tav tm="100000">
                                          <p:val>
                                            <p:strVal val="#ppt_h"/>
                                          </p:val>
                                        </p:tav>
                                      </p:tavLst>
                                    </p:anim>
                                    <p:anim calcmode="lin" valueType="num">
                                      <p:cBhvr>
                                        <p:cTn id="19" dur="1000" fill="hold"/>
                                        <p:tgtEl>
                                          <p:spTgt spid="41988"/>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4198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ldLvl="0" animBg="1"/>
      <p:bldP spid="41988" grpId="0" bldLvl="0" animBg="1" autoUpdateAnimBg="0"/>
      <p:bldP spid="41989" grpId="0" bldLvl="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66000"/>
          </a:blip>
          <a:stretch>
            <a:fillRect/>
          </a:stretch>
        </a:blipFill>
        <a:effectLst/>
      </p:bgPr>
    </p:bg>
    <p:spTree>
      <p:nvGrpSpPr>
        <p:cNvPr id="1" name=""/>
        <p:cNvGrpSpPr/>
        <p:nvPr/>
      </p:nvGrpSpPr>
      <p:grpSpPr>
        <a:xfrm>
          <a:off x="0" y="0"/>
          <a:ext cx="0" cy="0"/>
          <a:chOff x="0" y="0"/>
          <a:chExt cx="0" cy="0"/>
        </a:xfrm>
      </p:grpSpPr>
      <p:sp>
        <p:nvSpPr>
          <p:cNvPr id="43011" name="Text Box 3"/>
          <p:cNvSpPr txBox="1">
            <a:spLocks noChangeArrowheads="1"/>
          </p:cNvSpPr>
          <p:nvPr/>
        </p:nvSpPr>
        <p:spPr bwMode="auto">
          <a:xfrm>
            <a:off x="1535375" y="706561"/>
            <a:ext cx="2700810"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zh-CN" sz="2700" b="1" dirty="0">
                <a:solidFill>
                  <a:srgbClr val="FF00FF"/>
                </a:solidFill>
                <a:latin typeface="黑体" panose="02010609060101010101" pitchFamily="49" charset="-122"/>
                <a:ea typeface="黑体" panose="02010609060101010101" pitchFamily="49" charset="-122"/>
              </a:rPr>
              <a:t>  </a:t>
            </a:r>
            <a:endParaRPr lang="zh-CN" altLang="zh-CN" sz="2700" b="1" dirty="0">
              <a:solidFill>
                <a:srgbClr val="FF00FF"/>
              </a:solidFill>
              <a:latin typeface="黑体" panose="02010609060101010101" pitchFamily="49" charset="-122"/>
              <a:ea typeface="黑体" panose="02010609060101010101" pitchFamily="49" charset="-122"/>
            </a:endParaRPr>
          </a:p>
        </p:txBody>
      </p:sp>
      <p:sp>
        <p:nvSpPr>
          <p:cNvPr id="43012" name="Text Box 4"/>
          <p:cNvSpPr txBox="1">
            <a:spLocks noChangeArrowheads="1"/>
          </p:cNvSpPr>
          <p:nvPr/>
        </p:nvSpPr>
        <p:spPr bwMode="auto">
          <a:xfrm>
            <a:off x="2898140" y="810260"/>
            <a:ext cx="4431030" cy="553085"/>
          </a:xfrm>
          <a:prstGeom prst="rect">
            <a:avLst/>
          </a:prstGeom>
          <a:solidFill>
            <a:srgbClr val="FF0000">
              <a:alpha val="25000"/>
            </a:srgbClr>
          </a:solidFill>
          <a:ln>
            <a:noFill/>
          </a:ln>
          <a:effectLst/>
        </p:spPr>
        <p:txBody>
          <a:bodyPr wrap="square">
            <a:spAutoFit/>
          </a:bodyPr>
          <a:lstStyle/>
          <a:p>
            <a:pPr eaLnBrk="1" hangingPunct="1">
              <a:defRPr/>
            </a:pPr>
            <a:r>
              <a:rPr 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——广大人民群众的力量</a:t>
            </a:r>
            <a:endParaRPr 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43013" name="Text Box 5"/>
          <p:cNvSpPr txBox="1">
            <a:spLocks noChangeArrowheads="1"/>
          </p:cNvSpPr>
          <p:nvPr/>
        </p:nvSpPr>
        <p:spPr bwMode="auto">
          <a:xfrm>
            <a:off x="916305" y="2143125"/>
            <a:ext cx="7689215" cy="1851025"/>
          </a:xfrm>
          <a:prstGeom prst="rect">
            <a:avLst/>
          </a:prstGeom>
          <a:solidFill>
            <a:schemeClr val="accent2">
              <a:alpha val="28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lnSpc>
                <a:spcPct val="140000"/>
              </a:lnSpc>
            </a:pPr>
            <a:r>
              <a:rPr lang="zh-CN" altLang="zh-CN" sz="2600" b="1" dirty="0">
                <a:solidFill>
                  <a:srgbClr val="0000FF"/>
                </a:solidFill>
                <a:latin typeface="华文楷体" panose="02010600040101010101" charset="-122"/>
                <a:ea typeface="华文楷体" panose="02010600040101010101" charset="-122"/>
                <a:cs typeface="华文楷体" panose="02010600040101010101" charset="-122"/>
              </a:rPr>
              <a:t>波浪一边歌唱，一边冲向高空，去迎接那雷声。</a:t>
            </a:r>
            <a:endParaRPr lang="zh-CN" altLang="zh-CN" sz="2600" b="1" dirty="0">
              <a:solidFill>
                <a:srgbClr val="0000FF"/>
              </a:solidFill>
              <a:latin typeface="华文楷体" panose="02010600040101010101" charset="-122"/>
              <a:ea typeface="华文楷体" panose="02010600040101010101" charset="-122"/>
              <a:cs typeface="华文楷体" panose="02010600040101010101" charset="-122"/>
            </a:endParaRPr>
          </a:p>
          <a:p>
            <a:pPr eaLnBrk="1" hangingPunct="1">
              <a:lnSpc>
                <a:spcPct val="150000"/>
              </a:lnSpc>
            </a:pPr>
            <a:r>
              <a:rPr lang="zh-CN" altLang="zh-CN" sz="2600" b="1" dirty="0">
                <a:solidFill>
                  <a:srgbClr val="0000FF"/>
                </a:solidFill>
                <a:latin typeface="华文楷体" panose="02010600040101010101" charset="-122"/>
                <a:ea typeface="华文楷体" panose="02010600040101010101" charset="-122"/>
                <a:cs typeface="华文楷体" panose="02010600040101010101" charset="-122"/>
              </a:rPr>
              <a:t>波浪在愤怒的飞沫中呼叫，跟狂风争鸣。</a:t>
            </a:r>
            <a:endParaRPr lang="zh-CN" altLang="zh-CN" sz="2600" b="1" dirty="0">
              <a:solidFill>
                <a:srgbClr val="0000FF"/>
              </a:solidFill>
              <a:latin typeface="华文楷体" panose="02010600040101010101" charset="-122"/>
              <a:ea typeface="华文楷体" panose="02010600040101010101" charset="-122"/>
              <a:cs typeface="华文楷体" panose="02010600040101010101" charset="-122"/>
            </a:endParaRPr>
          </a:p>
          <a:p>
            <a:pPr eaLnBrk="1" hangingPunct="1">
              <a:lnSpc>
                <a:spcPct val="150000"/>
              </a:lnSpc>
            </a:pPr>
            <a:r>
              <a:rPr lang="zh-CN" altLang="zh-CN" sz="2600" b="1" dirty="0">
                <a:solidFill>
                  <a:srgbClr val="0000FF"/>
                </a:solidFill>
                <a:latin typeface="华文楷体" panose="02010600040101010101" charset="-122"/>
                <a:ea typeface="华文楷体" panose="02010600040101010101" charset="-122"/>
                <a:cs typeface="华文楷体" panose="02010600040101010101" charset="-122"/>
              </a:rPr>
              <a:t>大海抓住闪电的箭光，把它们熄灭在自己的深渊里。 </a:t>
            </a:r>
            <a:endParaRPr lang="zh-CN" altLang="zh-CN" sz="2600" b="1" dirty="0">
              <a:solidFill>
                <a:srgbClr val="0000FF"/>
              </a:solidFill>
              <a:latin typeface="华文楷体" panose="02010600040101010101" charset="-122"/>
              <a:ea typeface="华文楷体" panose="02010600040101010101" charset="-122"/>
              <a:cs typeface="华文楷体" panose="02010600040101010101" charset="-122"/>
            </a:endParaRPr>
          </a:p>
        </p:txBody>
      </p:sp>
      <p:sp>
        <p:nvSpPr>
          <p:cNvPr id="41989" name="Text Box 5"/>
          <p:cNvSpPr txBox="1">
            <a:spLocks noChangeArrowheads="1"/>
          </p:cNvSpPr>
          <p:nvPr/>
        </p:nvSpPr>
        <p:spPr bwMode="auto">
          <a:xfrm>
            <a:off x="1318895" y="487045"/>
            <a:ext cx="1141095" cy="1198880"/>
          </a:xfrm>
          <a:prstGeom prst="rect">
            <a:avLst/>
          </a:prstGeom>
          <a:solidFill>
            <a:srgbClr val="7030A0">
              <a:alpha val="25000"/>
            </a:srgbClr>
          </a:solidFill>
          <a:ln w="28575" cmpd="dbl">
            <a:solidFill>
              <a:srgbClr val="FF00FF"/>
            </a:solidFill>
            <a:prstDash val="sysDot"/>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zh-CN" sz="3600" b="1" dirty="0">
                <a:solidFill>
                  <a:srgbClr val="FF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大海波浪</a:t>
            </a:r>
            <a:endParaRPr lang="zh-CN" altLang="zh-CN" sz="3600" b="1" dirty="0">
              <a:solidFill>
                <a:srgbClr val="FF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strips(downRight)">
                                      <p:cBhvr>
                                        <p:cTn id="7" dur="500"/>
                                        <p:tgtEl>
                                          <p:spTgt spid="4198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430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grpId="0" nodeType="clickEffect">
                                  <p:stCondLst>
                                    <p:cond delay="0"/>
                                  </p:stCondLst>
                                  <p:childTnLst>
                                    <p:set>
                                      <p:cBhvr>
                                        <p:cTn id="15" dur="1" fill="hold">
                                          <p:stCondLst>
                                            <p:cond delay="0"/>
                                          </p:stCondLst>
                                        </p:cTn>
                                        <p:tgtEl>
                                          <p:spTgt spid="43012"/>
                                        </p:tgtEl>
                                        <p:attrNameLst>
                                          <p:attrName>style.visibility</p:attrName>
                                        </p:attrNameLst>
                                      </p:cBhvr>
                                      <p:to>
                                        <p:strVal val="visible"/>
                                      </p:to>
                                    </p:set>
                                    <p:anim calcmode="lin" valueType="num">
                                      <p:cBhvr additive="base">
                                        <p:cTn id="16" dur="500" fill="hold"/>
                                        <p:tgtEl>
                                          <p:spTgt spid="43012"/>
                                        </p:tgtEl>
                                        <p:attrNameLst>
                                          <p:attrName>ppt_x</p:attrName>
                                        </p:attrNameLst>
                                      </p:cBhvr>
                                      <p:tavLst>
                                        <p:tav tm="0">
                                          <p:val>
                                            <p:strVal val="1+#ppt_w/2"/>
                                          </p:val>
                                        </p:tav>
                                        <p:tav tm="100000">
                                          <p:val>
                                            <p:strVal val="#ppt_x"/>
                                          </p:val>
                                        </p:tav>
                                      </p:tavLst>
                                    </p:anim>
                                    <p:anim calcmode="lin" valueType="num">
                                      <p:cBhvr additive="base">
                                        <p:cTn id="17" dur="500" fill="hold"/>
                                        <p:tgtEl>
                                          <p:spTgt spid="430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bldLvl="0" animBg="1" autoUpdateAnimBg="0"/>
      <p:bldP spid="43013" grpId="0" bldLvl="0" animBg="1" autoUpdateAnimBg="0"/>
      <p:bldP spid="41989" grpId="0" bldLvl="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64000"/>
          </a:blip>
          <a:stretch>
            <a:fillRect/>
          </a:stretch>
        </a:blipFill>
        <a:effectLst/>
      </p:bgPr>
    </p:bg>
    <p:spTree>
      <p:nvGrpSpPr>
        <p:cNvPr id="1" name=""/>
        <p:cNvGrpSpPr/>
        <p:nvPr/>
      </p:nvGrpSpPr>
      <p:grpSpPr>
        <a:xfrm>
          <a:off x="0" y="0"/>
          <a:ext cx="0" cy="0"/>
          <a:chOff x="0" y="0"/>
          <a:chExt cx="0" cy="0"/>
        </a:xfrm>
      </p:grpSpPr>
      <p:sp>
        <p:nvSpPr>
          <p:cNvPr id="44037" name="Text Box 5"/>
          <p:cNvSpPr txBox="1">
            <a:spLocks noChangeArrowheads="1"/>
          </p:cNvSpPr>
          <p:nvPr/>
        </p:nvSpPr>
        <p:spPr bwMode="auto">
          <a:xfrm>
            <a:off x="1713230" y="565785"/>
            <a:ext cx="6357620" cy="1106805"/>
          </a:xfrm>
          <a:prstGeom prst="rect">
            <a:avLst/>
          </a:prstGeom>
          <a:solidFill>
            <a:srgbClr val="FF0000">
              <a:alpha val="28000"/>
            </a:srgbClr>
          </a:solidFill>
          <a:ln>
            <a:noFill/>
          </a:ln>
          <a:effectLst/>
        </p:spPr>
        <p:txBody>
          <a:bodyPr wrap="square">
            <a:spAutoFit/>
          </a:bodyPr>
          <a:lstStyle/>
          <a:p>
            <a:pPr eaLnBrk="1" hangingPunct="1">
              <a:lnSpc>
                <a:spcPct val="110000"/>
              </a:lnSpc>
              <a:spcBef>
                <a:spcPct val="50000"/>
              </a:spcBef>
              <a:defRPr/>
            </a:pPr>
            <a:r>
              <a:rPr 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——象征害怕革命会破坏他们的安乐窝的形形色色的假革命和不革命者</a:t>
            </a:r>
            <a:endParaRPr 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44038" name="Text Box 6"/>
          <p:cNvSpPr txBox="1">
            <a:spLocks noChangeArrowheads="1"/>
          </p:cNvSpPr>
          <p:nvPr/>
        </p:nvSpPr>
        <p:spPr bwMode="auto">
          <a:xfrm>
            <a:off x="529590" y="2173605"/>
            <a:ext cx="8085455" cy="2489200"/>
          </a:xfrm>
          <a:prstGeom prst="rect">
            <a:avLst/>
          </a:prstGeom>
          <a:solidFill>
            <a:schemeClr val="accent2">
              <a:alpha val="28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en-US" altLang="zh-CN" sz="2100" b="1">
                <a:latin typeface="宋体" panose="02010600030101010101" pitchFamily="2" charset="-122"/>
              </a:rPr>
              <a:t>    </a:t>
            </a:r>
            <a:r>
              <a:rPr lang="zh-CN" altLang="zh-CN" sz="2600" b="1" dirty="0">
                <a:solidFill>
                  <a:srgbClr val="0000FF"/>
                </a:solidFill>
                <a:latin typeface="华文楷体" panose="02010600040101010101" charset="-122"/>
                <a:ea typeface="华文楷体" panose="02010600040101010101" charset="-122"/>
                <a:cs typeface="华文楷体" panose="02010600040101010101" charset="-122"/>
              </a:rPr>
              <a:t>海鸥在暴风雨来临之前呻吟着，——呻吟着，它们在大海上飞窜，想把自己对暴风雨的恐惧，掩藏到大海深处。</a:t>
            </a:r>
            <a:endParaRPr lang="zh-CN" altLang="zh-CN" sz="2600" b="1" dirty="0">
              <a:solidFill>
                <a:srgbClr val="0000FF"/>
              </a:solidFill>
              <a:latin typeface="华文楷体" panose="02010600040101010101" charset="-122"/>
              <a:ea typeface="华文楷体" panose="02010600040101010101" charset="-122"/>
              <a:cs typeface="华文楷体" panose="02010600040101010101" charset="-122"/>
            </a:endParaRPr>
          </a:p>
          <a:p>
            <a:pPr eaLnBrk="1" hangingPunct="1">
              <a:lnSpc>
                <a:spcPct val="120000"/>
              </a:lnSpc>
            </a:pPr>
            <a:r>
              <a:rPr lang="zh-CN" altLang="zh-CN" sz="2600" b="1" dirty="0">
                <a:solidFill>
                  <a:srgbClr val="0000FF"/>
                </a:solidFill>
                <a:latin typeface="华文楷体" panose="02010600040101010101" charset="-122"/>
                <a:ea typeface="华文楷体" panose="02010600040101010101" charset="-122"/>
                <a:cs typeface="华文楷体" panose="02010600040101010101" charset="-122"/>
              </a:rPr>
              <a:t>       海鸭也在呻吟着，——它们这些海鸭啊，享受不了生活的战斗的欢乐：轰隆隆的雷声就把它们吓坏了。</a:t>
            </a:r>
            <a:endParaRPr lang="zh-CN" altLang="zh-CN" sz="2600" b="1" dirty="0">
              <a:solidFill>
                <a:srgbClr val="0000FF"/>
              </a:solidFill>
              <a:latin typeface="华文楷体" panose="02010600040101010101" charset="-122"/>
              <a:ea typeface="华文楷体" panose="02010600040101010101" charset="-122"/>
              <a:cs typeface="华文楷体" panose="02010600040101010101" charset="-122"/>
            </a:endParaRPr>
          </a:p>
        </p:txBody>
      </p:sp>
      <p:sp>
        <p:nvSpPr>
          <p:cNvPr id="2" name="Text Box 5"/>
          <p:cNvSpPr txBox="1">
            <a:spLocks noChangeArrowheads="1"/>
          </p:cNvSpPr>
          <p:nvPr/>
        </p:nvSpPr>
        <p:spPr bwMode="auto">
          <a:xfrm>
            <a:off x="366395" y="473710"/>
            <a:ext cx="1141095" cy="1198880"/>
          </a:xfrm>
          <a:prstGeom prst="rect">
            <a:avLst/>
          </a:prstGeom>
          <a:solidFill>
            <a:srgbClr val="7030A0">
              <a:alpha val="25000"/>
            </a:srgbClr>
          </a:solidFill>
          <a:ln w="28575" cmpd="dbl">
            <a:solidFill>
              <a:srgbClr val="FF00FF"/>
            </a:solidFill>
            <a:prstDash val="sysDot"/>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50000"/>
              </a:spcBef>
            </a:pPr>
            <a:r>
              <a:rPr lang="zh-CN" altLang="zh-CN" sz="3600" b="1" dirty="0">
                <a:solidFill>
                  <a:srgbClr val="FF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海鸥海鸭</a:t>
            </a:r>
            <a:endParaRPr lang="zh-CN" altLang="zh-CN" sz="3600" b="1" dirty="0">
              <a:solidFill>
                <a:srgbClr val="FF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4038">
                                            <p:txEl>
                                              <p:pRg st="0" end="0"/>
                                            </p:txEl>
                                          </p:spTgt>
                                        </p:tgtEl>
                                        <p:attrNameLst>
                                          <p:attrName>style.visibility</p:attrName>
                                        </p:attrNameLst>
                                      </p:cBhvr>
                                      <p:to>
                                        <p:strVal val="visible"/>
                                      </p:to>
                                    </p:set>
                                    <p:animEffect transition="in" filter="barn(inVertical)">
                                      <p:cBhvr>
                                        <p:cTn id="12" dur="500"/>
                                        <p:tgtEl>
                                          <p:spTgt spid="4403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4038">
                                            <p:txEl>
                                              <p:pRg st="1" end="1"/>
                                            </p:txEl>
                                          </p:spTgt>
                                        </p:tgtEl>
                                        <p:attrNameLst>
                                          <p:attrName>style.visibility</p:attrName>
                                        </p:attrNameLst>
                                      </p:cBhvr>
                                      <p:to>
                                        <p:strVal val="visible"/>
                                      </p:to>
                                    </p:set>
                                    <p:animEffect transition="in" filter="barn(inVertical)">
                                      <p:cBhvr>
                                        <p:cTn id="17" dur="500"/>
                                        <p:tgtEl>
                                          <p:spTgt spid="4403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44037"/>
                                        </p:tgtEl>
                                        <p:attrNameLst>
                                          <p:attrName>style.visibility</p:attrName>
                                        </p:attrNameLst>
                                      </p:cBhvr>
                                      <p:to>
                                        <p:strVal val="visible"/>
                                      </p:to>
                                    </p:set>
                                    <p:anim calcmode="lin" valueType="num">
                                      <p:cBhvr additive="base">
                                        <p:cTn id="22" dur="500" fill="hold"/>
                                        <p:tgtEl>
                                          <p:spTgt spid="44037"/>
                                        </p:tgtEl>
                                        <p:attrNameLst>
                                          <p:attrName>ppt_x</p:attrName>
                                        </p:attrNameLst>
                                      </p:cBhvr>
                                      <p:tavLst>
                                        <p:tav tm="0">
                                          <p:val>
                                            <p:strVal val="1+#ppt_w/2"/>
                                          </p:val>
                                        </p:tav>
                                        <p:tav tm="100000">
                                          <p:val>
                                            <p:strVal val="#ppt_x"/>
                                          </p:val>
                                        </p:tav>
                                      </p:tavLst>
                                    </p:anim>
                                    <p:anim calcmode="lin" valueType="num">
                                      <p:cBhvr additive="base">
                                        <p:cTn id="23" dur="500" fill="hold"/>
                                        <p:tgtEl>
                                          <p:spTgt spid="440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bldLvl="0" animBg="1" autoUpdateAnimBg="0"/>
      <p:bldP spid="2" grpId="0" bldLvl="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61000"/>
          </a:blip>
          <a:stretch>
            <a:fillRect/>
          </a:stretch>
        </a:blipFill>
        <a:effectLst/>
      </p:bgPr>
    </p:bg>
    <p:spTree>
      <p:nvGrpSpPr>
        <p:cNvPr id="1" name=""/>
        <p:cNvGrpSpPr/>
        <p:nvPr/>
      </p:nvGrpSpPr>
      <p:grpSpPr>
        <a:xfrm>
          <a:off x="0" y="0"/>
          <a:ext cx="0" cy="0"/>
          <a:chOff x="0" y="0"/>
          <a:chExt cx="0" cy="0"/>
        </a:xfrm>
      </p:grpSpPr>
      <p:sp>
        <p:nvSpPr>
          <p:cNvPr id="45060" name="Text Box 4"/>
          <p:cNvSpPr txBox="1">
            <a:spLocks noChangeArrowheads="1"/>
          </p:cNvSpPr>
          <p:nvPr/>
        </p:nvSpPr>
        <p:spPr bwMode="auto">
          <a:xfrm>
            <a:off x="960755" y="1352550"/>
            <a:ext cx="6754495" cy="1050290"/>
          </a:xfrm>
          <a:prstGeom prst="rect">
            <a:avLst/>
          </a:prstGeom>
          <a:solidFill>
            <a:schemeClr val="accent2">
              <a:alpha val="28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en-US" altLang="zh-CN" sz="2100" b="1">
                <a:latin typeface="宋体" panose="02010600030101010101" pitchFamily="2" charset="-122"/>
              </a:rPr>
              <a:t>    </a:t>
            </a:r>
            <a:r>
              <a:rPr lang="zh-CN" altLang="zh-CN" sz="2600" b="1" dirty="0">
                <a:solidFill>
                  <a:srgbClr val="0000FF"/>
                </a:solidFill>
                <a:latin typeface="华文楷体" panose="02010600040101010101" charset="-122"/>
                <a:ea typeface="华文楷体" panose="02010600040101010101" charset="-122"/>
                <a:cs typeface="华文楷体" panose="02010600040101010101" charset="-122"/>
              </a:rPr>
              <a:t>蠢笨的企鹅，胆怯地把肥胖的身体躲藏在悬崖底下……</a:t>
            </a:r>
            <a:endParaRPr lang="zh-CN" altLang="zh-CN" sz="2600" b="1" dirty="0">
              <a:solidFill>
                <a:srgbClr val="0000FF"/>
              </a:solidFill>
              <a:latin typeface="华文楷体" panose="02010600040101010101" charset="-122"/>
              <a:ea typeface="华文楷体" panose="02010600040101010101" charset="-122"/>
              <a:cs typeface="华文楷体" panose="02010600040101010101" charset="-122"/>
            </a:endParaRPr>
          </a:p>
        </p:txBody>
      </p:sp>
      <p:sp>
        <p:nvSpPr>
          <p:cNvPr id="40964" name="Text Box 5"/>
          <p:cNvSpPr txBox="1">
            <a:spLocks noChangeArrowheads="1"/>
          </p:cNvSpPr>
          <p:nvPr/>
        </p:nvSpPr>
        <p:spPr bwMode="auto">
          <a:xfrm>
            <a:off x="4102812" y="758958"/>
            <a:ext cx="309880"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zh-CN" sz="1200">
              <a:ea typeface="隶书" panose="02010509060101010101" pitchFamily="49" charset="-122"/>
            </a:endParaRPr>
          </a:p>
        </p:txBody>
      </p:sp>
      <p:sp>
        <p:nvSpPr>
          <p:cNvPr id="45062" name="Text Box 6"/>
          <p:cNvSpPr txBox="1">
            <a:spLocks noChangeArrowheads="1"/>
          </p:cNvSpPr>
          <p:nvPr/>
        </p:nvSpPr>
        <p:spPr bwMode="auto">
          <a:xfrm>
            <a:off x="2249805" y="627380"/>
            <a:ext cx="5160645" cy="553085"/>
          </a:xfrm>
          <a:prstGeom prst="rect">
            <a:avLst/>
          </a:prstGeom>
          <a:solidFill>
            <a:srgbClr val="FF0000">
              <a:alpha val="28000"/>
            </a:srgbClr>
          </a:solidFill>
          <a:ln>
            <a:noFill/>
          </a:ln>
          <a:effectLst/>
        </p:spPr>
        <p:txBody>
          <a:bodyPr wrap="square">
            <a:spAutoFit/>
          </a:bodyPr>
          <a:lstStyle/>
          <a:p>
            <a:pPr eaLnBrk="1" hangingPunct="1">
              <a:spcBef>
                <a:spcPct val="50000"/>
              </a:spcBef>
              <a:defRPr/>
            </a:pPr>
            <a:r>
              <a:rPr 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——假装革命和害怕革命的人</a:t>
            </a:r>
            <a:endParaRPr 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pic>
        <p:nvPicPr>
          <p:cNvPr id="75778" name="Picture 2" descr="http://image.jxvdy.com/2014/1115/5466c53e8a307f4717533_0.jpg"/>
          <p:cNvPicPr>
            <a:picLocks noChangeAspect="1" noChangeArrowheads="1"/>
          </p:cNvPicPr>
          <p:nvPr/>
        </p:nvPicPr>
        <p:blipFill>
          <a:blip r:embed="rId2" cstate="email"/>
          <a:srcRect/>
          <a:stretch>
            <a:fillRect/>
          </a:stretch>
        </p:blipFill>
        <p:spPr bwMode="auto">
          <a:xfrm>
            <a:off x="3079287" y="2332510"/>
            <a:ext cx="3178933" cy="2438097"/>
          </a:xfrm>
          <a:prstGeom prst="rect">
            <a:avLst/>
          </a:prstGeom>
          <a:ln>
            <a:noFill/>
          </a:ln>
          <a:effectLst>
            <a:softEdge rad="112500"/>
          </a:effectLst>
        </p:spPr>
      </p:pic>
      <p:sp>
        <p:nvSpPr>
          <p:cNvPr id="41989" name="Text Box 5"/>
          <p:cNvSpPr txBox="1">
            <a:spLocks noChangeArrowheads="1"/>
          </p:cNvSpPr>
          <p:nvPr/>
        </p:nvSpPr>
        <p:spPr bwMode="auto">
          <a:xfrm>
            <a:off x="547370" y="511810"/>
            <a:ext cx="1376680" cy="645160"/>
          </a:xfrm>
          <a:prstGeom prst="rect">
            <a:avLst/>
          </a:prstGeom>
          <a:solidFill>
            <a:srgbClr val="7030A0">
              <a:alpha val="25000"/>
            </a:srgbClr>
          </a:solidFill>
          <a:ln w="28575" cmpd="dbl">
            <a:solidFill>
              <a:srgbClr val="FF00FF"/>
            </a:solidFill>
            <a:prstDash val="sysDot"/>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zh-CN" sz="3600" b="1" dirty="0">
                <a:solidFill>
                  <a:srgbClr val="FF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企 鹅</a:t>
            </a:r>
            <a:endParaRPr lang="zh-CN" altLang="zh-CN" sz="3600" b="1" dirty="0">
              <a:solidFill>
                <a:srgbClr val="FF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strips(downRight)">
                                      <p:cBhvr>
                                        <p:cTn id="7" dur="500"/>
                                        <p:tgtEl>
                                          <p:spTgt spid="41989"/>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5060"/>
                                        </p:tgtEl>
                                        <p:attrNameLst>
                                          <p:attrName>style.visibility</p:attrName>
                                        </p:attrNameLst>
                                      </p:cBhvr>
                                      <p:to>
                                        <p:strVal val="visible"/>
                                      </p:to>
                                    </p:set>
                                    <p:anim calcmode="lin" valueType="num">
                                      <p:cBhvr additive="base">
                                        <p:cTn id="12" dur="500" fill="hold"/>
                                        <p:tgtEl>
                                          <p:spTgt spid="45060"/>
                                        </p:tgtEl>
                                        <p:attrNameLst>
                                          <p:attrName>ppt_x</p:attrName>
                                        </p:attrNameLst>
                                      </p:cBhvr>
                                      <p:tavLst>
                                        <p:tav tm="0">
                                          <p:val>
                                            <p:strVal val="0-#ppt_w/2"/>
                                          </p:val>
                                        </p:tav>
                                        <p:tav tm="100000">
                                          <p:val>
                                            <p:strVal val="#ppt_x"/>
                                          </p:val>
                                        </p:tav>
                                      </p:tavLst>
                                    </p:anim>
                                    <p:anim calcmode="lin" valueType="num">
                                      <p:cBhvr additive="base">
                                        <p:cTn id="13" dur="500" fill="hold"/>
                                        <p:tgtEl>
                                          <p:spTgt spid="4506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45062"/>
                                        </p:tgtEl>
                                        <p:attrNameLst>
                                          <p:attrName>style.visibility</p:attrName>
                                        </p:attrNameLst>
                                      </p:cBhvr>
                                      <p:to>
                                        <p:strVal val="visible"/>
                                      </p:to>
                                    </p:set>
                                    <p:anim calcmode="lin" valueType="num">
                                      <p:cBhvr additive="base">
                                        <p:cTn id="18" dur="500" fill="hold"/>
                                        <p:tgtEl>
                                          <p:spTgt spid="45062"/>
                                        </p:tgtEl>
                                        <p:attrNameLst>
                                          <p:attrName>ppt_x</p:attrName>
                                        </p:attrNameLst>
                                      </p:cBhvr>
                                      <p:tavLst>
                                        <p:tav tm="0">
                                          <p:val>
                                            <p:strVal val="1+#ppt_w/2"/>
                                          </p:val>
                                        </p:tav>
                                        <p:tav tm="100000">
                                          <p:val>
                                            <p:strVal val="#ppt_x"/>
                                          </p:val>
                                        </p:tav>
                                      </p:tavLst>
                                    </p:anim>
                                    <p:anim calcmode="lin" valueType="num">
                                      <p:cBhvr additive="base">
                                        <p:cTn id="19" dur="500" fill="hold"/>
                                        <p:tgtEl>
                                          <p:spTgt spid="450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bldLvl="0" animBg="1" autoUpdateAnimBg="0"/>
      <p:bldP spid="45062" grpId="0" bldLvl="0" animBg="1" autoUpdateAnimBg="0"/>
      <p:bldP spid="41989" grpId="0" bldLvl="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Text Box 5"/>
          <p:cNvSpPr txBox="1">
            <a:spLocks noChangeArrowheads="1"/>
          </p:cNvSpPr>
          <p:nvPr/>
        </p:nvSpPr>
        <p:spPr bwMode="auto">
          <a:xfrm>
            <a:off x="536575" y="1584325"/>
            <a:ext cx="8070850" cy="2968625"/>
          </a:xfrm>
          <a:prstGeom prst="rect">
            <a:avLst/>
          </a:prstGeom>
          <a:solidFill>
            <a:schemeClr val="accent2">
              <a:alpha val="28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zh-CN" sz="2025" b="1">
                <a:latin typeface="宋体" panose="02010600030101010101" pitchFamily="2" charset="-122"/>
              </a:rPr>
              <a:t>  </a:t>
            </a:r>
            <a:r>
              <a:rPr lang="en-US" altLang="zh-CN" sz="2025" b="1">
                <a:latin typeface="宋体" panose="02010600030101010101" pitchFamily="2" charset="-122"/>
              </a:rPr>
              <a:t>    </a:t>
            </a:r>
            <a:r>
              <a:rPr lang="zh-CN" altLang="zh-CN" sz="2600" b="1" dirty="0">
                <a:solidFill>
                  <a:srgbClr val="0000FF"/>
                </a:solidFill>
                <a:latin typeface="华文楷体" panose="02010600040101010101" charset="-122"/>
                <a:ea typeface="华文楷体" panose="02010600040101010101" charset="-122"/>
                <a:cs typeface="华文楷体" panose="02010600040101010101" charset="-122"/>
              </a:rPr>
              <a:t>乌云越来越暗，越来越低，向海面直压下来……</a:t>
            </a:r>
            <a:endParaRPr lang="zh-CN" altLang="zh-CN" sz="2600" b="1" dirty="0">
              <a:solidFill>
                <a:srgbClr val="0000FF"/>
              </a:solidFill>
              <a:latin typeface="华文楷体" panose="02010600040101010101" charset="-122"/>
              <a:ea typeface="华文楷体" panose="02010600040101010101" charset="-122"/>
              <a:cs typeface="华文楷体" panose="02010600040101010101" charset="-122"/>
            </a:endParaRPr>
          </a:p>
          <a:p>
            <a:pPr eaLnBrk="1" hangingPunct="1">
              <a:lnSpc>
                <a:spcPct val="120000"/>
              </a:lnSpc>
            </a:pPr>
            <a:r>
              <a:rPr lang="zh-CN" altLang="zh-CN" sz="2600" b="1" dirty="0">
                <a:solidFill>
                  <a:srgbClr val="0000FF"/>
                </a:solidFill>
                <a:latin typeface="华文楷体" panose="02010600040101010101" charset="-122"/>
                <a:ea typeface="华文楷体" panose="02010600040101010101" charset="-122"/>
                <a:cs typeface="华文楷体" panose="02010600040101010101" charset="-122"/>
              </a:rPr>
              <a:t>        在这鸟儿勇敢的叫喊声里，乌云听出了欢乐……</a:t>
            </a:r>
            <a:endParaRPr lang="zh-CN" altLang="zh-CN" sz="2600" b="1" dirty="0">
              <a:solidFill>
                <a:srgbClr val="0000FF"/>
              </a:solidFill>
              <a:latin typeface="华文楷体" panose="02010600040101010101" charset="-122"/>
              <a:ea typeface="华文楷体" panose="02010600040101010101" charset="-122"/>
              <a:cs typeface="华文楷体" panose="02010600040101010101" charset="-122"/>
            </a:endParaRPr>
          </a:p>
          <a:p>
            <a:pPr eaLnBrk="1" hangingPunct="1">
              <a:lnSpc>
                <a:spcPct val="120000"/>
              </a:lnSpc>
            </a:pPr>
            <a:r>
              <a:rPr lang="zh-CN" altLang="zh-CN" sz="2600" b="1" dirty="0">
                <a:solidFill>
                  <a:srgbClr val="0000FF"/>
                </a:solidFill>
                <a:latin typeface="华文楷体" panose="02010600040101010101" charset="-122"/>
                <a:ea typeface="华文楷体" panose="02010600040101010101" charset="-122"/>
                <a:cs typeface="华文楷体" panose="02010600040101010101" charset="-122"/>
              </a:rPr>
              <a:t>听出了愤怒的力量、热情的火焰和胜利的信心。</a:t>
            </a:r>
            <a:endParaRPr lang="zh-CN" altLang="zh-CN" sz="2600" b="1" dirty="0">
              <a:solidFill>
                <a:srgbClr val="0000FF"/>
              </a:solidFill>
              <a:latin typeface="华文楷体" panose="02010600040101010101" charset="-122"/>
              <a:ea typeface="华文楷体" panose="02010600040101010101" charset="-122"/>
              <a:cs typeface="华文楷体" panose="02010600040101010101" charset="-122"/>
            </a:endParaRPr>
          </a:p>
          <a:p>
            <a:pPr eaLnBrk="1" hangingPunct="1">
              <a:lnSpc>
                <a:spcPct val="120000"/>
              </a:lnSpc>
            </a:pPr>
            <a:r>
              <a:rPr lang="zh-CN" altLang="zh-CN" sz="2600" b="1" dirty="0">
                <a:solidFill>
                  <a:srgbClr val="0000FF"/>
                </a:solidFill>
                <a:latin typeface="华文楷体" panose="02010600040101010101" charset="-122"/>
                <a:ea typeface="华文楷体" panose="02010600040101010101" charset="-122"/>
                <a:cs typeface="华文楷体" panose="02010600040101010101" charset="-122"/>
              </a:rPr>
              <a:t>       一堆堆乌云，像青色的火焰，在无底的大海上燃烧。</a:t>
            </a:r>
            <a:endParaRPr lang="zh-CN" altLang="zh-CN" sz="2600" b="1" dirty="0">
              <a:solidFill>
                <a:srgbClr val="0000FF"/>
              </a:solidFill>
              <a:latin typeface="华文楷体" panose="02010600040101010101" charset="-122"/>
              <a:ea typeface="华文楷体" panose="02010600040101010101" charset="-122"/>
              <a:cs typeface="华文楷体" panose="02010600040101010101" charset="-122"/>
            </a:endParaRPr>
          </a:p>
          <a:p>
            <a:pPr eaLnBrk="1" hangingPunct="1">
              <a:lnSpc>
                <a:spcPct val="120000"/>
              </a:lnSpc>
            </a:pPr>
            <a:r>
              <a:rPr lang="zh-CN" altLang="zh-CN" sz="2600" b="1" dirty="0">
                <a:solidFill>
                  <a:srgbClr val="0000FF"/>
                </a:solidFill>
                <a:latin typeface="华文楷体" panose="02010600040101010101" charset="-122"/>
                <a:ea typeface="华文楷体" panose="02010600040101010101" charset="-122"/>
                <a:cs typeface="华文楷体" panose="02010600040101010101" charset="-122"/>
              </a:rPr>
              <a:t>       狂风紧紧抱起一层层巨浪，恶狠狠地把它们甩到悬崖上，把这些大块的翡翠摔成尘雾和碎末。</a:t>
            </a:r>
            <a:endParaRPr lang="zh-CN" altLang="zh-CN" sz="2600" b="1" dirty="0">
              <a:solidFill>
                <a:srgbClr val="0000FF"/>
              </a:solidFill>
              <a:latin typeface="华文楷体" panose="02010600040101010101" charset="-122"/>
              <a:ea typeface="华文楷体" panose="02010600040101010101" charset="-122"/>
              <a:cs typeface="华文楷体" panose="02010600040101010101" charset="-122"/>
            </a:endParaRPr>
          </a:p>
        </p:txBody>
      </p:sp>
      <p:sp>
        <p:nvSpPr>
          <p:cNvPr id="46086" name="Text Box 6"/>
          <p:cNvSpPr txBox="1">
            <a:spLocks noChangeArrowheads="1"/>
          </p:cNvSpPr>
          <p:nvPr/>
        </p:nvSpPr>
        <p:spPr bwMode="auto">
          <a:xfrm>
            <a:off x="2933700" y="624840"/>
            <a:ext cx="4812030" cy="553085"/>
          </a:xfrm>
          <a:prstGeom prst="rect">
            <a:avLst/>
          </a:prstGeom>
          <a:solidFill>
            <a:srgbClr val="FF0000">
              <a:alpha val="28000"/>
            </a:srgbClr>
          </a:solidFill>
          <a:ln>
            <a:noFill/>
          </a:ln>
          <a:effectLst/>
        </p:spPr>
        <p:txBody>
          <a:bodyPr wrap="square">
            <a:spAutoFit/>
          </a:bodyPr>
          <a:lstStyle/>
          <a:p>
            <a:pPr eaLnBrk="1" hangingPunct="1">
              <a:spcBef>
                <a:spcPct val="50000"/>
              </a:spcBef>
              <a:defRPr/>
            </a:pPr>
            <a:r>
              <a:rPr 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——反革命战争的反动势力</a:t>
            </a:r>
            <a:endParaRPr 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2" name="Text Box 5"/>
          <p:cNvSpPr txBox="1">
            <a:spLocks noChangeArrowheads="1"/>
          </p:cNvSpPr>
          <p:nvPr/>
        </p:nvSpPr>
        <p:spPr bwMode="auto">
          <a:xfrm>
            <a:off x="454025" y="302260"/>
            <a:ext cx="2274570" cy="1198880"/>
          </a:xfrm>
          <a:prstGeom prst="rect">
            <a:avLst/>
          </a:prstGeom>
          <a:solidFill>
            <a:srgbClr val="7030A0">
              <a:alpha val="25000"/>
            </a:srgbClr>
          </a:solidFill>
          <a:ln w="28575" cmpd="dbl">
            <a:solidFill>
              <a:srgbClr val="FF00FF"/>
            </a:solidFill>
            <a:prstDash val="sysDot"/>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50000"/>
              </a:spcBef>
            </a:pPr>
            <a:r>
              <a:rPr lang="zh-CN" altLang="zh-CN" sz="3600" b="1" dirty="0">
                <a:solidFill>
                  <a:srgbClr val="FF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乌云 闪电雷声 狂风</a:t>
            </a:r>
            <a:endParaRPr lang="zh-CN" altLang="zh-CN" sz="3600" b="1" dirty="0">
              <a:solidFill>
                <a:srgbClr val="FF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1" name="chimes.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6085"/>
                                        </p:tgtEl>
                                        <p:attrNameLst>
                                          <p:attrName>style.visibility</p:attrName>
                                        </p:attrNameLst>
                                      </p:cBhvr>
                                      <p:to>
                                        <p:strVal val="visible"/>
                                      </p:to>
                                    </p:set>
                                    <p:animEffect transition="in" filter="box(in)">
                                      <p:cBhvr>
                                        <p:cTn id="12" dur="500"/>
                                        <p:tgtEl>
                                          <p:spTgt spid="4608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6086"/>
                                        </p:tgtEl>
                                        <p:attrNameLst>
                                          <p:attrName>style.visibility</p:attrName>
                                        </p:attrNameLst>
                                      </p:cBhvr>
                                      <p:to>
                                        <p:strVal val="visible"/>
                                      </p:to>
                                    </p:set>
                                    <p:anim calcmode="lin" valueType="num">
                                      <p:cBhvr additive="base">
                                        <p:cTn id="17" dur="500" fill="hold"/>
                                        <p:tgtEl>
                                          <p:spTgt spid="46086"/>
                                        </p:tgtEl>
                                        <p:attrNameLst>
                                          <p:attrName>ppt_x</p:attrName>
                                        </p:attrNameLst>
                                      </p:cBhvr>
                                      <p:tavLst>
                                        <p:tav tm="0">
                                          <p:val>
                                            <p:strVal val="1+#ppt_w/2"/>
                                          </p:val>
                                        </p:tav>
                                        <p:tav tm="100000">
                                          <p:val>
                                            <p:strVal val="#ppt_x"/>
                                          </p:val>
                                        </p:tav>
                                      </p:tavLst>
                                    </p:anim>
                                    <p:anim calcmode="lin" valueType="num">
                                      <p:cBhvr additive="base">
                                        <p:cTn id="18" dur="500" fill="hold"/>
                                        <p:tgtEl>
                                          <p:spTgt spid="460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bldLvl="0" animBg="1" autoUpdateAnimBg="0"/>
      <p:bldP spid="46086" grpId="0" bldLvl="0" animBg="1" autoUpdateAnimBg="0"/>
      <p:bldP spid="2" grpId="0" bldLvl="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Oval 4"/>
          <p:cNvSpPr>
            <a:spLocks noChangeArrowheads="1"/>
          </p:cNvSpPr>
          <p:nvPr/>
        </p:nvSpPr>
        <p:spPr bwMode="auto">
          <a:xfrm>
            <a:off x="1684655" y="471805"/>
            <a:ext cx="1447165" cy="685800"/>
          </a:xfrm>
          <a:prstGeom prst="ellipse">
            <a:avLst/>
          </a:prstGeom>
        </p:spPr>
        <p:style>
          <a:lnRef idx="1">
            <a:schemeClr val="accent5"/>
          </a:lnRef>
          <a:fillRef idx="2">
            <a:schemeClr val="accent5"/>
          </a:fillRef>
          <a:effectRef idx="1">
            <a:schemeClr val="accent5"/>
          </a:effectRef>
          <a:fontRef idx="minor">
            <a:schemeClr val="dk1"/>
          </a:fontRef>
        </p:style>
        <p:txBody>
          <a:bodyPr wrap="none" anchor="ctr"/>
          <a:lstStyle/>
          <a:p>
            <a:pPr algn="ctr" eaLnBrk="1" hangingPunct="1">
              <a:defRPr/>
            </a:pPr>
            <a:r>
              <a:rPr lang="zh-CN" sz="3000" b="1" dirty="0">
                <a:solidFill>
                  <a:srgbClr val="FF00FF"/>
                </a:solidFill>
                <a:latin typeface="+mj-ea"/>
                <a:ea typeface="+mj-ea"/>
              </a:rPr>
              <a:t>海燕</a:t>
            </a:r>
            <a:endParaRPr lang="zh-CN" sz="3000" b="1" dirty="0">
              <a:solidFill>
                <a:srgbClr val="FF00FF"/>
              </a:solidFill>
              <a:latin typeface="+mj-ea"/>
              <a:ea typeface="+mj-ea"/>
            </a:endParaRPr>
          </a:p>
        </p:txBody>
      </p:sp>
      <p:sp>
        <p:nvSpPr>
          <p:cNvPr id="48133" name="Oval 5"/>
          <p:cNvSpPr>
            <a:spLocks noChangeArrowheads="1"/>
          </p:cNvSpPr>
          <p:nvPr/>
        </p:nvSpPr>
        <p:spPr bwMode="auto">
          <a:xfrm>
            <a:off x="1684655" y="1260475"/>
            <a:ext cx="1447165" cy="685800"/>
          </a:xfrm>
          <a:prstGeom prst="ellipse">
            <a:avLst/>
          </a:prstGeom>
        </p:spPr>
        <p:style>
          <a:lnRef idx="1">
            <a:schemeClr val="accent5"/>
          </a:lnRef>
          <a:fillRef idx="2">
            <a:schemeClr val="accent5"/>
          </a:fillRef>
          <a:effectRef idx="1">
            <a:schemeClr val="accent5"/>
          </a:effectRef>
          <a:fontRef idx="minor">
            <a:schemeClr val="dk1"/>
          </a:fontRef>
        </p:style>
        <p:txBody>
          <a:bodyPr wrap="none" anchor="ctr"/>
          <a:lstStyle/>
          <a:p>
            <a:pPr algn="ctr" eaLnBrk="1" hangingPunct="1">
              <a:defRPr/>
            </a:pPr>
            <a:r>
              <a:rPr lang="zh-CN" sz="3000" b="1" dirty="0">
                <a:solidFill>
                  <a:srgbClr val="FF00FF"/>
                </a:solidFill>
                <a:latin typeface="+mj-ea"/>
                <a:ea typeface="+mj-ea"/>
              </a:rPr>
              <a:t>海鸭等</a:t>
            </a:r>
            <a:endParaRPr lang="zh-CN" sz="3000" b="1" dirty="0">
              <a:solidFill>
                <a:srgbClr val="FF00FF"/>
              </a:solidFill>
              <a:latin typeface="+mj-ea"/>
              <a:ea typeface="+mj-ea"/>
            </a:endParaRPr>
          </a:p>
        </p:txBody>
      </p:sp>
      <p:sp>
        <p:nvSpPr>
          <p:cNvPr id="48134" name="Oval 6"/>
          <p:cNvSpPr>
            <a:spLocks noChangeArrowheads="1"/>
          </p:cNvSpPr>
          <p:nvPr/>
        </p:nvSpPr>
        <p:spPr bwMode="auto">
          <a:xfrm>
            <a:off x="1684655" y="2145030"/>
            <a:ext cx="1447165" cy="657225"/>
          </a:xfrm>
          <a:prstGeom prst="ellipse">
            <a:avLst/>
          </a:prstGeom>
        </p:spPr>
        <p:style>
          <a:lnRef idx="1">
            <a:schemeClr val="accent5"/>
          </a:lnRef>
          <a:fillRef idx="2">
            <a:schemeClr val="accent5"/>
          </a:fillRef>
          <a:effectRef idx="1">
            <a:schemeClr val="accent5"/>
          </a:effectRef>
          <a:fontRef idx="minor">
            <a:schemeClr val="dk1"/>
          </a:fontRef>
        </p:style>
        <p:txBody>
          <a:bodyPr wrap="none" anchor="ctr"/>
          <a:lstStyle/>
          <a:p>
            <a:pPr algn="ctr" eaLnBrk="1" hangingPunct="1">
              <a:defRPr/>
            </a:pPr>
            <a:r>
              <a:rPr lang="zh-CN" sz="3000" b="1" dirty="0">
                <a:solidFill>
                  <a:srgbClr val="FF00FF"/>
                </a:solidFill>
                <a:latin typeface="+mj-ea"/>
                <a:ea typeface="+mj-ea"/>
              </a:rPr>
              <a:t>暴风雨</a:t>
            </a:r>
            <a:endParaRPr lang="zh-CN" sz="3000" b="1" dirty="0">
              <a:solidFill>
                <a:srgbClr val="FF00FF"/>
              </a:solidFill>
              <a:latin typeface="+mj-ea"/>
              <a:ea typeface="+mj-ea"/>
            </a:endParaRPr>
          </a:p>
        </p:txBody>
      </p:sp>
      <p:sp>
        <p:nvSpPr>
          <p:cNvPr id="48135" name="Oval 7"/>
          <p:cNvSpPr>
            <a:spLocks noChangeArrowheads="1"/>
          </p:cNvSpPr>
          <p:nvPr/>
        </p:nvSpPr>
        <p:spPr bwMode="auto">
          <a:xfrm>
            <a:off x="1738630" y="2929255"/>
            <a:ext cx="1447165" cy="698500"/>
          </a:xfrm>
          <a:prstGeom prst="ellipse">
            <a:avLst/>
          </a:prstGeom>
        </p:spPr>
        <p:style>
          <a:lnRef idx="1">
            <a:schemeClr val="accent5"/>
          </a:lnRef>
          <a:fillRef idx="2">
            <a:schemeClr val="accent5"/>
          </a:fillRef>
          <a:effectRef idx="1">
            <a:schemeClr val="accent5"/>
          </a:effectRef>
          <a:fontRef idx="minor">
            <a:schemeClr val="dk1"/>
          </a:fontRef>
        </p:style>
        <p:txBody>
          <a:bodyPr wrap="none" anchor="ctr"/>
          <a:lstStyle/>
          <a:p>
            <a:pPr algn="ctr" eaLnBrk="1" hangingPunct="1">
              <a:defRPr/>
            </a:pPr>
            <a:r>
              <a:rPr lang="zh-CN" sz="3000" b="1" dirty="0">
                <a:solidFill>
                  <a:srgbClr val="FF00FF"/>
                </a:solidFill>
                <a:latin typeface="+mj-ea"/>
                <a:ea typeface="+mj-ea"/>
              </a:rPr>
              <a:t>大海</a:t>
            </a:r>
            <a:endParaRPr lang="zh-CN" sz="3000" b="1" dirty="0">
              <a:solidFill>
                <a:srgbClr val="FF00FF"/>
              </a:solidFill>
              <a:latin typeface="+mj-ea"/>
              <a:ea typeface="+mj-ea"/>
            </a:endParaRPr>
          </a:p>
        </p:txBody>
      </p:sp>
      <p:sp>
        <p:nvSpPr>
          <p:cNvPr id="48136" name="Oval 8"/>
          <p:cNvSpPr>
            <a:spLocks noChangeArrowheads="1"/>
          </p:cNvSpPr>
          <p:nvPr/>
        </p:nvSpPr>
        <p:spPr bwMode="auto">
          <a:xfrm>
            <a:off x="1739265" y="3728085"/>
            <a:ext cx="1476375" cy="863600"/>
          </a:xfrm>
          <a:prstGeom prst="ellipse">
            <a:avLst/>
          </a:prstGeom>
        </p:spPr>
        <p:style>
          <a:lnRef idx="1">
            <a:schemeClr val="accent5"/>
          </a:lnRef>
          <a:fillRef idx="2">
            <a:schemeClr val="accent5"/>
          </a:fillRef>
          <a:effectRef idx="1">
            <a:schemeClr val="accent5"/>
          </a:effectRef>
          <a:fontRef idx="minor">
            <a:schemeClr val="dk1"/>
          </a:fontRef>
        </p:style>
        <p:txBody>
          <a:bodyPr wrap="none" anchor="ctr"/>
          <a:lstStyle/>
          <a:p>
            <a:pPr algn="ctr" eaLnBrk="1" hangingPunct="1">
              <a:defRPr/>
            </a:pPr>
            <a:r>
              <a:rPr lang="zh-CN" sz="3000" b="1" dirty="0">
                <a:solidFill>
                  <a:srgbClr val="FF00FF"/>
                </a:solidFill>
                <a:latin typeface="+mj-ea"/>
                <a:ea typeface="+mj-ea"/>
              </a:rPr>
              <a:t>乌云</a:t>
            </a:r>
            <a:endParaRPr lang="zh-CN" sz="3000" b="1" dirty="0">
              <a:solidFill>
                <a:srgbClr val="FF00FF"/>
              </a:solidFill>
              <a:latin typeface="+mj-ea"/>
              <a:ea typeface="+mj-ea"/>
            </a:endParaRPr>
          </a:p>
          <a:p>
            <a:pPr algn="ctr" eaLnBrk="1" hangingPunct="1">
              <a:defRPr/>
            </a:pPr>
            <a:r>
              <a:rPr lang="zh-CN" sz="3000" b="1" dirty="0">
                <a:solidFill>
                  <a:srgbClr val="FF00FF"/>
                </a:solidFill>
                <a:latin typeface="+mj-ea"/>
                <a:ea typeface="+mj-ea"/>
              </a:rPr>
              <a:t>狂风</a:t>
            </a:r>
            <a:endParaRPr lang="zh-CN" sz="3000" b="1" dirty="0">
              <a:solidFill>
                <a:srgbClr val="FF00FF"/>
              </a:solidFill>
              <a:latin typeface="+mj-ea"/>
              <a:ea typeface="+mj-ea"/>
            </a:endParaRPr>
          </a:p>
        </p:txBody>
      </p:sp>
      <p:sp>
        <p:nvSpPr>
          <p:cNvPr id="43015" name="Text Box 9"/>
          <p:cNvSpPr txBox="1">
            <a:spLocks noChangeArrowheads="1"/>
          </p:cNvSpPr>
          <p:nvPr/>
        </p:nvSpPr>
        <p:spPr bwMode="auto">
          <a:xfrm>
            <a:off x="4374515" y="753745"/>
            <a:ext cx="4458335" cy="506730"/>
          </a:xfrm>
          <a:prstGeom prst="rect">
            <a:avLst/>
          </a:prstGeom>
          <a:solidFill>
            <a:srgbClr val="FF0000">
              <a:alpha val="28000"/>
            </a:srgb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lnSpc>
                <a:spcPct val="90000"/>
              </a:lnSpc>
              <a:spcBef>
                <a:spcPct val="50000"/>
              </a:spcBef>
            </a:pPr>
            <a:r>
              <a:rPr lang="zh-CN" altLang="zh-CN" sz="3000" b="1">
                <a:solidFill>
                  <a:srgbClr val="FF0000"/>
                </a:solidFill>
                <a:latin typeface="黑体" panose="02010609060101010101" pitchFamily="49" charset="-122"/>
                <a:ea typeface="黑体" panose="02010609060101010101" pitchFamily="49" charset="-122"/>
              </a:rPr>
              <a:t>象征迅猛发展的革命运动</a:t>
            </a:r>
            <a:endParaRPr lang="zh-CN" altLang="zh-CN" sz="3000" b="1">
              <a:solidFill>
                <a:srgbClr val="FF0000"/>
              </a:solidFill>
              <a:latin typeface="黑体" panose="02010609060101010101" pitchFamily="49" charset="-122"/>
              <a:ea typeface="黑体" panose="02010609060101010101" pitchFamily="49" charset="-122"/>
            </a:endParaRPr>
          </a:p>
        </p:txBody>
      </p:sp>
      <p:sp>
        <p:nvSpPr>
          <p:cNvPr id="43016" name="Text Box 10"/>
          <p:cNvSpPr txBox="1">
            <a:spLocks noChangeArrowheads="1"/>
          </p:cNvSpPr>
          <p:nvPr/>
        </p:nvSpPr>
        <p:spPr bwMode="auto">
          <a:xfrm>
            <a:off x="4374515" y="1554480"/>
            <a:ext cx="1751965" cy="506730"/>
          </a:xfrm>
          <a:prstGeom prst="rect">
            <a:avLst/>
          </a:prstGeom>
          <a:solidFill>
            <a:srgbClr val="FF0000">
              <a:alpha val="28000"/>
            </a:srgb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lnSpc>
                <a:spcPct val="90000"/>
              </a:lnSpc>
              <a:spcBef>
                <a:spcPct val="50000"/>
              </a:spcBef>
            </a:pPr>
            <a:r>
              <a:rPr lang="zh-CN" altLang="zh-CN" sz="3000" b="1">
                <a:solidFill>
                  <a:srgbClr val="FF0000"/>
                </a:solidFill>
                <a:latin typeface="黑体" panose="02010609060101010101" pitchFamily="49" charset="-122"/>
                <a:ea typeface="黑体" panose="02010609060101010101" pitchFamily="49" charset="-122"/>
              </a:rPr>
              <a:t>象征人民</a:t>
            </a:r>
            <a:endParaRPr lang="zh-CN" altLang="zh-CN" sz="3000" b="1">
              <a:solidFill>
                <a:srgbClr val="FF0000"/>
              </a:solidFill>
              <a:latin typeface="黑体" panose="02010609060101010101" pitchFamily="49" charset="-122"/>
              <a:ea typeface="黑体" panose="02010609060101010101" pitchFamily="49" charset="-122"/>
            </a:endParaRPr>
          </a:p>
        </p:txBody>
      </p:sp>
      <p:sp>
        <p:nvSpPr>
          <p:cNvPr id="43017" name="Text Box 11"/>
          <p:cNvSpPr txBox="1">
            <a:spLocks noChangeArrowheads="1"/>
          </p:cNvSpPr>
          <p:nvPr/>
        </p:nvSpPr>
        <p:spPr bwMode="auto">
          <a:xfrm>
            <a:off x="4374515" y="2302510"/>
            <a:ext cx="2532380" cy="506730"/>
          </a:xfrm>
          <a:prstGeom prst="rect">
            <a:avLst/>
          </a:prstGeom>
          <a:solidFill>
            <a:srgbClr val="FF0000">
              <a:alpha val="28000"/>
            </a:srgb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lnSpc>
                <a:spcPct val="90000"/>
              </a:lnSpc>
              <a:spcBef>
                <a:spcPct val="50000"/>
              </a:spcBef>
            </a:pPr>
            <a:r>
              <a:rPr lang="zh-CN" altLang="zh-CN" sz="3000" b="1">
                <a:solidFill>
                  <a:srgbClr val="FF0000"/>
                </a:solidFill>
                <a:latin typeface="黑体" panose="02010609060101010101" pitchFamily="49" charset="-122"/>
                <a:ea typeface="黑体" panose="02010609060101010101" pitchFamily="49" charset="-122"/>
              </a:rPr>
              <a:t>象征反动势力</a:t>
            </a:r>
            <a:endParaRPr lang="zh-CN" altLang="zh-CN" sz="3000" b="1">
              <a:solidFill>
                <a:srgbClr val="FF0000"/>
              </a:solidFill>
              <a:latin typeface="黑体" panose="02010609060101010101" pitchFamily="49" charset="-122"/>
              <a:ea typeface="黑体" panose="02010609060101010101" pitchFamily="49" charset="-122"/>
            </a:endParaRPr>
          </a:p>
        </p:txBody>
      </p:sp>
      <p:sp>
        <p:nvSpPr>
          <p:cNvPr id="43018" name="Text Box 12"/>
          <p:cNvSpPr txBox="1">
            <a:spLocks noChangeArrowheads="1"/>
          </p:cNvSpPr>
          <p:nvPr/>
        </p:nvSpPr>
        <p:spPr bwMode="auto">
          <a:xfrm>
            <a:off x="4377690" y="3126105"/>
            <a:ext cx="4455160" cy="506730"/>
          </a:xfrm>
          <a:prstGeom prst="rect">
            <a:avLst/>
          </a:prstGeom>
          <a:solidFill>
            <a:srgbClr val="FF0000">
              <a:alpha val="28000"/>
            </a:srgb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lnSpc>
                <a:spcPct val="90000"/>
              </a:lnSpc>
              <a:spcBef>
                <a:spcPct val="50000"/>
              </a:spcBef>
            </a:pPr>
            <a:r>
              <a:rPr lang="zh-CN" altLang="zh-CN" sz="3000" b="1">
                <a:solidFill>
                  <a:srgbClr val="FF0000"/>
                </a:solidFill>
                <a:latin typeface="黑体" panose="02010609060101010101" pitchFamily="49" charset="-122"/>
                <a:ea typeface="黑体" panose="02010609060101010101" pitchFamily="49" charset="-122"/>
              </a:rPr>
              <a:t>象征无产阶级革命先驱者</a:t>
            </a:r>
            <a:endParaRPr lang="zh-CN" altLang="zh-CN" sz="3000" b="1">
              <a:solidFill>
                <a:srgbClr val="FF0000"/>
              </a:solidFill>
              <a:latin typeface="黑体" panose="02010609060101010101" pitchFamily="49" charset="-122"/>
              <a:ea typeface="黑体" panose="02010609060101010101" pitchFamily="49" charset="-122"/>
            </a:endParaRPr>
          </a:p>
        </p:txBody>
      </p:sp>
      <p:sp>
        <p:nvSpPr>
          <p:cNvPr id="43019" name="Text Box 13"/>
          <p:cNvSpPr txBox="1">
            <a:spLocks noChangeArrowheads="1"/>
          </p:cNvSpPr>
          <p:nvPr/>
        </p:nvSpPr>
        <p:spPr bwMode="auto">
          <a:xfrm>
            <a:off x="4377690" y="3921760"/>
            <a:ext cx="4457700" cy="506730"/>
          </a:xfrm>
          <a:prstGeom prst="rect">
            <a:avLst/>
          </a:prstGeom>
          <a:solidFill>
            <a:srgbClr val="FF0000">
              <a:alpha val="28000"/>
            </a:srgb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lnSpc>
                <a:spcPct val="90000"/>
              </a:lnSpc>
              <a:spcBef>
                <a:spcPct val="50000"/>
              </a:spcBef>
            </a:pPr>
            <a:r>
              <a:rPr lang="zh-CN" altLang="zh-CN" sz="3000" b="1">
                <a:solidFill>
                  <a:srgbClr val="FF0000"/>
                </a:solidFill>
                <a:latin typeface="黑体" panose="02010609060101010101" pitchFamily="49" charset="-122"/>
                <a:ea typeface="黑体" panose="02010609060101010101" pitchFamily="49" charset="-122"/>
              </a:rPr>
              <a:t>假装革命和害怕革命的人</a:t>
            </a:r>
            <a:endParaRPr lang="zh-CN" altLang="zh-CN" sz="3000" b="1">
              <a:solidFill>
                <a:srgbClr val="FF0000"/>
              </a:solidFill>
              <a:latin typeface="黑体" panose="02010609060101010101" pitchFamily="49" charset="-122"/>
              <a:ea typeface="黑体" panose="02010609060101010101" pitchFamily="49" charset="-122"/>
            </a:endParaRPr>
          </a:p>
        </p:txBody>
      </p:sp>
      <p:sp>
        <p:nvSpPr>
          <p:cNvPr id="48142" name="Line 14"/>
          <p:cNvSpPr>
            <a:spLocks noChangeShapeType="1"/>
          </p:cNvSpPr>
          <p:nvPr/>
        </p:nvSpPr>
        <p:spPr bwMode="auto">
          <a:xfrm>
            <a:off x="3131649" y="843134"/>
            <a:ext cx="1350405" cy="2448353"/>
          </a:xfrm>
          <a:prstGeom prst="line">
            <a:avLst/>
          </a:prstGeom>
          <a:noFill/>
          <a:ln w="31750">
            <a:solidFill>
              <a:srgbClr val="00B05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48143" name="Line 15"/>
          <p:cNvSpPr>
            <a:spLocks noChangeShapeType="1"/>
          </p:cNvSpPr>
          <p:nvPr/>
        </p:nvSpPr>
        <p:spPr bwMode="auto">
          <a:xfrm>
            <a:off x="3132284" y="1652872"/>
            <a:ext cx="1296817" cy="2592841"/>
          </a:xfrm>
          <a:prstGeom prst="line">
            <a:avLst/>
          </a:prstGeom>
          <a:noFill/>
          <a:ln w="31750">
            <a:solidFill>
              <a:srgbClr val="00B05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48144" name="Line 16"/>
          <p:cNvSpPr>
            <a:spLocks noChangeShapeType="1"/>
          </p:cNvSpPr>
          <p:nvPr/>
        </p:nvSpPr>
        <p:spPr bwMode="auto">
          <a:xfrm flipV="1">
            <a:off x="3132283" y="1047934"/>
            <a:ext cx="1242039" cy="1463931"/>
          </a:xfrm>
          <a:prstGeom prst="line">
            <a:avLst/>
          </a:prstGeom>
          <a:noFill/>
          <a:ln w="31750">
            <a:solidFill>
              <a:srgbClr val="00B05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48145" name="Line 17"/>
          <p:cNvSpPr>
            <a:spLocks noChangeShapeType="1"/>
          </p:cNvSpPr>
          <p:nvPr/>
        </p:nvSpPr>
        <p:spPr bwMode="auto">
          <a:xfrm flipV="1">
            <a:off x="3131816" y="1783415"/>
            <a:ext cx="1295627" cy="1379779"/>
          </a:xfrm>
          <a:prstGeom prst="line">
            <a:avLst/>
          </a:prstGeom>
          <a:noFill/>
          <a:ln w="31750">
            <a:solidFill>
              <a:srgbClr val="00B05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48146" name="Line 18"/>
          <p:cNvSpPr>
            <a:spLocks noChangeShapeType="1"/>
          </p:cNvSpPr>
          <p:nvPr/>
        </p:nvSpPr>
        <p:spPr bwMode="auto">
          <a:xfrm flipV="1">
            <a:off x="3240648" y="2632536"/>
            <a:ext cx="1242039" cy="1548084"/>
          </a:xfrm>
          <a:prstGeom prst="line">
            <a:avLst/>
          </a:prstGeom>
          <a:noFill/>
          <a:ln w="31750">
            <a:solidFill>
              <a:srgbClr val="00B05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3" name="TextBox 2"/>
          <p:cNvSpPr txBox="1"/>
          <p:nvPr/>
        </p:nvSpPr>
        <p:spPr>
          <a:xfrm>
            <a:off x="-5715" y="-8890"/>
            <a:ext cx="741045" cy="1647190"/>
          </a:xfrm>
          <a:prstGeom prst="rect">
            <a:avLst/>
          </a:prstGeom>
          <a:solidFill>
            <a:schemeClr val="accent1"/>
          </a:solidFill>
        </p:spPr>
        <p:txBody>
          <a:bodyPr vert="eaVert" wrap="square">
            <a:spAutoFit/>
          </a:bodyPr>
          <a:lstStyle/>
          <a:p>
            <a:pPr eaLnBrk="1" hangingPunct="1">
              <a:lnSpc>
                <a:spcPct val="110000"/>
              </a:lnSpc>
              <a:defRPr/>
            </a:pPr>
            <a:r>
              <a:rPr lang="zh-CN" altLang="en-US" sz="3300" b="1" dirty="0">
                <a:solidFill>
                  <a:srgbClr val="0000FF"/>
                </a:solidFill>
                <a:latin typeface="+mj-ea"/>
                <a:ea typeface="+mj-ea"/>
              </a:rPr>
              <a:t>连 一连        </a:t>
            </a:r>
            <a:endParaRPr lang="zh-CN" altLang="en-US" sz="3300" b="1" dirty="0">
              <a:solidFill>
                <a:srgbClr val="0000FF"/>
              </a:solidFill>
              <a:latin typeface="+mj-ea"/>
              <a:ea typeface="+mj-ea"/>
            </a:endParaRPr>
          </a:p>
        </p:txBody>
      </p:sp>
      <p:sp>
        <p:nvSpPr>
          <p:cNvPr id="2" name="文本框 1"/>
          <p:cNvSpPr txBox="1"/>
          <p:nvPr/>
        </p:nvSpPr>
        <p:spPr>
          <a:xfrm>
            <a:off x="250825" y="2344420"/>
            <a:ext cx="1130300" cy="2247265"/>
          </a:xfrm>
          <a:prstGeom prst="rect">
            <a:avLst/>
          </a:prstGeom>
          <a:solidFill>
            <a:srgbClr val="FFFF00">
              <a:alpha val="25000"/>
            </a:srgbClr>
          </a:solidFill>
        </p:spPr>
        <p:txBody>
          <a:bodyPr vert="eaVert" wrap="square" rtlCol="0">
            <a:spAutoFit/>
          </a:bodyPr>
          <a:p>
            <a:pPr algn="ctr">
              <a:spcBef>
                <a:spcPct val="20000"/>
              </a:spcBef>
              <a:buClr>
                <a:schemeClr val="tx2"/>
              </a:buClr>
            </a:pPr>
            <a:r>
              <a:rPr lang="en-US" altLang="zh-CN" sz="2800" b="1" dirty="0">
                <a:solidFill>
                  <a:srgbClr val="FFC000"/>
                </a:solidFill>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800" b="1" dirty="0">
                <a:solidFill>
                  <a:srgbClr val="FFC000"/>
                </a:solidFill>
                <a:latin typeface="黑体" panose="02010609060101010101" pitchFamily="49" charset="-122"/>
                <a:ea typeface="黑体" panose="02010609060101010101" pitchFamily="49" charset="-122"/>
                <a:cs typeface="黑体" panose="02010609060101010101" pitchFamily="49" charset="-122"/>
                <a:sym typeface="+mn-ea"/>
              </a:rPr>
              <a:t>环境描写</a:t>
            </a:r>
            <a:endParaRPr lang="zh-CN" altLang="en-US" sz="2800" b="1" dirty="0">
              <a:solidFill>
                <a:srgbClr val="FFC000"/>
              </a:solidFill>
              <a:latin typeface="黑体" panose="02010609060101010101" pitchFamily="49" charset="-122"/>
              <a:ea typeface="黑体" panose="02010609060101010101" pitchFamily="49" charset="-122"/>
              <a:cs typeface="黑体" panose="02010609060101010101" pitchFamily="49" charset="-122"/>
            </a:endParaRPr>
          </a:p>
          <a:p>
            <a:pPr algn="ctr">
              <a:spcBef>
                <a:spcPct val="20000"/>
              </a:spcBef>
              <a:buClr>
                <a:schemeClr val="tx2"/>
              </a:buClr>
            </a:pPr>
            <a:r>
              <a:rPr lang="zh-CN" altLang="en-US" sz="2800" b="1" dirty="0">
                <a:solidFill>
                  <a:srgbClr val="FFC000"/>
                </a:solidFill>
                <a:latin typeface="黑体" panose="02010609060101010101" pitchFamily="49" charset="-122"/>
                <a:ea typeface="黑体" panose="02010609060101010101" pitchFamily="49" charset="-122"/>
                <a:cs typeface="黑体" panose="02010609060101010101" pitchFamily="49" charset="-122"/>
                <a:sym typeface="+mn-ea"/>
              </a:rPr>
              <a:t>（渲染烘托）</a:t>
            </a:r>
            <a:endParaRPr lang="zh-CN" altLang="en-US" sz="2800" b="1" dirty="0">
              <a:solidFill>
                <a:srgbClr val="FFC000"/>
              </a:solidFill>
              <a:latin typeface="黑体" panose="02010609060101010101" pitchFamily="49" charset="-122"/>
              <a:ea typeface="黑体" panose="02010609060101010101" pitchFamily="49" charset="-122"/>
              <a:cs typeface="黑体" panose="02010609060101010101" pitchFamily="49" charset="-122"/>
            </a:endParaRPr>
          </a:p>
        </p:txBody>
      </p:sp>
      <p:sp>
        <p:nvSpPr>
          <p:cNvPr id="20484" name="AutoShape 4"/>
          <p:cNvSpPr/>
          <p:nvPr/>
        </p:nvSpPr>
        <p:spPr>
          <a:xfrm rot="10800000">
            <a:off x="1530985" y="2233930"/>
            <a:ext cx="144145" cy="2467610"/>
          </a:xfrm>
          <a:prstGeom prst="rightBrace">
            <a:avLst>
              <a:gd name="adj1" fmla="val 103723"/>
              <a:gd name="adj2" fmla="val 50000"/>
            </a:avLst>
          </a:prstGeom>
          <a:noFill/>
          <a:ln w="19050" cap="flat" cmpd="sng">
            <a:solidFill>
              <a:schemeClr val="tx1"/>
            </a:solidFill>
            <a:prstDash val="solid"/>
            <a:round/>
            <a:headEnd type="none" w="med" len="med"/>
            <a:tailEnd type="none" w="med" len="med"/>
          </a:ln>
        </p:spPr>
        <p:txBody>
          <a:bodyPr wrap="none" anchor="ctr"/>
          <a:p>
            <a:endParaRPr lang="zh-CN" altLang="en-US" sz="2400" dirty="0">
              <a:latin typeface="Times New Roman" panose="02020603050405020304" pitchFamily="18" charset="0"/>
              <a:ea typeface="宋体" panose="02010600030101010101" pitchFamily="2"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142"/>
                                        </p:tgtEl>
                                        <p:attrNameLst>
                                          <p:attrName>style.visibility</p:attrName>
                                        </p:attrNameLst>
                                      </p:cBhvr>
                                      <p:to>
                                        <p:strVal val="visible"/>
                                      </p:to>
                                    </p:set>
                                    <p:anim calcmode="lin" valueType="num">
                                      <p:cBhvr additive="base">
                                        <p:cTn id="7" dur="500" fill="hold"/>
                                        <p:tgtEl>
                                          <p:spTgt spid="48142"/>
                                        </p:tgtEl>
                                        <p:attrNameLst>
                                          <p:attrName>ppt_x</p:attrName>
                                        </p:attrNameLst>
                                      </p:cBhvr>
                                      <p:tavLst>
                                        <p:tav tm="0">
                                          <p:val>
                                            <p:strVal val="0-#ppt_w/2"/>
                                          </p:val>
                                        </p:tav>
                                        <p:tav tm="100000">
                                          <p:val>
                                            <p:strVal val="#ppt_x"/>
                                          </p:val>
                                        </p:tav>
                                      </p:tavLst>
                                    </p:anim>
                                    <p:anim calcmode="lin" valueType="num">
                                      <p:cBhvr additive="base">
                                        <p:cTn id="8" dur="500" fill="hold"/>
                                        <p:tgtEl>
                                          <p:spTgt spid="481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143"/>
                                        </p:tgtEl>
                                        <p:attrNameLst>
                                          <p:attrName>style.visibility</p:attrName>
                                        </p:attrNameLst>
                                      </p:cBhvr>
                                      <p:to>
                                        <p:strVal val="visible"/>
                                      </p:to>
                                    </p:set>
                                    <p:anim calcmode="lin" valueType="num">
                                      <p:cBhvr additive="base">
                                        <p:cTn id="13" dur="500" fill="hold"/>
                                        <p:tgtEl>
                                          <p:spTgt spid="48143"/>
                                        </p:tgtEl>
                                        <p:attrNameLst>
                                          <p:attrName>ppt_x</p:attrName>
                                        </p:attrNameLst>
                                      </p:cBhvr>
                                      <p:tavLst>
                                        <p:tav tm="0">
                                          <p:val>
                                            <p:strVal val="0-#ppt_w/2"/>
                                          </p:val>
                                        </p:tav>
                                        <p:tav tm="100000">
                                          <p:val>
                                            <p:strVal val="#ppt_x"/>
                                          </p:val>
                                        </p:tav>
                                      </p:tavLst>
                                    </p:anim>
                                    <p:anim calcmode="lin" valueType="num">
                                      <p:cBhvr additive="base">
                                        <p:cTn id="14" dur="500" fill="hold"/>
                                        <p:tgtEl>
                                          <p:spTgt spid="4814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8144"/>
                                        </p:tgtEl>
                                        <p:attrNameLst>
                                          <p:attrName>style.visibility</p:attrName>
                                        </p:attrNameLst>
                                      </p:cBhvr>
                                      <p:to>
                                        <p:strVal val="visible"/>
                                      </p:to>
                                    </p:set>
                                    <p:anim calcmode="lin" valueType="num">
                                      <p:cBhvr additive="base">
                                        <p:cTn id="19" dur="500" fill="hold"/>
                                        <p:tgtEl>
                                          <p:spTgt spid="48144"/>
                                        </p:tgtEl>
                                        <p:attrNameLst>
                                          <p:attrName>ppt_x</p:attrName>
                                        </p:attrNameLst>
                                      </p:cBhvr>
                                      <p:tavLst>
                                        <p:tav tm="0">
                                          <p:val>
                                            <p:strVal val="0-#ppt_w/2"/>
                                          </p:val>
                                        </p:tav>
                                        <p:tav tm="100000">
                                          <p:val>
                                            <p:strVal val="#ppt_x"/>
                                          </p:val>
                                        </p:tav>
                                      </p:tavLst>
                                    </p:anim>
                                    <p:anim calcmode="lin" valueType="num">
                                      <p:cBhvr additive="base">
                                        <p:cTn id="20" dur="500" fill="hold"/>
                                        <p:tgtEl>
                                          <p:spTgt spid="4814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8145"/>
                                        </p:tgtEl>
                                        <p:attrNameLst>
                                          <p:attrName>style.visibility</p:attrName>
                                        </p:attrNameLst>
                                      </p:cBhvr>
                                      <p:to>
                                        <p:strVal val="visible"/>
                                      </p:to>
                                    </p:set>
                                    <p:anim calcmode="lin" valueType="num">
                                      <p:cBhvr additive="base">
                                        <p:cTn id="25" dur="500" fill="hold"/>
                                        <p:tgtEl>
                                          <p:spTgt spid="48145"/>
                                        </p:tgtEl>
                                        <p:attrNameLst>
                                          <p:attrName>ppt_x</p:attrName>
                                        </p:attrNameLst>
                                      </p:cBhvr>
                                      <p:tavLst>
                                        <p:tav tm="0">
                                          <p:val>
                                            <p:strVal val="0-#ppt_w/2"/>
                                          </p:val>
                                        </p:tav>
                                        <p:tav tm="100000">
                                          <p:val>
                                            <p:strVal val="#ppt_x"/>
                                          </p:val>
                                        </p:tav>
                                      </p:tavLst>
                                    </p:anim>
                                    <p:anim calcmode="lin" valueType="num">
                                      <p:cBhvr additive="base">
                                        <p:cTn id="26" dur="500" fill="hold"/>
                                        <p:tgtEl>
                                          <p:spTgt spid="4814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8146"/>
                                        </p:tgtEl>
                                        <p:attrNameLst>
                                          <p:attrName>style.visibility</p:attrName>
                                        </p:attrNameLst>
                                      </p:cBhvr>
                                      <p:to>
                                        <p:strVal val="visible"/>
                                      </p:to>
                                    </p:set>
                                    <p:anim calcmode="lin" valueType="num">
                                      <p:cBhvr additive="base">
                                        <p:cTn id="31" dur="500" fill="hold"/>
                                        <p:tgtEl>
                                          <p:spTgt spid="48146"/>
                                        </p:tgtEl>
                                        <p:attrNameLst>
                                          <p:attrName>ppt_x</p:attrName>
                                        </p:attrNameLst>
                                      </p:cBhvr>
                                      <p:tavLst>
                                        <p:tav tm="0">
                                          <p:val>
                                            <p:strVal val="0-#ppt_w/2"/>
                                          </p:val>
                                        </p:tav>
                                        <p:tav tm="100000">
                                          <p:val>
                                            <p:strVal val="#ppt_x"/>
                                          </p:val>
                                        </p:tav>
                                      </p:tavLst>
                                    </p:anim>
                                    <p:anim calcmode="lin" valueType="num">
                                      <p:cBhvr additive="base">
                                        <p:cTn id="32" dur="500" fill="hold"/>
                                        <p:tgtEl>
                                          <p:spTgt spid="4814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20484"/>
                                        </p:tgtEl>
                                        <p:attrNameLst>
                                          <p:attrName>style.visibility</p:attrName>
                                        </p:attrNameLst>
                                      </p:cBhvr>
                                      <p:to>
                                        <p:strVal val="visible"/>
                                      </p:to>
                                    </p:set>
                                    <p:anim calcmode="lin" valueType="num">
                                      <p:cBhvr>
                                        <p:cTn id="37" dur="1" fill="hold"/>
                                        <p:tgtEl>
                                          <p:spTgt spid="20484"/>
                                        </p:tgtEl>
                                      </p:cBhvr>
                                    </p:anim>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linds(horizontal)">
                                      <p:cBhvr>
                                        <p:cTn id="42" dur="500"/>
                                        <p:tgtEl>
                                          <p:spTgt spid="2"/>
                                        </p:tgtEl>
                                      </p:cBhvr>
                                    </p:animEffect>
                                  </p:childTnLst>
                                </p:cTn>
                              </p:par>
                              <p:par>
                                <p:cTn id="43" presetID="3" presetClass="entr" presetSubtype="10" fill="hold" grpId="1" nodeType="withEffect">
                                  <p:stCondLst>
                                    <p:cond delay="0"/>
                                  </p:stCondLst>
                                  <p:childTnLst>
                                    <p:set>
                                      <p:cBhvr>
                                        <p:cTn id="44" dur="1" fill="hold">
                                          <p:stCondLst>
                                            <p:cond delay="0"/>
                                          </p:stCondLst>
                                        </p:cTn>
                                        <p:tgtEl>
                                          <p:spTgt spid="20484"/>
                                        </p:tgtEl>
                                        <p:attrNameLst>
                                          <p:attrName>style.visibility</p:attrName>
                                        </p:attrNameLst>
                                      </p:cBhvr>
                                      <p:to>
                                        <p:strVal val="visible"/>
                                      </p:to>
                                    </p:set>
                                    <p:animEffect transition="in" filter="blinds(horizontal)">
                                      <p:cBhvr>
                                        <p:cTn id="45"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2" grpId="0" bldLvl="0" animBg="1"/>
      <p:bldP spid="48143" grpId="0" bldLvl="0" animBg="1"/>
      <p:bldP spid="48144" grpId="0" bldLvl="0" animBg="1"/>
      <p:bldP spid="48145" grpId="0" bldLvl="0" animBg="1"/>
      <p:bldP spid="48146" grpId="0" bldLvl="0" animBg="1"/>
      <p:bldP spid="20484" grpId="0" bldLvl="0" animBg="1"/>
      <p:bldP spid="2" grpId="0" animBg="1"/>
      <p:bldP spid="20484"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59000"/>
          </a:blip>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07035" y="1500505"/>
            <a:ext cx="8329295" cy="3408045"/>
          </a:xfrm>
          <a:prstGeom prst="rect">
            <a:avLst/>
          </a:prstGeom>
          <a:solidFill>
            <a:srgbClr val="FF0000">
              <a:alpha val="19000"/>
            </a:srgbClr>
          </a:solidFill>
        </p:spPr>
        <p:txBody>
          <a:bodyPr wrap="square">
            <a:spAutoFit/>
          </a:bodyPr>
          <a:lstStyle/>
          <a:p>
            <a:pPr marL="514350" indent="-514350" eaLnBrk="1" hangingPunct="1">
              <a:lnSpc>
                <a:spcPct val="110000"/>
              </a:lnSpc>
              <a:buFont typeface="+mj-lt"/>
              <a:buAutoNum type="arabicPeriod"/>
              <a:defRPr/>
            </a:pPr>
            <a:r>
              <a:rPr lang="zh-CN" altLang="en-US" sz="2800" b="1" dirty="0">
                <a:solidFill>
                  <a:srgbClr val="FF0000"/>
                </a:solidFill>
                <a:latin typeface="黑体" panose="02010609060101010101" pitchFamily="49" charset="-122"/>
                <a:ea typeface="黑体" panose="02010609060101010101" pitchFamily="49" charset="-122"/>
              </a:rPr>
              <a:t>说明暴风雨即将来临，海燕以胜利的预言家的姿态号召人民要迎接暴风雨，敢于斗争，赢得胜利。</a:t>
            </a:r>
            <a:endParaRPr lang="en-US" altLang="zh-CN" sz="2800" b="1" dirty="0">
              <a:solidFill>
                <a:srgbClr val="FF0000"/>
              </a:solidFill>
              <a:latin typeface="黑体" panose="02010609060101010101" pitchFamily="49" charset="-122"/>
              <a:ea typeface="黑体" panose="02010609060101010101" pitchFamily="49" charset="-122"/>
            </a:endParaRPr>
          </a:p>
          <a:p>
            <a:pPr marL="514350" indent="-514350" eaLnBrk="1" hangingPunct="1">
              <a:lnSpc>
                <a:spcPct val="110000"/>
              </a:lnSpc>
              <a:buFont typeface="+mj-lt"/>
              <a:buAutoNum type="arabicPeriod"/>
              <a:defRPr/>
            </a:pPr>
            <a:r>
              <a:rPr lang="zh-CN" altLang="en-US" sz="2800" b="1" dirty="0">
                <a:solidFill>
                  <a:srgbClr val="FF0000"/>
                </a:solidFill>
                <a:latin typeface="黑体" panose="02010609060101010101" pitchFamily="49" charset="-122"/>
                <a:ea typeface="黑体" panose="02010609060101010101" pitchFamily="49" charset="-122"/>
              </a:rPr>
              <a:t>表明了海燕对暴风雨的渴望，表现了人民对沙皇反动政府的强烈仇恨，迫切地要求推翻沙皇统治。</a:t>
            </a:r>
            <a:endParaRPr lang="en-US" altLang="zh-CN" sz="2800" b="1" dirty="0">
              <a:solidFill>
                <a:srgbClr val="FF0000"/>
              </a:solidFill>
              <a:latin typeface="黑体" panose="02010609060101010101" pitchFamily="49" charset="-122"/>
              <a:ea typeface="黑体" panose="02010609060101010101" pitchFamily="49" charset="-122"/>
            </a:endParaRPr>
          </a:p>
          <a:p>
            <a:pPr marL="514350" indent="-514350" eaLnBrk="1" hangingPunct="1">
              <a:lnSpc>
                <a:spcPct val="110000"/>
              </a:lnSpc>
              <a:buFont typeface="+mj-lt"/>
              <a:buAutoNum type="arabicPeriod"/>
              <a:defRPr/>
            </a:pPr>
            <a:r>
              <a:rPr lang="zh-CN" altLang="en-US" sz="2800" b="1" dirty="0">
                <a:solidFill>
                  <a:srgbClr val="FF0000"/>
                </a:solidFill>
                <a:latin typeface="黑体" panose="02010609060101010101" pitchFamily="49" charset="-122"/>
                <a:ea typeface="黑体" panose="02010609060101010101" pitchFamily="49" charset="-122"/>
              </a:rPr>
              <a:t>加强了文章气势，表明人民群众一旦起来以后，其势如疾风暴雨，锐不可当，从而热情地歌颂了人民的力量。</a:t>
            </a:r>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29698" name="Text Box 2"/>
          <p:cNvSpPr txBox="1">
            <a:spLocks noChangeArrowheads="1"/>
          </p:cNvSpPr>
          <p:nvPr/>
        </p:nvSpPr>
        <p:spPr bwMode="auto">
          <a:xfrm>
            <a:off x="770890" y="885825"/>
            <a:ext cx="6275070" cy="553085"/>
          </a:xfrm>
          <a:prstGeom prst="rect">
            <a:avLst/>
          </a:prstGeom>
          <a:solidFill>
            <a:schemeClr val="bg1">
              <a:alpha val="33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marL="457200" indent="-457200" eaLnBrk="1" hangingPunct="1">
              <a:spcBef>
                <a:spcPct val="50000"/>
              </a:spcBef>
              <a:buFont typeface="Wingdings" panose="05000000000000000000" charset="0"/>
              <a:buChar char="u"/>
            </a:pPr>
            <a:r>
              <a:rPr lang="zh-CN" altLang="zh-CN" sz="3000" b="1">
                <a:solidFill>
                  <a:schemeClr val="tx1"/>
                </a:solidFill>
                <a:latin typeface="黑体" panose="02010609060101010101" pitchFamily="49" charset="-122"/>
                <a:ea typeface="黑体" panose="02010609060101010101" pitchFamily="49" charset="-122"/>
              </a:rPr>
              <a:t>三次出现“暴风雨”有哪些作用？</a:t>
            </a:r>
            <a:endParaRPr lang="zh-CN" altLang="zh-CN" sz="3000" b="1">
              <a:solidFill>
                <a:schemeClr val="tx1"/>
              </a:solidFill>
              <a:latin typeface="黑体" panose="02010609060101010101" pitchFamily="49" charset="-122"/>
              <a:ea typeface="黑体" panose="02010609060101010101" pitchFamily="49" charset="-122"/>
            </a:endParaRPr>
          </a:p>
        </p:txBody>
      </p:sp>
      <p:grpSp>
        <p:nvGrpSpPr>
          <p:cNvPr id="14" name="组合 13"/>
          <p:cNvGrpSpPr/>
          <p:nvPr/>
        </p:nvGrpSpPr>
        <p:grpSpPr>
          <a:xfrm>
            <a:off x="229870" y="174625"/>
            <a:ext cx="2346325" cy="649104"/>
            <a:chOff x="923" y="1552"/>
            <a:chExt cx="3695" cy="882"/>
          </a:xfrm>
        </p:grpSpPr>
        <p:pic>
          <p:nvPicPr>
            <p:cNvPr id="15" name="图片 14" descr="00 图标-04"/>
            <p:cNvPicPr>
              <a:picLocks noChangeAspect="1"/>
            </p:cNvPicPr>
            <p:nvPr/>
          </p:nvPicPr>
          <p:blipFill>
            <a:blip r:embed="rId2" cstate="print"/>
            <a:stretch>
              <a:fillRect/>
            </a:stretch>
          </p:blipFill>
          <p:spPr>
            <a:xfrm>
              <a:off x="923" y="1552"/>
              <a:ext cx="3695" cy="882"/>
            </a:xfrm>
            <a:prstGeom prst="rect">
              <a:avLst/>
            </a:prstGeom>
          </p:spPr>
        </p:pic>
        <p:sp>
          <p:nvSpPr>
            <p:cNvPr id="16" name="文本框 15"/>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合作探究</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200" y="1767205"/>
            <a:ext cx="8737600" cy="2158365"/>
          </a:xfrm>
          <a:prstGeom prst="rect">
            <a:avLst/>
          </a:prstGeom>
          <a:solidFill>
            <a:srgbClr val="FF0000">
              <a:alpha val="33000"/>
            </a:srgbClr>
          </a:solidFill>
        </p:spPr>
        <p:txBody>
          <a:bodyPr wrap="square">
            <a:spAutoFit/>
          </a:bodyPr>
          <a:lstStyle/>
          <a:p>
            <a:pPr eaLnBrk="1" hangingPunct="1">
              <a:lnSpc>
                <a:spcPct val="120000"/>
              </a:lnSpc>
              <a:defRPr/>
            </a:pPr>
            <a:r>
              <a:rPr lang="zh-CN" altLang="en-US" sz="2100" b="1" dirty="0">
                <a:solidFill>
                  <a:srgbClr val="0000FF"/>
                </a:solidFill>
                <a:latin typeface="+mj-ea"/>
                <a:ea typeface="+mj-ea"/>
              </a:rPr>
              <a:t>        </a:t>
            </a:r>
            <a:r>
              <a:rPr lang="zh-CN" altLang="en-US" sz="2800" b="1" dirty="0">
                <a:solidFill>
                  <a:srgbClr val="FF0000"/>
                </a:solidFill>
                <a:latin typeface="黑体" panose="02010609060101010101" pitchFamily="49" charset="-122"/>
                <a:ea typeface="黑体" panose="02010609060101010101" pitchFamily="49" charset="-122"/>
              </a:rPr>
              <a:t>这句话在内容上点明了中心，在结构上呼应了前文，有力地结束了全篇。运用祈使句，气势雄壮，语调高昂，表达了无产阶级对反动势力的无比愤怒和渴望大规模革命风暴早日到来的感情，富于号召力和战斗力。</a:t>
            </a:r>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29698" name="Text Box 2"/>
          <p:cNvSpPr txBox="1">
            <a:spLocks noChangeArrowheads="1"/>
          </p:cNvSpPr>
          <p:nvPr/>
        </p:nvSpPr>
        <p:spPr bwMode="auto">
          <a:xfrm>
            <a:off x="466090" y="579120"/>
            <a:ext cx="7198995" cy="1014730"/>
          </a:xfrm>
          <a:prstGeom prst="rect">
            <a:avLst/>
          </a:prstGeom>
          <a:solidFill>
            <a:schemeClr val="bg1">
              <a:alpha val="33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marL="457200" indent="-457200" eaLnBrk="1" hangingPunct="1">
              <a:spcBef>
                <a:spcPct val="50000"/>
              </a:spcBef>
              <a:buFont typeface="Wingdings" panose="05000000000000000000" charset="0"/>
              <a:buChar char="u"/>
            </a:pPr>
            <a:r>
              <a:rPr lang="zh-CN" altLang="zh-CN" sz="3000" b="1">
                <a:solidFill>
                  <a:schemeClr val="tx1"/>
                </a:solidFill>
                <a:latin typeface="黑体" panose="02010609060101010101" pitchFamily="49" charset="-122"/>
                <a:ea typeface="黑体" panose="02010609060101010101" pitchFamily="49" charset="-122"/>
              </a:rPr>
              <a:t>如何理解“让暴风雨来得更猛烈些吧”这句话？</a:t>
            </a:r>
            <a:endParaRPr lang="zh-CN" altLang="zh-CN" sz="3000" b="1">
              <a:solidFill>
                <a:schemeClr val="tx1"/>
              </a:solidFill>
              <a:latin typeface="黑体" panose="02010609060101010101" pitchFamily="49" charset="-122"/>
              <a:ea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866775" y="819150"/>
            <a:ext cx="7673340" cy="3692525"/>
          </a:xfrm>
          <a:prstGeom prst="rect">
            <a:avLst/>
          </a:prstGeom>
          <a:solidFill>
            <a:schemeClr val="bg1">
              <a:alpha val="33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marL="457200" indent="-457200" eaLnBrk="1" hangingPunct="1">
              <a:lnSpc>
                <a:spcPct val="130000"/>
              </a:lnSpc>
              <a:spcBef>
                <a:spcPct val="50000"/>
              </a:spcBef>
              <a:buFont typeface="Wingdings" panose="05000000000000000000" charset="0"/>
              <a:buChar char="u"/>
            </a:pPr>
            <a:r>
              <a:rPr lang="zh-CN" altLang="zh-CN" sz="3000" b="1">
                <a:solidFill>
                  <a:schemeClr val="tx1"/>
                </a:solidFill>
                <a:latin typeface="黑体" panose="02010609060101010101" pitchFamily="49" charset="-122"/>
                <a:ea typeface="黑体" panose="02010609060101010101" pitchFamily="49" charset="-122"/>
              </a:rPr>
              <a:t>文章的末尾，为什么海燕像“胜利的预言家”在呼喊“让暴风雨来得更猛烈些吧”？为什么海燕对暴风雨充满了渴望？“——暴风雨！暴风雨就要来啦！”“——让暴风雨来得更猛烈些吧！”两次大声疾呼表现了作者怎样的思想感情？ </a:t>
            </a:r>
            <a:endParaRPr lang="zh-CN" altLang="zh-CN" sz="3000" b="1">
              <a:solidFill>
                <a:schemeClr val="tx1"/>
              </a:solidFill>
              <a:latin typeface="黑体" panose="02010609060101010101" pitchFamily="49" charset="-122"/>
              <a:ea typeface="黑体" panose="02010609060101010101" pitchFamily="49" charset="-122"/>
            </a:endParaRPr>
          </a:p>
        </p:txBody>
      </p:sp>
    </p:spTree>
  </p:cSld>
  <p:clrMapOvr>
    <a:masterClrMapping/>
  </p:clrMapOvr>
  <p:transition>
    <p:cover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矩形 1"/>
          <p:cNvSpPr>
            <a:spLocks noChangeArrowheads="1"/>
          </p:cNvSpPr>
          <p:nvPr/>
        </p:nvSpPr>
        <p:spPr bwMode="auto">
          <a:xfrm>
            <a:off x="541655" y="649605"/>
            <a:ext cx="8060055" cy="4225290"/>
          </a:xfrm>
          <a:prstGeom prst="rect">
            <a:avLst/>
          </a:prstGeom>
          <a:solidFill>
            <a:srgbClr val="FF0000">
              <a:alpha val="12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lang="en-US" altLang="zh-CN"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让暴风雨来得更猛烈些吧！”这是革命者掷地有声的战斗的宣言，它预示着革命风暴即将来临，鼓舞人们积极行动起来，去迎接伟大的斗争，</a:t>
            </a:r>
            <a:endPar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a:lnSpc>
                <a:spcPct val="120000"/>
              </a:lnSpc>
            </a:pP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表达了自信豪迈的战斗</a:t>
            </a:r>
            <a:endPar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a:lnSpc>
                <a:spcPct val="120000"/>
              </a:lnSpc>
            </a:pP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热情和高昂的革命乐观</a:t>
            </a:r>
            <a:endPar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a:lnSpc>
                <a:spcPct val="120000"/>
              </a:lnSpc>
            </a:pP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主义精神。</a:t>
            </a:r>
            <a:endPar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pic>
        <p:nvPicPr>
          <p:cNvPr id="3" name="图片 2"/>
          <p:cNvPicPr>
            <a:picLocks noChangeAspect="1"/>
          </p:cNvPicPr>
          <p:nvPr/>
        </p:nvPicPr>
        <p:blipFill>
          <a:blip r:embed="rId1"/>
          <a:stretch>
            <a:fillRect/>
          </a:stretch>
        </p:blipFill>
        <p:spPr>
          <a:xfrm>
            <a:off x="5005070" y="2604135"/>
            <a:ext cx="3597275" cy="2270760"/>
          </a:xfrm>
          <a:prstGeom prst="rect">
            <a:avLst/>
          </a:prstGeom>
          <a:ln>
            <a:solidFill>
              <a:schemeClr val="accent1"/>
            </a:solidFill>
          </a:ln>
          <a:effectLst>
            <a:softEdge rad="76200"/>
          </a:effectLst>
        </p:spPr>
      </p:pic>
    </p:spTree>
  </p:cSld>
  <p:clrMapOvr>
    <a:masterClrMapping/>
  </p:clrMapOvr>
  <p:transition>
    <p:cover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67000"/>
          </a:blip>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356870" y="703580"/>
            <a:ext cx="5876290" cy="3941445"/>
            <a:chOff x="772" y="913"/>
            <a:chExt cx="9254" cy="6207"/>
          </a:xfrm>
        </p:grpSpPr>
        <p:sp>
          <p:nvSpPr>
            <p:cNvPr id="9" name="矩形: 圆角 4"/>
            <p:cNvSpPr/>
            <p:nvPr/>
          </p:nvSpPr>
          <p:spPr>
            <a:xfrm>
              <a:off x="772" y="913"/>
              <a:ext cx="9254" cy="6207"/>
            </a:xfrm>
            <a:prstGeom prst="round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a:p>
          </p:txBody>
        </p:sp>
        <p:sp>
          <p:nvSpPr>
            <p:cNvPr id="6" name="TextBox 3"/>
            <p:cNvSpPr txBox="1">
              <a:spLocks noChangeArrowheads="1"/>
            </p:cNvSpPr>
            <p:nvPr/>
          </p:nvSpPr>
          <p:spPr bwMode="auto">
            <a:xfrm>
              <a:off x="984" y="914"/>
              <a:ext cx="8840" cy="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lnSpc>
                  <a:spcPct val="110000"/>
                </a:lnSpc>
                <a:buFont typeface="Arial" panose="020B0604020202020204" pitchFamily="34" charset="0"/>
                <a:buNone/>
              </a:pPr>
              <a:r>
                <a:rPr lang="en-US" altLang="zh-CN" sz="2800" b="1">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800" b="1">
                  <a:latin typeface="黑体" panose="02010609060101010101" pitchFamily="49" charset="-122"/>
                  <a:ea typeface="黑体" panose="02010609060101010101" pitchFamily="49" charset="-122"/>
                  <a:cs typeface="黑体" panose="02010609060101010101" pitchFamily="49" charset="-122"/>
                  <a:sym typeface="+mn-ea"/>
                </a:rPr>
                <a:t>“马克西姆</a:t>
              </a:r>
              <a:r>
                <a:rPr lang="en-US" altLang="zh-CN" sz="2800" b="1">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b="1">
                  <a:latin typeface="黑体" panose="02010609060101010101" pitchFamily="49" charset="-122"/>
                  <a:ea typeface="黑体" panose="02010609060101010101" pitchFamily="49" charset="-122"/>
                  <a:cs typeface="黑体" panose="02010609060101010101" pitchFamily="49" charset="-122"/>
                  <a:sym typeface="+mn-ea"/>
                </a:rPr>
                <a:t>高尔基”，在俄语里是“最大的苦难”的意思。高尔基</a:t>
              </a:r>
              <a:r>
                <a:rPr lang="zh-CN" altLang="en-US" sz="2800" b="1">
                  <a:latin typeface="黑体" panose="02010609060101010101" pitchFamily="49" charset="-122"/>
                  <a:ea typeface="黑体" panose="02010609060101010101" pitchFamily="49" charset="-122"/>
                  <a:cs typeface="黑体" panose="02010609060101010101" pitchFamily="49" charset="-122"/>
                  <a:sym typeface="+mn-ea"/>
                </a:rPr>
                <a:t>生在木工家庭，十岁为生活所迫，走向社会，到处流浪。他当过鞋铺学徒，轮船杂役，面包工人等，备尝人间苦难，亲眼看到劳动人民在沙皇统治下所遭受的压迫与剥削，这为他的创作提供了丰富的题材。</a:t>
              </a:r>
              <a:endParaRPr lang="zh-CN" altLang="en-US" sz="2800" b="1" dirty="0">
                <a:latin typeface="黑体" panose="02010609060101010101" pitchFamily="49" charset="-122"/>
                <a:ea typeface="黑体" panose="02010609060101010101" pitchFamily="49" charset="-122"/>
                <a:cs typeface="黑体" panose="02010609060101010101" pitchFamily="49" charset="-122"/>
                <a:sym typeface="+mn-ea"/>
              </a:endParaRPr>
            </a:p>
          </p:txBody>
        </p:sp>
      </p:grpSp>
      <p:pic>
        <p:nvPicPr>
          <p:cNvPr id="4" name="图片 3"/>
          <p:cNvPicPr>
            <a:picLocks noChangeAspect="1"/>
          </p:cNvPicPr>
          <p:nvPr/>
        </p:nvPicPr>
        <p:blipFill>
          <a:blip r:embed="rId2"/>
          <a:stretch>
            <a:fillRect/>
          </a:stretch>
        </p:blipFill>
        <p:spPr>
          <a:xfrm>
            <a:off x="6290310" y="854710"/>
            <a:ext cx="2596515" cy="3639185"/>
          </a:xfrm>
          <a:prstGeom prst="roundRect">
            <a:avLst/>
          </a:prstGeom>
          <a:effectLst>
            <a:softEdge rad="114300"/>
          </a:effectLst>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67000"/>
          </a:blip>
          <a:stretch>
            <a:fillRect/>
          </a:stretch>
        </a:blipFill>
        <a:effectLst/>
      </p:bgPr>
    </p:bg>
    <p:spTree>
      <p:nvGrpSpPr>
        <p:cNvPr id="1" name=""/>
        <p:cNvGrpSpPr/>
        <p:nvPr/>
      </p:nvGrpSpPr>
      <p:grpSpPr>
        <a:xfrm>
          <a:off x="0" y="0"/>
          <a:ext cx="0" cy="0"/>
          <a:chOff x="0" y="0"/>
          <a:chExt cx="0" cy="0"/>
        </a:xfrm>
      </p:grpSpPr>
      <p:sp>
        <p:nvSpPr>
          <p:cNvPr id="48132" name="矩形 1"/>
          <p:cNvSpPr>
            <a:spLocks noChangeArrowheads="1"/>
          </p:cNvSpPr>
          <p:nvPr/>
        </p:nvSpPr>
        <p:spPr bwMode="auto">
          <a:xfrm>
            <a:off x="736600" y="754380"/>
            <a:ext cx="7801610" cy="3634740"/>
          </a:xfrm>
          <a:prstGeom prst="rect">
            <a:avLst/>
          </a:prstGeom>
          <a:solidFill>
            <a:srgbClr val="FF0000">
              <a:alpha val="12000"/>
            </a:srgb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2100" b="1" dirty="0">
                <a:latin typeface="楷体" panose="02010609060101010101" pitchFamily="49" charset="-122"/>
                <a:ea typeface="楷体" panose="02010609060101010101" pitchFamily="49" charset="-122"/>
              </a:rPr>
              <a:t>   </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 “——暴风雨！暴风雨就要来啦！”反复的修辞手法强化了“海燕”作为信使的极度兴奋、喜悦之情，预示着黑暗的沙皇统治即将崩溃，一场人民革命即将到来，表现出无产阶级革命者高度的智慧和对时代历史巨变敏锐的预见性。</a:t>
            </a:r>
            <a:endPar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cover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 name="Text Box 3"/>
          <p:cNvSpPr txBox="1">
            <a:spLocks noChangeArrowheads="1"/>
          </p:cNvSpPr>
          <p:nvPr/>
        </p:nvSpPr>
        <p:spPr bwMode="auto">
          <a:xfrm>
            <a:off x="501015" y="2309495"/>
            <a:ext cx="55943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3600" b="1">
                <a:latin typeface="黑体" panose="02010609060101010101" pitchFamily="49" charset="-122"/>
                <a:ea typeface="黑体" panose="02010609060101010101" pitchFamily="49" charset="-122"/>
              </a:rPr>
              <a:t>海燕</a:t>
            </a:r>
            <a:endParaRPr lang="zh-CN" altLang="en-US" sz="3600" b="1">
              <a:latin typeface="黑体" panose="02010609060101010101" pitchFamily="49" charset="-122"/>
              <a:ea typeface="黑体" panose="02010609060101010101" pitchFamily="49" charset="-122"/>
            </a:endParaRPr>
          </a:p>
        </p:txBody>
      </p:sp>
      <p:sp>
        <p:nvSpPr>
          <p:cNvPr id="33" name="Text Box 4"/>
          <p:cNvSpPr txBox="1">
            <a:spLocks noChangeArrowheads="1"/>
          </p:cNvSpPr>
          <p:nvPr/>
        </p:nvSpPr>
        <p:spPr bwMode="auto">
          <a:xfrm>
            <a:off x="1381760" y="1435735"/>
            <a:ext cx="1381760"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b="1">
                <a:solidFill>
                  <a:srgbClr val="FF0000"/>
                </a:solidFill>
                <a:latin typeface="黑体" panose="02010609060101010101" pitchFamily="49" charset="-122"/>
                <a:ea typeface="黑体" panose="02010609060101010101" pitchFamily="49" charset="-122"/>
              </a:rPr>
              <a:t>暴风雨将来时</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38" name="Text Box 7"/>
          <p:cNvSpPr txBox="1">
            <a:spLocks noChangeArrowheads="1"/>
          </p:cNvSpPr>
          <p:nvPr/>
        </p:nvSpPr>
        <p:spPr bwMode="auto">
          <a:xfrm>
            <a:off x="2869565" y="1565275"/>
            <a:ext cx="3672205" cy="82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lnSpc>
                <a:spcPct val="60000"/>
              </a:lnSpc>
              <a:spcBef>
                <a:spcPct val="50000"/>
              </a:spcBef>
            </a:pPr>
            <a:r>
              <a:rPr lang="zh-CN" altLang="en-US" sz="2800" b="1">
                <a:solidFill>
                  <a:srgbClr val="0000FF"/>
                </a:solidFill>
                <a:latin typeface="黑体" panose="02010609060101010101" pitchFamily="49" charset="-122"/>
                <a:ea typeface="黑体" panose="02010609060101010101" pitchFamily="49" charset="-122"/>
              </a:rPr>
              <a:t>海燕飞翔，海鸥恐惧</a:t>
            </a:r>
            <a:endParaRPr lang="zh-CN" altLang="en-US" sz="2800" b="1">
              <a:solidFill>
                <a:srgbClr val="0000FF"/>
              </a:solidFill>
              <a:latin typeface="黑体" panose="02010609060101010101" pitchFamily="49" charset="-122"/>
              <a:ea typeface="黑体" panose="02010609060101010101" pitchFamily="49" charset="-122"/>
            </a:endParaRPr>
          </a:p>
          <a:p>
            <a:pPr eaLnBrk="1" hangingPunct="1">
              <a:lnSpc>
                <a:spcPct val="60000"/>
              </a:lnSpc>
              <a:spcBef>
                <a:spcPct val="50000"/>
              </a:spcBef>
            </a:pPr>
            <a:r>
              <a:rPr lang="zh-CN" altLang="en-US" sz="2800" b="1">
                <a:solidFill>
                  <a:srgbClr val="0000FF"/>
                </a:solidFill>
                <a:latin typeface="黑体" panose="02010609060101010101" pitchFamily="49" charset="-122"/>
                <a:ea typeface="黑体" panose="02010609060101010101" pitchFamily="49" charset="-122"/>
              </a:rPr>
              <a:t>海鸭吓坏，企鹅躲藏</a:t>
            </a:r>
            <a:endParaRPr lang="zh-CN" altLang="en-US" sz="2800" b="1">
              <a:solidFill>
                <a:srgbClr val="0000FF"/>
              </a:solidFill>
              <a:latin typeface="黑体" panose="02010609060101010101" pitchFamily="49" charset="-122"/>
              <a:ea typeface="黑体" panose="02010609060101010101" pitchFamily="49" charset="-122"/>
            </a:endParaRPr>
          </a:p>
        </p:txBody>
      </p:sp>
      <p:sp>
        <p:nvSpPr>
          <p:cNvPr id="39" name="Text Box 8"/>
          <p:cNvSpPr txBox="1">
            <a:spLocks noChangeArrowheads="1"/>
          </p:cNvSpPr>
          <p:nvPr/>
        </p:nvSpPr>
        <p:spPr bwMode="auto">
          <a:xfrm>
            <a:off x="6459855" y="1416685"/>
            <a:ext cx="550545"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3000" b="1">
                <a:solidFill>
                  <a:srgbClr val="FF00FF"/>
                </a:solidFill>
                <a:latin typeface="黑体" panose="02010609060101010101" pitchFamily="49" charset="-122"/>
                <a:ea typeface="黑体" panose="02010609060101010101" pitchFamily="49" charset="-122"/>
              </a:rPr>
              <a:t>渴望</a:t>
            </a:r>
            <a:endParaRPr lang="zh-CN" altLang="en-US" sz="3000" b="1">
              <a:solidFill>
                <a:srgbClr val="FF00FF"/>
              </a:solidFill>
              <a:latin typeface="黑体" panose="02010609060101010101" pitchFamily="49" charset="-122"/>
              <a:ea typeface="黑体" panose="02010609060101010101" pitchFamily="49" charset="-122"/>
            </a:endParaRPr>
          </a:p>
        </p:txBody>
      </p:sp>
      <p:sp>
        <p:nvSpPr>
          <p:cNvPr id="45" name="Text Box 10"/>
          <p:cNvSpPr txBox="1">
            <a:spLocks noChangeArrowheads="1"/>
          </p:cNvSpPr>
          <p:nvPr/>
        </p:nvSpPr>
        <p:spPr bwMode="auto">
          <a:xfrm>
            <a:off x="7251065" y="1939925"/>
            <a:ext cx="1932305"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3000" b="1">
                <a:solidFill>
                  <a:srgbClr val="FF0000"/>
                </a:solidFill>
                <a:latin typeface="黑体" panose="02010609060101010101" pitchFamily="49" charset="-122"/>
                <a:ea typeface="黑体" panose="02010609060101010101" pitchFamily="49" charset="-122"/>
              </a:rPr>
              <a:t>勇敢斗争</a:t>
            </a:r>
            <a:endParaRPr lang="en-US" altLang="zh-CN" sz="3000" b="1">
              <a:solidFill>
                <a:srgbClr val="FF0000"/>
              </a:solidFill>
              <a:latin typeface="黑体" panose="02010609060101010101" pitchFamily="49" charset="-122"/>
              <a:ea typeface="黑体" panose="02010609060101010101" pitchFamily="49" charset="-122"/>
            </a:endParaRPr>
          </a:p>
          <a:p>
            <a:pPr eaLnBrk="1" hangingPunct="1">
              <a:spcBef>
                <a:spcPct val="50000"/>
              </a:spcBef>
            </a:pPr>
            <a:r>
              <a:rPr lang="zh-CN" altLang="en-US" sz="3000" b="1">
                <a:solidFill>
                  <a:srgbClr val="FF0000"/>
                </a:solidFill>
                <a:latin typeface="黑体" panose="02010609060101010101" pitchFamily="49" charset="-122"/>
                <a:ea typeface="黑体" panose="02010609060101010101" pitchFamily="49" charset="-122"/>
              </a:rPr>
              <a:t>乐观无畏</a:t>
            </a:r>
            <a:endParaRPr lang="zh-CN" altLang="en-US" sz="3000" b="1">
              <a:solidFill>
                <a:srgbClr val="FF0000"/>
              </a:solidFill>
              <a:latin typeface="黑体" panose="02010609060101010101" pitchFamily="49" charset="-122"/>
              <a:ea typeface="黑体" panose="02010609060101010101" pitchFamily="49" charset="-122"/>
            </a:endParaRPr>
          </a:p>
          <a:p>
            <a:pPr eaLnBrk="1" hangingPunct="1">
              <a:spcBef>
                <a:spcPct val="50000"/>
              </a:spcBef>
            </a:pPr>
            <a:r>
              <a:rPr lang="zh-CN" altLang="en-US" sz="3000" b="1">
                <a:solidFill>
                  <a:srgbClr val="FF0000"/>
                </a:solidFill>
                <a:latin typeface="黑体" panose="02010609060101010101" pitchFamily="49" charset="-122"/>
                <a:ea typeface="黑体" panose="02010609060101010101" pitchFamily="49" charset="-122"/>
              </a:rPr>
              <a:t>企盼胜利</a:t>
            </a:r>
            <a:endParaRPr lang="zh-CN" altLang="en-US" sz="3000" b="1">
              <a:solidFill>
                <a:srgbClr val="FF0000"/>
              </a:solidFill>
              <a:latin typeface="黑体" panose="02010609060101010101" pitchFamily="49" charset="-122"/>
              <a:ea typeface="黑体" panose="02010609060101010101" pitchFamily="49" charset="-122"/>
            </a:endParaRPr>
          </a:p>
        </p:txBody>
      </p:sp>
      <p:sp>
        <p:nvSpPr>
          <p:cNvPr id="2" name="左大括号 1"/>
          <p:cNvSpPr/>
          <p:nvPr/>
        </p:nvSpPr>
        <p:spPr>
          <a:xfrm>
            <a:off x="1187450" y="1462405"/>
            <a:ext cx="194310" cy="2933700"/>
          </a:xfrm>
          <a:prstGeom prst="leftBrace">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sz="3000">
              <a:latin typeface="黑体" panose="02010609060101010101" pitchFamily="49" charset="-122"/>
              <a:ea typeface="黑体" panose="02010609060101010101" pitchFamily="49" charset="-122"/>
            </a:endParaRPr>
          </a:p>
        </p:txBody>
      </p:sp>
      <p:sp>
        <p:nvSpPr>
          <p:cNvPr id="48" name="左大括号 47"/>
          <p:cNvSpPr/>
          <p:nvPr/>
        </p:nvSpPr>
        <p:spPr>
          <a:xfrm>
            <a:off x="2660015" y="1462405"/>
            <a:ext cx="201295" cy="862330"/>
          </a:xfrm>
          <a:prstGeom prst="leftBrace">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sz="3000">
              <a:latin typeface="黑体" panose="02010609060101010101" pitchFamily="49" charset="-122"/>
              <a:ea typeface="黑体" panose="02010609060101010101" pitchFamily="49" charset="-122"/>
            </a:endParaRPr>
          </a:p>
        </p:txBody>
      </p:sp>
      <p:sp>
        <p:nvSpPr>
          <p:cNvPr id="49" name="左大括号 48"/>
          <p:cNvSpPr/>
          <p:nvPr/>
        </p:nvSpPr>
        <p:spPr>
          <a:xfrm flipH="1">
            <a:off x="6265545" y="1416685"/>
            <a:ext cx="184150" cy="860425"/>
          </a:xfrm>
          <a:prstGeom prst="leftBrace">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sz="3000">
              <a:latin typeface="黑体" panose="02010609060101010101" pitchFamily="49" charset="-122"/>
              <a:ea typeface="黑体" panose="02010609060101010101" pitchFamily="49" charset="-122"/>
            </a:endParaRPr>
          </a:p>
        </p:txBody>
      </p:sp>
      <p:sp>
        <p:nvSpPr>
          <p:cNvPr id="50" name="左大括号 49"/>
          <p:cNvSpPr/>
          <p:nvPr/>
        </p:nvSpPr>
        <p:spPr>
          <a:xfrm flipH="1">
            <a:off x="7070090" y="1350010"/>
            <a:ext cx="265430" cy="3097530"/>
          </a:xfrm>
          <a:prstGeom prst="leftBrace">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sz="3000">
              <a:latin typeface="黑体" panose="02010609060101010101" pitchFamily="49" charset="-122"/>
              <a:ea typeface="黑体" panose="02010609060101010101" pitchFamily="49" charset="-122"/>
            </a:endParaRPr>
          </a:p>
        </p:txBody>
      </p:sp>
      <p:sp>
        <p:nvSpPr>
          <p:cNvPr id="24" name="Text Box 4"/>
          <p:cNvSpPr txBox="1">
            <a:spLocks noChangeArrowheads="1"/>
          </p:cNvSpPr>
          <p:nvPr/>
        </p:nvSpPr>
        <p:spPr bwMode="auto">
          <a:xfrm>
            <a:off x="1381760" y="2480310"/>
            <a:ext cx="1278255"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b="1">
                <a:solidFill>
                  <a:srgbClr val="FF0000"/>
                </a:solidFill>
                <a:latin typeface="黑体" panose="02010609060101010101" pitchFamily="49" charset="-122"/>
                <a:ea typeface="黑体" panose="02010609060101010101" pitchFamily="49" charset="-122"/>
              </a:rPr>
              <a:t>暴风雨逼近时</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25" name="Text Box 4"/>
          <p:cNvSpPr txBox="1">
            <a:spLocks noChangeArrowheads="1"/>
          </p:cNvSpPr>
          <p:nvPr/>
        </p:nvSpPr>
        <p:spPr bwMode="auto">
          <a:xfrm>
            <a:off x="1381125" y="3508375"/>
            <a:ext cx="1278890"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b="1">
                <a:solidFill>
                  <a:srgbClr val="FF0000"/>
                </a:solidFill>
                <a:latin typeface="黑体" panose="02010609060101010101" pitchFamily="49" charset="-122"/>
                <a:ea typeface="黑体" panose="02010609060101010101" pitchFamily="49" charset="-122"/>
              </a:rPr>
              <a:t>暴风雨来临时</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26" name="Text Box 7"/>
          <p:cNvSpPr txBox="1">
            <a:spLocks noChangeArrowheads="1"/>
          </p:cNvSpPr>
          <p:nvPr/>
        </p:nvSpPr>
        <p:spPr bwMode="auto">
          <a:xfrm>
            <a:off x="2869565" y="2545715"/>
            <a:ext cx="3404870" cy="82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lnSpc>
                <a:spcPct val="60000"/>
              </a:lnSpc>
              <a:spcBef>
                <a:spcPct val="50000"/>
              </a:spcBef>
            </a:pPr>
            <a:r>
              <a:rPr lang="zh-CN" altLang="en-US" sz="2800" b="1">
                <a:solidFill>
                  <a:srgbClr val="0000FF"/>
                </a:solidFill>
                <a:latin typeface="黑体" panose="02010609060101010101" pitchFamily="49" charset="-122"/>
                <a:ea typeface="黑体" panose="02010609060101010101" pitchFamily="49" charset="-122"/>
              </a:rPr>
              <a:t>乌云压低、雷声轰响</a:t>
            </a:r>
            <a:endParaRPr lang="zh-CN" altLang="en-US" sz="2800" b="1">
              <a:solidFill>
                <a:srgbClr val="0000FF"/>
              </a:solidFill>
              <a:latin typeface="黑体" panose="02010609060101010101" pitchFamily="49" charset="-122"/>
              <a:ea typeface="黑体" panose="02010609060101010101" pitchFamily="49" charset="-122"/>
            </a:endParaRPr>
          </a:p>
          <a:p>
            <a:pPr eaLnBrk="1" hangingPunct="1">
              <a:lnSpc>
                <a:spcPct val="60000"/>
              </a:lnSpc>
              <a:spcBef>
                <a:spcPct val="50000"/>
              </a:spcBef>
            </a:pPr>
            <a:r>
              <a:rPr lang="zh-CN" altLang="en-US" sz="2800" b="1">
                <a:solidFill>
                  <a:srgbClr val="0000FF"/>
                </a:solidFill>
                <a:latin typeface="黑体" panose="02010609060101010101" pitchFamily="49" charset="-122"/>
                <a:ea typeface="黑体" panose="02010609060101010101" pitchFamily="49" charset="-122"/>
              </a:rPr>
              <a:t>狂风反扑、海燕号叫</a:t>
            </a:r>
            <a:endParaRPr lang="zh-CN" altLang="en-US" sz="2800" b="1">
              <a:solidFill>
                <a:srgbClr val="0000FF"/>
              </a:solidFill>
              <a:latin typeface="黑体" panose="02010609060101010101" pitchFamily="49" charset="-122"/>
              <a:ea typeface="黑体" panose="02010609060101010101" pitchFamily="49" charset="-122"/>
            </a:endParaRPr>
          </a:p>
        </p:txBody>
      </p:sp>
      <p:sp>
        <p:nvSpPr>
          <p:cNvPr id="27" name="Text Box 8"/>
          <p:cNvSpPr txBox="1">
            <a:spLocks noChangeArrowheads="1"/>
          </p:cNvSpPr>
          <p:nvPr/>
        </p:nvSpPr>
        <p:spPr bwMode="auto">
          <a:xfrm>
            <a:off x="6459855" y="2450465"/>
            <a:ext cx="55118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3000" b="1">
                <a:solidFill>
                  <a:srgbClr val="FF00FF"/>
                </a:solidFill>
                <a:latin typeface="黑体" panose="02010609060101010101" pitchFamily="49" charset="-122"/>
                <a:ea typeface="黑体" panose="02010609060101010101" pitchFamily="49" charset="-122"/>
              </a:rPr>
              <a:t>坚信</a:t>
            </a:r>
            <a:endParaRPr lang="zh-CN" altLang="en-US" sz="3000" b="1">
              <a:solidFill>
                <a:srgbClr val="FF00FF"/>
              </a:solidFill>
              <a:latin typeface="黑体" panose="02010609060101010101" pitchFamily="49" charset="-122"/>
              <a:ea typeface="黑体" panose="02010609060101010101" pitchFamily="49" charset="-122"/>
            </a:endParaRPr>
          </a:p>
        </p:txBody>
      </p:sp>
      <p:sp>
        <p:nvSpPr>
          <p:cNvPr id="28" name="左大括号 27"/>
          <p:cNvSpPr/>
          <p:nvPr/>
        </p:nvSpPr>
        <p:spPr>
          <a:xfrm>
            <a:off x="2660015" y="2493645"/>
            <a:ext cx="210185" cy="866140"/>
          </a:xfrm>
          <a:prstGeom prst="leftBrace">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sz="3000">
              <a:latin typeface="黑体" panose="02010609060101010101" pitchFamily="49" charset="-122"/>
              <a:ea typeface="黑体" panose="02010609060101010101" pitchFamily="49" charset="-122"/>
            </a:endParaRPr>
          </a:p>
        </p:txBody>
      </p:sp>
      <p:sp>
        <p:nvSpPr>
          <p:cNvPr id="29" name="左大括号 28"/>
          <p:cNvSpPr/>
          <p:nvPr/>
        </p:nvSpPr>
        <p:spPr>
          <a:xfrm flipH="1">
            <a:off x="6266180" y="2489200"/>
            <a:ext cx="174625" cy="826770"/>
          </a:xfrm>
          <a:prstGeom prst="leftBrace">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sz="3000">
              <a:latin typeface="黑体" panose="02010609060101010101" pitchFamily="49" charset="-122"/>
              <a:ea typeface="黑体" panose="02010609060101010101" pitchFamily="49" charset="-122"/>
            </a:endParaRPr>
          </a:p>
        </p:txBody>
      </p:sp>
      <p:sp>
        <p:nvSpPr>
          <p:cNvPr id="30" name="Text Box 7"/>
          <p:cNvSpPr txBox="1">
            <a:spLocks noChangeArrowheads="1"/>
          </p:cNvSpPr>
          <p:nvPr/>
        </p:nvSpPr>
        <p:spPr bwMode="auto">
          <a:xfrm>
            <a:off x="2792095" y="3573145"/>
            <a:ext cx="3557905" cy="82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lnSpc>
                <a:spcPct val="60000"/>
              </a:lnSpc>
              <a:spcBef>
                <a:spcPct val="50000"/>
              </a:spcBef>
            </a:pPr>
            <a:r>
              <a:rPr lang="zh-CN" altLang="en-US" sz="2800" b="1">
                <a:solidFill>
                  <a:srgbClr val="0000FF"/>
                </a:solidFill>
                <a:latin typeface="黑体" panose="02010609060101010101" pitchFamily="49" charset="-122"/>
                <a:ea typeface="黑体" panose="02010609060101010101" pitchFamily="49" charset="-122"/>
              </a:rPr>
              <a:t>乌云燃烧、闪电游动</a:t>
            </a:r>
            <a:endParaRPr lang="zh-CN" altLang="en-US" sz="2800" b="1">
              <a:solidFill>
                <a:srgbClr val="0000FF"/>
              </a:solidFill>
              <a:latin typeface="黑体" panose="02010609060101010101" pitchFamily="49" charset="-122"/>
              <a:ea typeface="黑体" panose="02010609060101010101" pitchFamily="49" charset="-122"/>
            </a:endParaRPr>
          </a:p>
          <a:p>
            <a:pPr eaLnBrk="1" hangingPunct="1">
              <a:lnSpc>
                <a:spcPct val="60000"/>
              </a:lnSpc>
              <a:spcBef>
                <a:spcPct val="50000"/>
              </a:spcBef>
            </a:pPr>
            <a:r>
              <a:rPr lang="zh-CN" altLang="en-US" sz="2800" b="1">
                <a:solidFill>
                  <a:srgbClr val="0000FF"/>
                </a:solidFill>
                <a:latin typeface="黑体" panose="02010609060101010101" pitchFamily="49" charset="-122"/>
                <a:ea typeface="黑体" panose="02010609060101010101" pitchFamily="49" charset="-122"/>
              </a:rPr>
              <a:t>暴风雨到、海燕预言</a:t>
            </a:r>
            <a:endParaRPr lang="zh-CN" altLang="en-US" sz="2800" b="1">
              <a:solidFill>
                <a:srgbClr val="0000FF"/>
              </a:solidFill>
              <a:latin typeface="黑体" panose="02010609060101010101" pitchFamily="49" charset="-122"/>
              <a:ea typeface="黑体" panose="02010609060101010101" pitchFamily="49" charset="-122"/>
            </a:endParaRPr>
          </a:p>
        </p:txBody>
      </p:sp>
      <p:sp>
        <p:nvSpPr>
          <p:cNvPr id="31" name="Text Box 8"/>
          <p:cNvSpPr txBox="1">
            <a:spLocks noChangeArrowheads="1"/>
          </p:cNvSpPr>
          <p:nvPr/>
        </p:nvSpPr>
        <p:spPr bwMode="auto">
          <a:xfrm>
            <a:off x="6499225" y="3477895"/>
            <a:ext cx="570865"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3000" b="1">
                <a:solidFill>
                  <a:srgbClr val="FF00FF"/>
                </a:solidFill>
                <a:latin typeface="黑体" panose="02010609060101010101" pitchFamily="49" charset="-122"/>
                <a:ea typeface="黑体" panose="02010609060101010101" pitchFamily="49" charset="-122"/>
              </a:rPr>
              <a:t>企盼</a:t>
            </a:r>
            <a:endParaRPr lang="zh-CN" altLang="en-US" sz="3000" b="1">
              <a:solidFill>
                <a:srgbClr val="FF00FF"/>
              </a:solidFill>
              <a:latin typeface="黑体" panose="02010609060101010101" pitchFamily="49" charset="-122"/>
              <a:ea typeface="黑体" panose="02010609060101010101" pitchFamily="49" charset="-122"/>
            </a:endParaRPr>
          </a:p>
        </p:txBody>
      </p:sp>
      <p:sp>
        <p:nvSpPr>
          <p:cNvPr id="34" name="左大括号 33"/>
          <p:cNvSpPr/>
          <p:nvPr/>
        </p:nvSpPr>
        <p:spPr>
          <a:xfrm>
            <a:off x="2660650" y="3521075"/>
            <a:ext cx="208915" cy="879475"/>
          </a:xfrm>
          <a:prstGeom prst="leftBrace">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sz="3000">
              <a:latin typeface="黑体" panose="02010609060101010101" pitchFamily="49" charset="-122"/>
              <a:ea typeface="黑体" panose="02010609060101010101" pitchFamily="49" charset="-122"/>
            </a:endParaRPr>
          </a:p>
        </p:txBody>
      </p:sp>
      <p:sp>
        <p:nvSpPr>
          <p:cNvPr id="35" name="左大括号 34"/>
          <p:cNvSpPr/>
          <p:nvPr/>
        </p:nvSpPr>
        <p:spPr>
          <a:xfrm flipH="1">
            <a:off x="6285230" y="3521075"/>
            <a:ext cx="135890" cy="875665"/>
          </a:xfrm>
          <a:prstGeom prst="leftBrace">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sz="3000">
              <a:latin typeface="黑体" panose="02010609060101010101" pitchFamily="49" charset="-122"/>
              <a:ea typeface="黑体" panose="02010609060101010101" pitchFamily="49" charset="-122"/>
            </a:endParaRPr>
          </a:p>
        </p:txBody>
      </p:sp>
      <p:grpSp>
        <p:nvGrpSpPr>
          <p:cNvPr id="14" name="组合 13"/>
          <p:cNvGrpSpPr/>
          <p:nvPr/>
        </p:nvGrpSpPr>
        <p:grpSpPr>
          <a:xfrm>
            <a:off x="229870" y="174625"/>
            <a:ext cx="2346325" cy="649104"/>
            <a:chOff x="923" y="1552"/>
            <a:chExt cx="3695" cy="882"/>
          </a:xfrm>
        </p:grpSpPr>
        <p:pic>
          <p:nvPicPr>
            <p:cNvPr id="15" name="图片 14" descr="00 图标-04"/>
            <p:cNvPicPr>
              <a:picLocks noChangeAspect="1"/>
            </p:cNvPicPr>
            <p:nvPr/>
          </p:nvPicPr>
          <p:blipFill>
            <a:blip r:embed="rId1" cstate="print"/>
            <a:stretch>
              <a:fillRect/>
            </a:stretch>
          </p:blipFill>
          <p:spPr>
            <a:xfrm>
              <a:off x="923" y="1552"/>
              <a:ext cx="3695" cy="882"/>
            </a:xfrm>
            <a:prstGeom prst="rect">
              <a:avLst/>
            </a:prstGeom>
          </p:spPr>
        </p:pic>
        <p:sp>
          <p:nvSpPr>
            <p:cNvPr id="16" name="文本框 15"/>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板书设计</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barn(inVertical)">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arn(inVertical)">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barn(inVertical)">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fade">
                                      <p:cBhvr>
                                        <p:cTn id="45" dur="500"/>
                                        <p:tgtEl>
                                          <p:spTgt spid="4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additive="base">
                                        <p:cTn id="56" dur="500" fill="hold"/>
                                        <p:tgtEl>
                                          <p:spTgt spid="39"/>
                                        </p:tgtEl>
                                        <p:attrNameLst>
                                          <p:attrName>ppt_x</p:attrName>
                                        </p:attrNameLst>
                                      </p:cBhvr>
                                      <p:tavLst>
                                        <p:tav tm="0">
                                          <p:val>
                                            <p:strVal val="#ppt_x"/>
                                          </p:val>
                                        </p:tav>
                                        <p:tav tm="100000">
                                          <p:val>
                                            <p:strVal val="#ppt_x"/>
                                          </p:val>
                                        </p:tav>
                                      </p:tavLst>
                                    </p:anim>
                                    <p:anim calcmode="lin" valueType="num">
                                      <p:cBhvr additive="base">
                                        <p:cTn id="57"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500" fill="hold"/>
                                        <p:tgtEl>
                                          <p:spTgt spid="27"/>
                                        </p:tgtEl>
                                        <p:attrNameLst>
                                          <p:attrName>ppt_x</p:attrName>
                                        </p:attrNameLst>
                                      </p:cBhvr>
                                      <p:tavLst>
                                        <p:tav tm="0">
                                          <p:val>
                                            <p:strVal val="#ppt_x"/>
                                          </p:val>
                                        </p:tav>
                                        <p:tav tm="100000">
                                          <p:val>
                                            <p:strVal val="#ppt_x"/>
                                          </p:val>
                                        </p:tav>
                                      </p:tavLst>
                                    </p:anim>
                                    <p:anim calcmode="lin" valueType="num">
                                      <p:cBhvr additive="base">
                                        <p:cTn id="6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additive="base">
                                        <p:cTn id="68" dur="500" fill="hold"/>
                                        <p:tgtEl>
                                          <p:spTgt spid="31"/>
                                        </p:tgtEl>
                                        <p:attrNameLst>
                                          <p:attrName>ppt_x</p:attrName>
                                        </p:attrNameLst>
                                      </p:cBhvr>
                                      <p:tavLst>
                                        <p:tav tm="0">
                                          <p:val>
                                            <p:strVal val="#ppt_x"/>
                                          </p:val>
                                        </p:tav>
                                        <p:tav tm="100000">
                                          <p:val>
                                            <p:strVal val="#ppt_x"/>
                                          </p:val>
                                        </p:tav>
                                      </p:tavLst>
                                    </p:anim>
                                    <p:anim calcmode="lin" valueType="num">
                                      <p:cBhvr additive="base">
                                        <p:cTn id="69" dur="500" fill="hold"/>
                                        <p:tgtEl>
                                          <p:spTgt spid="31"/>
                                        </p:tgtEl>
                                        <p:attrNameLst>
                                          <p:attrName>ppt_y</p:attrName>
                                        </p:attrNameLst>
                                      </p:cBhvr>
                                      <p:tavLst>
                                        <p:tav tm="0">
                                          <p:val>
                                            <p:strVal val="1+#ppt_h/2"/>
                                          </p:val>
                                        </p:tav>
                                        <p:tav tm="100000">
                                          <p:val>
                                            <p:strVal val="#ppt_y"/>
                                          </p:val>
                                        </p:tav>
                                      </p:tavLst>
                                    </p:anim>
                                  </p:childTnLst>
                                </p:cTn>
                              </p:par>
                            </p:childTnLst>
                          </p:cTn>
                        </p:par>
                        <p:par>
                          <p:cTn id="70" fill="hold">
                            <p:stCondLst>
                              <p:cond delay="500"/>
                            </p:stCondLst>
                            <p:childTnLst>
                              <p:par>
                                <p:cTn id="71" presetID="1" presetClass="entr" presetSubtype="0" fill="hold" grpId="0" nodeType="afterEffect">
                                  <p:stCondLst>
                                    <p:cond delay="0"/>
                                  </p:stCondLst>
                                  <p:childTnLst>
                                    <p:set>
                                      <p:cBhvr>
                                        <p:cTn id="72" dur="1" fill="hold">
                                          <p:stCondLst>
                                            <p:cond delay="0"/>
                                          </p:stCondLst>
                                        </p:cTn>
                                        <p:tgtEl>
                                          <p:spTgt spid="5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45"/>
                                        </p:tgtEl>
                                        <p:attrNameLst>
                                          <p:attrName>style.visibility</p:attrName>
                                        </p:attrNameLst>
                                      </p:cBhvr>
                                      <p:to>
                                        <p:strVal val="visible"/>
                                      </p:to>
                                    </p:set>
                                    <p:anim calcmode="lin" valueType="num">
                                      <p:cBhvr>
                                        <p:cTn id="77" dur="1000" fill="hold"/>
                                        <p:tgtEl>
                                          <p:spTgt spid="45"/>
                                        </p:tgtEl>
                                        <p:attrNameLst>
                                          <p:attrName>ppt_w</p:attrName>
                                        </p:attrNameLst>
                                      </p:cBhvr>
                                      <p:tavLst>
                                        <p:tav tm="0">
                                          <p:val>
                                            <p:fltVal val="0"/>
                                          </p:val>
                                        </p:tav>
                                        <p:tav tm="100000">
                                          <p:val>
                                            <p:strVal val="#ppt_w"/>
                                          </p:val>
                                        </p:tav>
                                      </p:tavLst>
                                    </p:anim>
                                    <p:anim calcmode="lin" valueType="num">
                                      <p:cBhvr>
                                        <p:cTn id="78" dur="1000" fill="hold"/>
                                        <p:tgtEl>
                                          <p:spTgt spid="45"/>
                                        </p:tgtEl>
                                        <p:attrNameLst>
                                          <p:attrName>ppt_h</p:attrName>
                                        </p:attrNameLst>
                                      </p:cBhvr>
                                      <p:tavLst>
                                        <p:tav tm="0">
                                          <p:val>
                                            <p:fltVal val="0"/>
                                          </p:val>
                                        </p:tav>
                                        <p:tav tm="100000">
                                          <p:val>
                                            <p:strVal val="#ppt_h"/>
                                          </p:val>
                                        </p:tav>
                                      </p:tavLst>
                                    </p:anim>
                                    <p:anim calcmode="lin" valueType="num">
                                      <p:cBhvr>
                                        <p:cTn id="79" dur="1000" fill="hold"/>
                                        <p:tgtEl>
                                          <p:spTgt spid="45"/>
                                        </p:tgtEl>
                                        <p:attrNameLst>
                                          <p:attrName>style.rotation</p:attrName>
                                        </p:attrNameLst>
                                      </p:cBhvr>
                                      <p:tavLst>
                                        <p:tav tm="0">
                                          <p:val>
                                            <p:fltVal val="90"/>
                                          </p:val>
                                        </p:tav>
                                        <p:tav tm="100000">
                                          <p:val>
                                            <p:fltVal val="0"/>
                                          </p:val>
                                        </p:tav>
                                      </p:tavLst>
                                    </p:anim>
                                    <p:animEffect transition="in" filter="fade">
                                      <p:cBhvr>
                                        <p:cTn id="80"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8" grpId="0"/>
      <p:bldP spid="39" grpId="0"/>
      <p:bldP spid="45" grpId="0"/>
      <p:bldP spid="2" grpId="0" bldLvl="0" animBg="1"/>
      <p:bldP spid="48" grpId="0" bldLvl="0" animBg="1"/>
      <p:bldP spid="49" grpId="0" bldLvl="0" animBg="1"/>
      <p:bldP spid="50" grpId="0" bldLvl="0" animBg="1"/>
      <p:bldP spid="24" grpId="0"/>
      <p:bldP spid="25" grpId="0"/>
      <p:bldP spid="26" grpId="0"/>
      <p:bldP spid="27" grpId="0"/>
      <p:bldP spid="28" grpId="0" bldLvl="0" animBg="1"/>
      <p:bldP spid="29" grpId="0" bldLvl="0" animBg="1"/>
      <p:bldP spid="30" grpId="0"/>
      <p:bldP spid="31" grpId="0"/>
      <p:bldP spid="34" grpId="0" bldLvl="0" animBg="1"/>
      <p:bldP spid="35"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9" name="矩形 1"/>
          <p:cNvSpPr/>
          <p:nvPr/>
        </p:nvSpPr>
        <p:spPr>
          <a:xfrm>
            <a:off x="5859145" y="581025"/>
            <a:ext cx="3114040" cy="1198880"/>
          </a:xfrm>
          <a:prstGeom prst="rect">
            <a:avLst/>
          </a:prstGeom>
          <a:noFill/>
          <a:ln w="9525">
            <a:noFill/>
          </a:ln>
        </p:spPr>
        <p:txBody>
          <a:bodyPr wrap="square" anchor="t">
            <a:spAutoFit/>
          </a:bodyPr>
          <a:p>
            <a:pPr algn="ctr"/>
            <a:r>
              <a:rPr lang="zh-CN" altLang="en-US" sz="2400" b="1" dirty="0">
                <a:solidFill>
                  <a:srgbClr val="FF0000"/>
                </a:solidFill>
                <a:latin typeface="黑体" panose="02010609060101010101" pitchFamily="49" charset="-122"/>
                <a:ea typeface="黑体" panose="02010609060101010101" pitchFamily="49" charset="-122"/>
              </a:rPr>
              <a:t>（象征）</a:t>
            </a:r>
            <a:endParaRPr lang="zh-CN" altLang="en-US" sz="2400" b="1" dirty="0">
              <a:solidFill>
                <a:srgbClr val="FF0000"/>
              </a:solidFill>
              <a:latin typeface="黑体" panose="02010609060101010101" pitchFamily="49" charset="-122"/>
              <a:ea typeface="黑体" panose="02010609060101010101" pitchFamily="49" charset="-122"/>
            </a:endParaRPr>
          </a:p>
          <a:p>
            <a:pPr algn="ctr"/>
            <a:r>
              <a:rPr lang="zh-CN" altLang="en-US" sz="2400" b="1" dirty="0">
                <a:solidFill>
                  <a:srgbClr val="FF0000"/>
                </a:solidFill>
                <a:latin typeface="黑体" panose="02010609060101010101" pitchFamily="49" charset="-122"/>
                <a:ea typeface="黑体" panose="02010609060101010101" pitchFamily="49" charset="-122"/>
              </a:rPr>
              <a:t>（英勇善战，大智大</a:t>
            </a:r>
            <a:endParaRPr lang="zh-CN" altLang="en-US" sz="2400" b="1" dirty="0">
              <a:solidFill>
                <a:srgbClr val="FF0000"/>
              </a:solidFill>
              <a:latin typeface="黑体" panose="02010609060101010101" pitchFamily="49" charset="-122"/>
              <a:ea typeface="黑体" panose="02010609060101010101" pitchFamily="49" charset="-122"/>
            </a:endParaRPr>
          </a:p>
          <a:p>
            <a:pPr algn="ctr"/>
            <a:r>
              <a:rPr lang="zh-CN" altLang="en-US" sz="2400" b="1" dirty="0">
                <a:solidFill>
                  <a:srgbClr val="FF0000"/>
                </a:solidFill>
                <a:latin typeface="黑体" panose="02010609060101010101" pitchFamily="49" charset="-122"/>
                <a:ea typeface="黑体" panose="02010609060101010101" pitchFamily="49" charset="-122"/>
              </a:rPr>
              <a:t>勇的革命先驱者）</a:t>
            </a:r>
            <a:endParaRPr lang="zh-CN" altLang="en-US" sz="2400" b="1" dirty="0">
              <a:solidFill>
                <a:srgbClr val="FF0000"/>
              </a:solidFill>
              <a:latin typeface="黑体" panose="02010609060101010101" pitchFamily="49" charset="-122"/>
              <a:ea typeface="黑体" panose="02010609060101010101" pitchFamily="49" charset="-122"/>
            </a:endParaRPr>
          </a:p>
        </p:txBody>
      </p:sp>
      <p:sp>
        <p:nvSpPr>
          <p:cNvPr id="44040" name="矩形 2"/>
          <p:cNvSpPr/>
          <p:nvPr/>
        </p:nvSpPr>
        <p:spPr>
          <a:xfrm>
            <a:off x="5746750" y="1910080"/>
            <a:ext cx="3359785" cy="460375"/>
          </a:xfrm>
          <a:prstGeom prst="rect">
            <a:avLst/>
          </a:prstGeom>
          <a:noFill/>
          <a:ln w="9525">
            <a:noFill/>
          </a:ln>
        </p:spPr>
        <p:txBody>
          <a:bodyPr wrap="square" anchor="t">
            <a:spAutoFit/>
          </a:bodyPr>
          <a:p>
            <a:pPr algn="ctr"/>
            <a:r>
              <a:rPr lang="zh-CN" altLang="en-US" sz="2400" b="1" dirty="0">
                <a:solidFill>
                  <a:srgbClr val="FF0000"/>
                </a:solidFill>
                <a:latin typeface="黑体" panose="02010609060101010101" pitchFamily="49" charset="-122"/>
                <a:ea typeface="黑体" panose="02010609060101010101" pitchFamily="49" charset="-122"/>
              </a:rPr>
              <a:t>（猖狂的反革命势力）</a:t>
            </a:r>
            <a:endParaRPr lang="zh-CN" altLang="en-US" sz="2400" b="1" dirty="0">
              <a:solidFill>
                <a:srgbClr val="FF0000"/>
              </a:solidFill>
              <a:latin typeface="黑体" panose="02010609060101010101" pitchFamily="49" charset="-122"/>
              <a:ea typeface="黑体" panose="02010609060101010101" pitchFamily="49" charset="-122"/>
            </a:endParaRPr>
          </a:p>
        </p:txBody>
      </p:sp>
      <p:cxnSp>
        <p:nvCxnSpPr>
          <p:cNvPr id="7" name="直接箭头连接符 6"/>
          <p:cNvCxnSpPr/>
          <p:nvPr/>
        </p:nvCxnSpPr>
        <p:spPr>
          <a:xfrm flipV="1">
            <a:off x="1735773" y="1354138"/>
            <a:ext cx="4122738" cy="20875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042" name="矩形 7"/>
          <p:cNvSpPr/>
          <p:nvPr/>
        </p:nvSpPr>
        <p:spPr>
          <a:xfrm>
            <a:off x="906145" y="3442335"/>
            <a:ext cx="645795" cy="1198880"/>
          </a:xfrm>
          <a:prstGeom prst="rect">
            <a:avLst/>
          </a:prstGeom>
          <a:noFill/>
          <a:ln w="9525" cap="flat" cmpd="sng">
            <a:solidFill>
              <a:schemeClr val="tx1"/>
            </a:solidFill>
            <a:prstDash val="solid"/>
            <a:miter/>
            <a:headEnd type="none" w="med" len="med"/>
            <a:tailEnd type="none" w="med" len="med"/>
          </a:ln>
        </p:spPr>
        <p:txBody>
          <a:bodyPr wrap="square" anchor="t">
            <a:spAutoFit/>
          </a:bodyPr>
          <a:p>
            <a:pPr algn="ctr"/>
            <a:r>
              <a:rPr lang="zh-CN" altLang="en-US" sz="2400" b="1" dirty="0">
                <a:solidFill>
                  <a:srgbClr val="000000"/>
                </a:solidFill>
                <a:latin typeface="黑体" panose="02010609060101010101" pitchFamily="49" charset="-122"/>
                <a:ea typeface="黑体" panose="02010609060101010101" pitchFamily="49" charset="-122"/>
              </a:rPr>
              <a:t>暴</a:t>
            </a:r>
            <a:endParaRPr lang="zh-CN" altLang="en-US" sz="2400" b="1" dirty="0">
              <a:solidFill>
                <a:srgbClr val="000000"/>
              </a:solidFill>
              <a:latin typeface="黑体" panose="02010609060101010101" pitchFamily="49" charset="-122"/>
              <a:ea typeface="黑体" panose="02010609060101010101" pitchFamily="49" charset="-122"/>
            </a:endParaRPr>
          </a:p>
          <a:p>
            <a:pPr algn="ctr"/>
            <a:r>
              <a:rPr lang="zh-CN" altLang="en-US" sz="2400" b="1" dirty="0">
                <a:solidFill>
                  <a:srgbClr val="000000"/>
                </a:solidFill>
                <a:latin typeface="黑体" panose="02010609060101010101" pitchFamily="49" charset="-122"/>
                <a:ea typeface="黑体" panose="02010609060101010101" pitchFamily="49" charset="-122"/>
              </a:rPr>
              <a:t>风</a:t>
            </a:r>
            <a:endParaRPr lang="zh-CN" altLang="en-US" sz="2400" b="1" dirty="0">
              <a:solidFill>
                <a:srgbClr val="000000"/>
              </a:solidFill>
              <a:latin typeface="黑体" panose="02010609060101010101" pitchFamily="49" charset="-122"/>
              <a:ea typeface="黑体" panose="02010609060101010101" pitchFamily="49" charset="-122"/>
            </a:endParaRPr>
          </a:p>
          <a:p>
            <a:pPr algn="ctr"/>
            <a:r>
              <a:rPr lang="zh-CN" altLang="en-US" sz="2400" b="1" dirty="0">
                <a:solidFill>
                  <a:srgbClr val="000000"/>
                </a:solidFill>
                <a:latin typeface="黑体" panose="02010609060101010101" pitchFamily="49" charset="-122"/>
                <a:ea typeface="黑体" panose="02010609060101010101" pitchFamily="49" charset="-122"/>
              </a:rPr>
              <a:t>雨</a:t>
            </a:r>
            <a:endParaRPr lang="zh-CN" altLang="en-US" sz="2400" b="1" dirty="0">
              <a:solidFill>
                <a:srgbClr val="000000"/>
              </a:solidFill>
              <a:latin typeface="黑体" panose="02010609060101010101" pitchFamily="49" charset="-122"/>
              <a:ea typeface="黑体" panose="02010609060101010101" pitchFamily="49" charset="-122"/>
            </a:endParaRPr>
          </a:p>
        </p:txBody>
      </p:sp>
      <p:sp>
        <p:nvSpPr>
          <p:cNvPr id="44043" name="矩形 9"/>
          <p:cNvSpPr/>
          <p:nvPr/>
        </p:nvSpPr>
        <p:spPr>
          <a:xfrm rot="-1699959">
            <a:off x="4392613" y="1292225"/>
            <a:ext cx="1459230" cy="398780"/>
          </a:xfrm>
          <a:prstGeom prst="rect">
            <a:avLst/>
          </a:prstGeom>
          <a:noFill/>
          <a:ln w="9525">
            <a:noFill/>
          </a:ln>
        </p:spPr>
        <p:txBody>
          <a:bodyPr wrap="none" anchor="t">
            <a:spAutoFit/>
          </a:bodyPr>
          <a:p>
            <a:r>
              <a:rPr lang="zh-CN" altLang="en-US" sz="2000" b="1" dirty="0">
                <a:latin typeface="黑体" panose="02010609060101010101" pitchFamily="49" charset="-122"/>
                <a:ea typeface="黑体" panose="02010609060101010101" pitchFamily="49" charset="-122"/>
              </a:rPr>
              <a:t>欢乐地号叫</a:t>
            </a:r>
            <a:endParaRPr lang="zh-CN" altLang="en-US" sz="2000" b="1" dirty="0">
              <a:latin typeface="黑体" panose="02010609060101010101" pitchFamily="49" charset="-122"/>
              <a:ea typeface="黑体" panose="02010609060101010101" pitchFamily="49" charset="-122"/>
            </a:endParaRPr>
          </a:p>
        </p:txBody>
      </p:sp>
      <p:sp>
        <p:nvSpPr>
          <p:cNvPr id="44044" name="矩形 10"/>
          <p:cNvSpPr/>
          <p:nvPr/>
        </p:nvSpPr>
        <p:spPr>
          <a:xfrm rot="-1646263">
            <a:off x="1561465" y="2775585"/>
            <a:ext cx="1459230" cy="398780"/>
          </a:xfrm>
          <a:prstGeom prst="rect">
            <a:avLst/>
          </a:prstGeom>
          <a:noFill/>
          <a:ln w="9525">
            <a:noFill/>
          </a:ln>
        </p:spPr>
        <p:txBody>
          <a:bodyPr wrap="none" anchor="t">
            <a:spAutoFit/>
          </a:bodyPr>
          <a:p>
            <a:r>
              <a:rPr lang="zh-CN" altLang="en-US" sz="2000" b="1" dirty="0">
                <a:solidFill>
                  <a:srgbClr val="000000"/>
                </a:solidFill>
                <a:latin typeface="黑体" panose="02010609060101010101" pitchFamily="49" charset="-122"/>
                <a:ea typeface="黑体" panose="02010609060101010101" pitchFamily="49" charset="-122"/>
              </a:rPr>
              <a:t>高傲地飞翔</a:t>
            </a:r>
            <a:endParaRPr lang="zh-CN" altLang="en-US" sz="2000" b="1" dirty="0">
              <a:solidFill>
                <a:srgbClr val="000000"/>
              </a:solidFill>
              <a:latin typeface="黑体" panose="02010609060101010101" pitchFamily="49" charset="-122"/>
              <a:ea typeface="黑体" panose="02010609060101010101" pitchFamily="49" charset="-122"/>
            </a:endParaRPr>
          </a:p>
        </p:txBody>
      </p:sp>
      <p:sp>
        <p:nvSpPr>
          <p:cNvPr id="44045" name="矩形 12"/>
          <p:cNvSpPr/>
          <p:nvPr/>
        </p:nvSpPr>
        <p:spPr>
          <a:xfrm rot="-1641854">
            <a:off x="2976245" y="1650365"/>
            <a:ext cx="1459230" cy="706755"/>
          </a:xfrm>
          <a:prstGeom prst="rect">
            <a:avLst/>
          </a:prstGeom>
          <a:noFill/>
          <a:ln w="9525">
            <a:noFill/>
          </a:ln>
        </p:spPr>
        <p:txBody>
          <a:bodyPr wrap="none" anchor="t">
            <a:spAutoFit/>
          </a:bodyPr>
          <a:p>
            <a:r>
              <a:rPr lang="zh-CN" altLang="en-US" sz="2000" b="1" dirty="0">
                <a:solidFill>
                  <a:srgbClr val="000000"/>
                </a:solidFill>
                <a:latin typeface="黑体" panose="02010609060101010101" pitchFamily="49" charset="-122"/>
                <a:ea typeface="黑体" panose="02010609060101010101" pitchFamily="49" charset="-122"/>
              </a:rPr>
              <a:t>（正面）</a:t>
            </a:r>
            <a:endParaRPr lang="en-US" altLang="zh-CN" sz="2000" b="1" dirty="0">
              <a:solidFill>
                <a:srgbClr val="000000"/>
              </a:solidFill>
              <a:latin typeface="黑体" panose="02010609060101010101" pitchFamily="49" charset="-122"/>
              <a:ea typeface="黑体" panose="02010609060101010101" pitchFamily="49" charset="-122"/>
            </a:endParaRPr>
          </a:p>
          <a:p>
            <a:r>
              <a:rPr lang="zh-CN" altLang="en-US" sz="2000" b="1" dirty="0">
                <a:solidFill>
                  <a:srgbClr val="000000"/>
                </a:solidFill>
                <a:latin typeface="黑体" panose="02010609060101010101" pitchFamily="49" charset="-122"/>
                <a:ea typeface="黑体" panose="02010609060101010101" pitchFamily="49" charset="-122"/>
              </a:rPr>
              <a:t>勇敢地叫喊</a:t>
            </a:r>
            <a:endParaRPr lang="zh-CN" altLang="en-US" sz="2000" b="1" dirty="0">
              <a:solidFill>
                <a:srgbClr val="000000"/>
              </a:solidFill>
              <a:latin typeface="黑体" panose="02010609060101010101" pitchFamily="49" charset="-122"/>
              <a:ea typeface="黑体" panose="02010609060101010101" pitchFamily="49" charset="-122"/>
            </a:endParaRPr>
          </a:p>
        </p:txBody>
      </p:sp>
      <p:grpSp>
        <p:nvGrpSpPr>
          <p:cNvPr id="44046" name="组合 14"/>
          <p:cNvGrpSpPr/>
          <p:nvPr/>
        </p:nvGrpSpPr>
        <p:grpSpPr>
          <a:xfrm>
            <a:off x="1694180" y="1653858"/>
            <a:ext cx="4379913" cy="3824287"/>
            <a:chOff x="1635698" y="1540451"/>
            <a:chExt cx="4379813" cy="3824208"/>
          </a:xfrm>
        </p:grpSpPr>
        <p:sp>
          <p:nvSpPr>
            <p:cNvPr id="14" name="弧形 13"/>
            <p:cNvSpPr/>
            <p:nvPr/>
          </p:nvSpPr>
          <p:spPr>
            <a:xfrm rot="17756091">
              <a:off x="1041984" y="3458112"/>
              <a:ext cx="2500260" cy="1312833"/>
            </a:xfrm>
            <a:prstGeom prst="arc">
              <a:avLst>
                <a:gd name="adj1" fmla="val 16073329"/>
                <a:gd name="adj2" fmla="val 27000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p>
              <a:pPr marL="0" marR="0" lvl="0" indent="0" algn="ctr" defTabSz="4572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2" name="弧形 31"/>
            <p:cNvSpPr/>
            <p:nvPr/>
          </p:nvSpPr>
          <p:spPr>
            <a:xfrm rot="17756091">
              <a:off x="2070659" y="3012033"/>
              <a:ext cx="2500261" cy="1312833"/>
            </a:xfrm>
            <a:prstGeom prst="arc">
              <a:avLst>
                <a:gd name="adj1" fmla="val 18064217"/>
                <a:gd name="adj2" fmla="val 27000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p>
              <a:pPr marL="0" marR="0" lvl="0" indent="0" algn="ctr" defTabSz="4572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3" name="弧形 32"/>
            <p:cNvSpPr/>
            <p:nvPr/>
          </p:nvSpPr>
          <p:spPr>
            <a:xfrm rot="17756091">
              <a:off x="3089812" y="2569130"/>
              <a:ext cx="2500260" cy="1312833"/>
            </a:xfrm>
            <a:prstGeom prst="arc">
              <a:avLst>
                <a:gd name="adj1" fmla="val 18064217"/>
                <a:gd name="adj2" fmla="val 27000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p>
              <a:pPr marL="0" marR="0" lvl="0" indent="0" algn="ctr" defTabSz="4572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5" name="弧形 34"/>
            <p:cNvSpPr/>
            <p:nvPr/>
          </p:nvSpPr>
          <p:spPr>
            <a:xfrm rot="17756091">
              <a:off x="4108964" y="2134164"/>
              <a:ext cx="2500260" cy="1312833"/>
            </a:xfrm>
            <a:prstGeom prst="arc">
              <a:avLst>
                <a:gd name="adj1" fmla="val 18064217"/>
                <a:gd name="adj2" fmla="val 27000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p>
              <a:pPr marL="0" marR="0" lvl="0" indent="0" algn="ctr" defTabSz="4572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44051" name="矩形 17"/>
          <p:cNvSpPr/>
          <p:nvPr/>
        </p:nvSpPr>
        <p:spPr>
          <a:xfrm rot="-1101994">
            <a:off x="5123498" y="1929448"/>
            <a:ext cx="1065212" cy="706755"/>
          </a:xfrm>
          <a:prstGeom prst="rect">
            <a:avLst/>
          </a:prstGeom>
          <a:noFill/>
          <a:ln w="9525">
            <a:noFill/>
          </a:ln>
        </p:spPr>
        <p:txBody>
          <a:bodyPr anchor="t">
            <a:spAutoFit/>
          </a:bodyPr>
          <a:p>
            <a:pPr algn="ctr"/>
            <a:r>
              <a:rPr lang="zh-CN" altLang="en-US" sz="2000" b="1" dirty="0">
                <a:latin typeface="黑体" panose="02010609060101010101" pitchFamily="49" charset="-122"/>
                <a:ea typeface="黑体" panose="02010609060101010101" pitchFamily="49" charset="-122"/>
              </a:rPr>
              <a:t>闪电如火蛇</a:t>
            </a:r>
            <a:endParaRPr lang="zh-CN" altLang="en-US" sz="2000" b="1" dirty="0">
              <a:latin typeface="黑体" panose="02010609060101010101" pitchFamily="49" charset="-122"/>
              <a:ea typeface="黑体" panose="02010609060101010101" pitchFamily="49" charset="-122"/>
            </a:endParaRPr>
          </a:p>
        </p:txBody>
      </p:sp>
      <p:sp>
        <p:nvSpPr>
          <p:cNvPr id="44052" name="矩形 20"/>
          <p:cNvSpPr/>
          <p:nvPr/>
        </p:nvSpPr>
        <p:spPr>
          <a:xfrm rot="-1840387">
            <a:off x="1809433" y="3410268"/>
            <a:ext cx="1203960" cy="398780"/>
          </a:xfrm>
          <a:prstGeom prst="rect">
            <a:avLst/>
          </a:prstGeom>
          <a:noFill/>
          <a:ln w="9525">
            <a:noFill/>
          </a:ln>
        </p:spPr>
        <p:txBody>
          <a:bodyPr wrap="none" anchor="t">
            <a:spAutoFit/>
          </a:bodyPr>
          <a:p>
            <a:r>
              <a:rPr lang="zh-CN" altLang="en-US" sz="2000" b="1" dirty="0">
                <a:solidFill>
                  <a:srgbClr val="000000"/>
                </a:solidFill>
                <a:latin typeface="黑体" panose="02010609060101010101" pitchFamily="49" charset="-122"/>
                <a:ea typeface="黑体" panose="02010609060101010101" pitchFamily="49" charset="-122"/>
              </a:rPr>
              <a:t>乌云密集</a:t>
            </a:r>
            <a:endParaRPr lang="zh-CN" altLang="en-US" sz="2000" b="1" dirty="0">
              <a:solidFill>
                <a:srgbClr val="000000"/>
              </a:solidFill>
              <a:latin typeface="黑体" panose="02010609060101010101" pitchFamily="49" charset="-122"/>
              <a:ea typeface="黑体" panose="02010609060101010101" pitchFamily="49" charset="-122"/>
            </a:endParaRPr>
          </a:p>
        </p:txBody>
      </p:sp>
      <p:sp>
        <p:nvSpPr>
          <p:cNvPr id="44053" name="矩形 22"/>
          <p:cNvSpPr/>
          <p:nvPr/>
        </p:nvSpPr>
        <p:spPr>
          <a:xfrm rot="-1667379">
            <a:off x="2919413" y="2831465"/>
            <a:ext cx="1203960" cy="398780"/>
          </a:xfrm>
          <a:prstGeom prst="rect">
            <a:avLst/>
          </a:prstGeom>
          <a:noFill/>
          <a:ln w="9525">
            <a:noFill/>
          </a:ln>
        </p:spPr>
        <p:txBody>
          <a:bodyPr wrap="none" anchor="t">
            <a:spAutoFit/>
          </a:bodyPr>
          <a:p>
            <a:r>
              <a:rPr lang="zh-CN" altLang="en-US" sz="2000" b="1" dirty="0">
                <a:solidFill>
                  <a:srgbClr val="000000"/>
                </a:solidFill>
                <a:latin typeface="黑体" panose="02010609060101010101" pitchFamily="49" charset="-122"/>
                <a:ea typeface="黑体" panose="02010609060101010101" pitchFamily="49" charset="-122"/>
              </a:rPr>
              <a:t>雷声轰响</a:t>
            </a:r>
            <a:endParaRPr lang="zh-CN" altLang="en-US" sz="2000" b="1" dirty="0">
              <a:solidFill>
                <a:srgbClr val="000000"/>
              </a:solidFill>
              <a:latin typeface="黑体" panose="02010609060101010101" pitchFamily="49" charset="-122"/>
              <a:ea typeface="黑体" panose="02010609060101010101" pitchFamily="49" charset="-122"/>
            </a:endParaRPr>
          </a:p>
        </p:txBody>
      </p:sp>
      <p:sp>
        <p:nvSpPr>
          <p:cNvPr id="44054" name="矩形 23"/>
          <p:cNvSpPr/>
          <p:nvPr/>
        </p:nvSpPr>
        <p:spPr>
          <a:xfrm rot="-1578326">
            <a:off x="3970020" y="2486343"/>
            <a:ext cx="1203960" cy="398780"/>
          </a:xfrm>
          <a:prstGeom prst="rect">
            <a:avLst/>
          </a:prstGeom>
          <a:noFill/>
          <a:ln w="9525">
            <a:noFill/>
          </a:ln>
        </p:spPr>
        <p:txBody>
          <a:bodyPr wrap="none" anchor="t">
            <a:spAutoFit/>
          </a:bodyPr>
          <a:p>
            <a:r>
              <a:rPr lang="zh-CN" altLang="en-US" sz="2000" b="1" dirty="0">
                <a:solidFill>
                  <a:srgbClr val="000000"/>
                </a:solidFill>
                <a:latin typeface="黑体" panose="02010609060101010101" pitchFamily="49" charset="-122"/>
                <a:ea typeface="黑体" panose="02010609060101010101" pitchFamily="49" charset="-122"/>
              </a:rPr>
              <a:t>狂风吼叫</a:t>
            </a:r>
            <a:endParaRPr lang="zh-CN" altLang="en-US" sz="2000" b="1" dirty="0">
              <a:solidFill>
                <a:srgbClr val="000000"/>
              </a:solidFill>
              <a:latin typeface="黑体" panose="02010609060101010101" pitchFamily="49" charset="-122"/>
              <a:ea typeface="黑体" panose="02010609060101010101" pitchFamily="49" charset="-122"/>
            </a:endParaRPr>
          </a:p>
        </p:txBody>
      </p:sp>
      <p:cxnSp>
        <p:nvCxnSpPr>
          <p:cNvPr id="26" name="直接箭头连接符 25"/>
          <p:cNvCxnSpPr/>
          <p:nvPr/>
        </p:nvCxnSpPr>
        <p:spPr>
          <a:xfrm>
            <a:off x="1701800" y="4160838"/>
            <a:ext cx="543877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056" name="矩形 42"/>
          <p:cNvSpPr/>
          <p:nvPr/>
        </p:nvSpPr>
        <p:spPr>
          <a:xfrm>
            <a:off x="1551940" y="4161155"/>
            <a:ext cx="5339715" cy="829945"/>
          </a:xfrm>
          <a:prstGeom prst="rect">
            <a:avLst/>
          </a:prstGeom>
          <a:noFill/>
          <a:ln w="9525">
            <a:noFill/>
          </a:ln>
        </p:spPr>
        <p:txBody>
          <a:bodyPr wrap="square" anchor="t">
            <a:spAutoFit/>
          </a:bodyPr>
          <a:p>
            <a:pPr algn="ctr"/>
            <a:r>
              <a:rPr lang="zh-CN" altLang="en-US" sz="2400" b="1" dirty="0">
                <a:solidFill>
                  <a:srgbClr val="000000"/>
                </a:solidFill>
                <a:latin typeface="黑体" panose="02010609060101010101" pitchFamily="49" charset="-122"/>
                <a:ea typeface="黑体" panose="02010609060101010101" pitchFamily="49" charset="-122"/>
                <a:cs typeface="黑体" panose="02010609060101010101" pitchFamily="49" charset="-122"/>
              </a:rPr>
              <a:t>将临                       逼近                     即临</a:t>
            </a:r>
            <a:endParaRPr lang="zh-CN" altLang="en-US" sz="2400" b="1" dirty="0">
              <a:solidFill>
                <a:srgbClr val="00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44057" name="矩形 43"/>
          <p:cNvSpPr/>
          <p:nvPr/>
        </p:nvSpPr>
        <p:spPr>
          <a:xfrm>
            <a:off x="4143375" y="3131185"/>
            <a:ext cx="1603375" cy="1004570"/>
          </a:xfrm>
          <a:prstGeom prst="rect">
            <a:avLst/>
          </a:prstGeom>
          <a:noFill/>
          <a:ln w="28575" cap="flat" cmpd="sng">
            <a:solidFill>
              <a:schemeClr val="tx1"/>
            </a:solidFill>
            <a:prstDash val="sysDot"/>
            <a:miter/>
            <a:headEnd type="none" w="med" len="med"/>
            <a:tailEnd type="none" w="med" len="med"/>
          </a:ln>
        </p:spPr>
        <p:txBody>
          <a:bodyPr wrap="square" anchor="t">
            <a:spAutoFit/>
          </a:bodyPr>
          <a:p>
            <a:pPr algn="ctr">
              <a:lnSpc>
                <a:spcPct val="90000"/>
              </a:lnSpc>
            </a:pPr>
            <a:r>
              <a:rPr lang="zh-CN" altLang="en-US" sz="2200" b="1" dirty="0">
                <a:solidFill>
                  <a:srgbClr val="000000"/>
                </a:solidFill>
                <a:latin typeface="黑体" panose="02010609060101010101" pitchFamily="49" charset="-122"/>
                <a:ea typeface="黑体" panose="02010609060101010101" pitchFamily="49" charset="-122"/>
              </a:rPr>
              <a:t>呻吟的海鸥</a:t>
            </a:r>
            <a:endParaRPr lang="zh-CN" altLang="en-US" sz="2200" b="1" dirty="0">
              <a:solidFill>
                <a:srgbClr val="000000"/>
              </a:solidFill>
              <a:latin typeface="黑体" panose="02010609060101010101" pitchFamily="49" charset="-122"/>
              <a:ea typeface="黑体" panose="02010609060101010101" pitchFamily="49" charset="-122"/>
            </a:endParaRPr>
          </a:p>
          <a:p>
            <a:pPr algn="ctr">
              <a:lnSpc>
                <a:spcPct val="90000"/>
              </a:lnSpc>
            </a:pPr>
            <a:r>
              <a:rPr lang="zh-CN" altLang="en-US" sz="2200" b="1" dirty="0">
                <a:solidFill>
                  <a:srgbClr val="000000"/>
                </a:solidFill>
                <a:latin typeface="黑体" panose="02010609060101010101" pitchFamily="49" charset="-122"/>
                <a:ea typeface="黑体" panose="02010609060101010101" pitchFamily="49" charset="-122"/>
              </a:rPr>
              <a:t>吓坏的海鸭</a:t>
            </a:r>
            <a:endParaRPr lang="zh-CN" altLang="en-US" sz="2200" b="1" dirty="0">
              <a:solidFill>
                <a:srgbClr val="000000"/>
              </a:solidFill>
              <a:latin typeface="黑体" panose="02010609060101010101" pitchFamily="49" charset="-122"/>
              <a:ea typeface="黑体" panose="02010609060101010101" pitchFamily="49" charset="-122"/>
            </a:endParaRPr>
          </a:p>
          <a:p>
            <a:pPr algn="ctr">
              <a:lnSpc>
                <a:spcPct val="90000"/>
              </a:lnSpc>
            </a:pPr>
            <a:r>
              <a:rPr lang="zh-CN" altLang="en-US" sz="2200" b="1" dirty="0">
                <a:solidFill>
                  <a:srgbClr val="000000"/>
                </a:solidFill>
                <a:latin typeface="黑体" panose="02010609060101010101" pitchFamily="49" charset="-122"/>
                <a:ea typeface="黑体" panose="02010609060101010101" pitchFamily="49" charset="-122"/>
              </a:rPr>
              <a:t>胆怯的企鹅</a:t>
            </a:r>
            <a:endParaRPr lang="zh-CN" altLang="en-US" sz="2200" b="1" dirty="0">
              <a:solidFill>
                <a:srgbClr val="000000"/>
              </a:solidFill>
              <a:latin typeface="黑体" panose="02010609060101010101" pitchFamily="49" charset="-122"/>
              <a:ea typeface="黑体" panose="02010609060101010101" pitchFamily="49" charset="-122"/>
            </a:endParaRPr>
          </a:p>
        </p:txBody>
      </p:sp>
      <p:sp>
        <p:nvSpPr>
          <p:cNvPr id="44058" name="矩形 44"/>
          <p:cNvSpPr/>
          <p:nvPr/>
        </p:nvSpPr>
        <p:spPr>
          <a:xfrm>
            <a:off x="5675630" y="3131185"/>
            <a:ext cx="3297555" cy="829945"/>
          </a:xfrm>
          <a:prstGeom prst="rect">
            <a:avLst/>
          </a:prstGeom>
          <a:noFill/>
          <a:ln w="9525">
            <a:noFill/>
          </a:ln>
        </p:spPr>
        <p:txBody>
          <a:bodyPr wrap="square" anchor="t">
            <a:spAutoFit/>
          </a:bodyPr>
          <a:p>
            <a:pPr algn="ctr"/>
            <a:r>
              <a:rPr lang="zh-CN" altLang="en-US" sz="2400" b="1" dirty="0">
                <a:solidFill>
                  <a:srgbClr val="FF0000"/>
                </a:solidFill>
                <a:latin typeface="黑体" panose="02010609060101010101" pitchFamily="49" charset="-122"/>
                <a:ea typeface="黑体" panose="02010609060101010101" pitchFamily="49" charset="-122"/>
              </a:rPr>
              <a:t>（形形色色的假革命者和不革命者）</a:t>
            </a:r>
            <a:endParaRPr lang="zh-CN" altLang="en-US" sz="2400" b="1" dirty="0">
              <a:solidFill>
                <a:srgbClr val="FF0000"/>
              </a:solidFill>
              <a:latin typeface="黑体" panose="02010609060101010101" pitchFamily="49" charset="-122"/>
              <a:ea typeface="黑体" panose="02010609060101010101" pitchFamily="49" charset="-122"/>
            </a:endParaRPr>
          </a:p>
        </p:txBody>
      </p:sp>
      <p:sp>
        <p:nvSpPr>
          <p:cNvPr id="44059" name="矩形 45"/>
          <p:cNvSpPr/>
          <p:nvPr/>
        </p:nvSpPr>
        <p:spPr>
          <a:xfrm>
            <a:off x="6495415" y="4041140"/>
            <a:ext cx="2301240" cy="829945"/>
          </a:xfrm>
          <a:prstGeom prst="rect">
            <a:avLst/>
          </a:prstGeom>
          <a:noFill/>
          <a:ln w="9525">
            <a:noFill/>
          </a:ln>
        </p:spPr>
        <p:txBody>
          <a:bodyPr wrap="square" anchor="t">
            <a:spAutoFit/>
          </a:bodyPr>
          <a:p>
            <a:pPr algn="ct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 一触即发的</a:t>
            </a:r>
            <a:endPar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algn="ct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革命形势）</a:t>
            </a:r>
            <a:endPar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44060" name="矩形 47"/>
          <p:cNvSpPr/>
          <p:nvPr/>
        </p:nvSpPr>
        <p:spPr>
          <a:xfrm>
            <a:off x="6796405" y="2461895"/>
            <a:ext cx="1689100" cy="460375"/>
          </a:xfrm>
          <a:prstGeom prst="rect">
            <a:avLst/>
          </a:prstGeom>
          <a:noFill/>
          <a:ln w="9525">
            <a:noFill/>
          </a:ln>
        </p:spPr>
        <p:txBody>
          <a:bodyPr wrap="square" anchor="t">
            <a:spAutoFit/>
          </a:bodyPr>
          <a:p>
            <a:pPr algn="ctr"/>
            <a:r>
              <a:rPr lang="zh-CN" altLang="en-US" sz="2400" b="1" dirty="0">
                <a:solidFill>
                  <a:srgbClr val="FF0000"/>
                </a:solidFill>
                <a:latin typeface="黑体" panose="02010609060101010101" pitchFamily="49" charset="-122"/>
                <a:ea typeface="黑体" panose="02010609060101010101" pitchFamily="49" charset="-122"/>
              </a:rPr>
              <a:t>（侧面）</a:t>
            </a:r>
            <a:endParaRPr lang="zh-CN" altLang="en-US" sz="2400" b="1" dirty="0">
              <a:solidFill>
                <a:srgbClr val="FF0000"/>
              </a:solidFill>
              <a:latin typeface="黑体" panose="02010609060101010101" pitchFamily="49" charset="-122"/>
              <a:ea typeface="黑体" panose="02010609060101010101" pitchFamily="49" charset="-122"/>
            </a:endParaRPr>
          </a:p>
        </p:txBody>
      </p:sp>
      <p:grpSp>
        <p:nvGrpSpPr>
          <p:cNvPr id="2" name="组合 23"/>
          <p:cNvGrpSpPr/>
          <p:nvPr/>
        </p:nvGrpSpPr>
        <p:grpSpPr>
          <a:xfrm rot="5400000">
            <a:off x="874394" y="287180"/>
            <a:ext cx="763270" cy="1634490"/>
            <a:chOff x="-649461" y="-381177"/>
            <a:chExt cx="1013519" cy="1632607"/>
          </a:xfrm>
        </p:grpSpPr>
        <p:sp>
          <p:nvSpPr>
            <p:cNvPr id="3" name="AutoShape 9"/>
            <p:cNvSpPr>
              <a:spLocks noChangeArrowheads="1"/>
            </p:cNvSpPr>
            <p:nvPr/>
          </p:nvSpPr>
          <p:spPr bwMode="auto">
            <a:xfrm rot="16200000">
              <a:off x="-959005" y="-71633"/>
              <a:ext cx="1632607" cy="1013519"/>
            </a:xfrm>
            <a:prstGeom prst="roundRect">
              <a:avLst>
                <a:gd name="adj" fmla="val 13125"/>
              </a:avLst>
            </a:prstGeom>
            <a:solidFill>
              <a:schemeClr val="bg1">
                <a:lumMod val="85000"/>
              </a:schemeClr>
            </a:solidFill>
            <a:ln>
              <a:noFill/>
            </a:ln>
            <a:effectLst/>
          </p:spPr>
          <p:txBody>
            <a:bodyPr wrap="none" anchor="ct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a:ln>
                  <a:noFill/>
                </a:ln>
                <a:solidFill>
                  <a:schemeClr val="tx1"/>
                </a:solidFill>
                <a:effectLst/>
                <a:uLnTx/>
                <a:uFillTx/>
                <a:latin typeface="+mn-ea"/>
                <a:ea typeface="+mn-ea"/>
                <a:cs typeface="+mn-cs"/>
              </a:endParaRPr>
            </a:p>
          </p:txBody>
        </p:sp>
        <p:sp>
          <p:nvSpPr>
            <p:cNvPr id="4" name="矩形 47"/>
            <p:cNvSpPr>
              <a:spLocks noChangeArrowheads="1"/>
            </p:cNvSpPr>
            <p:nvPr/>
          </p:nvSpPr>
          <p:spPr bwMode="auto">
            <a:xfrm rot="16200000">
              <a:off x="-861537" y="-30211"/>
              <a:ext cx="1435984" cy="930042"/>
            </a:xfrm>
            <a:prstGeom prst="rect">
              <a:avLst/>
            </a:prstGeom>
            <a:noFill/>
            <a:ln>
              <a:noFill/>
            </a:ln>
          </p:spPr>
          <p:txBody>
            <a:bodyPr wrap="square">
              <a:spAutoFit/>
            </a:bodyPr>
            <a:p>
              <a:pPr marL="0" marR="0" lvl="0" indent="0" algn="l" defTabSz="457200" rtl="0" eaLnBrk="1" fontAlgn="base" latinLnBrk="0" hangingPunct="1">
                <a:lnSpc>
                  <a:spcPct val="11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chemeClr val="tx1"/>
                  </a:solidFill>
                  <a:effectLst/>
                  <a:uLnTx/>
                  <a:uFillTx/>
                  <a:latin typeface="+mn-ea"/>
                  <a:ea typeface="+mn-ea"/>
                  <a:cs typeface="+mn-cs"/>
                </a:rPr>
                <a:t>海  燕</a:t>
              </a:r>
              <a:endParaRPr kumimoji="0" lang="zh-CN" altLang="en-US" sz="3600" b="1" i="0" u="none" strike="noStrike" kern="1200" cap="none" spc="0" normalizeH="0" baseline="0" noProof="0" dirty="0">
                <a:ln>
                  <a:noFill/>
                </a:ln>
                <a:solidFill>
                  <a:schemeClr val="tx1"/>
                </a:solidFill>
                <a:effectLst/>
                <a:uLnTx/>
                <a:uFillTx/>
                <a:latin typeface="+mn-ea"/>
                <a:ea typeface="+mn-ea"/>
                <a:cs typeface="+mn-cs"/>
              </a:endParaRPr>
            </a:p>
          </p:txBody>
        </p:sp>
      </p:grpSp>
    </p:spTree>
  </p:cSld>
  <p:clrMapOvr>
    <a:masterClrMapping/>
  </p:clrMapOvr>
  <p:transition>
    <p:cover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4" name="组合 13"/>
          <p:cNvGrpSpPr/>
          <p:nvPr/>
        </p:nvGrpSpPr>
        <p:grpSpPr>
          <a:xfrm>
            <a:off x="450850" y="433679"/>
            <a:ext cx="8093075" cy="4931410"/>
            <a:chOff x="-117" y="1130"/>
            <a:chExt cx="12745" cy="8993"/>
          </a:xfrm>
        </p:grpSpPr>
        <p:sp>
          <p:nvSpPr>
            <p:cNvPr id="9" name="圆角矩形 8"/>
            <p:cNvSpPr/>
            <p:nvPr/>
          </p:nvSpPr>
          <p:spPr>
            <a:xfrm>
              <a:off x="-117" y="2748"/>
              <a:ext cx="10319" cy="6118"/>
            </a:xfrm>
            <a:prstGeom prst="roundRect">
              <a:avLst/>
            </a:prstGeom>
            <a:solidFill>
              <a:schemeClr val="bg1">
                <a:alpha val="39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p>
              <a:pPr algn="ctr" fontAlgn="auto">
                <a:spcBef>
                  <a:spcPts val="0"/>
                </a:spcBef>
                <a:spcAft>
                  <a:spcPts val="0"/>
                </a:spcAft>
                <a:defRPr/>
              </a:pPr>
              <a:endParaRPr lang="zh-CN" altLang="en-US"/>
            </a:p>
          </p:txBody>
        </p:sp>
        <p:pic>
          <p:nvPicPr>
            <p:cNvPr id="10" name="图片 2" descr="office6\wpsassist\cache\A000220150322H54PPIC"/>
            <p:cNvPicPr>
              <a:picLocks noChangeAspect="1" noChangeArrowheads="1"/>
            </p:cNvPicPr>
            <p:nvPr/>
          </p:nvPicPr>
          <p:blipFill>
            <a:blip r:embed="rId1" cstate="email"/>
            <a:srcRect/>
            <a:stretch>
              <a:fillRect/>
            </a:stretch>
          </p:blipFill>
          <p:spPr bwMode="auto">
            <a:xfrm rot="16800000">
              <a:off x="6774" y="4269"/>
              <a:ext cx="8993" cy="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组合 2"/>
          <p:cNvGrpSpPr/>
          <p:nvPr/>
        </p:nvGrpSpPr>
        <p:grpSpPr>
          <a:xfrm>
            <a:off x="267970" y="288925"/>
            <a:ext cx="2346325" cy="649104"/>
            <a:chOff x="923" y="1552"/>
            <a:chExt cx="3695" cy="882"/>
          </a:xfrm>
        </p:grpSpPr>
        <p:pic>
          <p:nvPicPr>
            <p:cNvPr id="8" name="图片 7" descr="00 图标-04"/>
            <p:cNvPicPr>
              <a:picLocks noChangeAspect="1"/>
            </p:cNvPicPr>
            <p:nvPr/>
          </p:nvPicPr>
          <p:blipFill>
            <a:blip r:embed="rId2" cstate="print"/>
            <a:stretch>
              <a:fillRect/>
            </a:stretch>
          </p:blipFill>
          <p:spPr>
            <a:xfrm>
              <a:off x="923" y="1552"/>
              <a:ext cx="3695" cy="882"/>
            </a:xfrm>
            <a:prstGeom prst="rect">
              <a:avLst/>
            </a:prstGeom>
          </p:spPr>
        </p:pic>
        <p:sp>
          <p:nvSpPr>
            <p:cNvPr id="2" name="文本框 1"/>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课文小结</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sp>
        <p:nvSpPr>
          <p:cNvPr id="50178" name="Text Box 4"/>
          <p:cNvSpPr txBox="1">
            <a:spLocks noChangeArrowheads="1"/>
          </p:cNvSpPr>
          <p:nvPr/>
        </p:nvSpPr>
        <p:spPr bwMode="auto">
          <a:xfrm>
            <a:off x="551180" y="1320800"/>
            <a:ext cx="6452235" cy="340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zh-CN" altLang="en-US" sz="2800" b="1" dirty="0">
                <a:latin typeface="黑体" panose="02010609060101010101" pitchFamily="49" charset="-122"/>
                <a:ea typeface="黑体" panose="02010609060101010101" pitchFamily="49" charset="-122"/>
                <a:cs typeface="黑体" panose="02010609060101010101" pitchFamily="49" charset="-122"/>
              </a:rPr>
              <a:t>    这篇散文诗采用</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象征手法</a:t>
            </a:r>
            <a:r>
              <a:rPr lang="zh-CN" altLang="en-US" sz="2800" b="1" dirty="0">
                <a:latin typeface="黑体" panose="02010609060101010101" pitchFamily="49" charset="-122"/>
                <a:ea typeface="黑体" panose="02010609060101010101" pitchFamily="49" charset="-122"/>
                <a:cs typeface="黑体" panose="02010609060101010101" pitchFamily="49" charset="-122"/>
              </a:rPr>
              <a:t>，通过刻画勇于搏击风浪、敢于冲击黑暗的海燕的战士形象，</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表达了作者渴望无产阶级革命浪潮早日到来的强烈愿望，热情讴歌了俄国无产阶级革命先驱坚强无畏的战斗精神，预示了无产阶级革命必将取得胜利的美好前景</a:t>
            </a:r>
            <a:r>
              <a:rPr lang="zh-CN" altLang="en-US" sz="2800" b="1" dirty="0">
                <a:latin typeface="黑体" panose="02010609060101010101" pitchFamily="49" charset="-122"/>
                <a:ea typeface="黑体" panose="02010609060101010101" pitchFamily="49" charset="-122"/>
                <a:cs typeface="黑体" panose="02010609060101010101" pitchFamily="49" charset="-122"/>
              </a:rPr>
              <a:t>。</a:t>
            </a:r>
            <a:endParaRPr lang="zh-CN" altLang="en-US" sz="2800" b="1" dirty="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178"/>
                                        </p:tgtEl>
                                        <p:attrNameLst>
                                          <p:attrName>style.visibility</p:attrName>
                                        </p:attrNameLst>
                                      </p:cBhvr>
                                      <p:to>
                                        <p:strVal val="visible"/>
                                      </p:to>
                                    </p:set>
                                    <p:animEffect transition="in" filter="fade">
                                      <p:cBhvr>
                                        <p:cTn id="12" dur="5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68000"/>
          </a:blip>
          <a:stretch>
            <a:fillRect/>
          </a:stretch>
        </a:blipFill>
        <a:effectLst/>
      </p:bgPr>
    </p:bg>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542290" y="1552575"/>
            <a:ext cx="8250555" cy="2011045"/>
          </a:xfrm>
          <a:prstGeom prst="rect">
            <a:avLst/>
          </a:prstGeom>
          <a:solidFill>
            <a:schemeClr val="bg1">
              <a:alpha val="27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3200" b="1" dirty="0">
                <a:latin typeface="黑体" panose="02010609060101010101" pitchFamily="49" charset="-122"/>
                <a:ea typeface="黑体" panose="02010609060101010101" pitchFamily="49" charset="-122"/>
                <a:cs typeface="黑体" panose="02010609060101010101" pitchFamily="49" charset="-122"/>
              </a:rPr>
              <a:t>    《海燕》自问世以来，便以深刻的思想，锐利的锋芒和激越的诗情赢得众多读者的喜爱。诵读中，你体验到了哪些艺术特色呢？</a:t>
            </a:r>
            <a:endParaRPr lang="zh-CN" altLang="en-US" sz="3200" b="1" dirty="0">
              <a:latin typeface="黑体" panose="02010609060101010101" pitchFamily="49" charset="-122"/>
              <a:ea typeface="黑体" panose="02010609060101010101" pitchFamily="49" charset="-122"/>
              <a:cs typeface="黑体" panose="02010609060101010101" pitchFamily="49" charset="-122"/>
            </a:endParaRPr>
          </a:p>
        </p:txBody>
      </p:sp>
      <p:grpSp>
        <p:nvGrpSpPr>
          <p:cNvPr id="3" name="组合 2"/>
          <p:cNvGrpSpPr/>
          <p:nvPr/>
        </p:nvGrpSpPr>
        <p:grpSpPr>
          <a:xfrm>
            <a:off x="267970" y="288925"/>
            <a:ext cx="2346325" cy="649104"/>
            <a:chOff x="923" y="1552"/>
            <a:chExt cx="3695" cy="882"/>
          </a:xfrm>
        </p:grpSpPr>
        <p:pic>
          <p:nvPicPr>
            <p:cNvPr id="8" name="图片 7" descr="00 图标-04"/>
            <p:cNvPicPr>
              <a:picLocks noChangeAspect="1"/>
            </p:cNvPicPr>
            <p:nvPr/>
          </p:nvPicPr>
          <p:blipFill>
            <a:blip r:embed="rId2" cstate="print"/>
            <a:stretch>
              <a:fillRect/>
            </a:stretch>
          </p:blipFill>
          <p:spPr>
            <a:xfrm>
              <a:off x="923" y="1552"/>
              <a:ext cx="3695" cy="882"/>
            </a:xfrm>
            <a:prstGeom prst="rect">
              <a:avLst/>
            </a:prstGeom>
          </p:spPr>
        </p:pic>
        <p:sp>
          <p:nvSpPr>
            <p:cNvPr id="2" name="文本框 1"/>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写作特色</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66000"/>
          </a:blip>
          <a:stretch>
            <a:fillRect/>
          </a:stretch>
        </a:blip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494030" y="911860"/>
            <a:ext cx="8348345" cy="3320415"/>
          </a:xfrm>
          <a:prstGeom prst="rect">
            <a:avLst/>
          </a:prstGeom>
          <a:solidFill>
            <a:schemeClr val="bg1">
              <a:alpha val="27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1.</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别具匠心的画面创意；</a:t>
            </a:r>
            <a:endPar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eaLnBrk="1" hangingPunct="1">
              <a:lnSpc>
                <a:spcPct val="120000"/>
              </a:lnSpc>
            </a:pPr>
            <a:r>
              <a:rPr lang="zh-CN" altLang="en-US" sz="2800" b="1" dirty="0">
                <a:latin typeface="黑体" panose="02010609060101010101" pitchFamily="49" charset="-122"/>
                <a:ea typeface="黑体" panose="02010609060101010101" pitchFamily="49" charset="-122"/>
                <a:cs typeface="黑体" panose="02010609060101010101" pitchFamily="49" charset="-122"/>
              </a:rPr>
              <a:t>　    画面迭现，不仅展现出海燕勇敢无畏的形象， 还营造出气势磅礴、激越豪壮的意境。</a:t>
            </a:r>
            <a:endParaRPr lang="zh-CN" altLang="en-US" sz="2800" b="1" dirty="0">
              <a:latin typeface="黑体" panose="02010609060101010101" pitchFamily="49" charset="-122"/>
              <a:ea typeface="黑体" panose="02010609060101010101" pitchFamily="49" charset="-122"/>
              <a:cs typeface="黑体" panose="02010609060101010101" pitchFamily="49" charset="-122"/>
            </a:endParaRPr>
          </a:p>
          <a:p>
            <a:pPr eaLnBrk="1" hangingPunct="1">
              <a:lnSpc>
                <a:spcPct val="120000"/>
              </a:lnSpc>
              <a:spcBef>
                <a:spcPts val="1000"/>
              </a:spcBef>
            </a:pPr>
            <a:r>
              <a:rPr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2.</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别具一格的象征手法；</a:t>
            </a:r>
            <a:endPar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eaLnBrk="1" hangingPunct="1">
              <a:lnSpc>
                <a:spcPct val="120000"/>
              </a:lnSpc>
            </a:pPr>
            <a:r>
              <a:rPr lang="zh-CN" altLang="en-US" sz="2800" b="1" dirty="0">
                <a:latin typeface="黑体" panose="02010609060101010101" pitchFamily="49" charset="-122"/>
                <a:ea typeface="黑体" panose="02010609060101010101" pitchFamily="49" charset="-122"/>
                <a:cs typeface="黑体" panose="02010609060101010101" pitchFamily="49" charset="-122"/>
              </a:rPr>
              <a:t>      作者独具匠心，构筑了一系列“象征群”，增强了散文诗的艺术魅力。 </a:t>
            </a:r>
            <a:endParaRPr lang="zh-CN" altLang="en-US" sz="2800" b="1" dirty="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p:cTn id="20"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2" dur="500" fill="hold"/>
                                        <p:tgtEl>
                                          <p:spTgt spid="5">
                                            <p:txEl>
                                              <p:pRg st="2" end="2"/>
                                            </p:txEl>
                                          </p:spTgt>
                                        </p:tgtEl>
                                        <p:attrNameLst>
                                          <p:attrName>style.rotation</p:attrName>
                                        </p:attrNameLst>
                                      </p:cBhvr>
                                      <p:tavLst>
                                        <p:tav tm="0">
                                          <p:val>
                                            <p:fltVal val="360"/>
                                          </p:val>
                                        </p:tav>
                                        <p:tav tm="100000">
                                          <p:val>
                                            <p:fltVal val="0"/>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69000"/>
          </a:blip>
          <a:stretch>
            <a:fillRect/>
          </a:stretch>
        </a:blipFill>
        <a:effectLst/>
      </p:bgPr>
    </p:bg>
    <p:spTree>
      <p:nvGrpSpPr>
        <p:cNvPr id="1" name=""/>
        <p:cNvGrpSpPr/>
        <p:nvPr/>
      </p:nvGrpSpPr>
      <p:grpSpPr>
        <a:xfrm>
          <a:off x="0" y="0"/>
          <a:ext cx="0" cy="0"/>
          <a:chOff x="0" y="0"/>
          <a:chExt cx="0" cy="0"/>
        </a:xfrm>
      </p:grpSpPr>
      <p:sp>
        <p:nvSpPr>
          <p:cNvPr id="69634" name="Rectangle 5"/>
          <p:cNvSpPr>
            <a:spLocks noChangeArrowheads="1"/>
          </p:cNvSpPr>
          <p:nvPr/>
        </p:nvSpPr>
        <p:spPr bwMode="auto">
          <a:xfrm>
            <a:off x="506730" y="840105"/>
            <a:ext cx="8111490" cy="3320415"/>
          </a:xfrm>
          <a:prstGeom prst="rect">
            <a:avLst/>
          </a:prstGeom>
          <a:solidFill>
            <a:schemeClr val="bg1">
              <a:alpha val="27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120000"/>
              </a:lnSpc>
            </a:pPr>
            <a:r>
              <a:rPr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3.</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别开生面的对比烘托；</a:t>
            </a:r>
            <a:endPar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eaLnBrk="1" hangingPunct="1">
              <a:lnSpc>
                <a:spcPct val="120000"/>
              </a:lnSpc>
            </a:pPr>
            <a:r>
              <a:rPr lang="zh-CN" altLang="en-US" sz="2800" b="1" dirty="0">
                <a:latin typeface="黑体" panose="02010609060101010101" pitchFamily="49" charset="-122"/>
                <a:ea typeface="黑体" panose="02010609060101010101" pitchFamily="49" charset="-122"/>
                <a:cs typeface="黑体" panose="02010609060101010101" pitchFamily="49" charset="-122"/>
              </a:rPr>
              <a:t>      强有力的对比，突出海燕英勇。乐观、无畏的高大形象。</a:t>
            </a:r>
            <a:endParaRPr lang="zh-CN" altLang="en-US" sz="2800" b="1" dirty="0">
              <a:latin typeface="黑体" panose="02010609060101010101" pitchFamily="49" charset="-122"/>
              <a:ea typeface="黑体" panose="02010609060101010101" pitchFamily="49" charset="-122"/>
              <a:cs typeface="黑体" panose="02010609060101010101" pitchFamily="49" charset="-122"/>
            </a:endParaRPr>
          </a:p>
          <a:p>
            <a:pPr eaLnBrk="1" hangingPunct="1">
              <a:lnSpc>
                <a:spcPct val="120000"/>
              </a:lnSpc>
              <a:spcBef>
                <a:spcPts val="1000"/>
              </a:spcBef>
            </a:pPr>
            <a:r>
              <a:rPr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4.</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具有强烈抒情的语言。</a:t>
            </a:r>
            <a:endPar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eaLnBrk="1" hangingPunct="1">
              <a:lnSpc>
                <a:spcPct val="120000"/>
              </a:lnSpc>
            </a:pPr>
            <a:r>
              <a:rPr lang="zh-CN" altLang="en-US" sz="2800" b="1" dirty="0">
                <a:latin typeface="黑体" panose="02010609060101010101" pitchFamily="49" charset="-122"/>
                <a:ea typeface="黑体" panose="02010609060101010101" pitchFamily="49" charset="-122"/>
                <a:cs typeface="黑体" panose="02010609060101010101" pitchFamily="49" charset="-122"/>
              </a:rPr>
              <a:t>   </a:t>
            </a:r>
            <a:r>
              <a:rPr lang="en-US" altLang="zh-CN" sz="2800" b="1" dirty="0">
                <a:latin typeface="黑体" panose="02010609060101010101" pitchFamily="49" charset="-122"/>
                <a:ea typeface="黑体" panose="02010609060101010101" pitchFamily="49" charset="-122"/>
                <a:cs typeface="黑体" panose="02010609060101010101" pitchFamily="49" charset="-122"/>
              </a:rPr>
              <a:t>  </a:t>
            </a:r>
            <a:r>
              <a:rPr lang="zh-CN" altLang="en-US" sz="2800" b="1" dirty="0">
                <a:latin typeface="黑体" panose="02010609060101010101" pitchFamily="49" charset="-122"/>
                <a:ea typeface="黑体" panose="02010609060101010101" pitchFamily="49" charset="-122"/>
                <a:cs typeface="黑体" panose="02010609060101010101" pitchFamily="49" charset="-122"/>
              </a:rPr>
              <a:t> 比喻、夸张、拟人、排比、反复等修辞手法的运用，使语言优美而有气势，增强了表达效果。</a:t>
            </a:r>
            <a:endParaRPr lang="zh-CN" altLang="en-US" sz="2800" b="1" dirty="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9634">
                                            <p:txEl>
                                              <p:pRg st="0" end="0"/>
                                            </p:txEl>
                                          </p:spTgt>
                                        </p:tgtEl>
                                        <p:attrNameLst>
                                          <p:attrName>style.visibility</p:attrName>
                                        </p:attrNameLst>
                                      </p:cBhvr>
                                      <p:to>
                                        <p:strVal val="visible"/>
                                      </p:to>
                                    </p:set>
                                    <p:animEffect transition="in" filter="fade">
                                      <p:cBhvr>
                                        <p:cTn id="7" dur="1000"/>
                                        <p:tgtEl>
                                          <p:spTgt spid="69634">
                                            <p:txEl>
                                              <p:pRg st="0" end="0"/>
                                            </p:txEl>
                                          </p:spTgt>
                                        </p:tgtEl>
                                      </p:cBhvr>
                                    </p:animEffect>
                                    <p:anim calcmode="lin" valueType="num">
                                      <p:cBhvr>
                                        <p:cTn id="8" dur="1000" fill="hold"/>
                                        <p:tgtEl>
                                          <p:spTgt spid="6963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963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9634">
                                            <p:txEl>
                                              <p:pRg st="1" end="1"/>
                                            </p:txEl>
                                          </p:spTgt>
                                        </p:tgtEl>
                                        <p:attrNameLst>
                                          <p:attrName>style.visibility</p:attrName>
                                        </p:attrNameLst>
                                      </p:cBhvr>
                                      <p:to>
                                        <p:strVal val="visible"/>
                                      </p:to>
                                    </p:set>
                                    <p:animEffect transition="in" filter="randombar(horizontal)">
                                      <p:cBhvr>
                                        <p:cTn id="14" dur="500"/>
                                        <p:tgtEl>
                                          <p:spTgt spid="6963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69634">
                                            <p:txEl>
                                              <p:pRg st="2" end="2"/>
                                            </p:txEl>
                                          </p:spTgt>
                                        </p:tgtEl>
                                        <p:attrNameLst>
                                          <p:attrName>style.visibility</p:attrName>
                                        </p:attrNameLst>
                                      </p:cBhvr>
                                      <p:to>
                                        <p:strVal val="visible"/>
                                      </p:to>
                                    </p:set>
                                    <p:anim calcmode="lin" valueType="num">
                                      <p:cBhvr>
                                        <p:cTn id="19" dur="1000" fill="hold"/>
                                        <p:tgtEl>
                                          <p:spTgt spid="69634">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69634">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69634">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6963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69634">
                                            <p:txEl>
                                              <p:pRg st="3" end="3"/>
                                            </p:txEl>
                                          </p:spTgt>
                                        </p:tgtEl>
                                        <p:attrNameLst>
                                          <p:attrName>style.visibility</p:attrName>
                                        </p:attrNameLst>
                                      </p:cBhvr>
                                      <p:to>
                                        <p:strVal val="visible"/>
                                      </p:to>
                                    </p:set>
                                    <p:anim calcmode="lin" valueType="num">
                                      <p:cBhvr>
                                        <p:cTn id="27" dur="500" fill="hold"/>
                                        <p:tgtEl>
                                          <p:spTgt spid="69634">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69634">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696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66000"/>
          </a:blip>
          <a:stretch>
            <a:fillRect/>
          </a:stretch>
        </a:blipFill>
        <a:effectLst/>
      </p:bgPr>
    </p:bg>
    <p:spTree>
      <p:nvGrpSpPr>
        <p:cNvPr id="1" name=""/>
        <p:cNvGrpSpPr/>
        <p:nvPr/>
      </p:nvGrpSpPr>
      <p:grpSpPr>
        <a:xfrm>
          <a:off x="0" y="0"/>
          <a:ext cx="0" cy="0"/>
          <a:chOff x="0" y="0"/>
          <a:chExt cx="0" cy="0"/>
        </a:xfrm>
      </p:grpSpPr>
      <p:sp>
        <p:nvSpPr>
          <p:cNvPr id="46093" name="Text Box 14"/>
          <p:cNvSpPr txBox="1"/>
          <p:nvPr/>
        </p:nvSpPr>
        <p:spPr>
          <a:xfrm>
            <a:off x="1242695" y="1023620"/>
            <a:ext cx="5610860" cy="583565"/>
          </a:xfrm>
          <a:prstGeom prst="rect">
            <a:avLst/>
          </a:prstGeom>
          <a:solidFill>
            <a:schemeClr val="bg1">
              <a:alpha val="38000"/>
            </a:schemeClr>
          </a:solidFill>
          <a:ln w="9525">
            <a:noFill/>
          </a:ln>
        </p:spPr>
        <p:txBody>
          <a:bodyPr wrap="square">
            <a:spAutoFit/>
          </a:bodyPr>
          <a:lstStyle/>
          <a:p>
            <a:pPr algn="ctr">
              <a:spcBef>
                <a:spcPct val="50000"/>
              </a:spcBef>
              <a:defRPr/>
            </a:pPr>
            <a:r>
              <a:rPr lang="zh-CN" altLang="en-US" sz="3200" b="1" noProof="1">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思考下列形象可以象征什么？</a:t>
            </a:r>
            <a:endParaRPr lang="zh-CN" altLang="en-US" sz="3200" b="1" noProof="1">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62479" name="Oval 15"/>
          <p:cNvSpPr/>
          <p:nvPr/>
        </p:nvSpPr>
        <p:spPr>
          <a:xfrm>
            <a:off x="4653270" y="1726620"/>
            <a:ext cx="1117242" cy="837113"/>
          </a:xfrm>
          <a:prstGeom prst="ellipse">
            <a:avLst/>
          </a:prstGeom>
          <a:solidFill>
            <a:srgbClr val="CCFFFF"/>
          </a:solidFill>
          <a:ln w="9525">
            <a:noFill/>
          </a:ln>
        </p:spPr>
        <p:txBody>
          <a:bodyPr wrap="none" anchor="ctr"/>
          <a:lstStyle/>
          <a:p>
            <a:pPr algn="ctr">
              <a:defRPr/>
            </a:pPr>
            <a:r>
              <a:rPr lang="zh-CN" altLang="en-US" sz="3200" b="1"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梅花</a:t>
            </a:r>
            <a:endParaRPr lang="zh-CN" altLang="en-US" sz="3200" b="1"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2480" name="Oval 16"/>
          <p:cNvSpPr/>
          <p:nvPr/>
        </p:nvSpPr>
        <p:spPr>
          <a:xfrm>
            <a:off x="3356520" y="2155298"/>
            <a:ext cx="1129744" cy="794245"/>
          </a:xfrm>
          <a:prstGeom prst="ellipse">
            <a:avLst/>
          </a:prstGeom>
          <a:solidFill>
            <a:srgbClr val="FF9900">
              <a:alpha val="50195"/>
            </a:srgbClr>
          </a:solidFill>
          <a:ln w="9525">
            <a:noFill/>
          </a:ln>
        </p:spPr>
        <p:txBody>
          <a:bodyPr wrap="none" anchor="ctr"/>
          <a:lstStyle/>
          <a:p>
            <a:pPr algn="ctr">
              <a:defRPr/>
            </a:pPr>
            <a:r>
              <a:rPr lang="zh-CN" altLang="en-US" sz="3200" b="1"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蜡烛</a:t>
            </a:r>
            <a:endParaRPr lang="zh-CN" altLang="en-US" sz="3200" b="1"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2481" name="Oval 17"/>
          <p:cNvSpPr/>
          <p:nvPr/>
        </p:nvSpPr>
        <p:spPr>
          <a:xfrm>
            <a:off x="6196512" y="2155298"/>
            <a:ext cx="1054726" cy="689457"/>
          </a:xfrm>
          <a:prstGeom prst="ellipse">
            <a:avLst/>
          </a:prstGeom>
          <a:solidFill>
            <a:srgbClr val="00FFFF"/>
          </a:solidFill>
          <a:ln w="9525">
            <a:noFill/>
          </a:ln>
        </p:spPr>
        <p:txBody>
          <a:bodyPr wrap="none" anchor="ctr"/>
          <a:lstStyle/>
          <a:p>
            <a:pPr algn="ctr">
              <a:defRPr/>
            </a:pPr>
            <a:r>
              <a:rPr lang="zh-CN" altLang="en-US" sz="3200" b="1"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翠竹</a:t>
            </a:r>
            <a:endParaRPr lang="zh-CN" altLang="en-US" sz="3200" b="1"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2482" name="Oval 18"/>
          <p:cNvSpPr/>
          <p:nvPr/>
        </p:nvSpPr>
        <p:spPr>
          <a:xfrm>
            <a:off x="4726503" y="3249617"/>
            <a:ext cx="1095808" cy="843067"/>
          </a:xfrm>
          <a:prstGeom prst="ellipse">
            <a:avLst/>
          </a:prstGeom>
          <a:solidFill>
            <a:srgbClr val="DEB9E0"/>
          </a:solidFill>
          <a:ln w="9525">
            <a:noFill/>
          </a:ln>
        </p:spPr>
        <p:txBody>
          <a:bodyPr wrap="none" anchor="ctr"/>
          <a:lstStyle/>
          <a:p>
            <a:pPr algn="ctr">
              <a:defRPr/>
            </a:pPr>
            <a:r>
              <a:rPr lang="zh-CN" altLang="en-US" sz="3200" b="1"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鹰</a:t>
            </a:r>
            <a:endParaRPr lang="zh-CN" altLang="en-US" sz="3200" b="1"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2483" name="Oval 19"/>
          <p:cNvSpPr/>
          <p:nvPr/>
        </p:nvSpPr>
        <p:spPr>
          <a:xfrm>
            <a:off x="1915983" y="1915953"/>
            <a:ext cx="976136" cy="797817"/>
          </a:xfrm>
          <a:prstGeom prst="ellipse">
            <a:avLst/>
          </a:prstGeom>
          <a:solidFill>
            <a:srgbClr val="3366FF"/>
          </a:solidFill>
          <a:ln w="9525">
            <a:noFill/>
          </a:ln>
        </p:spPr>
        <p:txBody>
          <a:bodyPr wrap="none" anchor="ctr"/>
          <a:lstStyle/>
          <a:p>
            <a:pPr algn="ctr">
              <a:defRPr/>
            </a:pPr>
            <a:r>
              <a:rPr lang="zh-CN" altLang="en-US" sz="3200" b="1" noProof="1">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荷花</a:t>
            </a:r>
            <a:endParaRPr lang="zh-CN" altLang="en-US" sz="3200" b="1" noProof="1">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2484" name="Oval 21"/>
          <p:cNvSpPr/>
          <p:nvPr/>
        </p:nvSpPr>
        <p:spPr>
          <a:xfrm>
            <a:off x="2039228" y="3304393"/>
            <a:ext cx="1060978" cy="841875"/>
          </a:xfrm>
          <a:prstGeom prst="ellipse">
            <a:avLst/>
          </a:prstGeom>
          <a:solidFill>
            <a:srgbClr val="C0C0C0"/>
          </a:solidFill>
          <a:ln w="9525">
            <a:noFill/>
          </a:ln>
        </p:spPr>
        <p:txBody>
          <a:bodyPr wrap="none" anchor="ctr"/>
          <a:lstStyle/>
          <a:p>
            <a:pPr algn="ctr">
              <a:defRPr/>
            </a:pPr>
            <a:r>
              <a:rPr lang="zh-CN" altLang="en-US" sz="3200" b="1"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太阳</a:t>
            </a:r>
            <a:endParaRPr lang="zh-CN" altLang="en-US" sz="3200" b="1"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2485" name="Oval 22"/>
          <p:cNvSpPr/>
          <p:nvPr/>
        </p:nvSpPr>
        <p:spPr>
          <a:xfrm>
            <a:off x="3307401" y="3755695"/>
            <a:ext cx="1045796" cy="900224"/>
          </a:xfrm>
          <a:prstGeom prst="ellipse">
            <a:avLst/>
          </a:prstGeom>
          <a:solidFill>
            <a:srgbClr val="00FF00"/>
          </a:solidFill>
          <a:ln w="9525">
            <a:noFill/>
          </a:ln>
        </p:spPr>
        <p:txBody>
          <a:bodyPr wrap="none" anchor="ctr"/>
          <a:lstStyle/>
          <a:p>
            <a:pPr algn="ctr">
              <a:defRPr/>
            </a:pPr>
            <a:r>
              <a:rPr lang="zh-CN" altLang="en-US" sz="3200" b="1"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落叶</a:t>
            </a:r>
            <a:endParaRPr lang="zh-CN" altLang="en-US" sz="3200" b="1"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2486" name="Oval 15"/>
          <p:cNvSpPr/>
          <p:nvPr/>
        </p:nvSpPr>
        <p:spPr>
          <a:xfrm>
            <a:off x="6059870" y="3560409"/>
            <a:ext cx="1117242" cy="884744"/>
          </a:xfrm>
          <a:prstGeom prst="ellipse">
            <a:avLst/>
          </a:prstGeom>
          <a:solidFill>
            <a:srgbClr val="CCFFFF"/>
          </a:solidFill>
          <a:ln w="9525">
            <a:noFill/>
          </a:ln>
        </p:spPr>
        <p:txBody>
          <a:bodyPr wrap="none" anchor="ctr"/>
          <a:lstStyle/>
          <a:p>
            <a:pPr algn="ctr">
              <a:defRPr/>
            </a:pPr>
            <a:r>
              <a:rPr lang="zh-CN" altLang="en-US" sz="3200" b="1"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松树</a:t>
            </a:r>
            <a:endParaRPr lang="zh-CN" altLang="en-US" sz="3200" b="1"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6" name="组合 5"/>
          <p:cNvGrpSpPr/>
          <p:nvPr/>
        </p:nvGrpSpPr>
        <p:grpSpPr>
          <a:xfrm>
            <a:off x="267970" y="288925"/>
            <a:ext cx="2346325" cy="649104"/>
            <a:chOff x="923" y="1552"/>
            <a:chExt cx="3695" cy="882"/>
          </a:xfrm>
        </p:grpSpPr>
        <p:pic>
          <p:nvPicPr>
            <p:cNvPr id="8" name="图片 7" descr="00 图标-04"/>
            <p:cNvPicPr>
              <a:picLocks noChangeAspect="1"/>
            </p:cNvPicPr>
            <p:nvPr/>
          </p:nvPicPr>
          <p:blipFill>
            <a:blip r:embed="rId2" cstate="print"/>
            <a:stretch>
              <a:fillRect/>
            </a:stretch>
          </p:blipFill>
          <p:spPr>
            <a:xfrm>
              <a:off x="923" y="1552"/>
              <a:ext cx="3695" cy="882"/>
            </a:xfrm>
            <a:prstGeom prst="rect">
              <a:avLst/>
            </a:prstGeom>
          </p:spPr>
        </p:pic>
        <p:sp>
          <p:nvSpPr>
            <p:cNvPr id="7" name="文本框 6"/>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拓展提升</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483"/>
                                        </p:tgtEl>
                                        <p:attrNameLst>
                                          <p:attrName>style.visibility</p:attrName>
                                        </p:attrNameLst>
                                      </p:cBhvr>
                                      <p:to>
                                        <p:strVal val="visible"/>
                                      </p:to>
                                    </p:set>
                                    <p:animEffect transition="in" filter="blinds(horizontal)">
                                      <p:cBhvr>
                                        <p:cTn id="7" dur="500"/>
                                        <p:tgtEl>
                                          <p:spTgt spid="6248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2480"/>
                                        </p:tgtEl>
                                        <p:attrNameLst>
                                          <p:attrName>style.visibility</p:attrName>
                                        </p:attrNameLst>
                                      </p:cBhvr>
                                      <p:to>
                                        <p:strVal val="visible"/>
                                      </p:to>
                                    </p:set>
                                    <p:animEffect transition="in" filter="dissolve">
                                      <p:cBhvr>
                                        <p:cTn id="12" dur="500"/>
                                        <p:tgtEl>
                                          <p:spTgt spid="62480"/>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62479"/>
                                        </p:tgtEl>
                                        <p:attrNameLst>
                                          <p:attrName>style.visibility</p:attrName>
                                        </p:attrNameLst>
                                      </p:cBhvr>
                                      <p:to>
                                        <p:strVal val="visible"/>
                                      </p:to>
                                    </p:set>
                                    <p:anim calcmode="discrete" valueType="clr">
                                      <p:cBhvr override="childStyle">
                                        <p:cTn id="17" dur="80"/>
                                        <p:tgtEl>
                                          <p:spTgt spid="62479"/>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62479"/>
                                        </p:tgtEl>
                                        <p:attrNameLst>
                                          <p:attrName>fillcolor</p:attrName>
                                        </p:attrNameLst>
                                      </p:cBhvr>
                                      <p:tavLst>
                                        <p:tav tm="0">
                                          <p:val>
                                            <p:clrVal>
                                              <a:schemeClr val="accent2"/>
                                            </p:clrVal>
                                          </p:val>
                                        </p:tav>
                                        <p:tav tm="50000">
                                          <p:val>
                                            <p:clrVal>
                                              <a:schemeClr val="hlink"/>
                                            </p:clrVal>
                                          </p:val>
                                        </p:tav>
                                      </p:tavLst>
                                    </p:anim>
                                    <p:set>
                                      <p:cBhvr>
                                        <p:cTn id="19" dur="80"/>
                                        <p:tgtEl>
                                          <p:spTgt spid="62479"/>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62481"/>
                                        </p:tgtEl>
                                        <p:attrNameLst>
                                          <p:attrName>style.visibility</p:attrName>
                                        </p:attrNameLst>
                                      </p:cBhvr>
                                      <p:to>
                                        <p:strVal val="visible"/>
                                      </p:to>
                                    </p:set>
                                    <p:animEffect transition="in" filter="box(in)">
                                      <p:cBhvr>
                                        <p:cTn id="24" dur="2000"/>
                                        <p:tgtEl>
                                          <p:spTgt spid="6248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2484"/>
                                        </p:tgtEl>
                                        <p:attrNameLst>
                                          <p:attrName>style.visibility</p:attrName>
                                        </p:attrNameLst>
                                      </p:cBhvr>
                                      <p:to>
                                        <p:strVal val="visible"/>
                                      </p:to>
                                    </p:set>
                                    <p:animEffect transition="in" filter="wipe(down)">
                                      <p:cBhvr>
                                        <p:cTn id="29" dur="500"/>
                                        <p:tgtEl>
                                          <p:spTgt spid="6248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248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62482"/>
                                        </p:tgtEl>
                                        <p:attrNameLst>
                                          <p:attrName>style.visibility</p:attrName>
                                        </p:attrNameLst>
                                      </p:cBhvr>
                                      <p:to>
                                        <p:strVal val="visible"/>
                                      </p:to>
                                    </p:set>
                                    <p:animEffect transition="in" filter="wheel(1)">
                                      <p:cBhvr>
                                        <p:cTn id="38" dur="2000"/>
                                        <p:tgtEl>
                                          <p:spTgt spid="62482"/>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62486"/>
                                        </p:tgtEl>
                                        <p:attrNameLst>
                                          <p:attrName>style.visibility</p:attrName>
                                        </p:attrNameLst>
                                      </p:cBhvr>
                                      <p:to>
                                        <p:strVal val="visible"/>
                                      </p:to>
                                    </p:set>
                                    <p:animEffect transition="in" filter="diamond(in)">
                                      <p:cBhvr>
                                        <p:cTn id="43" dur="2000"/>
                                        <p:tgtEl>
                                          <p:spTgt spid="62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83" grpId="0" animBg="1"/>
      <p:bldP spid="62480" grpId="0" animBg="1"/>
      <p:bldP spid="62479" grpId="0" animBg="1"/>
      <p:bldP spid="62481" grpId="0" animBg="1"/>
      <p:bldP spid="62484" grpId="0" animBg="1"/>
      <p:bldP spid="62485" grpId="0" animBg="1"/>
      <p:bldP spid="62482" grpId="0" animBg="1"/>
      <p:bldP spid="6248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90000"/>
          </a:blip>
          <a:stretch>
            <a:fillRect/>
          </a:stretch>
        </a:blipFill>
        <a:effectLst/>
      </p:bgPr>
    </p:bg>
    <p:spTree>
      <p:nvGrpSpPr>
        <p:cNvPr id="1" name=""/>
        <p:cNvGrpSpPr/>
        <p:nvPr/>
      </p:nvGrpSpPr>
      <p:grpSpPr>
        <a:xfrm>
          <a:off x="0" y="0"/>
          <a:ext cx="0" cy="0"/>
          <a:chOff x="0" y="0"/>
          <a:chExt cx="0" cy="0"/>
        </a:xfrm>
      </p:grpSpPr>
      <p:sp>
        <p:nvSpPr>
          <p:cNvPr id="96259" name="Text Box 4"/>
          <p:cNvSpPr txBox="1">
            <a:spLocks noChangeArrowheads="1"/>
          </p:cNvSpPr>
          <p:nvPr/>
        </p:nvSpPr>
        <p:spPr bwMode="auto">
          <a:xfrm>
            <a:off x="2355850" y="1716405"/>
            <a:ext cx="5286375" cy="1198880"/>
          </a:xfrm>
          <a:prstGeom prst="rect">
            <a:avLst/>
          </a:prstGeom>
          <a:solidFill>
            <a:schemeClr val="bg1">
              <a:alpha val="27058"/>
            </a:schemeClr>
          </a:solidFill>
          <a:ln w="9525">
            <a:noFill/>
            <a:miter lim="800000"/>
          </a:ln>
        </p:spPr>
        <p:txBody>
          <a:bodyPr>
            <a:spAutoFit/>
          </a:bodyPr>
          <a:lstStyle/>
          <a:p>
            <a:pPr>
              <a:lnSpc>
                <a:spcPct val="120000"/>
              </a:lnSpc>
              <a:spcBef>
                <a:spcPts val="1200"/>
              </a:spcBef>
            </a:pPr>
            <a:r>
              <a:rPr lang="en-US" altLang="zh-CN" sz="6000" b="1">
                <a:solidFill>
                  <a:srgbClr val="000000"/>
                </a:solidFill>
                <a:latin typeface="黑体" panose="02010609060101010101" pitchFamily="49" charset="-122"/>
                <a:ea typeface="黑体" panose="02010609060101010101" pitchFamily="49" charset="-122"/>
              </a:rPr>
              <a:t> </a:t>
            </a:r>
            <a:r>
              <a:rPr lang="zh-CN" altLang="en-US" sz="6000" b="1">
                <a:solidFill>
                  <a:srgbClr val="000000"/>
                </a:solidFill>
                <a:latin typeface="黑体" panose="02010609060101010101" pitchFamily="49" charset="-122"/>
                <a:ea typeface="黑体" panose="02010609060101010101" pitchFamily="49" charset="-122"/>
              </a:rPr>
              <a:t>谢谢观看！</a:t>
            </a:r>
            <a:endParaRPr lang="zh-CN" altLang="en-US" sz="6000" b="1">
              <a:solidFill>
                <a:srgbClr val="000000"/>
              </a:solidFill>
              <a:latin typeface="黑体" panose="02010609060101010101" pitchFamily="49" charset="-122"/>
              <a:ea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fade">
                                      <p:cBhvr>
                                        <p:cTn id="7" dur="1000"/>
                                        <p:tgtEl>
                                          <p:spTgt spid="96259">
                                            <p:txEl>
                                              <p:pRg st="0" end="0"/>
                                            </p:txEl>
                                          </p:spTgt>
                                        </p:tgtEl>
                                      </p:cBhvr>
                                    </p:animEffect>
                                    <p:anim calcmode="lin" valueType="num">
                                      <p:cBhvr>
                                        <p:cTn id="8" dur="1000" fill="hold"/>
                                        <p:tgtEl>
                                          <p:spTgt spid="962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625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73000"/>
          </a:blip>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217170" y="205055"/>
            <a:ext cx="2346325" cy="583615"/>
            <a:chOff x="923" y="1550"/>
            <a:chExt cx="3695" cy="884"/>
          </a:xfrm>
        </p:grpSpPr>
        <p:pic>
          <p:nvPicPr>
            <p:cNvPr id="12" name="图片 11" descr="00 图标-04"/>
            <p:cNvPicPr>
              <a:picLocks noChangeAspect="1"/>
            </p:cNvPicPr>
            <p:nvPr/>
          </p:nvPicPr>
          <p:blipFill>
            <a:blip r:embed="rId2" cstate="print"/>
            <a:stretch>
              <a:fillRect/>
            </a:stretch>
          </p:blipFill>
          <p:spPr>
            <a:xfrm>
              <a:off x="923" y="1552"/>
              <a:ext cx="3695" cy="882"/>
            </a:xfrm>
            <a:prstGeom prst="rect">
              <a:avLst/>
            </a:prstGeom>
          </p:spPr>
        </p:pic>
        <p:sp>
          <p:nvSpPr>
            <p:cNvPr id="13" name="文本框 3"/>
            <p:cNvSpPr txBox="1"/>
            <p:nvPr/>
          </p:nvSpPr>
          <p:spPr>
            <a:xfrm>
              <a:off x="1126" y="1550"/>
              <a:ext cx="2848" cy="884"/>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写作背景</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grpSp>
        <p:nvGrpSpPr>
          <p:cNvPr id="3" name="组合 2"/>
          <p:cNvGrpSpPr/>
          <p:nvPr/>
        </p:nvGrpSpPr>
        <p:grpSpPr>
          <a:xfrm>
            <a:off x="278765" y="948456"/>
            <a:ext cx="8720455" cy="3970024"/>
            <a:chOff x="878" y="1707"/>
            <a:chExt cx="13733" cy="5884"/>
          </a:xfrm>
        </p:grpSpPr>
        <p:sp>
          <p:nvSpPr>
            <p:cNvPr id="9" name="矩形: 圆角 4"/>
            <p:cNvSpPr/>
            <p:nvPr/>
          </p:nvSpPr>
          <p:spPr>
            <a:xfrm>
              <a:off x="878" y="1707"/>
              <a:ext cx="13733" cy="5884"/>
            </a:xfrm>
            <a:prstGeom prst="round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a:p>
          </p:txBody>
        </p:sp>
        <p:sp>
          <p:nvSpPr>
            <p:cNvPr id="6" name="TextBox 3"/>
            <p:cNvSpPr txBox="1">
              <a:spLocks noChangeArrowheads="1"/>
            </p:cNvSpPr>
            <p:nvPr/>
          </p:nvSpPr>
          <p:spPr bwMode="auto">
            <a:xfrm>
              <a:off x="984" y="1844"/>
              <a:ext cx="13521" cy="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lnSpc>
                  <a:spcPct val="100000"/>
                </a:lnSpc>
                <a:buFont typeface="Arial" panose="020B0604020202020204" pitchFamily="34" charset="0"/>
                <a:buNone/>
              </a:pPr>
              <a:r>
                <a:rPr lang="en-US" altLang="zh-CN" sz="3000" b="1">
                  <a:latin typeface="黑体" panose="02010609060101010101" pitchFamily="49" charset="-122"/>
                  <a:ea typeface="黑体" panose="02010609060101010101" pitchFamily="49" charset="-122"/>
                  <a:cs typeface="黑体" panose="02010609060101010101" pitchFamily="49" charset="-122"/>
                  <a:sym typeface="+mn-ea"/>
                </a:rPr>
                <a:t>   </a:t>
              </a:r>
              <a:r>
                <a:rPr sz="3000" b="1">
                  <a:latin typeface="黑体" panose="02010609060101010101" pitchFamily="49" charset="-122"/>
                  <a:ea typeface="黑体" panose="02010609060101010101" pitchFamily="49" charset="-122"/>
                  <a:cs typeface="黑体" panose="02010609060101010101" pitchFamily="49" charset="-122"/>
                  <a:sym typeface="+mn-ea"/>
                </a:rPr>
                <a:t>《海燕》是高尔基在1901年3月写的短篇小说“幻想曲”《春天的旋律》的结尾部分，原题为《海燕之歌》，曾作为独立的文章发表。那时正是俄国1905年革命前沙皇统治最黑暗的时期。来自社会底层、深谙底层人民疾苦的高尔基，目睹并经历了当时的群众革命运动，于是结合当时的革命斗争形势，以敏锐的艺术感悟力创造出了“海燕”这个艺术形象</a:t>
              </a:r>
              <a:r>
                <a:rPr lang="zh-CN" sz="3000" b="1">
                  <a:latin typeface="黑体" panose="02010609060101010101" pitchFamily="49" charset="-122"/>
                  <a:ea typeface="黑体" panose="02010609060101010101" pitchFamily="49" charset="-122"/>
                  <a:cs typeface="黑体" panose="02010609060101010101" pitchFamily="49" charset="-122"/>
                  <a:sym typeface="+mn-ea"/>
                </a:rPr>
                <a:t>。</a:t>
              </a:r>
              <a:endParaRPr sz="3000" b="1">
                <a:latin typeface="黑体" panose="02010609060101010101" pitchFamily="49" charset="-122"/>
                <a:ea typeface="黑体" panose="02010609060101010101" pitchFamily="49" charset="-122"/>
                <a:cs typeface="黑体" panose="02010609060101010101" pitchFamily="49" charset="-122"/>
                <a:sym typeface="+mn-ea"/>
              </a:endParaRPr>
            </a:p>
          </p:txBody>
        </p:sp>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71000"/>
          </a:blip>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217170" y="205055"/>
            <a:ext cx="2346325" cy="583615"/>
            <a:chOff x="923" y="1550"/>
            <a:chExt cx="3695" cy="884"/>
          </a:xfrm>
        </p:grpSpPr>
        <p:pic>
          <p:nvPicPr>
            <p:cNvPr id="12" name="图片 11" descr="00 图标-04"/>
            <p:cNvPicPr>
              <a:picLocks noChangeAspect="1"/>
            </p:cNvPicPr>
            <p:nvPr/>
          </p:nvPicPr>
          <p:blipFill>
            <a:blip r:embed="rId2" cstate="print"/>
            <a:stretch>
              <a:fillRect/>
            </a:stretch>
          </p:blipFill>
          <p:spPr>
            <a:xfrm>
              <a:off x="923" y="1552"/>
              <a:ext cx="3695" cy="882"/>
            </a:xfrm>
            <a:prstGeom prst="rect">
              <a:avLst/>
            </a:prstGeom>
          </p:spPr>
        </p:pic>
        <p:sp>
          <p:nvSpPr>
            <p:cNvPr id="13" name="文本框 3"/>
            <p:cNvSpPr txBox="1"/>
            <p:nvPr/>
          </p:nvSpPr>
          <p:spPr>
            <a:xfrm>
              <a:off x="1126" y="1550"/>
              <a:ext cx="2848" cy="884"/>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写作背景</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grpSp>
        <p:nvGrpSpPr>
          <p:cNvPr id="3" name="组合 2"/>
          <p:cNvGrpSpPr/>
          <p:nvPr/>
        </p:nvGrpSpPr>
        <p:grpSpPr>
          <a:xfrm>
            <a:off x="211455" y="1245288"/>
            <a:ext cx="8720455" cy="3423505"/>
            <a:chOff x="772" y="2034"/>
            <a:chExt cx="13733" cy="5074"/>
          </a:xfrm>
        </p:grpSpPr>
        <p:sp>
          <p:nvSpPr>
            <p:cNvPr id="9" name="矩形: 圆角 4"/>
            <p:cNvSpPr/>
            <p:nvPr/>
          </p:nvSpPr>
          <p:spPr>
            <a:xfrm>
              <a:off x="772" y="2034"/>
              <a:ext cx="13733" cy="5074"/>
            </a:xfrm>
            <a:prstGeom prst="round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b="1"/>
            </a:p>
          </p:txBody>
        </p:sp>
        <p:sp>
          <p:nvSpPr>
            <p:cNvPr id="6" name="TextBox 3"/>
            <p:cNvSpPr txBox="1">
              <a:spLocks noChangeArrowheads="1"/>
            </p:cNvSpPr>
            <p:nvPr/>
          </p:nvSpPr>
          <p:spPr bwMode="auto">
            <a:xfrm>
              <a:off x="984" y="2056"/>
              <a:ext cx="13521" cy="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lnSpc>
                  <a:spcPct val="100000"/>
                </a:lnSpc>
                <a:buFont typeface="Arial" panose="020B0604020202020204" pitchFamily="34" charset="0"/>
                <a:buNone/>
              </a:pPr>
              <a:r>
                <a:rPr lang="en-US" altLang="zh-CN" sz="3000" b="1">
                  <a:latin typeface="黑体" panose="02010609060101010101" pitchFamily="49" charset="-122"/>
                  <a:ea typeface="黑体" panose="02010609060101010101" pitchFamily="49" charset="-122"/>
                  <a:cs typeface="黑体" panose="02010609060101010101" pitchFamily="49" charset="-122"/>
                  <a:sym typeface="+mn-ea"/>
                </a:rPr>
                <a:t>    </a:t>
              </a:r>
              <a:r>
                <a:rPr sz="3000" b="1">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号召人民进行革命斗争和迎接</a:t>
              </a:r>
              <a:endParaRPr sz="3000" b="1">
                <a:solidFill>
                  <a:srgbClr val="0000FF"/>
                </a:solidFill>
                <a:latin typeface="黑体" panose="02010609060101010101" pitchFamily="49" charset="-122"/>
                <a:ea typeface="黑体" panose="02010609060101010101" pitchFamily="49" charset="-122"/>
                <a:cs typeface="黑体" panose="02010609060101010101" pitchFamily="49" charset="-122"/>
                <a:sym typeface="+mn-ea"/>
              </a:endParaRPr>
            </a:p>
            <a:p>
              <a:pPr eaLnBrk="1" hangingPunct="1">
                <a:lnSpc>
                  <a:spcPct val="100000"/>
                </a:lnSpc>
                <a:buFont typeface="Arial" panose="020B0604020202020204" pitchFamily="34" charset="0"/>
                <a:buNone/>
              </a:pPr>
              <a:r>
                <a:rPr sz="3000" b="1">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革命暴风雨的来临，为无产阶级革</a:t>
              </a:r>
              <a:endParaRPr sz="3000" b="1">
                <a:solidFill>
                  <a:srgbClr val="0000FF"/>
                </a:solidFill>
                <a:latin typeface="黑体" panose="02010609060101010101" pitchFamily="49" charset="-122"/>
                <a:ea typeface="黑体" panose="02010609060101010101" pitchFamily="49" charset="-122"/>
                <a:cs typeface="黑体" panose="02010609060101010101" pitchFamily="49" charset="-122"/>
                <a:sym typeface="+mn-ea"/>
              </a:endParaRPr>
            </a:p>
            <a:p>
              <a:pPr eaLnBrk="1" hangingPunct="1">
                <a:lnSpc>
                  <a:spcPct val="100000"/>
                </a:lnSpc>
                <a:buFont typeface="Arial" panose="020B0604020202020204" pitchFamily="34" charset="0"/>
                <a:buNone/>
              </a:pPr>
              <a:r>
                <a:rPr sz="3000" b="1">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命唱出了一曲充满战斗激情的颂歌。</a:t>
              </a:r>
              <a:endParaRPr sz="3000" b="1">
                <a:solidFill>
                  <a:srgbClr val="0000FF"/>
                </a:solidFill>
                <a:latin typeface="黑体" panose="02010609060101010101" pitchFamily="49" charset="-122"/>
                <a:ea typeface="黑体" panose="02010609060101010101" pitchFamily="49" charset="-122"/>
                <a:cs typeface="黑体" panose="02010609060101010101" pitchFamily="49" charset="-122"/>
                <a:sym typeface="+mn-ea"/>
              </a:endParaRPr>
            </a:p>
            <a:p>
              <a:pPr eaLnBrk="1" hangingPunct="1">
                <a:lnSpc>
                  <a:spcPct val="100000"/>
                </a:lnSpc>
                <a:buFont typeface="Arial" panose="020B0604020202020204" pitchFamily="34" charset="0"/>
                <a:buNone/>
              </a:pPr>
              <a:r>
                <a:rPr lang="zh-CN" altLang="en-US" sz="3000" b="1" dirty="0">
                  <a:latin typeface="黑体" panose="02010609060101010101" pitchFamily="49" charset="-122"/>
                  <a:ea typeface="黑体" panose="02010609060101010101" pitchFamily="49" charset="-122"/>
                  <a:cs typeface="黑体" panose="02010609060101010101" pitchFamily="49" charset="-122"/>
                  <a:sym typeface="+mn-ea"/>
                </a:rPr>
                <a:t>一经发表，便引起了巨大反响，被革命者争相传抄，成为当时最受欢迎、最富有宣传性和号召力的传单。</a:t>
              </a:r>
              <a:r>
                <a:rPr sz="3000" b="1">
                  <a:latin typeface="黑体" panose="02010609060101010101" pitchFamily="49" charset="-122"/>
                  <a:ea typeface="黑体" panose="02010609060101010101" pitchFamily="49" charset="-122"/>
                  <a:cs typeface="黑体" panose="02010609060101010101" pitchFamily="49" charset="-122"/>
                  <a:sym typeface="+mn-ea"/>
                </a:rPr>
                <a:t>这首散文诗也深得列宁、斯大林的赞赏，被誉为</a:t>
              </a:r>
              <a:r>
                <a:rPr sz="30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“战斗的革命诗歌”</a:t>
              </a:r>
              <a:r>
                <a:rPr sz="3000" b="1">
                  <a:latin typeface="黑体" panose="02010609060101010101" pitchFamily="49" charset="-122"/>
                  <a:ea typeface="黑体" panose="02010609060101010101" pitchFamily="49" charset="-122"/>
                  <a:cs typeface="黑体" panose="02010609060101010101" pitchFamily="49" charset="-122"/>
                  <a:sym typeface="+mn-ea"/>
                </a:rPr>
                <a:t>。</a:t>
              </a:r>
              <a:endParaRPr sz="3000" b="1">
                <a:latin typeface="黑体" panose="02010609060101010101" pitchFamily="49" charset="-122"/>
                <a:ea typeface="黑体" panose="02010609060101010101" pitchFamily="49" charset="-122"/>
                <a:cs typeface="黑体" panose="02010609060101010101" pitchFamily="49" charset="-122"/>
                <a:sym typeface="+mn-ea"/>
              </a:endParaRPr>
            </a:p>
          </p:txBody>
        </p:sp>
      </p:grpSp>
      <p:pic>
        <p:nvPicPr>
          <p:cNvPr id="2" name="图片 1"/>
          <p:cNvPicPr>
            <a:picLocks noChangeAspect="1"/>
          </p:cNvPicPr>
          <p:nvPr/>
        </p:nvPicPr>
        <p:blipFill>
          <a:blip r:embed="rId3"/>
          <a:stretch>
            <a:fillRect/>
          </a:stretch>
        </p:blipFill>
        <p:spPr>
          <a:xfrm>
            <a:off x="6468745" y="27940"/>
            <a:ext cx="2558415" cy="2482215"/>
          </a:xfrm>
          <a:prstGeom prst="round2DiagRect">
            <a:avLst>
              <a:gd name="adj1" fmla="val 16667"/>
              <a:gd name="adj2" fmla="val 0"/>
            </a:avLst>
          </a:prstGeom>
          <a:effectLst>
            <a:softEdge rad="50800"/>
          </a:effectLst>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66000"/>
          </a:blip>
          <a:stretch>
            <a:fillRect/>
          </a:stretch>
        </a:blipFill>
        <a:effectLst/>
      </p:bgPr>
    </p:bg>
    <p:spTree>
      <p:nvGrpSpPr>
        <p:cNvPr id="1" name=""/>
        <p:cNvGrpSpPr/>
        <p:nvPr/>
      </p:nvGrpSpPr>
      <p:grpSpPr>
        <a:xfrm>
          <a:off x="0" y="0"/>
          <a:ext cx="0" cy="0"/>
          <a:chOff x="0" y="0"/>
          <a:chExt cx="0" cy="0"/>
        </a:xfrm>
      </p:grpSpPr>
      <p:sp>
        <p:nvSpPr>
          <p:cNvPr id="6146" name="AutoShape 2" descr="http://www.cd-pa.com/bbs/data/attachment/forum/201408/20/221411syytyyah0exq414t.jpg"/>
          <p:cNvSpPr>
            <a:spLocks noChangeAspect="1" noChangeArrowheads="1"/>
          </p:cNvSpPr>
          <p:nvPr/>
        </p:nvSpPr>
        <p:spPr bwMode="auto">
          <a:xfrm>
            <a:off x="1185270" y="-122259"/>
            <a:ext cx="223877" cy="298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Arial" panose="020B0604020202020204" pitchFamily="34" charset="0"/>
              <a:buNone/>
            </a:pPr>
            <a:endParaRPr lang="zh-CN" altLang="en-US" sz="1200"/>
          </a:p>
        </p:txBody>
      </p:sp>
      <p:sp>
        <p:nvSpPr>
          <p:cNvPr id="7172" name="Text Box 5"/>
          <p:cNvSpPr txBox="1">
            <a:spLocks noChangeArrowheads="1"/>
          </p:cNvSpPr>
          <p:nvPr/>
        </p:nvSpPr>
        <p:spPr bwMode="auto">
          <a:xfrm>
            <a:off x="367665" y="1087755"/>
            <a:ext cx="8417560" cy="3646170"/>
          </a:xfrm>
          <a:prstGeom prst="rect">
            <a:avLst/>
          </a:prstGeom>
          <a:solidFill>
            <a:schemeClr val="bg1">
              <a:alpha val="36000"/>
            </a:schemeClr>
          </a:solidFill>
          <a:ln>
            <a:noFill/>
          </a:ln>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lnSpc>
                <a:spcPct val="110000"/>
              </a:lnSpc>
              <a:buFont typeface="Arial" panose="020B0604020202020204" pitchFamily="34" charset="0"/>
              <a:buNone/>
              <a:defRPr/>
            </a:pPr>
            <a:r>
              <a:rPr lang="zh-CN" altLang="en-US" sz="3000" b="1" dirty="0">
                <a:latin typeface="黑体" panose="02010609060101010101" pitchFamily="49" charset="-122"/>
                <a:ea typeface="黑体" panose="02010609060101010101" pitchFamily="49" charset="-122"/>
                <a:cs typeface="黑体" panose="02010609060101010101" pitchFamily="49" charset="-122"/>
              </a:rPr>
              <a:t>    </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散文诗</a:t>
            </a:r>
            <a:r>
              <a:rPr lang="zh-CN" altLang="en-US" sz="3000" b="1" dirty="0">
                <a:latin typeface="黑体" panose="02010609060101010101" pitchFamily="49" charset="-122"/>
                <a:ea typeface="黑体" panose="02010609060101010101" pitchFamily="49" charset="-122"/>
                <a:cs typeface="黑体" panose="02010609060101010101" pitchFamily="49" charset="-122"/>
              </a:rPr>
              <a:t>是近、现代发展起来的，介于散文与诗歌之间的一种新诗体。它采用自由灵活的形式来传达精练、富含内蕴的诗情，具有散文的描写性和诗歌的表现力。它虽不像诗歌那样分行排列和押韵，但语言仍具有内在的节奏感和音乐美。这种文体一般篇幅短小，多采用</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暗喻和象征</a:t>
            </a:r>
            <a:r>
              <a:rPr lang="zh-CN" altLang="en-US" sz="3000" b="1" dirty="0">
                <a:latin typeface="黑体" panose="02010609060101010101" pitchFamily="49" charset="-122"/>
                <a:ea typeface="黑体" panose="02010609060101010101" pitchFamily="49" charset="-122"/>
                <a:cs typeface="黑体" panose="02010609060101010101" pitchFamily="49" charset="-122"/>
              </a:rPr>
              <a:t>等艺术手法。</a:t>
            </a:r>
            <a:endParaRPr lang="zh-CN" altLang="en-US" sz="3000" b="1" dirty="0">
              <a:latin typeface="黑体" panose="02010609060101010101" pitchFamily="49" charset="-122"/>
              <a:ea typeface="黑体" panose="02010609060101010101" pitchFamily="49" charset="-122"/>
              <a:cs typeface="黑体" panose="02010609060101010101" pitchFamily="49" charset="-122"/>
            </a:endParaRPr>
          </a:p>
        </p:txBody>
      </p:sp>
      <p:grpSp>
        <p:nvGrpSpPr>
          <p:cNvPr id="11" name="组合 10"/>
          <p:cNvGrpSpPr/>
          <p:nvPr/>
        </p:nvGrpSpPr>
        <p:grpSpPr>
          <a:xfrm>
            <a:off x="217170" y="206375"/>
            <a:ext cx="2346325" cy="649104"/>
            <a:chOff x="923" y="1552"/>
            <a:chExt cx="3695" cy="882"/>
          </a:xfrm>
        </p:grpSpPr>
        <p:pic>
          <p:nvPicPr>
            <p:cNvPr id="12" name="图片 11" descr="00 图标-04"/>
            <p:cNvPicPr>
              <a:picLocks noChangeAspect="1"/>
            </p:cNvPicPr>
            <p:nvPr/>
          </p:nvPicPr>
          <p:blipFill>
            <a:blip r:embed="rId2" cstate="print"/>
            <a:stretch>
              <a:fillRect/>
            </a:stretch>
          </p:blipFill>
          <p:spPr>
            <a:xfrm>
              <a:off x="923" y="1552"/>
              <a:ext cx="3695" cy="882"/>
            </a:xfrm>
            <a:prstGeom prst="rect">
              <a:avLst/>
            </a:prstGeom>
          </p:spPr>
        </p:pic>
        <p:sp>
          <p:nvSpPr>
            <p:cNvPr id="13" name="文本框 3"/>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文体知识</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ppt_x"/>
                                          </p:val>
                                        </p:tav>
                                        <p:tav tm="100000">
                                          <p:val>
                                            <p:strVal val="#ppt_x"/>
                                          </p:val>
                                        </p:tav>
                                      </p:tavLst>
                                    </p:anim>
                                    <p:anim calcmode="lin" valueType="num">
                                      <p:cBhvr additive="base">
                                        <p:cTn id="8"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66000"/>
          </a:blip>
          <a:stretch>
            <a:fillRect/>
          </a:stretch>
        </a:blipFill>
        <a:effectLst/>
      </p:bgPr>
    </p:bg>
    <p:spTree>
      <p:nvGrpSpPr>
        <p:cNvPr id="1" name=""/>
        <p:cNvGrpSpPr/>
        <p:nvPr/>
      </p:nvGrpSpPr>
      <p:grpSpPr>
        <a:xfrm>
          <a:off x="0" y="0"/>
          <a:ext cx="0" cy="0"/>
          <a:chOff x="0" y="0"/>
          <a:chExt cx="0" cy="0"/>
        </a:xfrm>
      </p:grpSpPr>
      <p:sp>
        <p:nvSpPr>
          <p:cNvPr id="9318" name="TextBox 43"/>
          <p:cNvSpPr txBox="1">
            <a:spLocks noChangeArrowheads="1"/>
          </p:cNvSpPr>
          <p:nvPr/>
        </p:nvSpPr>
        <p:spPr bwMode="auto">
          <a:xfrm>
            <a:off x="342265" y="1319530"/>
            <a:ext cx="8460105" cy="3438525"/>
          </a:xfrm>
          <a:prstGeom prst="rect">
            <a:avLst/>
          </a:prstGeom>
          <a:solidFill>
            <a:schemeClr val="bg1">
              <a:alpha val="26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lnSpc>
                <a:spcPct val="170000"/>
              </a:lnSpc>
              <a:buFont typeface="Arial" panose="020B0604020202020204" pitchFamily="34" charset="0"/>
              <a:buNone/>
            </a:pPr>
            <a:r>
              <a:rPr lang="zh-CN" altLang="en-US" sz="3200" b="1" dirty="0">
                <a:latin typeface="黑体" panose="02010609060101010101" pitchFamily="49" charset="-122"/>
                <a:ea typeface="黑体" panose="02010609060101010101" pitchFamily="49" charset="-122"/>
                <a:cs typeface="黑体" panose="02010609060101010101" pitchFamily="49" charset="-122"/>
              </a:rPr>
              <a:t>飞</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窜</a:t>
            </a:r>
            <a:r>
              <a:rPr lang="zh-CN" altLang="en-US" sz="3200" b="1" dirty="0">
                <a:latin typeface="黑体" panose="02010609060101010101" pitchFamily="49" charset="-122"/>
                <a:ea typeface="黑体" panose="02010609060101010101" pitchFamily="49" charset="-122"/>
                <a:cs typeface="黑体" panose="02010609060101010101" pitchFamily="49" charset="-122"/>
              </a:rPr>
              <a:t>（    ）   呻</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吟</a:t>
            </a:r>
            <a:r>
              <a:rPr lang="zh-CN" altLang="en-US" sz="3200" b="1" dirty="0">
                <a:latin typeface="黑体" panose="02010609060101010101" pitchFamily="49" charset="-122"/>
                <a:ea typeface="黑体" panose="02010609060101010101" pitchFamily="49" charset="-122"/>
                <a:cs typeface="黑体" panose="02010609060101010101" pitchFamily="49" charset="-122"/>
              </a:rPr>
              <a:t>（    ）   </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掠</a:t>
            </a:r>
            <a:r>
              <a:rPr lang="zh-CN" altLang="en-US" sz="3200" b="1" dirty="0">
                <a:latin typeface="黑体" panose="02010609060101010101" pitchFamily="49" charset="-122"/>
                <a:ea typeface="黑体" panose="02010609060101010101" pitchFamily="49" charset="-122"/>
                <a:cs typeface="黑体" panose="02010609060101010101" pitchFamily="49" charset="-122"/>
              </a:rPr>
              <a:t>起（    ）</a:t>
            </a:r>
            <a:endParaRPr lang="zh-CN" altLang="en-US" sz="3200" b="1" dirty="0">
              <a:latin typeface="黑体" panose="02010609060101010101" pitchFamily="49" charset="-122"/>
              <a:ea typeface="黑体" panose="02010609060101010101" pitchFamily="49" charset="-122"/>
              <a:cs typeface="黑体" panose="02010609060101010101" pitchFamily="49" charset="-122"/>
            </a:endParaRPr>
          </a:p>
          <a:p>
            <a:pPr eaLnBrk="1" hangingPunct="1">
              <a:lnSpc>
                <a:spcPct val="170000"/>
              </a:lnSpc>
              <a:buFont typeface="Arial" panose="020B0604020202020204" pitchFamily="34" charset="0"/>
              <a:buNone/>
            </a:pPr>
            <a:r>
              <a:rPr lang="zh-CN" altLang="en-US" sz="3200" b="1" dirty="0">
                <a:latin typeface="黑体" panose="02010609060101010101" pitchFamily="49" charset="-122"/>
                <a:ea typeface="黑体" panose="02010609060101010101" pitchFamily="49" charset="-122"/>
                <a:cs typeface="黑体" panose="02010609060101010101" pitchFamily="49" charset="-122"/>
              </a:rPr>
              <a:t>困</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乏</a:t>
            </a:r>
            <a:r>
              <a:rPr lang="zh-CN" altLang="en-US" sz="3200" b="1" dirty="0">
                <a:latin typeface="黑体" panose="02010609060101010101" pitchFamily="49" charset="-122"/>
                <a:ea typeface="黑体" panose="02010609060101010101" pitchFamily="49" charset="-122"/>
                <a:cs typeface="黑体" panose="02010609060101010101" pitchFamily="49" charset="-122"/>
              </a:rPr>
              <a:t>（    ）   胆</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怯</a:t>
            </a:r>
            <a:r>
              <a:rPr lang="zh-CN" altLang="en-US" sz="3200" b="1" dirty="0">
                <a:latin typeface="黑体" panose="02010609060101010101" pitchFamily="49" charset="-122"/>
                <a:ea typeface="黑体" panose="02010609060101010101" pitchFamily="49" charset="-122"/>
                <a:cs typeface="黑体" panose="02010609060101010101" pitchFamily="49" charset="-122"/>
              </a:rPr>
              <a:t>（    ）   </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翡</a:t>
            </a:r>
            <a:r>
              <a:rPr lang="zh-CN" altLang="en-US" sz="3200" b="1" dirty="0">
                <a:latin typeface="黑体" panose="02010609060101010101" pitchFamily="49" charset="-122"/>
                <a:ea typeface="黑体" panose="02010609060101010101" pitchFamily="49" charset="-122"/>
                <a:cs typeface="黑体" panose="02010609060101010101" pitchFamily="49" charset="-122"/>
              </a:rPr>
              <a:t>翠（    ）</a:t>
            </a:r>
            <a:endParaRPr lang="zh-CN" altLang="en-US" sz="3200" b="1" dirty="0">
              <a:latin typeface="黑体" panose="02010609060101010101" pitchFamily="49" charset="-122"/>
              <a:ea typeface="黑体" panose="02010609060101010101" pitchFamily="49" charset="-122"/>
              <a:cs typeface="黑体" panose="02010609060101010101" pitchFamily="49" charset="-122"/>
            </a:endParaRPr>
          </a:p>
          <a:p>
            <a:pPr eaLnBrk="1" hangingPunct="1">
              <a:lnSpc>
                <a:spcPct val="170000"/>
              </a:lnSpc>
              <a:buFont typeface="Arial" panose="020B0604020202020204" pitchFamily="34" charset="0"/>
              <a:buNone/>
            </a:pP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蜿</a:t>
            </a:r>
            <a:r>
              <a:rPr lang="zh-CN" altLang="en-US" sz="3200" b="1" dirty="0">
                <a:latin typeface="黑体" panose="02010609060101010101" pitchFamily="49" charset="-122"/>
                <a:ea typeface="黑体" panose="02010609060101010101" pitchFamily="49" charset="-122"/>
                <a:cs typeface="黑体" panose="02010609060101010101" pitchFamily="49" charset="-122"/>
              </a:rPr>
              <a:t>蜒（    ）   </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蠢</a:t>
            </a:r>
            <a:r>
              <a:rPr lang="zh-CN" altLang="en-US" sz="3200" b="1" dirty="0">
                <a:latin typeface="黑体" panose="02010609060101010101" pitchFamily="49" charset="-122"/>
                <a:ea typeface="黑体" panose="02010609060101010101" pitchFamily="49" charset="-122"/>
                <a:cs typeface="黑体" panose="02010609060101010101" pitchFamily="49" charset="-122"/>
              </a:rPr>
              <a:t>笨（    ）   火</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焰</a:t>
            </a:r>
            <a:r>
              <a:rPr lang="zh-CN" altLang="en-US" sz="3200" b="1" dirty="0">
                <a:latin typeface="黑体" panose="02010609060101010101" pitchFamily="49" charset="-122"/>
                <a:ea typeface="黑体" panose="02010609060101010101" pitchFamily="49" charset="-122"/>
                <a:cs typeface="黑体" panose="02010609060101010101" pitchFamily="49" charset="-122"/>
              </a:rPr>
              <a:t>（    ）</a:t>
            </a:r>
            <a:endParaRPr lang="zh-CN" altLang="en-US" sz="3200" b="1" dirty="0">
              <a:latin typeface="黑体" panose="02010609060101010101" pitchFamily="49" charset="-122"/>
              <a:ea typeface="黑体" panose="02010609060101010101" pitchFamily="49" charset="-122"/>
              <a:cs typeface="黑体" panose="02010609060101010101" pitchFamily="49" charset="-122"/>
            </a:endParaRPr>
          </a:p>
          <a:p>
            <a:pPr eaLnBrk="1" hangingPunct="1">
              <a:lnSpc>
                <a:spcPct val="170000"/>
              </a:lnSpc>
              <a:buFont typeface="Arial" panose="020B0604020202020204" pitchFamily="34" charset="0"/>
              <a:buNone/>
            </a:pPr>
            <a:r>
              <a:rPr lang="zh-CN" altLang="en-US" sz="3200" b="1" dirty="0">
                <a:latin typeface="黑体" panose="02010609060101010101" pitchFamily="49" charset="-122"/>
                <a:ea typeface="黑体" panose="02010609060101010101" pitchFamily="49" charset="-122"/>
                <a:cs typeface="黑体" panose="02010609060101010101" pitchFamily="49" charset="-122"/>
              </a:rPr>
              <a:t>飞</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翔</a:t>
            </a:r>
            <a:r>
              <a:rPr lang="zh-CN" altLang="en-US" sz="3200" b="1" dirty="0">
                <a:latin typeface="黑体" panose="02010609060101010101" pitchFamily="49" charset="-122"/>
                <a:ea typeface="黑体" panose="02010609060101010101" pitchFamily="49" charset="-122"/>
                <a:cs typeface="黑体" panose="02010609060101010101" pitchFamily="49" charset="-122"/>
              </a:rPr>
              <a:t>（    ）   深</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渊</a:t>
            </a:r>
            <a:r>
              <a:rPr lang="zh-CN" altLang="en-US" sz="3200" b="1" dirty="0">
                <a:latin typeface="黑体" panose="02010609060101010101" pitchFamily="49" charset="-122"/>
                <a:ea typeface="黑体" panose="02010609060101010101" pitchFamily="49" charset="-122"/>
                <a:cs typeface="黑体" panose="02010609060101010101" pitchFamily="49" charset="-122"/>
              </a:rPr>
              <a:t>（    ）   </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号</a:t>
            </a:r>
            <a:r>
              <a:rPr lang="zh-CN" altLang="en-US" sz="3200" b="1" dirty="0">
                <a:latin typeface="黑体" panose="02010609060101010101" pitchFamily="49" charset="-122"/>
                <a:ea typeface="黑体" panose="02010609060101010101" pitchFamily="49" charset="-122"/>
                <a:cs typeface="黑体" panose="02010609060101010101" pitchFamily="49" charset="-122"/>
              </a:rPr>
              <a:t>叫（    ）</a:t>
            </a:r>
            <a:endParaRPr lang="zh-CN" altLang="en-US" sz="3200" b="1" dirty="0">
              <a:latin typeface="黑体" panose="02010609060101010101" pitchFamily="49" charset="-122"/>
              <a:ea typeface="黑体" panose="02010609060101010101" pitchFamily="49" charset="-122"/>
              <a:cs typeface="黑体" panose="02010609060101010101" pitchFamily="49" charset="-122"/>
            </a:endParaRPr>
          </a:p>
        </p:txBody>
      </p:sp>
      <p:sp>
        <p:nvSpPr>
          <p:cNvPr id="45" name="TextBox 44"/>
          <p:cNvSpPr txBox="1"/>
          <p:nvPr/>
        </p:nvSpPr>
        <p:spPr>
          <a:xfrm>
            <a:off x="1652390" y="1681707"/>
            <a:ext cx="911225" cy="460375"/>
          </a:xfrm>
          <a:prstGeom prst="rect">
            <a:avLst/>
          </a:prstGeom>
          <a:noFill/>
        </p:spPr>
        <p:txBody>
          <a:bodyPr wrap="none">
            <a:spAutoFit/>
          </a:bodyPr>
          <a:lstStyle/>
          <a:p>
            <a:pPr eaLnBrk="1" hangingPunct="1">
              <a:buFont typeface="Arial" panose="020B0604020202020204" pitchFamily="34" charset="0"/>
              <a:buNone/>
              <a:defRPr/>
            </a:pPr>
            <a:r>
              <a:rPr lang="en-US" altLang="zh-CN" sz="2400" b="1" dirty="0" err="1">
                <a:solidFill>
                  <a:srgbClr val="0000FF"/>
                </a:solidFill>
                <a:latin typeface="+mn-ea"/>
                <a:ea typeface="+mn-ea"/>
              </a:rPr>
              <a:t>cuàn</a:t>
            </a:r>
            <a:endParaRPr lang="en-US" altLang="zh-CN" sz="2400" b="1" dirty="0" err="1">
              <a:solidFill>
                <a:srgbClr val="0000FF"/>
              </a:solidFill>
              <a:latin typeface="+mn-ea"/>
              <a:ea typeface="+mn-ea"/>
            </a:endParaRPr>
          </a:p>
        </p:txBody>
      </p:sp>
      <p:sp>
        <p:nvSpPr>
          <p:cNvPr id="48" name="TextBox 47"/>
          <p:cNvSpPr txBox="1"/>
          <p:nvPr/>
        </p:nvSpPr>
        <p:spPr>
          <a:xfrm>
            <a:off x="4813307" y="1616301"/>
            <a:ext cx="645795" cy="460375"/>
          </a:xfrm>
          <a:prstGeom prst="rect">
            <a:avLst/>
          </a:prstGeom>
          <a:noFill/>
        </p:spPr>
        <p:txBody>
          <a:bodyPr wrap="none">
            <a:spAutoFit/>
          </a:bodyPr>
          <a:lstStyle/>
          <a:p>
            <a:pPr eaLnBrk="1" hangingPunct="1">
              <a:buFont typeface="Arial" panose="020B0604020202020204" pitchFamily="34" charset="0"/>
              <a:buNone/>
              <a:defRPr/>
            </a:pPr>
            <a:r>
              <a:rPr lang="en-US" altLang="zh-CN" sz="2400" b="1" dirty="0" err="1">
                <a:solidFill>
                  <a:srgbClr val="0000FF"/>
                </a:solidFill>
                <a:latin typeface="+mn-ea"/>
                <a:ea typeface="+mn-ea"/>
              </a:rPr>
              <a:t>yín</a:t>
            </a:r>
            <a:endParaRPr lang="en-US" altLang="zh-CN" sz="2400" b="1" dirty="0" err="1">
              <a:solidFill>
                <a:srgbClr val="0000FF"/>
              </a:solidFill>
              <a:latin typeface="+mn-ea"/>
              <a:ea typeface="+mn-ea"/>
            </a:endParaRPr>
          </a:p>
        </p:txBody>
      </p:sp>
      <p:sp>
        <p:nvSpPr>
          <p:cNvPr id="49" name="TextBox 48"/>
          <p:cNvSpPr txBox="1"/>
          <p:nvPr/>
        </p:nvSpPr>
        <p:spPr>
          <a:xfrm>
            <a:off x="7874000" y="1616075"/>
            <a:ext cx="737235" cy="460375"/>
          </a:xfrm>
          <a:prstGeom prst="rect">
            <a:avLst/>
          </a:prstGeom>
          <a:noFill/>
        </p:spPr>
        <p:txBody>
          <a:bodyPr wrap="square">
            <a:spAutoFit/>
          </a:bodyPr>
          <a:lstStyle/>
          <a:p>
            <a:pPr eaLnBrk="1" hangingPunct="1">
              <a:buFont typeface="Arial" panose="020B0604020202020204" pitchFamily="34" charset="0"/>
              <a:buNone/>
              <a:defRPr/>
            </a:pPr>
            <a:r>
              <a:rPr lang="en-US" altLang="zh-CN" sz="2400" b="1" dirty="0" err="1">
                <a:solidFill>
                  <a:srgbClr val="0000FF"/>
                </a:solidFill>
                <a:latin typeface="+mn-ea"/>
                <a:ea typeface="+mn-ea"/>
              </a:rPr>
              <a:t>lüè</a:t>
            </a:r>
            <a:endParaRPr lang="en-US" altLang="zh-CN" sz="2400" b="1" dirty="0" err="1">
              <a:solidFill>
                <a:srgbClr val="0000FF"/>
              </a:solidFill>
              <a:latin typeface="+mn-ea"/>
              <a:ea typeface="+mn-ea"/>
            </a:endParaRPr>
          </a:p>
        </p:txBody>
      </p:sp>
      <p:sp>
        <p:nvSpPr>
          <p:cNvPr id="11" name="TextBox 44"/>
          <p:cNvSpPr txBox="1"/>
          <p:nvPr/>
        </p:nvSpPr>
        <p:spPr>
          <a:xfrm>
            <a:off x="1769563" y="2508944"/>
            <a:ext cx="482600" cy="460375"/>
          </a:xfrm>
          <a:prstGeom prst="rect">
            <a:avLst/>
          </a:prstGeom>
          <a:noFill/>
        </p:spPr>
        <p:txBody>
          <a:bodyPr wrap="none">
            <a:spAutoFit/>
          </a:bodyPr>
          <a:lstStyle/>
          <a:p>
            <a:pPr eaLnBrk="1" hangingPunct="1">
              <a:buFont typeface="Arial" panose="020B0604020202020204" pitchFamily="34" charset="0"/>
              <a:buNone/>
              <a:defRPr/>
            </a:pPr>
            <a:r>
              <a:rPr lang="en-US" altLang="zh-CN" sz="2400" b="1" dirty="0" err="1">
                <a:solidFill>
                  <a:srgbClr val="0000FF"/>
                </a:solidFill>
                <a:latin typeface="+mn-ea"/>
                <a:ea typeface="+mn-ea"/>
              </a:rPr>
              <a:t>fá</a:t>
            </a:r>
            <a:endParaRPr lang="en-US" altLang="zh-CN" sz="2400" b="1" dirty="0" err="1">
              <a:solidFill>
                <a:srgbClr val="0000FF"/>
              </a:solidFill>
              <a:latin typeface="+mn-ea"/>
              <a:ea typeface="+mn-ea"/>
            </a:endParaRPr>
          </a:p>
        </p:txBody>
      </p:sp>
      <p:sp>
        <p:nvSpPr>
          <p:cNvPr id="12" name="TextBox 47"/>
          <p:cNvSpPr txBox="1"/>
          <p:nvPr/>
        </p:nvSpPr>
        <p:spPr>
          <a:xfrm>
            <a:off x="4798067" y="2398771"/>
            <a:ext cx="652780" cy="460375"/>
          </a:xfrm>
          <a:prstGeom prst="rect">
            <a:avLst/>
          </a:prstGeom>
          <a:noFill/>
        </p:spPr>
        <p:txBody>
          <a:bodyPr wrap="none">
            <a:spAutoFit/>
          </a:bodyPr>
          <a:lstStyle/>
          <a:p>
            <a:pPr eaLnBrk="1" hangingPunct="1">
              <a:buFont typeface="Arial" panose="020B0604020202020204" pitchFamily="34" charset="0"/>
              <a:buNone/>
              <a:defRPr/>
            </a:pPr>
            <a:r>
              <a:rPr lang="en-US" altLang="zh-CN" sz="2400" b="1" dirty="0" err="1">
                <a:solidFill>
                  <a:srgbClr val="0000FF"/>
                </a:solidFill>
                <a:latin typeface="+mn-ea"/>
                <a:ea typeface="+mn-ea"/>
              </a:rPr>
              <a:t>qiè</a:t>
            </a:r>
            <a:endParaRPr lang="en-US" altLang="zh-CN" sz="2400" b="1" dirty="0" err="1">
              <a:solidFill>
                <a:srgbClr val="0000FF"/>
              </a:solidFill>
              <a:latin typeface="+mn-ea"/>
              <a:ea typeface="+mn-ea"/>
            </a:endParaRPr>
          </a:p>
        </p:txBody>
      </p:sp>
      <p:sp>
        <p:nvSpPr>
          <p:cNvPr id="13" name="TextBox 48"/>
          <p:cNvSpPr txBox="1"/>
          <p:nvPr/>
        </p:nvSpPr>
        <p:spPr>
          <a:xfrm>
            <a:off x="7949926" y="2399088"/>
            <a:ext cx="584700" cy="460375"/>
          </a:xfrm>
          <a:prstGeom prst="rect">
            <a:avLst/>
          </a:prstGeom>
          <a:noFill/>
        </p:spPr>
        <p:txBody>
          <a:bodyPr>
            <a:spAutoFit/>
          </a:bodyPr>
          <a:lstStyle/>
          <a:p>
            <a:pPr eaLnBrk="1" hangingPunct="1">
              <a:buFont typeface="Arial" panose="020B0604020202020204" pitchFamily="34" charset="0"/>
              <a:buNone/>
              <a:defRPr/>
            </a:pPr>
            <a:r>
              <a:rPr lang="en-US" altLang="zh-CN" sz="2400" b="1" dirty="0" err="1">
                <a:solidFill>
                  <a:srgbClr val="0000FF"/>
                </a:solidFill>
                <a:latin typeface="+mn-ea"/>
                <a:ea typeface="+mn-ea"/>
              </a:rPr>
              <a:t>fěi</a:t>
            </a:r>
            <a:endParaRPr lang="en-US" altLang="zh-CN" sz="2400" b="1" dirty="0" err="1">
              <a:solidFill>
                <a:srgbClr val="0000FF"/>
              </a:solidFill>
              <a:latin typeface="+mn-ea"/>
              <a:ea typeface="+mn-ea"/>
            </a:endParaRPr>
          </a:p>
        </p:txBody>
      </p:sp>
      <p:sp>
        <p:nvSpPr>
          <p:cNvPr id="14" name="TextBox 44"/>
          <p:cNvSpPr txBox="1"/>
          <p:nvPr/>
        </p:nvSpPr>
        <p:spPr>
          <a:xfrm>
            <a:off x="1650496" y="3272361"/>
            <a:ext cx="815975" cy="460375"/>
          </a:xfrm>
          <a:prstGeom prst="rect">
            <a:avLst/>
          </a:prstGeom>
          <a:noFill/>
        </p:spPr>
        <p:txBody>
          <a:bodyPr wrap="none">
            <a:spAutoFit/>
          </a:bodyPr>
          <a:lstStyle/>
          <a:p>
            <a:pPr eaLnBrk="1" hangingPunct="1">
              <a:buFont typeface="Arial" panose="020B0604020202020204" pitchFamily="34" charset="0"/>
              <a:buNone/>
              <a:defRPr/>
            </a:pPr>
            <a:r>
              <a:rPr lang="en-US" altLang="zh-CN" sz="2400" b="1" dirty="0" err="1">
                <a:solidFill>
                  <a:srgbClr val="0000FF"/>
                </a:solidFill>
                <a:latin typeface="+mn-ea"/>
                <a:ea typeface="+mn-ea"/>
              </a:rPr>
              <a:t>wān</a:t>
            </a:r>
            <a:endParaRPr lang="en-US" altLang="zh-CN" sz="2400" b="1" dirty="0" err="1">
              <a:solidFill>
                <a:srgbClr val="0000FF"/>
              </a:solidFill>
              <a:latin typeface="+mn-ea"/>
              <a:ea typeface="+mn-ea"/>
            </a:endParaRPr>
          </a:p>
        </p:txBody>
      </p:sp>
      <p:sp>
        <p:nvSpPr>
          <p:cNvPr id="15" name="TextBox 47"/>
          <p:cNvSpPr txBox="1"/>
          <p:nvPr/>
        </p:nvSpPr>
        <p:spPr>
          <a:xfrm>
            <a:off x="4658113" y="3272040"/>
            <a:ext cx="932180" cy="460375"/>
          </a:xfrm>
          <a:prstGeom prst="rect">
            <a:avLst/>
          </a:prstGeom>
          <a:noFill/>
        </p:spPr>
        <p:txBody>
          <a:bodyPr wrap="none">
            <a:spAutoFit/>
          </a:bodyPr>
          <a:lstStyle/>
          <a:p>
            <a:pPr eaLnBrk="1" hangingPunct="1">
              <a:buFont typeface="Arial" panose="020B0604020202020204" pitchFamily="34" charset="0"/>
              <a:buNone/>
              <a:defRPr/>
            </a:pPr>
            <a:r>
              <a:rPr lang="en-US" altLang="zh-CN" sz="2400" b="1" dirty="0" err="1">
                <a:solidFill>
                  <a:srgbClr val="0000FF"/>
                </a:solidFill>
                <a:latin typeface="+mn-ea"/>
                <a:ea typeface="+mn-ea"/>
              </a:rPr>
              <a:t>chǔn</a:t>
            </a:r>
            <a:endParaRPr lang="en-US" altLang="zh-CN" sz="2400" b="1" dirty="0" err="1">
              <a:solidFill>
                <a:srgbClr val="0000FF"/>
              </a:solidFill>
              <a:latin typeface="+mn-ea"/>
              <a:ea typeface="+mn-ea"/>
            </a:endParaRPr>
          </a:p>
        </p:txBody>
      </p:sp>
      <p:sp>
        <p:nvSpPr>
          <p:cNvPr id="16" name="TextBox 48"/>
          <p:cNvSpPr txBox="1"/>
          <p:nvPr/>
        </p:nvSpPr>
        <p:spPr>
          <a:xfrm>
            <a:off x="7826375" y="3272155"/>
            <a:ext cx="831850" cy="460375"/>
          </a:xfrm>
          <a:prstGeom prst="rect">
            <a:avLst/>
          </a:prstGeom>
          <a:noFill/>
        </p:spPr>
        <p:txBody>
          <a:bodyPr wrap="square">
            <a:spAutoFit/>
          </a:bodyPr>
          <a:lstStyle/>
          <a:p>
            <a:pPr eaLnBrk="1" hangingPunct="1">
              <a:buFont typeface="Arial" panose="020B0604020202020204" pitchFamily="34" charset="0"/>
              <a:buNone/>
              <a:defRPr/>
            </a:pPr>
            <a:r>
              <a:rPr lang="en-US" altLang="zh-CN" sz="2400" b="1" dirty="0" err="1">
                <a:solidFill>
                  <a:srgbClr val="0000FF"/>
                </a:solidFill>
                <a:latin typeface="+mn-ea"/>
                <a:ea typeface="+mn-ea"/>
              </a:rPr>
              <a:t>yàn</a:t>
            </a:r>
            <a:endParaRPr lang="en-US" altLang="zh-CN" sz="2400" b="1" dirty="0" err="1">
              <a:solidFill>
                <a:srgbClr val="0000FF"/>
              </a:solidFill>
              <a:latin typeface="+mn-ea"/>
              <a:ea typeface="+mn-ea"/>
            </a:endParaRPr>
          </a:p>
        </p:txBody>
      </p:sp>
      <p:sp>
        <p:nvSpPr>
          <p:cNvPr id="17" name="TextBox 44"/>
          <p:cNvSpPr txBox="1"/>
          <p:nvPr/>
        </p:nvSpPr>
        <p:spPr>
          <a:xfrm>
            <a:off x="1545223" y="4155160"/>
            <a:ext cx="1027430" cy="460375"/>
          </a:xfrm>
          <a:prstGeom prst="rect">
            <a:avLst/>
          </a:prstGeom>
          <a:noFill/>
        </p:spPr>
        <p:txBody>
          <a:bodyPr wrap="none">
            <a:spAutoFit/>
          </a:bodyPr>
          <a:lstStyle/>
          <a:p>
            <a:pPr eaLnBrk="1" hangingPunct="1">
              <a:buFont typeface="Arial" panose="020B0604020202020204" pitchFamily="34" charset="0"/>
              <a:buNone/>
              <a:defRPr/>
            </a:pPr>
            <a:r>
              <a:rPr lang="en-US" altLang="zh-CN" sz="2400" b="1" dirty="0" err="1">
                <a:solidFill>
                  <a:srgbClr val="0000FF"/>
                </a:solidFill>
                <a:latin typeface="+mn-ea"/>
                <a:ea typeface="+mn-ea"/>
              </a:rPr>
              <a:t>xiánɡ</a:t>
            </a:r>
            <a:endParaRPr lang="en-US" altLang="zh-CN" sz="2400" b="1" dirty="0" err="1">
              <a:solidFill>
                <a:srgbClr val="0000FF"/>
              </a:solidFill>
              <a:latin typeface="+mn-ea"/>
              <a:ea typeface="+mn-ea"/>
            </a:endParaRPr>
          </a:p>
        </p:txBody>
      </p:sp>
      <p:sp>
        <p:nvSpPr>
          <p:cNvPr id="18" name="TextBox 47"/>
          <p:cNvSpPr txBox="1"/>
          <p:nvPr/>
        </p:nvSpPr>
        <p:spPr>
          <a:xfrm>
            <a:off x="4671926" y="4155162"/>
            <a:ext cx="929005" cy="460375"/>
          </a:xfrm>
          <a:prstGeom prst="rect">
            <a:avLst/>
          </a:prstGeom>
          <a:noFill/>
        </p:spPr>
        <p:txBody>
          <a:bodyPr wrap="none">
            <a:spAutoFit/>
          </a:bodyPr>
          <a:lstStyle/>
          <a:p>
            <a:pPr eaLnBrk="1" hangingPunct="1">
              <a:buFont typeface="Arial" panose="020B0604020202020204" pitchFamily="34" charset="0"/>
              <a:buNone/>
              <a:defRPr/>
            </a:pPr>
            <a:r>
              <a:rPr lang="en-US" altLang="zh-CN" sz="2400" b="1" dirty="0" err="1">
                <a:solidFill>
                  <a:srgbClr val="0000FF"/>
                </a:solidFill>
                <a:latin typeface="+mn-ea"/>
                <a:ea typeface="+mn-ea"/>
              </a:rPr>
              <a:t>yuān</a:t>
            </a:r>
            <a:endParaRPr lang="en-US" altLang="zh-CN" sz="2400" b="1" dirty="0" err="1">
              <a:solidFill>
                <a:srgbClr val="0000FF"/>
              </a:solidFill>
              <a:latin typeface="+mn-ea"/>
              <a:ea typeface="+mn-ea"/>
            </a:endParaRPr>
          </a:p>
        </p:txBody>
      </p:sp>
      <p:sp>
        <p:nvSpPr>
          <p:cNvPr id="19" name="TextBox 48"/>
          <p:cNvSpPr txBox="1"/>
          <p:nvPr/>
        </p:nvSpPr>
        <p:spPr>
          <a:xfrm>
            <a:off x="7874000" y="4155440"/>
            <a:ext cx="821690" cy="460375"/>
          </a:xfrm>
          <a:prstGeom prst="rect">
            <a:avLst/>
          </a:prstGeom>
          <a:noFill/>
        </p:spPr>
        <p:txBody>
          <a:bodyPr wrap="square">
            <a:spAutoFit/>
          </a:bodyPr>
          <a:lstStyle/>
          <a:p>
            <a:pPr eaLnBrk="1" hangingPunct="1">
              <a:buFont typeface="Arial" panose="020B0604020202020204" pitchFamily="34" charset="0"/>
              <a:buNone/>
              <a:defRPr/>
            </a:pPr>
            <a:r>
              <a:rPr lang="en-US" altLang="zh-CN" sz="2400" b="1" dirty="0" err="1">
                <a:solidFill>
                  <a:srgbClr val="0000FF"/>
                </a:solidFill>
                <a:latin typeface="+mn-ea"/>
                <a:ea typeface="+mn-ea"/>
              </a:rPr>
              <a:t>háo</a:t>
            </a:r>
            <a:endParaRPr lang="en-US" altLang="zh-CN" sz="2400" b="1" dirty="0" err="1">
              <a:solidFill>
                <a:srgbClr val="0000FF"/>
              </a:solidFill>
              <a:latin typeface="+mn-ea"/>
              <a:ea typeface="+mn-ea"/>
            </a:endParaRPr>
          </a:p>
        </p:txBody>
      </p:sp>
      <p:grpSp>
        <p:nvGrpSpPr>
          <p:cNvPr id="3" name="组合 2"/>
          <p:cNvGrpSpPr/>
          <p:nvPr/>
        </p:nvGrpSpPr>
        <p:grpSpPr>
          <a:xfrm>
            <a:off x="217170" y="226060"/>
            <a:ext cx="2346325" cy="649104"/>
            <a:chOff x="923" y="1552"/>
            <a:chExt cx="3695" cy="882"/>
          </a:xfrm>
        </p:grpSpPr>
        <p:pic>
          <p:nvPicPr>
            <p:cNvPr id="4" name="图片 3" descr="00 图标-04"/>
            <p:cNvPicPr>
              <a:picLocks noChangeAspect="1"/>
            </p:cNvPicPr>
            <p:nvPr/>
          </p:nvPicPr>
          <p:blipFill>
            <a:blip r:embed="rId2" cstate="print"/>
            <a:stretch>
              <a:fillRect/>
            </a:stretch>
          </p:blipFill>
          <p:spPr>
            <a:xfrm>
              <a:off x="923" y="1552"/>
              <a:ext cx="3695" cy="882"/>
            </a:xfrm>
            <a:prstGeom prst="rect">
              <a:avLst/>
            </a:prstGeom>
          </p:spPr>
        </p:pic>
        <p:sp>
          <p:nvSpPr>
            <p:cNvPr id="5" name="文本框 4"/>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识文辨字</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sp>
        <p:nvSpPr>
          <p:cNvPr id="2" name="文本框 1"/>
          <p:cNvSpPr txBox="1"/>
          <p:nvPr/>
        </p:nvSpPr>
        <p:spPr>
          <a:xfrm>
            <a:off x="3452495" y="652780"/>
            <a:ext cx="2005965" cy="583565"/>
          </a:xfrm>
          <a:prstGeom prst="rect">
            <a:avLst/>
          </a:prstGeom>
          <a:noFill/>
        </p:spPr>
        <p:txBody>
          <a:bodyPr wrap="square" rtlCol="0">
            <a:spAutoFit/>
          </a:bodyPr>
          <a:p>
            <a:pPr marL="285750" indent="-285750">
              <a:buFont typeface="Wingdings" panose="05000000000000000000" charset="0"/>
              <a:buChar char="u"/>
            </a:pPr>
            <a:r>
              <a:rPr lang="en-US" altLang="zh-CN" sz="3200" b="1" dirty="0" err="1">
                <a:solidFill>
                  <a:srgbClr val="0000FF"/>
                </a:solidFill>
                <a:latin typeface="黑体" panose="02010609060101010101" pitchFamily="49" charset="-122"/>
                <a:ea typeface="黑体" panose="02010609060101010101" pitchFamily="49" charset="-122"/>
              </a:rPr>
              <a:t>生难字</a:t>
            </a:r>
            <a:endParaRPr lang="zh-CN" altLang="en-US" sz="3200" b="1">
              <a:solidFill>
                <a:srgbClr val="0000FF"/>
              </a:solidFill>
              <a:latin typeface="黑体" panose="02010609060101010101" pitchFamily="49" charset="-122"/>
              <a:ea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barn(inVertical)">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barn(inVertical)">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barn(inVertical)">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8" grpId="0"/>
      <p:bldP spid="49" grpId="0"/>
      <p:bldP spid="11" grpId="0"/>
      <p:bldP spid="12" grpId="0"/>
      <p:bldP spid="13" grpId="0"/>
      <p:bldP spid="14" grpId="0"/>
      <p:bldP spid="15" grpId="0"/>
      <p:bldP spid="16" grpId="0"/>
      <p:bldP spid="17" grpId="0"/>
      <p:bldP spid="18" grpId="0"/>
      <p:bldP spid="19" grpId="0"/>
    </p:bldLst>
  </p:timing>
</p:sld>
</file>

<file path=ppt/theme/theme1.xml><?xml version="1.0" encoding="utf-8"?>
<a:theme xmlns:a="http://schemas.openxmlformats.org/drawingml/2006/main" name="全品初中">
  <a:themeElements>
    <a:clrScheme name="让PPT飞起来丨pptshare.qzone.qq.com 4">
      <a:dk1>
        <a:srgbClr val="000000"/>
      </a:dk1>
      <a:lt1>
        <a:srgbClr val="FFFFFF"/>
      </a:lt1>
      <a:dk2>
        <a:srgbClr val="FFFFFF"/>
      </a:dk2>
      <a:lt2>
        <a:srgbClr val="B2B2B2"/>
      </a:lt2>
      <a:accent1>
        <a:srgbClr val="3399FF"/>
      </a:accent1>
      <a:accent2>
        <a:srgbClr val="0875F8"/>
      </a:accent2>
      <a:accent3>
        <a:srgbClr val="FFFFFF"/>
      </a:accent3>
      <a:accent4>
        <a:srgbClr val="000000"/>
      </a:accent4>
      <a:accent5>
        <a:srgbClr val="ADCAFF"/>
      </a:accent5>
      <a:accent6>
        <a:srgbClr val="0669E1"/>
      </a:accent6>
      <a:hlink>
        <a:srgbClr val="0E58C4"/>
      </a:hlink>
      <a:folHlink>
        <a:srgbClr val="B2B2B2"/>
      </a:folHlink>
    </a:clrScheme>
    <a:fontScheme name="让PPT飞起来丨pptshare.qzone.qq.com">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135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20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135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20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让PPT飞起来丨pptshare.qzone.qq.com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
      <a:clrScheme name="让PPT飞起来丨pptshare.qzone.qq.com 2">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
      <a:clrScheme name="让PPT飞起来丨pptshare.qzone.qq.com 3">
        <a:dk1>
          <a:srgbClr val="000000"/>
        </a:dk1>
        <a:lt1>
          <a:srgbClr val="FFFFFF"/>
        </a:lt1>
        <a:dk2>
          <a:srgbClr val="FFFFFF"/>
        </a:dk2>
        <a:lt2>
          <a:srgbClr val="B2B2B2"/>
        </a:lt2>
        <a:accent1>
          <a:srgbClr val="3399FF"/>
        </a:accent1>
        <a:accent2>
          <a:srgbClr val="0875F8"/>
        </a:accent2>
        <a:accent3>
          <a:srgbClr val="FFFFFF"/>
        </a:accent3>
        <a:accent4>
          <a:srgbClr val="000000"/>
        </a:accent4>
        <a:accent5>
          <a:srgbClr val="ADCAFF"/>
        </a:accent5>
        <a:accent6>
          <a:srgbClr val="0669E1"/>
        </a:accent6>
        <a:hlink>
          <a:srgbClr val="B2B2B2"/>
        </a:hlink>
        <a:folHlink>
          <a:srgbClr val="5F5F5F"/>
        </a:folHlink>
      </a:clrScheme>
      <a:clrMap bg1="lt1" tx1="dk1" bg2="lt2" tx2="dk2" accent1="accent1" accent2="accent2" accent3="accent3" accent4="accent4" accent5="accent5" accent6="accent6" hlink="hlink" folHlink="folHlink"/>
    </a:extraClrScheme>
    <a:extraClrScheme>
      <a:clrScheme name="让PPT飞起来丨pptshare.qzone.qq.com 4">
        <a:dk1>
          <a:srgbClr val="000000"/>
        </a:dk1>
        <a:lt1>
          <a:srgbClr val="FFFFFF"/>
        </a:lt1>
        <a:dk2>
          <a:srgbClr val="FFFFFF"/>
        </a:dk2>
        <a:lt2>
          <a:srgbClr val="B2B2B2"/>
        </a:lt2>
        <a:accent1>
          <a:srgbClr val="3399FF"/>
        </a:accent1>
        <a:accent2>
          <a:srgbClr val="0875F8"/>
        </a:accent2>
        <a:accent3>
          <a:srgbClr val="FFFFFF"/>
        </a:accent3>
        <a:accent4>
          <a:srgbClr val="000000"/>
        </a:accent4>
        <a:accent5>
          <a:srgbClr val="ADCAFF"/>
        </a:accent5>
        <a:accent6>
          <a:srgbClr val="0669E1"/>
        </a:accent6>
        <a:hlink>
          <a:srgbClr val="0E58C4"/>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5982</Words>
  <Application>WPS 演示</Application>
  <PresentationFormat>全屏显示(4:3)</PresentationFormat>
  <Paragraphs>564</Paragraphs>
  <Slides>58</Slides>
  <Notes>17</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58</vt:i4>
      </vt:variant>
    </vt:vector>
  </HeadingPairs>
  <TitlesOfParts>
    <vt:vector size="74" baseType="lpstr">
      <vt:lpstr>Arial</vt:lpstr>
      <vt:lpstr>宋体</vt:lpstr>
      <vt:lpstr>Wingdings</vt:lpstr>
      <vt:lpstr>微软雅黑</vt:lpstr>
      <vt:lpstr>Calibri</vt:lpstr>
      <vt:lpstr>楷体</vt:lpstr>
      <vt:lpstr>华文新魏</vt:lpstr>
      <vt:lpstr>黑体</vt:lpstr>
      <vt:lpstr>Wingdings</vt:lpstr>
      <vt:lpstr>Arial Unicode MS</vt:lpstr>
      <vt:lpstr>华文楷体</vt:lpstr>
      <vt:lpstr>楷体_GB2312</vt:lpstr>
      <vt:lpstr>新宋体</vt:lpstr>
      <vt:lpstr>隶书</vt:lpstr>
      <vt:lpstr>Times New Roman</vt:lpstr>
      <vt:lpstr>全品初中</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cp:lastModifiedBy>
  <cp:revision>8</cp:revision>
  <dcterms:created xsi:type="dcterms:W3CDTF">2019-08-20T02:42:00Z</dcterms:created>
  <dcterms:modified xsi:type="dcterms:W3CDTF">2019-10-16T01:50:38Z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2052-11.1.0.9098</vt:lpwstr>
  </property>
  <property fmtid="{D5CDD505-2E9C-101B-9397-08002B2CF9AE}" pid="3" name="所有者">
    <vt:lpwstr>全品初中</vt:lpwstr>
  </property>
</Properties>
</file>