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8" r:id="rId3"/>
    <p:sldId id="260" r:id="rId4"/>
    <p:sldId id="299" r:id="rId5"/>
    <p:sldId id="300" r:id="rId6"/>
    <p:sldId id="301" r:id="rId7"/>
    <p:sldId id="261" r:id="rId8"/>
    <p:sldId id="306" r:id="rId9"/>
    <p:sldId id="302" r:id="rId10"/>
    <p:sldId id="303" r:id="rId11"/>
    <p:sldId id="304" r:id="rId12"/>
    <p:sldId id="305" r:id="rId13"/>
    <p:sldId id="264" r:id="rId14"/>
    <p:sldId id="265" r:id="rId15"/>
    <p:sldId id="266" r:id="rId16"/>
    <p:sldId id="267" r:id="rId17"/>
    <p:sldId id="268" r:id="rId18"/>
    <p:sldId id="269" r:id="rId19"/>
    <p:sldId id="270" r:id="rId20"/>
    <p:sldId id="271" r:id="rId21"/>
    <p:sldId id="272" r:id="rId22"/>
    <p:sldId id="273" r:id="rId23"/>
    <p:sldId id="274" r:id="rId24"/>
    <p:sldId id="340" r:id="rId25"/>
    <p:sldId id="341" r:id="rId27"/>
    <p:sldId id="342" r:id="rId28"/>
    <p:sldId id="343" r:id="rId29"/>
    <p:sldId id="344" r:id="rId30"/>
    <p:sldId id="345" r:id="rId31"/>
    <p:sldId id="346" r:id="rId32"/>
    <p:sldId id="347" r:id="rId33"/>
    <p:sldId id="348" r:id="rId34"/>
    <p:sldId id="349" r:id="rId35"/>
    <p:sldId id="351" r:id="rId36"/>
    <p:sldId id="366" r:id="rId37"/>
    <p:sldId id="367" r:id="rId38"/>
    <p:sldId id="352" r:id="rId39"/>
    <p:sldId id="368" r:id="rId40"/>
    <p:sldId id="353" r:id="rId41"/>
    <p:sldId id="355" r:id="rId42"/>
    <p:sldId id="280" r:id="rId43"/>
    <p:sldId id="356" r:id="rId44"/>
    <p:sldId id="357" r:id="rId45"/>
    <p:sldId id="281" r:id="rId46"/>
    <p:sldId id="282" r:id="rId47"/>
    <p:sldId id="283" r:id="rId48"/>
    <p:sldId id="359" r:id="rId49"/>
    <p:sldId id="360" r:id="rId50"/>
    <p:sldId id="371" r:id="rId51"/>
    <p:sldId id="284" r:id="rId52"/>
    <p:sldId id="287" r:id="rId53"/>
  </p:sldIdLst>
  <p:sldSz cx="9144000" cy="5144135"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S" lastIdx="11" clrIdx="0"/>
  <p:cmAuthor id="2" name="Administrat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1620"/>
        <p:guide pos="2953"/>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2C85DA60-D059-4D1B-ADEB-D9D080C00F76}" type="slidenum">
              <a:rPr lang="en-US" altLang="zh-CN"/>
            </a:fld>
            <a:endParaRPr lang="en-US" altLang="zh-CN"/>
          </a:p>
        </p:txBody>
      </p:sp>
      <p:sp>
        <p:nvSpPr>
          <p:cNvPr id="230402" name="幻灯片图像占位符 1"/>
          <p:cNvSpPr>
            <a:spLocks noGrp="1" noRot="1" noChangeArrowheads="1" noTextEdit="1"/>
          </p:cNvSpPr>
          <p:nvPr>
            <p:ph type="sldImg" idx="4294967295"/>
          </p:nvPr>
        </p:nvSpPr>
        <p:spPr>
          <a:xfrm>
            <a:off x="1371600" y="1143000"/>
            <a:ext cx="4114800" cy="3086100"/>
          </a:xfrm>
        </p:spPr>
      </p:sp>
      <p:sp>
        <p:nvSpPr>
          <p:cNvPr id="230403"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6BFC2BA-7CB9-4973-8CBC-5D4505C49742}" type="slidenum">
              <a:rPr lang="en-US" altLang="zh-CN"/>
            </a:fld>
            <a:endParaRPr lang="en-US" altLang="zh-CN"/>
          </a:p>
        </p:txBody>
      </p:sp>
      <p:sp>
        <p:nvSpPr>
          <p:cNvPr id="232450" name="幻灯片图像占位符 1"/>
          <p:cNvSpPr>
            <a:spLocks noGrp="1" noRot="1" noChangeArrowheads="1" noTextEdit="1"/>
          </p:cNvSpPr>
          <p:nvPr>
            <p:ph type="sldImg" idx="4294967295"/>
          </p:nvPr>
        </p:nvSpPr>
        <p:spPr>
          <a:xfrm>
            <a:off x="1371600" y="1143000"/>
            <a:ext cx="4114800" cy="3086100"/>
          </a:xfrm>
        </p:spPr>
      </p:sp>
      <p:sp>
        <p:nvSpPr>
          <p:cNvPr id="232451"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8EF7744-9512-4366-99E7-6010AB80EC9D}" type="slidenum">
              <a:rPr lang="en-US" altLang="zh-CN"/>
            </a:fld>
            <a:endParaRPr lang="en-US" altLang="zh-CN"/>
          </a:p>
        </p:txBody>
      </p:sp>
      <p:sp>
        <p:nvSpPr>
          <p:cNvPr id="243714" name="幻灯片图像占位符 1"/>
          <p:cNvSpPr>
            <a:spLocks noGrp="1" noRot="1" noChangeArrowheads="1" noTextEdit="1"/>
          </p:cNvSpPr>
          <p:nvPr>
            <p:ph type="sldImg" idx="4294967295"/>
          </p:nvPr>
        </p:nvSpPr>
        <p:spPr>
          <a:xfrm>
            <a:off x="1371600" y="1143000"/>
            <a:ext cx="4114800" cy="3086100"/>
          </a:xfrm>
        </p:spPr>
      </p:sp>
      <p:sp>
        <p:nvSpPr>
          <p:cNvPr id="243715"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B8D10C8-71D8-4963-8A14-AF737B300C63}" type="slidenum">
              <a:rPr lang="en-US" altLang="zh-CN"/>
            </a:fld>
            <a:endParaRPr lang="en-US" altLang="zh-CN"/>
          </a:p>
        </p:txBody>
      </p:sp>
      <p:sp>
        <p:nvSpPr>
          <p:cNvPr id="245762" name="幻灯片图像占位符 1"/>
          <p:cNvSpPr>
            <a:spLocks noGrp="1" noRot="1" noChangeArrowheads="1" noTextEdit="1"/>
          </p:cNvSpPr>
          <p:nvPr>
            <p:ph type="sldImg" idx="4294967295"/>
          </p:nvPr>
        </p:nvSpPr>
        <p:spPr>
          <a:xfrm>
            <a:off x="1371600" y="1143000"/>
            <a:ext cx="4114800" cy="3086100"/>
          </a:xfrm>
        </p:spPr>
      </p:sp>
      <p:sp>
        <p:nvSpPr>
          <p:cNvPr id="245763"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F75DD10-09B0-4923-A8C0-181151FD6906}" type="slidenum">
              <a:rPr lang="en-US" altLang="zh-CN"/>
            </a:fld>
            <a:endParaRPr lang="en-US" altLang="zh-CN"/>
          </a:p>
        </p:txBody>
      </p:sp>
      <p:sp>
        <p:nvSpPr>
          <p:cNvPr id="251906" name="幻灯片图像占位符 1"/>
          <p:cNvSpPr>
            <a:spLocks noGrp="1" noRot="1" noChangeArrowheads="1" noTextEdit="1"/>
          </p:cNvSpPr>
          <p:nvPr>
            <p:ph type="sldImg" idx="4294967295"/>
          </p:nvPr>
        </p:nvSpPr>
        <p:spPr>
          <a:xfrm>
            <a:off x="1371600" y="1143000"/>
            <a:ext cx="4114800" cy="3086100"/>
          </a:xfrm>
        </p:spPr>
      </p:sp>
      <p:sp>
        <p:nvSpPr>
          <p:cNvPr id="251907"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435BC92F-34D7-4AC3-9ACF-D722F6E95E9D}" type="slidenum">
              <a:rPr lang="en-US" altLang="zh-CN"/>
            </a:fld>
            <a:endParaRPr lang="en-US" altLang="zh-CN"/>
          </a:p>
        </p:txBody>
      </p:sp>
      <p:sp>
        <p:nvSpPr>
          <p:cNvPr id="256002" name="幻灯片图像占位符 1"/>
          <p:cNvSpPr>
            <a:spLocks noGrp="1" noRot="1" noChangeArrowheads="1" noTextEdit="1"/>
          </p:cNvSpPr>
          <p:nvPr>
            <p:ph type="sldImg" idx="4294967295"/>
          </p:nvPr>
        </p:nvSpPr>
        <p:spPr>
          <a:xfrm>
            <a:off x="1371600" y="1143000"/>
            <a:ext cx="4114800" cy="3086100"/>
          </a:xfrm>
        </p:spPr>
      </p:sp>
      <p:sp>
        <p:nvSpPr>
          <p:cNvPr id="256003"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E7D27FD-9751-402E-A5FA-EBC84C11C32D}" type="slidenum">
              <a:rPr lang="en-US" altLang="zh-CN"/>
            </a:fld>
            <a:endParaRPr lang="en-US" altLang="zh-CN"/>
          </a:p>
        </p:txBody>
      </p:sp>
      <p:sp>
        <p:nvSpPr>
          <p:cNvPr id="258050" name="幻灯片图像占位符 1"/>
          <p:cNvSpPr>
            <a:spLocks noGrp="1" noRot="1" noChangeArrowheads="1" noTextEdit="1"/>
          </p:cNvSpPr>
          <p:nvPr>
            <p:ph type="sldImg" idx="4294967295"/>
          </p:nvPr>
        </p:nvSpPr>
        <p:spPr>
          <a:xfrm>
            <a:off x="1371600" y="1143000"/>
            <a:ext cx="4114800" cy="3086100"/>
          </a:xfrm>
        </p:spPr>
      </p:sp>
      <p:sp>
        <p:nvSpPr>
          <p:cNvPr id="258051"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B78B1BE-8731-4766-BF25-9E232E9FE388}" type="slidenum">
              <a:rPr lang="en-US" altLang="zh-CN"/>
            </a:fld>
            <a:endParaRPr lang="en-US" altLang="zh-CN"/>
          </a:p>
        </p:txBody>
      </p:sp>
      <p:sp>
        <p:nvSpPr>
          <p:cNvPr id="253954" name="幻灯片图像占位符 1"/>
          <p:cNvSpPr>
            <a:spLocks noGrp="1" noRot="1" noChangeArrowheads="1" noTextEdit="1"/>
          </p:cNvSpPr>
          <p:nvPr>
            <p:ph type="sldImg" idx="4294967295"/>
          </p:nvPr>
        </p:nvSpPr>
        <p:spPr>
          <a:xfrm>
            <a:off x="1371600" y="1143000"/>
            <a:ext cx="4114800" cy="3086100"/>
          </a:xfrm>
        </p:spPr>
      </p:sp>
      <p:sp>
        <p:nvSpPr>
          <p:cNvPr id="253955" name="文本占位符 2"/>
          <p:cNvSpPr>
            <a:spLocks noGrp="1" noChangeArrowheads="1"/>
          </p:cNvSpPr>
          <p:nvPr>
            <p:ph type="body" idx="4294967295"/>
          </p:nvPr>
        </p:nvSpPr>
        <p:spPr>
          <a:xfrm>
            <a:off x="685800" y="4400550"/>
            <a:ext cx="5486400" cy="3600450"/>
          </a:xfrm>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572"/>
            <a:ext cx="8229600" cy="4112608"/>
          </a:xfrm>
        </p:spPr>
        <p:txBody>
          <a:bodyPr/>
          <a:lstStyle>
            <a:lvl1pPr marL="171450" indent="-171450">
              <a:lnSpc>
                <a:spcPct val="130000"/>
              </a:lnSpc>
              <a:buFont typeface="Wingdings" panose="05000000000000000000" pitchFamily="2" charset="2"/>
              <a:buChar char="l"/>
              <a:defRPr spc="150" baseline="0">
                <a:solidFill>
                  <a:schemeClr val="tx1">
                    <a:lumMod val="65000"/>
                    <a:lumOff val="35000"/>
                  </a:schemeClr>
                </a:solidFill>
              </a:defRPr>
            </a:lvl1pPr>
            <a:lvl2pPr marL="514350" indent="-171450">
              <a:lnSpc>
                <a:spcPct val="130000"/>
              </a:lnSpc>
              <a:buFont typeface="Wingdings" panose="05000000000000000000" pitchFamily="2" charset="2"/>
              <a:buChar char="l"/>
              <a:defRPr spc="150" baseline="0">
                <a:solidFill>
                  <a:schemeClr val="tx1">
                    <a:lumMod val="65000"/>
                    <a:lumOff val="35000"/>
                  </a:schemeClr>
                </a:solidFill>
              </a:defRPr>
            </a:lvl2pPr>
            <a:lvl3pPr marL="857250" indent="-171450">
              <a:lnSpc>
                <a:spcPct val="130000"/>
              </a:lnSpc>
              <a:buFont typeface="Wingdings" panose="05000000000000000000" pitchFamily="2" charset="2"/>
              <a:buChar char="l"/>
              <a:defRPr spc="150" baseline="0">
                <a:solidFill>
                  <a:schemeClr val="tx1">
                    <a:lumMod val="65000"/>
                    <a:lumOff val="35000"/>
                  </a:schemeClr>
                </a:solidFill>
              </a:defRPr>
            </a:lvl3pPr>
            <a:lvl4pPr marL="1200150" indent="-171450">
              <a:lnSpc>
                <a:spcPct val="130000"/>
              </a:lnSpc>
              <a:buFont typeface="Wingdings" panose="05000000000000000000" pitchFamily="2" charset="2"/>
              <a:buChar char="l"/>
              <a:defRPr spc="150" baseline="0">
                <a:solidFill>
                  <a:schemeClr val="tx1">
                    <a:lumMod val="65000"/>
                    <a:lumOff val="35000"/>
                  </a:schemeClr>
                </a:solidFill>
              </a:defRPr>
            </a:lvl4pPr>
            <a:lvl5pPr marL="1543050" indent="-17145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38"/>
            <a:ext cx="8226900" cy="3569841"/>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6858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0287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3716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4808700" y="1126039"/>
            <a:ext cx="3882600" cy="3561740"/>
          </a:xfrm>
        </p:spPr>
        <p:txBody>
          <a:bodyPr lIns="90000" tIns="46800" rIns="90000" bIns="46800">
            <a:normAutofit/>
          </a:bodyPr>
          <a:lstStyle>
            <a:lvl1pPr marL="1714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a:lnSpc>
                <a:spcPct val="130000"/>
              </a:lnSpc>
              <a:buFont typeface="Wingdings" panose="05000000000000000000" pitchFamily="2" charset="2"/>
              <a:buChar char="l"/>
              <a:defRPr sz="1200" spc="150" baseline="0">
                <a:solidFill>
                  <a:schemeClr val="tx1">
                    <a:lumMod val="65000"/>
                    <a:lumOff val="35000"/>
                  </a:schemeClr>
                </a:solidFill>
                <a:latin typeface="Arial" panose="020B0604020202020204" pitchFamily="34" charset="0"/>
                <a:ea typeface="微软雅黑" panose="020B0503020204020204" charset="-122"/>
              </a:defRPr>
            </a:lvl4pPr>
            <a:lvl5pPr>
              <a:lnSpc>
                <a:spcPct val="130000"/>
              </a:lnSpc>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166544"/>
            <a:ext cx="38448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2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685800" y="685885"/>
            <a:ext cx="6876900" cy="3772366"/>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62.xml"/><Relationship Id="rId23" Type="http://schemas.openxmlformats.org/officeDocument/2006/relationships/tags" Target="../tags/tag61.xml"/><Relationship Id="rId22" Type="http://schemas.openxmlformats.org/officeDocument/2006/relationships/tags" Target="../tags/tag60.xml"/><Relationship Id="rId21" Type="http://schemas.openxmlformats.org/officeDocument/2006/relationships/tags" Target="../tags/tag59.xml"/><Relationship Id="rId20" Type="http://schemas.openxmlformats.org/officeDocument/2006/relationships/tags" Target="../tags/tag58.xml"/><Relationship Id="rId2" Type="http://schemas.openxmlformats.org/officeDocument/2006/relationships/slideLayout" Target="../slideLayouts/slideLayout2.xml"/><Relationship Id="rId19" Type="http://schemas.openxmlformats.org/officeDocument/2006/relationships/tags" Target="../tags/tag57.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456300" y="456356"/>
            <a:ext cx="8226900" cy="48606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456300" y="1136840"/>
            <a:ext cx="8226900" cy="3553099"/>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image" Target="../media/image12.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3075" name="文本框 4130"/>
          <p:cNvSpPr txBox="1">
            <a:spLocks noChangeArrowheads="1"/>
          </p:cNvSpPr>
          <p:nvPr/>
        </p:nvSpPr>
        <p:spPr bwMode="auto">
          <a:xfrm>
            <a:off x="-170815" y="2591435"/>
            <a:ext cx="9137650" cy="922020"/>
          </a:xfrm>
          <a:prstGeom prst="rect">
            <a:avLst/>
          </a:prstGeom>
          <a:solidFill>
            <a:schemeClr val="bg1">
              <a:alpha val="2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5400" b="1" i="0" u="none" strike="noStrike" kern="1200" cap="none" spc="0" normalizeH="0" baseline="0" noProof="0" dirty="0" smtClean="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j-cs"/>
              </a:rPr>
              <a:t>曹</a:t>
            </a:r>
            <a:r>
              <a:rPr kumimoji="0" lang="zh-CN" altLang="en-US" sz="5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j-cs"/>
              </a:rPr>
              <a:t>刿论战</a:t>
            </a:r>
            <a:endParaRPr kumimoji="0" lang="zh-CN" altLang="en-US" sz="54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j-cs"/>
            </a:endParaRP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a:xfrm>
          <a:off x="0" y="0"/>
          <a:ext cx="0" cy="0"/>
          <a:chOff x="0" y="0"/>
          <a:chExt cx="0" cy="0"/>
        </a:xfrm>
      </p:grpSpPr>
      <p:sp>
        <p:nvSpPr>
          <p:cNvPr id="2" name="文本框 1"/>
          <p:cNvSpPr txBox="1">
            <a:spLocks noChangeArrowheads="1"/>
          </p:cNvSpPr>
          <p:nvPr/>
        </p:nvSpPr>
        <p:spPr bwMode="auto">
          <a:xfrm>
            <a:off x="514985" y="585470"/>
            <a:ext cx="7802880" cy="1198880"/>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20000"/>
              </a:lnSpc>
              <a:buFont typeface="Arial" panose="020B0604020202020204" pitchFamily="34" charset="0"/>
              <a:buNone/>
            </a:pPr>
            <a:r>
              <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【历史散文】</a:t>
            </a:r>
            <a:endParaRPr lang="zh-CN"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2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也称史传文</a:t>
            </a:r>
            <a:r>
              <a:rPr lang="en-US"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它有国别、编年、纪传三体。</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7" name="文本框 2"/>
          <p:cNvSpPr txBox="1">
            <a:spLocks noChangeArrowheads="1"/>
          </p:cNvSpPr>
          <p:nvPr/>
        </p:nvSpPr>
        <p:spPr bwMode="auto">
          <a:xfrm>
            <a:off x="514985" y="1784350"/>
            <a:ext cx="8271510" cy="3230245"/>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85D8A"/>
                </a:solidFill>
                <a:prstDash val="sysDot"/>
                <a:round/>
              </a14:hiddenLine>
            </a:ext>
          </a:extLst>
        </p:spPr>
        <p:txBody>
          <a:bodyPr wrap="square">
            <a:spAutoFit/>
          </a:bodyPr>
          <a:lstStyle/>
          <a:p>
            <a:pPr>
              <a:lnSpc>
                <a:spcPct val="130000"/>
              </a:lnSpc>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国别体：</a:t>
            </a:r>
            <a:r>
              <a:rPr lang="zh-CN" altLang="en-US" sz="3000" b="1" dirty="0">
                <a:latin typeface="黑体" panose="02010609060101010101" pitchFamily="49" charset="-122"/>
                <a:ea typeface="黑体" panose="02010609060101010101" pitchFamily="49" charset="-122"/>
                <a:cs typeface="黑体" panose="02010609060101010101" pitchFamily="49" charset="-122"/>
              </a:rPr>
              <a:t>通过各国史事个别独立地排列载述，以完成对某一历史进程的叙述。国别体</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14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rPr>
              <a:t>史书有</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国语</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和</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战国策</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国</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14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rPr>
              <a:t>语</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是以记言为主，兼及记事；</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战</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14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cs typeface="黑体" panose="02010609060101010101" pitchFamily="49" charset="-122"/>
              </a:rPr>
              <a:t>国策</a:t>
            </a:r>
            <a:r>
              <a:rPr lang="en-US" altLang="zh-CN" sz="3000" b="1" dirty="0">
                <a:latin typeface="黑体" panose="02010609060101010101" pitchFamily="49" charset="-122"/>
                <a:ea typeface="黑体" panose="02010609060101010101" pitchFamily="49" charset="-122"/>
                <a:cs typeface="黑体" panose="02010609060101010101" pitchFamily="49" charset="-122"/>
              </a:rPr>
              <a:t>》</a:t>
            </a:r>
            <a:r>
              <a:rPr lang="zh-CN" altLang="en-US" sz="3000" b="1" dirty="0">
                <a:latin typeface="黑体" panose="02010609060101010101" pitchFamily="49" charset="-122"/>
                <a:ea typeface="黑体" panose="02010609060101010101" pitchFamily="49" charset="-122"/>
                <a:cs typeface="黑体" panose="02010609060101010101" pitchFamily="49" charset="-122"/>
              </a:rPr>
              <a:t>是以记事为主。</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pic>
        <p:nvPicPr>
          <p:cNvPr id="7172" name="图片 1" descr="E668%X8{}(HZHGSYM`$]JLO"/>
          <p:cNvPicPr>
            <a:picLocks noChangeAspect="1" noChangeArrowheads="1"/>
          </p:cNvPicPr>
          <p:nvPr/>
        </p:nvPicPr>
        <p:blipFill>
          <a:blip r:embed="rId2"/>
          <a:srcRect/>
          <a:stretch>
            <a:fillRect/>
          </a:stretch>
        </p:blipFill>
        <p:spPr bwMode="auto">
          <a:xfrm>
            <a:off x="6918960" y="2623820"/>
            <a:ext cx="1867535"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7" name="文本框 2"/>
          <p:cNvSpPr txBox="1">
            <a:spLocks noChangeArrowheads="1"/>
          </p:cNvSpPr>
          <p:nvPr/>
        </p:nvSpPr>
        <p:spPr bwMode="auto">
          <a:xfrm>
            <a:off x="436245" y="557530"/>
            <a:ext cx="8338185" cy="2306955"/>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85D8A"/>
                </a:solidFill>
                <a:prstDash val="sysDot"/>
                <a:round/>
              </a14:hiddenLine>
            </a:ext>
          </a:extLst>
        </p:spPr>
        <p:txBody>
          <a:bodyPr wrap="square">
            <a:spAutoFit/>
          </a:bodyPr>
          <a:lstStyle/>
          <a:p>
            <a:pPr>
              <a:lnSpc>
                <a:spcPct val="120000"/>
              </a:lnSpc>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rPr>
              <a:t>编年体：</a:t>
            </a:r>
            <a:r>
              <a:rPr lang="zh-CN" altLang="en-US" sz="3000" b="1" dirty="0">
                <a:latin typeface="黑体" panose="02010609060101010101" pitchFamily="49" charset="-122"/>
                <a:ea typeface="黑体" panose="02010609060101010101" pitchFamily="49" charset="-122"/>
              </a:rPr>
              <a:t>即以时间为经，以事件为纬来叙写史实。它的优点是线索清楚、背景明确、系统性较好；不足是不便于集中而广泛地描写人物。</a:t>
            </a:r>
            <a:r>
              <a:rPr lang="en-US" altLang="zh-CN"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春秋</a:t>
            </a:r>
            <a:r>
              <a:rPr lang="en-US" altLang="zh-CN"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左传</a:t>
            </a:r>
            <a:r>
              <a:rPr lang="en-US" altLang="zh-CN"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和</a:t>
            </a:r>
            <a:r>
              <a:rPr lang="en-US" altLang="zh-CN"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资治通鉴</a:t>
            </a:r>
            <a:r>
              <a:rPr lang="en-US" altLang="zh-CN"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都是编年体。</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3" name="文本框 2"/>
          <p:cNvSpPr txBox="1">
            <a:spLocks noChangeArrowheads="1"/>
          </p:cNvSpPr>
          <p:nvPr/>
        </p:nvSpPr>
        <p:spPr bwMode="auto">
          <a:xfrm>
            <a:off x="436245" y="2864485"/>
            <a:ext cx="8272145" cy="1891665"/>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85D8A"/>
                </a:solidFill>
                <a:prstDash val="sysDot"/>
                <a:round/>
              </a14:hiddenLine>
            </a:ext>
          </a:extLst>
        </p:spPr>
        <p:txBody>
          <a:bodyPr wrap="square">
            <a:spAutoFit/>
          </a:bodyPr>
          <a:lstStyle/>
          <a:p>
            <a:pPr>
              <a:lnSpc>
                <a:spcPct val="130000"/>
              </a:lnSpc>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纪传体：</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即以人物为中心叙写历史，为司马迁所独创。古代官方编辑的“二十四史”用的都是纪传体。这种体例对后世影响很大。</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5"/>
          <p:cNvSpPr/>
          <p:nvPr/>
        </p:nvSpPr>
        <p:spPr>
          <a:xfrm>
            <a:off x="1066800" y="949325"/>
            <a:ext cx="7161530" cy="3930650"/>
          </a:xfrm>
          <a:prstGeom prst="rect">
            <a:avLst/>
          </a:prstGeom>
          <a:noFill/>
          <a:ln w="76200">
            <a:noFill/>
          </a:ln>
        </p:spPr>
        <p:txBody>
          <a:bodyPr wrap="square" anchor="t">
            <a:spAutoFit/>
          </a:bodyPr>
          <a:p>
            <a:pPr>
              <a:lnSpc>
                <a:spcPct val="130000"/>
              </a:lnSpc>
            </a:pPr>
            <a:r>
              <a:rPr lang="zh-CN" altLang="en-US" sz="3200" b="1" dirty="0">
                <a:latin typeface="黑体" panose="02010609060101010101" pitchFamily="49" charset="-122"/>
                <a:ea typeface="黑体" panose="02010609060101010101" pitchFamily="49" charset="-122"/>
              </a:rPr>
              <a:t>曹 </a:t>
            </a:r>
            <a:r>
              <a:rPr lang="zh-CN" altLang="en-US" sz="3200" b="1" dirty="0">
                <a:solidFill>
                  <a:srgbClr val="FF0000"/>
                </a:solidFill>
                <a:latin typeface="黑体" panose="02010609060101010101" pitchFamily="49" charset="-122"/>
                <a:ea typeface="黑体" panose="02010609060101010101" pitchFamily="49" charset="-122"/>
              </a:rPr>
              <a:t>刿 </a:t>
            </a:r>
            <a:r>
              <a:rPr lang="zh-CN" altLang="en-US" sz="3200" b="1" dirty="0">
                <a:latin typeface="黑体" panose="02010609060101010101" pitchFamily="49" charset="-122"/>
                <a:ea typeface="黑体" panose="02010609060101010101" pitchFamily="49" charset="-122"/>
              </a:rPr>
              <a:t>          又何</a:t>
            </a:r>
            <a:r>
              <a:rPr lang="zh-CN" altLang="en-US" sz="3200" b="1" dirty="0">
                <a:solidFill>
                  <a:srgbClr val="FF0000"/>
                </a:solidFill>
                <a:latin typeface="黑体" panose="02010609060101010101" pitchFamily="49" charset="-122"/>
                <a:ea typeface="黑体" panose="02010609060101010101" pitchFamily="49" charset="-122"/>
              </a:rPr>
              <a:t>间</a:t>
            </a:r>
            <a:r>
              <a:rPr lang="zh-CN" altLang="en-US" sz="3200" b="1" dirty="0">
                <a:latin typeface="黑体" panose="02010609060101010101" pitchFamily="49" charset="-122"/>
                <a:ea typeface="黑体" panose="02010609060101010101" pitchFamily="49" charset="-122"/>
              </a:rPr>
              <a:t>焉</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肉食者</a:t>
            </a:r>
            <a:r>
              <a:rPr lang="zh-CN" altLang="en-US" sz="3200" b="1" dirty="0">
                <a:solidFill>
                  <a:srgbClr val="FF0000"/>
                </a:solidFill>
                <a:latin typeface="黑体" panose="02010609060101010101" pitchFamily="49" charset="-122"/>
                <a:ea typeface="黑体" panose="02010609060101010101" pitchFamily="49" charset="-122"/>
              </a:rPr>
              <a:t>鄙</a:t>
            </a:r>
            <a:r>
              <a:rPr lang="zh-CN" altLang="en-US" sz="3200" b="1" dirty="0">
                <a:latin typeface="黑体" panose="02010609060101010101" pitchFamily="49" charset="-122"/>
                <a:ea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rPr>
              <a:t>弗</a:t>
            </a:r>
            <a:r>
              <a:rPr lang="zh-CN" altLang="en-US" sz="3200" b="1" dirty="0">
                <a:latin typeface="黑体" panose="02010609060101010101" pitchFamily="49" charset="-122"/>
                <a:ea typeface="黑体" panose="02010609060101010101" pitchFamily="49" charset="-122"/>
              </a:rPr>
              <a:t>敢加也</a:t>
            </a: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小惠未</a:t>
            </a:r>
            <a:r>
              <a:rPr lang="zh-CN" altLang="en-US" sz="3200" b="1" dirty="0">
                <a:solidFill>
                  <a:srgbClr val="FF0000"/>
                </a:solidFill>
                <a:latin typeface="黑体" panose="02010609060101010101" pitchFamily="49" charset="-122"/>
                <a:ea typeface="黑体" panose="02010609060101010101" pitchFamily="49" charset="-122"/>
              </a:rPr>
              <a:t>徧</a:t>
            </a:r>
            <a:r>
              <a:rPr lang="zh-CN" altLang="en-US" sz="3200" b="1" dirty="0">
                <a:latin typeface="黑体" panose="02010609060101010101" pitchFamily="49" charset="-122"/>
                <a:ea typeface="黑体" panose="02010609060101010101" pitchFamily="49" charset="-122"/>
              </a:rPr>
              <a:t>        小信未</a:t>
            </a:r>
            <a:r>
              <a:rPr lang="zh-CN" altLang="en-US" sz="3200" b="1" dirty="0">
                <a:solidFill>
                  <a:srgbClr val="FF0000"/>
                </a:solidFill>
                <a:latin typeface="黑体" panose="02010609060101010101" pitchFamily="49" charset="-122"/>
                <a:ea typeface="黑体" panose="02010609060101010101" pitchFamily="49" charset="-122"/>
              </a:rPr>
              <a:t>孚</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战于长</a:t>
            </a:r>
            <a:r>
              <a:rPr lang="zh-CN" altLang="en-US" sz="3200" b="1" dirty="0">
                <a:solidFill>
                  <a:srgbClr val="FF0000"/>
                </a:solidFill>
                <a:latin typeface="黑体" panose="02010609060101010101" pitchFamily="49" charset="-122"/>
                <a:ea typeface="黑体" panose="02010609060101010101" pitchFamily="49" charset="-122"/>
              </a:rPr>
              <a:t>勺</a:t>
            </a:r>
            <a:r>
              <a:rPr lang="zh-CN" altLang="en-US" sz="3200" b="1" dirty="0">
                <a:latin typeface="黑体" panose="02010609060101010101" pitchFamily="49" charset="-122"/>
                <a:ea typeface="黑体" panose="02010609060101010101" pitchFamily="49" charset="-122"/>
              </a:rPr>
              <a:t>        下视其</a:t>
            </a:r>
            <a:r>
              <a:rPr lang="zh-CN" altLang="en-US" sz="3200" b="1" dirty="0">
                <a:solidFill>
                  <a:srgbClr val="FF0000"/>
                </a:solidFill>
                <a:latin typeface="黑体" panose="02010609060101010101" pitchFamily="49" charset="-122"/>
                <a:ea typeface="黑体" panose="02010609060101010101" pitchFamily="49" charset="-122"/>
              </a:rPr>
              <a:t>辙</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登</a:t>
            </a:r>
            <a:r>
              <a:rPr lang="zh-CN" altLang="en-US" sz="3200" b="1" dirty="0">
                <a:solidFill>
                  <a:srgbClr val="FF0000"/>
                </a:solidFill>
                <a:latin typeface="黑体" panose="02010609060101010101" pitchFamily="49" charset="-122"/>
                <a:ea typeface="黑体" panose="02010609060101010101" pitchFamily="49" charset="-122"/>
              </a:rPr>
              <a:t>轼</a:t>
            </a:r>
            <a:r>
              <a:rPr lang="zh-CN" altLang="en-US" sz="3200" b="1" dirty="0">
                <a:latin typeface="黑体" panose="02010609060101010101" pitchFamily="49" charset="-122"/>
                <a:ea typeface="黑体" panose="02010609060101010101" pitchFamily="49" charset="-122"/>
              </a:rPr>
              <a:t>而望        望其旗</a:t>
            </a:r>
            <a:r>
              <a:rPr lang="zh-CN" altLang="en-US" sz="3200" b="1" dirty="0">
                <a:solidFill>
                  <a:srgbClr val="FF0000"/>
                </a:solidFill>
                <a:latin typeface="黑体" panose="02010609060101010101" pitchFamily="49" charset="-122"/>
                <a:ea typeface="黑体" panose="02010609060101010101" pitchFamily="49" charset="-122"/>
              </a:rPr>
              <a:t>靡</a:t>
            </a: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彼</a:t>
            </a:r>
            <a:r>
              <a:rPr lang="zh-CN" altLang="en-US" sz="3200" b="1" dirty="0">
                <a:solidFill>
                  <a:srgbClr val="FF0000"/>
                </a:solidFill>
                <a:latin typeface="黑体" panose="02010609060101010101" pitchFamily="49" charset="-122"/>
                <a:ea typeface="黑体" panose="02010609060101010101" pitchFamily="49" charset="-122"/>
              </a:rPr>
              <a:t>竭</a:t>
            </a:r>
            <a:r>
              <a:rPr lang="zh-CN" altLang="en-US" sz="3200" b="1" dirty="0">
                <a:latin typeface="黑体" panose="02010609060101010101" pitchFamily="49" charset="-122"/>
                <a:ea typeface="黑体" panose="02010609060101010101" pitchFamily="49" charset="-122"/>
              </a:rPr>
              <a:t>我</a:t>
            </a:r>
            <a:r>
              <a:rPr lang="zh-CN" altLang="en-US" sz="3200" b="1" dirty="0">
                <a:solidFill>
                  <a:srgbClr val="FF0000"/>
                </a:solidFill>
                <a:latin typeface="黑体" panose="02010609060101010101" pitchFamily="49" charset="-122"/>
                <a:ea typeface="黑体" panose="02010609060101010101" pitchFamily="49" charset="-122"/>
              </a:rPr>
              <a:t>盈</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9219" name="矩形 4"/>
          <p:cNvSpPr/>
          <p:nvPr/>
        </p:nvSpPr>
        <p:spPr>
          <a:xfrm>
            <a:off x="2999461" y="1055078"/>
            <a:ext cx="64389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guì</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0" name="矩形 6"/>
          <p:cNvSpPr/>
          <p:nvPr/>
        </p:nvSpPr>
        <p:spPr>
          <a:xfrm>
            <a:off x="2999461" y="1774800"/>
            <a:ext cx="49022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bǐ</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1" name="矩形 8"/>
          <p:cNvSpPr/>
          <p:nvPr/>
        </p:nvSpPr>
        <p:spPr>
          <a:xfrm>
            <a:off x="2999461" y="2386009"/>
            <a:ext cx="79756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biàn</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2" name="矩形 10"/>
          <p:cNvSpPr/>
          <p:nvPr/>
        </p:nvSpPr>
        <p:spPr>
          <a:xfrm>
            <a:off x="2999461" y="3032383"/>
            <a:ext cx="79756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sháo</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3" name="矩形 12"/>
          <p:cNvSpPr/>
          <p:nvPr/>
        </p:nvSpPr>
        <p:spPr>
          <a:xfrm>
            <a:off x="2999461" y="3656927"/>
            <a:ext cx="64389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shì</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4" name="矩形 14"/>
          <p:cNvSpPr/>
          <p:nvPr/>
        </p:nvSpPr>
        <p:spPr>
          <a:xfrm>
            <a:off x="2999461" y="4272581"/>
            <a:ext cx="141224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jié yíng</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5" name="矩形 16"/>
          <p:cNvSpPr/>
          <p:nvPr/>
        </p:nvSpPr>
        <p:spPr>
          <a:xfrm>
            <a:off x="6426128" y="1055158"/>
            <a:ext cx="79756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jiàn</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6" name="矩形 17"/>
          <p:cNvSpPr/>
          <p:nvPr/>
        </p:nvSpPr>
        <p:spPr>
          <a:xfrm>
            <a:off x="6579798" y="1774876"/>
            <a:ext cx="49022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fú</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7" name="矩形 18"/>
          <p:cNvSpPr/>
          <p:nvPr/>
        </p:nvSpPr>
        <p:spPr>
          <a:xfrm>
            <a:off x="6579798" y="2385689"/>
            <a:ext cx="49022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fú</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8" name="矩形 19"/>
          <p:cNvSpPr/>
          <p:nvPr/>
        </p:nvSpPr>
        <p:spPr>
          <a:xfrm>
            <a:off x="6579798" y="3032147"/>
            <a:ext cx="64389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zhé</a:t>
            </a:r>
            <a:endParaRPr lang="en-US" altLang="zh-CN" sz="2400" b="1" dirty="0">
              <a:solidFill>
                <a:srgbClr val="FF0000"/>
              </a:solidFill>
              <a:latin typeface="黑体" panose="02010609060101010101" pitchFamily="49" charset="-122"/>
              <a:ea typeface="黑体" panose="02010609060101010101" pitchFamily="49" charset="-122"/>
            </a:endParaRPr>
          </a:p>
        </p:txBody>
      </p:sp>
      <p:sp>
        <p:nvSpPr>
          <p:cNvPr id="9229" name="矩形 20"/>
          <p:cNvSpPr/>
          <p:nvPr/>
        </p:nvSpPr>
        <p:spPr>
          <a:xfrm>
            <a:off x="6733468" y="3656768"/>
            <a:ext cx="490220" cy="460375"/>
          </a:xfrm>
          <a:prstGeom prst="rect">
            <a:avLst/>
          </a:prstGeom>
          <a:noFill/>
          <a:ln w="9525">
            <a:noFill/>
          </a:ln>
        </p:spPr>
        <p:txBody>
          <a:bodyPr wrap="none" anchor="t">
            <a:spAutoFit/>
          </a:bodyPr>
          <a:p>
            <a:r>
              <a:rPr lang="en-US" altLang="zh-CN" sz="2400" b="1" dirty="0">
                <a:solidFill>
                  <a:srgbClr val="FF0000"/>
                </a:solidFill>
                <a:latin typeface="黑体" panose="02010609060101010101" pitchFamily="49" charset="-122"/>
                <a:ea typeface="黑体" panose="02010609060101010101" pitchFamily="49" charset="-122"/>
              </a:rPr>
              <a:t>mǐ</a:t>
            </a:r>
            <a:endParaRPr lang="en-US" altLang="zh-CN" sz="24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outVertical)">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down)">
                                      <p:cBhvr>
                                        <p:cTn id="17" dur="500"/>
                                        <p:tgtEl>
                                          <p:spTgt spid="92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wipe(down)">
                                      <p:cBhvr>
                                        <p:cTn id="22" dur="500"/>
                                        <p:tgtEl>
                                          <p:spTgt spid="92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22"/>
                                        </p:tgtEl>
                                        <p:attrNameLst>
                                          <p:attrName>style.visibility</p:attrName>
                                        </p:attrNameLst>
                                      </p:cBhvr>
                                      <p:to>
                                        <p:strVal val="visible"/>
                                      </p:to>
                                    </p:set>
                                    <p:animEffect transition="in" filter="wipe(down)">
                                      <p:cBhvr>
                                        <p:cTn id="27" dur="500"/>
                                        <p:tgtEl>
                                          <p:spTgt spid="92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223"/>
                                        </p:tgtEl>
                                        <p:attrNameLst>
                                          <p:attrName>style.visibility</p:attrName>
                                        </p:attrNameLst>
                                      </p:cBhvr>
                                      <p:to>
                                        <p:strVal val="visible"/>
                                      </p:to>
                                    </p:set>
                                    <p:animEffect transition="in" filter="wipe(down)">
                                      <p:cBhvr>
                                        <p:cTn id="32" dur="500"/>
                                        <p:tgtEl>
                                          <p:spTgt spid="92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wipe(down)">
                                      <p:cBhvr>
                                        <p:cTn id="37" dur="500"/>
                                        <p:tgtEl>
                                          <p:spTgt spid="92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225"/>
                                        </p:tgtEl>
                                        <p:attrNameLst>
                                          <p:attrName>style.visibility</p:attrName>
                                        </p:attrNameLst>
                                      </p:cBhvr>
                                      <p:to>
                                        <p:strVal val="visible"/>
                                      </p:to>
                                    </p:set>
                                    <p:animEffect transition="in" filter="wipe(down)">
                                      <p:cBhvr>
                                        <p:cTn id="42" dur="500"/>
                                        <p:tgtEl>
                                          <p:spTgt spid="92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226"/>
                                        </p:tgtEl>
                                        <p:attrNameLst>
                                          <p:attrName>style.visibility</p:attrName>
                                        </p:attrNameLst>
                                      </p:cBhvr>
                                      <p:to>
                                        <p:strVal val="visible"/>
                                      </p:to>
                                    </p:set>
                                    <p:animEffect transition="in" filter="wipe(down)">
                                      <p:cBhvr>
                                        <p:cTn id="47" dur="500"/>
                                        <p:tgtEl>
                                          <p:spTgt spid="92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227"/>
                                        </p:tgtEl>
                                        <p:attrNameLst>
                                          <p:attrName>style.visibility</p:attrName>
                                        </p:attrNameLst>
                                      </p:cBhvr>
                                      <p:to>
                                        <p:strVal val="visible"/>
                                      </p:to>
                                    </p:set>
                                    <p:animEffect transition="in" filter="wipe(down)">
                                      <p:cBhvr>
                                        <p:cTn id="52" dur="500"/>
                                        <p:tgtEl>
                                          <p:spTgt spid="922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228"/>
                                        </p:tgtEl>
                                        <p:attrNameLst>
                                          <p:attrName>style.visibility</p:attrName>
                                        </p:attrNameLst>
                                      </p:cBhvr>
                                      <p:to>
                                        <p:strVal val="visible"/>
                                      </p:to>
                                    </p:set>
                                    <p:animEffect transition="in" filter="wipe(down)">
                                      <p:cBhvr>
                                        <p:cTn id="57" dur="500"/>
                                        <p:tgtEl>
                                          <p:spTgt spid="922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9229"/>
                                        </p:tgtEl>
                                        <p:attrNameLst>
                                          <p:attrName>style.visibility</p:attrName>
                                        </p:attrNameLst>
                                      </p:cBhvr>
                                      <p:to>
                                        <p:strVal val="visible"/>
                                      </p:to>
                                    </p:set>
                                    <p:animEffect transition="in" filter="wipe(down)">
                                      <p:cBhvr>
                                        <p:cTn id="62" dur="500"/>
                                        <p:tgtEl>
                                          <p:spTgt spid="9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2" grpId="0"/>
      <p:bldP spid="9223" grpId="0"/>
      <p:bldP spid="9224" grpId="0"/>
      <p:bldP spid="9225" grpId="0"/>
      <p:bldP spid="9226" grpId="0"/>
      <p:bldP spid="9227" grpId="0"/>
      <p:bldP spid="9228" grpId="0"/>
      <p:bldP spid="92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p:sp>
        <p:nvSpPr>
          <p:cNvPr id="10244" name="文本框 1"/>
          <p:cNvSpPr txBox="1"/>
          <p:nvPr/>
        </p:nvSpPr>
        <p:spPr>
          <a:xfrm>
            <a:off x="320675" y="1274445"/>
            <a:ext cx="8884285" cy="3538220"/>
          </a:xfrm>
          <a:prstGeom prst="rect">
            <a:avLst/>
          </a:prstGeom>
          <a:noFill/>
          <a:ln w="9525">
            <a:noFill/>
          </a:ln>
        </p:spPr>
        <p:txBody>
          <a:bodyPr wrap="square" anchor="t">
            <a:spAutoFit/>
          </a:bodyPr>
          <a:p>
            <a:pPr>
              <a:lnSpc>
                <a:spcPct val="100000"/>
              </a:lnSpc>
            </a:pP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十年春，齐</a:t>
            </a:r>
            <a:r>
              <a:rPr lang="zh-CN" altLang="en-US" sz="3200" b="1" dirty="0">
                <a:solidFill>
                  <a:srgbClr val="FF0000"/>
                </a:solidFill>
                <a:latin typeface="黑体" panose="02010609060101010101" pitchFamily="49" charset="-122"/>
                <a:ea typeface="黑体" panose="02010609060101010101" pitchFamily="49" charset="-122"/>
              </a:rPr>
              <a:t>师</a:t>
            </a:r>
            <a:r>
              <a:rPr lang="zh-CN" altLang="en-US" sz="3200" b="1" dirty="0">
                <a:latin typeface="黑体" panose="02010609060101010101" pitchFamily="49" charset="-122"/>
                <a:ea typeface="黑体" panose="02010609060101010101" pitchFamily="49" charset="-122"/>
              </a:rPr>
              <a:t>伐我。</a:t>
            </a:r>
            <a:r>
              <a:rPr lang="zh-CN" altLang="en-US" sz="3200" b="1" dirty="0">
                <a:solidFill>
                  <a:srgbClr val="FF0000"/>
                </a:solidFill>
                <a:latin typeface="黑体" panose="02010609060101010101" pitchFamily="49" charset="-122"/>
                <a:ea typeface="黑体" panose="02010609060101010101" pitchFamily="49" charset="-122"/>
              </a:rPr>
              <a:t>公</a:t>
            </a:r>
            <a:r>
              <a:rPr lang="zh-CN" altLang="en-US" sz="3200" b="1" dirty="0">
                <a:latin typeface="黑体" panose="02010609060101010101" pitchFamily="49" charset="-122"/>
                <a:ea typeface="黑体" panose="02010609060101010101" pitchFamily="49" charset="-122"/>
              </a:rPr>
              <a:t>将战，曹刿请见。</a:t>
            </a:r>
            <a:endParaRPr lang="zh-CN" altLang="en-US" sz="3200" b="1" dirty="0">
              <a:latin typeface="黑体" panose="02010609060101010101" pitchFamily="49" charset="-122"/>
              <a:ea typeface="黑体" panose="02010609060101010101" pitchFamily="49" charset="-122"/>
            </a:endParaRPr>
          </a:p>
          <a:p>
            <a:pPr>
              <a:lnSpc>
                <a:spcPct val="100000"/>
              </a:lnSpc>
            </a:pPr>
            <a:endParaRPr lang="zh-CN" altLang="en-US" sz="3200" b="1" dirty="0">
              <a:latin typeface="黑体" panose="02010609060101010101" pitchFamily="49" charset="-122"/>
              <a:ea typeface="黑体" panose="02010609060101010101" pitchFamily="49" charset="-122"/>
            </a:endParaRPr>
          </a:p>
          <a:p>
            <a:pPr>
              <a:lnSpc>
                <a:spcPct val="100000"/>
              </a:lnSpc>
            </a:pPr>
            <a:r>
              <a:rPr lang="zh-CN" altLang="en-US" sz="3200" b="1" dirty="0">
                <a:latin typeface="黑体" panose="02010609060101010101" pitchFamily="49" charset="-122"/>
                <a:ea typeface="黑体" panose="02010609060101010101" pitchFamily="49" charset="-122"/>
              </a:rPr>
              <a:t>其乡人曰：“</a:t>
            </a:r>
            <a:r>
              <a:rPr lang="zh-CN" altLang="en-US" sz="3200" b="1" dirty="0">
                <a:solidFill>
                  <a:srgbClr val="FF0000"/>
                </a:solidFill>
                <a:latin typeface="黑体" panose="02010609060101010101" pitchFamily="49" charset="-122"/>
                <a:ea typeface="黑体" panose="02010609060101010101" pitchFamily="49" charset="-122"/>
              </a:rPr>
              <a:t>肉食者</a:t>
            </a:r>
            <a:r>
              <a:rPr lang="zh-CN" altLang="en-US" sz="3200" b="1" dirty="0">
                <a:latin typeface="黑体" panose="02010609060101010101" pitchFamily="49" charset="-122"/>
                <a:ea typeface="黑体" panose="02010609060101010101" pitchFamily="49" charset="-122"/>
              </a:rPr>
              <a:t>谋之，又何</a:t>
            </a:r>
            <a:r>
              <a:rPr lang="zh-CN" altLang="en-US" sz="3200" b="1" dirty="0">
                <a:solidFill>
                  <a:srgbClr val="FF0000"/>
                </a:solidFill>
                <a:latin typeface="黑体" panose="02010609060101010101" pitchFamily="49" charset="-122"/>
                <a:ea typeface="黑体" panose="02010609060101010101" pitchFamily="49" charset="-122"/>
              </a:rPr>
              <a:t>间</a:t>
            </a:r>
            <a:r>
              <a:rPr lang="zh-CN" altLang="en-US" sz="3200" b="1" dirty="0">
                <a:latin typeface="黑体" panose="02010609060101010101" pitchFamily="49" charset="-122"/>
                <a:ea typeface="黑体" panose="02010609060101010101" pitchFamily="49" charset="-122"/>
              </a:rPr>
              <a:t>焉？”刿</a:t>
            </a:r>
            <a:endParaRPr lang="zh-CN" altLang="en-US" sz="3200" b="1" dirty="0">
              <a:latin typeface="黑体" panose="02010609060101010101" pitchFamily="49" charset="-122"/>
              <a:ea typeface="黑体" panose="02010609060101010101" pitchFamily="49" charset="-122"/>
            </a:endParaRPr>
          </a:p>
          <a:p>
            <a:pPr>
              <a:lnSpc>
                <a:spcPct val="100000"/>
              </a:lnSpc>
            </a:pPr>
            <a:endParaRPr lang="zh-CN" altLang="en-US" sz="3200" b="1" dirty="0">
              <a:latin typeface="黑体" panose="02010609060101010101" pitchFamily="49" charset="-122"/>
              <a:ea typeface="黑体" panose="02010609060101010101" pitchFamily="49" charset="-122"/>
            </a:endParaRPr>
          </a:p>
          <a:p>
            <a:pPr>
              <a:lnSpc>
                <a:spcPct val="100000"/>
              </a:lnSpc>
            </a:pPr>
            <a:r>
              <a:rPr lang="zh-CN" altLang="en-US" sz="3200" b="1" dirty="0">
                <a:latin typeface="黑体" panose="02010609060101010101" pitchFamily="49" charset="-122"/>
                <a:ea typeface="黑体" panose="02010609060101010101" pitchFamily="49" charset="-122"/>
              </a:rPr>
              <a:t>曰：“肉食者</a:t>
            </a:r>
            <a:r>
              <a:rPr lang="zh-CN" altLang="en-US" sz="3200" b="1" dirty="0">
                <a:solidFill>
                  <a:srgbClr val="FF0000"/>
                </a:solidFill>
                <a:latin typeface="黑体" panose="02010609060101010101" pitchFamily="49" charset="-122"/>
                <a:ea typeface="黑体" panose="02010609060101010101" pitchFamily="49" charset="-122"/>
              </a:rPr>
              <a:t>鄙</a:t>
            </a:r>
            <a:r>
              <a:rPr lang="zh-CN" altLang="en-US" sz="3200" b="1" dirty="0">
                <a:latin typeface="黑体" panose="02010609060101010101" pitchFamily="49" charset="-122"/>
                <a:ea typeface="黑体" panose="02010609060101010101" pitchFamily="49" charset="-122"/>
              </a:rPr>
              <a:t>，未能远谋。”乃入见。问：</a:t>
            </a:r>
            <a:endParaRPr lang="zh-CN" altLang="en-US" sz="3200" b="1" dirty="0">
              <a:latin typeface="黑体" panose="02010609060101010101" pitchFamily="49" charset="-122"/>
              <a:ea typeface="黑体" panose="02010609060101010101" pitchFamily="49" charset="-122"/>
            </a:endParaRPr>
          </a:p>
          <a:p>
            <a:pPr>
              <a:lnSpc>
                <a:spcPct val="100000"/>
              </a:lnSpc>
            </a:pPr>
            <a:endParaRPr lang="zh-CN" altLang="en-US" sz="3200" b="1" dirty="0">
              <a:latin typeface="黑体" panose="02010609060101010101" pitchFamily="49" charset="-122"/>
              <a:ea typeface="黑体" panose="02010609060101010101" pitchFamily="49" charset="-122"/>
            </a:endParaRPr>
          </a:p>
          <a:p>
            <a:pPr>
              <a:lnSpc>
                <a:spcPct val="100000"/>
              </a:lnSpc>
            </a:pPr>
            <a:r>
              <a:rPr lang="zh-CN" altLang="en-US" sz="3200" b="1" dirty="0">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何以战</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
        <p:nvSpPr>
          <p:cNvPr id="12" name="文本框 2"/>
          <p:cNvSpPr txBox="1"/>
          <p:nvPr/>
        </p:nvSpPr>
        <p:spPr>
          <a:xfrm>
            <a:off x="3091937" y="812802"/>
            <a:ext cx="79375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军队</a:t>
            </a:r>
            <a:endParaRPr lang="zh-CN" altLang="en-US" sz="2400" b="1" dirty="0">
              <a:solidFill>
                <a:srgbClr val="0000FF"/>
              </a:solidFill>
              <a:latin typeface="华文楷体" panose="02010600040101010101" charset="-122"/>
              <a:ea typeface="华文楷体" panose="02010600040101010101" charset="-122"/>
            </a:endParaRPr>
          </a:p>
        </p:txBody>
      </p:sp>
      <p:sp>
        <p:nvSpPr>
          <p:cNvPr id="23" name="文本框 11"/>
          <p:cNvSpPr txBox="1"/>
          <p:nvPr/>
        </p:nvSpPr>
        <p:spPr>
          <a:xfrm>
            <a:off x="4414810" y="814072"/>
            <a:ext cx="140716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指鲁庄公</a:t>
            </a:r>
            <a:endParaRPr lang="zh-CN" altLang="en-US" sz="2400" b="1" dirty="0">
              <a:solidFill>
                <a:srgbClr val="0000FF"/>
              </a:solidFill>
              <a:latin typeface="华文楷体" panose="02010600040101010101" charset="-122"/>
              <a:ea typeface="华文楷体" panose="02010600040101010101" charset="-122"/>
            </a:endParaRPr>
          </a:p>
        </p:txBody>
      </p:sp>
      <p:sp>
        <p:nvSpPr>
          <p:cNvPr id="27" name="文本框 15"/>
          <p:cNvSpPr txBox="1"/>
          <p:nvPr/>
        </p:nvSpPr>
        <p:spPr>
          <a:xfrm>
            <a:off x="1719580" y="1873885"/>
            <a:ext cx="3935730"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吃肉的人。这里指当权者。</a:t>
            </a:r>
            <a:endParaRPr lang="zh-CN" altLang="en-US" sz="2400" b="1" dirty="0">
              <a:solidFill>
                <a:srgbClr val="0000FF"/>
              </a:solidFill>
              <a:latin typeface="华文楷体" panose="02010600040101010101" charset="-122"/>
              <a:ea typeface="华文楷体" panose="02010600040101010101" charset="-122"/>
            </a:endParaRPr>
          </a:p>
        </p:txBody>
      </p:sp>
      <p:sp>
        <p:nvSpPr>
          <p:cNvPr id="31" name="文本框 19"/>
          <p:cNvSpPr txBox="1"/>
          <p:nvPr/>
        </p:nvSpPr>
        <p:spPr>
          <a:xfrm>
            <a:off x="5999131" y="1873595"/>
            <a:ext cx="79502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参与</a:t>
            </a:r>
            <a:endParaRPr lang="zh-CN" altLang="en-US" sz="2400" b="1" dirty="0">
              <a:solidFill>
                <a:srgbClr val="0000FF"/>
              </a:solidFill>
              <a:latin typeface="华文楷体" panose="02010600040101010101" charset="-122"/>
              <a:ea typeface="华文楷体" panose="02010600040101010101" charset="-122"/>
            </a:endParaRPr>
          </a:p>
        </p:txBody>
      </p:sp>
      <p:sp>
        <p:nvSpPr>
          <p:cNvPr id="35" name="文本框 23"/>
          <p:cNvSpPr txBox="1"/>
          <p:nvPr/>
        </p:nvSpPr>
        <p:spPr>
          <a:xfrm>
            <a:off x="2411830" y="2813230"/>
            <a:ext cx="324358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浅陋。这里指目光短浅</a:t>
            </a:r>
            <a:endParaRPr lang="zh-CN" altLang="en-US" sz="2400" b="1" dirty="0">
              <a:solidFill>
                <a:srgbClr val="0000FF"/>
              </a:solidFill>
              <a:latin typeface="华文楷体" panose="02010600040101010101" charset="-122"/>
              <a:ea typeface="华文楷体" panose="02010600040101010101" charset="-122"/>
            </a:endParaRPr>
          </a:p>
        </p:txBody>
      </p:sp>
      <p:sp>
        <p:nvSpPr>
          <p:cNvPr id="39" name="文本框 31"/>
          <p:cNvSpPr txBox="1"/>
          <p:nvPr/>
        </p:nvSpPr>
        <p:spPr>
          <a:xfrm>
            <a:off x="2876550" y="3982720"/>
            <a:ext cx="3390900" cy="82994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即</a:t>
            </a:r>
            <a:r>
              <a:rPr lang="en-US" altLang="zh-CN" sz="2400" b="1" dirty="0">
                <a:solidFill>
                  <a:srgbClr val="0000FF"/>
                </a:solidFill>
                <a:latin typeface="华文楷体" panose="02010600040101010101" charset="-122"/>
                <a:ea typeface="华文楷体" panose="02010600040101010101" charset="-122"/>
              </a:rPr>
              <a:t>“</a:t>
            </a:r>
            <a:r>
              <a:rPr lang="zh-CN" altLang="en-US" sz="2400" b="1" dirty="0">
                <a:solidFill>
                  <a:srgbClr val="0000FF"/>
                </a:solidFill>
                <a:latin typeface="华文楷体" panose="02010600040101010101" charset="-122"/>
                <a:ea typeface="华文楷体" panose="02010600040101010101" charset="-122"/>
              </a:rPr>
              <a:t>以何战</a:t>
            </a:r>
            <a:r>
              <a:rPr lang="en-US" altLang="zh-CN" sz="2400" b="1" dirty="0">
                <a:solidFill>
                  <a:srgbClr val="0000FF"/>
                </a:solidFill>
                <a:latin typeface="华文楷体" panose="02010600040101010101" charset="-122"/>
                <a:ea typeface="华文楷体" panose="02010600040101010101" charset="-122"/>
              </a:rPr>
              <a:t>”,</a:t>
            </a:r>
            <a:r>
              <a:rPr lang="zh-CN" altLang="en-US" sz="2400" b="1" dirty="0">
                <a:solidFill>
                  <a:srgbClr val="0000FF"/>
                </a:solidFill>
                <a:latin typeface="华文楷体" panose="02010600040101010101" charset="-122"/>
                <a:ea typeface="华文楷体" panose="02010600040101010101" charset="-122"/>
              </a:rPr>
              <a:t>凭借什么作战？以，凭、靠。</a:t>
            </a:r>
            <a:endParaRPr lang="en-US" altLang="zh-CN"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outVertical)">
                                      <p:cBhvr>
                                        <p:cTn id="7" dur="1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2" grpId="0"/>
      <p:bldP spid="23" grpId="0"/>
      <p:bldP spid="27" grpId="0"/>
      <p:bldP spid="31" grpId="0"/>
      <p:bldP spid="35"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2"/>
          <p:cNvSpPr txBox="1"/>
          <p:nvPr/>
        </p:nvSpPr>
        <p:spPr>
          <a:xfrm>
            <a:off x="216535" y="568960"/>
            <a:ext cx="8824595" cy="4225290"/>
          </a:xfrm>
          <a:prstGeom prst="rect">
            <a:avLst/>
          </a:prstGeom>
          <a:noFill/>
          <a:ln w="9525">
            <a:noFill/>
          </a:ln>
        </p:spPr>
        <p:txBody>
          <a:bodyPr wrap="square" anchor="t">
            <a:spAutoFit/>
          </a:bodyPr>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en-US" altLang="zh-CN"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鲁庄公十年的春天，齐国军队攻打我鲁国。鲁庄公将要迎战。曹刿请求拜见鲁庄公。他的同乡说：“居高位、享厚禄的人自会谋划这件事，你又何必参与呢？”曹刿说：“居高位、享厚禄的人目光短浅，不能深谋远虑。”于是入朝去见鲁庄公。曹刿问：“您凭借什么作战？”。</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10244" name="文本框 1"/>
          <p:cNvSpPr txBox="1"/>
          <p:nvPr/>
        </p:nvSpPr>
        <p:spPr>
          <a:xfrm>
            <a:off x="410845" y="892175"/>
            <a:ext cx="8322310" cy="3486785"/>
          </a:xfrm>
          <a:prstGeom prst="rect">
            <a:avLst/>
          </a:prstGeom>
          <a:noFill/>
          <a:ln w="9525">
            <a:noFill/>
          </a:ln>
        </p:spPr>
        <p:txBody>
          <a:bodyPr wrap="square" anchor="t">
            <a:spAutoFit/>
          </a:bodyPr>
          <a:p>
            <a:pPr>
              <a:lnSpc>
                <a:spcPct val="110000"/>
              </a:lnSpc>
            </a:pP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公曰：“</a:t>
            </a: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衣食所安，弗敢专也</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a:t>
            </a:r>
            <a:r>
              <a:rPr lang="zh-CN" altLang="en-US" sz="3200" b="1" noProof="1" dirty="0">
                <a:solidFill>
                  <a:srgbClr val="C00000"/>
                </a:solidFill>
                <a:latin typeface="黑体" panose="02010609060101010101" pitchFamily="49" charset="-122"/>
                <a:ea typeface="黑体" panose="02010609060101010101" pitchFamily="49" charset="-122"/>
                <a:cs typeface="黑体" panose="02010609060101010101" pitchFamily="49" charset="-122"/>
              </a:rPr>
              <a:t>必以分人</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a:t>
            </a: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10000"/>
              </a:lnSpc>
            </a:pP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对</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曰：“小惠未</a:t>
            </a:r>
            <a:r>
              <a:rPr lang="zh-CN" altLang="en-US" sz="3200" b="1" spc="-300" noProof="0"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遍，</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民弗从也。”公曰：</a:t>
            </a: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a:p>
            <a:pPr>
              <a:lnSpc>
                <a:spcPct val="90000"/>
              </a:lnSpc>
            </a:pP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a:t>
            </a: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牺牲玉帛</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，弗敢</a:t>
            </a: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加</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也，必以</a:t>
            </a: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信</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。”对曰：</a:t>
            </a: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a:p>
            <a:pPr>
              <a:lnSpc>
                <a:spcPct val="90000"/>
              </a:lnSpc>
            </a:pP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a:p>
            <a:pPr>
              <a:lnSpc>
                <a:spcPct val="90000"/>
              </a:lnSpc>
            </a:pP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           “</a:t>
            </a:r>
            <a:r>
              <a:rPr lang="zh-CN" altLang="en-US" sz="3200" b="1" noProof="1" dirty="0">
                <a:solidFill>
                  <a:srgbClr val="C00000"/>
                </a:solidFill>
                <a:latin typeface="黑体" panose="02010609060101010101" pitchFamily="49" charset="-122"/>
                <a:ea typeface="黑体" panose="02010609060101010101" pitchFamily="49" charset="-122"/>
                <a:cs typeface="黑体" panose="02010609060101010101" pitchFamily="49" charset="-122"/>
              </a:rPr>
              <a:t>小信未孚</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，神弗</a:t>
            </a:r>
            <a:r>
              <a:rPr lang="zh-CN" altLang="en-US" sz="3200" b="1" noProof="1" dirty="0">
                <a:solidFill>
                  <a:srgbClr val="FF0000"/>
                </a:solidFill>
                <a:latin typeface="黑体" panose="02010609060101010101" pitchFamily="49" charset="-122"/>
                <a:ea typeface="黑体" panose="02010609060101010101" pitchFamily="49" charset="-122"/>
                <a:cs typeface="黑体" panose="02010609060101010101" pitchFamily="49" charset="-122"/>
              </a:rPr>
              <a:t>福</a:t>
            </a:r>
            <a:r>
              <a:rPr lang="zh-CN" altLang="en-US" sz="3200" b="1" noProof="1" dirty="0">
                <a:latin typeface="黑体" panose="02010609060101010101" pitchFamily="49" charset="-122"/>
                <a:ea typeface="黑体" panose="02010609060101010101" pitchFamily="49" charset="-122"/>
                <a:cs typeface="黑体" panose="02010609060101010101" pitchFamily="49" charset="-122"/>
              </a:rPr>
              <a:t>也。”</a:t>
            </a:r>
            <a:endParaRPr lang="zh-CN" altLang="en-US" sz="3200" b="1" noProof="1" dirty="0">
              <a:latin typeface="黑体" panose="02010609060101010101" pitchFamily="49" charset="-122"/>
              <a:ea typeface="黑体" panose="02010609060101010101" pitchFamily="49" charset="-122"/>
              <a:cs typeface="黑体" panose="02010609060101010101" pitchFamily="49" charset="-122"/>
            </a:endParaRPr>
          </a:p>
        </p:txBody>
      </p:sp>
      <p:sp>
        <p:nvSpPr>
          <p:cNvPr id="43" name="文本框 35"/>
          <p:cNvSpPr txBox="1"/>
          <p:nvPr/>
        </p:nvSpPr>
        <p:spPr>
          <a:xfrm>
            <a:off x="5970270" y="560705"/>
            <a:ext cx="2662555"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一定把它分给别人</a:t>
            </a:r>
            <a:endParaRPr lang="zh-CN" altLang="en-US" sz="2400" b="1" dirty="0">
              <a:solidFill>
                <a:srgbClr val="0000FF"/>
              </a:solidFill>
              <a:latin typeface="华文楷体" panose="02010600040101010101" charset="-122"/>
              <a:ea typeface="华文楷体" panose="02010600040101010101" charset="-122"/>
            </a:endParaRPr>
          </a:p>
        </p:txBody>
      </p:sp>
      <p:sp>
        <p:nvSpPr>
          <p:cNvPr id="47" name="文本框 39"/>
          <p:cNvSpPr txBox="1"/>
          <p:nvPr/>
        </p:nvSpPr>
        <p:spPr>
          <a:xfrm>
            <a:off x="1294130" y="265430"/>
            <a:ext cx="6006465" cy="755650"/>
          </a:xfrm>
          <a:prstGeom prst="rect">
            <a:avLst/>
          </a:prstGeom>
          <a:noFill/>
          <a:ln w="9525">
            <a:noFill/>
          </a:ln>
        </p:spPr>
        <p:txBody>
          <a:bodyPr wrap="square" anchor="t">
            <a:spAutoFit/>
          </a:bodyPr>
          <a:p>
            <a:pPr>
              <a:lnSpc>
                <a:spcPct val="90000"/>
              </a:lnSpc>
            </a:pPr>
            <a:r>
              <a:rPr lang="zh-CN" altLang="en-US" sz="2400" b="1" dirty="0">
                <a:solidFill>
                  <a:srgbClr val="0000FF"/>
                </a:solidFill>
                <a:latin typeface="华文楷体" panose="02010600040101010101" charset="-122"/>
                <a:ea typeface="华文楷体" panose="02010600040101010101" charset="-122"/>
              </a:rPr>
              <a:t>衣食这类用来安身的东西，不敢独自享受。安，指安身。专，独自享有。</a:t>
            </a:r>
            <a:endParaRPr lang="zh-CN" altLang="en-US" sz="2400" b="1" dirty="0">
              <a:solidFill>
                <a:srgbClr val="0000FF"/>
              </a:solidFill>
              <a:latin typeface="华文楷体" panose="02010600040101010101" charset="-122"/>
              <a:ea typeface="华文楷体" panose="02010600040101010101" charset="-122"/>
            </a:endParaRPr>
          </a:p>
        </p:txBody>
      </p:sp>
      <p:sp>
        <p:nvSpPr>
          <p:cNvPr id="51" name="文本框 43"/>
          <p:cNvSpPr txBox="1"/>
          <p:nvPr/>
        </p:nvSpPr>
        <p:spPr>
          <a:xfrm>
            <a:off x="109220" y="1459230"/>
            <a:ext cx="2537460" cy="681355"/>
          </a:xfrm>
          <a:prstGeom prst="rect">
            <a:avLst/>
          </a:prstGeom>
          <a:noFill/>
          <a:ln w="9525">
            <a:noFill/>
          </a:ln>
        </p:spPr>
        <p:txBody>
          <a:bodyPr wrap="square" anchor="t">
            <a:spAutoFit/>
          </a:bodyPr>
          <a:p>
            <a:pPr>
              <a:lnSpc>
                <a:spcPct val="80000"/>
              </a:lnSpc>
            </a:pPr>
            <a:r>
              <a:rPr lang="zh-CN" altLang="en-US" sz="2400" b="1" dirty="0">
                <a:solidFill>
                  <a:srgbClr val="0000FF"/>
                </a:solidFill>
                <a:latin typeface="华文楷体" panose="02010600040101010101" charset="-122"/>
                <a:ea typeface="华文楷体" panose="02010600040101010101" charset="-122"/>
              </a:rPr>
              <a:t>回答。一般用于下对上的回答。</a:t>
            </a:r>
            <a:endParaRPr lang="zh-CN" altLang="en-US" sz="2400" b="1" dirty="0">
              <a:solidFill>
                <a:srgbClr val="0000FF"/>
              </a:solidFill>
              <a:latin typeface="华文楷体" panose="02010600040101010101" charset="-122"/>
              <a:ea typeface="华文楷体" panose="02010600040101010101" charset="-122"/>
            </a:endParaRPr>
          </a:p>
        </p:txBody>
      </p:sp>
      <p:sp>
        <p:nvSpPr>
          <p:cNvPr id="55" name="文本框 47"/>
          <p:cNvSpPr txBox="1">
            <a:spLocks noChangeArrowheads="1"/>
          </p:cNvSpPr>
          <p:nvPr/>
        </p:nvSpPr>
        <p:spPr bwMode="auto">
          <a:xfrm>
            <a:off x="3026298" y="1459328"/>
            <a:ext cx="154451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30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遍及、普遍</a:t>
            </a:r>
            <a:endParaRPr kumimoji="0" lang="zh-CN" altLang="en-US" b="1" i="0" u="none" strike="noStrike" kern="1200" cap="none" spc="-30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endParaRPr>
          </a:p>
        </p:txBody>
      </p:sp>
      <p:sp>
        <p:nvSpPr>
          <p:cNvPr id="59" name="文本框 51"/>
          <p:cNvSpPr txBox="1">
            <a:spLocks noChangeArrowheads="1"/>
          </p:cNvSpPr>
          <p:nvPr/>
        </p:nvSpPr>
        <p:spPr bwMode="auto">
          <a:xfrm>
            <a:off x="410845" y="2517140"/>
            <a:ext cx="241554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b="1" i="0" u="none" strike="noStrike" kern="1200" cap="none" spc="-30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rPr>
              <a:t>古代祭祀用的祭品。</a:t>
            </a:r>
            <a:endParaRPr kumimoji="0" lang="zh-CN" altLang="en-US" b="1" i="0" u="none" strike="noStrike" kern="1200" cap="none" spc="-300" normalizeH="0" baseline="0" noProof="0" dirty="0" smtClean="0">
              <a:ln>
                <a:noFill/>
              </a:ln>
              <a:solidFill>
                <a:srgbClr val="0000FF"/>
              </a:solidFill>
              <a:effectLst/>
              <a:uLnTx/>
              <a:uFillTx/>
              <a:latin typeface="华文楷体" panose="02010600040101010101" charset="-122"/>
              <a:ea typeface="华文楷体" panose="02010600040101010101" charset="-122"/>
              <a:cs typeface="+mn-cs"/>
            </a:endParaRPr>
          </a:p>
        </p:txBody>
      </p:sp>
      <p:sp>
        <p:nvSpPr>
          <p:cNvPr id="66" name="文本框 59"/>
          <p:cNvSpPr txBox="1"/>
          <p:nvPr/>
        </p:nvSpPr>
        <p:spPr>
          <a:xfrm>
            <a:off x="3093085" y="2517140"/>
            <a:ext cx="2004695"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虚夸 ，夸大。</a:t>
            </a:r>
            <a:endParaRPr lang="zh-CN" altLang="en-US" sz="2400" b="1" dirty="0">
              <a:solidFill>
                <a:srgbClr val="0000FF"/>
              </a:solidFill>
              <a:latin typeface="华文楷体" panose="02010600040101010101" charset="-122"/>
              <a:ea typeface="华文楷体" panose="02010600040101010101" charset="-122"/>
            </a:endParaRPr>
          </a:p>
        </p:txBody>
      </p:sp>
      <p:sp>
        <p:nvSpPr>
          <p:cNvPr id="67" name="文本框 63"/>
          <p:cNvSpPr txBox="1"/>
          <p:nvPr/>
        </p:nvSpPr>
        <p:spPr>
          <a:xfrm>
            <a:off x="5644261" y="2517176"/>
            <a:ext cx="79375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实情</a:t>
            </a:r>
            <a:endParaRPr lang="zh-CN" altLang="en-US" sz="2400" b="1" dirty="0">
              <a:solidFill>
                <a:srgbClr val="0000FF"/>
              </a:solidFill>
              <a:latin typeface="华文楷体" panose="02010600040101010101" charset="-122"/>
              <a:ea typeface="华文楷体" panose="02010600040101010101" charset="-122"/>
            </a:endParaRPr>
          </a:p>
        </p:txBody>
      </p:sp>
      <p:sp>
        <p:nvSpPr>
          <p:cNvPr id="71" name="文本框 67"/>
          <p:cNvSpPr txBox="1"/>
          <p:nvPr/>
        </p:nvSpPr>
        <p:spPr>
          <a:xfrm>
            <a:off x="244475" y="3572510"/>
            <a:ext cx="2747645" cy="1198880"/>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（这只是）小信用，未能让神灵信服。孚，使信服。</a:t>
            </a:r>
            <a:endParaRPr lang="zh-CN" altLang="en-US" sz="2400" b="1" dirty="0">
              <a:solidFill>
                <a:srgbClr val="0000FF"/>
              </a:solidFill>
              <a:latin typeface="华文楷体" panose="02010600040101010101" charset="-122"/>
              <a:ea typeface="华文楷体" panose="02010600040101010101" charset="-122"/>
            </a:endParaRPr>
          </a:p>
        </p:txBody>
      </p:sp>
      <p:sp>
        <p:nvSpPr>
          <p:cNvPr id="75" name="文本框 71"/>
          <p:cNvSpPr txBox="1"/>
          <p:nvPr/>
        </p:nvSpPr>
        <p:spPr>
          <a:xfrm>
            <a:off x="5590662" y="3390701"/>
            <a:ext cx="1710055"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赐福，保佑</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outVertical)">
                                      <p:cBhvr>
                                        <p:cTn id="7" dur="1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1000"/>
                                        <p:tgtEl>
                                          <p:spTgt spid="51"/>
                                        </p:tgtEl>
                                      </p:cBhvr>
                                    </p:animEffect>
                                    <p:anim calcmode="lin" valueType="num">
                                      <p:cBhvr>
                                        <p:cTn id="27" dur="1000" fill="hold"/>
                                        <p:tgtEl>
                                          <p:spTgt spid="51"/>
                                        </p:tgtEl>
                                        <p:attrNameLst>
                                          <p:attrName>ppt_x</p:attrName>
                                        </p:attrNameLst>
                                      </p:cBhvr>
                                      <p:tavLst>
                                        <p:tav tm="0">
                                          <p:val>
                                            <p:strVal val="#ppt_x"/>
                                          </p:val>
                                        </p:tav>
                                        <p:tav tm="100000">
                                          <p:val>
                                            <p:strVal val="#ppt_x"/>
                                          </p:val>
                                        </p:tav>
                                      </p:tavLst>
                                    </p:anim>
                                    <p:anim calcmode="lin" valueType="num">
                                      <p:cBhvr>
                                        <p:cTn id="2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1000"/>
                                        <p:tgtEl>
                                          <p:spTgt spid="67"/>
                                        </p:tgtEl>
                                      </p:cBhvr>
                                    </p:animEffect>
                                    <p:anim calcmode="lin" valueType="num">
                                      <p:cBhvr>
                                        <p:cTn id="55" dur="1000" fill="hold"/>
                                        <p:tgtEl>
                                          <p:spTgt spid="67"/>
                                        </p:tgtEl>
                                        <p:attrNameLst>
                                          <p:attrName>ppt_x</p:attrName>
                                        </p:attrNameLst>
                                      </p:cBhvr>
                                      <p:tavLst>
                                        <p:tav tm="0">
                                          <p:val>
                                            <p:strVal val="#ppt_x"/>
                                          </p:val>
                                        </p:tav>
                                        <p:tav tm="100000">
                                          <p:val>
                                            <p:strVal val="#ppt_x"/>
                                          </p:val>
                                        </p:tav>
                                      </p:tavLst>
                                    </p:anim>
                                    <p:anim calcmode="lin" valueType="num">
                                      <p:cBhvr>
                                        <p:cTn id="56"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1000"/>
                                        <p:tgtEl>
                                          <p:spTgt spid="71"/>
                                        </p:tgtEl>
                                      </p:cBhvr>
                                    </p:animEffect>
                                    <p:anim calcmode="lin" valueType="num">
                                      <p:cBhvr>
                                        <p:cTn id="62" dur="1000" fill="hold"/>
                                        <p:tgtEl>
                                          <p:spTgt spid="71"/>
                                        </p:tgtEl>
                                        <p:attrNameLst>
                                          <p:attrName>ppt_x</p:attrName>
                                        </p:attrNameLst>
                                      </p:cBhvr>
                                      <p:tavLst>
                                        <p:tav tm="0">
                                          <p:val>
                                            <p:strVal val="#ppt_x"/>
                                          </p:val>
                                        </p:tav>
                                        <p:tav tm="100000">
                                          <p:val>
                                            <p:strVal val="#ppt_x"/>
                                          </p:val>
                                        </p:tav>
                                      </p:tavLst>
                                    </p:anim>
                                    <p:anim calcmode="lin" valueType="num">
                                      <p:cBhvr>
                                        <p:cTn id="6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animEffect transition="in" filter="fade">
                                      <p:cBhvr>
                                        <p:cTn id="68" dur="1000"/>
                                        <p:tgtEl>
                                          <p:spTgt spid="75"/>
                                        </p:tgtEl>
                                      </p:cBhvr>
                                    </p:animEffect>
                                    <p:anim calcmode="lin" valueType="num">
                                      <p:cBhvr>
                                        <p:cTn id="69" dur="1000" fill="hold"/>
                                        <p:tgtEl>
                                          <p:spTgt spid="75"/>
                                        </p:tgtEl>
                                        <p:attrNameLst>
                                          <p:attrName>ppt_x</p:attrName>
                                        </p:attrNameLst>
                                      </p:cBhvr>
                                      <p:tavLst>
                                        <p:tav tm="0">
                                          <p:val>
                                            <p:strVal val="#ppt_x"/>
                                          </p:val>
                                        </p:tav>
                                        <p:tav tm="100000">
                                          <p:val>
                                            <p:strVal val="#ppt_x"/>
                                          </p:val>
                                        </p:tav>
                                      </p:tavLst>
                                    </p:anim>
                                    <p:anim calcmode="lin" valueType="num">
                                      <p:cBhvr>
                                        <p:cTn id="70"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43" grpId="0"/>
      <p:bldP spid="47" grpId="0"/>
      <p:bldP spid="51" grpId="0"/>
      <p:bldP spid="55" grpId="0"/>
      <p:bldP spid="59" grpId="0"/>
      <p:bldP spid="66" grpId="0"/>
      <p:bldP spid="67" grpId="0"/>
      <p:bldP spid="71"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1000"/>
          </a:blip>
          <a:stretch>
            <a:fillRect/>
          </a:stretch>
        </a:blipFill>
        <a:effectLst/>
      </p:bgPr>
    </p:bg>
    <p:spTree>
      <p:nvGrpSpPr>
        <p:cNvPr id="1" name=""/>
        <p:cNvGrpSpPr/>
        <p:nvPr/>
      </p:nvGrpSpPr>
      <p:grpSpPr/>
      <p:sp>
        <p:nvSpPr>
          <p:cNvPr id="2" name="文本框 2"/>
          <p:cNvSpPr txBox="1"/>
          <p:nvPr/>
        </p:nvSpPr>
        <p:spPr>
          <a:xfrm>
            <a:off x="83820" y="593725"/>
            <a:ext cx="8976360" cy="4371975"/>
          </a:xfrm>
          <a:prstGeom prst="rect">
            <a:avLst/>
          </a:prstGeom>
          <a:solidFill>
            <a:schemeClr val="bg1">
              <a:alpha val="17000"/>
            </a:schemeClr>
          </a:solidFill>
          <a:ln w="9525">
            <a:noFill/>
          </a:ln>
        </p:spPr>
        <p:txBody>
          <a:bodyPr wrap="square" anchor="t">
            <a:spAutoFit/>
          </a:bodyPr>
          <a:p>
            <a:pPr>
              <a:lnSpc>
                <a:spcPct val="10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a:lnSpc>
                <a:spcPct val="11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鲁庄公说：“衣食这类养生的东西，从不敢独自享受，一定把它分给别人。”曹刿回答说：“这种小恩小惠不能遍及百姓，老百姓是不会顺从您的。”鲁庄公说：“祭祀用的猪、牛、羊、玉器、丝织品等祭品，我从来不敢虚报数目，一定对上天说实话。”曹刿说：“小信用，未能让神灵信服，神灵是不会保佑您的。”</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5000"/>
          </a:blip>
          <a:stretch>
            <a:fillRect/>
          </a:stretch>
        </a:blipFill>
        <a:effectLst/>
      </p:bgPr>
    </p:bg>
    <p:spTree>
      <p:nvGrpSpPr>
        <p:cNvPr id="1" name=""/>
        <p:cNvGrpSpPr/>
        <p:nvPr/>
      </p:nvGrpSpPr>
      <p:grpSpPr/>
      <p:sp>
        <p:nvSpPr>
          <p:cNvPr id="12290" name="文本框 1"/>
          <p:cNvSpPr txBox="1"/>
          <p:nvPr/>
        </p:nvSpPr>
        <p:spPr>
          <a:xfrm>
            <a:off x="461010" y="1078865"/>
            <a:ext cx="7974965" cy="3290570"/>
          </a:xfrm>
          <a:prstGeom prst="rect">
            <a:avLst/>
          </a:prstGeom>
          <a:noFill/>
          <a:ln w="9525">
            <a:noFill/>
          </a:ln>
        </p:spPr>
        <p:txBody>
          <a:bodyPr wrap="square" anchor="t">
            <a:spAutoFit/>
          </a:bodyPr>
          <a:p>
            <a:pPr>
              <a:lnSpc>
                <a:spcPct val="130000"/>
              </a:lnSpc>
            </a:pPr>
            <a:r>
              <a:rPr lang="zh-CN" altLang="en-US" sz="3200" b="1" dirty="0">
                <a:latin typeface="黑体" panose="02010609060101010101" pitchFamily="49" charset="-122"/>
                <a:ea typeface="黑体" panose="02010609060101010101" pitchFamily="49" charset="-122"/>
              </a:rPr>
              <a:t>公曰：“小大之</a:t>
            </a:r>
            <a:r>
              <a:rPr lang="zh-CN" altLang="en-US" sz="3200" b="1" dirty="0">
                <a:solidFill>
                  <a:srgbClr val="FF0000"/>
                </a:solidFill>
                <a:latin typeface="黑体" panose="02010609060101010101" pitchFamily="49" charset="-122"/>
                <a:ea typeface="黑体" panose="02010609060101010101" pitchFamily="49" charset="-122"/>
              </a:rPr>
              <a:t>狱</a:t>
            </a:r>
            <a:r>
              <a:rPr lang="zh-CN" altLang="en-US" sz="3200" b="1" dirty="0">
                <a:latin typeface="黑体" panose="02010609060101010101" pitchFamily="49" charset="-122"/>
                <a:ea typeface="黑体" panose="02010609060101010101" pitchFamily="49" charset="-122"/>
              </a:rPr>
              <a:t>，虽不能</a:t>
            </a:r>
            <a:r>
              <a:rPr lang="zh-CN" altLang="en-US" sz="3200" b="1" dirty="0">
                <a:solidFill>
                  <a:srgbClr val="FF0000"/>
                </a:solidFill>
                <a:latin typeface="黑体" panose="02010609060101010101" pitchFamily="49" charset="-122"/>
                <a:ea typeface="黑体" panose="02010609060101010101" pitchFamily="49" charset="-122"/>
              </a:rPr>
              <a:t>察</a:t>
            </a:r>
            <a:r>
              <a:rPr lang="zh-CN" altLang="en-US" sz="3200" b="1" dirty="0">
                <a:latin typeface="黑体" panose="02010609060101010101" pitchFamily="49" charset="-122"/>
                <a:ea typeface="黑体" panose="02010609060101010101" pitchFamily="49" charset="-122"/>
              </a:rPr>
              <a:t>，必以</a:t>
            </a:r>
            <a:r>
              <a:rPr lang="zh-CN" altLang="en-US" sz="3200" b="1" dirty="0">
                <a:solidFill>
                  <a:srgbClr val="FF0000"/>
                </a:solidFill>
                <a:latin typeface="黑体" panose="02010609060101010101" pitchFamily="49" charset="-122"/>
                <a:ea typeface="黑体" panose="02010609060101010101" pitchFamily="49" charset="-122"/>
                <a:sym typeface="+mn-ea"/>
              </a:rPr>
              <a:t>情</a:t>
            </a:r>
            <a:r>
              <a:rPr lang="zh-CN" altLang="en-US" sz="3200" b="1" dirty="0">
                <a:latin typeface="黑体" panose="02010609060101010101" pitchFamily="49" charset="-122"/>
                <a:ea typeface="黑体" panose="02010609060101010101" pitchFamily="49" charset="-122"/>
                <a:sym typeface="+mn-ea"/>
              </a:rPr>
              <a:t>。”</a:t>
            </a:r>
            <a:endParaRPr lang="zh-CN" altLang="en-US" sz="3200" b="1" dirty="0">
              <a:latin typeface="黑体" panose="02010609060101010101" pitchFamily="49" charset="-122"/>
              <a:ea typeface="黑体" panose="02010609060101010101" pitchFamily="49" charset="-122"/>
            </a:endParaRPr>
          </a:p>
          <a:p>
            <a:pPr>
              <a:lnSpc>
                <a:spcPct val="130000"/>
              </a:lnSpc>
            </a:pPr>
            <a:endParaRPr lang="zh-CN" altLang="en-US" sz="3200" b="1" dirty="0">
              <a:solidFill>
                <a:srgbClr val="FF0000"/>
              </a:solidFill>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对曰：“</a:t>
            </a:r>
            <a:r>
              <a:rPr lang="zh-CN" altLang="en-US" sz="3200" b="1" dirty="0">
                <a:solidFill>
                  <a:srgbClr val="C00000"/>
                </a:solidFill>
                <a:latin typeface="黑体" panose="02010609060101010101" pitchFamily="49" charset="-122"/>
                <a:ea typeface="黑体" panose="02010609060101010101" pitchFamily="49" charset="-122"/>
              </a:rPr>
              <a:t>忠之属也</a:t>
            </a:r>
            <a:r>
              <a:rPr lang="zh-CN" altLang="en-US" sz="3200" b="1" dirty="0">
                <a:latin typeface="黑体" panose="02010609060101010101" pitchFamily="49" charset="-122"/>
                <a:ea typeface="黑体" panose="02010609060101010101" pitchFamily="49" charset="-122"/>
              </a:rPr>
              <a:t>。</a:t>
            </a:r>
            <a:r>
              <a:rPr lang="zh-CN" altLang="en-US" sz="3200" b="1" dirty="0">
                <a:solidFill>
                  <a:srgbClr val="FF0000"/>
                </a:solidFill>
                <a:latin typeface="黑体" panose="02010609060101010101" pitchFamily="49" charset="-122"/>
                <a:ea typeface="黑体" panose="02010609060101010101" pitchFamily="49" charset="-122"/>
              </a:rPr>
              <a:t>可以一战</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a:p>
            <a:pPr>
              <a:lnSpc>
                <a:spcPct val="130000"/>
              </a:lnSpc>
            </a:pPr>
            <a:endParaRPr lang="zh-CN" altLang="en-US" sz="3200" b="1" dirty="0">
              <a:latin typeface="黑体" panose="02010609060101010101" pitchFamily="49" charset="-122"/>
              <a:ea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rPr>
              <a:t>战则请</a:t>
            </a:r>
            <a:r>
              <a:rPr lang="zh-CN" altLang="en-US" sz="3200" b="1" dirty="0">
                <a:solidFill>
                  <a:srgbClr val="FF0000"/>
                </a:solidFill>
                <a:latin typeface="黑体" panose="02010609060101010101" pitchFamily="49" charset="-122"/>
                <a:ea typeface="黑体" panose="02010609060101010101" pitchFamily="49" charset="-122"/>
              </a:rPr>
              <a:t>从</a:t>
            </a:r>
            <a:r>
              <a:rPr lang="zh-CN" altLang="en-US" sz="3200" b="1" dirty="0">
                <a:latin typeface="黑体" panose="02010609060101010101" pitchFamily="49" charset="-122"/>
                <a:ea typeface="黑体" panose="02010609060101010101" pitchFamily="49" charset="-122"/>
              </a:rPr>
              <a:t>。”</a:t>
            </a:r>
            <a:endParaRPr lang="zh-CN" altLang="en-US" sz="3200" b="1" dirty="0">
              <a:latin typeface="黑体" panose="02010609060101010101" pitchFamily="49" charset="-122"/>
              <a:ea typeface="黑体" panose="02010609060101010101" pitchFamily="49" charset="-122"/>
            </a:endParaRPr>
          </a:p>
        </p:txBody>
      </p:sp>
      <p:sp>
        <p:nvSpPr>
          <p:cNvPr id="9" name="文本框 8"/>
          <p:cNvSpPr txBox="1"/>
          <p:nvPr/>
        </p:nvSpPr>
        <p:spPr>
          <a:xfrm>
            <a:off x="2611755" y="824230"/>
            <a:ext cx="2178050"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指诉讼事件。</a:t>
            </a:r>
            <a:endParaRPr lang="zh-CN" altLang="en-US" sz="2400" b="1" dirty="0">
              <a:solidFill>
                <a:srgbClr val="0000FF"/>
              </a:solidFill>
              <a:latin typeface="华文楷体" panose="02010600040101010101" charset="-122"/>
              <a:ea typeface="华文楷体" panose="02010600040101010101" charset="-122"/>
            </a:endParaRPr>
          </a:p>
        </p:txBody>
      </p:sp>
      <p:sp>
        <p:nvSpPr>
          <p:cNvPr id="10" name="文本框 9"/>
          <p:cNvSpPr txBox="1"/>
          <p:nvPr/>
        </p:nvSpPr>
        <p:spPr>
          <a:xfrm>
            <a:off x="5274583" y="824057"/>
            <a:ext cx="79375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明察</a:t>
            </a:r>
            <a:endParaRPr lang="zh-CN" altLang="en-US" sz="2400" b="1" dirty="0">
              <a:solidFill>
                <a:srgbClr val="0000FF"/>
              </a:solidFill>
              <a:latin typeface="华文楷体" panose="02010600040101010101" charset="-122"/>
              <a:ea typeface="华文楷体" panose="02010600040101010101" charset="-122"/>
            </a:endParaRPr>
          </a:p>
        </p:txBody>
      </p:sp>
      <p:sp>
        <p:nvSpPr>
          <p:cNvPr id="14" name="文本框 13"/>
          <p:cNvSpPr txBox="1"/>
          <p:nvPr/>
        </p:nvSpPr>
        <p:spPr>
          <a:xfrm>
            <a:off x="6570345" y="570865"/>
            <a:ext cx="1769745" cy="82994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诚，诚实。这里指诚心。</a:t>
            </a:r>
            <a:endParaRPr lang="zh-CN" altLang="en-US" sz="2400" b="1" dirty="0">
              <a:solidFill>
                <a:srgbClr val="0000FF"/>
              </a:solidFill>
              <a:latin typeface="华文楷体" panose="02010600040101010101" charset="-122"/>
              <a:ea typeface="华文楷体" panose="02010600040101010101" charset="-122"/>
            </a:endParaRPr>
          </a:p>
        </p:txBody>
      </p:sp>
      <p:sp>
        <p:nvSpPr>
          <p:cNvPr id="22" name="文本框 21"/>
          <p:cNvSpPr txBox="1"/>
          <p:nvPr/>
        </p:nvSpPr>
        <p:spPr>
          <a:xfrm>
            <a:off x="1691005" y="1725930"/>
            <a:ext cx="4747260" cy="82994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（这）是尽职分之类的事情。</a:t>
            </a:r>
            <a:endParaRPr lang="zh-CN" altLang="en-US" sz="2400" b="1" dirty="0">
              <a:solidFill>
                <a:srgbClr val="0000FF"/>
              </a:solidFill>
              <a:latin typeface="华文楷体" panose="02010600040101010101" charset="-122"/>
              <a:ea typeface="华文楷体" panose="02010600040101010101" charset="-122"/>
            </a:endParaRPr>
          </a:p>
          <a:p>
            <a:r>
              <a:rPr lang="zh-CN" altLang="en-US" sz="2400" b="1" dirty="0">
                <a:solidFill>
                  <a:srgbClr val="0000FF"/>
                </a:solidFill>
                <a:latin typeface="华文楷体" panose="02010600040101010101" charset="-122"/>
                <a:ea typeface="华文楷体" panose="02010600040101010101" charset="-122"/>
              </a:rPr>
              <a:t>忠，尽力做好分内的事。属，类。</a:t>
            </a:r>
            <a:endParaRPr lang="zh-CN" altLang="en-US" sz="2400" b="1" dirty="0">
              <a:solidFill>
                <a:srgbClr val="0000FF"/>
              </a:solidFill>
              <a:latin typeface="华文楷体" panose="02010600040101010101" charset="-122"/>
              <a:ea typeface="华文楷体" panose="02010600040101010101" charset="-122"/>
            </a:endParaRPr>
          </a:p>
        </p:txBody>
      </p:sp>
      <p:sp>
        <p:nvSpPr>
          <p:cNvPr id="2" name="文本框 1"/>
          <p:cNvSpPr txBox="1"/>
          <p:nvPr/>
        </p:nvSpPr>
        <p:spPr>
          <a:xfrm>
            <a:off x="6340757" y="2308917"/>
            <a:ext cx="2230431" cy="82994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可凭借（这个条件）打一仗。</a:t>
            </a:r>
            <a:endParaRPr lang="zh-CN" altLang="en-US" sz="2400" b="1" dirty="0">
              <a:solidFill>
                <a:srgbClr val="0000FF"/>
              </a:solidFill>
              <a:latin typeface="华文楷体" panose="02010600040101010101" charset="-122"/>
              <a:ea typeface="华文楷体" panose="02010600040101010101" charset="-122"/>
            </a:endParaRPr>
          </a:p>
        </p:txBody>
      </p:sp>
      <p:sp>
        <p:nvSpPr>
          <p:cNvPr id="3" name="文本框 2"/>
          <p:cNvSpPr txBox="1"/>
          <p:nvPr/>
        </p:nvSpPr>
        <p:spPr>
          <a:xfrm>
            <a:off x="1512703" y="3249644"/>
            <a:ext cx="1099185"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跟随。</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outVertical)">
                                      <p:cBhvr>
                                        <p:cTn id="7" dur="1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9" grpId="0"/>
      <p:bldP spid="10" grpId="0"/>
      <p:bldP spid="14" grpId="0"/>
      <p:bldP spid="22"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3000"/>
          </a:blip>
          <a:stretch>
            <a:fillRect/>
          </a:stretch>
        </a:blipFill>
        <a:effectLst/>
      </p:bgPr>
    </p:bg>
    <p:spTree>
      <p:nvGrpSpPr>
        <p:cNvPr id="1" name=""/>
        <p:cNvGrpSpPr/>
        <p:nvPr/>
      </p:nvGrpSpPr>
      <p:grpSpPr/>
      <p:sp>
        <p:nvSpPr>
          <p:cNvPr id="4" name="文本框 1"/>
          <p:cNvSpPr txBox="1"/>
          <p:nvPr/>
        </p:nvSpPr>
        <p:spPr>
          <a:xfrm>
            <a:off x="371475" y="607060"/>
            <a:ext cx="8400415" cy="3930650"/>
          </a:xfrm>
          <a:prstGeom prst="rect">
            <a:avLst/>
          </a:prstGeom>
          <a:noFill/>
          <a:ln w="9525">
            <a:noFill/>
          </a:ln>
        </p:spPr>
        <p:txBody>
          <a:bodyPr wrap="square" anchor="t">
            <a:spAutoFit/>
          </a:bodyPr>
          <a:p>
            <a:pPr>
              <a:lnSpc>
                <a:spcPct val="13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r>
              <a:rPr lang="en-US" altLang="zh-CN" sz="3200" b="1" dirty="0">
                <a:latin typeface="黑体" panose="02010609060101010101" pitchFamily="49" charset="-122"/>
                <a:ea typeface="黑体" panose="02010609060101010101" pitchFamily="49" charset="-122"/>
                <a:cs typeface="黑体" panose="02010609060101010101" pitchFamily="49" charset="-122"/>
              </a:rPr>
              <a:t>    </a:t>
            </a:r>
            <a:endParaRPr lang="en-US" altLang="zh-CN" sz="3200" b="1" dirty="0">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鲁庄公说：“大大小小的诉讼案件，即使不能一一明察，但我一定根据实情（合理裁决）。”曹刿回答说：“（这是）尽了职分的事情，可凭借这个条件打仗。（如果）作战，就请允许（我）跟随着去。”</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3000"/>
          </a:blip>
          <a:stretch>
            <a:fillRect/>
          </a:stretch>
        </a:blipFill>
        <a:effectLst/>
      </p:bgPr>
    </p:bg>
    <p:spTree>
      <p:nvGrpSpPr>
        <p:cNvPr id="1" name=""/>
        <p:cNvGrpSpPr/>
        <p:nvPr/>
      </p:nvGrpSpPr>
      <p:grpSpPr/>
      <p:sp>
        <p:nvSpPr>
          <p:cNvPr id="12290" name="文本框 1"/>
          <p:cNvSpPr txBox="1"/>
          <p:nvPr/>
        </p:nvSpPr>
        <p:spPr>
          <a:xfrm>
            <a:off x="314325" y="722630"/>
            <a:ext cx="8720455" cy="3978910"/>
          </a:xfrm>
          <a:prstGeom prst="rect">
            <a:avLst/>
          </a:prstGeom>
          <a:noFill/>
          <a:ln w="9525">
            <a:noFill/>
          </a:ln>
        </p:spPr>
        <p:txBody>
          <a:bodyPr wrap="square" anchor="t">
            <a:spAutoFit/>
          </a:bodyPr>
          <a:p>
            <a:pPr>
              <a:lnSpc>
                <a:spcPct val="120000"/>
              </a:lnSpc>
            </a:pPr>
            <a:r>
              <a:rPr lang="en-US" altLang="zh-CN"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公与之乘</a:t>
            </a:r>
            <a:r>
              <a:rPr lang="zh-CN" altLang="en-US" sz="3200" b="1" dirty="0">
                <a:latin typeface="黑体" panose="02010609060101010101" pitchFamily="49" charset="-122"/>
                <a:ea typeface="黑体" panose="02010609060101010101" pitchFamily="49" charset="-122"/>
                <a:cs typeface="黑体" panose="02010609060101010101" pitchFamily="49" charset="-122"/>
              </a:rPr>
              <a:t>，战于长勺。公将</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鼓之</a:t>
            </a:r>
            <a:r>
              <a:rPr lang="zh-CN" altLang="en-US" sz="3200" b="1" dirty="0">
                <a:latin typeface="黑体" panose="02010609060101010101" pitchFamily="49" charset="-122"/>
                <a:ea typeface="黑体" panose="02010609060101010101" pitchFamily="49" charset="-122"/>
                <a:cs typeface="黑体" panose="02010609060101010101" pitchFamily="49" charset="-122"/>
              </a:rPr>
              <a:t>。刿曰：</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70000"/>
              </a:lnSpc>
            </a:pPr>
            <a:r>
              <a:rPr lang="zh-CN" altLang="en-US" sz="3200" b="1" dirty="0">
                <a:latin typeface="黑体" panose="02010609060101010101" pitchFamily="49" charset="-122"/>
                <a:ea typeface="黑体" panose="02010609060101010101" pitchFamily="49" charset="-122"/>
                <a:cs typeface="黑体" panose="02010609060101010101" pitchFamily="49" charset="-122"/>
              </a:rPr>
              <a:t>“未可。”齐人三鼓。刿曰：“可矣。”齐师</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endPar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败绩</a:t>
            </a:r>
            <a:r>
              <a:rPr lang="zh-CN" altLang="en-US" sz="3200" b="1" dirty="0">
                <a:latin typeface="黑体" panose="02010609060101010101" pitchFamily="49" charset="-122"/>
                <a:ea typeface="黑体" panose="02010609060101010101" pitchFamily="49" charset="-122"/>
                <a:cs typeface="黑体" panose="02010609060101010101" pitchFamily="49" charset="-122"/>
              </a:rPr>
              <a:t>。公将</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驰</a:t>
            </a:r>
            <a:r>
              <a:rPr lang="zh-CN" altLang="en-US" sz="3200" b="1" dirty="0">
                <a:latin typeface="黑体" panose="02010609060101010101" pitchFamily="49" charset="-122"/>
                <a:ea typeface="黑体" panose="02010609060101010101" pitchFamily="49" charset="-122"/>
                <a:cs typeface="黑体" panose="02010609060101010101" pitchFamily="49" charset="-122"/>
              </a:rPr>
              <a:t>之。刿曰：“未可。”</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下视其辙</a:t>
            </a:r>
            <a:r>
              <a:rPr lang="zh-CN" altLang="en-US" sz="3200" b="1" dirty="0">
                <a:latin typeface="黑体" panose="02010609060101010101" pitchFamily="49" charset="-122"/>
                <a:ea typeface="黑体" panose="02010609060101010101" pitchFamily="49" charset="-122"/>
                <a:cs typeface="黑体" panose="02010609060101010101" pitchFamily="49" charset="-122"/>
              </a:rPr>
              <a:t>，</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120000"/>
              </a:lnSpc>
            </a:pPr>
            <a:r>
              <a:rPr lang="zh-CN" altLang="en-US" sz="3200" b="1" dirty="0">
                <a:solidFill>
                  <a:srgbClr val="C00000"/>
                </a:solidFill>
                <a:latin typeface="黑体" panose="02010609060101010101" pitchFamily="49" charset="-122"/>
                <a:ea typeface="黑体" panose="02010609060101010101" pitchFamily="49" charset="-122"/>
                <a:cs typeface="黑体" panose="02010609060101010101" pitchFamily="49" charset="-122"/>
              </a:rPr>
              <a:t>登轼而望之</a:t>
            </a:r>
            <a:r>
              <a:rPr lang="zh-CN" altLang="en-US" sz="3200" b="1" dirty="0">
                <a:latin typeface="黑体" panose="02010609060101010101" pitchFamily="49" charset="-122"/>
                <a:ea typeface="黑体" panose="02010609060101010101" pitchFamily="49" charset="-122"/>
                <a:cs typeface="黑体" panose="02010609060101010101" pitchFamily="49" charset="-122"/>
              </a:rPr>
              <a:t>，曰：“可矣。”遂逐齐师。</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18" name="文本框 17"/>
          <p:cNvSpPr txBox="1"/>
          <p:nvPr/>
        </p:nvSpPr>
        <p:spPr>
          <a:xfrm>
            <a:off x="788035" y="451485"/>
            <a:ext cx="3648075"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鲁庄公和他共乘一辆战车。</a:t>
            </a:r>
            <a:endParaRPr lang="zh-CN" altLang="en-US" sz="2400" b="1" dirty="0">
              <a:solidFill>
                <a:srgbClr val="0000FF"/>
              </a:solidFill>
              <a:latin typeface="华文楷体" panose="02010600040101010101" charset="-122"/>
              <a:ea typeface="华文楷体" panose="02010600040101010101" charset="-122"/>
            </a:endParaRPr>
          </a:p>
        </p:txBody>
      </p:sp>
      <p:sp>
        <p:nvSpPr>
          <p:cNvPr id="26" name="文本框 25"/>
          <p:cNvSpPr txBox="1"/>
          <p:nvPr/>
        </p:nvSpPr>
        <p:spPr>
          <a:xfrm>
            <a:off x="6121076" y="451168"/>
            <a:ext cx="1404620" cy="460375"/>
          </a:xfrm>
          <a:prstGeom prst="rect">
            <a:avLst/>
          </a:prstGeom>
          <a:noFill/>
          <a:ln w="9525">
            <a:noFill/>
          </a:ln>
        </p:spPr>
        <p:txBody>
          <a:bodyPr wrap="none" anchor="t">
            <a:spAutoFit/>
          </a:bodyPr>
          <a:p>
            <a:pPr algn="ctr"/>
            <a:r>
              <a:rPr lang="zh-CN" altLang="en-US" sz="2400" b="1" dirty="0">
                <a:solidFill>
                  <a:srgbClr val="0000FF"/>
                </a:solidFill>
                <a:latin typeface="华文楷体" panose="02010600040101010101" charset="-122"/>
                <a:ea typeface="华文楷体" panose="02010600040101010101" charset="-122"/>
              </a:rPr>
              <a:t>击鼓进军</a:t>
            </a:r>
            <a:endParaRPr lang="zh-CN" altLang="en-US" sz="2400" b="1" dirty="0">
              <a:solidFill>
                <a:srgbClr val="0000FF"/>
              </a:solidFill>
              <a:latin typeface="华文楷体" panose="02010600040101010101" charset="-122"/>
              <a:ea typeface="华文楷体" panose="02010600040101010101" charset="-122"/>
            </a:endParaRPr>
          </a:p>
        </p:txBody>
      </p:sp>
      <p:sp>
        <p:nvSpPr>
          <p:cNvPr id="30" name="文本框 29"/>
          <p:cNvSpPr txBox="1"/>
          <p:nvPr/>
        </p:nvSpPr>
        <p:spPr>
          <a:xfrm>
            <a:off x="451253" y="2482421"/>
            <a:ext cx="793750" cy="460375"/>
          </a:xfrm>
          <a:prstGeom prst="rect">
            <a:avLst/>
          </a:prstGeom>
          <a:noFill/>
          <a:ln w="9525">
            <a:noFill/>
          </a:ln>
        </p:spPr>
        <p:txBody>
          <a:bodyPr wrap="none" anchor="t">
            <a:spAutoFit/>
          </a:bodyPr>
          <a:p>
            <a:pPr algn="ctr"/>
            <a:r>
              <a:rPr lang="zh-CN" altLang="en-US" sz="2400" b="1" dirty="0">
                <a:solidFill>
                  <a:srgbClr val="0000FF"/>
                </a:solidFill>
                <a:latin typeface="华文楷体" panose="02010600040101010101" charset="-122"/>
                <a:ea typeface="华文楷体" panose="02010600040101010101" charset="-122"/>
                <a:sym typeface="宋体" panose="02010600030101010101" pitchFamily="2" charset="-122"/>
              </a:rPr>
              <a:t>大败</a:t>
            </a:r>
            <a:endParaRPr lang="zh-CN" altLang="en-US" sz="2400" b="1" dirty="0">
              <a:solidFill>
                <a:srgbClr val="0000FF"/>
              </a:solidFill>
              <a:latin typeface="华文楷体" panose="02010600040101010101" charset="-122"/>
              <a:ea typeface="华文楷体" panose="02010600040101010101" charset="-122"/>
              <a:sym typeface="宋体" panose="02010600030101010101" pitchFamily="2" charset="-122"/>
            </a:endParaRPr>
          </a:p>
        </p:txBody>
      </p:sp>
      <p:sp>
        <p:nvSpPr>
          <p:cNvPr id="34" name="文本框 33"/>
          <p:cNvSpPr txBox="1"/>
          <p:nvPr/>
        </p:nvSpPr>
        <p:spPr>
          <a:xfrm>
            <a:off x="2101847" y="2482327"/>
            <a:ext cx="1404620"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驱车追赶</a:t>
            </a:r>
            <a:endParaRPr lang="zh-CN" altLang="en-US" sz="2400" b="1" dirty="0">
              <a:solidFill>
                <a:srgbClr val="0000FF"/>
              </a:solidFill>
              <a:latin typeface="华文楷体" panose="02010600040101010101" charset="-122"/>
              <a:ea typeface="华文楷体" panose="02010600040101010101" charset="-122"/>
            </a:endParaRPr>
          </a:p>
        </p:txBody>
      </p:sp>
      <p:sp>
        <p:nvSpPr>
          <p:cNvPr id="38" name="文本框 37"/>
          <p:cNvSpPr txBox="1"/>
          <p:nvPr/>
        </p:nvSpPr>
        <p:spPr>
          <a:xfrm>
            <a:off x="5483225" y="2482215"/>
            <a:ext cx="3551555"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向下查看车轮碾出的痕迹。</a:t>
            </a:r>
            <a:endParaRPr lang="zh-CN" altLang="en-US" sz="2400" b="1" dirty="0">
              <a:solidFill>
                <a:srgbClr val="0000FF"/>
              </a:solidFill>
              <a:latin typeface="华文楷体" panose="02010600040101010101" charset="-122"/>
              <a:ea typeface="华文楷体" panose="02010600040101010101" charset="-122"/>
            </a:endParaRPr>
          </a:p>
        </p:txBody>
      </p:sp>
      <p:sp>
        <p:nvSpPr>
          <p:cNvPr id="2" name="文本框 1"/>
          <p:cNvSpPr txBox="1"/>
          <p:nvPr/>
        </p:nvSpPr>
        <p:spPr>
          <a:xfrm>
            <a:off x="451485" y="3603625"/>
            <a:ext cx="4504690"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登上车前的横木眺望齐国军队。</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outVertical)">
                                      <p:cBhvr>
                                        <p:cTn id="7" dur="10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1000"/>
                                        <p:tgtEl>
                                          <p:spTgt spid="38"/>
                                        </p:tgtEl>
                                      </p:cBhvr>
                                    </p:animEffect>
                                    <p:anim calcmode="lin" valueType="num">
                                      <p:cBhvr>
                                        <p:cTn id="41" dur="1000" fill="hold"/>
                                        <p:tgtEl>
                                          <p:spTgt spid="38"/>
                                        </p:tgtEl>
                                        <p:attrNameLst>
                                          <p:attrName>ppt_x</p:attrName>
                                        </p:attrNameLst>
                                      </p:cBhvr>
                                      <p:tavLst>
                                        <p:tav tm="0">
                                          <p:val>
                                            <p:strVal val="#ppt_x"/>
                                          </p:val>
                                        </p:tav>
                                        <p:tav tm="100000">
                                          <p:val>
                                            <p:strVal val="#ppt_x"/>
                                          </p:val>
                                        </p:tav>
                                      </p:tavLst>
                                    </p:anim>
                                    <p:anim calcmode="lin" valueType="num">
                                      <p:cBhvr>
                                        <p:cTn id="4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8" grpId="0"/>
      <p:bldP spid="26" grpId="0"/>
      <p:bldP spid="30" grpId="0"/>
      <p:bldP spid="34" grpId="0"/>
      <p:bldP spid="3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p:sp>
        <p:nvSpPr>
          <p:cNvPr id="5124" name="矩形 1"/>
          <p:cNvSpPr/>
          <p:nvPr/>
        </p:nvSpPr>
        <p:spPr>
          <a:xfrm>
            <a:off x="711200" y="1087120"/>
            <a:ext cx="7976235" cy="977265"/>
          </a:xfrm>
          <a:prstGeom prst="rect">
            <a:avLst/>
          </a:prstGeom>
          <a:noFill/>
          <a:ln w="9525">
            <a:noFill/>
          </a:ln>
        </p:spPr>
        <p:txBody>
          <a:bodyPr wrap="square" anchor="t">
            <a:spAutoFit/>
          </a:bodyPr>
          <a:p>
            <a:pPr>
              <a:lnSpc>
                <a:spcPct val="90000"/>
              </a:lnSpc>
            </a:pP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    你能说</a:t>
            </a:r>
            <a:r>
              <a:rPr lang="zh-CN" altLang="en-US" sz="3200" b="1" spc="150">
                <a:solidFill>
                  <a:srgbClr val="FF0000"/>
                </a:solidFill>
                <a:latin typeface="华文楷体" panose="02010600040101010101" charset="-122"/>
                <a:ea typeface="华文楷体" panose="02010600040101010101" charset="-122"/>
                <a:cs typeface="华文楷体" panose="02010600040101010101" charset="-122"/>
              </a:rPr>
              <a:t>出中国古</a:t>
            </a:r>
            <a:r>
              <a:rPr lang="zh-CN" altLang="en-US" sz="3200" b="1" dirty="0">
                <a:solidFill>
                  <a:srgbClr val="FF0000"/>
                </a:solidFill>
                <a:latin typeface="华文楷体" panose="02010600040101010101" charset="-122"/>
                <a:ea typeface="华文楷体" panose="02010600040101010101" charset="-122"/>
                <a:cs typeface="华文楷体" panose="02010600040101010101" charset="-122"/>
              </a:rPr>
              <a:t>代以弱胜强的著名战役有哪些吗？</a:t>
            </a:r>
            <a:endParaRPr lang="zh-CN" altLang="en-US" sz="3200" b="1" dirty="0">
              <a:solidFill>
                <a:srgbClr val="FF0000"/>
              </a:solidFill>
              <a:latin typeface="华文楷体" panose="02010600040101010101" charset="-122"/>
              <a:ea typeface="华文楷体" panose="02010600040101010101" charset="-122"/>
              <a:cs typeface="华文楷体" panose="02010600040101010101" charset="-122"/>
            </a:endParaRPr>
          </a:p>
        </p:txBody>
      </p:sp>
      <p:grpSp>
        <p:nvGrpSpPr>
          <p:cNvPr id="4" name="组合 3"/>
          <p:cNvGrpSpPr/>
          <p:nvPr/>
        </p:nvGrpSpPr>
        <p:grpSpPr>
          <a:xfrm>
            <a:off x="2103755" y="2130425"/>
            <a:ext cx="4832350" cy="2546350"/>
            <a:chOff x="2485" y="3370"/>
            <a:chExt cx="7610" cy="4010"/>
          </a:xfrm>
        </p:grpSpPr>
        <p:sp>
          <p:nvSpPr>
            <p:cNvPr id="2" name="圆角矩形 1"/>
            <p:cNvSpPr/>
            <p:nvPr/>
          </p:nvSpPr>
          <p:spPr>
            <a:xfrm>
              <a:off x="2649" y="3370"/>
              <a:ext cx="7446" cy="3872"/>
            </a:xfrm>
            <a:prstGeom prst="roundRect">
              <a:avLst/>
            </a:prstGeom>
            <a:solidFill>
              <a:srgbClr val="0070C0">
                <a:alpha val="17000"/>
              </a:srgbClr>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2485" y="3670"/>
              <a:ext cx="7417" cy="3710"/>
            </a:xfrm>
            <a:prstGeom prst="rect">
              <a:avLst/>
            </a:prstGeom>
            <a:noFill/>
            <a:ln w="9525">
              <a:noFill/>
            </a:ln>
          </p:spPr>
          <p:txBody>
            <a:bodyPr wrap="square" anchor="t">
              <a:spAutoFit/>
            </a:bodyPr>
            <a:p>
              <a:pPr algn="ctr">
                <a:lnSpc>
                  <a:spcPct val="90000"/>
                </a:lnSpc>
                <a:spcBef>
                  <a:spcPct val="50000"/>
                </a:spcBef>
              </a:pPr>
              <a:r>
                <a:rPr lang="en-US" altLang="zh-CN" sz="3200" b="1" dirty="0">
                  <a:solidFill>
                    <a:srgbClr val="0000FF"/>
                  </a:solidFill>
                  <a:latin typeface="华文楷体" panose="02010600040101010101" charset="-122"/>
                  <a:ea typeface="华文楷体" panose="02010600040101010101" charset="-122"/>
                  <a:cs typeface="华文楷体" panose="02010600040101010101" charset="-122"/>
                </a:rPr>
                <a:t>    </a:t>
              </a:r>
              <a:r>
                <a:rPr lang="zh-CN" altLang="en-US" sz="3200" b="1" dirty="0">
                  <a:solidFill>
                    <a:srgbClr val="0000FF"/>
                  </a:solidFill>
                  <a:latin typeface="华文楷体" panose="02010600040101010101" charset="-122"/>
                  <a:ea typeface="华文楷体" panose="02010600040101010101" charset="-122"/>
                  <a:cs typeface="华文楷体" panose="02010600040101010101" charset="-122"/>
                </a:rPr>
                <a:t>巨鹿之战、马陵之战、</a:t>
              </a:r>
              <a:endParaRPr lang="zh-CN" altLang="en-US" sz="3200" b="1" dirty="0">
                <a:solidFill>
                  <a:srgbClr val="0000FF"/>
                </a:solidFill>
                <a:latin typeface="华文楷体" panose="02010600040101010101" charset="-122"/>
                <a:ea typeface="华文楷体" panose="02010600040101010101" charset="-122"/>
                <a:cs typeface="华文楷体" panose="02010600040101010101" charset="-122"/>
              </a:endParaRPr>
            </a:p>
            <a:p>
              <a:pPr algn="ctr">
                <a:lnSpc>
                  <a:spcPct val="90000"/>
                </a:lnSpc>
                <a:spcBef>
                  <a:spcPct val="50000"/>
                </a:spcBef>
              </a:pPr>
              <a:r>
                <a:rPr lang="zh-CN" altLang="en-US" sz="3200" b="1" dirty="0">
                  <a:solidFill>
                    <a:srgbClr val="0000FF"/>
                  </a:solidFill>
                  <a:latin typeface="华文楷体" panose="02010600040101010101" charset="-122"/>
                  <a:ea typeface="华文楷体" panose="02010600040101010101" charset="-122"/>
                  <a:cs typeface="华文楷体" panose="02010600040101010101" charset="-122"/>
                </a:rPr>
                <a:t>    赤壁之战、淝水之战、</a:t>
              </a:r>
              <a:endParaRPr lang="zh-CN" altLang="en-US" sz="3200" b="1" dirty="0">
                <a:solidFill>
                  <a:srgbClr val="0000FF"/>
                </a:solidFill>
                <a:latin typeface="华文楷体" panose="02010600040101010101" charset="-122"/>
                <a:ea typeface="华文楷体" panose="02010600040101010101" charset="-122"/>
                <a:cs typeface="华文楷体" panose="02010600040101010101" charset="-122"/>
              </a:endParaRPr>
            </a:p>
            <a:p>
              <a:pPr algn="ctr">
                <a:lnSpc>
                  <a:spcPct val="90000"/>
                </a:lnSpc>
                <a:spcBef>
                  <a:spcPct val="50000"/>
                </a:spcBef>
              </a:pPr>
              <a:r>
                <a:rPr lang="zh-CN" altLang="en-US" sz="3200" b="1" dirty="0">
                  <a:solidFill>
                    <a:srgbClr val="0000FF"/>
                  </a:solidFill>
                  <a:latin typeface="华文楷体" panose="02010600040101010101" charset="-122"/>
                  <a:ea typeface="华文楷体" panose="02010600040101010101" charset="-122"/>
                  <a:cs typeface="华文楷体" panose="02010600040101010101" charset="-122"/>
                </a:rPr>
                <a:t>官渡之战、城濮之战</a:t>
              </a:r>
              <a:endParaRPr lang="zh-CN" altLang="en-US" sz="3200" b="1" dirty="0">
                <a:solidFill>
                  <a:srgbClr val="0000FF"/>
                </a:solidFill>
                <a:latin typeface="华文楷体" panose="02010600040101010101" charset="-122"/>
                <a:ea typeface="华文楷体" panose="02010600040101010101" charset="-122"/>
                <a:cs typeface="华文楷体" panose="02010600040101010101" charset="-122"/>
              </a:endParaRPr>
            </a:p>
            <a:p>
              <a:pPr algn="ctr">
                <a:lnSpc>
                  <a:spcPct val="40000"/>
                </a:lnSpc>
                <a:spcBef>
                  <a:spcPct val="50000"/>
                </a:spcBef>
              </a:pPr>
              <a:r>
                <a:rPr lang="en-US" altLang="zh-CN" sz="3200" b="1" dirty="0">
                  <a:solidFill>
                    <a:srgbClr val="0000FF"/>
                  </a:solidFill>
                  <a:latin typeface="华文楷体" panose="02010600040101010101" charset="-122"/>
                  <a:ea typeface="华文楷体" panose="02010600040101010101" charset="-122"/>
                  <a:cs typeface="华文楷体" panose="02010600040101010101" charset="-122"/>
                </a:rPr>
                <a:t>…… </a:t>
              </a:r>
              <a:endParaRPr lang="en-US" altLang="zh-CN" sz="3200" b="1" dirty="0">
                <a:solidFill>
                  <a:srgbClr val="0000FF"/>
                </a:solidFill>
                <a:latin typeface="华文楷体" panose="02010600040101010101" charset="-122"/>
                <a:ea typeface="华文楷体" panose="02010600040101010101" charset="-122"/>
                <a:cs typeface="华文楷体" panose="02010600040101010101" charset="-122"/>
              </a:endParaRPr>
            </a:p>
          </p:txBody>
        </p:sp>
      </p:gr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p:sp>
        <p:nvSpPr>
          <p:cNvPr id="4" name="文本框 1"/>
          <p:cNvSpPr txBox="1"/>
          <p:nvPr/>
        </p:nvSpPr>
        <p:spPr>
          <a:xfrm>
            <a:off x="365760" y="459740"/>
            <a:ext cx="8413115" cy="4523105"/>
          </a:xfrm>
          <a:prstGeom prst="rect">
            <a:avLst/>
          </a:prstGeom>
          <a:solidFill>
            <a:schemeClr val="bg1">
              <a:alpha val="17000"/>
            </a:schemeClr>
          </a:solidFill>
          <a:ln w="9525">
            <a:noFill/>
          </a:ln>
        </p:spPr>
        <p:txBody>
          <a:bodyPr wrap="square" anchor="t">
            <a:spAutoFit/>
          </a:bodyPr>
          <a:p>
            <a:pPr>
              <a:lnSpc>
                <a:spcPct val="100000"/>
              </a:lnSpc>
            </a:pP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r>
              <a:rPr lang="zh-CN" altLang="en-US" sz="3200" b="1" dirty="0">
                <a:latin typeface="黑体" panose="02010609060101010101" pitchFamily="49" charset="-122"/>
                <a:ea typeface="黑体" panose="02010609060101010101" pitchFamily="49" charset="-122"/>
                <a:cs typeface="黑体" panose="02010609060101010101" pitchFamily="49" charset="-122"/>
              </a:rPr>
              <a:t>    </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200" b="1" dirty="0">
                <a:latin typeface="黑体" panose="02010609060101010101" pitchFamily="49" charset="-122"/>
                <a:ea typeface="黑体" panose="02010609060101010101" pitchFamily="49" charset="-122"/>
                <a:cs typeface="黑体" panose="02010609060101010101" pitchFamily="49" charset="-122"/>
              </a:rPr>
              <a:t>    </a:t>
            </a:r>
            <a:r>
              <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rPr>
              <a:t>鲁庄公和他共坐一辆战车，在长勺和齐军作战。鲁庄公将要下令击鼓进军。曹刿说：“现在不行。”等到齐军三次击鼓之后。曹刿说：“可以击鼓进军了。”齐军大败。鲁庄公又要下令驱车追赶齐军。曹刿说：“还不行。”说完就下了战车，察看齐军车轮轧出的痕迹，又登上战车，扶着车前横木远望齐军的队形，这才说：“可以（追击了）。”于是追击齐军。</a:t>
            </a:r>
            <a:endParaRPr lang="zh-CN" altLang="en-US" sz="32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a:spLocks noChangeArrowheads="1"/>
          </p:cNvSpPr>
          <p:nvPr/>
        </p:nvSpPr>
        <p:spPr bwMode="auto">
          <a:xfrm>
            <a:off x="177165" y="927735"/>
            <a:ext cx="8933815" cy="3734435"/>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宋体" panose="02010600030101010101" pitchFamily="2" charset="-122"/>
              </a:defRPr>
            </a:lvl1pPr>
            <a:lvl2pPr>
              <a:defRPr sz="24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400">
                <a:solidFill>
                  <a:schemeClr val="tx1"/>
                </a:solidFill>
                <a:latin typeface="Arial" panose="020B0604020202020204" pitchFamily="34" charset="0"/>
                <a:ea typeface="宋体" panose="02010600030101010101" pitchFamily="2" charset="-122"/>
              </a:defRPr>
            </a:lvl4pPr>
            <a:lvl5pPr>
              <a:defRPr sz="2400">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既克</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，公问其故。对曰：“</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夫战，</a:t>
            </a:r>
            <a:r>
              <a:rPr lang="zh-CN" altLang="en-US" sz="3200" b="1"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勇气也</a:t>
            </a:r>
            <a:r>
              <a:rPr lang="zh-CN" altLang="en-US" sz="3200" b="1" noProof="0" dirty="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20000"/>
              </a:lnSpc>
              <a:spcBef>
                <a:spcPct val="0"/>
              </a:spcBef>
              <a:spcAft>
                <a:spcPct val="0"/>
              </a:spcAft>
              <a:buClrTx/>
              <a:buSzTx/>
              <a:buFontTx/>
              <a:buNone/>
              <a:defRPr/>
            </a:pPr>
            <a:endPar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rPr>
              <a:t>一鼓作气</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再</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而衰，三而</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竭</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lang="zh-CN" altLang="en-US" sz="3200" b="1" noProof="0" dirty="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彼竭我</a:t>
            </a:r>
            <a:r>
              <a:rPr lang="zh-CN" altLang="en-US" sz="3200" b="1"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盈</a:t>
            </a:r>
            <a:r>
              <a:rPr lang="zh-CN" altLang="en-US" sz="3200" b="1" noProof="0" dirty="0" smtClean="0">
                <a:ln>
                  <a:noFill/>
                </a:ln>
                <a:effectLst/>
                <a:uLnTx/>
                <a:uFillTx/>
                <a:latin typeface="黑体" panose="02010609060101010101" pitchFamily="49" charset="-122"/>
                <a:ea typeface="黑体" panose="02010609060101010101" pitchFamily="49" charset="-122"/>
                <a:cs typeface="黑体" panose="02010609060101010101" pitchFamily="49" charset="-122"/>
                <a:sym typeface="+mn-ea"/>
              </a:rPr>
              <a:t>，故克之。</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夫大国，难</a:t>
            </a:r>
            <a:r>
              <a:rPr kumimoji="0" lang="zh-CN" altLang="en-US" sz="3200" b="1" i="0" u="none" strike="noStrike" kern="1200" cap="none" spc="0" normalizeH="0" baseline="0" noProof="0" dirty="0" smtClean="0">
                <a:ln>
                  <a:noFill/>
                </a:ln>
                <a:solidFill>
                  <a:srgbClr val="C00000"/>
                </a:solidFill>
                <a:effectLst/>
                <a:uLnTx/>
                <a:uFillTx/>
                <a:latin typeface="黑体" panose="02010609060101010101" pitchFamily="49" charset="-122"/>
                <a:ea typeface="黑体" panose="02010609060101010101" pitchFamily="49" charset="-122"/>
                <a:cs typeface="黑体" panose="02010609060101010101" pitchFamily="49" charset="-122"/>
              </a:rPr>
              <a:t>测</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也，惧有</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伏</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焉。吾视其辙乱，</a:t>
            </a: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望其旗</a:t>
            </a:r>
            <a:r>
              <a:rPr kumimoji="0" lang="zh-CN" altLang="en-US" sz="32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靡</a:t>
            </a:r>
            <a:r>
              <a:rPr kumimoji="0" lang="zh-CN" altLang="en-US" sz="32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a:t>
            </a:r>
            <a:r>
              <a:rPr kumimoji="0" lang="zh-CN" altLang="en-US" sz="3200" b="1" i="0" u="none" strike="noStrike" kern="1200" cap="none" spc="-30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故逐之。”</a:t>
            </a:r>
            <a:endParaRPr kumimoji="0" lang="zh-CN" altLang="en-US" sz="3200" b="1" i="0" u="none" strike="noStrike" kern="1200" cap="none" spc="-30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2"/>
          <p:cNvSpPr txBox="1"/>
          <p:nvPr/>
        </p:nvSpPr>
        <p:spPr>
          <a:xfrm>
            <a:off x="597535" y="467360"/>
            <a:ext cx="3364865"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战胜齐军后。既，已经。</a:t>
            </a:r>
            <a:endParaRPr lang="zh-CN" altLang="en-US" sz="2400" b="1" dirty="0">
              <a:solidFill>
                <a:srgbClr val="0000FF"/>
              </a:solidFill>
              <a:latin typeface="华文楷体" panose="02010600040101010101" charset="-122"/>
              <a:ea typeface="华文楷体" panose="02010600040101010101" charset="-122"/>
            </a:endParaRPr>
          </a:p>
        </p:txBody>
      </p:sp>
      <p:sp>
        <p:nvSpPr>
          <p:cNvPr id="14" name="文本框 13"/>
          <p:cNvSpPr txBox="1"/>
          <p:nvPr/>
        </p:nvSpPr>
        <p:spPr>
          <a:xfrm>
            <a:off x="5420360" y="467360"/>
            <a:ext cx="3083560"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作战，靠的是勇气。</a:t>
            </a:r>
            <a:endParaRPr lang="zh-CN" altLang="en-US" sz="2400" b="1" dirty="0">
              <a:solidFill>
                <a:srgbClr val="0000FF"/>
              </a:solidFill>
              <a:latin typeface="华文楷体" panose="02010600040101010101" charset="-122"/>
              <a:ea typeface="华文楷体" panose="02010600040101010101" charset="-122"/>
            </a:endParaRPr>
          </a:p>
        </p:txBody>
      </p:sp>
      <p:sp>
        <p:nvSpPr>
          <p:cNvPr id="18" name="文本框 18"/>
          <p:cNvSpPr txBox="1"/>
          <p:nvPr/>
        </p:nvSpPr>
        <p:spPr>
          <a:xfrm>
            <a:off x="177165" y="1467485"/>
            <a:ext cx="2171700" cy="755650"/>
          </a:xfrm>
          <a:prstGeom prst="rect">
            <a:avLst/>
          </a:prstGeom>
          <a:noFill/>
          <a:ln w="9525">
            <a:noFill/>
          </a:ln>
        </p:spPr>
        <p:txBody>
          <a:bodyPr wrap="square" anchor="t">
            <a:spAutoFit/>
          </a:bodyPr>
          <a:p>
            <a:pPr>
              <a:lnSpc>
                <a:spcPct val="90000"/>
              </a:lnSpc>
            </a:pPr>
            <a:r>
              <a:rPr lang="zh-CN" altLang="en-US" sz="2400" b="1" dirty="0">
                <a:solidFill>
                  <a:srgbClr val="0000FF"/>
                </a:solidFill>
                <a:latin typeface="华文楷体" panose="02010600040101010101" charset="-122"/>
                <a:ea typeface="华文楷体" panose="02010600040101010101" charset="-122"/>
              </a:rPr>
              <a:t>第一次击鼓能够鼓起士气。</a:t>
            </a:r>
            <a:endParaRPr lang="zh-CN" altLang="en-US" sz="2400" b="1" dirty="0">
              <a:solidFill>
                <a:srgbClr val="0000FF"/>
              </a:solidFill>
              <a:latin typeface="华文楷体" panose="02010600040101010101" charset="-122"/>
              <a:ea typeface="华文楷体" panose="02010600040101010101" charset="-122"/>
            </a:endParaRPr>
          </a:p>
        </p:txBody>
      </p:sp>
      <p:sp>
        <p:nvSpPr>
          <p:cNvPr id="22" name="文本框 22"/>
          <p:cNvSpPr txBox="1"/>
          <p:nvPr/>
        </p:nvSpPr>
        <p:spPr>
          <a:xfrm>
            <a:off x="2184017" y="1762937"/>
            <a:ext cx="1099185" cy="460375"/>
          </a:xfrm>
          <a:prstGeom prst="rect">
            <a:avLst/>
          </a:prstGeom>
          <a:noFill/>
          <a:ln w="9525">
            <a:noFill/>
          </a:ln>
        </p:spPr>
        <p:txBody>
          <a:bodyPr wrap="none" anchor="t">
            <a:spAutoFit/>
          </a:bodyPr>
          <a:p>
            <a:r>
              <a:rPr lang="zh-CN" altLang="en-US" sz="2400" b="1" dirty="0">
                <a:solidFill>
                  <a:srgbClr val="0000FF"/>
                </a:solidFill>
                <a:latin typeface="华文楷体" panose="02010600040101010101" charset="-122"/>
                <a:ea typeface="华文楷体" panose="02010600040101010101" charset="-122"/>
              </a:rPr>
              <a:t>第二次</a:t>
            </a:r>
            <a:endParaRPr lang="zh-CN" altLang="en-US" sz="2400" b="1" dirty="0">
              <a:solidFill>
                <a:srgbClr val="0000FF"/>
              </a:solidFill>
              <a:latin typeface="华文楷体" panose="02010600040101010101" charset="-122"/>
              <a:ea typeface="华文楷体" panose="02010600040101010101" charset="-122"/>
            </a:endParaRPr>
          </a:p>
        </p:txBody>
      </p:sp>
      <p:sp>
        <p:nvSpPr>
          <p:cNvPr id="26" name="文本框 26"/>
          <p:cNvSpPr txBox="1"/>
          <p:nvPr/>
        </p:nvSpPr>
        <p:spPr>
          <a:xfrm>
            <a:off x="4363085" y="1762760"/>
            <a:ext cx="1237615" cy="423545"/>
          </a:xfrm>
          <a:prstGeom prst="rect">
            <a:avLst/>
          </a:prstGeom>
          <a:noFill/>
          <a:ln w="9525">
            <a:noFill/>
          </a:ln>
        </p:spPr>
        <p:txBody>
          <a:bodyPr wrap="square" anchor="t">
            <a:spAutoFit/>
          </a:bodyPr>
          <a:p>
            <a:pPr algn="ctr">
              <a:lnSpc>
                <a:spcPct val="90000"/>
              </a:lnSpc>
            </a:pPr>
            <a:r>
              <a:rPr lang="zh-CN" altLang="en-US" sz="2400" b="1" dirty="0">
                <a:solidFill>
                  <a:srgbClr val="0000FF"/>
                </a:solidFill>
                <a:latin typeface="华文楷体" panose="02010600040101010101" charset="-122"/>
                <a:ea typeface="华文楷体" panose="02010600040101010101" charset="-122"/>
              </a:rPr>
              <a:t>穷尽</a:t>
            </a:r>
            <a:endParaRPr lang="zh-CN" altLang="en-US" sz="2400" b="1" dirty="0">
              <a:solidFill>
                <a:srgbClr val="0000FF"/>
              </a:solidFill>
              <a:latin typeface="华文楷体" panose="02010600040101010101" charset="-122"/>
              <a:ea typeface="华文楷体" panose="02010600040101010101" charset="-122"/>
            </a:endParaRPr>
          </a:p>
        </p:txBody>
      </p:sp>
      <p:sp>
        <p:nvSpPr>
          <p:cNvPr id="30" name="文本框 30"/>
          <p:cNvSpPr txBox="1"/>
          <p:nvPr/>
        </p:nvSpPr>
        <p:spPr>
          <a:xfrm>
            <a:off x="6035040" y="1467485"/>
            <a:ext cx="2098675" cy="755650"/>
          </a:xfrm>
          <a:prstGeom prst="rect">
            <a:avLst/>
          </a:prstGeom>
          <a:noFill/>
          <a:ln w="9525">
            <a:noFill/>
          </a:ln>
        </p:spPr>
        <p:txBody>
          <a:bodyPr wrap="square" anchor="t">
            <a:spAutoFit/>
          </a:bodyPr>
          <a:p>
            <a:pPr>
              <a:lnSpc>
                <a:spcPct val="90000"/>
              </a:lnSpc>
            </a:pPr>
            <a:r>
              <a:rPr lang="zh-CN" altLang="en-US" sz="2400" b="1" dirty="0">
                <a:solidFill>
                  <a:srgbClr val="0000FF"/>
                </a:solidFill>
                <a:latin typeface="华文楷体" panose="02010600040101010101" charset="-122"/>
                <a:ea typeface="华文楷体" panose="02010600040101010101" charset="-122"/>
              </a:rPr>
              <a:t>充满。这里指士气正旺盛。</a:t>
            </a:r>
            <a:endParaRPr lang="zh-CN" altLang="en-US" sz="2400" b="1" dirty="0">
              <a:solidFill>
                <a:srgbClr val="0000FF"/>
              </a:solidFill>
              <a:latin typeface="华文楷体" panose="02010600040101010101" charset="-122"/>
              <a:ea typeface="华文楷体" panose="02010600040101010101" charset="-122"/>
            </a:endParaRPr>
          </a:p>
        </p:txBody>
      </p:sp>
      <p:sp>
        <p:nvSpPr>
          <p:cNvPr id="34" name="文本框 34"/>
          <p:cNvSpPr txBox="1"/>
          <p:nvPr/>
        </p:nvSpPr>
        <p:spPr>
          <a:xfrm>
            <a:off x="1389799" y="3630106"/>
            <a:ext cx="793750" cy="460375"/>
          </a:xfrm>
          <a:prstGeom prst="rect">
            <a:avLst/>
          </a:prstGeom>
          <a:noFill/>
          <a:ln w="9525">
            <a:noFill/>
          </a:ln>
        </p:spPr>
        <p:txBody>
          <a:bodyPr wrap="none" anchor="t">
            <a:spAutoFit/>
          </a:bodyPr>
          <a:p>
            <a:pPr algn="ctr"/>
            <a:r>
              <a:rPr lang="zh-CN" altLang="en-US" sz="2400" b="1" dirty="0">
                <a:solidFill>
                  <a:srgbClr val="0000FF"/>
                </a:solidFill>
                <a:latin typeface="华文楷体" panose="02010600040101010101" charset="-122"/>
                <a:ea typeface="华文楷体" panose="02010600040101010101" charset="-122"/>
              </a:rPr>
              <a:t>倒下</a:t>
            </a:r>
            <a:endParaRPr lang="zh-CN" altLang="en-US" sz="2400" b="1" dirty="0">
              <a:solidFill>
                <a:srgbClr val="0000FF"/>
              </a:solidFill>
              <a:latin typeface="华文楷体" panose="02010600040101010101" charset="-122"/>
              <a:ea typeface="华文楷体" panose="02010600040101010101" charset="-122"/>
            </a:endParaRPr>
          </a:p>
        </p:txBody>
      </p:sp>
      <p:sp>
        <p:nvSpPr>
          <p:cNvPr id="3" name="文本框 34"/>
          <p:cNvSpPr txBox="1"/>
          <p:nvPr/>
        </p:nvSpPr>
        <p:spPr>
          <a:xfrm>
            <a:off x="1807210" y="2665730"/>
            <a:ext cx="1852930" cy="460375"/>
          </a:xfrm>
          <a:prstGeom prst="rect">
            <a:avLst/>
          </a:prstGeom>
          <a:noFill/>
          <a:ln w="9525">
            <a:noFill/>
          </a:ln>
        </p:spPr>
        <p:txBody>
          <a:bodyPr wrap="square" anchor="t">
            <a:spAutoFit/>
          </a:bodyPr>
          <a:p>
            <a:r>
              <a:rPr lang="zh-CN" altLang="en-US" sz="2400" b="1" dirty="0">
                <a:solidFill>
                  <a:srgbClr val="0000FF"/>
                </a:solidFill>
                <a:latin typeface="华文楷体" panose="02010600040101010101" charset="-122"/>
                <a:ea typeface="华文楷体" panose="02010600040101010101" charset="-122"/>
              </a:rPr>
              <a:t>推测，估计</a:t>
            </a:r>
            <a:endParaRPr lang="zh-CN" altLang="en-US" sz="2400" b="1" dirty="0">
              <a:solidFill>
                <a:srgbClr val="0000FF"/>
              </a:solidFill>
              <a:latin typeface="华文楷体" panose="02010600040101010101" charset="-122"/>
              <a:ea typeface="华文楷体" panose="02010600040101010101" charset="-122"/>
            </a:endParaRPr>
          </a:p>
        </p:txBody>
      </p:sp>
      <p:sp>
        <p:nvSpPr>
          <p:cNvPr id="4" name="文本框 34"/>
          <p:cNvSpPr txBox="1"/>
          <p:nvPr/>
        </p:nvSpPr>
        <p:spPr>
          <a:xfrm>
            <a:off x="4190343" y="2665541"/>
            <a:ext cx="793750" cy="460375"/>
          </a:xfrm>
          <a:prstGeom prst="rect">
            <a:avLst/>
          </a:prstGeom>
          <a:noFill/>
          <a:ln w="9525">
            <a:noFill/>
          </a:ln>
        </p:spPr>
        <p:txBody>
          <a:bodyPr wrap="none" anchor="t">
            <a:spAutoFit/>
          </a:bodyPr>
          <a:p>
            <a:pPr algn="ctr"/>
            <a:r>
              <a:rPr lang="zh-CN" altLang="en-US" sz="2400" b="1" dirty="0">
                <a:solidFill>
                  <a:srgbClr val="0000FF"/>
                </a:solidFill>
                <a:latin typeface="华文楷体" panose="02010600040101010101" charset="-122"/>
                <a:ea typeface="华文楷体" panose="02010600040101010101" charset="-122"/>
              </a:rPr>
              <a:t>埋伏</a:t>
            </a:r>
            <a:endParaRPr lang="zh-CN" altLang="en-US" sz="2400" b="1" dirty="0">
              <a:solidFill>
                <a:srgbClr val="0000FF"/>
              </a:solidFill>
              <a:latin typeface="华文楷体" panose="02010600040101010101" charset="-122"/>
              <a:ea typeface="华文楷体" panose="02010600040101010101"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1000"/>
                                        <p:tgtEl>
                                          <p:spTgt spid="3"/>
                                        </p:tgtEl>
                                      </p:cBhvr>
                                    </p:animEffect>
                                    <p:anim calcmode="lin" valueType="num">
                                      <p:cBhvr>
                                        <p:cTn id="55" dur="1000" fill="hold"/>
                                        <p:tgtEl>
                                          <p:spTgt spid="3"/>
                                        </p:tgtEl>
                                        <p:attrNameLst>
                                          <p:attrName>ppt_x</p:attrName>
                                        </p:attrNameLst>
                                      </p:cBhvr>
                                      <p:tavLst>
                                        <p:tav tm="0">
                                          <p:val>
                                            <p:strVal val="#ppt_x"/>
                                          </p:val>
                                        </p:tav>
                                        <p:tav tm="100000">
                                          <p:val>
                                            <p:strVal val="#ppt_x"/>
                                          </p:val>
                                        </p:tav>
                                      </p:tavLst>
                                    </p:anim>
                                    <p:anim calcmode="lin" valueType="num">
                                      <p:cBhvr>
                                        <p:cTn id="5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P spid="14" grpId="0"/>
      <p:bldP spid="18" grpId="0"/>
      <p:bldP spid="22" grpId="0"/>
      <p:bldP spid="26" grpId="0"/>
      <p:bldP spid="30" grpId="0"/>
      <p:bldP spid="34"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a:stretch>
        </a:blipFill>
        <a:effectLst/>
      </p:bgPr>
    </p:bg>
    <p:spTree>
      <p:nvGrpSpPr>
        <p:cNvPr id="1" name=""/>
        <p:cNvGrpSpPr/>
        <p:nvPr/>
      </p:nvGrpSpPr>
      <p:grpSpPr/>
      <p:sp>
        <p:nvSpPr>
          <p:cNvPr id="3" name="文本框 1"/>
          <p:cNvSpPr txBox="1"/>
          <p:nvPr/>
        </p:nvSpPr>
        <p:spPr>
          <a:xfrm>
            <a:off x="265430" y="311785"/>
            <a:ext cx="8613140" cy="4707890"/>
          </a:xfrm>
          <a:prstGeom prst="rect">
            <a:avLst/>
          </a:prstGeom>
          <a:solidFill>
            <a:schemeClr val="bg1">
              <a:alpha val="17000"/>
            </a:schemeClr>
          </a:solidFill>
          <a:ln w="9525">
            <a:noFill/>
          </a:ln>
        </p:spPr>
        <p:txBody>
          <a:bodyPr wrap="square" anchor="t">
            <a:spAutoFit/>
          </a:bodyPr>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译 文：</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战胜齐军后，鲁庄公问曹刿取胜的原因。曹刿回答说：“作战，要靠勇气。第一次击鼓能够振作士气。第二次击鼓（士兵们的）士气就开始低落了，第三次击鼓（士兵们的）士气就耗尽了。他们的士气已经耗尽而我军的士气正旺盛，所以才战胜了他们。像齐国这样的大国，他们的情况是难以推测的，怕他们在那里设有伏兵。后来我看到他们的车轮轧出的痕迹混乱了，望见他们的旗帜倒下了，所以下令追击他们。”</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795145" y="1727835"/>
            <a:ext cx="22561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latin typeface="黑体" panose="02010609060101010101" pitchFamily="49" charset="-122"/>
                <a:ea typeface="黑体" panose="02010609060101010101" pitchFamily="49" charset="-122"/>
              </a:rPr>
              <a:t>小惠未</a:t>
            </a:r>
            <a:r>
              <a:rPr lang="zh-CN" altLang="en-US" sz="3000" b="1" dirty="0">
                <a:solidFill>
                  <a:srgbClr val="FF0000"/>
                </a:solidFill>
                <a:latin typeface="黑体" panose="02010609060101010101" pitchFamily="49" charset="-122"/>
                <a:ea typeface="黑体" panose="02010609060101010101" pitchFamily="49" charset="-122"/>
              </a:rPr>
              <a:t>徧</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4" name="文本框 3"/>
          <p:cNvSpPr txBox="1">
            <a:spLocks noChangeArrowheads="1"/>
          </p:cNvSpPr>
          <p:nvPr/>
        </p:nvSpPr>
        <p:spPr bwMode="auto">
          <a:xfrm>
            <a:off x="4679950" y="1727835"/>
            <a:ext cx="28181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徧，同“遍”。</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左大括号 6"/>
          <p:cNvSpPr/>
          <p:nvPr/>
        </p:nvSpPr>
        <p:spPr bwMode="auto">
          <a:xfrm>
            <a:off x="1795120" y="3304393"/>
            <a:ext cx="250062" cy="833540"/>
          </a:xfrm>
          <a:prstGeom prst="leftBrace">
            <a:avLst>
              <a:gd name="adj1" fmla="val 8318"/>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100" noProof="1"/>
          </a:p>
        </p:txBody>
      </p:sp>
      <p:sp>
        <p:nvSpPr>
          <p:cNvPr id="9" name="文本框 8"/>
          <p:cNvSpPr txBox="1">
            <a:spLocks noChangeArrowheads="1"/>
          </p:cNvSpPr>
          <p:nvPr/>
        </p:nvSpPr>
        <p:spPr bwMode="auto">
          <a:xfrm>
            <a:off x="1795145" y="3215005"/>
            <a:ext cx="19240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公问其</a:t>
            </a: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故</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a:p>
            <a:pPr>
              <a:lnSpc>
                <a:spcPct val="150000"/>
              </a:lnSpc>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故</a:t>
            </a:r>
            <a:r>
              <a:rPr lang="zh-CN" altLang="en-US" sz="3000" b="1" dirty="0">
                <a:latin typeface="黑体" panose="02010609060101010101" pitchFamily="49" charset="-122"/>
                <a:ea typeface="黑体" panose="02010609060101010101" pitchFamily="49" charset="-122"/>
                <a:sym typeface="宋体" panose="02010600030101010101" pitchFamily="2" charset="-122"/>
              </a:rPr>
              <a:t>逐之</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13" name="文本框 12"/>
          <p:cNvSpPr txBox="1">
            <a:spLocks noChangeArrowheads="1"/>
          </p:cNvSpPr>
          <p:nvPr/>
        </p:nvSpPr>
        <p:spPr bwMode="auto">
          <a:xfrm>
            <a:off x="4679950" y="3444875"/>
            <a:ext cx="23628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原因，缘故。</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5" name="文本框 14"/>
          <p:cNvSpPr txBox="1">
            <a:spLocks noChangeArrowheads="1"/>
          </p:cNvSpPr>
          <p:nvPr/>
        </p:nvSpPr>
        <p:spPr bwMode="auto">
          <a:xfrm>
            <a:off x="4679950" y="4138295"/>
            <a:ext cx="11487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所以</a:t>
            </a:r>
            <a:endParaRPr lang="zh-CN" altLang="en-US" sz="3000" b="1" dirty="0">
              <a:solidFill>
                <a:srgbClr val="0000FF"/>
              </a:solidFill>
              <a:latin typeface="黑体" panose="02010609060101010101" pitchFamily="49" charset="-122"/>
              <a:ea typeface="黑体" panose="02010609060101010101" pitchFamily="49" charset="-122"/>
            </a:endParaRPr>
          </a:p>
        </p:txBody>
      </p:sp>
      <p:grpSp>
        <p:nvGrpSpPr>
          <p:cNvPr id="12" name="组合 11"/>
          <p:cNvGrpSpPr/>
          <p:nvPr/>
        </p:nvGrpSpPr>
        <p:grpSpPr>
          <a:xfrm>
            <a:off x="2857500" y="779145"/>
            <a:ext cx="3428215" cy="948690"/>
            <a:chOff x="4601" y="1210"/>
            <a:chExt cx="5815" cy="1817"/>
          </a:xfrm>
        </p:grpSpPr>
        <p:pic>
          <p:nvPicPr>
            <p:cNvPr id="5" name="图片 4"/>
            <p:cNvPicPr>
              <a:picLocks noChangeAspect="1"/>
            </p:cNvPicPr>
            <p:nvPr/>
          </p:nvPicPr>
          <p:blipFill>
            <a:blip r:embed="rId2" cstate="screen"/>
            <a:stretch>
              <a:fillRect/>
            </a:stretch>
          </p:blipFill>
          <p:spPr>
            <a:xfrm>
              <a:off x="4601" y="1210"/>
              <a:ext cx="5815" cy="1817"/>
            </a:xfrm>
            <a:prstGeom prst="rect">
              <a:avLst/>
            </a:prstGeom>
          </p:spPr>
        </p:pic>
        <p:sp>
          <p:nvSpPr>
            <p:cNvPr id="11" name="Text Box 8"/>
            <p:cNvSpPr txBox="1">
              <a:spLocks noChangeArrowheads="1"/>
            </p:cNvSpPr>
            <p:nvPr/>
          </p:nvSpPr>
          <p:spPr bwMode="auto">
            <a:xfrm>
              <a:off x="5721" y="1559"/>
              <a:ext cx="3375"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通假字</a:t>
              </a:r>
              <a:endParaRPr lang="zh-CN" altLang="en-US" sz="3200" b="1">
                <a:ea typeface="黑体" panose="02010609060101010101" pitchFamily="49" charset="-122"/>
              </a:endParaRPr>
            </a:p>
          </p:txBody>
        </p:sp>
      </p:grpSp>
      <p:grpSp>
        <p:nvGrpSpPr>
          <p:cNvPr id="16" name="组合 15"/>
          <p:cNvGrpSpPr/>
          <p:nvPr/>
        </p:nvGrpSpPr>
        <p:grpSpPr>
          <a:xfrm>
            <a:off x="2798445" y="2458720"/>
            <a:ext cx="3428215" cy="948690"/>
            <a:chOff x="4601" y="1210"/>
            <a:chExt cx="5815" cy="1817"/>
          </a:xfrm>
        </p:grpSpPr>
        <p:pic>
          <p:nvPicPr>
            <p:cNvPr id="17" name="图片 16"/>
            <p:cNvPicPr>
              <a:picLocks noChangeAspect="1"/>
            </p:cNvPicPr>
            <p:nvPr/>
          </p:nvPicPr>
          <p:blipFill>
            <a:blip r:embed="rId2" cstate="screen"/>
            <a:stretch>
              <a:fillRect/>
            </a:stretch>
          </p:blipFill>
          <p:spPr>
            <a:xfrm>
              <a:off x="4601" y="1210"/>
              <a:ext cx="5815" cy="1817"/>
            </a:xfrm>
            <a:prstGeom prst="rect">
              <a:avLst/>
            </a:prstGeom>
          </p:spPr>
        </p:pic>
        <p:sp>
          <p:nvSpPr>
            <p:cNvPr id="44039"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一词多义</a:t>
              </a:r>
              <a:endParaRPr lang="zh-CN" altLang="en-US" sz="3200" b="1">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 fill="hold"/>
                                        <p:tgtEl>
                                          <p:spTgt spid="13"/>
                                        </p:tgtEl>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 fill="hold"/>
                                        <p:tgtEl>
                                          <p:spTgt spid="15"/>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8000"/>
          </a:blip>
          <a:stretch>
            <a:fillRect/>
          </a:stretch>
        </a:blipFill>
        <a:effectLst/>
      </p:bgPr>
    </p:bg>
    <p:spTree>
      <p:nvGrpSpPr>
        <p:cNvPr id="1" name=""/>
        <p:cNvGrpSpPr/>
        <p:nvPr/>
      </p:nvGrpSpPr>
      <p:grpSpPr>
        <a:xfrm>
          <a:off x="0" y="0"/>
          <a:ext cx="0" cy="0"/>
          <a:chOff x="0" y="0"/>
          <a:chExt cx="0" cy="0"/>
        </a:xfrm>
      </p:grpSpPr>
      <p:sp>
        <p:nvSpPr>
          <p:cNvPr id="7" name="左大括号 6"/>
          <p:cNvSpPr/>
          <p:nvPr/>
        </p:nvSpPr>
        <p:spPr bwMode="auto">
          <a:xfrm>
            <a:off x="1686760" y="613248"/>
            <a:ext cx="250062" cy="833540"/>
          </a:xfrm>
          <a:prstGeom prst="leftBrace">
            <a:avLst>
              <a:gd name="adj1" fmla="val 8318"/>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250" noProof="1"/>
          </a:p>
        </p:txBody>
      </p:sp>
      <p:sp>
        <p:nvSpPr>
          <p:cNvPr id="9" name="文本框 8"/>
          <p:cNvSpPr txBox="1">
            <a:spLocks noChangeArrowheads="1"/>
          </p:cNvSpPr>
          <p:nvPr/>
        </p:nvSpPr>
        <p:spPr bwMode="auto">
          <a:xfrm>
            <a:off x="1438910" y="419735"/>
            <a:ext cx="218122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其</a:t>
            </a:r>
            <a:r>
              <a:rPr lang="zh-CN" altLang="en-US" sz="3000" b="1" dirty="0">
                <a:latin typeface="黑体" panose="02010609060101010101" pitchFamily="49" charset="-122"/>
                <a:ea typeface="黑体" panose="02010609060101010101" pitchFamily="49" charset="-122"/>
                <a:sym typeface="宋体" panose="02010600030101010101" pitchFamily="2" charset="-122"/>
              </a:rPr>
              <a:t>乡人曰</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a:p>
            <a:pPr>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吾视</a:t>
            </a: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其</a:t>
            </a:r>
            <a:r>
              <a:rPr lang="zh-CN" altLang="en-US" sz="3000" b="1" dirty="0">
                <a:latin typeface="黑体" panose="02010609060101010101" pitchFamily="49" charset="-122"/>
                <a:ea typeface="黑体" panose="02010609060101010101" pitchFamily="49" charset="-122"/>
                <a:sym typeface="宋体" panose="02010600030101010101" pitchFamily="2" charset="-122"/>
              </a:rPr>
              <a:t>辙乱</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13" name="文本框 12"/>
          <p:cNvSpPr txBox="1">
            <a:spLocks noChangeArrowheads="1"/>
          </p:cNvSpPr>
          <p:nvPr/>
        </p:nvSpPr>
        <p:spPr bwMode="auto">
          <a:xfrm>
            <a:off x="3764915" y="419735"/>
            <a:ext cx="37852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代他的，这里指曹刿。</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5" name="文本框 14"/>
          <p:cNvSpPr txBox="1">
            <a:spLocks noChangeArrowheads="1"/>
          </p:cNvSpPr>
          <p:nvPr/>
        </p:nvSpPr>
        <p:spPr bwMode="auto">
          <a:xfrm>
            <a:off x="3766820" y="894080"/>
            <a:ext cx="16948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指齐军</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2" name="左大括号 1"/>
          <p:cNvSpPr/>
          <p:nvPr/>
        </p:nvSpPr>
        <p:spPr bwMode="auto">
          <a:xfrm>
            <a:off x="1674852" y="1677798"/>
            <a:ext cx="250062" cy="833540"/>
          </a:xfrm>
          <a:prstGeom prst="leftBrace">
            <a:avLst>
              <a:gd name="adj1" fmla="val 8318"/>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250" noProof="1"/>
          </a:p>
        </p:txBody>
      </p:sp>
      <p:sp>
        <p:nvSpPr>
          <p:cNvPr id="5" name="文本框 4"/>
          <p:cNvSpPr txBox="1">
            <a:spLocks noChangeArrowheads="1"/>
          </p:cNvSpPr>
          <p:nvPr/>
        </p:nvSpPr>
        <p:spPr bwMode="auto">
          <a:xfrm>
            <a:off x="1438910" y="1447165"/>
            <a:ext cx="218440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曹刿</a:t>
            </a: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请</a:t>
            </a:r>
            <a:r>
              <a:rPr lang="zh-CN" altLang="en-US" sz="3000" b="1" dirty="0">
                <a:latin typeface="黑体" panose="02010609060101010101" pitchFamily="49" charset="-122"/>
                <a:ea typeface="黑体" panose="02010609060101010101" pitchFamily="49" charset="-122"/>
                <a:sym typeface="宋体" panose="02010600030101010101" pitchFamily="2" charset="-122"/>
              </a:rPr>
              <a:t>见</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a:p>
            <a:pPr>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战则</a:t>
            </a: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请</a:t>
            </a:r>
            <a:r>
              <a:rPr lang="zh-CN" altLang="en-US" sz="3000" b="1" dirty="0">
                <a:latin typeface="黑体" panose="02010609060101010101" pitchFamily="49" charset="-122"/>
                <a:ea typeface="黑体" panose="02010609060101010101" pitchFamily="49" charset="-122"/>
                <a:sym typeface="宋体" panose="02010600030101010101" pitchFamily="2" charset="-122"/>
              </a:rPr>
              <a:t>从</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8" name="文本框 7"/>
          <p:cNvSpPr txBox="1">
            <a:spLocks noChangeArrowheads="1"/>
          </p:cNvSpPr>
          <p:nvPr/>
        </p:nvSpPr>
        <p:spPr bwMode="auto">
          <a:xfrm>
            <a:off x="3766820" y="1447165"/>
            <a:ext cx="141351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请求</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0" name="文本框 9"/>
          <p:cNvSpPr txBox="1">
            <a:spLocks noChangeArrowheads="1"/>
          </p:cNvSpPr>
          <p:nvPr/>
        </p:nvSpPr>
        <p:spPr bwMode="auto">
          <a:xfrm>
            <a:off x="3766820" y="1958340"/>
            <a:ext cx="16948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0000FF"/>
                </a:solidFill>
                <a:latin typeface="黑体" panose="02010609060101010101" pitchFamily="49" charset="-122"/>
                <a:ea typeface="黑体" panose="02010609060101010101" pitchFamily="49" charset="-122"/>
              </a:rPr>
              <a:t>请允许</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11" name="左大括号 10"/>
          <p:cNvSpPr/>
          <p:nvPr/>
        </p:nvSpPr>
        <p:spPr bwMode="auto">
          <a:xfrm>
            <a:off x="1686760" y="2734012"/>
            <a:ext cx="250062" cy="833540"/>
          </a:xfrm>
          <a:prstGeom prst="leftBrace">
            <a:avLst>
              <a:gd name="adj1" fmla="val 8318"/>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250" noProof="1"/>
          </a:p>
        </p:txBody>
      </p:sp>
      <p:sp>
        <p:nvSpPr>
          <p:cNvPr id="12" name="文本框 11"/>
          <p:cNvSpPr txBox="1">
            <a:spLocks noChangeArrowheads="1"/>
          </p:cNvSpPr>
          <p:nvPr/>
        </p:nvSpPr>
        <p:spPr bwMode="auto">
          <a:xfrm>
            <a:off x="1381760" y="2511425"/>
            <a:ext cx="210121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3000" b="1">
                <a:latin typeface="黑体" panose="02010609060101010101" pitchFamily="49" charset="-122"/>
                <a:ea typeface="黑体" panose="02010609060101010101" pitchFamily="49" charset="-122"/>
                <a:sym typeface="宋体" panose="02010600030101010101" pitchFamily="2" charset="-122"/>
              </a:rPr>
              <a:t>小大</a:t>
            </a:r>
            <a:r>
              <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rPr>
              <a:t>之</a:t>
            </a:r>
            <a:r>
              <a:rPr lang="zh-CN" altLang="en-US" sz="3000" b="1">
                <a:latin typeface="黑体" panose="02010609060101010101" pitchFamily="49" charset="-122"/>
                <a:ea typeface="黑体" panose="02010609060101010101" pitchFamily="49" charset="-122"/>
                <a:sym typeface="宋体" panose="02010600030101010101" pitchFamily="2" charset="-122"/>
              </a:rPr>
              <a:t>狱</a:t>
            </a:r>
            <a:endParaRPr lang="zh-CN" altLang="en-US" sz="3000" b="1">
              <a:latin typeface="黑体" panose="02010609060101010101" pitchFamily="49" charset="-122"/>
              <a:ea typeface="黑体" panose="02010609060101010101" pitchFamily="49" charset="-122"/>
              <a:sym typeface="宋体" panose="02010600030101010101" pitchFamily="2" charset="-122"/>
            </a:endParaRPr>
          </a:p>
          <a:p>
            <a:pPr>
              <a:lnSpc>
                <a:spcPct val="110000"/>
              </a:lnSpc>
              <a:buFont typeface="Arial" panose="020B0604020202020204" pitchFamily="34" charset="0"/>
              <a:buNone/>
            </a:pPr>
            <a:r>
              <a:rPr lang="zh-CN" altLang="en-US" sz="3000" b="1">
                <a:latin typeface="黑体" panose="02010609060101010101" pitchFamily="49" charset="-122"/>
                <a:ea typeface="黑体" panose="02010609060101010101" pitchFamily="49" charset="-122"/>
                <a:sym typeface="宋体" panose="02010600030101010101" pitchFamily="2" charset="-122"/>
              </a:rPr>
              <a:t>公与</a:t>
            </a:r>
            <a:r>
              <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rPr>
              <a:t>之</a:t>
            </a:r>
            <a:r>
              <a:rPr lang="zh-CN" altLang="en-US" sz="3000" b="1">
                <a:latin typeface="黑体" panose="02010609060101010101" pitchFamily="49" charset="-122"/>
                <a:ea typeface="黑体" panose="02010609060101010101" pitchFamily="49" charset="-122"/>
                <a:sym typeface="宋体" panose="02010600030101010101" pitchFamily="2" charset="-122"/>
              </a:rPr>
              <a:t>乘</a:t>
            </a:r>
            <a:endParaRPr lang="zh-CN" altLang="en-US" sz="3000" b="1">
              <a:latin typeface="黑体" panose="02010609060101010101" pitchFamily="49" charset="-122"/>
              <a:ea typeface="黑体" panose="02010609060101010101" pitchFamily="49" charset="-122"/>
              <a:sym typeface="宋体" panose="02010600030101010101" pitchFamily="2" charset="-122"/>
            </a:endParaRPr>
          </a:p>
        </p:txBody>
      </p:sp>
      <p:sp>
        <p:nvSpPr>
          <p:cNvPr id="16" name="文本框 15"/>
          <p:cNvSpPr txBox="1">
            <a:spLocks noChangeArrowheads="1"/>
          </p:cNvSpPr>
          <p:nvPr/>
        </p:nvSpPr>
        <p:spPr bwMode="auto">
          <a:xfrm>
            <a:off x="3766820" y="2553970"/>
            <a:ext cx="37852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rPr>
              <a:t>助词，的。</a:t>
            </a:r>
            <a:endParaRPr lang="zh-CN" altLang="en-US" sz="3000" b="1">
              <a:solidFill>
                <a:srgbClr val="0000FF"/>
              </a:solidFill>
              <a:latin typeface="黑体" panose="02010609060101010101" pitchFamily="49" charset="-122"/>
              <a:ea typeface="黑体" panose="02010609060101010101" pitchFamily="49" charset="-122"/>
            </a:endParaRPr>
          </a:p>
        </p:txBody>
      </p:sp>
      <p:sp>
        <p:nvSpPr>
          <p:cNvPr id="17" name="文本框 16"/>
          <p:cNvSpPr txBox="1">
            <a:spLocks noChangeArrowheads="1"/>
          </p:cNvSpPr>
          <p:nvPr/>
        </p:nvSpPr>
        <p:spPr bwMode="auto">
          <a:xfrm>
            <a:off x="3766820" y="3014980"/>
            <a:ext cx="16948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rPr>
              <a:t>代曹刿</a:t>
            </a:r>
            <a:endParaRPr lang="zh-CN" altLang="en-US" sz="3000" b="1">
              <a:solidFill>
                <a:srgbClr val="0000FF"/>
              </a:solidFill>
              <a:latin typeface="黑体" panose="02010609060101010101" pitchFamily="49" charset="-122"/>
              <a:ea typeface="黑体" panose="02010609060101010101" pitchFamily="49" charset="-122"/>
            </a:endParaRPr>
          </a:p>
        </p:txBody>
      </p:sp>
      <p:sp>
        <p:nvSpPr>
          <p:cNvPr id="18" name="左大括号 17"/>
          <p:cNvSpPr/>
          <p:nvPr/>
        </p:nvSpPr>
        <p:spPr bwMode="auto">
          <a:xfrm>
            <a:off x="1685569" y="3784273"/>
            <a:ext cx="250062" cy="833540"/>
          </a:xfrm>
          <a:prstGeom prst="leftBrace">
            <a:avLst>
              <a:gd name="adj1" fmla="val 8318"/>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2250" noProof="1"/>
          </a:p>
        </p:txBody>
      </p:sp>
      <p:sp>
        <p:nvSpPr>
          <p:cNvPr id="19" name="文本框 18"/>
          <p:cNvSpPr txBox="1">
            <a:spLocks noChangeArrowheads="1"/>
          </p:cNvSpPr>
          <p:nvPr/>
        </p:nvSpPr>
        <p:spPr bwMode="auto">
          <a:xfrm>
            <a:off x="1381760" y="3568065"/>
            <a:ext cx="195389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3000" b="1">
                <a:latin typeface="黑体" panose="02010609060101010101" pitchFamily="49" charset="-122"/>
                <a:ea typeface="黑体" panose="02010609060101010101" pitchFamily="49" charset="-122"/>
                <a:sym typeface="宋体" panose="02010600030101010101" pitchFamily="2" charset="-122"/>
              </a:rPr>
              <a:t>又何间</a:t>
            </a:r>
            <a:r>
              <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rPr>
              <a:t>焉</a:t>
            </a:r>
            <a:endPar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endParaRPr>
          </a:p>
          <a:p>
            <a:pPr>
              <a:lnSpc>
                <a:spcPct val="110000"/>
              </a:lnSpc>
              <a:buFont typeface="Arial" panose="020B0604020202020204" pitchFamily="34" charset="0"/>
              <a:buNone/>
            </a:pPr>
            <a:r>
              <a:rPr lang="zh-CN" altLang="en-US" sz="3000" b="1">
                <a:latin typeface="黑体" panose="02010609060101010101" pitchFamily="49" charset="-122"/>
                <a:ea typeface="黑体" panose="02010609060101010101" pitchFamily="49" charset="-122"/>
                <a:sym typeface="宋体" panose="02010600030101010101" pitchFamily="2" charset="-122"/>
              </a:rPr>
              <a:t>惧有伏</a:t>
            </a:r>
            <a:r>
              <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rPr>
              <a:t>焉</a:t>
            </a:r>
            <a:endParaRPr lang="zh-CN" altLang="en-US" sz="3000" b="1">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20" name="文本框 19"/>
          <p:cNvSpPr txBox="1">
            <a:spLocks noChangeArrowheads="1"/>
          </p:cNvSpPr>
          <p:nvPr/>
        </p:nvSpPr>
        <p:spPr bwMode="auto">
          <a:xfrm>
            <a:off x="3708400" y="3568700"/>
            <a:ext cx="51631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句末语气词，相当于“呢”。</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1" name="文本框 20"/>
          <p:cNvSpPr txBox="1">
            <a:spLocks noChangeArrowheads="1"/>
          </p:cNvSpPr>
          <p:nvPr/>
        </p:nvSpPr>
        <p:spPr bwMode="auto">
          <a:xfrm>
            <a:off x="3708400" y="4121785"/>
            <a:ext cx="283337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rPr>
              <a:t>于此，在哪里。</a:t>
            </a:r>
            <a:endParaRPr lang="zh-CN" altLang="en-US" sz="3000" b="1">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 fill="hold"/>
                                        <p:tgtEl>
                                          <p:spTgt spid="13"/>
                                        </p:tgtEl>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 fill="hold"/>
                                        <p:tgtEl>
                                          <p:spTgt spid="15"/>
                                        </p:tgtEl>
                                      </p:cBhvr>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nodePh="1">
                                  <p:stCondLst>
                                    <p:cond delay="0"/>
                                  </p:stCondLst>
                                  <p:endCondLst>
                                    <p:cond evt="begin" delay="0">
                                      <p:tn val="23"/>
                                    </p:cond>
                                  </p:end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 fill="hold"/>
                                        <p:tgtEl>
                                          <p:spTgt spid="8"/>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 fill="hold"/>
                                        <p:tgtEl>
                                          <p:spTgt spid="10"/>
                                        </p:tgtEl>
                                      </p:cBhvr>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nodePh="1">
                                  <p:stCondLst>
                                    <p:cond delay="0"/>
                                  </p:stCondLst>
                                  <p:endCondLst>
                                    <p:cond evt="begin" delay="0">
                                      <p:tn val="41"/>
                                    </p:cond>
                                  </p:end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 fill="hold"/>
                                        <p:tgtEl>
                                          <p:spTgt spid="16"/>
                                        </p:tgtEl>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1" fill="hold"/>
                                        <p:tgtEl>
                                          <p:spTgt spid="17"/>
                                        </p:tgtEl>
                                      </p:cBhvr>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nodePh="1">
                                  <p:stCondLst>
                                    <p:cond delay="0"/>
                                  </p:stCondLst>
                                  <p:endCondLst>
                                    <p:cond evt="begin" delay="0">
                                      <p:tn val="59"/>
                                    </p:cond>
                                  </p:end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 fill="hold"/>
                                        <p:tgtEl>
                                          <p:spTgt spid="20"/>
                                        </p:tgtEl>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p:cTn id="74" dur="1" fill="hold"/>
                                        <p:tgtEl>
                                          <p:spTgt spid="2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p:bldP spid="13" grpId="0"/>
      <p:bldP spid="15" grpId="0"/>
      <p:bldP spid="2" grpId="0" bldLvl="0" animBg="1"/>
      <p:bldP spid="5" grpId="0"/>
      <p:bldP spid="8" grpId="0"/>
      <p:bldP spid="10" grpId="0"/>
      <p:bldP spid="11" grpId="0" bldLvl="0" animBg="1"/>
      <p:bldP spid="12" grpId="0"/>
      <p:bldP spid="16" grpId="0"/>
      <p:bldP spid="17" grpId="0"/>
      <p:bldP spid="18" grpId="0" bldLvl="0" animBg="1"/>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579245" y="2834005"/>
            <a:ext cx="22091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2.</a:t>
            </a:r>
            <a:r>
              <a:rPr lang="zh-CN" altLang="en-US" sz="3000" b="1">
                <a:latin typeface="黑体" panose="02010609060101010101" pitchFamily="49" charset="-122"/>
                <a:ea typeface="黑体" panose="02010609060101010101" pitchFamily="49" charset="-122"/>
                <a:cs typeface="黑体" panose="02010609060101010101" pitchFamily="49" charset="-122"/>
              </a:rPr>
              <a:t>又何</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间</a:t>
            </a:r>
            <a:r>
              <a:rPr lang="zh-CN" altLang="en-US" sz="3000" b="1">
                <a:latin typeface="黑体" panose="02010609060101010101" pitchFamily="49" charset="-122"/>
                <a:ea typeface="黑体" panose="02010609060101010101" pitchFamily="49" charset="-122"/>
                <a:cs typeface="黑体" panose="02010609060101010101" pitchFamily="49" charset="-122"/>
              </a:rPr>
              <a:t>焉</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a:spLocks noChangeArrowheads="1"/>
          </p:cNvSpPr>
          <p:nvPr/>
        </p:nvSpPr>
        <p:spPr bwMode="auto">
          <a:xfrm>
            <a:off x="1579245" y="3445510"/>
            <a:ext cx="657542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（古：参与       今：隔开，不连接）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1579245" y="1508760"/>
            <a:ext cx="22091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1.</a:t>
            </a:r>
            <a:r>
              <a:rPr lang="zh-CN" altLang="en-US" sz="3000" b="1">
                <a:latin typeface="黑体" panose="02010609060101010101" pitchFamily="49" charset="-122"/>
                <a:ea typeface="黑体" panose="02010609060101010101" pitchFamily="49" charset="-122"/>
                <a:cs typeface="黑体" panose="02010609060101010101" pitchFamily="49" charset="-122"/>
              </a:rPr>
              <a:t>齐</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师</a:t>
            </a:r>
            <a:r>
              <a:rPr lang="zh-CN" altLang="en-US" sz="3000" b="1">
                <a:latin typeface="黑体" panose="02010609060101010101" pitchFamily="49" charset="-122"/>
                <a:ea typeface="黑体" panose="02010609060101010101" pitchFamily="49" charset="-122"/>
                <a:cs typeface="黑体" panose="02010609060101010101" pitchFamily="49" charset="-122"/>
              </a:rPr>
              <a:t>伐我 </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1480820" y="2152650"/>
            <a:ext cx="56089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（古：军队       今：老师）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16" name="组合 15"/>
          <p:cNvGrpSpPr/>
          <p:nvPr/>
        </p:nvGrpSpPr>
        <p:grpSpPr>
          <a:xfrm>
            <a:off x="2837180" y="365760"/>
            <a:ext cx="3428215" cy="948690"/>
            <a:chOff x="4601" y="1210"/>
            <a:chExt cx="5815" cy="1817"/>
          </a:xfrm>
        </p:grpSpPr>
        <p:pic>
          <p:nvPicPr>
            <p:cNvPr id="17" name="图片 16"/>
            <p:cNvPicPr>
              <a:picLocks noChangeAspect="1"/>
            </p:cNvPicPr>
            <p:nvPr/>
          </p:nvPicPr>
          <p:blipFill>
            <a:blip r:embed="rId2" cstate="screen"/>
            <a:stretch>
              <a:fillRect/>
            </a:stretch>
          </p:blipFill>
          <p:spPr>
            <a:xfrm>
              <a:off x="4601" y="1210"/>
              <a:ext cx="5815" cy="1817"/>
            </a:xfrm>
            <a:prstGeom prst="rect">
              <a:avLst/>
            </a:prstGeom>
          </p:spPr>
        </p:pic>
        <p:sp>
          <p:nvSpPr>
            <p:cNvPr id="44039"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古今异义</a:t>
              </a:r>
              <a:endParaRPr lang="zh-CN" altLang="en-US" sz="3200" b="1">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9000"/>
          </a:blip>
          <a:stretch>
            <a:fillRect/>
          </a:stretch>
        </a:blip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854710" y="2031365"/>
            <a:ext cx="21647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4.</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衣食所</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安</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8" name="文本框 7"/>
          <p:cNvSpPr txBox="1">
            <a:spLocks noChangeArrowheads="1"/>
          </p:cNvSpPr>
          <p:nvPr/>
        </p:nvSpPr>
        <p:spPr bwMode="auto">
          <a:xfrm>
            <a:off x="1056640" y="2578100"/>
            <a:ext cx="522922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（古：养       今：安稳 ）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854710" y="454025"/>
            <a:ext cx="23247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3.</a:t>
            </a:r>
            <a:r>
              <a:rPr lang="zh-CN" altLang="en-US" sz="3000" b="1">
                <a:latin typeface="黑体" panose="02010609060101010101" pitchFamily="49" charset="-122"/>
                <a:ea typeface="黑体" panose="02010609060101010101" pitchFamily="49" charset="-122"/>
                <a:cs typeface="黑体" panose="02010609060101010101" pitchFamily="49" charset="-122"/>
              </a:rPr>
              <a:t>肉食者</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鄙</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1209040" y="1016635"/>
            <a:ext cx="59772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古：目光短浅。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今：语言、品行恶劣，不道德。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854710" y="3188970"/>
            <a:ext cx="60534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5.</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牺牲</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玉帛</a:t>
            </a:r>
            <a:endPar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6" name="文本框 5"/>
          <p:cNvSpPr txBox="1">
            <a:spLocks noChangeArrowheads="1"/>
          </p:cNvSpPr>
          <p:nvPr/>
        </p:nvSpPr>
        <p:spPr bwMode="auto">
          <a:xfrm>
            <a:off x="1209040" y="3829050"/>
            <a:ext cx="64439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古：祭祀用的牛、羊、猪等。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今：为了正义的目的舍弃自己的生命。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862965" y="1826260"/>
            <a:ext cx="228092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7.</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小大之</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狱</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8" name="文本框 7"/>
          <p:cNvSpPr txBox="1">
            <a:spLocks noChangeArrowheads="1"/>
          </p:cNvSpPr>
          <p:nvPr/>
        </p:nvSpPr>
        <p:spPr bwMode="auto">
          <a:xfrm>
            <a:off x="1002030" y="2446020"/>
            <a:ext cx="585597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（古：案件       今：监狱 ）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862965" y="502920"/>
            <a:ext cx="228155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6.</a:t>
            </a:r>
            <a:r>
              <a:rPr lang="zh-CN" altLang="en-US" sz="3000" b="1">
                <a:latin typeface="黑体" panose="02010609060101010101" pitchFamily="49" charset="-122"/>
                <a:ea typeface="黑体" panose="02010609060101010101" pitchFamily="49" charset="-122"/>
                <a:cs typeface="黑体" panose="02010609060101010101" pitchFamily="49" charset="-122"/>
              </a:rPr>
              <a:t>弗敢</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加</a:t>
            </a:r>
            <a:r>
              <a:rPr lang="zh-CN" altLang="en-US" sz="3000" b="1">
                <a:latin typeface="黑体" panose="02010609060101010101" pitchFamily="49" charset="-122"/>
                <a:ea typeface="黑体" panose="02010609060101010101" pitchFamily="49" charset="-122"/>
                <a:cs typeface="黑体" panose="02010609060101010101" pitchFamily="49" charset="-122"/>
              </a:rPr>
              <a:t>也</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1037590" y="1056005"/>
            <a:ext cx="55740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（古：虚夸       今：增加）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862965" y="3105150"/>
            <a:ext cx="222059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8.</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忠</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之属也</a:t>
            </a:r>
            <a:endPar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6" name="文本框 5"/>
          <p:cNvSpPr txBox="1">
            <a:spLocks noChangeArrowheads="1"/>
          </p:cNvSpPr>
          <p:nvPr/>
        </p:nvSpPr>
        <p:spPr bwMode="auto">
          <a:xfrm>
            <a:off x="1191260" y="3658235"/>
            <a:ext cx="44907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古：尽力做好本分的事。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2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今：忠诚、忠心。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37870" y="2183765"/>
            <a:ext cx="206819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10.</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再</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而衰</a:t>
            </a:r>
            <a:endPar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8" name="文本框 7"/>
          <p:cNvSpPr txBox="1">
            <a:spLocks noChangeArrowheads="1"/>
          </p:cNvSpPr>
          <p:nvPr/>
        </p:nvSpPr>
        <p:spPr bwMode="auto">
          <a:xfrm>
            <a:off x="1111885" y="2891155"/>
            <a:ext cx="5415280" cy="129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古：第二次。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今：事情进行重复，再一次。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737870" y="671830"/>
            <a:ext cx="23615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9.</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可以</a:t>
            </a:r>
            <a:r>
              <a:rPr lang="zh-CN" altLang="en-US" sz="3000" b="1">
                <a:latin typeface="黑体" panose="02010609060101010101" pitchFamily="49" charset="-122"/>
                <a:ea typeface="黑体" panose="02010609060101010101" pitchFamily="49" charset="-122"/>
                <a:cs typeface="黑体" panose="02010609060101010101" pitchFamily="49" charset="-122"/>
              </a:rPr>
              <a:t>一战</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949960" y="1331595"/>
            <a:ext cx="62985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（古：可以凭借       今：能，行）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09930" y="2326005"/>
            <a:ext cx="45840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2.</a:t>
            </a:r>
            <a:r>
              <a:rPr lang="zh-CN" altLang="en-US" sz="3000" b="1">
                <a:latin typeface="黑体" panose="02010609060101010101" pitchFamily="49" charset="-122"/>
                <a:ea typeface="黑体" panose="02010609060101010101" pitchFamily="49" charset="-122"/>
                <a:cs typeface="黑体" panose="02010609060101010101" pitchFamily="49" charset="-122"/>
              </a:rPr>
              <a:t>公将</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鼓</a:t>
            </a:r>
            <a:r>
              <a:rPr lang="zh-CN" altLang="en-US" sz="3000" b="1">
                <a:latin typeface="黑体" panose="02010609060101010101" pitchFamily="49" charset="-122"/>
                <a:ea typeface="黑体" panose="02010609060101010101" pitchFamily="49" charset="-122"/>
                <a:cs typeface="黑体" panose="02010609060101010101" pitchFamily="49" charset="-122"/>
              </a:rPr>
              <a:t>之</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a:spLocks noChangeArrowheads="1"/>
          </p:cNvSpPr>
          <p:nvPr/>
        </p:nvSpPr>
        <p:spPr bwMode="auto">
          <a:xfrm>
            <a:off x="1051560" y="2879090"/>
            <a:ext cx="392684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名词用为动词，击鼓。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673735" y="1183005"/>
            <a:ext cx="24771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1.</a:t>
            </a:r>
            <a:r>
              <a:rPr lang="zh-CN" altLang="en-US" sz="3000" b="1">
                <a:latin typeface="黑体" panose="02010609060101010101" pitchFamily="49" charset="-122"/>
                <a:ea typeface="黑体" panose="02010609060101010101" pitchFamily="49" charset="-122"/>
                <a:cs typeface="黑体" panose="02010609060101010101" pitchFamily="49" charset="-122"/>
              </a:rPr>
              <a:t>神弗</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福</a:t>
            </a:r>
            <a:r>
              <a:rPr lang="zh-CN" altLang="en-US" sz="3000" b="1">
                <a:latin typeface="黑体" panose="02010609060101010101" pitchFamily="49" charset="-122"/>
                <a:ea typeface="黑体" panose="02010609060101010101" pitchFamily="49" charset="-122"/>
                <a:cs typeface="黑体" panose="02010609060101010101" pitchFamily="49" charset="-122"/>
              </a:rPr>
              <a:t>也 </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1051560" y="1736090"/>
            <a:ext cx="508190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名词用为动词，赐福，保佑。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673735" y="3416935"/>
            <a:ext cx="45840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3.</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忠</a:t>
            </a:r>
            <a:r>
              <a:rPr lang="zh-CN" altLang="en-US" sz="3000" b="1">
                <a:latin typeface="黑体" panose="02010609060101010101" pitchFamily="49" charset="-122"/>
                <a:ea typeface="黑体" panose="02010609060101010101" pitchFamily="49" charset="-122"/>
                <a:cs typeface="黑体" panose="02010609060101010101" pitchFamily="49" charset="-122"/>
              </a:rPr>
              <a:t>之属也</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a:spLocks noChangeArrowheads="1"/>
          </p:cNvSpPr>
          <p:nvPr/>
        </p:nvSpPr>
        <p:spPr bwMode="auto">
          <a:xfrm>
            <a:off x="1051560" y="4036695"/>
            <a:ext cx="649160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形容词用作名词，尽力做好分内的事。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7" name="组合 6"/>
          <p:cNvGrpSpPr/>
          <p:nvPr/>
        </p:nvGrpSpPr>
        <p:grpSpPr>
          <a:xfrm>
            <a:off x="2857500" y="292100"/>
            <a:ext cx="3428215" cy="948690"/>
            <a:chOff x="4601" y="1210"/>
            <a:chExt cx="5815" cy="1817"/>
          </a:xfrm>
        </p:grpSpPr>
        <p:pic>
          <p:nvPicPr>
            <p:cNvPr id="9" name="图片 8"/>
            <p:cNvPicPr>
              <a:picLocks noChangeAspect="1"/>
            </p:cNvPicPr>
            <p:nvPr/>
          </p:nvPicPr>
          <p:blipFill>
            <a:blip r:embed="rId2" cstate="screen"/>
            <a:stretch>
              <a:fillRect/>
            </a:stretch>
          </p:blipFill>
          <p:spPr>
            <a:xfrm>
              <a:off x="4601" y="1210"/>
              <a:ext cx="5815" cy="1817"/>
            </a:xfrm>
            <a:prstGeom prst="rect">
              <a:avLst/>
            </a:prstGeom>
          </p:spPr>
        </p:pic>
        <p:sp>
          <p:nvSpPr>
            <p:cNvPr id="10"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词类活用</a:t>
              </a:r>
              <a:endParaRPr lang="zh-CN" altLang="en-US" sz="3200" b="1">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2000"/>
          </a:blip>
          <a:stretch>
            <a:fillRect/>
          </a:stretch>
        </a:blipFill>
        <a:effectLst/>
      </p:bgPr>
    </p:bg>
    <p:spTree>
      <p:nvGrpSpPr>
        <p:cNvPr id="1" name=""/>
        <p:cNvGrpSpPr/>
        <p:nvPr/>
      </p:nvGrpSpPr>
      <p:grpSpPr/>
      <p:sp>
        <p:nvSpPr>
          <p:cNvPr id="2054" name="矩形 3"/>
          <p:cNvSpPr>
            <a:spLocks noChangeArrowheads="1"/>
          </p:cNvSpPr>
          <p:nvPr/>
        </p:nvSpPr>
        <p:spPr bwMode="auto">
          <a:xfrm>
            <a:off x="146050" y="514350"/>
            <a:ext cx="8852535" cy="4399915"/>
          </a:xfrm>
          <a:prstGeom prst="rect">
            <a:avLst/>
          </a:prstGeom>
          <a:solidFill>
            <a:schemeClr val="bg1">
              <a:alpha val="32000"/>
            </a:schemeClr>
          </a:solidFill>
          <a:ln w="9525">
            <a:noFill/>
            <a:miter lim="800000"/>
          </a:ln>
        </p:spPr>
        <p:txBody>
          <a:bodyPr wrap="square">
            <a:spAutoFit/>
          </a:bodyPr>
          <a:p>
            <a:pPr marL="0" marR="0" lvl="0" indent="542925"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FF0000"/>
                </a:solidFill>
                <a:effectLst/>
                <a:uLnTx/>
                <a:uFillTx/>
                <a:latin typeface="华文楷体" panose="02010600040101010101" charset="-122"/>
                <a:ea typeface="华文楷体" panose="02010600040101010101" charset="-122"/>
                <a:cs typeface="华文楷体" panose="02010600040101010101" charset="-122"/>
              </a:rPr>
              <a:t> </a:t>
            </a:r>
            <a:r>
              <a:rPr kumimoji="1" lang="zh-CN" altLang="zh-CN" sz="2800" b="1" i="0" u="none" strike="noStrike" kern="1200" cap="none" spc="0" normalizeH="0" baseline="0" noProof="0" dirty="0">
                <a:ln>
                  <a:noFill/>
                </a:ln>
                <a:solidFill>
                  <a:srgbClr val="FF0000"/>
                </a:solidFill>
                <a:effectLst/>
                <a:uLnTx/>
                <a:uFillTx/>
                <a:latin typeface="华文楷体" panose="02010600040101010101" charset="-122"/>
                <a:ea typeface="华文楷体" panose="02010600040101010101" charset="-122"/>
                <a:cs typeface="华文楷体" panose="02010600040101010101" charset="-122"/>
              </a:rPr>
              <a:t>中国历史上发生过无数次战争，其中有许多以少胜多，以弱胜强的光辉战例。像三国时曹操击败袁绍的官渡之战，孙刘联军大败曹操的赤壁之战，东晋谢安、谢石、谢玄等人使北方前秦苻坚统率的百万大军感到“风声鹤唳，草木皆兵”的淝水之战，都给人们留下了深刻的思考，而发生在春秋时期齐国和鲁国之间的长勺之战尤其受到了毛泽东同志的称赞。毛泽东同志在《中国革命战争的战略问题》一文中指出，</a:t>
            </a:r>
            <a:r>
              <a:rPr kumimoji="1" lang="zh-CN" altLang="zh-CN" sz="2800" b="1" i="0" u="none" strike="noStrike" kern="1200" cap="none" spc="0" normalizeH="0" baseline="0" noProof="0" dirty="0">
                <a:ln>
                  <a:noFill/>
                </a:ln>
                <a:solidFill>
                  <a:srgbClr val="0000FF"/>
                </a:solidFill>
                <a:effectLst/>
                <a:uLnTx/>
                <a:uFillTx/>
                <a:latin typeface="华文楷体" panose="02010600040101010101" charset="-122"/>
                <a:ea typeface="华文楷体" panose="02010600040101010101" charset="-122"/>
                <a:cs typeface="华文楷体" panose="02010600040101010101" charset="-122"/>
              </a:rPr>
              <a:t>长勺之战是“中国战史中弱军战胜强军的有名的战例。</a:t>
            </a:r>
            <a:r>
              <a:rPr kumimoji="1" lang="zh-CN" altLang="zh-CN" sz="2800" b="1" i="0" u="none" strike="noStrike" kern="1200" cap="none" spc="0" normalizeH="0" baseline="0" noProof="0" dirty="0">
                <a:ln>
                  <a:noFill/>
                </a:ln>
                <a:solidFill>
                  <a:srgbClr val="FF0000"/>
                </a:solidFill>
                <a:effectLst/>
                <a:uLnTx/>
                <a:uFillTx/>
                <a:latin typeface="华文楷体" panose="02010600040101010101" charset="-122"/>
                <a:ea typeface="华文楷体" panose="02010600040101010101" charset="-122"/>
                <a:cs typeface="华文楷体" panose="02010600040101010101" charset="-122"/>
              </a:rPr>
              <a:t>”今天我们学习《曹刿论战》这篇课文就是谈论长勺之战的。</a:t>
            </a:r>
            <a:endParaRPr kumimoji="1" lang="zh-CN" altLang="zh-CN" sz="2800" b="1" i="0" u="none" strike="noStrike" kern="1200" cap="none" spc="0" normalizeH="0" baseline="0" noProof="0" dirty="0">
              <a:ln>
                <a:noFill/>
              </a:ln>
              <a:solidFill>
                <a:srgbClr val="FF0000"/>
              </a:solidFill>
              <a:effectLst/>
              <a:uLnTx/>
              <a:uFillTx/>
              <a:latin typeface="华文楷体" panose="02010600040101010101" charset="-122"/>
              <a:ea typeface="华文楷体" panose="02010600040101010101"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60000"/>
          </a:blip>
          <a:stretch>
            <a:fillRect/>
          </a:stretch>
        </a:blipFill>
        <a:effectLst/>
      </p:bgPr>
    </p:bg>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741103" y="1919063"/>
            <a:ext cx="3812852"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5.</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下</a:t>
            </a:r>
            <a:r>
              <a:rPr lang="zh-CN" altLang="en-US" sz="3000" b="1">
                <a:latin typeface="黑体" panose="02010609060101010101" pitchFamily="49" charset="-122"/>
                <a:ea typeface="黑体" panose="02010609060101010101" pitchFamily="49" charset="-122"/>
                <a:cs typeface="黑体" panose="02010609060101010101" pitchFamily="49" charset="-122"/>
              </a:rPr>
              <a:t>视其辙</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a:spLocks noChangeArrowheads="1"/>
          </p:cNvSpPr>
          <p:nvPr/>
        </p:nvSpPr>
        <p:spPr bwMode="auto">
          <a:xfrm>
            <a:off x="1091623" y="2554927"/>
            <a:ext cx="4245102"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名词作动词，下车。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741045" y="542290"/>
            <a:ext cx="24104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4.</a:t>
            </a:r>
            <a:r>
              <a:rPr lang="zh-CN" altLang="en-US" sz="3000" b="1">
                <a:latin typeface="黑体" panose="02010609060101010101" pitchFamily="49" charset="-122"/>
                <a:ea typeface="黑体" panose="02010609060101010101" pitchFamily="49" charset="-122"/>
                <a:cs typeface="黑体" panose="02010609060101010101" pitchFamily="49" charset="-122"/>
              </a:rPr>
              <a:t>公与之</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乘</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1091623" y="1203877"/>
            <a:ext cx="5229871"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名词作动词，乘战车，坐战车。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741182" y="3353851"/>
            <a:ext cx="3812852"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6.</a:t>
            </a:r>
            <a:r>
              <a:rPr lang="zh-CN" altLang="en-US" sz="3000" b="1">
                <a:latin typeface="黑体" panose="02010609060101010101" pitchFamily="49" charset="-122"/>
                <a:ea typeface="黑体" panose="02010609060101010101" pitchFamily="49" charset="-122"/>
                <a:cs typeface="黑体" panose="02010609060101010101" pitchFamily="49" charset="-122"/>
              </a:rPr>
              <a:t>齐师</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败</a:t>
            </a:r>
            <a:r>
              <a:rPr lang="zh-CN" altLang="en-US" sz="3000" b="1">
                <a:latin typeface="黑体" panose="02010609060101010101" pitchFamily="49" charset="-122"/>
                <a:ea typeface="黑体" panose="02010609060101010101" pitchFamily="49" charset="-122"/>
                <a:cs typeface="黑体" panose="02010609060101010101" pitchFamily="49" charset="-122"/>
              </a:rPr>
              <a:t>绩</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a:spLocks noChangeArrowheads="1"/>
          </p:cNvSpPr>
          <p:nvPr/>
        </p:nvSpPr>
        <p:spPr bwMode="auto">
          <a:xfrm>
            <a:off x="1157742" y="4030114"/>
            <a:ext cx="539896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名词用作动词，大败。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3" grpId="0"/>
      <p:bldP spid="4" grpId="0"/>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a:spLocks noChangeArrowheads="1"/>
          </p:cNvSpPr>
          <p:nvPr/>
        </p:nvSpPr>
        <p:spPr bwMode="auto">
          <a:xfrm>
            <a:off x="1292196" y="2258895"/>
            <a:ext cx="2335104"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2.</a:t>
            </a:r>
            <a:r>
              <a:rPr lang="zh-CN" altLang="en-US" sz="3000" b="1">
                <a:latin typeface="黑体" panose="02010609060101010101" pitchFamily="49" charset="-122"/>
                <a:ea typeface="黑体" panose="02010609060101010101" pitchFamily="49" charset="-122"/>
                <a:cs typeface="黑体" panose="02010609060101010101" pitchFamily="49" charset="-122"/>
              </a:rPr>
              <a:t>忠之属也</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1292196" y="1472992"/>
            <a:ext cx="3141257"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1.</a:t>
            </a:r>
            <a:r>
              <a:rPr lang="zh-CN" altLang="en-US" sz="3000" b="1">
                <a:latin typeface="黑体" panose="02010609060101010101" pitchFamily="49" charset="-122"/>
                <a:ea typeface="黑体" panose="02010609060101010101" pitchFamily="49" charset="-122"/>
                <a:cs typeface="黑体" panose="02010609060101010101" pitchFamily="49" charset="-122"/>
              </a:rPr>
              <a:t>夫战，勇气也</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6637392" y="1378377"/>
            <a:ext cx="151108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判断句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a:spLocks noChangeArrowheads="1"/>
          </p:cNvSpPr>
          <p:nvPr/>
        </p:nvSpPr>
        <p:spPr bwMode="auto">
          <a:xfrm>
            <a:off x="1292196" y="3026942"/>
            <a:ext cx="2592311"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3.</a:t>
            </a:r>
            <a:r>
              <a:rPr lang="zh-CN" altLang="en-US" sz="3000" b="1">
                <a:latin typeface="黑体" panose="02010609060101010101" pitchFamily="49" charset="-122"/>
                <a:ea typeface="黑体" panose="02010609060101010101" pitchFamily="49" charset="-122"/>
                <a:cs typeface="黑体" panose="02010609060101010101" pitchFamily="49" charset="-122"/>
              </a:rPr>
              <a:t>可以一战</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a:spLocks noChangeArrowheads="1"/>
          </p:cNvSpPr>
          <p:nvPr/>
        </p:nvSpPr>
        <p:spPr bwMode="auto">
          <a:xfrm>
            <a:off x="6626860" y="2154555"/>
            <a:ext cx="13785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判断句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a:spLocks noChangeArrowheads="1"/>
          </p:cNvSpPr>
          <p:nvPr/>
        </p:nvSpPr>
        <p:spPr bwMode="auto">
          <a:xfrm>
            <a:off x="6626597" y="3026942"/>
            <a:ext cx="1346763"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省略句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0" name="文本框 9"/>
          <p:cNvSpPr txBox="1">
            <a:spLocks noChangeArrowheads="1"/>
          </p:cNvSpPr>
          <p:nvPr/>
        </p:nvSpPr>
        <p:spPr bwMode="auto">
          <a:xfrm>
            <a:off x="1233805" y="3715385"/>
            <a:ext cx="54038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4.</a:t>
            </a:r>
            <a:r>
              <a:rPr lang="zh-CN" altLang="en-US" sz="3000" b="1">
                <a:latin typeface="黑体" panose="02010609060101010101" pitchFamily="49" charset="-122"/>
                <a:ea typeface="黑体" panose="02010609060101010101" pitchFamily="49" charset="-122"/>
                <a:cs typeface="黑体" panose="02010609060101010101" pitchFamily="49" charset="-122"/>
              </a:rPr>
              <a:t>一鼓作气，再而衰，三而竭</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a:spLocks noChangeArrowheads="1"/>
          </p:cNvSpPr>
          <p:nvPr/>
        </p:nvSpPr>
        <p:spPr bwMode="auto">
          <a:xfrm>
            <a:off x="6637655" y="3715385"/>
            <a:ext cx="135699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省略句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grpSp>
        <p:nvGrpSpPr>
          <p:cNvPr id="6" name="组合 5"/>
          <p:cNvGrpSpPr/>
          <p:nvPr/>
        </p:nvGrpSpPr>
        <p:grpSpPr>
          <a:xfrm>
            <a:off x="2857500" y="292100"/>
            <a:ext cx="3428215" cy="948690"/>
            <a:chOff x="4601" y="1210"/>
            <a:chExt cx="5815" cy="1817"/>
          </a:xfrm>
        </p:grpSpPr>
        <p:pic>
          <p:nvPicPr>
            <p:cNvPr id="8" name="图片 7"/>
            <p:cNvPicPr>
              <a:picLocks noChangeAspect="1"/>
            </p:cNvPicPr>
            <p:nvPr/>
          </p:nvPicPr>
          <p:blipFill>
            <a:blip r:embed="rId1" cstate="screen"/>
            <a:stretch>
              <a:fillRect/>
            </a:stretch>
          </p:blipFill>
          <p:spPr>
            <a:xfrm>
              <a:off x="4601" y="1210"/>
              <a:ext cx="5815" cy="1817"/>
            </a:xfrm>
            <a:prstGeom prst="rect">
              <a:avLst/>
            </a:prstGeom>
          </p:spPr>
        </p:pic>
        <p:sp>
          <p:nvSpPr>
            <p:cNvPr id="12" name="Text Box 8"/>
            <p:cNvSpPr txBox="1">
              <a:spLocks noChangeArrowheads="1"/>
            </p:cNvSpPr>
            <p:nvPr/>
          </p:nvSpPr>
          <p:spPr bwMode="auto">
            <a:xfrm>
              <a:off x="5457" y="1559"/>
              <a:ext cx="4121"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u"/>
              </a:pPr>
              <a:r>
                <a:rPr lang="zh-CN" altLang="en-US" sz="3200" b="1">
                  <a:ea typeface="黑体" panose="02010609060101010101" pitchFamily="49" charset="-122"/>
                </a:rPr>
                <a:t>特殊句式</a:t>
              </a:r>
              <a:endParaRPr lang="zh-CN" altLang="en-US" sz="3200" b="1">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2" grpId="0"/>
      <p:bldP spid="7" grpId="0"/>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a:spLocks noChangeArrowheads="1"/>
          </p:cNvSpPr>
          <p:nvPr/>
        </p:nvSpPr>
        <p:spPr bwMode="auto">
          <a:xfrm>
            <a:off x="814705" y="1292860"/>
            <a:ext cx="19691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5.</a:t>
            </a:r>
            <a:r>
              <a:rPr lang="zh-CN" altLang="en-US" sz="3000" b="1">
                <a:latin typeface="黑体" panose="02010609060101010101" pitchFamily="49" charset="-122"/>
                <a:ea typeface="黑体" panose="02010609060101010101" pitchFamily="49" charset="-122"/>
                <a:cs typeface="黑体" panose="02010609060101010101" pitchFamily="49" charset="-122"/>
              </a:rPr>
              <a:t>何以战</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13" name="文本框 12"/>
          <p:cNvSpPr txBox="1">
            <a:spLocks noChangeArrowheads="1"/>
          </p:cNvSpPr>
          <p:nvPr/>
        </p:nvSpPr>
        <p:spPr bwMode="auto">
          <a:xfrm>
            <a:off x="3413760" y="1292860"/>
            <a:ext cx="349377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倒装句，宾语前置。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6" name="文本框 5"/>
          <p:cNvSpPr txBox="1">
            <a:spLocks noChangeArrowheads="1"/>
          </p:cNvSpPr>
          <p:nvPr/>
        </p:nvSpPr>
        <p:spPr bwMode="auto">
          <a:xfrm>
            <a:off x="814705" y="2238375"/>
            <a:ext cx="212979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6.</a:t>
            </a:r>
            <a:r>
              <a:rPr lang="zh-CN" altLang="en-US" sz="3000" b="1">
                <a:latin typeface="黑体" panose="02010609060101010101" pitchFamily="49" charset="-122"/>
                <a:ea typeface="黑体" panose="02010609060101010101" pitchFamily="49" charset="-122"/>
                <a:cs typeface="黑体" panose="02010609060101010101" pitchFamily="49" charset="-122"/>
              </a:rPr>
              <a:t>战于长勺</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a:spLocks noChangeArrowheads="1"/>
          </p:cNvSpPr>
          <p:nvPr/>
        </p:nvSpPr>
        <p:spPr bwMode="auto">
          <a:xfrm>
            <a:off x="3413760" y="2238375"/>
            <a:ext cx="47815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倒装句，介宾短语，后置。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4" name="文本框 13"/>
          <p:cNvSpPr txBox="1">
            <a:spLocks noChangeArrowheads="1"/>
          </p:cNvSpPr>
          <p:nvPr/>
        </p:nvSpPr>
        <p:spPr bwMode="auto">
          <a:xfrm>
            <a:off x="814705" y="3253105"/>
            <a:ext cx="47434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rPr>
              <a:t>7.</a:t>
            </a:r>
            <a:r>
              <a:rPr lang="zh-CN" altLang="en-US" sz="3000" b="1">
                <a:latin typeface="黑体" panose="02010609060101010101" pitchFamily="49" charset="-122"/>
                <a:ea typeface="黑体" panose="02010609060101010101" pitchFamily="49" charset="-122"/>
                <a:cs typeface="黑体" panose="02010609060101010101" pitchFamily="49" charset="-122"/>
              </a:rPr>
              <a:t>下视其辙，登轼而望之</a:t>
            </a:r>
            <a:endParaRPr lang="zh-CN" altLang="en-US" sz="3000" b="1">
              <a:latin typeface="黑体" panose="02010609060101010101" pitchFamily="49" charset="-122"/>
              <a:ea typeface="黑体" panose="02010609060101010101" pitchFamily="49" charset="-122"/>
              <a:cs typeface="黑体" panose="02010609060101010101" pitchFamily="49" charset="-122"/>
            </a:endParaRPr>
          </a:p>
        </p:txBody>
      </p:sp>
      <p:sp>
        <p:nvSpPr>
          <p:cNvPr id="15" name="文本框 14"/>
          <p:cNvSpPr txBox="1">
            <a:spLocks noChangeArrowheads="1"/>
          </p:cNvSpPr>
          <p:nvPr/>
        </p:nvSpPr>
        <p:spPr bwMode="auto">
          <a:xfrm>
            <a:off x="5666105" y="3253105"/>
            <a:ext cx="189484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省略主语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6" grpId="0"/>
      <p:bldP spid="8"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4000"/>
          </a:blip>
          <a:stretch>
            <a:fillRect/>
          </a:stretch>
        </a:blipFill>
        <a:effectLst/>
      </p:bgPr>
    </p:bg>
    <p:spTree>
      <p:nvGrpSpPr>
        <p:cNvPr id="1" name=""/>
        <p:cNvGrpSpPr/>
        <p:nvPr/>
      </p:nvGrpSpPr>
      <p:grpSpPr>
        <a:xfrm>
          <a:off x="0" y="0"/>
          <a:ext cx="0" cy="0"/>
          <a:chOff x="0" y="0"/>
          <a:chExt cx="0" cy="0"/>
        </a:xfrm>
      </p:grpSpPr>
      <p:sp>
        <p:nvSpPr>
          <p:cNvPr id="16389" name="文本框 1"/>
          <p:cNvSpPr txBox="1">
            <a:spLocks noChangeArrowheads="1"/>
          </p:cNvSpPr>
          <p:nvPr/>
        </p:nvSpPr>
        <p:spPr bwMode="auto">
          <a:xfrm>
            <a:off x="1108075" y="1070610"/>
            <a:ext cx="692721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charset="0"/>
              <a:buChar char="u"/>
            </a:pPr>
            <a:r>
              <a:rPr lang="zh-CN" altLang="en-US" sz="3000" b="1" dirty="0">
                <a:solidFill>
                  <a:srgbClr val="0000FF"/>
                </a:solidFill>
                <a:latin typeface="黑体" panose="02010609060101010101" pitchFamily="49" charset="-122"/>
                <a:ea typeface="黑体" panose="02010609060101010101" pitchFamily="49" charset="-122"/>
              </a:rPr>
              <a:t>在疏通文意的基础上，概括段落大意。</a:t>
            </a:r>
            <a:endParaRPr lang="zh-CN" altLang="en-US" sz="3000" b="1" dirty="0">
              <a:solidFill>
                <a:srgbClr val="0000FF"/>
              </a:solidFill>
              <a:latin typeface="黑体" panose="02010609060101010101" pitchFamily="49" charset="-122"/>
              <a:ea typeface="黑体" panose="02010609060101010101" pitchFamily="49" charset="-122"/>
            </a:endParaRPr>
          </a:p>
        </p:txBody>
      </p:sp>
      <p:sp>
        <p:nvSpPr>
          <p:cNvPr id="26632" name="文本框 11"/>
          <p:cNvSpPr txBox="1">
            <a:spLocks noChangeArrowheads="1"/>
          </p:cNvSpPr>
          <p:nvPr/>
        </p:nvSpPr>
        <p:spPr bwMode="auto">
          <a:xfrm>
            <a:off x="1801495" y="1930400"/>
            <a:ext cx="7170420" cy="110680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战前准备：曹刿请见</a:t>
            </a:r>
            <a:r>
              <a:rPr lang="zh-CN" altLang="en-US" sz="3000" b="1" dirty="0">
                <a:solidFill>
                  <a:srgbClr val="FF00FF"/>
                </a:solidFill>
                <a:latin typeface="黑体" panose="02010609060101010101" pitchFamily="49" charset="-122"/>
                <a:ea typeface="黑体" panose="02010609060101010101" pitchFamily="49" charset="-122"/>
                <a:sym typeface="宋体" panose="02010600030101010101" pitchFamily="2" charset="-122"/>
              </a:rPr>
              <a:t>问战</a:t>
            </a:r>
            <a:r>
              <a:rPr lang="zh-CN" altLang="en-US" sz="3000" b="1" dirty="0">
                <a:latin typeface="黑体" panose="02010609060101010101" pitchFamily="49" charset="-122"/>
                <a:ea typeface="黑体" panose="02010609060101010101" pitchFamily="49" charset="-122"/>
                <a:sym typeface="宋体" panose="02010600030101010101" pitchFamily="2" charset="-122"/>
              </a:rPr>
              <a:t>，通过对话说明政治上取信于民是作战的先决条件。</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4" name="文本框 11"/>
          <p:cNvSpPr txBox="1">
            <a:spLocks noChangeArrowheads="1"/>
          </p:cNvSpPr>
          <p:nvPr/>
        </p:nvSpPr>
        <p:spPr bwMode="auto">
          <a:xfrm>
            <a:off x="339725" y="1930400"/>
            <a:ext cx="159004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第一段：</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5" name="文本框 11"/>
          <p:cNvSpPr txBox="1">
            <a:spLocks noChangeArrowheads="1"/>
          </p:cNvSpPr>
          <p:nvPr/>
        </p:nvSpPr>
        <p:spPr bwMode="auto">
          <a:xfrm>
            <a:off x="339725" y="3122295"/>
            <a:ext cx="159004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第二段：</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7" name="文本框 11"/>
          <p:cNvSpPr txBox="1">
            <a:spLocks noChangeArrowheads="1"/>
          </p:cNvSpPr>
          <p:nvPr/>
        </p:nvSpPr>
        <p:spPr bwMode="auto">
          <a:xfrm>
            <a:off x="1801495" y="3122295"/>
            <a:ext cx="7171055"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曹刿</a:t>
            </a:r>
            <a:r>
              <a:rPr lang="zh-CN" altLang="en-US" sz="3000" b="1" dirty="0">
                <a:solidFill>
                  <a:srgbClr val="FF00FF"/>
                </a:solidFill>
                <a:latin typeface="黑体" panose="02010609060101010101" pitchFamily="49" charset="-122"/>
                <a:ea typeface="黑体" panose="02010609060101010101" pitchFamily="49" charset="-122"/>
                <a:sym typeface="宋体" panose="02010600030101010101" pitchFamily="2" charset="-122"/>
              </a:rPr>
              <a:t>参战</a:t>
            </a:r>
            <a:r>
              <a:rPr lang="zh-CN" altLang="en-US" sz="3000" b="1" dirty="0">
                <a:latin typeface="黑体" panose="02010609060101010101" pitchFamily="49" charset="-122"/>
                <a:ea typeface="黑体" panose="02010609060101010101" pitchFamily="49" charset="-122"/>
                <a:sym typeface="宋体" panose="02010600030101010101" pitchFamily="2" charset="-122"/>
              </a:rPr>
              <a:t>，叙述齐鲁长勺之战的经过。</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2" name="文本框 11"/>
          <p:cNvSpPr txBox="1">
            <a:spLocks noChangeArrowheads="1"/>
          </p:cNvSpPr>
          <p:nvPr/>
        </p:nvSpPr>
        <p:spPr bwMode="auto">
          <a:xfrm>
            <a:off x="339725" y="3910330"/>
            <a:ext cx="172212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第三段：</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3" name="文本框 11"/>
          <p:cNvSpPr txBox="1">
            <a:spLocks noChangeArrowheads="1"/>
          </p:cNvSpPr>
          <p:nvPr/>
        </p:nvSpPr>
        <p:spPr bwMode="auto">
          <a:xfrm>
            <a:off x="1801495" y="3818255"/>
            <a:ext cx="7169785" cy="1198880"/>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buFont typeface="Arial" panose="020B0604020202020204" pitchFamily="34" charset="0"/>
              <a:buNone/>
            </a:pPr>
            <a:r>
              <a:rPr lang="zh-CN" altLang="en-US" sz="3000" b="1" dirty="0">
                <a:latin typeface="黑体" panose="02010609060101010101" pitchFamily="49" charset="-122"/>
                <a:ea typeface="黑体" panose="02010609060101010101" pitchFamily="49" charset="-122"/>
                <a:sym typeface="宋体" panose="02010600030101010101" pitchFamily="2" charset="-122"/>
              </a:rPr>
              <a:t>战后总结：曹刿</a:t>
            </a:r>
            <a:r>
              <a:rPr lang="zh-CN" altLang="en-US" sz="3000" b="1" dirty="0">
                <a:solidFill>
                  <a:srgbClr val="FF00FF"/>
                </a:solidFill>
                <a:latin typeface="黑体" panose="02010609060101010101" pitchFamily="49" charset="-122"/>
                <a:ea typeface="黑体" panose="02010609060101010101" pitchFamily="49" charset="-122"/>
                <a:sym typeface="宋体" panose="02010600030101010101" pitchFamily="2" charset="-122"/>
              </a:rPr>
              <a:t>论战</a:t>
            </a:r>
            <a:r>
              <a:rPr lang="zh-CN" altLang="en-US" sz="3000" b="1" dirty="0">
                <a:latin typeface="黑体" panose="02010609060101010101" pitchFamily="49" charset="-122"/>
                <a:ea typeface="黑体" panose="02010609060101010101" pitchFamily="49" charset="-122"/>
                <a:sym typeface="宋体" panose="02010600030101010101" pitchFamily="2" charset="-122"/>
              </a:rPr>
              <a:t>，战后曹刿论述战役取胜的原因。</a:t>
            </a:r>
            <a:endParaRPr lang="zh-CN" altLang="en-US"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10" name="文本框 3"/>
          <p:cNvSpPr txBox="1"/>
          <p:nvPr/>
        </p:nvSpPr>
        <p:spPr>
          <a:xfrm>
            <a:off x="3237865" y="363855"/>
            <a:ext cx="2865120" cy="706755"/>
          </a:xfrm>
          <a:prstGeom prst="rect">
            <a:avLst/>
          </a:prstGeom>
          <a:noFill/>
        </p:spPr>
        <p:txBody>
          <a:bodyPr wrap="square" rtlCol="0">
            <a:spAutoFit/>
          </a:bodyPr>
          <a:p>
            <a:r>
              <a:rPr lang="zh-CN" altLang="en-US" sz="4000" b="1" dirty="0" smtClean="0">
                <a:ln/>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mn-ea"/>
              </a:rPr>
              <a:t>合作探究</a:t>
            </a:r>
            <a:endParaRPr lang="zh-CN" altLang="en-US" sz="4000" b="1" dirty="0" smtClean="0">
              <a:ln/>
              <a:solidFill>
                <a:schemeClr val="tx1"/>
              </a:solidFill>
              <a:effectLst>
                <a:outerShdw blurRad="38100" dist="19050" dir="2700000" algn="tl" rotWithShape="0">
                  <a:schemeClr val="dk1">
                    <a:alpha val="40000"/>
                  </a:schemeClr>
                </a:outerShdw>
              </a:effectLst>
              <a:latin typeface="华文新魏" panose="02010800040101010101" charset="-122"/>
              <a:ea typeface="华文新魏" panose="020108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wipe(left)">
                                      <p:cBhvr>
                                        <p:cTn id="12" dur="500"/>
                                        <p:tgtEl>
                                          <p:spTgt spid="266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bldLvl="0" animBg="1"/>
      <p:bldP spid="4" grpId="0"/>
      <p:bldP spid="5" grpId="0"/>
      <p:bldP spid="7" grpId="0" bldLvl="0" animBg="1"/>
      <p:bldP spid="2" grpId="0"/>
      <p:bldP spid="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p:sp>
        <p:nvSpPr>
          <p:cNvPr id="4" name="文本框 11"/>
          <p:cNvSpPr txBox="1">
            <a:spLocks noChangeArrowheads="1"/>
          </p:cNvSpPr>
          <p:nvPr/>
        </p:nvSpPr>
        <p:spPr bwMode="auto">
          <a:xfrm>
            <a:off x="882015" y="1323340"/>
            <a:ext cx="278511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事情发展线索：</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13" name="文本框 12"/>
          <p:cNvSpPr txBox="1">
            <a:spLocks noChangeArrowheads="1"/>
          </p:cNvSpPr>
          <p:nvPr/>
        </p:nvSpPr>
        <p:spPr bwMode="auto">
          <a:xfrm>
            <a:off x="1755775" y="2005965"/>
            <a:ext cx="455358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迎战</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备战</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交战</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评战</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2" name="文本框 11"/>
          <p:cNvSpPr txBox="1">
            <a:spLocks noChangeArrowheads="1"/>
          </p:cNvSpPr>
          <p:nvPr/>
        </p:nvSpPr>
        <p:spPr bwMode="auto">
          <a:xfrm>
            <a:off x="882015" y="2713990"/>
            <a:ext cx="278511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人物活动线索：</a:t>
            </a:r>
            <a:endParaRPr lang="zh-CN" altLang="en-US"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3" name="文本框 2"/>
          <p:cNvSpPr txBox="1">
            <a:spLocks noChangeArrowheads="1"/>
          </p:cNvSpPr>
          <p:nvPr/>
        </p:nvSpPr>
        <p:spPr bwMode="auto">
          <a:xfrm>
            <a:off x="1755775" y="3422650"/>
            <a:ext cx="449643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请见</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问战</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参</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战</a:t>
            </a: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论战</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10246" name="内容占位符 2"/>
          <p:cNvSpPr>
            <a:spLocks noGrp="1" noChangeArrowheads="1"/>
          </p:cNvSpPr>
          <p:nvPr/>
        </p:nvSpPr>
        <p:spPr bwMode="auto">
          <a:xfrm>
            <a:off x="647700" y="661670"/>
            <a:ext cx="5876925" cy="5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marL="457200" indent="-457200" eaLnBrk="1" hangingPunct="1">
              <a:lnSpc>
                <a:spcPct val="100000"/>
              </a:lnSpc>
              <a:spcBef>
                <a:spcPts val="1000"/>
              </a:spcBef>
              <a:buFont typeface="Wingdings" panose="05000000000000000000" charset="0"/>
              <a:buChar char="u"/>
            </a:pPr>
            <a:r>
              <a:rPr lang="zh-CN" altLang="en-US" sz="3000" b="1" dirty="0">
                <a:solidFill>
                  <a:srgbClr val="0000FF"/>
                </a:solidFill>
                <a:latin typeface="黑体" panose="02010609060101010101" pitchFamily="49" charset="-122"/>
                <a:ea typeface="黑体" panose="02010609060101010101" pitchFamily="49" charset="-122"/>
                <a:sym typeface="宋体" panose="02010600030101010101" pitchFamily="2" charset="-122"/>
              </a:rPr>
              <a:t>本文有几条线索？分别是什么？</a:t>
            </a:r>
            <a:endParaRPr lang="zh-CN" altLang="en-US" sz="3000" b="1" dirty="0">
              <a:solidFill>
                <a:srgbClr val="0000FF"/>
              </a:solidFill>
              <a:latin typeface="黑体" panose="02010609060101010101" pitchFamily="49" charset="-122"/>
              <a:ea typeface="黑体" panose="02010609060101010101" pitchFamily="49" charset="-122"/>
              <a:sym typeface="宋体" panose="02010600030101010101" pitchFamily="2" charset="-122"/>
            </a:endParaRPr>
          </a:p>
        </p:txBody>
      </p:sp>
      <p:pic>
        <p:nvPicPr>
          <p:cNvPr id="5" name="图片 4"/>
          <p:cNvPicPr>
            <a:picLocks noChangeAspect="1"/>
          </p:cNvPicPr>
          <p:nvPr/>
        </p:nvPicPr>
        <p:blipFill>
          <a:blip r:embed="rId2"/>
          <a:stretch>
            <a:fillRect/>
          </a:stretch>
        </p:blipFill>
        <p:spPr>
          <a:xfrm>
            <a:off x="6458585" y="1323340"/>
            <a:ext cx="2392045" cy="2863850"/>
          </a:xfrm>
          <a:prstGeom prst="rect">
            <a:avLst/>
          </a:prstGeom>
          <a:effectLst>
            <a:softEdge rad="63500"/>
          </a:effectLst>
        </p:spPr>
      </p:pic>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linds(horizont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ldLvl="0" animBg="1"/>
      <p:bldP spid="2" grpId="0"/>
      <p:bldP spid="3"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p:sp>
        <p:nvSpPr>
          <p:cNvPr id="22529" name="矩形 2"/>
          <p:cNvSpPr/>
          <p:nvPr/>
        </p:nvSpPr>
        <p:spPr>
          <a:xfrm>
            <a:off x="3663780" y="889191"/>
            <a:ext cx="1816100" cy="583565"/>
          </a:xfrm>
          <a:prstGeom prst="rect">
            <a:avLst/>
          </a:prstGeom>
          <a:solidFill>
            <a:srgbClr val="7030A0">
              <a:alpha val="16000"/>
            </a:srgbClr>
          </a:solidFill>
          <a:ln w="9525">
            <a:noFill/>
          </a:ln>
        </p:spPr>
        <p:txBody>
          <a:bodyPr wrap="none" anchor="t">
            <a:spAutoFit/>
          </a:bodyPr>
          <a:p>
            <a:r>
              <a:rPr lang="zh-CN" altLang="en-US" sz="3200" b="1" dirty="0">
                <a:solidFill>
                  <a:srgbClr val="FF00FF"/>
                </a:solidFill>
                <a:latin typeface="黑体" panose="02010609060101010101" pitchFamily="49" charset="-122"/>
                <a:ea typeface="黑体" panose="02010609060101010101" pitchFamily="49" charset="-122"/>
              </a:rPr>
              <a:t>战前准备</a:t>
            </a:r>
            <a:endParaRPr lang="zh-CN" altLang="en-US" sz="3200" b="1" dirty="0">
              <a:solidFill>
                <a:srgbClr val="FF00FF"/>
              </a:solidFill>
              <a:latin typeface="黑体" panose="02010609060101010101" pitchFamily="49" charset="-122"/>
              <a:ea typeface="黑体" panose="02010609060101010101" pitchFamily="49" charset="-122"/>
            </a:endParaRPr>
          </a:p>
        </p:txBody>
      </p:sp>
      <p:sp>
        <p:nvSpPr>
          <p:cNvPr id="4" name="Rectangle 2"/>
          <p:cNvSpPr/>
          <p:nvPr/>
        </p:nvSpPr>
        <p:spPr>
          <a:xfrm>
            <a:off x="1515110" y="1626870"/>
            <a:ext cx="6114415" cy="553085"/>
          </a:xfrm>
          <a:prstGeom prst="rect">
            <a:avLst/>
          </a:prstGeom>
          <a:noFill/>
          <a:ln w="9525">
            <a:noFill/>
          </a:ln>
        </p:spPr>
        <p:txBody>
          <a:bodyPr wrap="square" anchor="t">
            <a:spAutoFit/>
          </a:bodyPr>
          <a:p>
            <a:r>
              <a:rPr lang="en-US" altLang="zh-CN" sz="3000" b="1" dirty="0">
                <a:solidFill>
                  <a:schemeClr val="tx1"/>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chemeClr val="tx1"/>
                </a:solidFill>
                <a:latin typeface="黑体" panose="02010609060101010101" pitchFamily="49" charset="-122"/>
                <a:ea typeface="黑体" panose="02010609060101010101" pitchFamily="49" charset="-122"/>
                <a:cs typeface="黑体" panose="02010609060101010101" pitchFamily="49" charset="-122"/>
              </a:rPr>
              <a:t>曹刿求见鲁庄公的原因是什么？</a:t>
            </a:r>
            <a:endParaRPr lang="zh-CN" altLang="en-US" sz="30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17412" name="矩形 5"/>
          <p:cNvSpPr/>
          <p:nvPr/>
        </p:nvSpPr>
        <p:spPr>
          <a:xfrm>
            <a:off x="4240530" y="2464435"/>
            <a:ext cx="4742180" cy="1753235"/>
          </a:xfrm>
          <a:prstGeom prst="rect">
            <a:avLst/>
          </a:prstGeom>
          <a:solidFill>
            <a:srgbClr val="FF0000">
              <a:alpha val="16000"/>
            </a:srgbClr>
          </a:solidFill>
          <a:ln w="9525">
            <a:noFill/>
          </a:ln>
        </p:spPr>
        <p:txBody>
          <a:bodyPr wrap="square" anchor="t">
            <a:spAutoFit/>
          </a:bodyPr>
          <a:p>
            <a:pPr algn="ctr">
              <a:lnSpc>
                <a:spcPct val="18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请见原因</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i="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en-US" altLang="zh-CN" sz="3000" b="1" i="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lnSpc>
                <a:spcPct val="18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“肉食者鄙，未能远谋。”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3076" name="Picture 7" descr="http://static15.photo.sina.com.cn/bmiddle/49020b36t656f8c15a58e"/>
          <p:cNvPicPr>
            <a:picLocks noChangeAspect="1"/>
          </p:cNvPicPr>
          <p:nvPr/>
        </p:nvPicPr>
        <p:blipFill>
          <a:blip r:embed="rId2"/>
          <a:stretch>
            <a:fillRect/>
          </a:stretch>
        </p:blipFill>
        <p:spPr>
          <a:xfrm>
            <a:off x="685800" y="2179955"/>
            <a:ext cx="3096260" cy="2322195"/>
          </a:xfrm>
          <a:prstGeom prst="rect">
            <a:avLst/>
          </a:prstGeom>
          <a:noFill/>
          <a:ln w="38100" cap="flat" cmpd="sng">
            <a:solidFill>
              <a:srgbClr val="BFBFBF"/>
            </a:solidFill>
            <a:prstDash val="solid"/>
            <a:round/>
            <a:headEnd type="none" w="med" len="med"/>
            <a:tailEnd type="none" w="med" len="med"/>
          </a:ln>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0" end="1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blinds(horizontal)">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412">
                                            <p:txEl>
                                              <p:charRg st="4294967295" end="429496729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7412">
                                            <p:txEl>
                                              <p:charRg st="0"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412">
                                            <p:txEl>
                                              <p:charRg st="8"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41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a:stretch>
        </a:blipFill>
        <a:effectLst/>
      </p:bgPr>
    </p:bg>
    <p:spTree>
      <p:nvGrpSpPr>
        <p:cNvPr id="1" name=""/>
        <p:cNvGrpSpPr/>
        <p:nvPr/>
      </p:nvGrpSpPr>
      <p:grpSpPr>
        <a:xfrm>
          <a:off x="0" y="0"/>
          <a:ext cx="0" cy="0"/>
          <a:chOff x="0" y="0"/>
          <a:chExt cx="0" cy="0"/>
        </a:xfrm>
      </p:grpSpPr>
      <p:sp>
        <p:nvSpPr>
          <p:cNvPr id="242690" name="文本框 1"/>
          <p:cNvSpPr txBox="1">
            <a:spLocks noChangeArrowheads="1"/>
          </p:cNvSpPr>
          <p:nvPr/>
        </p:nvSpPr>
        <p:spPr bwMode="auto">
          <a:xfrm>
            <a:off x="762635" y="793115"/>
            <a:ext cx="73075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charset="0"/>
            </a:pPr>
            <a:r>
              <a:rPr lang="en-US" altLang="zh-CN" sz="3000" b="1" dirty="0">
                <a:latin typeface="黑体" panose="02010609060101010101" pitchFamily="49" charset="-122"/>
                <a:ea typeface="黑体" panose="02010609060101010101" pitchFamily="49" charset="-122"/>
                <a:cs typeface="黑体" panose="02010609060101010101" pitchFamily="49" charset="-122"/>
              </a:rPr>
              <a:t>2.</a:t>
            </a:r>
            <a:r>
              <a:rPr lang="zh-CN" altLang="en-US" sz="3000" b="1" dirty="0">
                <a:latin typeface="黑体" panose="02010609060101010101" pitchFamily="49" charset="-122"/>
                <a:ea typeface="黑体" panose="02010609060101010101" pitchFamily="49" charset="-122"/>
                <a:cs typeface="黑体" panose="02010609060101010101" pitchFamily="49" charset="-122"/>
              </a:rPr>
              <a:t>朗读第一段，鲁国各派对战争</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态度</a:t>
            </a:r>
            <a:r>
              <a:rPr lang="zh-CN" altLang="en-US" sz="3000" b="1" dirty="0">
                <a:latin typeface="黑体" panose="02010609060101010101" pitchFamily="49" charset="-122"/>
                <a:ea typeface="黑体" panose="02010609060101010101" pitchFamily="49" charset="-122"/>
                <a:cs typeface="黑体" panose="02010609060101010101" pitchFamily="49" charset="-122"/>
              </a:rPr>
              <a:t>如何？</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2"/>
          <p:cNvSpPr txBox="1">
            <a:spLocks noChangeArrowheads="1"/>
          </p:cNvSpPr>
          <p:nvPr/>
        </p:nvSpPr>
        <p:spPr bwMode="auto">
          <a:xfrm>
            <a:off x="392430" y="1767205"/>
            <a:ext cx="2012315"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00"/>
                </a:solidFill>
                <a:latin typeface="黑体" panose="02010609060101010101" pitchFamily="49" charset="-122"/>
                <a:ea typeface="黑体" panose="02010609060101010101" pitchFamily="49" charset="-122"/>
              </a:rPr>
              <a:t>“</a:t>
            </a:r>
            <a:r>
              <a:rPr lang="zh-CN" altLang="en-US" sz="3000" b="1">
                <a:solidFill>
                  <a:srgbClr val="FF0000"/>
                </a:solidFill>
                <a:latin typeface="黑体" panose="02010609060101010101" pitchFamily="49" charset="-122"/>
                <a:ea typeface="黑体" panose="02010609060101010101" pitchFamily="49" charset="-122"/>
              </a:rPr>
              <a:t>公将战”</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13" name="文本框 12"/>
          <p:cNvSpPr txBox="1">
            <a:spLocks noChangeArrowheads="1"/>
          </p:cNvSpPr>
          <p:nvPr/>
        </p:nvSpPr>
        <p:spPr bwMode="auto">
          <a:xfrm>
            <a:off x="3725545" y="1710055"/>
            <a:ext cx="489521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统治者鲁庄公积极应战</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2" name="文本框 2"/>
          <p:cNvSpPr txBox="1">
            <a:spLocks noChangeArrowheads="1"/>
          </p:cNvSpPr>
          <p:nvPr/>
        </p:nvSpPr>
        <p:spPr bwMode="auto">
          <a:xfrm>
            <a:off x="392430" y="2631440"/>
            <a:ext cx="4560570"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00"/>
                </a:solidFill>
                <a:latin typeface="黑体" panose="02010609060101010101" pitchFamily="49" charset="-122"/>
                <a:ea typeface="黑体" panose="02010609060101010101" pitchFamily="49" charset="-122"/>
              </a:rPr>
              <a:t>“</a:t>
            </a:r>
            <a:r>
              <a:rPr lang="zh-CN" altLang="en-US" sz="3000" b="1">
                <a:solidFill>
                  <a:srgbClr val="FF0000"/>
                </a:solidFill>
                <a:latin typeface="黑体" panose="02010609060101010101" pitchFamily="49" charset="-122"/>
                <a:ea typeface="黑体" panose="02010609060101010101" pitchFamily="49" charset="-122"/>
              </a:rPr>
              <a:t>肉食者谋之，又何间焉”</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5336540" y="2631440"/>
            <a:ext cx="3284220"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百姓漠不关心</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4" name="文本框 2"/>
          <p:cNvSpPr txBox="1">
            <a:spLocks noChangeArrowheads="1"/>
          </p:cNvSpPr>
          <p:nvPr/>
        </p:nvSpPr>
        <p:spPr bwMode="auto">
          <a:xfrm>
            <a:off x="392430" y="3515360"/>
            <a:ext cx="4408805"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00"/>
                </a:solidFill>
                <a:latin typeface="黑体" panose="02010609060101010101" pitchFamily="49" charset="-122"/>
                <a:ea typeface="黑体" panose="02010609060101010101" pitchFamily="49" charset="-122"/>
              </a:rPr>
              <a:t>“</a:t>
            </a:r>
            <a:r>
              <a:rPr lang="zh-CN" altLang="en-US" sz="3000" b="1">
                <a:solidFill>
                  <a:srgbClr val="FF0000"/>
                </a:solidFill>
                <a:latin typeface="黑体" panose="02010609060101010101" pitchFamily="49" charset="-122"/>
                <a:ea typeface="黑体" panose="02010609060101010101" pitchFamily="49" charset="-122"/>
              </a:rPr>
              <a:t>肉食者鄙，未能远谋”</a:t>
            </a:r>
            <a:endParaRPr lang="zh-CN" altLang="en-US" sz="3000" b="1">
              <a:solidFill>
                <a:srgbClr val="FF0000"/>
              </a:solidFill>
              <a:latin typeface="黑体" panose="02010609060101010101" pitchFamily="49" charset="-122"/>
              <a:ea typeface="黑体" panose="02010609060101010101" pitchFamily="49" charset="-122"/>
            </a:endParaRPr>
          </a:p>
        </p:txBody>
      </p:sp>
      <p:sp>
        <p:nvSpPr>
          <p:cNvPr id="5" name="文本框 4"/>
          <p:cNvSpPr txBox="1">
            <a:spLocks noChangeArrowheads="1"/>
          </p:cNvSpPr>
          <p:nvPr/>
        </p:nvSpPr>
        <p:spPr bwMode="auto">
          <a:xfrm>
            <a:off x="5336540" y="3515360"/>
            <a:ext cx="328104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曹刿主动请缨</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linds(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2" grpId="0" bldLvl="0" animBg="1"/>
      <p:bldP spid="3" grpId="0" bldLvl="0" animBg="1"/>
      <p:bldP spid="4" grpId="0" bldLvl="0" animBg="1"/>
      <p:bldP spid="5"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p:sp>
        <p:nvSpPr>
          <p:cNvPr id="3" name="矩形 2"/>
          <p:cNvSpPr/>
          <p:nvPr/>
        </p:nvSpPr>
        <p:spPr>
          <a:xfrm>
            <a:off x="582295" y="1159510"/>
            <a:ext cx="7980045" cy="3815080"/>
          </a:xfrm>
          <a:prstGeom prst="rect">
            <a:avLst/>
          </a:prstGeom>
          <a:solidFill>
            <a:srgbClr val="0070C0">
              <a:alpha val="16000"/>
            </a:srgbClr>
          </a:solidFill>
          <a:ln w="9525">
            <a:noFill/>
          </a:ln>
        </p:spPr>
        <p:txBody>
          <a:bodyPr wrap="square" anchor="t">
            <a:spAutoFit/>
          </a:bodyPr>
          <a:p>
            <a:pPr algn="ctr">
              <a:lnSpc>
                <a:spcPct val="10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战前准备</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spcBef>
                <a:spcPts val="600"/>
              </a:spcBef>
            </a:pPr>
            <a:r>
              <a:rPr lang="zh-CN" altLang="en-US" sz="30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“衣食所安，弗敢专也，必以分人。”</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“牺牲玉帛，弗敢加也，必以信。”</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“小大之狱，虽不能察，必以情。”</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曹刿评价</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spcBef>
                <a:spcPts val="600"/>
              </a:spcBef>
            </a:pPr>
            <a:r>
              <a:rPr lang="zh-CN" altLang="en-US" sz="3000" b="1" dirty="0">
                <a:solidFill>
                  <a:srgbClr val="000000"/>
                </a:solidFill>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“小惠未徧，民弗从也。”</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“小信未孚，神弗福也。”</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gn="ctr">
              <a:lnSpc>
                <a:spcPct val="100000"/>
              </a:lnSpc>
            </a:pPr>
            <a:r>
              <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rPr>
              <a:t>  “忠之属也。可以一战。”</a:t>
            </a:r>
            <a:endParaRPr lang="zh-CN" altLang="en-US" sz="28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244738" name="文本框 1"/>
          <p:cNvSpPr txBox="1">
            <a:spLocks noChangeArrowheads="1"/>
          </p:cNvSpPr>
          <p:nvPr/>
        </p:nvSpPr>
        <p:spPr bwMode="auto">
          <a:xfrm>
            <a:off x="353060" y="400685"/>
            <a:ext cx="843724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20000"/>
              </a:lnSpc>
              <a:buFont typeface="Wingdings" panose="05000000000000000000" charset="0"/>
            </a:pPr>
            <a:r>
              <a:rPr lang="en-US" altLang="zh-CN" sz="3000" b="1" dirty="0">
                <a:latin typeface="黑体" panose="02010609060101010101" pitchFamily="49" charset="-122"/>
                <a:ea typeface="黑体" panose="02010609060101010101" pitchFamily="49" charset="-122"/>
                <a:cs typeface="黑体" panose="02010609060101010101" pitchFamily="49" charset="-122"/>
              </a:rPr>
              <a:t>3.</a:t>
            </a:r>
            <a:r>
              <a:rPr lang="zh-CN" altLang="en-US" sz="3000" b="1" dirty="0">
                <a:latin typeface="黑体" panose="02010609060101010101" pitchFamily="49" charset="-122"/>
                <a:ea typeface="黑体" panose="02010609060101010101" pitchFamily="49" charset="-122"/>
                <a:cs typeface="黑体" panose="02010609060101010101" pitchFamily="49" charset="-122"/>
              </a:rPr>
              <a:t>战前曹刿与鲁庄公是怎样论战的？</a:t>
            </a:r>
            <a:endParaRPr lang="zh-CN" altLang="en-US" sz="3000" b="1" dirty="0">
              <a:solidFill>
                <a:srgbClr val="0000FF"/>
              </a:solidFill>
              <a:latin typeface="黑体" panose="02010609060101010101" pitchFamily="49" charset="-122"/>
              <a:ea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5000"/>
          </a:blip>
          <a:stretch>
            <a:fillRect/>
          </a:stretch>
        </a:blipFill>
        <a:effectLst/>
      </p:bgPr>
    </p:bg>
    <p:spTree>
      <p:nvGrpSpPr>
        <p:cNvPr id="1" name=""/>
        <p:cNvGrpSpPr/>
        <p:nvPr/>
      </p:nvGrpSpPr>
      <p:grpSpPr>
        <a:xfrm>
          <a:off x="0" y="0"/>
          <a:ext cx="0" cy="0"/>
          <a:chOff x="0" y="0"/>
          <a:chExt cx="0" cy="0"/>
        </a:xfrm>
      </p:grpSpPr>
      <p:sp>
        <p:nvSpPr>
          <p:cNvPr id="9" name="文本框 8"/>
          <p:cNvSpPr txBox="1">
            <a:spLocks noChangeArrowheads="1"/>
          </p:cNvSpPr>
          <p:nvPr/>
        </p:nvSpPr>
        <p:spPr bwMode="auto">
          <a:xfrm>
            <a:off x="2153285" y="808990"/>
            <a:ext cx="1186180"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rPr>
              <a:t>主题：</a:t>
            </a:r>
            <a:endParaRPr lang="zh-CN" altLang="en-US" sz="3000" b="1" dirty="0">
              <a:solidFill>
                <a:srgbClr val="FF0000"/>
              </a:solidFill>
              <a:latin typeface="黑体" panose="02010609060101010101" pitchFamily="49" charset="-122"/>
              <a:ea typeface="黑体" panose="02010609060101010101" pitchFamily="49" charset="-122"/>
            </a:endParaRPr>
          </a:p>
        </p:txBody>
      </p:sp>
      <p:sp>
        <p:nvSpPr>
          <p:cNvPr id="2" name="文本框 1"/>
          <p:cNvSpPr txBox="1">
            <a:spLocks noChangeArrowheads="1"/>
          </p:cNvSpPr>
          <p:nvPr/>
        </p:nvSpPr>
        <p:spPr bwMode="auto">
          <a:xfrm>
            <a:off x="500380" y="1993900"/>
            <a:ext cx="8143875" cy="2168525"/>
          </a:xfrm>
          <a:prstGeom prst="rect">
            <a:avLst/>
          </a:prstGeom>
          <a:solidFill>
            <a:srgbClr val="0070C0">
              <a:alpha val="16000"/>
            </a:srgbClr>
          </a:solidFill>
          <a:ln w="28575" cmpd="dbl">
            <a:solidFill>
              <a:srgbClr val="0070C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latin typeface="黑体" panose="02010609060101010101" pitchFamily="49" charset="-122"/>
                <a:ea typeface="黑体" panose="02010609060101010101" pitchFamily="49" charset="-122"/>
                <a:cs typeface="黑体" panose="02010609060101010101" pitchFamily="49" charset="-122"/>
              </a:rPr>
              <a:t>庄公提出三个条件：近臣、神灵和人民。曹刿否定了前两者，肯定了第三者，</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体现“取信于民”的思想，这是政治的“远谋”</a:t>
            </a:r>
            <a:r>
              <a:rPr lang="zh-CN" altLang="en-US" sz="3000" b="1" dirty="0">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a:spLocks noChangeArrowheads="1"/>
          </p:cNvSpPr>
          <p:nvPr/>
        </p:nvSpPr>
        <p:spPr bwMode="auto">
          <a:xfrm>
            <a:off x="3804285" y="808990"/>
            <a:ext cx="203644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何以战”</a:t>
            </a:r>
            <a:endPar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3" grpId="0"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a:xfrm>
          <a:off x="0" y="0"/>
          <a:ext cx="0" cy="0"/>
          <a:chOff x="0" y="0"/>
          <a:chExt cx="0" cy="0"/>
        </a:xfrm>
      </p:grpSpPr>
      <p:sp>
        <p:nvSpPr>
          <p:cNvPr id="6" name="文本框 2"/>
          <p:cNvSpPr txBox="1">
            <a:spLocks noChangeArrowheads="1"/>
          </p:cNvSpPr>
          <p:nvPr/>
        </p:nvSpPr>
        <p:spPr bwMode="auto">
          <a:xfrm>
            <a:off x="393700" y="1675130"/>
            <a:ext cx="8393430" cy="565150"/>
          </a:xfrm>
          <a:prstGeom prst="rect">
            <a:avLst/>
          </a:prstGeom>
          <a:solidFill>
            <a:srgbClr val="0070C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）“公将鼓之</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齐人三鼓。刿曰：‘可矣。’”</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文本框 8"/>
          <p:cNvSpPr txBox="1">
            <a:spLocks noChangeArrowheads="1"/>
          </p:cNvSpPr>
          <p:nvPr/>
        </p:nvSpPr>
        <p:spPr bwMode="auto">
          <a:xfrm>
            <a:off x="4977765" y="2295525"/>
            <a:ext cx="3809365"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进攻</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时机的把握</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11" name="文本框 10"/>
          <p:cNvSpPr txBox="1">
            <a:spLocks noChangeArrowheads="1"/>
          </p:cNvSpPr>
          <p:nvPr/>
        </p:nvSpPr>
        <p:spPr bwMode="auto">
          <a:xfrm>
            <a:off x="3952875" y="4358640"/>
            <a:ext cx="1125220" cy="645160"/>
          </a:xfrm>
          <a:prstGeom prst="rect">
            <a:avLst/>
          </a:prstGeom>
          <a:solidFill>
            <a:srgbClr val="FFFF00">
              <a:alpha val="16000"/>
            </a:srgbClr>
          </a:solidFill>
          <a:ln w="28575" cmpd="dbl">
            <a:solidFill>
              <a:srgbClr val="00B050"/>
            </a:solidFill>
            <a:prstDash val="sysDash"/>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385D8A"/>
                </a:solidFill>
                <a:prstDash val="sysDot"/>
                <a:round/>
              </a14:hiddenLine>
            </a:ext>
          </a:extLst>
        </p:spPr>
        <p:txBody>
          <a:bodyPr wrap="square">
            <a:spAutoFit/>
          </a:bodyPr>
          <a:lstStyle/>
          <a:p>
            <a:pPr>
              <a:buFont typeface="Arial" panose="020B0604020202020204" pitchFamily="34" charset="0"/>
              <a:buNone/>
            </a:pPr>
            <a:r>
              <a:rPr lang="zh-CN" altLang="en-US" sz="3600" b="1">
                <a:solidFill>
                  <a:srgbClr val="FF0000"/>
                </a:solidFill>
                <a:latin typeface="华文中宋" panose="02010600040101010101" charset="-122"/>
                <a:ea typeface="华文中宋" panose="02010600040101010101" charset="-122"/>
                <a:sym typeface="宋体" panose="02010600030101010101" pitchFamily="2" charset="-122"/>
              </a:rPr>
              <a:t>对比</a:t>
            </a:r>
            <a:endParaRPr lang="zh-CN" altLang="en-US" sz="3600" b="1">
              <a:solidFill>
                <a:srgbClr val="FF0000"/>
              </a:solidFill>
              <a:latin typeface="华文中宋" panose="02010600040101010101" charset="-122"/>
              <a:ea typeface="华文中宋" panose="02010600040101010101" charset="-122"/>
              <a:sym typeface="宋体" panose="02010600030101010101" pitchFamily="2" charset="-122"/>
            </a:endParaRPr>
          </a:p>
        </p:txBody>
      </p:sp>
      <p:sp>
        <p:nvSpPr>
          <p:cNvPr id="3" name="文本框 2"/>
          <p:cNvSpPr txBox="1">
            <a:spLocks noChangeArrowheads="1"/>
          </p:cNvSpPr>
          <p:nvPr/>
        </p:nvSpPr>
        <p:spPr bwMode="auto">
          <a:xfrm>
            <a:off x="389255" y="2908300"/>
            <a:ext cx="8397875" cy="1210945"/>
          </a:xfrm>
          <a:prstGeom prst="rect">
            <a:avLst/>
          </a:prstGeom>
          <a:solidFill>
            <a:srgbClr val="0070C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buFont typeface="Arial" panose="020B0604020202020204" pitchFamily="34" charset="0"/>
              <a:buNone/>
            </a:pP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）“公将驰之</a:t>
            </a:r>
            <a:r>
              <a:rPr lang="en-US" altLang="zh-CN" sz="2800" b="1">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rPr>
              <a:t>登轼而望之，曰：‘可矣。’遂逐齐师。”</a:t>
            </a:r>
            <a:endParaRPr lang="zh-CN" altLang="en-US" sz="28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5134610" y="3566160"/>
            <a:ext cx="3652520" cy="55308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追击时机的把握</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8" name="Rectangle 2"/>
          <p:cNvSpPr/>
          <p:nvPr/>
        </p:nvSpPr>
        <p:spPr>
          <a:xfrm>
            <a:off x="389255" y="532130"/>
            <a:ext cx="8159750" cy="1014730"/>
          </a:xfrm>
          <a:prstGeom prst="rect">
            <a:avLst/>
          </a:prstGeom>
          <a:noFill/>
          <a:ln w="9525">
            <a:noFill/>
          </a:ln>
        </p:spPr>
        <p:txBody>
          <a:bodyPr wrap="square" anchor="t">
            <a:spAutoFit/>
          </a:bodyPr>
          <a:p>
            <a:pPr>
              <a:lnSpc>
                <a:spcPct val="10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en-US" sz="3000" b="1" dirty="0">
                <a:latin typeface="黑体" panose="02010609060101010101" pitchFamily="49" charset="-122"/>
                <a:ea typeface="黑体" panose="02010609060101010101" pitchFamily="49" charset="-122"/>
                <a:cs typeface="黑体" panose="02010609060101010101" pitchFamily="49" charset="-122"/>
              </a:rPr>
              <a:t>4</a:t>
            </a:r>
            <a:r>
              <a:rPr lang="zh-CN" altLang="en-US" sz="3000" b="1" dirty="0">
                <a:latin typeface="黑体" panose="02010609060101010101" pitchFamily="49" charset="-122"/>
                <a:ea typeface="黑体" panose="02010609060101010101" pitchFamily="49" charset="-122"/>
                <a:cs typeface="黑体" panose="02010609060101010101" pitchFamily="49" charset="-122"/>
              </a:rPr>
              <a:t>.在战争中，曹刿是怎样帮助鲁庄公选择反攻时机的？</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1" nodeType="clickEffect">
                                  <p:stCondLst>
                                    <p:cond delay="0"/>
                                  </p:stCondLst>
                                  <p:iterate type="lt">
                                    <p:tmPct val="50000"/>
                                  </p:iterate>
                                  <p:childTnLst>
                                    <p:set>
                                      <p:cBhvr>
                                        <p:cTn id="26" dur="1" fill="hold">
                                          <p:stCondLst>
                                            <p:cond delay="0"/>
                                          </p:stCondLst>
                                        </p:cTn>
                                        <p:tgtEl>
                                          <p:spTgt spid="11"/>
                                        </p:tgtEl>
                                        <p:attrNameLst>
                                          <p:attrName>style.visibility</p:attrName>
                                        </p:attrNameLst>
                                      </p:cBhvr>
                                      <p:to>
                                        <p:strVal val="visible"/>
                                      </p:to>
                                    </p:set>
                                    <p:anim calcmode="discrete" valueType="clr">
                                      <p:cBhvr override="childStyle">
                                        <p:cTn id="27"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1"/>
                                        </p:tgtEl>
                                        <p:attrNameLst>
                                          <p:attrName>fillcolor</p:attrName>
                                        </p:attrNameLst>
                                      </p:cBhvr>
                                      <p:tavLst>
                                        <p:tav tm="0">
                                          <p:val>
                                            <p:clrVal>
                                              <a:schemeClr val="accent2"/>
                                            </p:clrVal>
                                          </p:val>
                                        </p:tav>
                                        <p:tav tm="50000">
                                          <p:val>
                                            <p:clrVal>
                                              <a:schemeClr val="hlink"/>
                                            </p:clrVal>
                                          </p:val>
                                        </p:tav>
                                      </p:tavLst>
                                    </p:anim>
                                    <p:set>
                                      <p:cBhvr>
                                        <p:cTn id="29"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9" grpId="0" bldLvl="0" animBg="1"/>
      <p:bldP spid="3" grpId="0" bldLvl="0" animBg="1"/>
      <p:bldP spid="4" grpId="0" bldLvl="0" animBg="1"/>
      <p:bldP spid="11"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30000"/>
          </a:blip>
          <a:stretch>
            <a:fillRect/>
          </a:stretch>
        </a:blipFill>
        <a:effectLst/>
      </p:bgPr>
    </p:bg>
    <p:spTree>
      <p:nvGrpSpPr>
        <p:cNvPr id="1" name=""/>
        <p:cNvGrpSpPr/>
        <p:nvPr/>
      </p:nvGrpSpPr>
      <p:grpSpPr/>
      <p:pic>
        <p:nvPicPr>
          <p:cNvPr id="10241" name="图片 30721" descr="春秋地图"/>
          <p:cNvPicPr>
            <a:picLocks noChangeAspect="1" noChangeArrowheads="1"/>
          </p:cNvPicPr>
          <p:nvPr/>
        </p:nvPicPr>
        <p:blipFill>
          <a:blip r:embed="rId2">
            <a:clrChange>
              <a:clrFrom>
                <a:srgbClr val="FFFFFF">
                  <a:alpha val="100000"/>
                </a:srgbClr>
              </a:clrFrom>
              <a:clrTo>
                <a:srgbClr val="FFFFFF">
                  <a:alpha val="100000"/>
                  <a:alpha val="0"/>
                </a:srgbClr>
              </a:clrTo>
            </a:clrChange>
          </a:blip>
          <a:srcRect/>
          <a:stretch>
            <a:fillRect/>
          </a:stretch>
        </p:blipFill>
        <p:spPr bwMode="auto">
          <a:xfrm>
            <a:off x="239395" y="139065"/>
            <a:ext cx="8663940" cy="493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文本框 2"/>
          <p:cNvSpPr txBox="1">
            <a:spLocks noChangeArrowheads="1"/>
          </p:cNvSpPr>
          <p:nvPr/>
        </p:nvSpPr>
        <p:spPr bwMode="auto">
          <a:xfrm>
            <a:off x="-6985" y="10795"/>
            <a:ext cx="561975" cy="1938020"/>
          </a:xfrm>
          <a:prstGeom prst="rect">
            <a:avLst/>
          </a:prstGeom>
          <a:solidFill>
            <a:srgbClr val="FF0000">
              <a:alpha val="17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a:solidFill>
                  <a:srgbClr val="FF0000"/>
                </a:solidFill>
                <a:latin typeface="黑体" panose="02010609060101010101" pitchFamily="49" charset="-122"/>
                <a:ea typeface="黑体" panose="02010609060101010101" pitchFamily="49" charset="-122"/>
              </a:rPr>
              <a:t>春秋地图</a:t>
            </a:r>
            <a:endParaRPr lang="zh-CN" altLang="en-US" sz="3000" b="1">
              <a:solidFill>
                <a:srgbClr val="FF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anim calcmode="lin" valueType="num">
                                      <p:cBhvr>
                                        <p:cTn id="7" dur="500" fill="hold"/>
                                        <p:tgtEl>
                                          <p:spTgt spid="10241"/>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1"/>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1"/>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1"/>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blinds(horizontal)">
                                      <p:cBhvr>
                                        <p:cTn id="1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p:sp>
        <p:nvSpPr>
          <p:cNvPr id="2" name="Rectangle 2"/>
          <p:cNvSpPr/>
          <p:nvPr/>
        </p:nvSpPr>
        <p:spPr>
          <a:xfrm>
            <a:off x="453390" y="521970"/>
            <a:ext cx="8237855" cy="1198880"/>
          </a:xfrm>
          <a:prstGeom prst="rect">
            <a:avLst/>
          </a:prstGeom>
          <a:noFill/>
          <a:ln w="9525">
            <a:noFill/>
          </a:ln>
        </p:spPr>
        <p:txBody>
          <a:bodyPr wrap="square" anchor="t">
            <a:spAutoFit/>
          </a:bodyPr>
          <a:p>
            <a:pPr>
              <a:lnSpc>
                <a:spcPct val="120000"/>
              </a:lnSpc>
            </a:pPr>
            <a:r>
              <a:rPr lang="en-US" altLang="zh-CN" sz="3000" b="1" dirty="0">
                <a:latin typeface="黑体" panose="02010609060101010101" pitchFamily="49" charset="-122"/>
                <a:ea typeface="黑体" panose="02010609060101010101" pitchFamily="49" charset="-122"/>
                <a:cs typeface="黑体" panose="02010609060101010101" pitchFamily="49" charset="-122"/>
              </a:rPr>
              <a:t>    5</a:t>
            </a:r>
            <a:r>
              <a:rPr lang="zh-CN" altLang="en-US" sz="3000" b="1" dirty="0">
                <a:latin typeface="黑体" panose="02010609060101010101" pitchFamily="49" charset="-122"/>
                <a:ea typeface="黑体" panose="02010609060101010101" pitchFamily="49" charset="-122"/>
                <a:cs typeface="黑体" panose="02010609060101010101" pitchFamily="49" charset="-122"/>
              </a:rPr>
              <a:t>.鲁国获胜后，“公问其故”，曹刿的解释分几层意思？</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448310" y="1796415"/>
            <a:ext cx="8531225" cy="2584450"/>
          </a:xfrm>
          <a:prstGeom prst="rect">
            <a:avLst/>
          </a:prstGeom>
          <a:solidFill>
            <a:srgbClr val="0070C0">
              <a:alpha val="16000"/>
            </a:srgbClr>
          </a:solidFill>
          <a:ln w="9525">
            <a:noFill/>
          </a:ln>
        </p:spPr>
        <p:txBody>
          <a:bodyPr wrap="square" anchor="t">
            <a:spAutoFit/>
          </a:bodyPr>
          <a:p>
            <a:pPr>
              <a:lnSpc>
                <a:spcPct val="18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）齐人三鼓，鲁军一鼓，彼竭我盈，故克之。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8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）下视其辙，登轼望之，辙乱旗靡，故逐之。</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8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3</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）知己知彼，把握战机，后发制人。</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charRg st="0" end="2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0" end="2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3" end="4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46" end="6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a:stretch>
        </a:blipFill>
        <a:effectLst/>
      </p:bgPr>
    </p:bg>
    <p:spTree>
      <p:nvGrpSpPr>
        <p:cNvPr id="1" name=""/>
        <p:cNvGrpSpPr/>
        <p:nvPr/>
      </p:nvGrpSpPr>
      <p:grpSpPr>
        <a:xfrm>
          <a:off x="0" y="0"/>
          <a:ext cx="0" cy="0"/>
          <a:chOff x="0" y="0"/>
          <a:chExt cx="0" cy="0"/>
        </a:xfrm>
      </p:grpSpPr>
      <p:sp>
        <p:nvSpPr>
          <p:cNvPr id="249858" name="文本框 1"/>
          <p:cNvSpPr txBox="1">
            <a:spLocks noChangeArrowheads="1"/>
          </p:cNvSpPr>
          <p:nvPr/>
        </p:nvSpPr>
        <p:spPr bwMode="auto">
          <a:xfrm>
            <a:off x="528955" y="433705"/>
            <a:ext cx="8241030"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Wingdings" panose="05000000000000000000" charset="0"/>
            </a:pPr>
            <a:r>
              <a:rPr lang="en-US" altLang="zh-CN" sz="3000" b="1" dirty="0">
                <a:latin typeface="黑体" panose="02010609060101010101" pitchFamily="49" charset="-122"/>
                <a:ea typeface="黑体" panose="02010609060101010101" pitchFamily="49" charset="-122"/>
                <a:cs typeface="黑体" panose="02010609060101010101" pitchFamily="49" charset="-122"/>
              </a:rPr>
              <a:t>    6.</a:t>
            </a:r>
            <a:r>
              <a:rPr lang="zh-CN" altLang="en-US" sz="3000" b="1" dirty="0">
                <a:latin typeface="黑体" panose="02010609060101010101" pitchFamily="49" charset="-122"/>
                <a:ea typeface="黑体" panose="02010609060101010101" pitchFamily="49" charset="-122"/>
                <a:cs typeface="黑体" panose="02010609060101010101" pitchFamily="49" charset="-122"/>
              </a:rPr>
              <a:t>第三段战争结束后的论战围绕什么展开？有何作用？</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377825" y="1635760"/>
            <a:ext cx="8505190" cy="2491740"/>
          </a:xfrm>
          <a:prstGeom prst="rect">
            <a:avLst/>
          </a:prstGeom>
          <a:solidFill>
            <a:srgbClr val="0070C0">
              <a:alpha val="16000"/>
            </a:srgbClr>
          </a:solidFill>
          <a:ln w="28575" cmpd="dbl">
            <a:solidFill>
              <a:srgbClr val="0070C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buFont typeface="Arial" panose="020B0604020202020204" pitchFamily="34" charset="0"/>
              <a:buNone/>
            </a:pPr>
            <a:r>
              <a:rPr lang="en-US"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a:t>
            </a:r>
            <a:r>
              <a:rPr lang="zh-CN"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围绕</a:t>
            </a:r>
            <a:r>
              <a:rPr lang="zh-CN"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胜利原因</a:t>
            </a:r>
            <a:r>
              <a:rPr lang="zh-CN"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展开；</a:t>
            </a:r>
            <a:endParaRPr lang="zh-CN"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30000"/>
              </a:lnSpc>
              <a:buFont typeface="Arial" panose="020B0604020202020204" pitchFamily="34" charset="0"/>
              <a:buNone/>
            </a:pPr>
            <a:r>
              <a:rPr lang="zh-CN"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    是对第</a:t>
            </a:r>
            <a:r>
              <a:rPr lang="en-US" altLang="zh-CN"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2</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段战争指挥的解释，是胜利必然性的揭示，</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表明曹刿军事上的</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30000"/>
              </a:lnSpc>
              <a:buFont typeface="Arial" panose="020B0604020202020204" pitchFamily="34" charset="0"/>
              <a:buNone/>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“远谋”</a:t>
            </a:r>
            <a:r>
              <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endParaRPr lang="zh-CN" altLang="en-US" sz="3000" b="1">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pic>
        <p:nvPicPr>
          <p:cNvPr id="3" name="图片 2"/>
          <p:cNvPicPr>
            <a:picLocks noChangeAspect="1"/>
          </p:cNvPicPr>
          <p:nvPr/>
        </p:nvPicPr>
        <p:blipFill>
          <a:blip r:embed="rId2"/>
          <a:stretch>
            <a:fillRect/>
          </a:stretch>
        </p:blipFill>
        <p:spPr>
          <a:xfrm>
            <a:off x="5545455" y="2880360"/>
            <a:ext cx="3395980" cy="2184400"/>
          </a:xfrm>
          <a:prstGeom prst="rect">
            <a:avLst/>
          </a:prstGeom>
          <a:effectLst>
            <a:softEdge rad="508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a:xfrm>
          <a:off x="0" y="0"/>
          <a:ext cx="0" cy="0"/>
          <a:chOff x="0" y="0"/>
          <a:chExt cx="0" cy="0"/>
        </a:xfrm>
      </p:grpSpPr>
      <p:sp>
        <p:nvSpPr>
          <p:cNvPr id="250882" name="文本框 1"/>
          <p:cNvSpPr txBox="1">
            <a:spLocks noChangeArrowheads="1"/>
          </p:cNvSpPr>
          <p:nvPr/>
        </p:nvSpPr>
        <p:spPr bwMode="auto">
          <a:xfrm>
            <a:off x="459105" y="472440"/>
            <a:ext cx="822515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0000"/>
              </a:lnSpc>
              <a:buFont typeface="Wingdings" panose="05000000000000000000" charset="0"/>
            </a:pPr>
            <a:r>
              <a:rPr lang="en-US" altLang="zh-CN" sz="3000" b="1" dirty="0">
                <a:latin typeface="黑体" panose="02010609060101010101" pitchFamily="49" charset="-122"/>
                <a:ea typeface="黑体" panose="02010609060101010101" pitchFamily="49" charset="-122"/>
                <a:cs typeface="黑体" panose="02010609060101010101" pitchFamily="49" charset="-122"/>
              </a:rPr>
              <a:t>    7.</a:t>
            </a:r>
            <a:r>
              <a:rPr lang="zh-CN" altLang="en-US" sz="3000" b="1" dirty="0">
                <a:latin typeface="黑体" panose="02010609060101010101" pitchFamily="49" charset="-122"/>
                <a:ea typeface="黑体" panose="02010609060101010101" pitchFamily="49" charset="-122"/>
                <a:cs typeface="黑体" panose="02010609060101010101" pitchFamily="49" charset="-122"/>
              </a:rPr>
              <a:t>围绕着“论”字，在战争的前后，曹刿做了什么分析？</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175108" name="文本框 175107"/>
          <p:cNvSpPr txBox="1">
            <a:spLocks noChangeArrowheads="1"/>
          </p:cNvSpPr>
          <p:nvPr/>
        </p:nvSpPr>
        <p:spPr bwMode="auto">
          <a:xfrm>
            <a:off x="887730" y="1579245"/>
            <a:ext cx="600075" cy="33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Arial" panose="020B0604020202020204" pitchFamily="34" charset="0"/>
              <a:buNone/>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rPr>
              <a:t>战争胜利的因素 </a:t>
            </a:r>
            <a:endPar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09" name="直接连接符 175108"/>
          <p:cNvSpPr>
            <a:spLocks noChangeShapeType="1"/>
          </p:cNvSpPr>
          <p:nvPr/>
        </p:nvSpPr>
        <p:spPr bwMode="auto">
          <a:xfrm rot="2292649" flipV="1">
            <a:off x="1647216" y="3739948"/>
            <a:ext cx="485835" cy="15480"/>
          </a:xfrm>
          <a:prstGeom prst="line">
            <a:avLst/>
          </a:prstGeom>
          <a:noFill/>
          <a:ln w="25400">
            <a:solidFill>
              <a:srgbClr val="000000"/>
            </a:solidFill>
            <a:roun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txBody>
          <a:bodyPr rot="10800000"/>
          <a:lstStyle/>
          <a:p>
            <a:endParaRPr lang="zh-CN" altLang="en-US" sz="100" noProof="1"/>
          </a:p>
        </p:txBody>
      </p:sp>
      <p:sp>
        <p:nvSpPr>
          <p:cNvPr id="175110" name="直接连接符 175109"/>
          <p:cNvSpPr/>
          <p:nvPr/>
        </p:nvSpPr>
        <p:spPr>
          <a:xfrm rot="-3224806">
            <a:off x="1644688" y="2386326"/>
            <a:ext cx="433441" cy="238154"/>
          </a:xfrm>
          <a:prstGeom prst="line">
            <a:avLst/>
          </a:prstGeom>
          <a:ln w="25400">
            <a:headEnd type="none" w="med" len="med"/>
            <a:tailEnd type="triangle" w="med" len="med"/>
          </a:ln>
        </p:spPr>
        <p:style>
          <a:lnRef idx="2">
            <a:schemeClr val="dk1"/>
          </a:lnRef>
          <a:fillRef idx="0">
            <a:schemeClr val="dk1"/>
          </a:fillRef>
          <a:effectRef idx="1">
            <a:schemeClr val="dk1"/>
          </a:effectRef>
          <a:fontRef idx="minor">
            <a:schemeClr val="tx1"/>
          </a:fontRef>
        </p:style>
        <p:txBody>
          <a:bodyPr vert="eaVert"/>
          <a:lstStyle/>
          <a:p>
            <a:endParaRPr lang="zh-CN" altLang="en-US" sz="100" noProof="1">
              <a:latin typeface="Arial" panose="020B0604020202020204" pitchFamily="34" charset="0"/>
              <a:ea typeface="宋体" panose="02010600030101010101" pitchFamily="2" charset="-122"/>
            </a:endParaRPr>
          </a:p>
        </p:txBody>
      </p:sp>
      <p:sp>
        <p:nvSpPr>
          <p:cNvPr id="175111" name="文本框 175110"/>
          <p:cNvSpPr txBox="1">
            <a:spLocks noChangeArrowheads="1"/>
          </p:cNvSpPr>
          <p:nvPr/>
        </p:nvSpPr>
        <p:spPr bwMode="auto">
          <a:xfrm>
            <a:off x="2250440" y="1760220"/>
            <a:ext cx="1066800"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50000"/>
              </a:spcBef>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战略</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spcBef>
                <a:spcPct val="50000"/>
              </a:spcBef>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因素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12" name="文本框 175111"/>
          <p:cNvSpPr txBox="1">
            <a:spLocks noChangeArrowheads="1"/>
          </p:cNvSpPr>
          <p:nvPr/>
        </p:nvSpPr>
        <p:spPr bwMode="auto">
          <a:xfrm>
            <a:off x="2250440" y="3350895"/>
            <a:ext cx="1045210" cy="1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50000"/>
              </a:spcBef>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战术</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90000"/>
              </a:lnSpc>
              <a:spcBef>
                <a:spcPct val="50000"/>
              </a:spcBef>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因素 </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13" name="左大括号 175112"/>
          <p:cNvSpPr/>
          <p:nvPr/>
        </p:nvSpPr>
        <p:spPr bwMode="auto">
          <a:xfrm>
            <a:off x="3503878" y="1924288"/>
            <a:ext cx="228628" cy="826396"/>
          </a:xfrm>
          <a:prstGeom prst="leftBrace">
            <a:avLst>
              <a:gd name="adj1" fmla="val 21621"/>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lstStyle/>
          <a:p>
            <a:endParaRPr lang="zh-CN" altLang="en-US" sz="3000" b="1" noProof="1">
              <a:latin typeface="黑体" panose="02010609060101010101" pitchFamily="49" charset="-122"/>
              <a:ea typeface="黑体" panose="02010609060101010101" pitchFamily="49" charset="-122"/>
            </a:endParaRPr>
          </a:p>
        </p:txBody>
      </p:sp>
      <p:sp>
        <p:nvSpPr>
          <p:cNvPr id="175114" name="左大括号 175113"/>
          <p:cNvSpPr/>
          <p:nvPr/>
        </p:nvSpPr>
        <p:spPr bwMode="auto">
          <a:xfrm>
            <a:off x="3503878" y="3488962"/>
            <a:ext cx="228628" cy="877599"/>
          </a:xfrm>
          <a:prstGeom prst="leftBrace">
            <a:avLst>
              <a:gd name="adj1" fmla="val 27527"/>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lstStyle/>
          <a:p>
            <a:endParaRPr lang="zh-CN" altLang="en-US" sz="3000" b="1" noProof="1">
              <a:latin typeface="黑体" panose="02010609060101010101" pitchFamily="49" charset="-122"/>
              <a:ea typeface="黑体" panose="02010609060101010101" pitchFamily="49" charset="-122"/>
            </a:endParaRPr>
          </a:p>
        </p:txBody>
      </p:sp>
      <p:sp>
        <p:nvSpPr>
          <p:cNvPr id="175116" name="文本框 175115"/>
          <p:cNvSpPr txBox="1">
            <a:spLocks noChangeArrowheads="1"/>
          </p:cNvSpPr>
          <p:nvPr/>
        </p:nvSpPr>
        <p:spPr bwMode="auto">
          <a:xfrm>
            <a:off x="3653155" y="1706880"/>
            <a:ext cx="436562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Arial" panose="020B0604020202020204" pitchFamily="34" charset="0"/>
              <a:buNone/>
            </a:pPr>
            <a:r>
              <a:rPr lang="zh-CN" altLang="en-US" sz="3000" b="1">
                <a:latin typeface="黑体" panose="02010609060101010101" pitchFamily="49" charset="-122"/>
                <a:ea typeface="黑体" panose="02010609060101010101" pitchFamily="49" charset="-122"/>
                <a:cs typeface="黑体" panose="02010609060101010101" pitchFamily="49" charset="-122"/>
              </a:rPr>
              <a:t>政治准备</a:t>
            </a:r>
            <a:r>
              <a:rPr lang="en-US" sz="3000" b="1">
                <a:latin typeface="黑体" panose="02010609060101010101" pitchFamily="49" charset="-122"/>
                <a:ea typeface="黑体" panose="02010609060101010101" pitchFamily="49" charset="-122"/>
                <a:cs typeface="黑体" panose="02010609060101010101" pitchFamily="49"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取信于民</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17" name="文本框 175116"/>
          <p:cNvSpPr txBox="1">
            <a:spLocks noChangeArrowheads="1"/>
          </p:cNvSpPr>
          <p:nvPr/>
        </p:nvSpPr>
        <p:spPr bwMode="auto">
          <a:xfrm>
            <a:off x="3653155" y="2360295"/>
            <a:ext cx="412178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Arial" panose="020B0604020202020204" pitchFamily="34" charset="0"/>
              <a:buNone/>
            </a:pPr>
            <a:r>
              <a:rPr lang="zh-CN" altLang="en-US" sz="3000" b="1">
                <a:latin typeface="黑体" panose="02010609060101010101" pitchFamily="49" charset="-122"/>
                <a:ea typeface="黑体" panose="02010609060101010101" pitchFamily="49" charset="-122"/>
                <a:cs typeface="黑体" panose="02010609060101010101" pitchFamily="49" charset="-122"/>
              </a:rPr>
              <a:t>有利阵地</a:t>
            </a:r>
            <a:r>
              <a:rPr lang="en-US" sz="3000" b="1">
                <a:latin typeface="黑体" panose="02010609060101010101" pitchFamily="49" charset="-122"/>
                <a:ea typeface="黑体" panose="02010609060101010101" pitchFamily="49" charset="-122"/>
                <a:cs typeface="黑体" panose="02010609060101010101" pitchFamily="49"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战于长勺</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18" name="文本框 175117"/>
          <p:cNvSpPr txBox="1">
            <a:spLocks noChangeArrowheads="1"/>
          </p:cNvSpPr>
          <p:nvPr/>
        </p:nvSpPr>
        <p:spPr bwMode="auto">
          <a:xfrm>
            <a:off x="3732530" y="3350895"/>
            <a:ext cx="434975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Arial" panose="020B0604020202020204" pitchFamily="34" charset="0"/>
              <a:buNone/>
            </a:pPr>
            <a:r>
              <a:rPr lang="zh-CN" altLang="en-US" sz="3000" b="1">
                <a:latin typeface="黑体" panose="02010609060101010101" pitchFamily="49" charset="-122"/>
                <a:ea typeface="黑体" panose="02010609060101010101" pitchFamily="49" charset="-122"/>
                <a:cs typeface="黑体" panose="02010609060101010101" pitchFamily="49" charset="-122"/>
              </a:rPr>
              <a:t>反攻时机</a:t>
            </a:r>
            <a:r>
              <a:rPr lang="en-US" sz="3000" b="1">
                <a:latin typeface="黑体" panose="02010609060101010101" pitchFamily="49" charset="-122"/>
                <a:ea typeface="黑体" panose="02010609060101010101" pitchFamily="49" charset="-122"/>
                <a:cs typeface="黑体" panose="02010609060101010101" pitchFamily="49"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彼竭我盈</a:t>
            </a:r>
            <a:r>
              <a:rPr lang="zh-CN" altLang="en-US" sz="3000" b="1">
                <a:solidFill>
                  <a:srgbClr val="FF66FF"/>
                </a:solidFill>
                <a:latin typeface="黑体" panose="02010609060101010101" pitchFamily="49" charset="-122"/>
                <a:ea typeface="黑体" panose="02010609060101010101" pitchFamily="49" charset="-122"/>
                <a:cs typeface="黑体" panose="02010609060101010101" pitchFamily="49" charset="-122"/>
              </a:rPr>
              <a:t> </a:t>
            </a:r>
            <a:endParaRPr lang="zh-CN" altLang="en-US" sz="3000" b="1">
              <a:solidFill>
                <a:srgbClr val="FF66FF"/>
              </a:solidFill>
              <a:latin typeface="黑体" panose="02010609060101010101" pitchFamily="49" charset="-122"/>
              <a:ea typeface="黑体" panose="02010609060101010101" pitchFamily="49" charset="-122"/>
              <a:cs typeface="黑体" panose="02010609060101010101" pitchFamily="49" charset="-122"/>
            </a:endParaRPr>
          </a:p>
        </p:txBody>
      </p:sp>
      <p:sp>
        <p:nvSpPr>
          <p:cNvPr id="175119" name="文本框 175118"/>
          <p:cNvSpPr txBox="1">
            <a:spLocks noChangeArrowheads="1"/>
          </p:cNvSpPr>
          <p:nvPr/>
        </p:nvSpPr>
        <p:spPr bwMode="auto">
          <a:xfrm>
            <a:off x="3732530" y="3950970"/>
            <a:ext cx="418973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50000"/>
              </a:spcBef>
              <a:buFont typeface="Arial" panose="020B0604020202020204" pitchFamily="34" charset="0"/>
              <a:buNone/>
            </a:pPr>
            <a:r>
              <a:rPr lang="zh-CN" altLang="en-US" sz="3000" b="1">
                <a:latin typeface="黑体" panose="02010609060101010101" pitchFamily="49" charset="-122"/>
                <a:ea typeface="黑体" panose="02010609060101010101" pitchFamily="49" charset="-122"/>
                <a:cs typeface="黑体" panose="02010609060101010101" pitchFamily="49" charset="-122"/>
              </a:rPr>
              <a:t>追击时机</a:t>
            </a:r>
            <a:r>
              <a:rPr lang="en-US" sz="3000" b="1">
                <a:latin typeface="黑体" panose="02010609060101010101" pitchFamily="49" charset="-122"/>
                <a:ea typeface="黑体" panose="02010609060101010101" pitchFamily="49" charset="-122"/>
                <a:cs typeface="黑体" panose="02010609060101010101" pitchFamily="49"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rPr>
              <a:t>辙乱旗靡</a:t>
            </a:r>
            <a:endPar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75108"/>
                                        </p:tgtEl>
                                        <p:attrNameLst>
                                          <p:attrName>style.visibility</p:attrName>
                                        </p:attrNameLst>
                                      </p:cBhvr>
                                      <p:to>
                                        <p:strVal val="visible"/>
                                      </p:to>
                                    </p:set>
                                    <p:animEffect transition="in" filter="barn(outHorizontal)">
                                      <p:cBhvr>
                                        <p:cTn id="7" dur="500"/>
                                        <p:tgtEl>
                                          <p:spTgt spid="17510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175110"/>
                                        </p:tgtEl>
                                        <p:attrNameLst>
                                          <p:attrName>style.visibility</p:attrName>
                                        </p:attrNameLst>
                                      </p:cBhvr>
                                      <p:to>
                                        <p:strVal val="visible"/>
                                      </p:to>
                                    </p:set>
                                    <p:anim calcmode="lin" valueType="num">
                                      <p:cBhvr>
                                        <p:cTn id="12" dur="500" fill="hold"/>
                                        <p:tgtEl>
                                          <p:spTgt spid="175110"/>
                                        </p:tgtEl>
                                        <p:attrNameLst>
                                          <p:attrName>ppt_x</p:attrName>
                                        </p:attrNameLst>
                                      </p:cBhvr>
                                      <p:tavLst>
                                        <p:tav tm="0">
                                          <p:val>
                                            <p:strVal val="#ppt_x"/>
                                          </p:val>
                                        </p:tav>
                                        <p:tav tm="100000">
                                          <p:val>
                                            <p:strVal val="#ppt_x"/>
                                          </p:val>
                                        </p:tav>
                                      </p:tavLst>
                                    </p:anim>
                                    <p:anim calcmode="lin" valueType="num">
                                      <p:cBhvr>
                                        <p:cTn id="13" dur="500" fill="hold"/>
                                        <p:tgtEl>
                                          <p:spTgt spid="175110"/>
                                        </p:tgtEl>
                                        <p:attrNameLst>
                                          <p:attrName>ppt_y</p:attrName>
                                        </p:attrNameLst>
                                      </p:cBhvr>
                                      <p:tavLst>
                                        <p:tav tm="0">
                                          <p:val>
                                            <p:strVal val="#ppt_y+#ppt_h/2"/>
                                          </p:val>
                                        </p:tav>
                                        <p:tav tm="100000">
                                          <p:val>
                                            <p:strVal val="#ppt_y"/>
                                          </p:val>
                                        </p:tav>
                                      </p:tavLst>
                                    </p:anim>
                                    <p:anim calcmode="lin" valueType="num">
                                      <p:cBhvr>
                                        <p:cTn id="14" dur="500" fill="hold"/>
                                        <p:tgtEl>
                                          <p:spTgt spid="175110"/>
                                        </p:tgtEl>
                                        <p:attrNameLst>
                                          <p:attrName>ppt_w</p:attrName>
                                        </p:attrNameLst>
                                      </p:cBhvr>
                                      <p:tavLst>
                                        <p:tav tm="0">
                                          <p:val>
                                            <p:strVal val="#ppt_w"/>
                                          </p:val>
                                        </p:tav>
                                        <p:tav tm="100000">
                                          <p:val>
                                            <p:strVal val="#ppt_w"/>
                                          </p:val>
                                        </p:tav>
                                      </p:tavLst>
                                    </p:anim>
                                    <p:anim calcmode="lin" valueType="num">
                                      <p:cBhvr>
                                        <p:cTn id="15" dur="500" fill="hold"/>
                                        <p:tgtEl>
                                          <p:spTgt spid="175110"/>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16" presetClass="entr" presetSubtype="37" fill="hold" grpId="0" nodeType="afterEffect">
                                  <p:stCondLst>
                                    <p:cond delay="0"/>
                                  </p:stCondLst>
                                  <p:childTnLst>
                                    <p:set>
                                      <p:cBhvr>
                                        <p:cTn id="18" dur="1" fill="hold">
                                          <p:stCondLst>
                                            <p:cond delay="0"/>
                                          </p:stCondLst>
                                        </p:cTn>
                                        <p:tgtEl>
                                          <p:spTgt spid="175111"/>
                                        </p:tgtEl>
                                        <p:attrNameLst>
                                          <p:attrName>style.visibility</p:attrName>
                                        </p:attrNameLst>
                                      </p:cBhvr>
                                      <p:to>
                                        <p:strVal val="visible"/>
                                      </p:to>
                                    </p:set>
                                    <p:animEffect transition="in" filter="barn(outVertical)">
                                      <p:cBhvr>
                                        <p:cTn id="19" dur="500"/>
                                        <p:tgtEl>
                                          <p:spTgt spid="1751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175113"/>
                                        </p:tgtEl>
                                        <p:attrNameLst>
                                          <p:attrName>style.visibility</p:attrName>
                                        </p:attrNameLst>
                                      </p:cBhvr>
                                      <p:to>
                                        <p:strVal val="visible"/>
                                      </p:to>
                                    </p:set>
                                    <p:animEffect transition="in" filter="barn(outHorizontal)">
                                      <p:cBhvr>
                                        <p:cTn id="24" dur="500"/>
                                        <p:tgtEl>
                                          <p:spTgt spid="175113"/>
                                        </p:tgtEl>
                                      </p:cBhvr>
                                    </p:animEffect>
                                  </p:childTnLst>
                                </p:cTn>
                              </p:par>
                            </p:childTnLst>
                          </p:cTn>
                        </p:par>
                        <p:par>
                          <p:cTn id="25" fill="hold">
                            <p:stCondLst>
                              <p:cond delay="500"/>
                            </p:stCondLst>
                            <p:childTnLst>
                              <p:par>
                                <p:cTn id="26" presetID="2" presetClass="entr" presetSubtype="2" fill="hold" grpId="0" nodeType="afterEffect">
                                  <p:stCondLst>
                                    <p:cond delay="0"/>
                                  </p:stCondLst>
                                  <p:iterate type="wd">
                                    <p:tmPct val="100000"/>
                                  </p:iterate>
                                  <p:childTnLst>
                                    <p:set>
                                      <p:cBhvr>
                                        <p:cTn id="27" dur="1" fill="hold">
                                          <p:stCondLst>
                                            <p:cond delay="0"/>
                                          </p:stCondLst>
                                        </p:cTn>
                                        <p:tgtEl>
                                          <p:spTgt spid="175116"/>
                                        </p:tgtEl>
                                        <p:attrNameLst>
                                          <p:attrName>style.visibility</p:attrName>
                                        </p:attrNameLst>
                                      </p:cBhvr>
                                      <p:to>
                                        <p:strVal val="visible"/>
                                      </p:to>
                                    </p:set>
                                    <p:anim calcmode="lin" valueType="num">
                                      <p:cBhvr>
                                        <p:cTn id="28" dur="300" fill="hold"/>
                                        <p:tgtEl>
                                          <p:spTgt spid="175116"/>
                                        </p:tgtEl>
                                        <p:attrNameLst>
                                          <p:attrName>ppt_x</p:attrName>
                                        </p:attrNameLst>
                                      </p:cBhvr>
                                      <p:tavLst>
                                        <p:tav tm="0">
                                          <p:val>
                                            <p:strVal val="1+#ppt_w/2"/>
                                          </p:val>
                                        </p:tav>
                                        <p:tav tm="100000">
                                          <p:val>
                                            <p:strVal val="#ppt_x"/>
                                          </p:val>
                                        </p:tav>
                                      </p:tavLst>
                                    </p:anim>
                                    <p:anim calcmode="lin" valueType="num">
                                      <p:cBhvr>
                                        <p:cTn id="29" dur="300" fill="hold"/>
                                        <p:tgtEl>
                                          <p:spTgt spid="175116"/>
                                        </p:tgtEl>
                                        <p:attrNameLst>
                                          <p:attrName>ppt_y</p:attrName>
                                        </p:attrNameLst>
                                      </p:cBhvr>
                                      <p:tavLst>
                                        <p:tav tm="0">
                                          <p:val>
                                            <p:strVal val="#ppt_y"/>
                                          </p:val>
                                        </p:tav>
                                        <p:tav tm="100000">
                                          <p:val>
                                            <p:strVal val="#ppt_y"/>
                                          </p:val>
                                        </p:tav>
                                      </p:tavLst>
                                    </p:anim>
                                  </p:childTnLst>
                                </p:cTn>
                              </p:par>
                            </p:childTnLst>
                          </p:cTn>
                        </p:par>
                        <p:par>
                          <p:cTn id="30" fill="hold">
                            <p:stCondLst>
                              <p:cond delay="4100"/>
                            </p:stCondLst>
                            <p:childTnLst>
                              <p:par>
                                <p:cTn id="31" presetID="2" presetClass="entr" presetSubtype="2" fill="hold" grpId="0" nodeType="afterEffect">
                                  <p:stCondLst>
                                    <p:cond delay="0"/>
                                  </p:stCondLst>
                                  <p:iterate type="wd">
                                    <p:tmPct val="100000"/>
                                  </p:iterate>
                                  <p:childTnLst>
                                    <p:set>
                                      <p:cBhvr>
                                        <p:cTn id="32" dur="1" fill="hold">
                                          <p:stCondLst>
                                            <p:cond delay="0"/>
                                          </p:stCondLst>
                                        </p:cTn>
                                        <p:tgtEl>
                                          <p:spTgt spid="175117"/>
                                        </p:tgtEl>
                                        <p:attrNameLst>
                                          <p:attrName>style.visibility</p:attrName>
                                        </p:attrNameLst>
                                      </p:cBhvr>
                                      <p:to>
                                        <p:strVal val="visible"/>
                                      </p:to>
                                    </p:set>
                                    <p:anim calcmode="lin" valueType="num">
                                      <p:cBhvr>
                                        <p:cTn id="33" dur="300" fill="hold"/>
                                        <p:tgtEl>
                                          <p:spTgt spid="175117"/>
                                        </p:tgtEl>
                                        <p:attrNameLst>
                                          <p:attrName>ppt_x</p:attrName>
                                        </p:attrNameLst>
                                      </p:cBhvr>
                                      <p:tavLst>
                                        <p:tav tm="0">
                                          <p:val>
                                            <p:strVal val="1+#ppt_w/2"/>
                                          </p:val>
                                        </p:tav>
                                        <p:tav tm="100000">
                                          <p:val>
                                            <p:strVal val="#ppt_x"/>
                                          </p:val>
                                        </p:tav>
                                      </p:tavLst>
                                    </p:anim>
                                    <p:anim calcmode="lin" valueType="num">
                                      <p:cBhvr>
                                        <p:cTn id="34" dur="300" fill="hold"/>
                                        <p:tgtEl>
                                          <p:spTgt spid="1751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75109"/>
                                        </p:tgtEl>
                                        <p:attrNameLst>
                                          <p:attrName>style.visibility</p:attrName>
                                        </p:attrNameLst>
                                      </p:cBhvr>
                                      <p:to>
                                        <p:strVal val="visible"/>
                                      </p:to>
                                    </p:set>
                                    <p:anim calcmode="lin" valueType="num">
                                      <p:cBhvr>
                                        <p:cTn id="39" dur="500" fill="hold"/>
                                        <p:tgtEl>
                                          <p:spTgt spid="175109"/>
                                        </p:tgtEl>
                                        <p:attrNameLst>
                                          <p:attrName>ppt_x</p:attrName>
                                        </p:attrNameLst>
                                      </p:cBhvr>
                                      <p:tavLst>
                                        <p:tav tm="0">
                                          <p:val>
                                            <p:strVal val="#ppt_x-#ppt_w/2"/>
                                          </p:val>
                                        </p:tav>
                                        <p:tav tm="100000">
                                          <p:val>
                                            <p:strVal val="#ppt_x"/>
                                          </p:val>
                                        </p:tav>
                                      </p:tavLst>
                                    </p:anim>
                                    <p:anim calcmode="lin" valueType="num">
                                      <p:cBhvr>
                                        <p:cTn id="40" dur="500" fill="hold"/>
                                        <p:tgtEl>
                                          <p:spTgt spid="175109"/>
                                        </p:tgtEl>
                                        <p:attrNameLst>
                                          <p:attrName>ppt_y</p:attrName>
                                        </p:attrNameLst>
                                      </p:cBhvr>
                                      <p:tavLst>
                                        <p:tav tm="0">
                                          <p:val>
                                            <p:strVal val="#ppt_y"/>
                                          </p:val>
                                        </p:tav>
                                        <p:tav tm="100000">
                                          <p:val>
                                            <p:strVal val="#ppt_y"/>
                                          </p:val>
                                        </p:tav>
                                      </p:tavLst>
                                    </p:anim>
                                    <p:anim calcmode="lin" valueType="num">
                                      <p:cBhvr>
                                        <p:cTn id="41" dur="500" fill="hold"/>
                                        <p:tgtEl>
                                          <p:spTgt spid="175109"/>
                                        </p:tgtEl>
                                        <p:attrNameLst>
                                          <p:attrName>ppt_w</p:attrName>
                                        </p:attrNameLst>
                                      </p:cBhvr>
                                      <p:tavLst>
                                        <p:tav tm="0">
                                          <p:val>
                                            <p:fltVal val="0"/>
                                          </p:val>
                                        </p:tav>
                                        <p:tav tm="100000">
                                          <p:val>
                                            <p:strVal val="#ppt_w"/>
                                          </p:val>
                                        </p:tav>
                                      </p:tavLst>
                                    </p:anim>
                                    <p:anim calcmode="lin" valueType="num">
                                      <p:cBhvr>
                                        <p:cTn id="42" dur="500" fill="hold"/>
                                        <p:tgtEl>
                                          <p:spTgt spid="175109"/>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16" presetClass="entr" presetSubtype="37" fill="hold" grpId="0" nodeType="afterEffect">
                                  <p:stCondLst>
                                    <p:cond delay="0"/>
                                  </p:stCondLst>
                                  <p:childTnLst>
                                    <p:set>
                                      <p:cBhvr>
                                        <p:cTn id="45" dur="1" fill="hold">
                                          <p:stCondLst>
                                            <p:cond delay="0"/>
                                          </p:stCondLst>
                                        </p:cTn>
                                        <p:tgtEl>
                                          <p:spTgt spid="175112"/>
                                        </p:tgtEl>
                                        <p:attrNameLst>
                                          <p:attrName>style.visibility</p:attrName>
                                        </p:attrNameLst>
                                      </p:cBhvr>
                                      <p:to>
                                        <p:strVal val="visible"/>
                                      </p:to>
                                    </p:set>
                                    <p:animEffect transition="in" filter="barn(outVertical)">
                                      <p:cBhvr>
                                        <p:cTn id="46" dur="500"/>
                                        <p:tgtEl>
                                          <p:spTgt spid="17511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42" fill="hold" nodeType="clickEffect">
                                  <p:stCondLst>
                                    <p:cond delay="0"/>
                                  </p:stCondLst>
                                  <p:childTnLst>
                                    <p:set>
                                      <p:cBhvr>
                                        <p:cTn id="50" dur="1" fill="hold">
                                          <p:stCondLst>
                                            <p:cond delay="0"/>
                                          </p:stCondLst>
                                        </p:cTn>
                                        <p:tgtEl>
                                          <p:spTgt spid="175114"/>
                                        </p:tgtEl>
                                        <p:attrNameLst>
                                          <p:attrName>style.visibility</p:attrName>
                                        </p:attrNameLst>
                                      </p:cBhvr>
                                      <p:to>
                                        <p:strVal val="visible"/>
                                      </p:to>
                                    </p:set>
                                    <p:animEffect transition="in" filter="barn(outHorizontal)">
                                      <p:cBhvr>
                                        <p:cTn id="51" dur="500"/>
                                        <p:tgtEl>
                                          <p:spTgt spid="175114"/>
                                        </p:tgtEl>
                                      </p:cBhvr>
                                    </p:animEffect>
                                  </p:childTnLst>
                                </p:cTn>
                              </p:par>
                            </p:childTnLst>
                          </p:cTn>
                        </p:par>
                        <p:par>
                          <p:cTn id="52" fill="hold">
                            <p:stCondLst>
                              <p:cond delay="500"/>
                            </p:stCondLst>
                            <p:childTnLst>
                              <p:par>
                                <p:cTn id="53" presetID="2" presetClass="entr" presetSubtype="2" fill="hold" grpId="0" nodeType="afterEffect">
                                  <p:stCondLst>
                                    <p:cond delay="0"/>
                                  </p:stCondLst>
                                  <p:iterate type="wd">
                                    <p:tmPct val="100000"/>
                                  </p:iterate>
                                  <p:childTnLst>
                                    <p:set>
                                      <p:cBhvr>
                                        <p:cTn id="54" dur="1" fill="hold">
                                          <p:stCondLst>
                                            <p:cond delay="0"/>
                                          </p:stCondLst>
                                        </p:cTn>
                                        <p:tgtEl>
                                          <p:spTgt spid="175118"/>
                                        </p:tgtEl>
                                        <p:attrNameLst>
                                          <p:attrName>style.visibility</p:attrName>
                                        </p:attrNameLst>
                                      </p:cBhvr>
                                      <p:to>
                                        <p:strVal val="visible"/>
                                      </p:to>
                                    </p:set>
                                    <p:anim calcmode="lin" valueType="num">
                                      <p:cBhvr>
                                        <p:cTn id="55" dur="300" fill="hold"/>
                                        <p:tgtEl>
                                          <p:spTgt spid="175118"/>
                                        </p:tgtEl>
                                        <p:attrNameLst>
                                          <p:attrName>ppt_x</p:attrName>
                                        </p:attrNameLst>
                                      </p:cBhvr>
                                      <p:tavLst>
                                        <p:tav tm="0">
                                          <p:val>
                                            <p:strVal val="1+#ppt_w/2"/>
                                          </p:val>
                                        </p:tav>
                                        <p:tav tm="100000">
                                          <p:val>
                                            <p:strVal val="#ppt_x"/>
                                          </p:val>
                                        </p:tav>
                                      </p:tavLst>
                                    </p:anim>
                                    <p:anim calcmode="lin" valueType="num">
                                      <p:cBhvr>
                                        <p:cTn id="56" dur="300" fill="hold"/>
                                        <p:tgtEl>
                                          <p:spTgt spid="175118"/>
                                        </p:tgtEl>
                                        <p:attrNameLst>
                                          <p:attrName>ppt_y</p:attrName>
                                        </p:attrNameLst>
                                      </p:cBhvr>
                                      <p:tavLst>
                                        <p:tav tm="0">
                                          <p:val>
                                            <p:strVal val="#ppt_y"/>
                                          </p:val>
                                        </p:tav>
                                        <p:tav tm="100000">
                                          <p:val>
                                            <p:strVal val="#ppt_y"/>
                                          </p:val>
                                        </p:tav>
                                      </p:tavLst>
                                    </p:anim>
                                  </p:childTnLst>
                                </p:cTn>
                              </p:par>
                            </p:childTnLst>
                          </p:cTn>
                        </p:par>
                        <p:par>
                          <p:cTn id="57" fill="hold">
                            <p:stCondLst>
                              <p:cond delay="4400"/>
                            </p:stCondLst>
                            <p:childTnLst>
                              <p:par>
                                <p:cTn id="58" presetID="2" presetClass="entr" presetSubtype="6" fill="hold" grpId="0" nodeType="afterEffect">
                                  <p:stCondLst>
                                    <p:cond delay="0"/>
                                  </p:stCondLst>
                                  <p:iterate type="wd">
                                    <p:tmPct val="100000"/>
                                  </p:iterate>
                                  <p:childTnLst>
                                    <p:set>
                                      <p:cBhvr>
                                        <p:cTn id="59" dur="1" fill="hold">
                                          <p:stCondLst>
                                            <p:cond delay="0"/>
                                          </p:stCondLst>
                                        </p:cTn>
                                        <p:tgtEl>
                                          <p:spTgt spid="175119"/>
                                        </p:tgtEl>
                                        <p:attrNameLst>
                                          <p:attrName>style.visibility</p:attrName>
                                        </p:attrNameLst>
                                      </p:cBhvr>
                                      <p:to>
                                        <p:strVal val="visible"/>
                                      </p:to>
                                    </p:set>
                                    <p:anim calcmode="lin" valueType="num">
                                      <p:cBhvr>
                                        <p:cTn id="60" dur="300" fill="hold"/>
                                        <p:tgtEl>
                                          <p:spTgt spid="175119"/>
                                        </p:tgtEl>
                                        <p:attrNameLst>
                                          <p:attrName>ppt_x</p:attrName>
                                        </p:attrNameLst>
                                      </p:cBhvr>
                                      <p:tavLst>
                                        <p:tav tm="0">
                                          <p:val>
                                            <p:strVal val="1+#ppt_w/2"/>
                                          </p:val>
                                        </p:tav>
                                        <p:tav tm="100000">
                                          <p:val>
                                            <p:strVal val="#ppt_x"/>
                                          </p:val>
                                        </p:tav>
                                      </p:tavLst>
                                    </p:anim>
                                    <p:anim calcmode="lin" valueType="num">
                                      <p:cBhvr>
                                        <p:cTn id="61" dur="300" fill="hold"/>
                                        <p:tgtEl>
                                          <p:spTgt spid="175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p:bldP spid="175111" grpId="0"/>
      <p:bldP spid="175112" grpId="0"/>
      <p:bldP spid="175116" grpId="0"/>
      <p:bldP spid="175117" grpId="0"/>
      <p:bldP spid="175118" grpId="0"/>
      <p:bldP spid="17511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26625" name="Rectangle 2"/>
          <p:cNvSpPr/>
          <p:nvPr/>
        </p:nvSpPr>
        <p:spPr>
          <a:xfrm>
            <a:off x="438785" y="708660"/>
            <a:ext cx="7146290" cy="553085"/>
          </a:xfrm>
          <a:prstGeom prst="rect">
            <a:avLst/>
          </a:prstGeom>
          <a:noFill/>
          <a:ln w="9525">
            <a:noFill/>
          </a:ln>
        </p:spPr>
        <p:txBody>
          <a:bodyPr wrap="square" anchor="t">
            <a:spAutoFit/>
          </a:bodyPr>
          <a:p>
            <a:r>
              <a:rPr lang="en-US" altLang="zh-CN" sz="3000" b="1" dirty="0">
                <a:solidFill>
                  <a:schemeClr val="tx1"/>
                </a:solidFill>
                <a:latin typeface="黑体" panose="02010609060101010101" pitchFamily="49" charset="-122"/>
                <a:ea typeface="黑体" panose="02010609060101010101" pitchFamily="49" charset="-122"/>
              </a:rPr>
              <a:t>1.</a:t>
            </a:r>
            <a:r>
              <a:rPr lang="zh-CN" altLang="en-US" sz="3000" b="1" dirty="0">
                <a:solidFill>
                  <a:schemeClr val="tx1"/>
                </a:solidFill>
                <a:latin typeface="黑体" panose="02010609060101010101" pitchFamily="49" charset="-122"/>
                <a:ea typeface="黑体" panose="02010609060101010101" pitchFamily="49" charset="-122"/>
              </a:rPr>
              <a:t>曹刿对战争有哪些论述？你认同吗？</a:t>
            </a:r>
            <a:endParaRPr lang="zh-CN" altLang="en-US" sz="3000" b="1" dirty="0">
              <a:solidFill>
                <a:schemeClr val="tx1"/>
              </a:solidFill>
              <a:latin typeface="黑体" panose="02010609060101010101" pitchFamily="49" charset="-122"/>
              <a:ea typeface="黑体" panose="02010609060101010101" pitchFamily="49" charset="-122"/>
            </a:endParaRPr>
          </a:p>
        </p:txBody>
      </p:sp>
      <p:sp>
        <p:nvSpPr>
          <p:cNvPr id="4" name="矩形 3"/>
          <p:cNvSpPr/>
          <p:nvPr/>
        </p:nvSpPr>
        <p:spPr>
          <a:xfrm>
            <a:off x="1043940" y="1323975"/>
            <a:ext cx="7055485" cy="3784600"/>
          </a:xfrm>
          <a:prstGeom prst="rect">
            <a:avLst/>
          </a:prstGeom>
          <a:solidFill>
            <a:srgbClr val="0070C0">
              <a:alpha val="16000"/>
            </a:srgbClr>
          </a:solidFill>
          <a:ln w="9525">
            <a:noFill/>
          </a:ln>
        </p:spPr>
        <p:txBody>
          <a:bodyPr wrap="square" anchor="t">
            <a:spAutoFit/>
          </a:bodyPr>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）论战前准备：</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取信于民</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忠之属也，可以一战</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）论从战指挥：</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齐人三鼓</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反击</a:t>
            </a:r>
            <a:b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b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视探望</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遂逐</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）论战胜原因：</a:t>
            </a:r>
            <a:endPar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彼竭我盈</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敌疲我打</a:t>
            </a:r>
            <a:b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b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辙乱旗靡</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敌退我追</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pic>
        <p:nvPicPr>
          <p:cNvPr id="7" name="图片 6"/>
          <p:cNvPicPr>
            <a:picLocks noChangeAspect="1" noChangeArrowheads="1"/>
          </p:cNvPicPr>
          <p:nvPr/>
        </p:nvPicPr>
        <p:blipFill>
          <a:blip r:embed="rId2"/>
          <a:srcRect/>
          <a:stretch>
            <a:fillRect/>
          </a:stretch>
        </p:blipFill>
        <p:spPr bwMode="auto">
          <a:xfrm>
            <a:off x="6068695" y="2582545"/>
            <a:ext cx="2712085" cy="1925955"/>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charRg st="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charRg st="10" end="3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charRg st="31" end="4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charRg st="41" end="6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charRg st="68" end="7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charRg st="78" end="110"/>
                                            </p:txEl>
                                          </p:spTgt>
                                        </p:tgtEl>
                                        <p:attrNameLst>
                                          <p:attrName>style.visibility</p:attrName>
                                        </p:attrNameLst>
                                      </p:cBhvr>
                                      <p:to>
                                        <p:strVal val="visible"/>
                                      </p:to>
                                    </p:set>
                                  </p:childTnLst>
                                </p:cTn>
                              </p:par>
                              <p:par>
                                <p:cTn id="31" presetID="3"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p:sp>
        <p:nvSpPr>
          <p:cNvPr id="2" name="Rectangle 2"/>
          <p:cNvSpPr>
            <a:spLocks noChangeArrowheads="1"/>
          </p:cNvSpPr>
          <p:nvPr/>
        </p:nvSpPr>
        <p:spPr bwMode="auto">
          <a:xfrm>
            <a:off x="22225" y="535305"/>
            <a:ext cx="909955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000" b="1" i="0" u="none" strike="noStrike" kern="1200" cap="none" spc="0" normalizeH="0" baseline="0" dirty="0">
                <a:latin typeface="黑体" panose="02010609060101010101" pitchFamily="49" charset="-122"/>
                <a:ea typeface="黑体" panose="02010609060101010101" pitchFamily="49" charset="-122"/>
                <a:cs typeface="+mn-cs"/>
              </a:rPr>
              <a:t>    </a:t>
            </a:r>
            <a:r>
              <a:rPr kumimoji="0" lang="zh-CN" altLang="en-US" sz="3000" b="1" i="0" u="none" strike="noStrike" kern="1200" cap="none" spc="0" normalizeH="0" baseline="0" dirty="0">
                <a:latin typeface="黑体" panose="02010609060101010101" pitchFamily="49" charset="-122"/>
                <a:ea typeface="黑体" panose="02010609060101010101" pitchFamily="49" charset="-122"/>
                <a:cs typeface="+mn-cs"/>
              </a:rPr>
              <a:t>2.课文中哪两个字最能概括曹刿这一人物的特点？</a:t>
            </a:r>
            <a:r>
              <a:rPr kumimoji="0" lang="zh-CN" altLang="en-US" sz="3000" b="1" i="0" u="none" strike="noStrike" kern="1200" cap="none" normalizeH="0" baseline="0" dirty="0">
                <a:latin typeface="黑体" panose="02010609060101010101" pitchFamily="49" charset="-122"/>
                <a:ea typeface="黑体" panose="02010609060101010101" pitchFamily="49" charset="-122"/>
                <a:cs typeface="+mn-cs"/>
              </a:rPr>
              <a:t>文中着重刻画了他什么性格特点？结合文章举例说明。</a:t>
            </a:r>
            <a:endParaRPr kumimoji="0" lang="zh-CN" altLang="en-US" sz="3000" b="1" i="0" u="none" strike="noStrike" kern="1200" cap="none" normalizeH="0" baseline="0" dirty="0">
              <a:latin typeface="黑体" panose="02010609060101010101" pitchFamily="49" charset="-122"/>
              <a:ea typeface="黑体" panose="02010609060101010101" pitchFamily="49" charset="-122"/>
              <a:cs typeface="+mn-cs"/>
            </a:endParaRPr>
          </a:p>
        </p:txBody>
      </p:sp>
      <p:sp>
        <p:nvSpPr>
          <p:cNvPr id="3" name="矩形 2"/>
          <p:cNvSpPr>
            <a:spLocks noChangeArrowheads="1"/>
          </p:cNvSpPr>
          <p:nvPr/>
        </p:nvSpPr>
        <p:spPr bwMode="auto">
          <a:xfrm>
            <a:off x="22225" y="2420620"/>
            <a:ext cx="9099550" cy="2399665"/>
          </a:xfrm>
          <a:prstGeom prst="rect">
            <a:avLst/>
          </a:prstGeom>
          <a:solidFill>
            <a:srgbClr val="FF0000">
              <a:alpha val="16000"/>
            </a:srgbClr>
          </a:solidFill>
          <a:ln w="28575" cmpd="dbl">
            <a:solidFill>
              <a:srgbClr val="FF000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ts val="1800"/>
              </a:spcBef>
              <a:spcAft>
                <a:spcPct val="0"/>
              </a:spcAft>
              <a:buClrTx/>
              <a:buSzTx/>
              <a:buFontTx/>
              <a:buNone/>
              <a:defRPr/>
            </a:pPr>
            <a:r>
              <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政治上：</a:t>
            </a:r>
            <a:endPar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noProof="0" dirty="0" smtClean="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为国分忧，有远见卓识，深谋远虑 </a:t>
            </a:r>
            <a:endParaRPr kumimoji="0" lang="zh-CN" altLang="en-US" sz="3000" b="1" i="0" u="none" strike="noStrike" kern="1200" cap="none" spc="0" normalizeH="0" baseline="0" noProof="0" dirty="0" smtClean="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军事上：</a:t>
            </a:r>
            <a:endParaRPr kumimoji="0" lang="zh-CN" altLang="en-US" sz="3000" b="1" i="0" u="none" strike="noStrike" kern="1200" cap="none" spc="0" normalizeH="0" baseline="0" noProof="0" dirty="0" smtClean="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    </a:t>
            </a:r>
            <a:r>
              <a:rPr kumimoji="0" lang="zh-CN" altLang="en-US" sz="3000" b="1" i="0" u="none" strike="noStrike" kern="1200" cap="none" spc="0" normalizeH="0" baseline="0" noProof="0" dirty="0" smtClean="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机敏持重，善于把握战机；知“士气盈竭”，有</a:t>
            </a:r>
            <a:r>
              <a:rPr kumimoji="0" lang="zh-CN" altLang="en-US" sz="3000" b="1" i="0" u="none" strike="noStrike" kern="1200" cap="none" spc="-200" normalizeH="0" baseline="0" noProof="0" dirty="0" smtClean="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当机立断的才干；知“战场虚实”，有务实求真的才智。</a:t>
            </a:r>
            <a:endParaRPr kumimoji="0" lang="zh-CN" altLang="en-US" sz="3000" b="1" i="0" u="none" strike="noStrike" kern="1200" cap="none" spc="-200" normalizeH="0" baseline="0" noProof="0" dirty="0" smtClean="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
        <p:nvSpPr>
          <p:cNvPr id="5" name="文本框 4"/>
          <p:cNvSpPr txBox="1"/>
          <p:nvPr/>
        </p:nvSpPr>
        <p:spPr>
          <a:xfrm>
            <a:off x="3827463" y="1679575"/>
            <a:ext cx="1204595" cy="583565"/>
          </a:xfrm>
          <a:prstGeom prst="rect">
            <a:avLst/>
          </a:prstGeom>
          <a:solidFill>
            <a:srgbClr val="7030A0">
              <a:alpha val="16000"/>
            </a:srgbClr>
          </a:solidFill>
          <a:ln w="28575" cmpd="dbl">
            <a:solidFill>
              <a:srgbClr val="7030A0"/>
            </a:solidFill>
            <a:prstDash val="solid"/>
          </a:ln>
        </p:spPr>
        <p:txBody>
          <a:bodyPr wrap="none" rtlCol="0" anchor="t">
            <a:spAutoFit/>
          </a:bodyPr>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200" b="1" noProof="0" dirty="0" smtClean="0">
                <a:ln>
                  <a:noFill/>
                </a:ln>
                <a:solidFill>
                  <a:srgbClr val="FF00FF"/>
                </a:solidFill>
                <a:effectLst/>
                <a:uLnTx/>
                <a:uFillTx/>
                <a:latin typeface="黑体" panose="02010609060101010101" pitchFamily="49" charset="-122"/>
                <a:ea typeface="黑体" panose="02010609060101010101" pitchFamily="49" charset="-122"/>
                <a:cs typeface="黑体" panose="02010609060101010101" pitchFamily="49" charset="-122"/>
                <a:sym typeface="+mn-ea"/>
              </a:rPr>
              <a:t>远 谋</a:t>
            </a:r>
            <a:endParaRPr lang="zh-CN" altLang="en-US" sz="3200" b="1" noProof="0" dirty="0" smtClean="0">
              <a:ln>
                <a:noFill/>
              </a:ln>
              <a:solidFill>
                <a:srgbClr val="FF00FF"/>
              </a:solidFill>
              <a:effectLst/>
              <a:uLnTx/>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charRg st="4294967295" end="4294967295"/>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charRg st="4" end="9"/>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charRg st="9" end="3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charRg st="30" end="3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charRg st="35" end="8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3000"/>
          </a:blip>
          <a:stretch>
            <a:fillRect/>
          </a:stretch>
        </a:blipFill>
        <a:effectLst/>
      </p:bgPr>
    </p:bg>
    <p:spTree>
      <p:nvGrpSpPr>
        <p:cNvPr id="1" name=""/>
        <p:cNvGrpSpPr/>
        <p:nvPr/>
      </p:nvGrpSpPr>
      <p:grpSpPr/>
      <p:sp>
        <p:nvSpPr>
          <p:cNvPr id="28673" name="Rectangle 2"/>
          <p:cNvSpPr/>
          <p:nvPr/>
        </p:nvSpPr>
        <p:spPr>
          <a:xfrm>
            <a:off x="353060" y="392430"/>
            <a:ext cx="8322945" cy="1106805"/>
          </a:xfrm>
          <a:prstGeom prst="rect">
            <a:avLst/>
          </a:prstGeom>
          <a:noFill/>
          <a:ln w="9525">
            <a:noFill/>
          </a:ln>
        </p:spPr>
        <p:txBody>
          <a:bodyPr wrap="square" anchor="t">
            <a:spAutoFit/>
          </a:bodyPr>
          <a:p>
            <a:pPr>
              <a:lnSpc>
                <a:spcPct val="110000"/>
              </a:lnSpc>
            </a:pPr>
            <a:r>
              <a:rPr lang="en-US" altLang="zh-CN" sz="3000" b="1" dirty="0">
                <a:latin typeface="黑体" panose="02010609060101010101" pitchFamily="49" charset="-122"/>
                <a:ea typeface="黑体" panose="02010609060101010101" pitchFamily="49" charset="-122"/>
              </a:rPr>
              <a:t>    </a:t>
            </a:r>
            <a:r>
              <a:rPr lang="zh-CN" altLang="en-US" sz="3000" b="1" dirty="0">
                <a:latin typeface="黑体" panose="02010609060101010101" pitchFamily="49" charset="-122"/>
                <a:ea typeface="黑体" panose="02010609060101010101" pitchFamily="49" charset="-122"/>
              </a:rPr>
              <a:t>3.有人说，鲁庄公是一个昏君。你同意这种说法吗?请结合课文发表你的看法。</a:t>
            </a:r>
            <a:endParaRPr lang="zh-CN" altLang="en-US" sz="3000" b="1" dirty="0">
              <a:latin typeface="黑体" panose="02010609060101010101" pitchFamily="49" charset="-122"/>
              <a:ea typeface="黑体" panose="02010609060101010101" pitchFamily="49" charset="-122"/>
            </a:endParaRPr>
          </a:p>
        </p:txBody>
      </p:sp>
      <p:sp>
        <p:nvSpPr>
          <p:cNvPr id="4" name="矩形 3"/>
          <p:cNvSpPr/>
          <p:nvPr/>
        </p:nvSpPr>
        <p:spPr>
          <a:xfrm>
            <a:off x="183515" y="1575435"/>
            <a:ext cx="8776970" cy="3322955"/>
          </a:xfrm>
          <a:prstGeom prst="rect">
            <a:avLst/>
          </a:prstGeom>
          <a:solidFill>
            <a:srgbClr val="FF0000">
              <a:alpha val="16000"/>
            </a:srgbClr>
          </a:solidFill>
          <a:ln w="28575" cmpd="dbl">
            <a:solidFill>
              <a:srgbClr val="FF0000"/>
            </a:solidFill>
            <a:prstDash val="sysDot"/>
          </a:ln>
        </p:spPr>
        <p:txBody>
          <a:bodyPr wrap="square" anchor="t">
            <a:spAutoFit/>
          </a:bodyPr>
          <a:p>
            <a:pPr>
              <a:lnSpc>
                <a:spcPct val="100000"/>
              </a:lnSpc>
            </a:pP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“鄙”，具体表现在</a:t>
            </a:r>
            <a:r>
              <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a:t>
            </a:r>
            <a:endParaRPr lang="en-US" altLang="zh-CN" sz="30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1</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）把战争寄托在近臣和神灵身上。</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2</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）用兵轻举妄动，急功近利。</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a:t>
            </a:r>
            <a:r>
              <a:rPr lang="en-US" altLang="zh-CN"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3</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）取胜而不知胜。</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缺点：</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政治无能、军事无知、目光短浅、鲁莽草率。</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a:p>
            <a:pPr>
              <a:lnSpc>
                <a:spcPct val="100000"/>
              </a:lnSpc>
            </a:pP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优点：</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能虚心求教，信任曹刿，让他参与指挥，识人识才，任人唯贤。　　</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charRg st="0"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charRg st="12" end="3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charRg st="33" end="5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charRg st="52" end="6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char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charRg st="94" end="1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a:xfrm>
          <a:off x="0" y="0"/>
          <a:ext cx="0" cy="0"/>
          <a:chOff x="0" y="0"/>
          <a:chExt cx="0" cy="0"/>
        </a:xfrm>
      </p:grpSpPr>
      <p:sp>
        <p:nvSpPr>
          <p:cNvPr id="254978" name="文本框 1"/>
          <p:cNvSpPr txBox="1">
            <a:spLocks noChangeArrowheads="1"/>
          </p:cNvSpPr>
          <p:nvPr/>
        </p:nvSpPr>
        <p:spPr bwMode="auto">
          <a:xfrm>
            <a:off x="732155" y="597535"/>
            <a:ext cx="707326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en-US" altLang="zh-CN" sz="3000" b="1" dirty="0">
                <a:latin typeface="黑体" panose="02010609060101010101" pitchFamily="49" charset="-122"/>
                <a:ea typeface="黑体" panose="02010609060101010101" pitchFamily="49" charset="-122"/>
              </a:rPr>
              <a:t>4.</a:t>
            </a:r>
            <a:r>
              <a:rPr lang="zh-CN" altLang="en-US" sz="3000" b="1" dirty="0">
                <a:latin typeface="黑体" panose="02010609060101010101" pitchFamily="49" charset="-122"/>
                <a:ea typeface="黑体" panose="02010609060101010101" pitchFamily="49" charset="-122"/>
              </a:rPr>
              <a:t>试简要分析曹刿和鲁庄公的人物形象。</a:t>
            </a:r>
            <a:endParaRPr lang="zh-CN" altLang="en-US" sz="3000" b="1" dirty="0">
              <a:latin typeface="黑体" panose="02010609060101010101" pitchFamily="49" charset="-122"/>
              <a:ea typeface="黑体" panose="02010609060101010101" pitchFamily="49" charset="-122"/>
            </a:endParaRPr>
          </a:p>
        </p:txBody>
      </p:sp>
      <p:sp>
        <p:nvSpPr>
          <p:cNvPr id="3" name="文本框 2"/>
          <p:cNvSpPr txBox="1">
            <a:spLocks noChangeArrowheads="1"/>
          </p:cNvSpPr>
          <p:nvPr/>
        </p:nvSpPr>
        <p:spPr bwMode="auto">
          <a:xfrm>
            <a:off x="1931035" y="1431925"/>
            <a:ext cx="6396355" cy="3091815"/>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30000"/>
              </a:lnSpc>
              <a:buFont typeface="Arial" panose="020B0604020202020204" pitchFamily="34" charset="0"/>
              <a:buNone/>
            </a:pPr>
            <a:r>
              <a:rPr lang="zh-CN"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曹刿请见</a:t>
            </a:r>
            <a:r>
              <a:rPr lang="en-US"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爱国热情</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3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曹刿问战</a:t>
            </a:r>
            <a:r>
              <a:rPr lang="en-US"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政治远见</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3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曹刿参战</a:t>
            </a:r>
            <a:r>
              <a:rPr lang="en-US"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卓越的军事才能和谨慎冷静的性格</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30000"/>
              </a:lnSpc>
              <a:buFont typeface="Arial" panose="020B0604020202020204" pitchFamily="34" charset="0"/>
              <a:buNone/>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曹刿论战</a:t>
            </a:r>
            <a:r>
              <a:rPr lang="en-US" altLang="zh-CN"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过人的谋略</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4" name="文本框 3"/>
          <p:cNvSpPr txBox="1">
            <a:spLocks noChangeArrowheads="1"/>
          </p:cNvSpPr>
          <p:nvPr/>
        </p:nvSpPr>
        <p:spPr bwMode="auto">
          <a:xfrm>
            <a:off x="732155" y="1431925"/>
            <a:ext cx="1198880"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rPr>
              <a:t>曹刿：</a:t>
            </a:r>
            <a:endParaRPr lang="zh-CN" altLang="en-US" sz="3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2000"/>
          </a:blip>
          <a:stretch>
            <a:fillRect/>
          </a:stretch>
        </a:blipFill>
        <a:effectLst/>
      </p:bgPr>
    </p:bg>
    <p:spTree>
      <p:nvGrpSpPr>
        <p:cNvPr id="1" name=""/>
        <p:cNvGrpSpPr/>
        <p:nvPr/>
      </p:nvGrpSpPr>
      <p:grpSpPr>
        <a:xfrm>
          <a:off x="0" y="0"/>
          <a:ext cx="0" cy="0"/>
          <a:chOff x="0" y="0"/>
          <a:chExt cx="0" cy="0"/>
        </a:xfrm>
      </p:grpSpPr>
      <p:sp>
        <p:nvSpPr>
          <p:cNvPr id="3" name="文本框 2"/>
          <p:cNvSpPr txBox="1">
            <a:spLocks noChangeArrowheads="1"/>
          </p:cNvSpPr>
          <p:nvPr/>
        </p:nvSpPr>
        <p:spPr bwMode="auto">
          <a:xfrm>
            <a:off x="1840230" y="601980"/>
            <a:ext cx="6777990" cy="4292600"/>
          </a:xfrm>
          <a:prstGeom prst="rect">
            <a:avLst/>
          </a:prstGeom>
          <a:solidFill>
            <a:srgbClr val="7030A0">
              <a:alpha val="16000"/>
            </a:srgbClr>
          </a:solidFill>
          <a:ln w="28575" cmpd="dbl">
            <a:solidFill>
              <a:srgbClr val="7030A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30000"/>
              </a:lnSpc>
              <a:buClr>
                <a:srgbClr val="9BBB59"/>
              </a:buClr>
              <a:buFont typeface="Arial" panose="020B0604020202020204" pitchFamily="34" charset="0"/>
              <a:buChar char="•"/>
            </a:pP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政治平庸，军事无知；</a:t>
            </a:r>
            <a:endPar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buClr>
                <a:srgbClr val="9BBB59"/>
              </a:buClr>
              <a:buFont typeface="Arial" panose="020B0604020202020204" pitchFamily="34" charset="0"/>
              <a:buChar char="•"/>
            </a:pP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但战前作风</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民主</a:t>
            </a: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，集思广益，愿接见还是个平民的曹刿的求见并</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采纳其民本思想</a:t>
            </a: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a:t>
            </a:r>
            <a:endPar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buClr>
                <a:srgbClr val="9BBB59"/>
              </a:buClr>
              <a:buFont typeface="Arial" panose="020B0604020202020204" pitchFamily="34" charset="0"/>
              <a:buChar char="•"/>
            </a:pP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战中</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知人善任</a:t>
            </a: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，大胆放权；</a:t>
            </a:r>
            <a:endPar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endParaRPr>
          </a:p>
          <a:p>
            <a:pPr>
              <a:lnSpc>
                <a:spcPct val="130000"/>
              </a:lnSpc>
              <a:buClr>
                <a:srgbClr val="9BBB59"/>
              </a:buClr>
              <a:buFont typeface="Arial" panose="020B0604020202020204" pitchFamily="34" charset="0"/>
              <a:buChar char="•"/>
            </a:pP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战后</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不耻下问，虚心求教</a:t>
            </a: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，是难得的</a:t>
            </a:r>
            <a:r>
              <a:rPr lang="zh-CN" altLang="zh-CN" sz="3000" b="1">
                <a:solidFill>
                  <a:srgbClr val="FF00FF"/>
                </a:solidFill>
                <a:latin typeface="黑体" panose="02010609060101010101" pitchFamily="49" charset="-122"/>
                <a:ea typeface="黑体" panose="02010609060101010101" pitchFamily="49" charset="-122"/>
                <a:sym typeface="宋体" panose="02010600030101010101" pitchFamily="2" charset="-122"/>
              </a:rPr>
              <a:t>开明君主</a:t>
            </a:r>
            <a:r>
              <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rPr>
              <a:t>。</a:t>
            </a:r>
            <a:endParaRPr lang="zh-CN" altLang="zh-CN" sz="3000" b="1">
              <a:solidFill>
                <a:srgbClr val="0000FF"/>
              </a:solidFill>
              <a:latin typeface="黑体" panose="02010609060101010101" pitchFamily="49" charset="-122"/>
              <a:ea typeface="黑体" panose="02010609060101010101" pitchFamily="49" charset="-122"/>
              <a:sym typeface="宋体" panose="02010600030101010101" pitchFamily="2" charset="-122"/>
            </a:endParaRPr>
          </a:p>
        </p:txBody>
      </p:sp>
      <p:sp>
        <p:nvSpPr>
          <p:cNvPr id="9" name="文本框 8"/>
          <p:cNvSpPr txBox="1">
            <a:spLocks noChangeArrowheads="1"/>
          </p:cNvSpPr>
          <p:nvPr/>
        </p:nvSpPr>
        <p:spPr bwMode="auto">
          <a:xfrm>
            <a:off x="304800" y="601980"/>
            <a:ext cx="1535430" cy="553085"/>
          </a:xfrm>
          <a:prstGeom prst="rect">
            <a:avLst/>
          </a:prstGeom>
          <a:solidFill>
            <a:srgbClr val="FF0000">
              <a:alpha val="16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buFont typeface="Arial" panose="020B0604020202020204" pitchFamily="34" charset="0"/>
              <a:buNone/>
            </a:pPr>
            <a:r>
              <a:rPr lang="zh-CN" altLang="en-US" sz="3000" b="1" dirty="0">
                <a:solidFill>
                  <a:srgbClr val="FF0000"/>
                </a:solidFill>
                <a:latin typeface="黑体" panose="02010609060101010101" pitchFamily="49" charset="-122"/>
                <a:ea typeface="黑体" panose="02010609060101010101" pitchFamily="49" charset="-122"/>
              </a:rPr>
              <a:t>鲁庄公：</a:t>
            </a:r>
            <a:endParaRPr lang="zh-CN" altLang="en-US" sz="3000" b="1"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0000"/>
          </a:blip>
          <a:stretch>
            <a:fillRect/>
          </a:stretch>
        </a:blipFill>
        <a:effectLst/>
      </p:bgPr>
    </p:bg>
    <p:spTree>
      <p:nvGrpSpPr>
        <p:cNvPr id="1" name=""/>
        <p:cNvGrpSpPr/>
        <p:nvPr/>
      </p:nvGrpSpPr>
      <p:grpSpPr>
        <a:xfrm>
          <a:off x="0" y="0"/>
          <a:ext cx="0" cy="0"/>
          <a:chOff x="0" y="0"/>
          <a:chExt cx="0" cy="0"/>
        </a:xfrm>
      </p:grpSpPr>
      <p:sp>
        <p:nvSpPr>
          <p:cNvPr id="252930" name="文本框 1"/>
          <p:cNvSpPr txBox="1">
            <a:spLocks noChangeArrowheads="1"/>
          </p:cNvSpPr>
          <p:nvPr/>
        </p:nvSpPr>
        <p:spPr bwMode="auto">
          <a:xfrm>
            <a:off x="759460" y="493395"/>
            <a:ext cx="762508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Wingdings" panose="05000000000000000000" charset="0"/>
            </a:pPr>
            <a:r>
              <a:rPr lang="en-US" altLang="zh-CN" sz="3000" b="1" dirty="0">
                <a:latin typeface="黑体" panose="02010609060101010101" pitchFamily="49" charset="-122"/>
                <a:ea typeface="黑体" panose="02010609060101010101" pitchFamily="49" charset="-122"/>
                <a:cs typeface="黑体" panose="02010609060101010101" pitchFamily="49" charset="-122"/>
              </a:rPr>
              <a:t>5.</a:t>
            </a:r>
            <a:r>
              <a:rPr lang="zh-CN" altLang="en-US" sz="3000" b="1" dirty="0">
                <a:latin typeface="黑体" panose="02010609060101010101" pitchFamily="49" charset="-122"/>
                <a:ea typeface="黑体" panose="02010609060101010101" pitchFamily="49" charset="-122"/>
                <a:cs typeface="黑体" panose="02010609060101010101" pitchFamily="49" charset="-122"/>
              </a:rPr>
              <a:t>文中内容如何分详略？作者为何这样安排？</a:t>
            </a:r>
            <a:endParaRPr lang="zh-CN" altLang="en-US" sz="3000" b="1" dirty="0">
              <a:latin typeface="黑体" panose="02010609060101010101" pitchFamily="49" charset="-122"/>
              <a:ea typeface="黑体" panose="02010609060101010101" pitchFamily="49" charset="-122"/>
              <a:cs typeface="黑体" panose="02010609060101010101" pitchFamily="49" charset="-122"/>
            </a:endParaRPr>
          </a:p>
        </p:txBody>
      </p:sp>
      <p:sp>
        <p:nvSpPr>
          <p:cNvPr id="4" name="文本框 3"/>
          <p:cNvSpPr txBox="1">
            <a:spLocks noChangeArrowheads="1"/>
          </p:cNvSpPr>
          <p:nvPr/>
        </p:nvSpPr>
        <p:spPr bwMode="auto">
          <a:xfrm>
            <a:off x="219710" y="1170305"/>
            <a:ext cx="8705215" cy="3646170"/>
          </a:xfrm>
          <a:prstGeom prst="rect">
            <a:avLst/>
          </a:prstGeom>
          <a:solidFill>
            <a:srgbClr val="0070C0">
              <a:alpha val="16000"/>
            </a:srgbClr>
          </a:solidFill>
          <a:ln w="28575" cmpd="dbl">
            <a:solidFill>
              <a:srgbClr val="0070C0"/>
            </a:solidFill>
            <a:prstDash val="sysDot"/>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buClr>
                <a:srgbClr val="9BBB59"/>
              </a:buClr>
              <a:buFont typeface="Wingdings" panose="05000000000000000000" pitchFamily="2" charset="2"/>
              <a:buChar char=""/>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第</a:t>
            </a:r>
            <a:r>
              <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1</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段</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详</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写了“何以战”</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，围绕“何以战”曹刿和鲁庄公三问三答，表现了曹刿“取信于民”的政治“远谋”；</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10000"/>
              </a:lnSpc>
              <a:buClr>
                <a:srgbClr val="9BBB59"/>
              </a:buClr>
              <a:buFont typeface="Wingdings" panose="05000000000000000000" pitchFamily="2" charset="2"/>
              <a:buChar char=""/>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第</a:t>
            </a:r>
            <a:r>
              <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2</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段</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略</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写“如何战”</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，通过对比表现曹刿的从容不迫，指挥若定；</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nSpc>
                <a:spcPct val="110000"/>
              </a:lnSpc>
              <a:buClr>
                <a:srgbClr val="9BBB59"/>
              </a:buClr>
              <a:buFont typeface="Wingdings" panose="05000000000000000000" pitchFamily="2" charset="2"/>
              <a:buChar char=""/>
            </a:pP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第</a:t>
            </a:r>
            <a:r>
              <a:rPr lang="en-US" altLang="zh-CN"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3</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段</a:t>
            </a:r>
            <a:r>
              <a:rPr lang="zh-CN" altLang="en-US" sz="3000" b="1">
                <a:solidFill>
                  <a:srgbClr val="FF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详</a:t>
            </a:r>
            <a:r>
              <a:rPr lang="zh-CN" altLang="en-US" sz="3000" b="1">
                <a:solidFill>
                  <a:srgbClr val="FF0000"/>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写“何以胜”</a:t>
            </a: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，完成了对他卓越的军事家形象的刻画。</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p:sp>
        <p:nvSpPr>
          <p:cNvPr id="5" name="矩形 4"/>
          <p:cNvSpPr/>
          <p:nvPr/>
        </p:nvSpPr>
        <p:spPr>
          <a:xfrm>
            <a:off x="511175" y="802005"/>
            <a:ext cx="7989570" cy="3692525"/>
          </a:xfrm>
          <a:prstGeom prst="rect">
            <a:avLst/>
          </a:prstGeom>
          <a:solidFill>
            <a:srgbClr val="0070C0">
              <a:alpha val="16000"/>
            </a:srgbClr>
          </a:solidFill>
          <a:ln w="28575" cmpd="dbl">
            <a:solidFill>
              <a:srgbClr val="0070C0"/>
            </a:solidFill>
            <a:prstDash val="sysDot"/>
          </a:ln>
        </p:spPr>
        <p:txBody>
          <a:bodyPr wrap="square" anchor="t">
            <a:spAutoFit/>
          </a:bodyPr>
          <a:p>
            <a:pPr>
              <a:lnSpc>
                <a:spcPct val="13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本文以曹刿为中心，</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详</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细描写了他在</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战前、战中、战后的表现</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详</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写</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人物的语言，即“论战”</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，对于</a:t>
            </a:r>
            <a:r>
              <a:rPr lang="zh-CN" altLang="en-US" sz="3000" b="1" dirty="0">
                <a:solidFill>
                  <a:srgbClr val="FF0000"/>
                </a:solidFill>
                <a:latin typeface="黑体" panose="02010609060101010101" pitchFamily="49" charset="-122"/>
                <a:ea typeface="黑体" panose="02010609060101010101" pitchFamily="49" charset="-122"/>
                <a:cs typeface="黑体" panose="02010609060101010101" pitchFamily="49" charset="-122"/>
              </a:rPr>
              <a:t>战争双方对峙、交锋的具体经过等</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则</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略写</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a:lnSpc>
                <a:spcPct val="130000"/>
              </a:lnSpc>
            </a:pP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这样安排可以</a:t>
            </a:r>
            <a:r>
              <a:rPr lang="zh-CN" altLang="en-US" sz="3000" b="1" dirty="0">
                <a:solidFill>
                  <a:srgbClr val="FF00FF"/>
                </a:solidFill>
                <a:latin typeface="黑体" panose="02010609060101010101" pitchFamily="49" charset="-122"/>
                <a:ea typeface="黑体" panose="02010609060101010101" pitchFamily="49" charset="-122"/>
                <a:cs typeface="黑体" panose="02010609060101010101" pitchFamily="49" charset="-122"/>
              </a:rPr>
              <a:t>突出主要人物，突出中心内容，突出了曹刿的“远谋”</a:t>
            </a:r>
            <a:r>
              <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rPr>
              <a:t> 。 </a:t>
            </a:r>
            <a:endParaRPr lang="zh-CN" altLang="en-US" sz="3000" b="1" dirty="0">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charRg st="4294967295" end="429496729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charRg st="0" end="6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charRg st="68" end="10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p:sp>
        <p:nvSpPr>
          <p:cNvPr id="201730" name="文本框 2"/>
          <p:cNvSpPr txBox="1">
            <a:spLocks noChangeArrowheads="1"/>
          </p:cNvSpPr>
          <p:nvPr/>
        </p:nvSpPr>
        <p:spPr bwMode="auto">
          <a:xfrm>
            <a:off x="3419475" y="503555"/>
            <a:ext cx="2058670" cy="583565"/>
          </a:xfrm>
          <a:prstGeom prst="rect">
            <a:avLst/>
          </a:prstGeom>
          <a:solidFill>
            <a:srgbClr val="FF0000">
              <a:alpha val="17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en-US" sz="3200" b="1" dirty="0">
                <a:solidFill>
                  <a:srgbClr val="FF0000"/>
                </a:solidFill>
                <a:latin typeface="黑体" panose="02010609060101010101" pitchFamily="49" charset="-122"/>
                <a:ea typeface="黑体" panose="02010609060101010101" pitchFamily="49" charset="-122"/>
              </a:rPr>
              <a:t>春秋五霸：</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367665" y="1191895"/>
            <a:ext cx="8408670" cy="3415030"/>
          </a:xfrm>
          <a:prstGeom prst="rect">
            <a:avLst/>
          </a:prstGeom>
          <a:noFill/>
        </p:spPr>
        <p:txBody>
          <a:bodyPr wrap="square" rtlCol="0" anchor="t">
            <a:spAutoFit/>
          </a:bodyPr>
          <a:p>
            <a:pPr marL="457200" indent="-457200">
              <a:lnSpc>
                <a:spcPct val="120000"/>
              </a:lnSpc>
              <a:buFont typeface="Wingdings" panose="05000000000000000000" charset="0"/>
              <a:buChar char="Ø"/>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齐桓公——春秋时代齐国第十五位国君，姜姓，名小白。</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20000"/>
              </a:lnSpc>
              <a:buFont typeface="Wingdings" panose="05000000000000000000" charset="0"/>
              <a:buChar char="Ø"/>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晋文公——晋献公之子，姓姬名重耳。</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20000"/>
              </a:lnSpc>
              <a:buFont typeface="Wingdings" panose="05000000000000000000" charset="0"/>
              <a:buChar char="Ø"/>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楚庄王——芈姓，熊氏，名旅（一作吕、侣）。</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20000"/>
              </a:lnSpc>
              <a:buFont typeface="Wingdings" panose="05000000000000000000" charset="0"/>
              <a:buChar char="Ø"/>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宋襄公——宋桓公次子，本名子兹甫。</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a:p>
            <a:pPr marL="457200" indent="-457200">
              <a:lnSpc>
                <a:spcPct val="120000"/>
              </a:lnSpc>
              <a:buFont typeface="Wingdings" panose="05000000000000000000" charset="0"/>
              <a:buChar char="Ø"/>
            </a:pPr>
            <a:r>
              <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rPr>
              <a:t>秦穆公——嬴姓，名任好，谥号穆。</a:t>
            </a:r>
            <a:endParaRPr lang="zh-CN" altLang="en-US" sz="3000" b="1">
              <a:solidFill>
                <a:srgbClr val="0000FF"/>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1000"/>
          </a:blip>
          <a:stretch>
            <a:fillRect/>
          </a:stretch>
        </a:blipFill>
        <a:effectLst/>
      </p:bgPr>
    </p:bg>
    <p:spTree>
      <p:nvGrpSpPr>
        <p:cNvPr id="1" name=""/>
        <p:cNvGrpSpPr/>
        <p:nvPr/>
      </p:nvGrpSpPr>
      <p:grpSpPr/>
      <p:grpSp>
        <p:nvGrpSpPr>
          <p:cNvPr id="14" name="组合 13"/>
          <p:cNvGrpSpPr/>
          <p:nvPr/>
        </p:nvGrpSpPr>
        <p:grpSpPr>
          <a:xfrm>
            <a:off x="311157" y="708580"/>
            <a:ext cx="8754839" cy="4297455"/>
            <a:chOff x="-917" y="1413"/>
            <a:chExt cx="15676" cy="10131"/>
          </a:xfrm>
        </p:grpSpPr>
        <p:sp>
          <p:nvSpPr>
            <p:cNvPr id="9" name="圆角矩形 8"/>
            <p:cNvSpPr/>
            <p:nvPr/>
          </p:nvSpPr>
          <p:spPr>
            <a:xfrm>
              <a:off x="-917" y="2100"/>
              <a:ext cx="12972" cy="9444"/>
            </a:xfrm>
            <a:prstGeom prst="roundRect">
              <a:avLst/>
            </a:prstGeom>
            <a:solidFill>
              <a:schemeClr val="bg1">
                <a:alpha val="39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p>
              <a:pPr algn="ctr" fontAlgn="auto">
                <a:spcBef>
                  <a:spcPts val="0"/>
                </a:spcBef>
                <a:spcAft>
                  <a:spcPts val="0"/>
                </a:spcAft>
                <a:defRPr/>
              </a:pPr>
              <a:endParaRPr lang="zh-CN" altLang="en-US" sz="100"/>
            </a:p>
          </p:txBody>
        </p:sp>
        <p:pic>
          <p:nvPicPr>
            <p:cNvPr id="10" name="图片 2" descr="office6\wpsassist\cache\A000220150322H54PPIC"/>
            <p:cNvPicPr>
              <a:picLocks noChangeAspect="1" noChangeArrowheads="1"/>
            </p:cNvPicPr>
            <p:nvPr/>
          </p:nvPicPr>
          <p:blipFill>
            <a:blip r:embed="rId2" cstate="email"/>
            <a:srcRect/>
            <a:stretch>
              <a:fillRect/>
            </a:stretch>
          </p:blipFill>
          <p:spPr bwMode="auto">
            <a:xfrm rot="16800000">
              <a:off x="8497" y="4549"/>
              <a:ext cx="9398" cy="3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803" name="Rectangle 11"/>
          <p:cNvSpPr>
            <a:spLocks noChangeArrowheads="1"/>
          </p:cNvSpPr>
          <p:nvPr/>
        </p:nvSpPr>
        <p:spPr bwMode="auto">
          <a:xfrm>
            <a:off x="480060" y="1110298"/>
            <a:ext cx="7075488" cy="3784600"/>
          </a:xfrm>
          <a:prstGeom prst="rect">
            <a:avLst/>
          </a:prstGeom>
          <a:noFill/>
          <a:ln w="9525">
            <a:noFill/>
            <a:miter lim="800000"/>
          </a:ln>
          <a:effectLst/>
        </p:spPr>
        <p:txBody>
          <a:bodyPr anchor="ctr">
            <a:spAutoFit/>
          </a:bodyPr>
          <a:p>
            <a:pPr marL="0" marR="0" lvl="0" indent="628650" algn="l" defTabSz="457200" rtl="0" eaLnBrk="0" fontAlgn="base" latinLnBrk="0" hangingPunct="0">
              <a:lnSpc>
                <a:spcPct val="100000"/>
              </a:lnSpc>
              <a:spcBef>
                <a:spcPct val="0"/>
              </a:spcBef>
              <a:spcAft>
                <a:spcPct val="0"/>
              </a:spcAft>
              <a:buClrTx/>
              <a:buSzTx/>
              <a:buFont typeface="Arial" panose="020B0604020202020204" pitchFamily="34" charset="0"/>
              <a:buNone/>
              <a:defRPr/>
            </a:pPr>
            <a:r>
              <a:rPr kumimoji="1" lang="zh-CN" altLang="zh-CN" sz="30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rPr>
              <a:t>本文通过对齐鲁“长勺之战”的记叙，重点记录了曹刿关于战争的论述。生动地</a:t>
            </a:r>
            <a:r>
              <a:rPr kumimoji="1" lang="zh-CN" altLang="zh-CN" sz="3000" b="1" i="0" u="none" strike="noStrike" kern="1200" cap="none" spc="0" normalizeH="0" baseline="0" noProof="0" dirty="0">
                <a:ln>
                  <a:noFill/>
                </a:ln>
                <a:solidFill>
                  <a:srgbClr val="0000FF"/>
                </a:solidFill>
                <a:effectLst/>
                <a:uLnTx/>
                <a:uFillTx/>
                <a:latin typeface="黑体" panose="02010609060101010101" pitchFamily="49" charset="-122"/>
                <a:ea typeface="黑体" panose="02010609060101010101" pitchFamily="49" charset="-122"/>
                <a:cs typeface="黑体" panose="02010609060101010101" pitchFamily="49" charset="-122"/>
              </a:rPr>
              <a:t>说明了政治上取信于民，运用正确的战略战术和掌握战机是战争中取胜的必要条件，</a:t>
            </a:r>
            <a:r>
              <a:rPr kumimoji="1" lang="zh-CN" altLang="zh-CN"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rPr>
              <a:t>表现了曹刿政治上的远见卓识和军事上的稳重果断，刻画了一个关心国事，深谋远虑的军事家的形象，也赞美了曹刿的爱国之情。</a:t>
            </a:r>
            <a:endParaRPr kumimoji="1" lang="zh-CN" altLang="zh-CN" sz="3000" b="1" i="0" u="none" strike="noStrike" kern="1200" cap="none" spc="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03"/>
                                        </p:tgtEl>
                                        <p:attrNameLst>
                                          <p:attrName>style.visibility</p:attrName>
                                        </p:attrNameLst>
                                      </p:cBhvr>
                                      <p:to>
                                        <p:strVal val="visible"/>
                                      </p:to>
                                    </p:set>
                                    <p:animEffect transition="in" filter="fade">
                                      <p:cBhvr>
                                        <p:cTn id="12"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57000"/>
          </a:blip>
          <a:stretch>
            <a:fillRect/>
          </a:stretch>
        </a:blipFill>
        <a:effectLst/>
      </p:bgPr>
    </p:bg>
    <p:spTree>
      <p:nvGrpSpPr>
        <p:cNvPr id="1" name=""/>
        <p:cNvGrpSpPr/>
        <p:nvPr/>
      </p:nvGrpSpPr>
      <p:grpSpPr/>
      <p:sp>
        <p:nvSpPr>
          <p:cNvPr id="2" name="文本框 1"/>
          <p:cNvSpPr txBox="1"/>
          <p:nvPr/>
        </p:nvSpPr>
        <p:spPr>
          <a:xfrm>
            <a:off x="1941830" y="1192530"/>
            <a:ext cx="6847205" cy="3322955"/>
          </a:xfrm>
          <a:prstGeom prst="rect">
            <a:avLst/>
          </a:prstGeom>
          <a:solidFill>
            <a:schemeClr val="bg1">
              <a:alpha val="17000"/>
            </a:schemeClr>
          </a:solidFill>
          <a:ln w="9525">
            <a:noFill/>
          </a:ln>
        </p:spPr>
        <p:txBody>
          <a:bodyPr wrap="square" anchor="t">
            <a:spAutoFit/>
          </a:bodyPr>
          <a:p>
            <a:pPr>
              <a:lnSpc>
                <a:spcPct val="140000"/>
              </a:lnSpc>
            </a:pPr>
            <a:r>
              <a:rPr lang="zh-CN" altLang="en-US" sz="3000" b="1"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rPr>
              <a:t>    齐鲁长勺之战也是我国历史上著名的以弱胜强的战役之一。这次战争发生的时间是春秋初期，交战双方是强大的齐国和弱小的鲁国。交战地点是鲁国的长勺，所以史称“长勺之战”。</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Arial" panose="020B0604020202020204" pitchFamily="34" charset="0"/>
            </a:endParaRPr>
          </a:p>
        </p:txBody>
      </p:sp>
      <p:sp>
        <p:nvSpPr>
          <p:cNvPr id="3" name="矩形 2"/>
          <p:cNvSpPr/>
          <p:nvPr/>
        </p:nvSpPr>
        <p:spPr>
          <a:xfrm>
            <a:off x="500380" y="1406525"/>
            <a:ext cx="674370" cy="2306955"/>
          </a:xfrm>
          <a:prstGeom prst="rect">
            <a:avLst/>
          </a:prstGeom>
          <a:solidFill>
            <a:srgbClr val="FF0000">
              <a:alpha val="17000"/>
            </a:srgbClr>
          </a:solidFill>
          <a:ln w="9525">
            <a:noFill/>
          </a:ln>
        </p:spPr>
        <p:txBody>
          <a:bodyPr wrap="square" anchor="t">
            <a:spAutoFit/>
          </a:bodyPr>
          <a:p>
            <a:r>
              <a:rPr lang="zh-CN" altLang="en-US" sz="3600" b="1" dirty="0">
                <a:solidFill>
                  <a:srgbClr val="FF0000"/>
                </a:solidFill>
                <a:latin typeface="黑体" panose="02010609060101010101" pitchFamily="49" charset="-122"/>
                <a:ea typeface="黑体" panose="02010609060101010101" pitchFamily="49" charset="-122"/>
                <a:sym typeface="Arial" panose="020B0604020202020204" pitchFamily="34" charset="0"/>
              </a:rPr>
              <a:t>长勺之战</a:t>
            </a:r>
            <a:endParaRPr lang="zh-CN" altLang="en-US" sz="3600" b="1" dirty="0">
              <a:solidFill>
                <a:srgbClr val="FF0000"/>
              </a:solidFill>
              <a:latin typeface="黑体" panose="02010609060101010101" pitchFamily="49" charset="-122"/>
              <a:ea typeface="黑体" panose="02010609060101010101" pitchFamily="49" charset="-122"/>
              <a:sym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000000"/>
                                          </p:val>
                                        </p:tav>
                                        <p:tav tm="100000">
                                          <p:val>
                                            <p:strVal val="#ppt_w"/>
                                          </p:val>
                                        </p:tav>
                                      </p:tavLst>
                                    </p:anim>
                                    <p:anim calcmode="lin" valueType="num">
                                      <p:cBhvr>
                                        <p:cTn id="13" dur="500" fill="hold"/>
                                        <p:tgtEl>
                                          <p:spTgt spid="3"/>
                                        </p:tgtEl>
                                        <p:attrNameLst>
                                          <p:attrName>ppt_h</p:attrName>
                                        </p:attrNameLst>
                                      </p:cBhvr>
                                      <p:tavLst>
                                        <p:tav tm="0">
                                          <p:val>
                                            <p:fltVal val="0.00000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37000"/>
          </a:blip>
          <a:stretch>
            <a:fillRect/>
          </a:stretch>
        </a:blipFill>
        <a:effectLst/>
      </p:bgPr>
    </p:bg>
    <p:spTree>
      <p:nvGrpSpPr>
        <p:cNvPr id="1" name=""/>
        <p:cNvGrpSpPr/>
        <p:nvPr/>
      </p:nvGrpSpPr>
      <p:grpSpPr/>
      <p:sp>
        <p:nvSpPr>
          <p:cNvPr id="13316" name="文本框 2"/>
          <p:cNvSpPr txBox="1">
            <a:spLocks noChangeArrowheads="1"/>
          </p:cNvSpPr>
          <p:nvPr/>
        </p:nvSpPr>
        <p:spPr bwMode="auto">
          <a:xfrm>
            <a:off x="243840" y="701040"/>
            <a:ext cx="8656320" cy="4246245"/>
          </a:xfrm>
          <a:prstGeom prst="rect">
            <a:avLst/>
          </a:prstGeom>
          <a:solidFill>
            <a:schemeClr val="bg1">
              <a:alpha val="2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a:lnSpc>
                <a:spcPct val="100000"/>
              </a:lnSpc>
              <a:buFont typeface="Arial" panose="020B0604020202020204" pitchFamily="34" charset="0"/>
              <a:buNone/>
            </a:pPr>
            <a:r>
              <a:rPr lang="en-US" altLang="zh-CN" sz="3000" b="1" dirty="0">
                <a:latin typeface="黑体" panose="02010609060101010101" pitchFamily="49" charset="-122"/>
                <a:ea typeface="黑体" panose="02010609060101010101" pitchFamily="49" charset="-122"/>
                <a:cs typeface="黑体" panose="02010609060101010101" pitchFamily="49" charset="-122"/>
              </a:rPr>
              <a:t>    </a:t>
            </a:r>
            <a:r>
              <a:rPr lang="zh-CN" altLang="en-US" sz="3000" b="1" dirty="0">
                <a:latin typeface="黑体" panose="02010609060101010101" pitchFamily="49" charset="-122"/>
                <a:ea typeface="黑体" panose="02010609060101010101" pitchFamily="49" charset="-122"/>
                <a:cs typeface="黑体" panose="02010609060101010101" pitchFamily="49" charset="-122"/>
              </a:rPr>
              <a:t>齐襄公在国内做了一些坏事，他的弟弟公子小白和公子纠恐怕被连累，离开齐国避祸。公元前</a:t>
            </a:r>
            <a:r>
              <a:rPr lang="en-US" altLang="zh-CN" sz="3000" b="1" dirty="0">
                <a:latin typeface="黑体" panose="02010609060101010101" pitchFamily="49" charset="-122"/>
                <a:ea typeface="黑体" panose="02010609060101010101" pitchFamily="49" charset="-122"/>
                <a:cs typeface="黑体" panose="02010609060101010101" pitchFamily="49" charset="-122"/>
              </a:rPr>
              <a:t>685</a:t>
            </a:r>
            <a:r>
              <a:rPr lang="zh-CN" altLang="en-US" sz="3000" b="1" dirty="0">
                <a:latin typeface="黑体" panose="02010609060101010101" pitchFamily="49" charset="-122"/>
                <a:ea typeface="黑体" panose="02010609060101010101" pitchFamily="49" charset="-122"/>
                <a:cs typeface="黑体" panose="02010609060101010101" pitchFamily="49" charset="-122"/>
              </a:rPr>
              <a:t>年齐国发生内乱，国君被杀，公子纠和公子小白都抢着先赶回齐国，想做国君。鲁庄公派兵护送公子纠回去，哪知公子小白抢先赶回了齐国，做了国君，就是齐桓公。</a:t>
            </a:r>
            <a:r>
              <a:rPr lang="zh-CN" altLang="en-US" sz="3000" b="1" dirty="0">
                <a:latin typeface="黑体" panose="02010609060101010101" pitchFamily="49" charset="-122"/>
                <a:ea typeface="黑体" panose="02010609060101010101" pitchFamily="49" charset="-122"/>
                <a:cs typeface="黑体" panose="02010609060101010101" pitchFamily="49" charset="-122"/>
                <a:sym typeface="+mn-ea"/>
              </a:rPr>
              <a:t>齐桓公起兵攻鲁。当时齐强鲁弱，鲁军大败，齐桓公胁迫鲁庄公杀了公子纠。从此两国结下深仇大恨。鲁庄公十年的春天，齐再次兴兵攻鲁，战于长勺。 </a:t>
            </a:r>
            <a:endParaRPr lang="zh-CN" altLang="en-US"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to="" calcmode="lin" valueType="num">
                                      <p:cBhvr>
                                        <p:cTn id="7" dur="1" fill="hold"/>
                                        <p:tgtEl>
                                          <p:spTgt spid="13316"/>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1">
            <a:alphaModFix amt="49000"/>
          </a:blip>
          <a:stretch>
            <a:fillRect/>
          </a:stretch>
        </a:blipFill>
        <a:effectLst/>
      </p:bgPr>
    </p:bg>
    <p:spTree>
      <p:nvGrpSpPr>
        <p:cNvPr id="1" name=""/>
        <p:cNvGrpSpPr/>
        <p:nvPr/>
      </p:nvGrpSpPr>
      <p:grpSpPr/>
      <p:sp>
        <p:nvSpPr>
          <p:cNvPr id="12289" name="文本框 2"/>
          <p:cNvSpPr txBox="1">
            <a:spLocks noChangeArrowheads="1"/>
          </p:cNvSpPr>
          <p:nvPr/>
        </p:nvSpPr>
        <p:spPr bwMode="auto">
          <a:xfrm>
            <a:off x="483235" y="1095375"/>
            <a:ext cx="4676775" cy="3692525"/>
          </a:xfrm>
          <a:prstGeom prst="rect">
            <a:avLst/>
          </a:prstGeom>
          <a:solidFill>
            <a:schemeClr val="bg1">
              <a:alpha val="17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p>
            <a:pPr>
              <a:lnSpc>
                <a:spcPct val="130000"/>
              </a:lnSpc>
              <a:buFont typeface="Arial" panose="020B0604020202020204" pitchFamily="34" charset="0"/>
              <a:buNone/>
            </a:pPr>
            <a:r>
              <a:rPr lang="zh-CN" altLang="zh-CN"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《左传》：</a:t>
            </a:r>
            <a:r>
              <a:rPr lang="zh-CN" altLang="en-US" sz="3000" b="1" dirty="0">
                <a:latin typeface="黑体" panose="02010609060101010101" pitchFamily="49" charset="-122"/>
                <a:ea typeface="黑体" panose="02010609060101010101" pitchFamily="49" charset="-122"/>
              </a:rPr>
              <a:t>又称</a:t>
            </a:r>
            <a:r>
              <a:rPr lang="en-US"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春秋左氏传</a:t>
            </a:r>
            <a:r>
              <a:rPr lang="en-US"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或</a:t>
            </a:r>
            <a:r>
              <a:rPr lang="en-US"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左氏春秋</a:t>
            </a:r>
            <a:r>
              <a:rPr lang="en-US" sz="3000" b="1" dirty="0">
                <a:latin typeface="黑体" panose="02010609060101010101" pitchFamily="49" charset="-122"/>
                <a:ea typeface="黑体" panose="02010609060101010101" pitchFamily="49" charset="-122"/>
              </a:rPr>
              <a:t>》</a:t>
            </a:r>
            <a:r>
              <a:rPr lang="zh-CN" altLang="en-US" sz="3000" b="1" dirty="0">
                <a:latin typeface="黑体" panose="02010609060101010101" pitchFamily="49" charset="-122"/>
                <a:ea typeface="黑体" panose="02010609060101010101" pitchFamily="49" charset="-122"/>
              </a:rPr>
              <a:t>，</a:t>
            </a:r>
            <a:r>
              <a:rPr lang="zh-CN" altLang="zh-CN" sz="3000" b="1" dirty="0">
                <a:latin typeface="黑体" panose="02010609060101010101" pitchFamily="49" charset="-122"/>
                <a:ea typeface="黑体" panose="02010609060101010101" pitchFamily="49" charset="-122"/>
                <a:sym typeface="宋体" panose="02010600030101010101" pitchFamily="2" charset="-122"/>
              </a:rPr>
              <a:t>相传是春秋末年鲁国的左丘明为《春秋》做注解的一部史书，也是中国第一部叙事详细的编年体史书。</a:t>
            </a:r>
            <a:endParaRPr lang="zh-CN" altLang="zh-CN" sz="3000" b="1" dirty="0">
              <a:latin typeface="黑体" panose="02010609060101010101" pitchFamily="49" charset="-122"/>
              <a:ea typeface="黑体" panose="02010609060101010101" pitchFamily="49" charset="-122"/>
              <a:sym typeface="宋体" panose="02010600030101010101" pitchFamily="2" charset="-122"/>
            </a:endParaRPr>
          </a:p>
        </p:txBody>
      </p:sp>
      <p:pic>
        <p:nvPicPr>
          <p:cNvPr id="12293" name="图片 1"/>
          <p:cNvPicPr>
            <a:picLocks noChangeAspect="1" noChangeArrowheads="1"/>
          </p:cNvPicPr>
          <p:nvPr/>
        </p:nvPicPr>
        <p:blipFill>
          <a:blip r:embed="rId2" cstate="email"/>
          <a:srcRect/>
          <a:stretch>
            <a:fillRect/>
          </a:stretch>
        </p:blipFill>
        <p:spPr bwMode="auto">
          <a:xfrm>
            <a:off x="5415915" y="1274445"/>
            <a:ext cx="326866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500">
        <p:cover dir="d"/>
      </p:transition>
    </mc:Choice>
    <mc:Fallback>
      <p:transition>
        <p:cover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to="" calcmode="lin" valueType="num">
                                      <p:cBhvr>
                                        <p:cTn id="7" dur="1" fill="hold"/>
                                        <p:tgtEl>
                                          <p:spTgt spid="12289"/>
                                        </p:tgtEl>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12293"/>
                                        </p:tgtEl>
                                        <p:attrNameLst>
                                          <p:attrName>style.visibility</p:attrName>
                                        </p:attrNameLst>
                                      </p:cBhvr>
                                      <p:to>
                                        <p:strVal val="visible"/>
                                      </p:to>
                                    </p:set>
                                    <p:anim to="" calcmode="lin" valueType="num">
                                      <p:cBhvr>
                                        <p:cTn id="11" dur="1" fill="hold"/>
                                        <p:tgtEl>
                                          <p:spTgt spid="1229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2"/>
          <p:cNvSpPr txBox="1">
            <a:spLocks noChangeArrowheads="1"/>
          </p:cNvSpPr>
          <p:nvPr/>
        </p:nvSpPr>
        <p:spPr bwMode="auto">
          <a:xfrm>
            <a:off x="3855085" y="1657985"/>
            <a:ext cx="241998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sym typeface="宋体" panose="02010600030101010101" pitchFamily="2" charset="-122"/>
              </a:rPr>
              <a:t>《公羊传》</a:t>
            </a:r>
            <a:endParaRPr lang="zh-CN" altLang="zh-CN" sz="3000" b="1" dirty="0">
              <a:latin typeface="黑体" panose="02010609060101010101" pitchFamily="49" charset="-122"/>
              <a:ea typeface="黑体" panose="02010609060101010101" pitchFamily="49" charset="-122"/>
              <a:sym typeface="宋体" panose="02010600030101010101" pitchFamily="2" charset="-122"/>
            </a:endParaRPr>
          </a:p>
          <a:p>
            <a:pP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sym typeface="宋体" panose="02010600030101010101" pitchFamily="2" charset="-122"/>
              </a:rPr>
              <a:t>《谷梁传》</a:t>
            </a:r>
            <a:endParaRPr lang="zh-CN" altLang="zh-CN" sz="3000" b="1" dirty="0">
              <a:latin typeface="黑体" panose="02010609060101010101" pitchFamily="49" charset="-122"/>
              <a:ea typeface="黑体" panose="02010609060101010101" pitchFamily="49" charset="-122"/>
              <a:sym typeface="宋体" panose="02010600030101010101" pitchFamily="2" charset="-122"/>
            </a:endParaRPr>
          </a:p>
          <a:p>
            <a:pP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sym typeface="宋体" panose="02010600030101010101" pitchFamily="2" charset="-122"/>
              </a:rPr>
              <a:t>《左传》</a:t>
            </a:r>
            <a:endParaRPr lang="zh-CN" altLang="zh-CN" sz="3000" b="1" dirty="0">
              <a:latin typeface="黑体" panose="02010609060101010101" pitchFamily="49" charset="-122"/>
              <a:ea typeface="黑体" panose="02010609060101010101" pitchFamily="49" charset="-122"/>
              <a:sym typeface="宋体" panose="02010600030101010101" pitchFamily="2" charset="-122"/>
            </a:endParaRPr>
          </a:p>
        </p:txBody>
      </p:sp>
      <p:sp>
        <p:nvSpPr>
          <p:cNvPr id="203779" name="文本框 1"/>
          <p:cNvSpPr txBox="1">
            <a:spLocks noChangeArrowheads="1"/>
          </p:cNvSpPr>
          <p:nvPr/>
        </p:nvSpPr>
        <p:spPr bwMode="auto">
          <a:xfrm>
            <a:off x="4881880" y="788035"/>
            <a:ext cx="2556510" cy="583565"/>
          </a:xfrm>
          <a:prstGeom prst="rect">
            <a:avLst/>
          </a:prstGeom>
          <a:solidFill>
            <a:srgbClr val="FF0000">
              <a:alpha val="17000"/>
            </a:srgb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rPr>
              <a:t>【春秋三传】</a:t>
            </a:r>
            <a:endParaRPr lang="zh-CN" altLang="zh-CN" sz="32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sp>
        <p:nvSpPr>
          <p:cNvPr id="3" name="文本框 2"/>
          <p:cNvSpPr txBox="1">
            <a:spLocks noChangeArrowheads="1"/>
          </p:cNvSpPr>
          <p:nvPr/>
        </p:nvSpPr>
        <p:spPr bwMode="auto">
          <a:xfrm>
            <a:off x="6350635" y="1563370"/>
            <a:ext cx="197866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公羊高</a:t>
            </a:r>
            <a:endPar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ct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谷梁赤</a:t>
            </a:r>
            <a:endPar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a:p>
            <a:pPr algn="ctr">
              <a:lnSpc>
                <a:spcPct val="150000"/>
              </a:lnSpc>
              <a:buFont typeface="Arial" panose="020B0604020202020204" pitchFamily="34" charset="0"/>
              <a:buNone/>
            </a:pPr>
            <a:r>
              <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rPr>
              <a:t>左丘明</a:t>
            </a:r>
            <a:endParaRPr lang="zh-CN" altLang="zh-CN" sz="3000" b="1" dirty="0">
              <a:latin typeface="黑体" panose="02010609060101010101" pitchFamily="49" charset="-122"/>
              <a:ea typeface="黑体" panose="02010609060101010101" pitchFamily="49" charset="-122"/>
              <a:cs typeface="黑体" panose="02010609060101010101" pitchFamily="49" charset="-122"/>
              <a:sym typeface="宋体" panose="02010600030101010101" pitchFamily="2" charset="-122"/>
            </a:endParaRPr>
          </a:p>
        </p:txBody>
      </p:sp>
      <p:sp>
        <p:nvSpPr>
          <p:cNvPr id="4" name="左大括号 3"/>
          <p:cNvSpPr/>
          <p:nvPr/>
        </p:nvSpPr>
        <p:spPr bwMode="auto">
          <a:xfrm>
            <a:off x="1967865" y="1808480"/>
            <a:ext cx="400685" cy="1350645"/>
          </a:xfrm>
          <a:prstGeom prst="leftBrace">
            <a:avLst>
              <a:gd name="adj1" fmla="val 8326"/>
              <a:gd name="adj2" fmla="val 50000"/>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14:hiddenLine>
            </a:ext>
          </a:extLst>
        </p:spPr>
        <p:txBody>
          <a:bodyPr anchor="ctr"/>
          <a:lstStyle/>
          <a:p>
            <a:pPr algn="ctr"/>
            <a:endParaRPr lang="zh-CN" altLang="en-US" sz="3000" b="1" noProof="1">
              <a:latin typeface="黑体" panose="02010609060101010101" pitchFamily="49" charset="-122"/>
              <a:ea typeface="黑体" panose="02010609060101010101" pitchFamily="49" charset="-122"/>
            </a:endParaRPr>
          </a:p>
        </p:txBody>
      </p:sp>
      <p:sp>
        <p:nvSpPr>
          <p:cNvPr id="6" name="文本框 5"/>
          <p:cNvSpPr txBox="1">
            <a:spLocks noChangeArrowheads="1"/>
          </p:cNvSpPr>
          <p:nvPr/>
        </p:nvSpPr>
        <p:spPr bwMode="auto">
          <a:xfrm>
            <a:off x="4168140" y="4011295"/>
            <a:ext cx="46107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Arial" panose="020B0604020202020204" pitchFamily="34" charset="0"/>
              <a:buNone/>
            </a:pPr>
            <a:r>
              <a:rPr lang="zh-CN" altLang="zh-CN" sz="3000" b="1" dirty="0">
                <a:solidFill>
                  <a:srgbClr val="FF0000"/>
                </a:solidFill>
                <a:latin typeface="黑体" panose="02010609060101010101" pitchFamily="49" charset="-122"/>
                <a:ea typeface="黑体" panose="02010609060101010101" pitchFamily="49" charset="-122"/>
                <a:sym typeface="宋体" panose="02010600030101010101" pitchFamily="2" charset="-122"/>
              </a:rPr>
              <a:t>其中成就最高的是《左传》</a:t>
            </a:r>
            <a:endParaRPr lang="zh-CN" altLang="zh-CN" sz="3000" b="1" dirty="0">
              <a:solidFill>
                <a:srgbClr val="FF0000"/>
              </a:solidFill>
              <a:latin typeface="黑体" panose="02010609060101010101" pitchFamily="49" charset="-122"/>
              <a:ea typeface="黑体" panose="02010609060101010101" pitchFamily="49" charset="-122"/>
              <a:sym typeface="宋体" panose="02010600030101010101" pitchFamily="2" charset="-122"/>
            </a:endParaRPr>
          </a:p>
        </p:txBody>
      </p:sp>
      <p:pic>
        <p:nvPicPr>
          <p:cNvPr id="2" name="图片 1"/>
          <p:cNvPicPr>
            <a:picLocks noChangeAspect="1"/>
          </p:cNvPicPr>
          <p:nvPr/>
        </p:nvPicPr>
        <p:blipFill>
          <a:blip r:embed="rId1"/>
          <a:stretch>
            <a:fillRect/>
          </a:stretch>
        </p:blipFill>
        <p:spPr>
          <a:xfrm>
            <a:off x="283845" y="1185545"/>
            <a:ext cx="3113405" cy="3113405"/>
          </a:xfrm>
          <a:prstGeom prst="roundRect">
            <a:avLst/>
          </a:prstGeom>
          <a:effectLst>
            <a:softEdge rad="508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289"/>
                                        </p:tgtEl>
                                        <p:attrNameLst>
                                          <p:attrName>style.visibility</p:attrName>
                                        </p:attrNameLst>
                                      </p:cBhvr>
                                      <p:to>
                                        <p:strVal val="visible"/>
                                      </p:to>
                                    </p:set>
                                    <p:animEffect transition="in" filter="blinds(horizontal)">
                                      <p:cBhvr>
                                        <p:cTn id="10" dur="500"/>
                                        <p:tgtEl>
                                          <p:spTgt spid="12289"/>
                                        </p:tgtEl>
                                      </p:cBhvr>
                                    </p:animEffect>
                                  </p:childTnLst>
                                </p:cTn>
                              </p:par>
                            </p:childTnLst>
                          </p:cTn>
                        </p:par>
                        <p:par>
                          <p:cTn id="11" fill="hold">
                            <p:stCondLst>
                              <p:cond delay="500"/>
                            </p:stCondLst>
                            <p:childTnLst>
                              <p:par>
                                <p:cTn id="12" presetID="39" presetClass="entr" presetSubtype="0" accel="10000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P spid="3" grpId="0"/>
      <p:bldP spid="4" grpId="0" bldLvl="0" animBg="1"/>
      <p:bldP spid="6"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5119</Words>
  <Application>WPS 演示</Application>
  <PresentationFormat/>
  <Paragraphs>513</Paragraphs>
  <Slides>50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50</vt:i4>
      </vt:variant>
    </vt:vector>
  </HeadingPairs>
  <TitlesOfParts>
    <vt:vector size="62" baseType="lpstr">
      <vt:lpstr>Arial</vt:lpstr>
      <vt:lpstr>宋体</vt:lpstr>
      <vt:lpstr>Wingdings</vt:lpstr>
      <vt:lpstr>微软雅黑</vt:lpstr>
      <vt:lpstr>黑体</vt:lpstr>
      <vt:lpstr>华文楷体</vt:lpstr>
      <vt:lpstr>Wingdings</vt:lpstr>
      <vt:lpstr>华文新魏</vt:lpstr>
      <vt:lpstr>Arial Unicode MS</vt:lpstr>
      <vt:lpstr>Calibri</vt:lpstr>
      <vt:lpstr>华文中宋</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aa</cp:lastModifiedBy>
  <cp:revision>5</cp:revision>
  <dcterms:created xsi:type="dcterms:W3CDTF">2019-10-14T09:10:00Z</dcterms:created>
  <dcterms:modified xsi:type="dcterms:W3CDTF">2020-04-26T02:29:23Z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