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3"/>
    <p:sldId id="512" r:id="rId4"/>
    <p:sldId id="482" r:id="rId5"/>
    <p:sldId id="483" r:id="rId6"/>
    <p:sldId id="484" r:id="rId7"/>
    <p:sldId id="263" r:id="rId8"/>
    <p:sldId id="447" r:id="rId9"/>
    <p:sldId id="485" r:id="rId10"/>
    <p:sldId id="452" r:id="rId11"/>
    <p:sldId id="486" r:id="rId12"/>
    <p:sldId id="514" r:id="rId13"/>
    <p:sldId id="515" r:id="rId14"/>
    <p:sldId id="516" r:id="rId15"/>
    <p:sldId id="517" r:id="rId16"/>
    <p:sldId id="487" r:id="rId17"/>
    <p:sldId id="488" r:id="rId18"/>
    <p:sldId id="460" r:id="rId19"/>
    <p:sldId id="461" r:id="rId20"/>
    <p:sldId id="457" r:id="rId21"/>
    <p:sldId id="489" r:id="rId22"/>
    <p:sldId id="464" r:id="rId23"/>
    <p:sldId id="458" r:id="rId24"/>
    <p:sldId id="473" r:id="rId25"/>
    <p:sldId id="474" r:id="rId26"/>
    <p:sldId id="491" r:id="rId27"/>
    <p:sldId id="476" r:id="rId28"/>
    <p:sldId id="455" r:id="rId29"/>
    <p:sldId id="519" r:id="rId30"/>
    <p:sldId id="492" r:id="rId31"/>
    <p:sldId id="284" r:id="rId32"/>
    <p:sldId id="493" r:id="rId33"/>
    <p:sldId id="454" r:id="rId34"/>
    <p:sldId id="518" r:id="rId35"/>
    <p:sldId id="513" r:id="rId36"/>
  </p:sldIdLst>
  <p:sldSz cx="9144000" cy="5143500"/>
  <p:notesSz cx="6858000" cy="9144000"/>
  <p:custDataLst>
    <p:tags r:id="rId4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S" lastIdx="1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9900"/>
    <a:srgbClr val="CCFF99"/>
    <a:srgbClr val="FF66FF"/>
    <a:srgbClr val="FFCCFF"/>
    <a:srgbClr val="CC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p:scale>
          <a:sx n="75" d="100"/>
          <a:sy n="75" d="100"/>
        </p:scale>
        <p:origin x="-1218" y="-726"/>
      </p:cViewPr>
      <p:guideLst>
        <p:guide orient="horz" pos="1594"/>
        <p:guide pos="2955"/>
      </p:guideLst>
    </p:cSldViewPr>
  </p:slideViewPr>
  <p:notesTextViewPr>
    <p:cViewPr>
      <p:scale>
        <a:sx n="1" d="1"/>
        <a:sy n="1" d="1"/>
      </p:scale>
      <p:origin x="0" y="0"/>
    </p:cViewPr>
  </p:notesTextViewPr>
  <p:gridSpacing cx="36003" cy="36003"/>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gs" Target="tags/tag64.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a:lnSpc>
                <a:spcPct val="130000"/>
              </a:lnSpc>
              <a:buFont typeface="Wingdings" panose="05000000000000000000" pitchFamily="2" charset="2"/>
              <a:buChar char="l"/>
              <a:defRPr spc="150" baseline="0">
                <a:solidFill>
                  <a:schemeClr val="tx1">
                    <a:lumMod val="65000"/>
                    <a:lumOff val="35000"/>
                  </a:schemeClr>
                </a:solidFill>
              </a:defRPr>
            </a:lvl1pPr>
            <a:lvl2pPr marL="514350" indent="-171450">
              <a:lnSpc>
                <a:spcPct val="130000"/>
              </a:lnSpc>
              <a:buFont typeface="Wingdings" panose="05000000000000000000" pitchFamily="2" charset="2"/>
              <a:buChar char="l"/>
              <a:defRPr spc="150" baseline="0">
                <a:solidFill>
                  <a:schemeClr val="tx1">
                    <a:lumMod val="65000"/>
                    <a:lumOff val="35000"/>
                  </a:schemeClr>
                </a:solidFill>
              </a:defRPr>
            </a:lvl2pPr>
            <a:lvl3pPr marL="857250" indent="-171450">
              <a:lnSpc>
                <a:spcPct val="130000"/>
              </a:lnSpc>
              <a:buFont typeface="Wingdings" panose="05000000000000000000" pitchFamily="2" charset="2"/>
              <a:buChar char="l"/>
              <a:defRPr spc="150" baseline="0">
                <a:solidFill>
                  <a:schemeClr val="tx1">
                    <a:lumMod val="65000"/>
                    <a:lumOff val="35000"/>
                  </a:schemeClr>
                </a:solidFill>
              </a:defRPr>
            </a:lvl3pPr>
            <a:lvl4pPr marL="1200150" indent="-171450">
              <a:lnSpc>
                <a:spcPct val="130000"/>
              </a:lnSpc>
              <a:buFont typeface="Wingdings" panose="05000000000000000000" pitchFamily="2" charset="2"/>
              <a:buChar char="l"/>
              <a:defRPr spc="150" baseline="0">
                <a:solidFill>
                  <a:schemeClr val="tx1">
                    <a:lumMod val="65000"/>
                    <a:lumOff val="35000"/>
                  </a:schemeClr>
                </a:solidFill>
              </a:defRPr>
            </a:lvl4pPr>
            <a:lvl5pPr marL="1543050" indent="-17145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6858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0287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3716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8448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685800" y="685800"/>
            <a:ext cx="6876900" cy="37719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2" Type="http://schemas.openxmlformats.org/officeDocument/2006/relationships/theme" Target="../theme/theme1.xml"/><Relationship Id="rId51" Type="http://schemas.openxmlformats.org/officeDocument/2006/relationships/tags" Target="../tags/tag62.xml"/><Relationship Id="rId50" Type="http://schemas.openxmlformats.org/officeDocument/2006/relationships/tags" Target="../tags/tag61.xml"/><Relationship Id="rId5" Type="http://schemas.openxmlformats.org/officeDocument/2006/relationships/slideLayout" Target="../slideLayouts/slideLayout5.xml"/><Relationship Id="rId49" Type="http://schemas.openxmlformats.org/officeDocument/2006/relationships/tags" Target="../tags/tag60.xml"/><Relationship Id="rId48" Type="http://schemas.openxmlformats.org/officeDocument/2006/relationships/tags" Target="../tags/tag59.xml"/><Relationship Id="rId47" Type="http://schemas.openxmlformats.org/officeDocument/2006/relationships/tags" Target="../tags/tag58.xml"/><Relationship Id="rId46" Type="http://schemas.openxmlformats.org/officeDocument/2006/relationships/tags" Target="../tags/tag57.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6"/>
            </p:custDataLst>
          </p:nvPr>
        </p:nvSpPr>
        <p:spPr>
          <a:xfrm>
            <a:off x="456300" y="456300"/>
            <a:ext cx="8226900" cy="486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7"/>
            </p:custDataLst>
          </p:nvPr>
        </p:nvSpPr>
        <p:spPr>
          <a:xfrm>
            <a:off x="456300" y="1136700"/>
            <a:ext cx="8226900" cy="355266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8"/>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9"/>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50"/>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5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audio1.wav"/><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audio1.wav"/><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audio1.wav"/><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6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2.png"/><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9217" name="组合 1"/>
          <p:cNvGrpSpPr/>
          <p:nvPr/>
        </p:nvGrpSpPr>
        <p:grpSpPr>
          <a:xfrm>
            <a:off x="-5080" y="1295400"/>
            <a:ext cx="9154160" cy="918210"/>
            <a:chOff x="-59" y="5751"/>
            <a:chExt cx="14416" cy="1446"/>
          </a:xfrm>
        </p:grpSpPr>
        <p:sp>
          <p:nvSpPr>
            <p:cNvPr id="6" name="标题 1"/>
            <p:cNvSpPr txBox="1"/>
            <p:nvPr/>
          </p:nvSpPr>
          <p:spPr bwMode="auto">
            <a:xfrm>
              <a:off x="-59" y="5751"/>
              <a:ext cx="14416" cy="1446"/>
            </a:xfrm>
            <a:prstGeom prst="rect">
              <a:avLst/>
            </a:prstGeom>
            <a:solidFill>
              <a:schemeClr val="bg1">
                <a:alpha val="49000"/>
              </a:schemeClr>
            </a:solidFill>
          </p:spPr>
          <p:txBody>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tx1"/>
                  </a:solidFill>
                  <a:effectLst/>
                  <a:uLnTx/>
                  <a:uFillTx/>
                  <a:latin typeface="+mj-ea"/>
                  <a:ea typeface="+mj-ea"/>
                  <a:cs typeface="+mj-cs"/>
                </a:rPr>
                <a:t>应有格物致知精神</a:t>
              </a:r>
              <a:endParaRPr kumimoji="0" lang="zh-CN" altLang="en-US" sz="4400" b="1" i="0" u="none" strike="noStrike" kern="1200" cap="none" spc="0" normalizeH="0" baseline="0" noProof="0" dirty="0">
                <a:ln>
                  <a:noFill/>
                </a:ln>
                <a:solidFill>
                  <a:schemeClr val="tx1"/>
                </a:solidFill>
                <a:effectLst/>
                <a:uLnTx/>
                <a:uFillTx/>
                <a:latin typeface="+mj-ea"/>
                <a:ea typeface="+mj-ea"/>
                <a:cs typeface="+mj-cs"/>
              </a:endParaRPr>
            </a:p>
          </p:txBody>
        </p:sp>
        <p:cxnSp>
          <p:nvCxnSpPr>
            <p:cNvPr id="8" name="直接连接符 7"/>
            <p:cNvCxnSpPr/>
            <p:nvPr/>
          </p:nvCxnSpPr>
          <p:spPr>
            <a:xfrm>
              <a:off x="3055" y="7178"/>
              <a:ext cx="8189" cy="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434340" y="1499235"/>
            <a:ext cx="1763713" cy="868363"/>
            <a:chOff x="580627" y="788390"/>
            <a:chExt cx="1762768" cy="867787"/>
          </a:xfrm>
          <a:solidFill>
            <a:schemeClr val="accent4">
              <a:alpha val="42000"/>
            </a:schemeClr>
          </a:solidFill>
        </p:grpSpPr>
        <p:sp>
          <p:nvSpPr>
            <p:cNvPr id="3" name="下箭头标注 14"/>
            <p:cNvSpPr/>
            <p:nvPr/>
          </p:nvSpPr>
          <p:spPr>
            <a:xfrm>
              <a:off x="580627" y="823292"/>
              <a:ext cx="1762768" cy="832885"/>
            </a:xfrm>
            <a:prstGeom prst="downArrowCallout">
              <a:avLst/>
            </a:prstGeom>
            <a:grpFill/>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mj-ea"/>
                <a:ea typeface="+mj-ea"/>
                <a:cs typeface="+mn-cs"/>
              </a:endParaRPr>
            </a:p>
          </p:txBody>
        </p:sp>
        <p:sp>
          <p:nvSpPr>
            <p:cNvPr id="4" name="Text Box 48"/>
            <p:cNvSpPr txBox="1">
              <a:spLocks noChangeArrowheads="1"/>
            </p:cNvSpPr>
            <p:nvPr/>
          </p:nvSpPr>
          <p:spPr bwMode="auto">
            <a:xfrm>
              <a:off x="583800" y="788390"/>
              <a:ext cx="1759595" cy="523528"/>
            </a:xfrm>
            <a:prstGeom prst="rect">
              <a:avLst/>
            </a:prstGeom>
            <a:grpFill/>
            <a:ln w="28575" cmpd="sng">
              <a:solidFill>
                <a:schemeClr val="bg1"/>
              </a:solidFill>
              <a:prstDash val="soli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FF"/>
                  </a:solidFill>
                  <a:effectLst/>
                  <a:uLnTx/>
                  <a:uFillTx/>
                  <a:latin typeface="+mj-ea"/>
                  <a:ea typeface="+mj-ea"/>
                  <a:cs typeface="+mn-cs"/>
                </a:rPr>
                <a:t>提出问题</a:t>
              </a:r>
              <a:endParaRPr kumimoji="0" lang="zh-CN" altLang="en-US" sz="2800" b="1" i="0" u="none" strike="noStrike" kern="1200" cap="none" spc="0" normalizeH="0" baseline="0" noProof="0" dirty="0">
                <a:ln>
                  <a:noFill/>
                </a:ln>
                <a:solidFill>
                  <a:srgbClr val="FF00FF"/>
                </a:solidFill>
                <a:effectLst/>
                <a:uLnTx/>
                <a:uFillTx/>
                <a:latin typeface="+mj-ea"/>
                <a:ea typeface="+mj-ea"/>
                <a:cs typeface="+mn-cs"/>
              </a:endParaRPr>
            </a:p>
          </p:txBody>
        </p:sp>
      </p:grpSp>
      <p:grpSp>
        <p:nvGrpSpPr>
          <p:cNvPr id="5" name="组合 4"/>
          <p:cNvGrpSpPr/>
          <p:nvPr/>
        </p:nvGrpSpPr>
        <p:grpSpPr>
          <a:xfrm>
            <a:off x="3616325" y="1499235"/>
            <a:ext cx="1774825" cy="849313"/>
            <a:chOff x="3143735" y="807012"/>
            <a:chExt cx="1774073" cy="849165"/>
          </a:xfrm>
          <a:solidFill>
            <a:schemeClr val="accent4">
              <a:alpha val="42000"/>
            </a:schemeClr>
          </a:solidFill>
        </p:grpSpPr>
        <p:sp>
          <p:nvSpPr>
            <p:cNvPr id="6" name="下箭头标注 18"/>
            <p:cNvSpPr/>
            <p:nvPr/>
          </p:nvSpPr>
          <p:spPr>
            <a:xfrm>
              <a:off x="3143735" y="822884"/>
              <a:ext cx="1762966" cy="833293"/>
            </a:xfrm>
            <a:prstGeom prst="downArrowCallout">
              <a:avLst/>
            </a:prstGeom>
            <a:grpFill/>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mj-ea"/>
                <a:ea typeface="+mj-ea"/>
                <a:cs typeface="+mn-cs"/>
              </a:endParaRPr>
            </a:p>
          </p:txBody>
        </p:sp>
        <p:sp>
          <p:nvSpPr>
            <p:cNvPr id="7" name="Text Box 49"/>
            <p:cNvSpPr txBox="1">
              <a:spLocks noChangeArrowheads="1"/>
            </p:cNvSpPr>
            <p:nvPr/>
          </p:nvSpPr>
          <p:spPr bwMode="auto">
            <a:xfrm>
              <a:off x="3189753" y="807012"/>
              <a:ext cx="1728055" cy="523784"/>
            </a:xfrm>
            <a:prstGeom prst="rect">
              <a:avLst/>
            </a:prstGeom>
            <a:grpFill/>
            <a:ln w="28575" cmpd="sng">
              <a:solidFill>
                <a:schemeClr val="bg1"/>
              </a:solidFill>
              <a:prstDash val="solid"/>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FF00FF"/>
                  </a:solidFill>
                  <a:effectLst/>
                  <a:uLnTx/>
                  <a:uFillTx/>
                  <a:latin typeface="+mj-ea"/>
                  <a:ea typeface="+mj-ea"/>
                  <a:cs typeface="+mn-cs"/>
                </a:rPr>
                <a:t>分析问题</a:t>
              </a:r>
              <a:endParaRPr kumimoji="0" lang="zh-CN" altLang="en-US" sz="2800" b="1" i="0" u="none" strike="noStrike" kern="1200" cap="none" spc="0" normalizeH="0" baseline="0" noProof="0">
                <a:ln>
                  <a:noFill/>
                </a:ln>
                <a:solidFill>
                  <a:srgbClr val="FF00FF"/>
                </a:solidFill>
                <a:effectLst/>
                <a:uLnTx/>
                <a:uFillTx/>
                <a:latin typeface="+mj-ea"/>
                <a:ea typeface="+mj-ea"/>
                <a:cs typeface="+mn-cs"/>
              </a:endParaRPr>
            </a:p>
          </p:txBody>
        </p:sp>
      </p:grpSp>
      <p:grpSp>
        <p:nvGrpSpPr>
          <p:cNvPr id="8" name="组合 7"/>
          <p:cNvGrpSpPr/>
          <p:nvPr/>
        </p:nvGrpSpPr>
        <p:grpSpPr>
          <a:xfrm>
            <a:off x="6855778" y="1499235"/>
            <a:ext cx="1620837" cy="852488"/>
            <a:chOff x="5868144" y="722004"/>
            <a:chExt cx="1781823" cy="852881"/>
          </a:xfrm>
          <a:solidFill>
            <a:schemeClr val="accent4">
              <a:alpha val="42000"/>
            </a:schemeClr>
          </a:solidFill>
        </p:grpSpPr>
        <p:sp>
          <p:nvSpPr>
            <p:cNvPr id="9" name="下箭头标注 19"/>
            <p:cNvSpPr/>
            <p:nvPr/>
          </p:nvSpPr>
          <p:spPr>
            <a:xfrm>
              <a:off x="5868144" y="741063"/>
              <a:ext cx="1781823" cy="833822"/>
            </a:xfrm>
            <a:prstGeom prst="downArrowCallout">
              <a:avLst/>
            </a:prstGeom>
            <a:grpFill/>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mj-ea"/>
                <a:ea typeface="+mj-ea"/>
                <a:cs typeface="+mn-cs"/>
              </a:endParaRPr>
            </a:p>
          </p:txBody>
        </p:sp>
        <p:sp>
          <p:nvSpPr>
            <p:cNvPr id="10" name="Text Box 50"/>
            <p:cNvSpPr txBox="1">
              <a:spLocks noChangeArrowheads="1"/>
            </p:cNvSpPr>
            <p:nvPr/>
          </p:nvSpPr>
          <p:spPr bwMode="auto">
            <a:xfrm>
              <a:off x="5868144" y="722004"/>
              <a:ext cx="1781823" cy="522529"/>
            </a:xfrm>
            <a:prstGeom prst="rect">
              <a:avLst/>
            </a:prstGeom>
            <a:grpFill/>
            <a:ln w="28575" cmpd="sng">
              <a:solidFill>
                <a:schemeClr val="bg1"/>
              </a:solidFill>
              <a:prstDash val="solid"/>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FF"/>
                  </a:solidFill>
                  <a:effectLst/>
                  <a:uLnTx/>
                  <a:uFillTx/>
                  <a:latin typeface="+mj-ea"/>
                  <a:ea typeface="+mj-ea"/>
                  <a:cs typeface="+mn-cs"/>
                </a:rPr>
                <a:t>解决问题</a:t>
              </a:r>
              <a:endParaRPr kumimoji="0" lang="zh-CN" altLang="en-US" sz="2800" b="1" i="0" u="none" strike="noStrike" kern="1200" cap="none" spc="0" normalizeH="0" baseline="0" noProof="0" dirty="0">
                <a:ln>
                  <a:noFill/>
                </a:ln>
                <a:solidFill>
                  <a:srgbClr val="FF00FF"/>
                </a:solidFill>
                <a:effectLst/>
                <a:uLnTx/>
                <a:uFillTx/>
                <a:latin typeface="+mj-ea"/>
                <a:ea typeface="+mj-ea"/>
                <a:cs typeface="+mn-cs"/>
              </a:endParaRPr>
            </a:p>
          </p:txBody>
        </p:sp>
      </p:grpSp>
      <p:sp>
        <p:nvSpPr>
          <p:cNvPr id="15" name="圆角矩形 34"/>
          <p:cNvSpPr/>
          <p:nvPr/>
        </p:nvSpPr>
        <p:spPr>
          <a:xfrm>
            <a:off x="2547620" y="2466340"/>
            <a:ext cx="3674110" cy="1942465"/>
          </a:xfrm>
          <a:prstGeom prst="roundRect">
            <a:avLst/>
          </a:prstGeom>
          <a:solidFill>
            <a:schemeClr val="accent6">
              <a:lumMod val="75000"/>
              <a:alpha val="32000"/>
            </a:schemeClr>
          </a:solidFill>
          <a:ln w="28575" cmpd="sng">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1">
              <a:lnSpc>
                <a:spcPct val="110000"/>
              </a:lnSpc>
              <a:spcBef>
                <a:spcPct val="0"/>
              </a:spcBef>
              <a:spcAft>
                <a:spcPct val="0"/>
              </a:spcAft>
              <a:buClrTx/>
              <a:buSzTx/>
              <a:buFontTx/>
              <a:buNone/>
              <a:defRPr/>
            </a:pP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第二部分</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2～12</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指出传统教育的弊病，论述“格物致知精神”在科学上的重要性。</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6" name="圆角矩形 35"/>
          <p:cNvSpPr/>
          <p:nvPr/>
        </p:nvSpPr>
        <p:spPr>
          <a:xfrm>
            <a:off x="6367145" y="2409825"/>
            <a:ext cx="2599055" cy="2055495"/>
          </a:xfrm>
          <a:prstGeom prst="roundRect">
            <a:avLst/>
          </a:prstGeom>
          <a:solidFill>
            <a:schemeClr val="accent1">
              <a:alpha val="40000"/>
            </a:schemeClr>
          </a:solidFill>
          <a:ln w="28575" cmpd="sng">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marL="0" marR="0" lvl="0" algn="ctr" defTabSz="914400" rtl="0" eaLnBrk="0" fontAlgn="base" latinLnBrk="0" hangingPunct="1">
              <a:lnSpc>
                <a:spcPct val="90000"/>
              </a:lnSpc>
              <a:buClrTx/>
              <a:buSzTx/>
              <a:buFontTx/>
              <a:buNone/>
              <a:defRPr/>
            </a:pP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第三部分</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13</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0" marR="0" lvl="0" algn="ctr" defTabSz="914400" rtl="0" eaLnBrk="0" fontAlgn="base" latinLnBrk="0" hangingPunct="1">
              <a:lnSpc>
                <a:spcPct val="90000"/>
              </a:lnSpc>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强调培养实验精神的意义并对中国年轻一代提出希望。</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7" name="矩形 16"/>
          <p:cNvSpPr/>
          <p:nvPr/>
        </p:nvSpPr>
        <p:spPr>
          <a:xfrm>
            <a:off x="214313" y="589598"/>
            <a:ext cx="7149465" cy="553085"/>
          </a:xfrm>
          <a:prstGeom prst="rect">
            <a:avLst/>
          </a:prstGeom>
        </p:spPr>
        <p:txBody>
          <a:bodyPr wrap="none">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charset="0"/>
              <a:buChar char="u"/>
              <a:defRPr/>
            </a:pPr>
            <a:r>
              <a:rPr kumimoji="0" lang="zh-CN" altLang="en-US" sz="3000" b="1" i="0" u="none" strike="noStrike" kern="1200" cap="none" spc="0" normalizeH="0" baseline="0" noProof="0" dirty="0">
                <a:ln>
                  <a:noFill/>
                </a:ln>
                <a:solidFill>
                  <a:srgbClr val="0000FF"/>
                </a:solidFill>
                <a:effectLst/>
                <a:uLnTx/>
                <a:uFillTx/>
                <a:latin typeface="+mj-ea"/>
                <a:ea typeface="+mj-ea"/>
                <a:cs typeface="+mn-cs"/>
              </a:rPr>
              <a:t>朗读课文，划分段落，理清文章脉络。</a:t>
            </a:r>
            <a:endParaRPr kumimoji="0" lang="zh-CN" altLang="en-US" sz="3000" b="1" i="0" u="none" strike="noStrike" kern="1200" cap="none" spc="0" normalizeH="0" baseline="0" noProof="0" dirty="0">
              <a:ln>
                <a:noFill/>
              </a:ln>
              <a:solidFill>
                <a:srgbClr val="0000FF"/>
              </a:solidFill>
              <a:effectLst/>
              <a:uLnTx/>
              <a:uFillTx/>
              <a:latin typeface="+mj-ea"/>
              <a:ea typeface="+mj-ea"/>
              <a:cs typeface="+mn-cs"/>
            </a:endParaRPr>
          </a:p>
        </p:txBody>
      </p:sp>
      <p:sp>
        <p:nvSpPr>
          <p:cNvPr id="14" name="圆角矩形 33"/>
          <p:cNvSpPr/>
          <p:nvPr/>
        </p:nvSpPr>
        <p:spPr>
          <a:xfrm>
            <a:off x="214630" y="2466340"/>
            <a:ext cx="2176145" cy="1942465"/>
          </a:xfrm>
          <a:prstGeom prst="roundRect">
            <a:avLst/>
          </a:prstGeom>
          <a:solidFill>
            <a:schemeClr val="accent2">
              <a:alpha val="46000"/>
            </a:schemeClr>
          </a:solidFill>
          <a:ln w="28575" cmpd="sng">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marL="0" marR="0" lvl="0" indent="0" algn="l" defTabSz="914400" rtl="0" eaLnBrk="0">
              <a:lnSpc>
                <a:spcPct val="100000"/>
              </a:lnSpc>
              <a:spcBef>
                <a:spcPct val="0"/>
              </a:spcBef>
              <a:spcAft>
                <a:spcPct val="0"/>
              </a:spcAft>
              <a:buClrTx/>
              <a:buSzTx/>
              <a:buFontTx/>
              <a:buNone/>
              <a:defRPr/>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第一部分</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(1)</a:t>
            </a: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marL="0" marR="0" lvl="0" indent="0" algn="l" defTabSz="914400" rtl="0" eaLnBrk="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中国学生应该怎样了解自然科学。</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212090" y="473710"/>
            <a:ext cx="2346325" cy="649104"/>
            <a:chOff x="923" y="1552"/>
            <a:chExt cx="3695" cy="882"/>
          </a:xfrm>
        </p:grpSpPr>
        <p:pic>
          <p:nvPicPr>
            <p:cNvPr id="4" name="图片 3"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文章解析</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11267" name="Rectangle 5"/>
          <p:cNvSpPr/>
          <p:nvPr/>
        </p:nvSpPr>
        <p:spPr>
          <a:xfrm>
            <a:off x="240665" y="1280160"/>
            <a:ext cx="8663305" cy="996950"/>
          </a:xfrm>
          <a:prstGeom prst="rect">
            <a:avLst/>
          </a:prstGeom>
          <a:solidFill>
            <a:schemeClr val="bg1">
              <a:alpha val="40000"/>
            </a:schemeClr>
          </a:solidFill>
          <a:ln w="9525">
            <a:noFill/>
          </a:ln>
        </p:spPr>
        <p:txBody>
          <a:bodyPr wrap="square" lIns="68580" tIns="34290" rIns="68580" bIns="34290">
            <a:spAutoFit/>
          </a:bodyPr>
          <a:p>
            <a:pPr>
              <a:lnSpc>
                <a:spcPct val="90000"/>
              </a:lnSpc>
              <a:spcBef>
                <a:spcPts val="1200"/>
              </a:spcBef>
            </a:pPr>
            <a:r>
              <a:rPr lang="en-US" altLang="zh-CN" sz="2800" b="1" dirty="0">
                <a:solidFill>
                  <a:schemeClr val="tx1"/>
                </a:solidFill>
                <a:latin typeface="黑体" panose="02010609060101010101" pitchFamily="49" charset="-122"/>
                <a:ea typeface="黑体" panose="02010609060101010101" pitchFamily="49" charset="-122"/>
              </a:rPr>
              <a:t>1.</a:t>
            </a:r>
            <a:r>
              <a:rPr lang="zh-CN" altLang="en-US" sz="2800" b="1" dirty="0">
                <a:solidFill>
                  <a:schemeClr val="tx1"/>
                </a:solidFill>
                <a:latin typeface="黑体" panose="02010609060101010101" pitchFamily="49" charset="-122"/>
                <a:ea typeface="黑体" panose="02010609060101010101" pitchFamily="49" charset="-122"/>
              </a:rPr>
              <a:t>阅读</a:t>
            </a:r>
            <a:r>
              <a:rPr lang="en-US" altLang="zh-CN" sz="2800" b="1" dirty="0">
                <a:solidFill>
                  <a:schemeClr val="tx1"/>
                </a:solidFill>
                <a:latin typeface="黑体" panose="02010609060101010101" pitchFamily="49" charset="-122"/>
                <a:ea typeface="黑体" panose="02010609060101010101" pitchFamily="49" charset="-122"/>
              </a:rPr>
              <a:t>2-5</a:t>
            </a:r>
            <a:r>
              <a:rPr lang="zh-CN" altLang="en-US" sz="2800" b="1" dirty="0">
                <a:solidFill>
                  <a:schemeClr val="tx1"/>
                </a:solidFill>
                <a:latin typeface="黑体" panose="02010609060101010101" pitchFamily="49" charset="-122"/>
                <a:ea typeface="黑体" panose="02010609060101010101" pitchFamily="49" charset="-122"/>
              </a:rPr>
              <a:t>自然段，作者说在中国传统教育里，最重要</a:t>
            </a:r>
            <a:endParaRPr lang="zh-CN" altLang="en-US" sz="2800" b="1" dirty="0">
              <a:solidFill>
                <a:schemeClr val="tx1"/>
              </a:solidFill>
              <a:latin typeface="黑体" panose="02010609060101010101" pitchFamily="49" charset="-122"/>
              <a:ea typeface="黑体" panose="02010609060101010101" pitchFamily="49" charset="-122"/>
            </a:endParaRPr>
          </a:p>
          <a:p>
            <a:pPr>
              <a:lnSpc>
                <a:spcPct val="90000"/>
              </a:lnSpc>
              <a:spcBef>
                <a:spcPts val="1200"/>
              </a:spcBef>
            </a:pPr>
            <a:r>
              <a:rPr lang="zh-CN" altLang="en-US" sz="2800" b="1" dirty="0">
                <a:solidFill>
                  <a:schemeClr val="tx1"/>
                </a:solidFill>
                <a:latin typeface="黑体" panose="02010609060101010101" pitchFamily="49" charset="-122"/>
                <a:ea typeface="黑体" panose="02010609060101010101" pitchFamily="49" charset="-122"/>
              </a:rPr>
              <a:t>  的书是</a:t>
            </a:r>
            <a:r>
              <a:rPr lang="zh-CN" altLang="en-US" sz="2800" b="1" dirty="0">
                <a:solidFill>
                  <a:schemeClr val="tx1"/>
                </a:solidFill>
                <a:latin typeface="宋体" panose="02010600030101010101" pitchFamily="2"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四书</a:t>
            </a:r>
            <a:r>
              <a:rPr lang="zh-CN" altLang="en-US" sz="2800" b="1" dirty="0">
                <a:solidFill>
                  <a:schemeClr val="tx1"/>
                </a:solidFill>
                <a:latin typeface="宋体" panose="02010600030101010101" pitchFamily="2"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a:t>
            </a:r>
            <a:r>
              <a:rPr lang="zh-CN" altLang="en-US" sz="2800" b="1" dirty="0">
                <a:solidFill>
                  <a:schemeClr val="tx1"/>
                </a:solidFill>
                <a:latin typeface="宋体" panose="02010600030101010101" pitchFamily="2"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四书</a:t>
            </a:r>
            <a:r>
              <a:rPr lang="zh-CN" altLang="en-US" sz="2800" b="1" dirty="0">
                <a:solidFill>
                  <a:schemeClr val="tx1"/>
                </a:solidFill>
                <a:latin typeface="宋体" panose="02010600030101010101" pitchFamily="2"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是什么书？</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105478" name="Rectangle 3"/>
          <p:cNvSpPr/>
          <p:nvPr/>
        </p:nvSpPr>
        <p:spPr>
          <a:xfrm>
            <a:off x="340043" y="2630329"/>
            <a:ext cx="8462962" cy="2030095"/>
          </a:xfrm>
          <a:prstGeom prst="rect">
            <a:avLst/>
          </a:prstGeom>
          <a:solidFill>
            <a:schemeClr val="accent2">
              <a:alpha val="34000"/>
            </a:schemeClr>
          </a:solidFill>
          <a:ln w="28575" cmpd="dbl">
            <a:solidFill>
              <a:srgbClr val="C00000"/>
            </a:solidFill>
            <a:prstDash val="sysDot"/>
          </a:ln>
        </p:spPr>
        <p:txBody>
          <a:bodyPr anchor="ctr">
            <a:spAutoFit/>
          </a:bodyPr>
          <a:p>
            <a:pPr eaLnBrk="0" hangingPunct="0">
              <a:lnSpc>
                <a:spcPct val="14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朱熹抽取</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礼记</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中的</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大学</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中庸</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两篇，和</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论语</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孟子</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编在一起，称为“四书”。是儒家主要经典。</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5478">
                                            <p:txEl>
                                              <p:charRg st="4294967295" end="4294967295"/>
                                            </p:txEl>
                                          </p:spTgt>
                                        </p:tgtEl>
                                        <p:attrNameLst>
                                          <p:attrName>style.visibility</p:attrName>
                                        </p:attrNameLst>
                                      </p:cBhvr>
                                      <p:to>
                                        <p:strVal val="visible"/>
                                      </p:to>
                                    </p:set>
                                    <p:animEffect transition="in" filter="box(out)">
                                      <p:cBhvr>
                                        <p:cTn id="12" dur="500"/>
                                        <p:tgtEl>
                                          <p:spTgt spid="105478">
                                            <p:txEl>
                                              <p:charRg st="4294967295" end="4294967295"/>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05478">
                                            <p:txEl>
                                              <p:charRg st="0" end="55"/>
                                            </p:txEl>
                                          </p:spTgt>
                                        </p:tgtEl>
                                        <p:attrNameLst>
                                          <p:attrName>style.visibility</p:attrName>
                                        </p:attrNameLst>
                                      </p:cBhvr>
                                      <p:to>
                                        <p:strVal val="visible"/>
                                      </p:to>
                                    </p:set>
                                    <p:animEffect transition="in" filter="box(out)">
                                      <p:cBhvr>
                                        <p:cTn id="15" dur="500"/>
                                        <p:tgtEl>
                                          <p:spTgt spid="105478">
                                            <p:txEl>
                                              <p:charRg st="0" end="55"/>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uiExpand="1" build="p"/>
      <p:bldP spid="112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p:nvPr/>
        </p:nvSpPr>
        <p:spPr>
          <a:xfrm>
            <a:off x="331470" y="759460"/>
            <a:ext cx="5355590" cy="628015"/>
          </a:xfrm>
          <a:prstGeom prst="rect">
            <a:avLst/>
          </a:prstGeom>
          <a:solidFill>
            <a:schemeClr val="bg1">
              <a:alpha val="40000"/>
            </a:schemeClr>
          </a:solidFill>
          <a:ln w="9525">
            <a:noFill/>
          </a:ln>
        </p:spPr>
        <p:txBody>
          <a:bodyPr wrap="square" lIns="68580" tIns="34290" rIns="68580" bIns="34290">
            <a:spAutoFit/>
          </a:bodyPr>
          <a:p>
            <a:pPr>
              <a:lnSpc>
                <a:spcPct val="130000"/>
              </a:lnSpc>
              <a:spcBef>
                <a:spcPts val="1200"/>
              </a:spcBef>
            </a:pPr>
            <a:r>
              <a:rPr lang="en-US" altLang="zh-CN" sz="2800" b="1" dirty="0">
                <a:latin typeface="黑体" panose="02010609060101010101" pitchFamily="49" charset="-122"/>
                <a:ea typeface="黑体" panose="02010609060101010101" pitchFamily="49" charset="-122"/>
              </a:rPr>
              <a:t>2.“格物”和“致知”出自何处？</a:t>
            </a:r>
            <a:endParaRPr lang="en-US" altLang="zh-CN" sz="2800" b="1" dirty="0">
              <a:latin typeface="黑体" panose="02010609060101010101" pitchFamily="49" charset="-122"/>
              <a:ea typeface="黑体" panose="02010609060101010101" pitchFamily="49" charset="-122"/>
            </a:endParaRPr>
          </a:p>
        </p:txBody>
      </p:sp>
      <p:sp>
        <p:nvSpPr>
          <p:cNvPr id="96259" name="Rectangle 3"/>
          <p:cNvSpPr/>
          <p:nvPr/>
        </p:nvSpPr>
        <p:spPr>
          <a:xfrm>
            <a:off x="331470" y="1822133"/>
            <a:ext cx="8416290" cy="2411095"/>
          </a:xfrm>
          <a:prstGeom prst="rect">
            <a:avLst/>
          </a:prstGeom>
          <a:solidFill>
            <a:schemeClr val="accent2">
              <a:alpha val="34000"/>
            </a:schemeClr>
          </a:solidFill>
          <a:ln w="28575" cmpd="dbl">
            <a:solidFill>
              <a:srgbClr val="C00000"/>
            </a:solidFill>
            <a:prstDash val="sysDot"/>
          </a:ln>
        </p:spPr>
        <p:txBody>
          <a:bodyPr wrap="square" anchor="ctr">
            <a:spAutoFit/>
          </a:bodyPr>
          <a:p>
            <a:pPr eaLnBrk="0" hangingPunct="0">
              <a:lnSpc>
                <a:spcPct val="130000"/>
              </a:lnSpc>
            </a:pPr>
            <a:r>
              <a:rPr lang="zh-CN" altLang="en-US" sz="2600" b="1" dirty="0">
                <a:latin typeface="宋体" panose="02010600030101010101" pitchFamily="2"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出自</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《大学》</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0" hangingPunct="0">
              <a:lnSpc>
                <a:spcPct val="13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《大学》中提出格物、致知、诚意、正心、修身、齐家、治国、平天下的八条目，成为南宋以后理学家的基本纲领的一部分。</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1"/>
          <a:srcRect r="1767" b="18638"/>
          <a:stretch>
            <a:fillRect/>
          </a:stretch>
        </p:blipFill>
        <p:spPr>
          <a:xfrm>
            <a:off x="6278880" y="216535"/>
            <a:ext cx="2295525" cy="2382520"/>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6259">
                                            <p:txEl>
                                              <p:charRg st="4294967295" end="4294967295"/>
                                            </p:txEl>
                                          </p:spTgt>
                                        </p:tgtEl>
                                        <p:attrNameLst>
                                          <p:attrName>style.visibility</p:attrName>
                                        </p:attrNameLst>
                                      </p:cBhvr>
                                      <p:to>
                                        <p:strVal val="visible"/>
                                      </p:to>
                                    </p:set>
                                    <p:animEffect transition="in" filter="box(out)">
                                      <p:cBhvr>
                                        <p:cTn id="12" dur="500"/>
                                        <p:tgtEl>
                                          <p:spTgt spid="96259">
                                            <p:txEl>
                                              <p:charRg st="4294967295" end="4294967295"/>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96259">
                                            <p:txEl>
                                              <p:charRg st="0" end="11"/>
                                            </p:txEl>
                                          </p:spTgt>
                                        </p:tgtEl>
                                        <p:attrNameLst>
                                          <p:attrName>style.visibility</p:attrName>
                                        </p:attrNameLst>
                                      </p:cBhvr>
                                      <p:to>
                                        <p:strVal val="visible"/>
                                      </p:to>
                                    </p:set>
                                    <p:animEffect transition="in" filter="box(out)">
                                      <p:cBhvr>
                                        <p:cTn id="15" dur="500"/>
                                        <p:tgtEl>
                                          <p:spTgt spid="96259">
                                            <p:txEl>
                                              <p:charRg st="0" end="1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96259">
                                            <p:txEl>
                                              <p:charRg st="11" end="70"/>
                                            </p:txEl>
                                          </p:spTgt>
                                        </p:tgtEl>
                                        <p:attrNameLst>
                                          <p:attrName>style.visibility</p:attrName>
                                        </p:attrNameLst>
                                      </p:cBhvr>
                                      <p:to>
                                        <p:strVal val="visible"/>
                                      </p:to>
                                    </p:set>
                                    <p:animEffect transition="in" filter="box(out)">
                                      <p:cBhvr>
                                        <p:cTn id="21" dur="500"/>
                                        <p:tgtEl>
                                          <p:spTgt spid="96259">
                                            <p:txEl>
                                              <p:charRg st="11" end="7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p:bldP spid="122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p:nvPr/>
        </p:nvSpPr>
        <p:spPr>
          <a:xfrm>
            <a:off x="338455" y="344805"/>
            <a:ext cx="8178800" cy="1040130"/>
          </a:xfrm>
          <a:prstGeom prst="rect">
            <a:avLst/>
          </a:prstGeom>
          <a:solidFill>
            <a:schemeClr val="bg1">
              <a:alpha val="40000"/>
            </a:schemeClr>
          </a:solidFill>
          <a:ln w="9525">
            <a:noFill/>
          </a:ln>
        </p:spPr>
        <p:txBody>
          <a:bodyPr wrap="square" lIns="68580" tIns="34290" rIns="68580" bIns="34290">
            <a:spAutoFit/>
          </a:bodyPr>
          <a:p>
            <a:pPr>
              <a:lnSpc>
                <a:spcPct val="120000"/>
              </a:lnSpc>
              <a:spcBef>
                <a:spcPts val="1200"/>
              </a:spcBef>
            </a:pPr>
            <a:r>
              <a:rPr lang="en-US" altLang="zh-CN" sz="2800" b="1" dirty="0">
                <a:latin typeface="黑体" panose="02010609060101010101" pitchFamily="49" charset="-122"/>
                <a:ea typeface="黑体" panose="02010609060101010101" pitchFamily="49" charset="-122"/>
              </a:rPr>
              <a:t>3.传统的中国教育为</a:t>
            </a:r>
            <a:r>
              <a:rPr lang="zh-CN" altLang="en-US" sz="2800" b="1" dirty="0">
                <a:latin typeface="黑体" panose="02010609060101010101" pitchFamily="49" charset="-122"/>
                <a:ea typeface="黑体" panose="02010609060101010101" pitchFamily="49" charset="-122"/>
              </a:rPr>
              <a:t>什么</a:t>
            </a:r>
            <a:r>
              <a:rPr lang="en-US" altLang="zh-CN" sz="2800" b="1" dirty="0">
                <a:latin typeface="黑体" panose="02010609060101010101" pitchFamily="49" charset="-122"/>
                <a:ea typeface="黑体" panose="02010609060101010101" pitchFamily="49" charset="-122"/>
              </a:rPr>
              <a:t>不重视真正的“格”？</a:t>
            </a:r>
            <a:endParaRPr lang="en-US" altLang="zh-CN" sz="2800" b="1" dirty="0">
              <a:latin typeface="黑体" panose="02010609060101010101" pitchFamily="49" charset="-122"/>
              <a:ea typeface="黑体" panose="02010609060101010101" pitchFamily="49" charset="-122"/>
            </a:endParaRPr>
          </a:p>
          <a:p>
            <a:pPr>
              <a:lnSpc>
                <a:spcPct val="70000"/>
              </a:lnSpc>
              <a:spcBef>
                <a:spcPts val="1200"/>
              </a:spcBef>
            </a:pPr>
            <a:r>
              <a:rPr lang="en-US" altLang="zh-CN" sz="2800" b="1" dirty="0">
                <a:latin typeface="黑体" panose="02010609060101010101" pitchFamily="49" charset="-122"/>
                <a:ea typeface="黑体" panose="02010609060101010101" pitchFamily="49" charset="-122"/>
              </a:rPr>
              <a:t>  传统的中国教育有什么弊端？ </a:t>
            </a:r>
            <a:endParaRPr lang="en-US" altLang="zh-CN" sz="2800" b="1" dirty="0">
              <a:latin typeface="黑体" panose="02010609060101010101" pitchFamily="49" charset="-122"/>
              <a:ea typeface="黑体" panose="02010609060101010101" pitchFamily="49" charset="-122"/>
            </a:endParaRPr>
          </a:p>
        </p:txBody>
      </p:sp>
      <p:sp>
        <p:nvSpPr>
          <p:cNvPr id="91139" name="Rectangle 3"/>
          <p:cNvSpPr/>
          <p:nvPr/>
        </p:nvSpPr>
        <p:spPr>
          <a:xfrm>
            <a:off x="574040" y="1619409"/>
            <a:ext cx="7942263" cy="1512570"/>
          </a:xfrm>
          <a:prstGeom prst="rect">
            <a:avLst/>
          </a:prstGeom>
          <a:solidFill>
            <a:schemeClr val="accent2">
              <a:alpha val="40000"/>
            </a:schemeClr>
          </a:solidFill>
          <a:ln w="28575" cmpd="dbl">
            <a:solidFill>
              <a:srgbClr val="FF0000"/>
            </a:solidFill>
            <a:prstDash val="sysDot"/>
          </a:ln>
        </p:spPr>
        <p:txBody>
          <a:bodyPr anchor="ctr">
            <a:spAutoFit/>
          </a:bodyPr>
          <a:p>
            <a:pPr eaLnBrk="0" hangingPunct="0">
              <a:lnSpc>
                <a:spcPct val="11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传统的中国教育不重视真正的“格”，是因为传统教育的目的并不是寻求新知识，而是适应一个固定的社会制度。</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1140" name="Rectangle 4"/>
          <p:cNvSpPr/>
          <p:nvPr/>
        </p:nvSpPr>
        <p:spPr>
          <a:xfrm>
            <a:off x="587058" y="3301206"/>
            <a:ext cx="7969250" cy="1641475"/>
          </a:xfrm>
          <a:prstGeom prst="rect">
            <a:avLst/>
          </a:prstGeom>
          <a:solidFill>
            <a:schemeClr val="accent2">
              <a:alpha val="40000"/>
            </a:schemeClr>
          </a:solidFill>
          <a:ln w="28575" cmpd="dbl">
            <a:solidFill>
              <a:srgbClr val="FF0000"/>
            </a:solidFill>
            <a:prstDash val="sysDot"/>
          </a:ln>
        </p:spPr>
        <p:txBody>
          <a:bodyPr anchor="ctr">
            <a:spAutoFit/>
          </a:bodyPr>
          <a:p>
            <a:pPr eaLnBrk="0" hangingPunct="0">
              <a:lnSpc>
                <a:spcPct val="12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传统的中国教育“偏向于理论而轻视实验。偏向于抽象的思维而不愿动手”，缺乏对实践能力和创新精神的培养。</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1139"/>
                                        </p:tgtEl>
                                        <p:attrNameLst>
                                          <p:attrName>style.visibility</p:attrName>
                                        </p:attrNameLst>
                                      </p:cBhvr>
                                      <p:to>
                                        <p:strVal val="visible"/>
                                      </p:to>
                                    </p:set>
                                    <p:animEffect transition="in" filter="fade">
                                      <p:cBhvr>
                                        <p:cTn id="12" dur="1000"/>
                                        <p:tgtEl>
                                          <p:spTgt spid="91139"/>
                                        </p:tgtEl>
                                      </p:cBhvr>
                                    </p:animEffect>
                                    <p:anim calcmode="lin" valueType="num">
                                      <p:cBhvr>
                                        <p:cTn id="13" dur="1000" fill="hold"/>
                                        <p:tgtEl>
                                          <p:spTgt spid="91139"/>
                                        </p:tgtEl>
                                        <p:attrNameLst>
                                          <p:attrName>ppt_x</p:attrName>
                                        </p:attrNameLst>
                                      </p:cBhvr>
                                      <p:tavLst>
                                        <p:tav tm="0">
                                          <p:val>
                                            <p:strVal val="#ppt_x"/>
                                          </p:val>
                                        </p:tav>
                                        <p:tav tm="100000">
                                          <p:val>
                                            <p:strVal val="#ppt_x"/>
                                          </p:val>
                                        </p:tav>
                                      </p:tavLst>
                                    </p:anim>
                                    <p:anim calcmode="lin" valueType="num">
                                      <p:cBhvr>
                                        <p:cTn id="14" dur="1000" fill="hold"/>
                                        <p:tgtEl>
                                          <p:spTgt spid="911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1140"/>
                                        </p:tgtEl>
                                        <p:attrNameLst>
                                          <p:attrName>style.visibility</p:attrName>
                                        </p:attrNameLst>
                                      </p:cBhvr>
                                      <p:to>
                                        <p:strVal val="visible"/>
                                      </p:to>
                                    </p:set>
                                    <p:animEffect transition="in" filter="fade">
                                      <p:cBhvr>
                                        <p:cTn id="19" dur="1000"/>
                                        <p:tgtEl>
                                          <p:spTgt spid="91140"/>
                                        </p:tgtEl>
                                      </p:cBhvr>
                                    </p:animEffect>
                                    <p:anim calcmode="lin" valueType="num">
                                      <p:cBhvr>
                                        <p:cTn id="20" dur="1000" fill="hold"/>
                                        <p:tgtEl>
                                          <p:spTgt spid="91140"/>
                                        </p:tgtEl>
                                        <p:attrNameLst>
                                          <p:attrName>ppt_x</p:attrName>
                                        </p:attrNameLst>
                                      </p:cBhvr>
                                      <p:tavLst>
                                        <p:tav tm="0">
                                          <p:val>
                                            <p:strVal val="#ppt_x"/>
                                          </p:val>
                                        </p:tav>
                                        <p:tav tm="100000">
                                          <p:val>
                                            <p:strVal val="#ppt_x"/>
                                          </p:val>
                                        </p:tav>
                                      </p:tavLst>
                                    </p:anim>
                                    <p:anim calcmode="lin" valueType="num">
                                      <p:cBhvr>
                                        <p:cTn id="21" dur="1000" fill="hold"/>
                                        <p:tgtEl>
                                          <p:spTgt spid="91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ldLvl="0" animBg="1"/>
      <p:bldP spid="91140" grpId="0" bldLvl="0" animBg="1"/>
      <p:bldP spid="143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537210" y="447040"/>
            <a:ext cx="7929245" cy="584835"/>
          </a:xfrm>
          <a:prstGeom prst="rect">
            <a:avLst/>
          </a:prstGeom>
          <a:solidFill>
            <a:schemeClr val="bg1">
              <a:alpha val="40000"/>
            </a:schemeClr>
          </a:solidFill>
          <a:ln w="9525">
            <a:noFill/>
          </a:ln>
        </p:spPr>
        <p:txBody>
          <a:bodyPr wrap="square" lIns="68580" tIns="34290" rIns="68580" bIns="34290">
            <a:spAutoFit/>
          </a:bodyPr>
          <a:p>
            <a:pPr>
              <a:lnSpc>
                <a:spcPct val="120000"/>
              </a:lnSpc>
              <a:spcBef>
                <a:spcPts val="1200"/>
              </a:spcBef>
            </a:pPr>
            <a:r>
              <a:rPr lang="en-US" altLang="zh-CN" sz="2800" b="1" dirty="0">
                <a:latin typeface="黑体" panose="02010609060101010101" pitchFamily="49" charset="-122"/>
                <a:ea typeface="黑体" panose="02010609060101010101" pitchFamily="49" charset="-122"/>
              </a:rPr>
              <a:t>4.阅读6-12自然段，提示了这一段大意的语句是：</a:t>
            </a:r>
            <a:endParaRPr lang="en-US" altLang="zh-CN" sz="2800" b="1" dirty="0">
              <a:latin typeface="黑体" panose="02010609060101010101" pitchFamily="49" charset="-122"/>
              <a:ea typeface="黑体" panose="02010609060101010101" pitchFamily="49" charset="-122"/>
            </a:endParaRPr>
          </a:p>
        </p:txBody>
      </p:sp>
      <p:sp>
        <p:nvSpPr>
          <p:cNvPr id="98307" name="Rectangle 3"/>
          <p:cNvSpPr/>
          <p:nvPr/>
        </p:nvSpPr>
        <p:spPr>
          <a:xfrm>
            <a:off x="675640" y="3138170"/>
            <a:ext cx="6322695" cy="650875"/>
          </a:xfrm>
          <a:prstGeom prst="rect">
            <a:avLst/>
          </a:prstGeom>
          <a:solidFill>
            <a:schemeClr val="accent2">
              <a:alpha val="40000"/>
            </a:schemeClr>
          </a:solidFill>
          <a:ln w="28575" cmpd="dbl">
            <a:solidFill>
              <a:srgbClr val="C00000"/>
            </a:solidFill>
            <a:prstDash val="sysDot"/>
          </a:ln>
        </p:spPr>
        <p:txBody>
          <a:bodyPr wrap="square" anchor="ctr">
            <a:spAutoFit/>
          </a:bodyPr>
          <a:p>
            <a:pPr eaLnBrk="0" hangingPunct="0">
              <a:lnSpc>
                <a:spcPct val="13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“实验精神”是“真正的格物致知”。</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675640" y="1298575"/>
            <a:ext cx="7942580" cy="1245345"/>
          </a:xfrm>
          <a:prstGeom prst="roundRect">
            <a:avLst/>
          </a:prstGeom>
          <a:solidFill>
            <a:schemeClr val="accent1">
              <a:alpha val="40000"/>
            </a:schemeClr>
          </a:solidFill>
        </p:spPr>
        <p:txBody>
          <a:bodyPr wrap="square" rtlCol="0">
            <a:spAutoFit/>
          </a:bodyPr>
          <a:p>
            <a:pPr marL="457200" indent="-457200" algn="l">
              <a:lnSpc>
                <a:spcPct val="120000"/>
              </a:lnSpc>
              <a:buFont typeface="Wingdings" panose="05000000000000000000" charset="0"/>
              <a:buChar char="p"/>
            </a:pP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sym typeface="+mn-ea"/>
              </a:rPr>
              <a:t>我是研究科学的人，所以先让我谈谈实验精神在科学上的重要性。</a:t>
            </a:r>
            <a:endParaRPr lang="zh-CN" altLang="en-US"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7" name="矩形: 圆角 6"/>
          <p:cNvSpPr/>
          <p:nvPr/>
        </p:nvSpPr>
        <p:spPr>
          <a:xfrm>
            <a:off x="6993255" y="1440180"/>
            <a:ext cx="1473200" cy="5035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圆角 6"/>
          <p:cNvSpPr/>
          <p:nvPr/>
        </p:nvSpPr>
        <p:spPr>
          <a:xfrm>
            <a:off x="1286510" y="1943735"/>
            <a:ext cx="2875915" cy="5035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 name="图片 4"/>
          <p:cNvPicPr>
            <a:picLocks noChangeAspect="1"/>
          </p:cNvPicPr>
          <p:nvPr/>
        </p:nvPicPr>
        <p:blipFill>
          <a:blip r:embed="rId1"/>
          <a:srcRect b="5275"/>
          <a:stretch>
            <a:fillRect/>
          </a:stretch>
        </p:blipFill>
        <p:spPr>
          <a:xfrm>
            <a:off x="7086600" y="2628265"/>
            <a:ext cx="1835785" cy="2046605"/>
          </a:xfrm>
          <a:prstGeom prst="rect">
            <a:avLst/>
          </a:prstGeom>
          <a:effectLst>
            <a:softEdge rad="381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8307"/>
                                        </p:tgtEl>
                                        <p:attrNameLst>
                                          <p:attrName>style.visibility</p:attrName>
                                        </p:attrNameLst>
                                      </p:cBhvr>
                                      <p:to>
                                        <p:strVal val="visible"/>
                                      </p:to>
                                    </p:set>
                                    <p:animEffect transition="in" filter="fade">
                                      <p:cBhvr>
                                        <p:cTn id="24" dur="1000"/>
                                        <p:tgtEl>
                                          <p:spTgt spid="98307"/>
                                        </p:tgtEl>
                                      </p:cBhvr>
                                    </p:animEffect>
                                    <p:anim calcmode="lin" valueType="num">
                                      <p:cBhvr>
                                        <p:cTn id="25" dur="1000" fill="hold"/>
                                        <p:tgtEl>
                                          <p:spTgt spid="98307"/>
                                        </p:tgtEl>
                                        <p:attrNameLst>
                                          <p:attrName>ppt_x</p:attrName>
                                        </p:attrNameLst>
                                      </p:cBhvr>
                                      <p:tavLst>
                                        <p:tav tm="0">
                                          <p:val>
                                            <p:strVal val="#ppt_x"/>
                                          </p:val>
                                        </p:tav>
                                        <p:tav tm="100000">
                                          <p:val>
                                            <p:strVal val="#ppt_x"/>
                                          </p:val>
                                        </p:tav>
                                      </p:tavLst>
                                    </p:anim>
                                    <p:anim calcmode="lin" valueType="num">
                                      <p:cBhvr>
                                        <p:cTn id="26" dur="1000" fill="hold"/>
                                        <p:tgtEl>
                                          <p:spTgt spid="9830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3"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P spid="18434" grpId="0" animBg="1"/>
      <p:bldP spid="2" grpId="0" animBg="1"/>
      <p:bldP spid="9830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1" name="矩形 3"/>
          <p:cNvSpPr/>
          <p:nvPr/>
        </p:nvSpPr>
        <p:spPr>
          <a:xfrm>
            <a:off x="795655" y="1431925"/>
            <a:ext cx="1794510" cy="521970"/>
          </a:xfrm>
          <a:prstGeom prst="rect">
            <a:avLst/>
          </a:prstGeom>
          <a:solidFill>
            <a:schemeClr val="accent1">
              <a:alpha val="55000"/>
            </a:schemeClr>
          </a:solidFill>
          <a:ln w="12700" cmpd="sng">
            <a:solidFill>
              <a:schemeClr val="accent1">
                <a:shade val="50000"/>
              </a:schemeClr>
            </a:solidFill>
            <a:prstDash val="sysDot"/>
          </a:ln>
        </p:spPr>
        <p:txBody>
          <a:bodyPr wrap="none" anchor="t">
            <a:spAutoFit/>
          </a:bodyPr>
          <a:p>
            <a:pPr eaLnBrk="0" hangingPunct="0"/>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第一层</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2)</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0582" name="矩形 6"/>
          <p:cNvSpPr/>
          <p:nvPr/>
        </p:nvSpPr>
        <p:spPr>
          <a:xfrm>
            <a:off x="3255645" y="1431925"/>
            <a:ext cx="2331720" cy="521970"/>
          </a:xfrm>
          <a:prstGeom prst="rect">
            <a:avLst/>
          </a:prstGeom>
          <a:solidFill>
            <a:schemeClr val="accent1">
              <a:alpha val="55000"/>
            </a:schemeClr>
          </a:solidFill>
          <a:ln w="12700" cmpd="sng">
            <a:solidFill>
              <a:schemeClr val="accent1">
                <a:shade val="50000"/>
              </a:schemeClr>
            </a:solidFill>
            <a:prstDash val="sysDot"/>
          </a:ln>
        </p:spPr>
        <p:txBody>
          <a:bodyPr wrap="none" anchor="t">
            <a:spAutoFit/>
          </a:bodyPr>
          <a:p>
            <a:pPr algn="l" eaLnBrk="0" hangingPunct="0"/>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第二层</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5</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0583" name="矩形 46"/>
          <p:cNvSpPr/>
          <p:nvPr/>
        </p:nvSpPr>
        <p:spPr>
          <a:xfrm>
            <a:off x="6227128" y="1431608"/>
            <a:ext cx="2511425" cy="521970"/>
          </a:xfrm>
          <a:prstGeom prst="rect">
            <a:avLst/>
          </a:prstGeom>
          <a:solidFill>
            <a:schemeClr val="accent1">
              <a:alpha val="55000"/>
            </a:schemeClr>
          </a:solidFill>
          <a:ln w="12700" cmpd="sng">
            <a:solidFill>
              <a:schemeClr val="accent1">
                <a:shade val="50000"/>
              </a:schemeClr>
            </a:solidFill>
            <a:prstDash val="sysDot"/>
          </a:ln>
        </p:spPr>
        <p:txBody>
          <a:bodyPr wrap="none" anchor="t">
            <a:spAutoFit/>
          </a:bodyPr>
          <a:p>
            <a:pPr algn="l" eaLnBrk="0" hangingPunct="0"/>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第三层</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6</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12</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1" name="下箭头 47"/>
          <p:cNvSpPr/>
          <p:nvPr/>
        </p:nvSpPr>
        <p:spPr>
          <a:xfrm>
            <a:off x="1509395" y="2085975"/>
            <a:ext cx="271780" cy="420370"/>
          </a:xfrm>
          <a:prstGeom prst="downArrow">
            <a:avLst/>
          </a:prstGeom>
          <a:solidFill>
            <a:schemeClr val="accent6">
              <a:lumMod val="75000"/>
            </a:schemeClr>
          </a:solidFill>
          <a:ln w="15875">
            <a:no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下箭头 48"/>
          <p:cNvSpPr/>
          <p:nvPr/>
        </p:nvSpPr>
        <p:spPr>
          <a:xfrm>
            <a:off x="4291330" y="2027555"/>
            <a:ext cx="260350" cy="346710"/>
          </a:xfrm>
          <a:prstGeom prst="downArrow">
            <a:avLst/>
          </a:prstGeom>
          <a:solidFill>
            <a:schemeClr val="accent6">
              <a:lumMod val="75000"/>
            </a:schemeClr>
          </a:solidFill>
          <a:ln w="15875">
            <a:no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下箭头 49"/>
          <p:cNvSpPr/>
          <p:nvPr/>
        </p:nvSpPr>
        <p:spPr>
          <a:xfrm>
            <a:off x="7310755" y="2085975"/>
            <a:ext cx="289560" cy="420370"/>
          </a:xfrm>
          <a:prstGeom prst="downArrow">
            <a:avLst/>
          </a:prstGeom>
          <a:solidFill>
            <a:schemeClr val="accent6">
              <a:lumMod val="75000"/>
            </a:schemeClr>
          </a:solidFill>
          <a:ln w="15875">
            <a:no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组合 13"/>
          <p:cNvGrpSpPr/>
          <p:nvPr/>
        </p:nvGrpSpPr>
        <p:grpSpPr bwMode="auto">
          <a:xfrm>
            <a:off x="6180785" y="2590750"/>
            <a:ext cx="2475230" cy="1988185"/>
            <a:chOff x="5840934" y="2305113"/>
            <a:chExt cx="2474545" cy="2217129"/>
          </a:xfrm>
          <a:solidFill>
            <a:schemeClr val="bg1">
              <a:alpha val="54000"/>
            </a:schemeClr>
          </a:solidFill>
        </p:grpSpPr>
        <p:sp>
          <p:nvSpPr>
            <p:cNvPr id="15" name="AutoShape 17"/>
            <p:cNvSpPr>
              <a:spLocks noChangeArrowheads="1"/>
            </p:cNvSpPr>
            <p:nvPr/>
          </p:nvSpPr>
          <p:spPr bwMode="auto">
            <a:xfrm>
              <a:off x="5840934" y="2305113"/>
              <a:ext cx="2474545" cy="2217129"/>
            </a:xfrm>
            <a:prstGeom prst="roundRect">
              <a:avLst>
                <a:gd name="adj" fmla="val 13745"/>
              </a:avLst>
            </a:prstGeom>
            <a:solidFill>
              <a:schemeClr val="accent2">
                <a:alpha val="54000"/>
              </a:schemeClr>
            </a:solidFill>
            <a:ln w="28575" cmpd="dbl">
              <a:solidFill>
                <a:srgbClr val="C00000"/>
              </a:solidFill>
              <a:prstDash val="sysDot"/>
              <a:round/>
            </a:ln>
            <a:effectLst/>
          </p:spPr>
          <p:txBody>
            <a:bodyPr wrap="none"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6" name="矩形 52"/>
            <p:cNvSpPr>
              <a:spLocks noChangeArrowheads="1"/>
            </p:cNvSpPr>
            <p:nvPr/>
          </p:nvSpPr>
          <p:spPr bwMode="auto">
            <a:xfrm>
              <a:off x="5887276" y="2307237"/>
              <a:ext cx="2428203" cy="2215005"/>
            </a:xfrm>
            <a:prstGeom prst="rect">
              <a:avLst/>
            </a:prstGeom>
            <a:noFill/>
            <a:ln>
              <a:noFill/>
            </a:ln>
          </p:spPr>
          <p:txBody>
            <a:bodyPr wrap="square">
              <a:spAutoFit/>
            </a:bodyPr>
            <a:p>
              <a:pPr marL="0" marR="0" lvl="0" indent="0" algn="ctr" defTabSz="914400" rtl="0" eaLnBrk="0" fontAlgn="base" latinLnBrk="0" hangingPunct="1">
                <a:lnSpc>
                  <a:spcPct val="11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从</a:t>
              </a:r>
              <a:r>
                <a:rPr kumimoji="0" lang="zh-CN" altLang="en-US" sz="2800" b="1" i="0" u="none" strike="noStrike" kern="1200" cap="none" spc="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正反两方面分析</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实验精神在科学上的重要性。</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grpSp>
      <p:grpSp>
        <p:nvGrpSpPr>
          <p:cNvPr id="3" name="组合 16"/>
          <p:cNvGrpSpPr/>
          <p:nvPr/>
        </p:nvGrpSpPr>
        <p:grpSpPr>
          <a:xfrm>
            <a:off x="535940" y="2592070"/>
            <a:ext cx="2314575" cy="1770380"/>
            <a:chOff x="925629" y="2311117"/>
            <a:chExt cx="2435595" cy="1908835"/>
          </a:xfrm>
        </p:grpSpPr>
        <p:sp>
          <p:nvSpPr>
            <p:cNvPr id="20590" name="AutoShape 19"/>
            <p:cNvSpPr/>
            <p:nvPr/>
          </p:nvSpPr>
          <p:spPr>
            <a:xfrm>
              <a:off x="925629" y="2376159"/>
              <a:ext cx="2335365" cy="1843108"/>
            </a:xfrm>
            <a:prstGeom prst="roundRect">
              <a:avLst>
                <a:gd name="adj" fmla="val 13745"/>
              </a:avLst>
            </a:prstGeom>
            <a:solidFill>
              <a:schemeClr val="accent2">
                <a:alpha val="42000"/>
              </a:schemeClr>
            </a:solidFill>
            <a:ln w="28575" cap="flat" cmpd="dbl">
              <a:solidFill>
                <a:srgbClr val="C00000"/>
              </a:solidFill>
              <a:prstDash val="sysDot"/>
              <a:round/>
              <a:headEnd type="none" w="med" len="med"/>
              <a:tailEnd type="none" w="med" len="med"/>
            </a:ln>
          </p:spPr>
          <p:txBody>
            <a:bodyPr wrap="none" anchor="ctr"/>
            <a:p>
              <a:pPr eaLnBrk="0" hangingPunct="0"/>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0589" name="矩形 50"/>
            <p:cNvSpPr/>
            <p:nvPr/>
          </p:nvSpPr>
          <p:spPr>
            <a:xfrm>
              <a:off x="925629" y="2311117"/>
              <a:ext cx="2435595" cy="1908835"/>
            </a:xfrm>
            <a:prstGeom prst="rect">
              <a:avLst/>
            </a:prstGeom>
            <a:noFill/>
            <a:ln w="9525">
              <a:noFill/>
            </a:ln>
          </p:spPr>
          <p:txBody>
            <a:bodyPr wrap="square" anchor="t">
              <a:spAutoFit/>
            </a:bodyPr>
            <a:p>
              <a:pPr algn="ctr" eaLnBrk="0" hangingPunct="0">
                <a:lnSpc>
                  <a:spcPct val="13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从</a:t>
              </a: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正面解释</a:t>
              </a: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eaLnBrk="0" hangingPunct="0">
                <a:lnSpc>
                  <a:spcPct val="130000"/>
                </a:lnSpc>
              </a:pP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格物致知</a:t>
              </a:r>
              <a:r>
                <a:rPr lang="zh-CN" altLang="en-US" sz="26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的真正含义</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grpSp>
      <p:grpSp>
        <p:nvGrpSpPr>
          <p:cNvPr id="4" name="组合 19"/>
          <p:cNvGrpSpPr/>
          <p:nvPr/>
        </p:nvGrpSpPr>
        <p:grpSpPr>
          <a:xfrm>
            <a:off x="2988945" y="2506028"/>
            <a:ext cx="2940685" cy="2208530"/>
            <a:chOff x="3386248" y="2201570"/>
            <a:chExt cx="2204276" cy="2500826"/>
          </a:xfrm>
          <a:solidFill>
            <a:schemeClr val="accent2">
              <a:alpha val="42000"/>
            </a:schemeClr>
          </a:solidFill>
        </p:grpSpPr>
        <p:sp>
          <p:nvSpPr>
            <p:cNvPr id="20593" name="AutoShape 18"/>
            <p:cNvSpPr/>
            <p:nvPr/>
          </p:nvSpPr>
          <p:spPr>
            <a:xfrm>
              <a:off x="3386248" y="2201570"/>
              <a:ext cx="2148110" cy="2500826"/>
            </a:xfrm>
            <a:prstGeom prst="roundRect">
              <a:avLst>
                <a:gd name="adj" fmla="val 13745"/>
              </a:avLst>
            </a:prstGeom>
            <a:grpFill/>
            <a:ln w="28575" cap="flat" cmpd="dbl">
              <a:solidFill>
                <a:srgbClr val="C00000"/>
              </a:solidFill>
              <a:prstDash val="sysDot"/>
              <a:round/>
              <a:headEnd type="none" w="med" len="med"/>
              <a:tailEnd type="none" w="med" len="med"/>
            </a:ln>
          </p:spPr>
          <p:txBody>
            <a:bodyPr wrap="none" anchor="ctr"/>
            <a:p>
              <a:pPr eaLnBrk="0" hangingPunct="0"/>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0592" name="矩形 51"/>
            <p:cNvSpPr/>
            <p:nvPr/>
          </p:nvSpPr>
          <p:spPr>
            <a:xfrm>
              <a:off x="3442890" y="2201570"/>
              <a:ext cx="2147634" cy="2444022"/>
            </a:xfrm>
            <a:prstGeom prst="rect">
              <a:avLst/>
            </a:prstGeom>
            <a:noFill/>
            <a:ln w="9525">
              <a:noFill/>
            </a:ln>
          </p:spPr>
          <p:txBody>
            <a:bodyPr wrap="square" anchor="t">
              <a:spAutoFit/>
            </a:bodyPr>
            <a:p>
              <a:pPr eaLnBrk="0" hangingPunct="0">
                <a:lnSpc>
                  <a:spcPct val="12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从</a:t>
              </a: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反面论证</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传统的中国教育并不重视真正的</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格物</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和</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致知</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grpSp>
      <p:sp>
        <p:nvSpPr>
          <p:cNvPr id="19459" name="文本框 2"/>
          <p:cNvSpPr txBox="1"/>
          <p:nvPr/>
        </p:nvSpPr>
        <p:spPr>
          <a:xfrm>
            <a:off x="226695" y="396875"/>
            <a:ext cx="8429625" cy="953135"/>
          </a:xfrm>
          <a:prstGeom prst="rect">
            <a:avLst/>
          </a:prstGeom>
          <a:solidFill>
            <a:schemeClr val="bg1">
              <a:alpha val="54000"/>
            </a:schemeClr>
          </a:solidFill>
          <a:ln w="9525">
            <a:noFill/>
          </a:ln>
        </p:spPr>
        <p:txBody>
          <a:bodyPr wrap="square" anchor="t">
            <a:spAutoFit/>
          </a:bodyPr>
          <a:p>
            <a:r>
              <a:rPr lang="en-US" altLang="zh-CN" sz="2800" b="1" dirty="0">
                <a:latin typeface="黑体" panose="02010609060101010101" pitchFamily="49" charset="-122"/>
                <a:ea typeface="黑体" panose="02010609060101010101" pitchFamily="49" charset="-122"/>
              </a:rPr>
              <a:t>5.</a:t>
            </a:r>
            <a:r>
              <a:rPr lang="zh-CN" altLang="en-US" sz="2800" b="1" dirty="0">
                <a:latin typeface="黑体" panose="02010609060101010101" pitchFamily="49" charset="-122"/>
                <a:ea typeface="黑体" panose="02010609060101010101" pitchFamily="49" charset="-122"/>
              </a:rPr>
              <a:t>第二部分作者是如何展开论述的，运用了哪些论证</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  方法？</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581"/>
                                        </p:tgtEl>
                                        <p:attrNameLst>
                                          <p:attrName>style.visibility</p:attrName>
                                        </p:attrNameLst>
                                      </p:cBhvr>
                                      <p:to>
                                        <p:strVal val="visible"/>
                                      </p:to>
                                    </p:set>
                                    <p:animEffect transition="in" filter="fade">
                                      <p:cBhvr>
                                        <p:cTn id="12" dur="1000"/>
                                        <p:tgtEl>
                                          <p:spTgt spid="20581"/>
                                        </p:tgtEl>
                                      </p:cBhvr>
                                    </p:animEffect>
                                    <p:anim calcmode="lin" valueType="num">
                                      <p:cBhvr>
                                        <p:cTn id="13" dur="1000" fill="hold"/>
                                        <p:tgtEl>
                                          <p:spTgt spid="20581"/>
                                        </p:tgtEl>
                                        <p:attrNameLst>
                                          <p:attrName>ppt_x</p:attrName>
                                        </p:attrNameLst>
                                      </p:cBhvr>
                                      <p:tavLst>
                                        <p:tav tm="0">
                                          <p:val>
                                            <p:strVal val="#ppt_x"/>
                                          </p:val>
                                        </p:tav>
                                        <p:tav tm="100000">
                                          <p:val>
                                            <p:strVal val="#ppt_x"/>
                                          </p:val>
                                        </p:tav>
                                      </p:tavLst>
                                    </p:anim>
                                    <p:anim calcmode="lin" valueType="num">
                                      <p:cBhvr>
                                        <p:cTn id="14" dur="1000" fill="hold"/>
                                        <p:tgtEl>
                                          <p:spTgt spid="2058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582"/>
                                        </p:tgtEl>
                                        <p:attrNameLst>
                                          <p:attrName>style.visibility</p:attrName>
                                        </p:attrNameLst>
                                      </p:cBhvr>
                                      <p:to>
                                        <p:strVal val="visible"/>
                                      </p:to>
                                    </p:set>
                                    <p:animEffect transition="in" filter="fade">
                                      <p:cBhvr>
                                        <p:cTn id="28" dur="1000"/>
                                        <p:tgtEl>
                                          <p:spTgt spid="20582"/>
                                        </p:tgtEl>
                                      </p:cBhvr>
                                    </p:animEffect>
                                    <p:anim calcmode="lin" valueType="num">
                                      <p:cBhvr>
                                        <p:cTn id="29" dur="1000" fill="hold"/>
                                        <p:tgtEl>
                                          <p:spTgt spid="20582"/>
                                        </p:tgtEl>
                                        <p:attrNameLst>
                                          <p:attrName>ppt_x</p:attrName>
                                        </p:attrNameLst>
                                      </p:cBhvr>
                                      <p:tavLst>
                                        <p:tav tm="0">
                                          <p:val>
                                            <p:strVal val="#ppt_x"/>
                                          </p:val>
                                        </p:tav>
                                        <p:tav tm="100000">
                                          <p:val>
                                            <p:strVal val="#ppt_x"/>
                                          </p:val>
                                        </p:tav>
                                      </p:tavLst>
                                    </p:anim>
                                    <p:anim calcmode="lin" valueType="num">
                                      <p:cBhvr>
                                        <p:cTn id="30" dur="1000" fill="hold"/>
                                        <p:tgtEl>
                                          <p:spTgt spid="2058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583"/>
                                        </p:tgtEl>
                                        <p:attrNameLst>
                                          <p:attrName>style.visibility</p:attrName>
                                        </p:attrNameLst>
                                      </p:cBhvr>
                                      <p:to>
                                        <p:strVal val="visible"/>
                                      </p:to>
                                    </p:set>
                                    <p:animEffect transition="in" filter="fade">
                                      <p:cBhvr>
                                        <p:cTn id="44" dur="1000"/>
                                        <p:tgtEl>
                                          <p:spTgt spid="20583"/>
                                        </p:tgtEl>
                                      </p:cBhvr>
                                    </p:animEffect>
                                    <p:anim calcmode="lin" valueType="num">
                                      <p:cBhvr>
                                        <p:cTn id="45" dur="1000" fill="hold"/>
                                        <p:tgtEl>
                                          <p:spTgt spid="20583"/>
                                        </p:tgtEl>
                                        <p:attrNameLst>
                                          <p:attrName>ppt_x</p:attrName>
                                        </p:attrNameLst>
                                      </p:cBhvr>
                                      <p:tavLst>
                                        <p:tav tm="0">
                                          <p:val>
                                            <p:strVal val="#ppt_x"/>
                                          </p:val>
                                        </p:tav>
                                        <p:tav tm="100000">
                                          <p:val>
                                            <p:strVal val="#ppt_x"/>
                                          </p:val>
                                        </p:tav>
                                      </p:tavLst>
                                    </p:anim>
                                    <p:anim calcmode="lin" valueType="num">
                                      <p:cBhvr>
                                        <p:cTn id="46" dur="1000" fill="hold"/>
                                        <p:tgtEl>
                                          <p:spTgt spid="2058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9459" grpId="0" animBg="1"/>
      <p:bldP spid="20581" grpId="0" animBg="1"/>
      <p:bldP spid="20582" grpId="0" animBg="1"/>
      <p:bldP spid="205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51765" y="1102360"/>
            <a:ext cx="8841105" cy="3537519"/>
          </a:xfrm>
          <a:prstGeom prst="roundRect">
            <a:avLst/>
          </a:prstGeom>
          <a:solidFill>
            <a:schemeClr val="accent1">
              <a:alpha val="55000"/>
            </a:schemeClr>
          </a:solidFill>
          <a:ln w="9525">
            <a:noFill/>
          </a:ln>
        </p:spPr>
        <p:txBody>
          <a:bodyPr wrap="square" anchor="t">
            <a:spAutoFit/>
          </a:bodyPr>
          <a:p>
            <a:pPr marL="457200" indent="-457200">
              <a:lnSpc>
                <a:spcPct val="120000"/>
              </a:lnSpc>
              <a:spcBef>
                <a:spcPts val="1200"/>
              </a:spcBef>
              <a:buFont typeface="Wingdings" panose="05000000000000000000" charset="0"/>
              <a:buChar char="p"/>
            </a:pP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在中国传统教育里，最重要的书是“四书”。 “四书”之一的</a:t>
            </a:r>
            <a:r>
              <a:rPr lang="en-US"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大学</a:t>
            </a:r>
            <a:r>
              <a:rPr lang="en-US"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里这样说</a:t>
            </a:r>
            <a:r>
              <a:rPr lang="en-US" altLang="zh-CN" sz="2800" b="1" dirty="0">
                <a:solidFill>
                  <a:srgbClr val="0000FF"/>
                </a:solidFill>
                <a:latin typeface="华文楷体" panose="02010600040101010101" charset="-122"/>
                <a:ea typeface="华文楷体" panose="02010600040101010101" charset="-122"/>
                <a:cs typeface="华文楷体" panose="02010600040101010101" charset="-122"/>
              </a:rPr>
              <a:t>:</a:t>
            </a:r>
            <a:r>
              <a:rPr lang="zh-CN" altLang="en-US" sz="2800" b="1" dirty="0">
                <a:solidFill>
                  <a:srgbClr val="0000FF"/>
                </a:solidFill>
                <a:latin typeface="华文楷体" panose="02010600040101010101" charset="-122"/>
                <a:ea typeface="华文楷体" panose="02010600040101010101" charset="-122"/>
                <a:cs typeface="华文楷体" panose="02010600040101010101" charset="-122"/>
              </a:rPr>
              <a:t>一个人教育的出发点是“格物”和“致知”。就是说，从探察物体而得到知识。用这两个词语描写现代学术发展是再恰当也没有的了。现代学术的基础就是实地的探察，就是我们现在所谓的实验。</a:t>
            </a:r>
            <a:endParaRPr lang="zh-CN" altLang="en-US" sz="28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4" name="矩形: 圆角 3"/>
          <p:cNvSpPr/>
          <p:nvPr/>
        </p:nvSpPr>
        <p:spPr>
          <a:xfrm>
            <a:off x="7235190" y="2369820"/>
            <a:ext cx="1521460" cy="5035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圆角 6"/>
          <p:cNvSpPr/>
          <p:nvPr/>
        </p:nvSpPr>
        <p:spPr>
          <a:xfrm>
            <a:off x="769620" y="2873375"/>
            <a:ext cx="2529840" cy="5035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圆角 7"/>
          <p:cNvSpPr/>
          <p:nvPr/>
        </p:nvSpPr>
        <p:spPr>
          <a:xfrm>
            <a:off x="3976370" y="3376930"/>
            <a:ext cx="4780280" cy="5035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圆角 8"/>
          <p:cNvSpPr/>
          <p:nvPr/>
        </p:nvSpPr>
        <p:spPr>
          <a:xfrm>
            <a:off x="769620" y="3880485"/>
            <a:ext cx="4946015" cy="5035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581" name="矩形 3"/>
          <p:cNvSpPr/>
          <p:nvPr/>
        </p:nvSpPr>
        <p:spPr>
          <a:xfrm>
            <a:off x="0" y="299085"/>
            <a:ext cx="3937635" cy="521970"/>
          </a:xfrm>
          <a:prstGeom prst="rect">
            <a:avLst/>
          </a:prstGeom>
          <a:solidFill>
            <a:schemeClr val="accent4">
              <a:alpha val="55000"/>
            </a:schemeClr>
          </a:solidFill>
          <a:ln w="28575" cmpd="sng">
            <a:solidFill>
              <a:schemeClr val="bg1"/>
            </a:solidFill>
            <a:prstDash val="solid"/>
          </a:ln>
        </p:spPr>
        <p:txBody>
          <a:bodyPr wrap="none" anchor="t">
            <a:spAutoFit/>
          </a:bodyPr>
          <a:p>
            <a:pPr algn="l" eaLnBrk="0" hangingPunct="0"/>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第一层（</a:t>
            </a:r>
            <a:r>
              <a:rPr lang="en-US" altLang="zh-CN"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：正面解释</a:t>
            </a:r>
            <a:endParaRPr lang="en-US" altLang="zh-CN" sz="28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581"/>
                                        </p:tgtEl>
                                        <p:attrNameLst>
                                          <p:attrName>style.visibility</p:attrName>
                                        </p:attrNameLst>
                                      </p:cBhvr>
                                      <p:to>
                                        <p:strVal val="visible"/>
                                      </p:to>
                                    </p:set>
                                    <p:animEffect transition="in" filter="fade">
                                      <p:cBhvr>
                                        <p:cTn id="7" dur="1000"/>
                                        <p:tgtEl>
                                          <p:spTgt spid="20581"/>
                                        </p:tgtEl>
                                      </p:cBhvr>
                                    </p:animEffect>
                                    <p:anim calcmode="lin" valueType="num">
                                      <p:cBhvr>
                                        <p:cTn id="8" dur="1000" fill="hold"/>
                                        <p:tgtEl>
                                          <p:spTgt spid="20581"/>
                                        </p:tgtEl>
                                        <p:attrNameLst>
                                          <p:attrName>ppt_x</p:attrName>
                                        </p:attrNameLst>
                                      </p:cBhvr>
                                      <p:tavLst>
                                        <p:tav tm="0">
                                          <p:val>
                                            <p:strVal val="#ppt_x"/>
                                          </p:val>
                                        </p:tav>
                                        <p:tav tm="100000">
                                          <p:val>
                                            <p:strVal val="#ppt_x"/>
                                          </p:val>
                                        </p:tav>
                                      </p:tavLst>
                                    </p:anim>
                                    <p:anim calcmode="lin" valueType="num">
                                      <p:cBhvr>
                                        <p:cTn id="9" dur="1000" fill="hold"/>
                                        <p:tgtEl>
                                          <p:spTgt spid="205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9" grpId="0" bldLvl="0" animBg="1"/>
      <p:bldP spid="20581"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1"/>
          <p:cNvSpPr txBox="1">
            <a:spLocks noChangeArrowheads="1"/>
          </p:cNvSpPr>
          <p:nvPr/>
        </p:nvSpPr>
        <p:spPr bwMode="auto">
          <a:xfrm>
            <a:off x="488315" y="977265"/>
            <a:ext cx="8140065" cy="933450"/>
          </a:xfrm>
          <a:prstGeom prst="rect">
            <a:avLst/>
          </a:prstGeom>
          <a:solidFill>
            <a:schemeClr val="bg1">
              <a:alpha val="55000"/>
            </a:schemeClr>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80000"/>
              </a:lnSpc>
              <a:spcBef>
                <a:spcPts val="1200"/>
              </a:spcBef>
              <a:spcAft>
                <a:spcPct val="0"/>
              </a:spcAft>
              <a:buClrTx/>
              <a:buSzTx/>
              <a:buFontTx/>
              <a:buNone/>
              <a:defRPr/>
            </a:pPr>
            <a:r>
              <a:rPr kumimoji="0" lang="en-US" altLang="zh-CN"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6.</a:t>
            </a: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作者举了王阳明的例子。我们探讨一下：王阳明 </a:t>
            </a:r>
            <a:endPar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ts val="1200"/>
              </a:spcBef>
              <a:spcAft>
                <a:spcPct val="0"/>
              </a:spcAft>
              <a:buClrTx/>
              <a:buSzTx/>
              <a:buFontTx/>
              <a:buNone/>
              <a:defRPr/>
            </a:pP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 “格”竹子失败证明了什么？</a:t>
            </a:r>
            <a:endPar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endParaRPr>
          </a:p>
        </p:txBody>
      </p:sp>
      <p:sp>
        <p:nvSpPr>
          <p:cNvPr id="10" name="TextBox 1"/>
          <p:cNvSpPr txBox="1"/>
          <p:nvPr/>
        </p:nvSpPr>
        <p:spPr>
          <a:xfrm>
            <a:off x="529590" y="2167255"/>
            <a:ext cx="8084185" cy="2675255"/>
          </a:xfrm>
          <a:prstGeom prst="rect">
            <a:avLst/>
          </a:prstGeom>
          <a:solidFill>
            <a:schemeClr val="accent2">
              <a:alpha val="30000"/>
            </a:schemeClr>
          </a:solidFill>
          <a:ln w="28575" cmpd="dbl">
            <a:solidFill>
              <a:srgbClr val="C00000"/>
            </a:solidFill>
            <a:prstDash val="sysDot"/>
          </a:ln>
        </p:spPr>
        <p:txBody>
          <a:bodyPr wrap="square" anchor="t">
            <a:spAutoFit/>
          </a:bodyPr>
          <a:p>
            <a:pPr>
              <a:lnSpc>
                <a:spcPct val="120000"/>
              </a:lnSpc>
              <a:spcBef>
                <a:spcPts val="1200"/>
              </a:spcBef>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王阳明的“格物”实际上是“格己”，而不是研究万物的道理，这是无用的，不能适用于现在的世界。</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证明实验的过程不是消极的观察而是积极地实践，也证明了中国古代的传统教育没有真正理解格物致知的含义</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0581" name="矩形 3"/>
          <p:cNvSpPr/>
          <p:nvPr/>
        </p:nvSpPr>
        <p:spPr>
          <a:xfrm>
            <a:off x="0" y="299085"/>
            <a:ext cx="4297045" cy="521970"/>
          </a:xfrm>
          <a:prstGeom prst="rect">
            <a:avLst/>
          </a:prstGeom>
          <a:solidFill>
            <a:schemeClr val="accent4">
              <a:alpha val="55000"/>
            </a:schemeClr>
          </a:solidFill>
          <a:ln w="28575" cmpd="sng">
            <a:solidFill>
              <a:schemeClr val="bg1"/>
            </a:solidFill>
            <a:prstDash val="solid"/>
          </a:ln>
        </p:spPr>
        <p:txBody>
          <a:bodyPr wrap="none" anchor="t">
            <a:spAutoFit/>
          </a:bodyPr>
          <a:p>
            <a:pPr algn="l" eaLnBrk="0" hangingPunct="0"/>
            <a:r>
              <a:rPr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第二层（3～5）:反面论证</a:t>
            </a:r>
            <a:endParaRPr sz="28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581"/>
                                        </p:tgtEl>
                                        <p:attrNameLst>
                                          <p:attrName>style.visibility</p:attrName>
                                        </p:attrNameLst>
                                      </p:cBhvr>
                                      <p:to>
                                        <p:strVal val="visible"/>
                                      </p:to>
                                    </p:set>
                                    <p:animEffect transition="in" filter="fade">
                                      <p:cBhvr>
                                        <p:cTn id="7" dur="1000"/>
                                        <p:tgtEl>
                                          <p:spTgt spid="20581"/>
                                        </p:tgtEl>
                                      </p:cBhvr>
                                    </p:animEffect>
                                    <p:anim calcmode="lin" valueType="num">
                                      <p:cBhvr>
                                        <p:cTn id="8" dur="1000" fill="hold"/>
                                        <p:tgtEl>
                                          <p:spTgt spid="20581"/>
                                        </p:tgtEl>
                                        <p:attrNameLst>
                                          <p:attrName>ppt_x</p:attrName>
                                        </p:attrNameLst>
                                      </p:cBhvr>
                                      <p:tavLst>
                                        <p:tav tm="0">
                                          <p:val>
                                            <p:strVal val="#ppt_x"/>
                                          </p:val>
                                        </p:tav>
                                        <p:tav tm="100000">
                                          <p:val>
                                            <p:strVal val="#ppt_x"/>
                                          </p:val>
                                        </p:tav>
                                      </p:tavLst>
                                    </p:anim>
                                    <p:anim calcmode="lin" valueType="num">
                                      <p:cBhvr>
                                        <p:cTn id="9" dur="1000" fill="hold"/>
                                        <p:tgtEl>
                                          <p:spTgt spid="2058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bldLvl="0" animBg="1"/>
      <p:bldP spid="2058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1"/>
          <p:cNvSpPr txBox="1"/>
          <p:nvPr/>
        </p:nvSpPr>
        <p:spPr>
          <a:xfrm>
            <a:off x="693738" y="2182813"/>
            <a:ext cx="7856537" cy="1961912"/>
          </a:xfrm>
          <a:prstGeom prst="roundRect">
            <a:avLst/>
          </a:prstGeom>
          <a:solidFill>
            <a:schemeClr val="accent1">
              <a:alpha val="55000"/>
            </a:schemeClr>
          </a:solidFill>
          <a:ln w="9525">
            <a:noFill/>
          </a:ln>
        </p:spPr>
        <p:txBody>
          <a:bodyPr anchor="t">
            <a:spAutoFit/>
          </a:bodyPr>
          <a:p>
            <a:pPr marL="457200" indent="-457200">
              <a:lnSpc>
                <a:spcPct val="130000"/>
              </a:lnSpc>
              <a:spcBef>
                <a:spcPts val="1200"/>
              </a:spcBef>
              <a:buFont typeface="Wingdings" panose="05000000000000000000" charset="0"/>
              <a:buChar char="p"/>
            </a:pPr>
            <a:r>
              <a:rPr lang="zh-CN" altLang="en-US" sz="2800" b="1" dirty="0">
                <a:solidFill>
                  <a:srgbClr val="0000FF"/>
                </a:solidFill>
                <a:latin typeface="楷体" panose="02010609060101010101" pitchFamily="49" charset="-122"/>
                <a:ea typeface="楷体" panose="02010609060101010101" pitchFamily="49" charset="-122"/>
              </a:rPr>
              <a:t>科学发展的历史告诉我们，新的知识只能通过实地实验而得到，不是由自我检讨或哲理的清谈就可求到的。</a:t>
            </a:r>
            <a:endParaRPr lang="zh-CN" altLang="en-US" sz="2800" b="1" dirty="0">
              <a:solidFill>
                <a:srgbClr val="0000FF"/>
              </a:solidFill>
              <a:latin typeface="楷体" panose="02010609060101010101" pitchFamily="49" charset="-122"/>
              <a:ea typeface="楷体" panose="02010609060101010101" pitchFamily="49" charset="-122"/>
            </a:endParaRPr>
          </a:p>
        </p:txBody>
      </p:sp>
      <p:sp>
        <p:nvSpPr>
          <p:cNvPr id="5" name="矩形: 圆角 4"/>
          <p:cNvSpPr/>
          <p:nvPr/>
        </p:nvSpPr>
        <p:spPr>
          <a:xfrm>
            <a:off x="1684655" y="2913380"/>
            <a:ext cx="1474788" cy="501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TextBox 1"/>
          <p:cNvSpPr txBox="1">
            <a:spLocks noChangeArrowheads="1"/>
          </p:cNvSpPr>
          <p:nvPr/>
        </p:nvSpPr>
        <p:spPr bwMode="auto">
          <a:xfrm>
            <a:off x="536575" y="1120140"/>
            <a:ext cx="8170863" cy="607695"/>
          </a:xfrm>
          <a:prstGeom prst="rect">
            <a:avLst/>
          </a:prstGeom>
          <a:solidFill>
            <a:schemeClr val="bg1">
              <a:alpha val="55000"/>
            </a:scheme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en-US" altLang="zh-CN"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7</a:t>
            </a: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从现代观念看，真正的“格物致知”是什么呢？</a:t>
            </a:r>
            <a:endPar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endParaRPr>
          </a:p>
        </p:txBody>
      </p:sp>
      <p:sp>
        <p:nvSpPr>
          <p:cNvPr id="20581" name="矩形 3"/>
          <p:cNvSpPr/>
          <p:nvPr/>
        </p:nvSpPr>
        <p:spPr>
          <a:xfrm>
            <a:off x="0" y="299085"/>
            <a:ext cx="5614670" cy="521970"/>
          </a:xfrm>
          <a:prstGeom prst="rect">
            <a:avLst/>
          </a:prstGeom>
          <a:solidFill>
            <a:schemeClr val="accent4">
              <a:alpha val="55000"/>
            </a:schemeClr>
          </a:solidFill>
          <a:ln w="28575" cmpd="sng">
            <a:solidFill>
              <a:schemeClr val="bg1"/>
            </a:solidFill>
            <a:prstDash val="solid"/>
          </a:ln>
        </p:spPr>
        <p:txBody>
          <a:bodyPr wrap="square" anchor="t">
            <a:spAutoFit/>
          </a:bodyPr>
          <a:p>
            <a:pPr algn="l" eaLnBrk="0" hangingPunct="0"/>
            <a:r>
              <a:rPr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第三层（6～12）:正反两方面分析</a:t>
            </a:r>
            <a:endParaRPr sz="28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581"/>
                                        </p:tgtEl>
                                        <p:attrNameLst>
                                          <p:attrName>style.visibility</p:attrName>
                                        </p:attrNameLst>
                                      </p:cBhvr>
                                      <p:to>
                                        <p:strVal val="visible"/>
                                      </p:to>
                                    </p:set>
                                    <p:animEffect transition="in" filter="fade">
                                      <p:cBhvr>
                                        <p:cTn id="7" dur="1000"/>
                                        <p:tgtEl>
                                          <p:spTgt spid="20581"/>
                                        </p:tgtEl>
                                      </p:cBhvr>
                                    </p:animEffect>
                                    <p:anim calcmode="lin" valueType="num">
                                      <p:cBhvr>
                                        <p:cTn id="8" dur="1000" fill="hold"/>
                                        <p:tgtEl>
                                          <p:spTgt spid="20581"/>
                                        </p:tgtEl>
                                        <p:attrNameLst>
                                          <p:attrName>ppt_x</p:attrName>
                                        </p:attrNameLst>
                                      </p:cBhvr>
                                      <p:tavLst>
                                        <p:tav tm="0">
                                          <p:val>
                                            <p:strVal val="#ppt_x"/>
                                          </p:val>
                                        </p:tav>
                                        <p:tav tm="100000">
                                          <p:val>
                                            <p:strVal val="#ppt_x"/>
                                          </p:val>
                                        </p:tav>
                                      </p:tavLst>
                                    </p:anim>
                                    <p:anim calcmode="lin" valueType="num">
                                      <p:cBhvr>
                                        <p:cTn id="9" dur="1000" fill="hold"/>
                                        <p:tgtEl>
                                          <p:spTgt spid="2058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10" grpId="0" bldLvl="0" animBg="1"/>
      <p:bldP spid="2058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516255" y="730250"/>
            <a:ext cx="5977255" cy="607695"/>
          </a:xfrm>
          <a:prstGeom prst="rect">
            <a:avLst/>
          </a:prstGeom>
          <a:solidFill>
            <a:schemeClr val="bg1">
              <a:alpha val="55000"/>
            </a:schemeClr>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en-US" altLang="zh-CN"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8</a:t>
            </a: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.怎样进行实验？实验有什么特点？</a:t>
            </a:r>
            <a:endPar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endParaRPr>
          </a:p>
        </p:txBody>
      </p:sp>
      <p:sp>
        <p:nvSpPr>
          <p:cNvPr id="3" name="TextBox 1"/>
          <p:cNvSpPr txBox="1"/>
          <p:nvPr/>
        </p:nvSpPr>
        <p:spPr>
          <a:xfrm>
            <a:off x="363220" y="1655445"/>
            <a:ext cx="8417560" cy="2562185"/>
          </a:xfrm>
          <a:prstGeom prst="roundRect">
            <a:avLst/>
          </a:prstGeom>
          <a:solidFill>
            <a:schemeClr val="accent1">
              <a:alpha val="55000"/>
            </a:schemeClr>
          </a:solidFill>
          <a:ln w="9525">
            <a:noFill/>
          </a:ln>
        </p:spPr>
        <p:txBody>
          <a:bodyPr wrap="square" anchor="t">
            <a:spAutoFit/>
          </a:bodyPr>
          <a:p>
            <a:pPr marL="457200" indent="-457200">
              <a:lnSpc>
                <a:spcPct val="120000"/>
              </a:lnSpc>
              <a:spcBef>
                <a:spcPts val="1200"/>
              </a:spcBef>
              <a:buFont typeface="Wingdings" panose="05000000000000000000" charset="0"/>
              <a:buChar char="p"/>
            </a:pPr>
            <a:r>
              <a:rPr lang="zh-CN" altLang="en-US" sz="2800" b="1" dirty="0">
                <a:solidFill>
                  <a:srgbClr val="0000FF"/>
                </a:solidFill>
                <a:latin typeface="楷体" panose="02010609060101010101" pitchFamily="49" charset="-122"/>
                <a:ea typeface="楷体" panose="02010609060101010101" pitchFamily="49" charset="-122"/>
              </a:rPr>
              <a:t>实验的过程不是消极的观察，而是积极的探测。</a:t>
            </a:r>
            <a:endParaRPr lang="zh-CN" altLang="en-US" sz="2800" b="1" dirty="0">
              <a:solidFill>
                <a:srgbClr val="0000FF"/>
              </a:solidFill>
              <a:latin typeface="楷体" panose="02010609060101010101" pitchFamily="49" charset="-122"/>
              <a:ea typeface="楷体" panose="02010609060101010101" pitchFamily="49" charset="-122"/>
            </a:endParaRPr>
          </a:p>
          <a:p>
            <a:pPr marL="457200" indent="-457200">
              <a:lnSpc>
                <a:spcPct val="120000"/>
              </a:lnSpc>
              <a:spcBef>
                <a:spcPts val="1200"/>
              </a:spcBef>
              <a:buFont typeface="Wingdings" panose="05000000000000000000" charset="0"/>
              <a:buChar char="p"/>
            </a:pPr>
            <a:r>
              <a:rPr lang="zh-CN" altLang="en-US" sz="2800" b="1" dirty="0">
                <a:solidFill>
                  <a:srgbClr val="0000FF"/>
                </a:solidFill>
                <a:latin typeface="楷体" panose="02010609060101010101" pitchFamily="49" charset="-122"/>
                <a:ea typeface="楷体" panose="02010609060101010101" pitchFamily="49" charset="-122"/>
              </a:rPr>
              <a:t>实验不是毫无选择的地测量，它需要有细致具体的计划。特别重要的，是要有一个适当的目标，以作为整个探索过程的向导。</a:t>
            </a:r>
            <a:endParaRPr lang="zh-CN" altLang="en-US" sz="2800" b="1" dirty="0">
              <a:solidFill>
                <a:srgbClr val="0000FF"/>
              </a:solidFill>
              <a:latin typeface="楷体" panose="02010609060101010101" pitchFamily="49" charset="-122"/>
              <a:ea typeface="楷体" panose="02010609060101010101" pitchFamily="49" charset="-122"/>
            </a:endParaRPr>
          </a:p>
        </p:txBody>
      </p:sp>
      <p:cxnSp>
        <p:nvCxnSpPr>
          <p:cNvPr id="5" name="直接连接符 4"/>
          <p:cNvCxnSpPr/>
          <p:nvPr/>
        </p:nvCxnSpPr>
        <p:spPr>
          <a:xfrm flipV="1">
            <a:off x="6400165" y="2351723"/>
            <a:ext cx="1868488" cy="7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871335" y="3033395"/>
            <a:ext cx="1608455" cy="9525"/>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103630" y="3510280"/>
            <a:ext cx="1046480" cy="13335"/>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740400" y="3523615"/>
            <a:ext cx="2528570" cy="1397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Rectangle 8"/>
          <p:cNvSpPr/>
          <p:nvPr/>
        </p:nvSpPr>
        <p:spPr>
          <a:xfrm>
            <a:off x="311150" y="875665"/>
            <a:ext cx="8521700" cy="4184650"/>
          </a:xfrm>
          <a:prstGeom prst="rect">
            <a:avLst/>
          </a:prstGeom>
          <a:solidFill>
            <a:schemeClr val="bg1">
              <a:alpha val="49000"/>
            </a:schemeClr>
          </a:solidFill>
          <a:ln w="9525">
            <a:noFill/>
          </a:ln>
        </p:spPr>
        <p:txBody>
          <a:bodyPr wrap="square">
            <a:spAutoFit/>
          </a:bodyPr>
          <a:p>
            <a:pPr>
              <a:lnSpc>
                <a:spcPct val="100000"/>
              </a:lnSpc>
              <a:spcBef>
                <a:spcPct val="50000"/>
              </a:spcBef>
            </a:pP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        同学们</a:t>
            </a:r>
            <a:r>
              <a:rPr lang="en-US" altLang="zh-CN" sz="2800" b="1" dirty="0">
                <a:solidFill>
                  <a:srgbClr val="0000FF"/>
                </a:solidFill>
                <a:latin typeface="华文新魏" panose="02010800040101010101" charset="-122"/>
                <a:ea typeface="华文新魏" panose="02010800040101010101" charset="-122"/>
                <a:cs typeface="华文新魏" panose="02010800040101010101" charset="-122"/>
              </a:rPr>
              <a:t>, </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当我们津津乐道于悠久历史</a:t>
            </a:r>
            <a:r>
              <a:rPr lang="zh-CN" altLang="en-US" sz="2400" b="1" dirty="0">
                <a:solidFill>
                  <a:srgbClr val="0000FF"/>
                </a:solidFill>
                <a:latin typeface="华文新魏" panose="02010800040101010101" charset="-122"/>
                <a:ea typeface="华文新魏" panose="02010800040101010101" charset="-122"/>
                <a:cs typeface="华文新魏" panose="02010800040101010101" charset="-122"/>
              </a:rPr>
              <a:t>、</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灿烂文化</a:t>
            </a:r>
            <a:r>
              <a:rPr lang="zh-CN" altLang="en-US" sz="2400" b="1" dirty="0">
                <a:solidFill>
                  <a:srgbClr val="0000FF"/>
                </a:solidFill>
                <a:latin typeface="华文新魏" panose="02010800040101010101" charset="-122"/>
                <a:ea typeface="华文新魏" panose="02010800040101010101" charset="-122"/>
                <a:cs typeface="华文新魏" panose="02010800040101010101" charset="-122"/>
              </a:rPr>
              <a:t>、</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四大发明和奥数夺冠的时候</a:t>
            </a:r>
            <a:r>
              <a:rPr lang="en-US" altLang="zh-CN" sz="2800" b="1" dirty="0">
                <a:solidFill>
                  <a:srgbClr val="0000FF"/>
                </a:solidFill>
                <a:latin typeface="华文新魏" panose="02010800040101010101" charset="-122"/>
                <a:ea typeface="华文新魏" panose="02010800040101010101" charset="-122"/>
                <a:cs typeface="华文新魏" panose="02010800040101010101" charset="-122"/>
              </a:rPr>
              <a:t>, </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你是否知道当代十大科技中没有一项是咱中国人的？</a:t>
            </a:r>
            <a:endParaRPr lang="zh-CN" altLang="en-US" sz="2800" b="1" dirty="0">
              <a:solidFill>
                <a:srgbClr val="0000FF"/>
              </a:solidFill>
              <a:latin typeface="华文新魏" panose="02010800040101010101" charset="-122"/>
              <a:ea typeface="华文新魏" panose="02010800040101010101" charset="-122"/>
              <a:cs typeface="华文新魏" panose="02010800040101010101" charset="-122"/>
            </a:endParaRPr>
          </a:p>
          <a:p>
            <a:pPr>
              <a:lnSpc>
                <a:spcPct val="100000"/>
              </a:lnSpc>
              <a:spcBef>
                <a:spcPct val="50000"/>
              </a:spcBef>
            </a:pP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       著名的《李约瑟命题》就是探讨近代中国的科技为什么落后了的。从“五四”时起有很多有识之士就在思考这个问题</a:t>
            </a:r>
            <a:r>
              <a:rPr lang="en-US" altLang="zh-CN" sz="2800" b="1" dirty="0">
                <a:solidFill>
                  <a:srgbClr val="0000FF"/>
                </a:solidFill>
                <a:latin typeface="华文新魏" panose="02010800040101010101" charset="-122"/>
                <a:ea typeface="华文新魏" panose="02010800040101010101" charset="-122"/>
                <a:cs typeface="华文新魏" panose="02010800040101010101" charset="-122"/>
              </a:rPr>
              <a:t>, </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可直到现在</a:t>
            </a:r>
            <a:r>
              <a:rPr lang="en-US" altLang="zh-CN" sz="2800" b="1" dirty="0">
                <a:solidFill>
                  <a:srgbClr val="0000FF"/>
                </a:solidFill>
                <a:latin typeface="华文新魏" panose="02010800040101010101" charset="-122"/>
                <a:ea typeface="华文新魏" panose="02010800040101010101" charset="-122"/>
                <a:cs typeface="华文新魏" panose="02010800040101010101" charset="-122"/>
              </a:rPr>
              <a:t>, </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中国的孩子</a:t>
            </a:r>
            <a:r>
              <a:rPr lang="zh-CN" altLang="en-US" sz="2400" b="1" dirty="0">
                <a:solidFill>
                  <a:srgbClr val="0000FF"/>
                </a:solidFill>
                <a:latin typeface="华文新魏" panose="02010800040101010101" charset="-122"/>
                <a:ea typeface="华文新魏" panose="02010800040101010101" charset="-122"/>
                <a:cs typeface="华文新魏" panose="02010800040101010101" charset="-122"/>
              </a:rPr>
              <a:t>“</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高分低能</a:t>
            </a:r>
            <a:r>
              <a:rPr lang="zh-CN" altLang="en-US" sz="2400" b="1" dirty="0">
                <a:solidFill>
                  <a:srgbClr val="0000FF"/>
                </a:solidFill>
                <a:latin typeface="华文新魏" panose="02010800040101010101" charset="-122"/>
                <a:ea typeface="华文新魏" panose="02010800040101010101" charset="-122"/>
                <a:cs typeface="华文新魏" panose="02010800040101010101" charset="-122"/>
              </a:rPr>
              <a:t>”“</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会读书不会研究</a:t>
            </a:r>
            <a:r>
              <a:rPr lang="zh-CN" altLang="en-US" sz="2400" b="1" dirty="0">
                <a:solidFill>
                  <a:srgbClr val="0000FF"/>
                </a:solidFill>
                <a:latin typeface="华文新魏" panose="02010800040101010101" charset="-122"/>
                <a:ea typeface="华文新魏" panose="02010800040101010101" charset="-122"/>
                <a:cs typeface="华文新魏" panose="02010800040101010101" charset="-122"/>
              </a:rPr>
              <a:t>”</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缺乏创新精神和实践动手能力</a:t>
            </a:r>
            <a:r>
              <a:rPr lang="en-US" altLang="zh-CN" sz="2800" b="1" dirty="0">
                <a:solidFill>
                  <a:srgbClr val="0000FF"/>
                </a:solidFill>
                <a:latin typeface="华文新魏" panose="02010800040101010101" charset="-122"/>
                <a:ea typeface="华文新魏" panose="02010800040101010101" charset="-122"/>
                <a:cs typeface="华文新魏" panose="02010800040101010101" charset="-122"/>
              </a:rPr>
              <a:t>, </a:t>
            </a:r>
            <a:r>
              <a:rPr lang="zh-CN" altLang="en-US" sz="2800" b="1" dirty="0">
                <a:solidFill>
                  <a:srgbClr val="0000FF"/>
                </a:solidFill>
                <a:latin typeface="华文新魏" panose="02010800040101010101" charset="-122"/>
                <a:ea typeface="华文新魏" panose="02010800040101010101" charset="-122"/>
                <a:cs typeface="华文新魏" panose="02010800040101010101" charset="-122"/>
              </a:rPr>
              <a:t>仍是不争的事实。问题出在哪里呢？相信丁肇中教授的文章会给我们极大的启发。</a:t>
            </a:r>
            <a:endParaRPr lang="zh-CN" altLang="en-US" sz="2800" b="1" dirty="0">
              <a:solidFill>
                <a:srgbClr val="0000FF"/>
              </a:solidFill>
              <a:latin typeface="华文新魏" panose="02010800040101010101" charset="-122"/>
              <a:ea typeface="华文新魏" panose="02010800040101010101" charset="-122"/>
              <a:cs typeface="华文新魏" panose="02010800040101010101" charset="-122"/>
            </a:endParaRPr>
          </a:p>
        </p:txBody>
      </p:sp>
      <p:grpSp>
        <p:nvGrpSpPr>
          <p:cNvPr id="11" name="组合 10"/>
          <p:cNvGrpSpPr/>
          <p:nvPr/>
        </p:nvGrpSpPr>
        <p:grpSpPr>
          <a:xfrm>
            <a:off x="90805" y="226695"/>
            <a:ext cx="2346325" cy="649104"/>
            <a:chOff x="923" y="1552"/>
            <a:chExt cx="3695" cy="882"/>
          </a:xfrm>
        </p:grpSpPr>
        <p:pic>
          <p:nvPicPr>
            <p:cNvPr id="12" name="图片 11" descr="00 图标-04"/>
            <p:cNvPicPr>
              <a:picLocks noChangeAspect="1"/>
            </p:cNvPicPr>
            <p:nvPr/>
          </p:nvPicPr>
          <p:blipFill>
            <a:blip r:embed="rId1" cstate="print"/>
            <a:stretch>
              <a:fillRect/>
            </a:stretch>
          </p:blipFill>
          <p:spPr>
            <a:xfrm>
              <a:off x="923" y="1552"/>
              <a:ext cx="3695" cy="882"/>
            </a:xfrm>
            <a:prstGeom prst="rect">
              <a:avLst/>
            </a:prstGeom>
          </p:spPr>
        </p:pic>
        <p:sp>
          <p:nvSpPr>
            <p:cNvPr id="1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情境导入</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320040" y="664845"/>
            <a:ext cx="8444865" cy="1062990"/>
          </a:xfrm>
          <a:prstGeom prst="rect">
            <a:avLst/>
          </a:prstGeom>
          <a:solidFill>
            <a:schemeClr val="bg1">
              <a:alpha val="55000"/>
            </a:schemeClr>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1200"/>
              </a:spcBef>
              <a:spcAft>
                <a:spcPct val="0"/>
              </a:spcAft>
              <a:buClrTx/>
              <a:buSzTx/>
              <a:buFontTx/>
              <a:buNone/>
              <a:defRPr/>
            </a:pPr>
            <a:r>
              <a:rPr kumimoji="0" lang="en-US" altLang="zh-CN"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9</a:t>
            </a: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.一个成功的实验者应该具备怎样的素质？它们之间</a:t>
            </a:r>
            <a:endPar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70000"/>
              </a:lnSpc>
              <a:spcBef>
                <a:spcPts val="1200"/>
              </a:spcBef>
              <a:spcAft>
                <a:spcPct val="0"/>
              </a:spcAft>
              <a:buClrTx/>
              <a:buSzTx/>
              <a:buFontTx/>
              <a:buNone/>
              <a:defRPr/>
            </a:pP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  有何联系？</a:t>
            </a:r>
            <a:endPar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endParaRPr>
          </a:p>
        </p:txBody>
      </p:sp>
      <p:sp>
        <p:nvSpPr>
          <p:cNvPr id="3" name="TextBox 1"/>
          <p:cNvSpPr txBox="1"/>
          <p:nvPr/>
        </p:nvSpPr>
        <p:spPr>
          <a:xfrm>
            <a:off x="588963" y="1943418"/>
            <a:ext cx="8175625" cy="673321"/>
          </a:xfrm>
          <a:prstGeom prst="roundRect">
            <a:avLst/>
          </a:prstGeom>
          <a:solidFill>
            <a:schemeClr val="accent1">
              <a:alpha val="55000"/>
            </a:schemeClr>
          </a:solidFill>
          <a:ln w="9525">
            <a:noFill/>
          </a:ln>
        </p:spPr>
        <p:txBody>
          <a:bodyPr anchor="t">
            <a:spAutoFit/>
          </a:bodyPr>
          <a:p>
            <a:pPr marL="457200" indent="-457200" algn="ctr">
              <a:lnSpc>
                <a:spcPct val="120000"/>
              </a:lnSpc>
              <a:spcBef>
                <a:spcPts val="1200"/>
              </a:spcBef>
              <a:buFont typeface="Wingdings" panose="05000000000000000000" charset="0"/>
              <a:buChar char="p"/>
            </a:pPr>
            <a:r>
              <a:rPr lang="zh-CN" altLang="en-US" sz="2800" b="1" dirty="0">
                <a:solidFill>
                  <a:srgbClr val="0000FF"/>
                </a:solidFill>
                <a:latin typeface="楷体" panose="02010609060101010101" pitchFamily="49" charset="-122"/>
                <a:ea typeface="楷体" panose="02010609060101010101" pitchFamily="49" charset="-122"/>
              </a:rPr>
              <a:t>一个成功的实验需要的是眼光、勇气和毅力</a:t>
            </a:r>
            <a:r>
              <a:rPr lang="zh-CN" altLang="en-US" sz="2800" b="1" dirty="0">
                <a:solidFill>
                  <a:srgbClr val="0000FF"/>
                </a:solidFill>
                <a:latin typeface="楷体" panose="02010609060101010101" pitchFamily="49" charset="-122"/>
                <a:ea typeface="楷体" panose="02010609060101010101" pitchFamily="49" charset="-122"/>
              </a:rPr>
              <a:t>。</a:t>
            </a:r>
            <a:endParaRPr lang="zh-CN" altLang="en-US" sz="2800" b="1" dirty="0">
              <a:solidFill>
                <a:srgbClr val="0000FF"/>
              </a:solidFill>
              <a:latin typeface="楷体" panose="02010609060101010101" pitchFamily="49" charset="-122"/>
              <a:ea typeface="楷体" panose="02010609060101010101" pitchFamily="49" charset="-122"/>
            </a:endParaRPr>
          </a:p>
        </p:txBody>
      </p:sp>
      <p:sp>
        <p:nvSpPr>
          <p:cNvPr id="9" name="TextBox 1"/>
          <p:cNvSpPr txBox="1"/>
          <p:nvPr/>
        </p:nvSpPr>
        <p:spPr>
          <a:xfrm>
            <a:off x="4055745" y="3332480"/>
            <a:ext cx="1724025" cy="1014730"/>
          </a:xfrm>
          <a:prstGeom prst="rect">
            <a:avLst/>
          </a:prstGeom>
          <a:solidFill>
            <a:schemeClr val="accent2">
              <a:alpha val="46000"/>
            </a:schemeClr>
          </a:solidFill>
          <a:ln w="28575" cmpd="dbl">
            <a:solidFill>
              <a:srgbClr val="C00000"/>
            </a:solidFill>
            <a:prstDash val="sysDot"/>
          </a:ln>
        </p:spPr>
        <p:txBody>
          <a:bodyPr anchor="t">
            <a:spAutoFit/>
          </a:bodyPr>
          <a:p>
            <a:pPr algn="ctr">
              <a:spcBef>
                <a:spcPts val="1200"/>
              </a:spcBef>
            </a:pPr>
            <a:r>
              <a:rPr lang="zh-CN" altLang="en-US" sz="3000" b="1" dirty="0">
                <a:solidFill>
                  <a:srgbClr val="FF00FF"/>
                </a:solidFill>
                <a:latin typeface="黑体" panose="02010609060101010101" pitchFamily="49" charset="-122"/>
                <a:ea typeface="黑体" panose="02010609060101010101" pitchFamily="49" charset="-122"/>
              </a:rPr>
              <a:t>选择正确的目标</a:t>
            </a:r>
            <a:endParaRPr lang="zh-CN" altLang="en-US" sz="3000" b="1" dirty="0">
              <a:solidFill>
                <a:srgbClr val="FF00FF"/>
              </a:solidFill>
              <a:latin typeface="黑体" panose="02010609060101010101" pitchFamily="49" charset="-122"/>
              <a:ea typeface="黑体" panose="02010609060101010101" pitchFamily="49" charset="-122"/>
            </a:endParaRPr>
          </a:p>
        </p:txBody>
      </p:sp>
      <p:sp>
        <p:nvSpPr>
          <p:cNvPr id="10" name="TextBox 1"/>
          <p:cNvSpPr txBox="1"/>
          <p:nvPr/>
        </p:nvSpPr>
        <p:spPr>
          <a:xfrm>
            <a:off x="5914708" y="3332480"/>
            <a:ext cx="1187450" cy="1014730"/>
          </a:xfrm>
          <a:prstGeom prst="rect">
            <a:avLst/>
          </a:prstGeom>
          <a:solidFill>
            <a:schemeClr val="accent2">
              <a:alpha val="46000"/>
            </a:schemeClr>
          </a:solidFill>
          <a:ln w="28575" cmpd="dbl">
            <a:solidFill>
              <a:srgbClr val="C00000"/>
            </a:solidFill>
            <a:prstDash val="sysDot"/>
          </a:ln>
        </p:spPr>
        <p:txBody>
          <a:bodyPr anchor="t">
            <a:spAutoFit/>
          </a:bodyPr>
          <a:p>
            <a:pPr algn="ctr">
              <a:spcBef>
                <a:spcPts val="1200"/>
              </a:spcBef>
            </a:pPr>
            <a:r>
              <a:rPr lang="zh-CN" altLang="en-US" sz="3000" b="1" dirty="0">
                <a:solidFill>
                  <a:srgbClr val="FF00FF"/>
                </a:solidFill>
                <a:latin typeface="黑体" panose="02010609060101010101" pitchFamily="49" charset="-122"/>
                <a:ea typeface="黑体" panose="02010609060101010101" pitchFamily="49" charset="-122"/>
              </a:rPr>
              <a:t>开展实验</a:t>
            </a:r>
            <a:endParaRPr lang="zh-CN" altLang="en-US" sz="3000" b="1" dirty="0">
              <a:solidFill>
                <a:srgbClr val="FF00FF"/>
              </a:solidFill>
              <a:latin typeface="黑体" panose="02010609060101010101" pitchFamily="49" charset="-122"/>
              <a:ea typeface="黑体" panose="02010609060101010101" pitchFamily="49" charset="-122"/>
            </a:endParaRPr>
          </a:p>
        </p:txBody>
      </p:sp>
      <p:sp>
        <p:nvSpPr>
          <p:cNvPr id="11" name="TextBox 1"/>
          <p:cNvSpPr txBox="1"/>
          <p:nvPr/>
        </p:nvSpPr>
        <p:spPr>
          <a:xfrm>
            <a:off x="7271068" y="3332480"/>
            <a:ext cx="1493837" cy="1014730"/>
          </a:xfrm>
          <a:prstGeom prst="rect">
            <a:avLst/>
          </a:prstGeom>
          <a:solidFill>
            <a:schemeClr val="accent2">
              <a:alpha val="46000"/>
            </a:schemeClr>
          </a:solidFill>
          <a:ln w="28575" cmpd="dbl">
            <a:solidFill>
              <a:srgbClr val="C00000"/>
            </a:solidFill>
            <a:prstDash val="sysDot"/>
          </a:ln>
        </p:spPr>
        <p:txBody>
          <a:bodyPr anchor="t">
            <a:spAutoFit/>
          </a:bodyPr>
          <a:p>
            <a:pPr algn="ctr">
              <a:spcBef>
                <a:spcPts val="1200"/>
              </a:spcBef>
            </a:pPr>
            <a:r>
              <a:rPr lang="zh-CN" altLang="en-US" sz="3000" b="1" dirty="0">
                <a:solidFill>
                  <a:srgbClr val="FF00FF"/>
                </a:solidFill>
                <a:latin typeface="黑体" panose="02010609060101010101" pitchFamily="49" charset="-122"/>
                <a:ea typeface="黑体" panose="02010609060101010101" pitchFamily="49" charset="-122"/>
              </a:rPr>
              <a:t>坚持完成实验</a:t>
            </a:r>
            <a:endParaRPr lang="zh-CN" altLang="en-US" sz="3000" b="1" dirty="0">
              <a:solidFill>
                <a:srgbClr val="FF00FF"/>
              </a:solidFill>
              <a:latin typeface="黑体" panose="02010609060101010101" pitchFamily="49" charset="-122"/>
              <a:ea typeface="黑体" panose="02010609060101010101" pitchFamily="49" charset="-122"/>
            </a:endParaRPr>
          </a:p>
        </p:txBody>
      </p:sp>
      <p:sp>
        <p:nvSpPr>
          <p:cNvPr id="4" name="箭头: 下 3"/>
          <p:cNvSpPr/>
          <p:nvPr/>
        </p:nvSpPr>
        <p:spPr>
          <a:xfrm rot="1406780">
            <a:off x="5092383" y="2640330"/>
            <a:ext cx="230188" cy="522288"/>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箭头: 下 11"/>
          <p:cNvSpPr/>
          <p:nvPr/>
        </p:nvSpPr>
        <p:spPr>
          <a:xfrm>
            <a:off x="6321108" y="2656840"/>
            <a:ext cx="230188" cy="48895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箭头: 下 12"/>
          <p:cNvSpPr/>
          <p:nvPr/>
        </p:nvSpPr>
        <p:spPr>
          <a:xfrm rot="19559789">
            <a:off x="7662228" y="2657793"/>
            <a:ext cx="230188" cy="48895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圆角 3"/>
          <p:cNvSpPr/>
          <p:nvPr/>
        </p:nvSpPr>
        <p:spPr>
          <a:xfrm>
            <a:off x="5250180" y="2028825"/>
            <a:ext cx="2877185" cy="5035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a:off x="899160" y="2733040"/>
            <a:ext cx="2497455" cy="2214245"/>
          </a:xfrm>
          <a:prstGeom prst="rect">
            <a:avLst/>
          </a:prstGeom>
          <a:effectLst>
            <a:softEdge rad="508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P spid="10" grpId="0" bldLvl="0" animBg="1"/>
      <p:bldP spid="11" grpId="0" bldLvl="0" animBg="1"/>
      <p:bldP spid="4" grpId="0" bldLvl="0" animBg="1"/>
      <p:bldP spid="12" grpId="0" bldLvl="0" animBg="1"/>
      <p:bldP spid="13" grpId="0" bldLvl="0" animBg="1"/>
      <p:bldP spid="6" grpId="0" bldLvl="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86410" y="576580"/>
            <a:ext cx="8348980" cy="1019810"/>
          </a:xfrm>
          <a:prstGeom prst="rect">
            <a:avLst/>
          </a:prstGeom>
          <a:solidFill>
            <a:schemeClr val="bg1">
              <a:alpha val="55000"/>
            </a:schemeClr>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200"/>
              </a:spcBef>
              <a:spcAft>
                <a:spcPct val="0"/>
              </a:spcAft>
              <a:buClrTx/>
              <a:buSzTx/>
              <a:buFontTx/>
              <a:buNone/>
              <a:defRPr/>
            </a:pPr>
            <a:r>
              <a:rPr kumimoji="0" lang="en-US" altLang="zh-CN"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10</a:t>
            </a: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.作者列举了什么例子从反面论证实验精神在科学</a:t>
            </a:r>
            <a:endPar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90000"/>
              </a:lnSpc>
              <a:spcBef>
                <a:spcPts val="1200"/>
              </a:spcBef>
              <a:spcAft>
                <a:spcPct val="0"/>
              </a:spcAft>
              <a:buClrTx/>
              <a:buSzTx/>
              <a:buFontTx/>
              <a:buNone/>
              <a:defRPr/>
            </a:pPr>
            <a:r>
              <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rPr>
              <a:t>  上的重要性？</a:t>
            </a:r>
            <a:endParaRPr kumimoji="0" lang="zh-CN" altLang="en-US" sz="2800" b="1" i="0" u="none" strike="noStrike" kern="1200" cap="none" spc="0" normalizeH="0" baseline="0" dirty="0">
              <a:solidFill>
                <a:schemeClr val="tx1"/>
              </a:solidFill>
              <a:latin typeface="黑体" panose="02010609060101010101" pitchFamily="49" charset="-122"/>
              <a:ea typeface="黑体" panose="02010609060101010101" pitchFamily="49" charset="-122"/>
              <a:cs typeface="+mn-cs"/>
            </a:endParaRPr>
          </a:p>
        </p:txBody>
      </p:sp>
      <p:sp>
        <p:nvSpPr>
          <p:cNvPr id="3" name="TextBox 1"/>
          <p:cNvSpPr txBox="1"/>
          <p:nvPr/>
        </p:nvSpPr>
        <p:spPr>
          <a:xfrm>
            <a:off x="617538" y="1816100"/>
            <a:ext cx="7967662" cy="2936569"/>
          </a:xfrm>
          <a:prstGeom prst="roundRect">
            <a:avLst/>
          </a:prstGeom>
          <a:solidFill>
            <a:schemeClr val="accent1">
              <a:alpha val="29000"/>
            </a:schemeClr>
          </a:solidFill>
          <a:ln w="9525">
            <a:noFill/>
          </a:ln>
        </p:spPr>
        <p:txBody>
          <a:bodyPr anchor="t">
            <a:spAutoFit/>
          </a:bodyPr>
          <a:p>
            <a:pPr marL="457200" indent="-457200">
              <a:lnSpc>
                <a:spcPct val="120000"/>
              </a:lnSpc>
              <a:spcBef>
                <a:spcPts val="1200"/>
              </a:spcBef>
              <a:buFont typeface="Wingdings" panose="05000000000000000000" pitchFamily="2" charset="2"/>
              <a:buChar char="p"/>
            </a:pPr>
            <a:r>
              <a:rPr lang="zh-CN" altLang="en-US" sz="2800" b="1" dirty="0">
                <a:solidFill>
                  <a:srgbClr val="0000FF"/>
                </a:solidFill>
                <a:latin typeface="楷体" panose="02010609060101010101" pitchFamily="49" charset="-122"/>
                <a:ea typeface="楷体" panose="02010609060101010101" pitchFamily="49" charset="-122"/>
              </a:rPr>
              <a:t>因为这个文化背景，中国学生大都偏向于理论而轻视实验，偏向于抽象的思维而不愿动手。中国学生往往念功课成绩很好，考试都得近一百分，但是在研究工作中需要拿主意时，就常常不知所措了。</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28000"/>
          </a:blip>
          <a:stretch>
            <a:fillRect/>
          </a:stretch>
        </a:blipFill>
        <a:effectLst/>
      </p:bgPr>
    </p:bg>
    <p:spTree>
      <p:nvGrpSpPr>
        <p:cNvPr id="1" name=""/>
        <p:cNvGrpSpPr/>
        <p:nvPr/>
      </p:nvGrpSpPr>
      <p:grpSpPr/>
      <p:sp>
        <p:nvSpPr>
          <p:cNvPr id="3" name="TextBox 1"/>
          <p:cNvSpPr txBox="1"/>
          <p:nvPr/>
        </p:nvSpPr>
        <p:spPr>
          <a:xfrm>
            <a:off x="365760" y="606425"/>
            <a:ext cx="8455660" cy="3924702"/>
          </a:xfrm>
          <a:prstGeom prst="roundRect">
            <a:avLst/>
          </a:prstGeom>
          <a:solidFill>
            <a:schemeClr val="accent1">
              <a:alpha val="34000"/>
            </a:schemeClr>
          </a:solidFill>
          <a:ln w="9525">
            <a:noFill/>
          </a:ln>
        </p:spPr>
        <p:txBody>
          <a:bodyPr wrap="square" anchor="t">
            <a:spAutoFit/>
          </a:bodyPr>
          <a:p>
            <a:pPr marL="457200" indent="-457200">
              <a:lnSpc>
                <a:spcPct val="100000"/>
              </a:lnSpc>
              <a:spcBef>
                <a:spcPts val="1200"/>
              </a:spcBef>
              <a:buFont typeface="Wingdings" panose="05000000000000000000" pitchFamily="2" charset="2"/>
              <a:buChar char="p"/>
            </a:pPr>
            <a:r>
              <a:rPr lang="zh-CN" altLang="en-US" sz="2800" b="1" dirty="0">
                <a:solidFill>
                  <a:srgbClr val="0000FF"/>
                </a:solidFill>
                <a:latin typeface="楷体" panose="02010609060101010101" pitchFamily="49" charset="-122"/>
                <a:ea typeface="楷体" panose="02010609060101010101" pitchFamily="49" charset="-122"/>
              </a:rPr>
              <a:t>我是受传统教育长大的。到美国大学念物理的时候，起先以为只要很“用功”，什么都遵照老师的指导，就可以一帆风顺了，但是事实并不是这样。一开始做研究便马上发现不能光靠教师，需要自己做主张、出主意。当时因为事先没有准备，不知吃了多少苦。最使我彷徨恐慌的，是当时的唯一办法</a:t>
            </a:r>
            <a:r>
              <a:rPr lang="en-US" altLang="zh-CN" sz="2800" b="1" dirty="0">
                <a:solidFill>
                  <a:srgbClr val="0000FF"/>
                </a:solidFill>
                <a:latin typeface="楷体" panose="02010609060101010101" pitchFamily="49" charset="-122"/>
                <a:ea typeface="楷体" panose="02010609060101010101" pitchFamily="49" charset="-122"/>
              </a:rPr>
              <a:t>——</a:t>
            </a:r>
            <a:r>
              <a:rPr lang="zh-CN" altLang="en-US" sz="2800" b="1" dirty="0">
                <a:solidFill>
                  <a:srgbClr val="0000FF"/>
                </a:solidFill>
                <a:latin typeface="楷体" panose="02010609060101010101" pitchFamily="49" charset="-122"/>
                <a:ea typeface="楷体" panose="02010609060101010101" pitchFamily="49" charset="-122"/>
              </a:rPr>
              <a:t>以埋头读书应付一切，对于实际的需要毫无帮助。</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2"/>
          <p:cNvSpPr txBox="1"/>
          <p:nvPr/>
        </p:nvSpPr>
        <p:spPr>
          <a:xfrm>
            <a:off x="539750" y="536575"/>
            <a:ext cx="5241925" cy="650875"/>
          </a:xfrm>
          <a:prstGeom prst="rect">
            <a:avLst/>
          </a:prstGeom>
          <a:solidFill>
            <a:schemeClr val="bg1">
              <a:alpha val="40000"/>
            </a:schemeClr>
          </a:solidFill>
          <a:ln w="9525">
            <a:noFill/>
          </a:ln>
        </p:spPr>
        <p:txBody>
          <a:bodyPr wrap="square" anchor="t">
            <a:spAutoFit/>
          </a:bodyPr>
          <a:p>
            <a:pPr>
              <a:lnSpc>
                <a:spcPct val="130000"/>
              </a:lnSpc>
              <a:spcBef>
                <a:spcPts val="1200"/>
              </a:spcBef>
              <a:buFont typeface="Wingdings" panose="05000000000000000000" pitchFamily="2" charset="2"/>
            </a:pPr>
            <a:r>
              <a:rPr lang="en-US" altLang="zh-CN" sz="2800" b="1" dirty="0">
                <a:latin typeface="黑体" panose="02010609060101010101" pitchFamily="49" charset="-122"/>
                <a:ea typeface="黑体" panose="02010609060101010101" pitchFamily="49" charset="-122"/>
              </a:rPr>
              <a:t>11.</a:t>
            </a:r>
            <a:r>
              <a:rPr lang="zh-CN" altLang="en-US" sz="2800" b="1" dirty="0">
                <a:latin typeface="黑体" panose="02010609060101010101" pitchFamily="49" charset="-122"/>
                <a:ea typeface="黑体" panose="02010609060101010101" pitchFamily="49" charset="-122"/>
              </a:rPr>
              <a:t>格物致知真正的意义是什么？</a:t>
            </a:r>
            <a:endParaRPr lang="zh-CN" altLang="en-US" sz="2800" b="1" dirty="0">
              <a:latin typeface="黑体" panose="02010609060101010101" pitchFamily="49" charset="-122"/>
              <a:ea typeface="黑体" panose="02010609060101010101" pitchFamily="49" charset="-122"/>
            </a:endParaRPr>
          </a:p>
        </p:txBody>
      </p:sp>
      <p:sp>
        <p:nvSpPr>
          <p:cNvPr id="4" name="Rectangle 3"/>
          <p:cNvSpPr txBox="1"/>
          <p:nvPr/>
        </p:nvSpPr>
        <p:spPr>
          <a:xfrm>
            <a:off x="539750" y="1350010"/>
            <a:ext cx="8167688" cy="1895475"/>
          </a:xfrm>
          <a:prstGeom prst="roundRect">
            <a:avLst/>
          </a:prstGeom>
          <a:solidFill>
            <a:schemeClr val="accent1">
              <a:alpha val="22000"/>
            </a:schemeClr>
          </a:solidFill>
          <a:ln w="28575" cmpd="dbl">
            <a:noFill/>
            <a:prstDash val="sysDot"/>
          </a:ln>
        </p:spPr>
        <p:txBody>
          <a:bodyPr anchor="t"/>
          <a:p>
            <a:pPr marL="457200" indent="-457200">
              <a:lnSpc>
                <a:spcPct val="120000"/>
              </a:lnSpc>
              <a:spcBef>
                <a:spcPts val="1200"/>
              </a:spcBef>
              <a:buFont typeface="Wingdings" panose="05000000000000000000" charset="0"/>
              <a:buChar char="p"/>
            </a:pPr>
            <a:r>
              <a:rPr lang="zh-CN" altLang="en-US" sz="2800" b="1" dirty="0">
                <a:solidFill>
                  <a:srgbClr val="0000FF"/>
                </a:solidFill>
                <a:latin typeface="楷体" panose="02010609060101010101" pitchFamily="49" charset="-122"/>
                <a:ea typeface="楷体" panose="02010609060101010101" pitchFamily="49" charset="-122"/>
              </a:rPr>
              <a:t>第一，寻求真理的唯一途径是对事物客观的探索；第二，探索应该有想象力、有计划，不能消极地袖手旁观。</a:t>
            </a:r>
            <a:endParaRPr lang="zh-CN" altLang="en-US" sz="2800" b="1" dirty="0">
              <a:solidFill>
                <a:srgbClr val="0000FF"/>
              </a:solidFill>
              <a:latin typeface="楷体" panose="02010609060101010101" pitchFamily="49" charset="-122"/>
              <a:ea typeface="楷体" panose="02010609060101010101" pitchFamily="49" charset="-122"/>
            </a:endParaRPr>
          </a:p>
        </p:txBody>
      </p:sp>
      <p:pic>
        <p:nvPicPr>
          <p:cNvPr id="29699" name="Picture 5" descr="c:\documents and settings\administrator\application data\360se6\User Data\temp\63f71ebdhc6535d040843&amp;690.jpg"/>
          <p:cNvPicPr>
            <a:picLocks noChangeAspect="1"/>
          </p:cNvPicPr>
          <p:nvPr/>
        </p:nvPicPr>
        <p:blipFill>
          <a:blip r:embed="rId1"/>
          <a:stretch>
            <a:fillRect/>
          </a:stretch>
        </p:blipFill>
        <p:spPr>
          <a:xfrm>
            <a:off x="1472248" y="3332480"/>
            <a:ext cx="6199187" cy="1617663"/>
          </a:xfrm>
          <a:prstGeom prst="rect">
            <a:avLst/>
          </a:prstGeom>
          <a:noFill/>
          <a:ln w="9525">
            <a:noFill/>
          </a:ln>
        </p:spPr>
      </p:pic>
      <p:sp>
        <p:nvSpPr>
          <p:cNvPr id="29700" name="TextBox 4"/>
          <p:cNvSpPr txBox="1"/>
          <p:nvPr/>
        </p:nvSpPr>
        <p:spPr>
          <a:xfrm>
            <a:off x="5232400" y="5575300"/>
            <a:ext cx="3198813" cy="369888"/>
          </a:xfrm>
          <a:prstGeom prst="rect">
            <a:avLst/>
          </a:prstGeom>
          <a:noFill/>
          <a:ln w="9525">
            <a:noFill/>
          </a:ln>
        </p:spPr>
        <p:txBody>
          <a:bodyPr wrap="none" anchor="t">
            <a:spAutoFit/>
          </a:bodyPr>
          <a:p>
            <a:pPr eaLnBrk="0" hangingPunct="0"/>
            <a:r>
              <a:rPr lang="zh-CN" altLang="en-US" dirty="0">
                <a:latin typeface="Arial" panose="020B0604020202020204" pitchFamily="34" charset="0"/>
                <a:ea typeface="宋体" panose="02010600030101010101" pitchFamily="2" charset="-122"/>
              </a:rPr>
              <a:t>更多教学资源微信</a:t>
            </a:r>
            <a:r>
              <a:rPr lang="en-US" altLang="zh-CN" dirty="0">
                <a:latin typeface="Arial" panose="020B0604020202020204" pitchFamily="34" charset="0"/>
                <a:ea typeface="宋体" panose="02010600030101010101" pitchFamily="2" charset="-122"/>
              </a:rPr>
              <a:t>jxzy888666</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fade">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xEl>
                                              <p:charRg st="4294967295" end="4294967295"/>
                                            </p:txEl>
                                          </p:spTgt>
                                        </p:tgtEl>
                                        <p:attrNameLst>
                                          <p:attrName>style.visibility</p:attrName>
                                        </p:attrNameLst>
                                      </p:cBhvr>
                                      <p:to>
                                        <p:strVal val="visible"/>
                                      </p:to>
                                    </p:set>
                                    <p:animEffect transition="in" filter="box(out)">
                                      <p:cBhvr>
                                        <p:cTn id="12" dur="500"/>
                                        <p:tgtEl>
                                          <p:spTgt spid="4">
                                            <p:txEl>
                                              <p:charRg st="4294967295" end="4294967295"/>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4">
                                            <p:txEl>
                                              <p:charRg st="0" end="23"/>
                                            </p:txEl>
                                          </p:spTgt>
                                        </p:tgtEl>
                                        <p:attrNameLst>
                                          <p:attrName>style.visibility</p:attrName>
                                        </p:attrNameLst>
                                      </p:cBhvr>
                                      <p:to>
                                        <p:strVal val="visible"/>
                                      </p:to>
                                    </p:set>
                                    <p:animEffect transition="in" filter="box(out)">
                                      <p:cBhvr>
                                        <p:cTn id="15" dur="500"/>
                                        <p:tgtEl>
                                          <p:spTgt spid="4">
                                            <p:txEl>
                                              <p:charRg st="0" end="23"/>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29699"/>
                                        </p:tgtEl>
                                        <p:attrNameLst>
                                          <p:attrName>style.visibility</p:attrName>
                                        </p:attrNameLst>
                                      </p:cBhvr>
                                      <p:to>
                                        <p:strVal val="visible"/>
                                      </p:to>
                                    </p:set>
                                    <p:animEffect transition="in" filter="blinds(horizontal)">
                                      <p:cBhvr>
                                        <p:cTn id="19"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96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
          <p:cNvSpPr txBox="1"/>
          <p:nvPr/>
        </p:nvSpPr>
        <p:spPr>
          <a:xfrm>
            <a:off x="546418" y="646430"/>
            <a:ext cx="8355012" cy="650875"/>
          </a:xfrm>
          <a:prstGeom prst="rect">
            <a:avLst/>
          </a:prstGeom>
          <a:solidFill>
            <a:schemeClr val="bg1">
              <a:alpha val="22000"/>
            </a:schemeClr>
          </a:solidFill>
          <a:ln w="9525">
            <a:noFill/>
          </a:ln>
        </p:spPr>
        <p:txBody>
          <a:bodyPr anchor="t">
            <a:spAutoFit/>
          </a:bodyPr>
          <a:p>
            <a:pPr>
              <a:lnSpc>
                <a:spcPct val="130000"/>
              </a:lnSpc>
              <a:spcBef>
                <a:spcPts val="1200"/>
              </a:spcBef>
              <a:buFont typeface="Wingdings" panose="05000000000000000000" pitchFamily="2" charset="2"/>
            </a:pPr>
            <a:r>
              <a:rPr lang="en-US" altLang="zh-CN" sz="2800" b="1" dirty="0">
                <a:latin typeface="黑体" panose="02010609060101010101" pitchFamily="49" charset="-122"/>
                <a:ea typeface="黑体" panose="02010609060101010101" pitchFamily="49" charset="-122"/>
              </a:rPr>
              <a:t>12.</a:t>
            </a:r>
            <a:r>
              <a:rPr lang="zh-CN" altLang="en-US" sz="2800" b="1" dirty="0">
                <a:latin typeface="黑体" panose="02010609060101010101" pitchFamily="49" charset="-122"/>
                <a:ea typeface="黑体" panose="02010609060101010101" pitchFamily="49" charset="-122"/>
              </a:rPr>
              <a:t>为什么说当今社会需要真正的格物致知的精神？</a:t>
            </a:r>
            <a:endParaRPr lang="zh-CN" altLang="en-US" sz="2800" b="1" dirty="0">
              <a:latin typeface="黑体" panose="02010609060101010101" pitchFamily="49" charset="-122"/>
              <a:ea typeface="黑体" panose="02010609060101010101" pitchFamily="49" charset="-122"/>
            </a:endParaRPr>
          </a:p>
        </p:txBody>
      </p:sp>
      <p:sp>
        <p:nvSpPr>
          <p:cNvPr id="4" name="Rectangle 3"/>
          <p:cNvSpPr txBox="1"/>
          <p:nvPr/>
        </p:nvSpPr>
        <p:spPr>
          <a:xfrm>
            <a:off x="546735" y="1658620"/>
            <a:ext cx="4092575" cy="2844800"/>
          </a:xfrm>
          <a:prstGeom prst="roundRect">
            <a:avLst/>
          </a:prstGeom>
          <a:solidFill>
            <a:schemeClr val="accent1">
              <a:alpha val="39000"/>
            </a:schemeClr>
          </a:solidFill>
          <a:ln w="28575" cmpd="dbl">
            <a:noFill/>
            <a:prstDash val="sysDot"/>
          </a:ln>
        </p:spPr>
        <p:txBody>
          <a:bodyPr anchor="t"/>
          <a:p>
            <a:pPr marL="457200" indent="-457200">
              <a:lnSpc>
                <a:spcPct val="120000"/>
              </a:lnSpc>
              <a:spcBef>
                <a:spcPts val="1200"/>
              </a:spcBef>
              <a:buFont typeface="Wingdings" panose="05000000000000000000" charset="0"/>
              <a:buChar char="p"/>
            </a:pPr>
            <a:r>
              <a:rPr lang="zh-CN" altLang="en-US" sz="2800" b="1" dirty="0">
                <a:solidFill>
                  <a:srgbClr val="0000FF"/>
                </a:solidFill>
                <a:latin typeface="楷体" panose="02010609060101010101" pitchFamily="49" charset="-122"/>
                <a:ea typeface="楷体" panose="02010609060101010101" pitchFamily="49" charset="-122"/>
              </a:rPr>
              <a:t>真正的格物致知精神，不但研究学术不可缺少，而且对应付今天的世界环境中也是不可少的。</a:t>
            </a:r>
            <a:endParaRPr lang="zh-CN" altLang="en-US" sz="2800" b="1" dirty="0">
              <a:solidFill>
                <a:srgbClr val="0000FF"/>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rcRect b="8851"/>
          <a:stretch>
            <a:fillRect/>
          </a:stretch>
        </p:blipFill>
        <p:spPr>
          <a:xfrm>
            <a:off x="4784090" y="1809115"/>
            <a:ext cx="3667125" cy="2694305"/>
          </a:xfrm>
          <a:prstGeom prst="rect">
            <a:avLst/>
          </a:prstGeom>
          <a:effectLst>
            <a:softEdge rad="508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fade">
                                      <p:cBhvr>
                                        <p:cTn id="7" dur="5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072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3"/>
          <p:cNvSpPr txBox="1"/>
          <p:nvPr/>
        </p:nvSpPr>
        <p:spPr>
          <a:xfrm>
            <a:off x="665163" y="784225"/>
            <a:ext cx="7939087" cy="3630613"/>
          </a:xfrm>
          <a:prstGeom prst="rect">
            <a:avLst/>
          </a:prstGeom>
          <a:solidFill>
            <a:schemeClr val="accent2">
              <a:alpha val="22000"/>
            </a:schemeClr>
          </a:solidFill>
          <a:ln w="28575" cmpd="dbl">
            <a:solidFill>
              <a:srgbClr val="FF0000"/>
            </a:solidFill>
            <a:prstDash val="sysDot"/>
          </a:ln>
        </p:spPr>
        <p:txBody>
          <a:bodyPr anchor="t"/>
          <a:p>
            <a:pPr>
              <a:lnSpc>
                <a:spcPct val="120000"/>
              </a:lnSpc>
              <a:spcBef>
                <a:spcPts val="1200"/>
              </a:spcBef>
            </a:pPr>
            <a:r>
              <a:rPr lang="en-US" altLang="zh-CN" sz="28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rPr>
              <a:t>第一，传统的中国教育培养出来的学生缺乏实践能力和创新精神。</a:t>
            </a:r>
            <a:endParaRPr lang="en-US" altLang="zh-CN" sz="2800" b="1" dirty="0">
              <a:solidFill>
                <a:srgbClr val="FF0000"/>
              </a:solidFill>
              <a:latin typeface="黑体" panose="02010609060101010101" pitchFamily="49" charset="-122"/>
              <a:ea typeface="黑体" panose="02010609060101010101" pitchFamily="49" charset="-122"/>
            </a:endParaRPr>
          </a:p>
          <a:p>
            <a:pPr>
              <a:lnSpc>
                <a:spcPct val="120000"/>
              </a:lnSpc>
              <a:spcBef>
                <a:spcPts val="1200"/>
              </a:spcBef>
            </a:pPr>
            <a:r>
              <a:rPr lang="zh-CN" altLang="en-US" sz="2800" b="1" dirty="0">
                <a:solidFill>
                  <a:srgbClr val="FF0000"/>
                </a:solidFill>
                <a:latin typeface="黑体" panose="02010609060101010101" pitchFamily="49" charset="-122"/>
                <a:ea typeface="黑体" panose="02010609060101010101" pitchFamily="49" charset="-122"/>
              </a:rPr>
              <a:t>    第二，科学发展的历史告诉我们，新的知识只能通过实地实验而得到，不是由自我检讨或哲理的清谈就可求到的。</a:t>
            </a:r>
            <a:endParaRPr lang="en-US" altLang="zh-CN" sz="2800" b="1" dirty="0">
              <a:solidFill>
                <a:srgbClr val="FF0000"/>
              </a:solidFill>
              <a:latin typeface="黑体" panose="02010609060101010101" pitchFamily="49" charset="-122"/>
              <a:ea typeface="黑体" panose="02010609060101010101" pitchFamily="49" charset="-122"/>
            </a:endParaRPr>
          </a:p>
          <a:p>
            <a:pPr>
              <a:lnSpc>
                <a:spcPct val="120000"/>
              </a:lnSpc>
              <a:spcBef>
                <a:spcPts val="1200"/>
              </a:spcBef>
            </a:pPr>
            <a:r>
              <a:rPr lang="zh-CN" altLang="en-US" sz="2800" b="1" dirty="0">
                <a:solidFill>
                  <a:srgbClr val="FF0000"/>
                </a:solidFill>
                <a:latin typeface="黑体" panose="02010609060101010101" pitchFamily="49" charset="-122"/>
                <a:ea typeface="黑体" panose="02010609060101010101" pitchFamily="49" charset="-122"/>
              </a:rPr>
              <a:t>    第三，这是应付今天的世界环境必不可少的。</a:t>
            </a:r>
            <a:endParaRPr lang="zh-CN" altLang="en-US"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1"/>
          <p:cNvSpPr txBox="1"/>
          <p:nvPr/>
        </p:nvSpPr>
        <p:spPr>
          <a:xfrm>
            <a:off x="556895" y="712470"/>
            <a:ext cx="8157210" cy="1019810"/>
          </a:xfrm>
          <a:prstGeom prst="rect">
            <a:avLst/>
          </a:prstGeom>
          <a:solidFill>
            <a:schemeClr val="bg1">
              <a:alpha val="22000"/>
            </a:schemeClr>
          </a:solidFill>
          <a:ln w="9525">
            <a:noFill/>
          </a:ln>
        </p:spPr>
        <p:txBody>
          <a:bodyPr wrap="square" anchor="t">
            <a:spAutoFit/>
          </a:bodyPr>
          <a:p>
            <a:pPr>
              <a:lnSpc>
                <a:spcPct val="90000"/>
              </a:lnSpc>
              <a:spcBef>
                <a:spcPts val="1200"/>
              </a:spcBef>
              <a:buFont typeface="Wingdings" panose="05000000000000000000" pitchFamily="2" charset="2"/>
            </a:pPr>
            <a:r>
              <a:rPr lang="en-US" altLang="zh-CN" sz="2800" b="1" dirty="0">
                <a:latin typeface="黑体" panose="02010609060101010101" pitchFamily="49" charset="-122"/>
                <a:ea typeface="黑体" panose="02010609060101010101" pitchFamily="49" charset="-122"/>
              </a:rPr>
              <a:t>13.</a:t>
            </a:r>
            <a:r>
              <a:rPr lang="zh-CN" altLang="en-US" sz="2800" b="1" dirty="0">
                <a:latin typeface="黑体" panose="02010609060101010101" pitchFamily="49" charset="-122"/>
                <a:ea typeface="黑体" panose="02010609060101010101" pitchFamily="49" charset="-122"/>
              </a:rPr>
              <a:t>作者认为今天的教育应当怎样发扬真正的格物</a:t>
            </a:r>
            <a:endParaRPr lang="zh-CN" altLang="en-US" sz="2800" b="1" dirty="0">
              <a:latin typeface="黑体" panose="02010609060101010101" pitchFamily="49" charset="-122"/>
              <a:ea typeface="黑体" panose="02010609060101010101" pitchFamily="49" charset="-122"/>
            </a:endParaRPr>
          </a:p>
          <a:p>
            <a:pPr>
              <a:lnSpc>
                <a:spcPct val="90000"/>
              </a:lnSpc>
              <a:spcBef>
                <a:spcPts val="1200"/>
              </a:spcBef>
              <a:buFont typeface="Wingdings" panose="05000000000000000000" pitchFamily="2" charset="2"/>
            </a:pPr>
            <a:r>
              <a:rPr lang="zh-CN" altLang="en-US" sz="2800" b="1" dirty="0">
                <a:latin typeface="黑体" panose="02010609060101010101" pitchFamily="49" charset="-122"/>
                <a:ea typeface="黑体" panose="02010609060101010101" pitchFamily="49" charset="-122"/>
              </a:rPr>
              <a:t>   致知精神？</a:t>
            </a:r>
            <a:endParaRPr lang="zh-CN" altLang="en-US" sz="2800" b="1" dirty="0">
              <a:latin typeface="黑体" panose="02010609060101010101" pitchFamily="49" charset="-122"/>
              <a:ea typeface="黑体" panose="02010609060101010101" pitchFamily="49" charset="-122"/>
            </a:endParaRPr>
          </a:p>
        </p:txBody>
      </p:sp>
      <p:sp>
        <p:nvSpPr>
          <p:cNvPr id="3" name="Rectangle 3"/>
          <p:cNvSpPr txBox="1"/>
          <p:nvPr/>
        </p:nvSpPr>
        <p:spPr>
          <a:xfrm>
            <a:off x="602615" y="2107565"/>
            <a:ext cx="7939088" cy="2136775"/>
          </a:xfrm>
          <a:prstGeom prst="roundRect">
            <a:avLst/>
          </a:prstGeom>
          <a:solidFill>
            <a:schemeClr val="accent1">
              <a:alpha val="22000"/>
            </a:schemeClr>
          </a:solidFill>
          <a:ln w="28575" cmpd="dbl">
            <a:noFill/>
            <a:prstDash val="sysDot"/>
          </a:ln>
        </p:spPr>
        <p:txBody>
          <a:bodyPr anchor="t"/>
          <a:p>
            <a:pPr marL="457200" indent="-457200">
              <a:lnSpc>
                <a:spcPct val="110000"/>
              </a:lnSpc>
              <a:spcBef>
                <a:spcPts val="1200"/>
              </a:spcBef>
              <a:buFont typeface="Wingdings" panose="05000000000000000000" charset="0"/>
              <a:buChar char="p"/>
            </a:pPr>
            <a:r>
              <a:rPr lang="zh-CN" altLang="en-US" sz="2800" b="1" dirty="0">
                <a:solidFill>
                  <a:srgbClr val="0000FF"/>
                </a:solidFill>
                <a:latin typeface="楷体" panose="02010609060101010101" pitchFamily="49" charset="-122"/>
                <a:ea typeface="楷体" panose="02010609060101010101" pitchFamily="49" charset="-122"/>
              </a:rPr>
              <a:t>我们需要培养实验的精神。就是说，不论是研究自然科学，研究人文科学，还是在个人行动上，我们都要保留一个怀疑求真的态度，要靠实践来发现事物的真相。</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fade">
                                      <p:cBhvr>
                                        <p:cTn id="7" dur="500"/>
                                        <p:tgtEl>
                                          <p:spTgt spid="327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27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2"/>
          <p:cNvSpPr/>
          <p:nvPr/>
        </p:nvSpPr>
        <p:spPr>
          <a:xfrm>
            <a:off x="644525" y="593725"/>
            <a:ext cx="6291580" cy="650875"/>
          </a:xfrm>
          <a:prstGeom prst="rect">
            <a:avLst/>
          </a:prstGeom>
          <a:solidFill>
            <a:schemeClr val="bg1">
              <a:alpha val="22000"/>
            </a:schemeClr>
          </a:solidFill>
          <a:ln w="9525">
            <a:noFill/>
          </a:ln>
        </p:spPr>
        <p:txBody>
          <a:bodyPr wrap="square" anchor="t">
            <a:spAutoFit/>
          </a:bodyPr>
          <a:p>
            <a:pPr>
              <a:lnSpc>
                <a:spcPct val="130000"/>
              </a:lnSpc>
            </a:pPr>
            <a:r>
              <a:rPr lang="en-US" altLang="zh-CN" sz="2800" b="1" dirty="0">
                <a:latin typeface="黑体" panose="02010609060101010101" pitchFamily="49" charset="-122"/>
                <a:ea typeface="黑体" panose="02010609060101010101" pitchFamily="49" charset="-122"/>
              </a:rPr>
              <a:t>14.</a:t>
            </a:r>
            <a:r>
              <a:rPr lang="zh-CN" altLang="en-US" sz="2800" b="1" dirty="0">
                <a:latin typeface="黑体" panose="02010609060101010101" pitchFamily="49" charset="-122"/>
                <a:ea typeface="黑体" panose="02010609060101010101" pitchFamily="49" charset="-122"/>
              </a:rPr>
              <a:t>说说作者在结尾表达了什么希望？</a:t>
            </a:r>
            <a:endParaRPr lang="zh-CN" altLang="en-US" sz="2800" b="1" dirty="0">
              <a:latin typeface="黑体" panose="02010609060101010101" pitchFamily="49" charset="-122"/>
              <a:ea typeface="黑体" panose="02010609060101010101" pitchFamily="49" charset="-122"/>
            </a:endParaRPr>
          </a:p>
        </p:txBody>
      </p:sp>
      <p:sp>
        <p:nvSpPr>
          <p:cNvPr id="3" name="Rectangle 3"/>
          <p:cNvSpPr txBox="1"/>
          <p:nvPr/>
        </p:nvSpPr>
        <p:spPr>
          <a:xfrm>
            <a:off x="4241165" y="1817370"/>
            <a:ext cx="4303395" cy="2689225"/>
          </a:xfrm>
          <a:prstGeom prst="roundRect">
            <a:avLst/>
          </a:prstGeom>
          <a:solidFill>
            <a:schemeClr val="accent1">
              <a:alpha val="22000"/>
            </a:schemeClr>
          </a:solidFill>
          <a:ln w="9525">
            <a:noFill/>
          </a:ln>
        </p:spPr>
        <p:txBody>
          <a:bodyPr anchor="t"/>
          <a:p>
            <a:pPr marL="457200" indent="-457200">
              <a:lnSpc>
                <a:spcPct val="110000"/>
              </a:lnSpc>
              <a:spcBef>
                <a:spcPts val="1200"/>
              </a:spcBef>
              <a:buFont typeface="Wingdings" panose="05000000000000000000" charset="0"/>
              <a:buChar char="p"/>
            </a:pPr>
            <a:r>
              <a:rPr lang="zh-CN" altLang="en-US" sz="2800" b="1" dirty="0">
                <a:solidFill>
                  <a:srgbClr val="0000FF"/>
                </a:solidFill>
                <a:latin typeface="楷体" panose="02010609060101010101" pitchFamily="49" charset="-122"/>
                <a:ea typeface="楷体" panose="02010609060101010101" pitchFamily="49" charset="-122"/>
              </a:rPr>
              <a:t>希望我们这一代对于格物和致知有新的认识和思考，使得实验精神真正变成中国文化的一部分。</a:t>
            </a:r>
            <a:endParaRPr lang="zh-CN" altLang="en-US" sz="2800" b="1" dirty="0">
              <a:solidFill>
                <a:srgbClr val="0000FF"/>
              </a:solidFill>
              <a:latin typeface="楷体" panose="02010609060101010101" pitchFamily="49" charset="-122"/>
              <a:ea typeface="楷体" panose="02010609060101010101" pitchFamily="49" charset="-122"/>
            </a:endParaRPr>
          </a:p>
        </p:txBody>
      </p:sp>
      <p:pic>
        <p:nvPicPr>
          <p:cNvPr id="2" name="图片 1" descr="摄图网_501424847"/>
          <p:cNvPicPr>
            <a:picLocks noChangeAspect="1"/>
          </p:cNvPicPr>
          <p:nvPr/>
        </p:nvPicPr>
        <p:blipFill>
          <a:blip r:embed="rId1"/>
          <a:stretch>
            <a:fillRect/>
          </a:stretch>
        </p:blipFill>
        <p:spPr>
          <a:xfrm>
            <a:off x="528320" y="1749425"/>
            <a:ext cx="3648075" cy="2432685"/>
          </a:xfrm>
          <a:prstGeom prst="rect">
            <a:avLst/>
          </a:prstGeom>
          <a:effectLst>
            <a:softEdge rad="762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fade">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379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709" name="Group 69"/>
          <p:cNvGraphicFramePr>
            <a:graphicFrameLocks noGrp="1"/>
          </p:cNvGraphicFramePr>
          <p:nvPr>
            <p:custDataLst>
              <p:tags r:id="rId1"/>
            </p:custDataLst>
          </p:nvPr>
        </p:nvGraphicFramePr>
        <p:xfrm>
          <a:off x="373698" y="595948"/>
          <a:ext cx="8413750" cy="4465320"/>
        </p:xfrm>
        <a:graphic>
          <a:graphicData uri="http://schemas.openxmlformats.org/drawingml/2006/table">
            <a:tbl>
              <a:tblPr/>
              <a:tblGrid>
                <a:gridCol w="2437765"/>
                <a:gridCol w="2278380"/>
                <a:gridCol w="2742565"/>
                <a:gridCol w="955040"/>
              </a:tblGrid>
              <a:tr h="603250">
                <a:tc>
                  <a:txBody>
                    <a:bodyPr/>
                    <a:p>
                      <a:pPr marL="0" marR="0" lvl="0" indent="0" algn="ctr" defTabSz="1219200" rtl="0" eaLnBrk="1" fontAlgn="base" latinLnBrk="0" hangingPunct="1">
                        <a:lnSpc>
                          <a:spcPct val="60000"/>
                        </a:lnSpc>
                        <a:spcBef>
                          <a:spcPts val="125"/>
                        </a:spcBef>
                        <a:spcAft>
                          <a:spcPct val="0"/>
                        </a:spcAft>
                        <a:buClrTx/>
                        <a:buSzTx/>
                        <a:buFontTx/>
                        <a:buNone/>
                      </a:pPr>
                      <a:r>
                        <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所举例子</a:t>
                      </a: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60000"/>
                        </a:lnSpc>
                        <a:spcBef>
                          <a:spcPts val="125"/>
                        </a:spcBef>
                        <a:spcAft>
                          <a:spcPct val="0"/>
                        </a:spcAft>
                        <a:buClrTx/>
                        <a:buSzTx/>
                        <a:buFontTx/>
                        <a:buNone/>
                      </a:pPr>
                      <a:r>
                        <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阐述道理</a:t>
                      </a: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60000"/>
                        </a:lnSpc>
                        <a:spcBef>
                          <a:spcPts val="125"/>
                        </a:spcBef>
                        <a:spcAft>
                          <a:spcPct val="0"/>
                        </a:spcAft>
                        <a:buClrTx/>
                        <a:buSzTx/>
                        <a:buFontTx/>
                        <a:buNone/>
                      </a:pPr>
                      <a:r>
                        <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作用</a:t>
                      </a: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70000"/>
                        </a:lnSpc>
                        <a:spcBef>
                          <a:spcPts val="125"/>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论述角度</a:t>
                      </a: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015">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7560">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070">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1219200" rtl="0" eaLnBrk="1" fontAlgn="base" latinLnBrk="0" hangingPunct="1">
                        <a:lnSpc>
                          <a:spcPct val="80000"/>
                        </a:lnSpc>
                        <a:spcBef>
                          <a:spcPts val="125"/>
                        </a:spcBef>
                        <a:spcAft>
                          <a:spcPct val="0"/>
                        </a:spcAft>
                        <a:buClrTx/>
                        <a:buSzTx/>
                        <a:buFontTx/>
                        <a:buNone/>
                      </a:pPr>
                      <a:endParaRPr kumimoji="0" lang="zh-CN" altLang="en-US" sz="26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97" name="Rectangle 57"/>
          <p:cNvSpPr/>
          <p:nvPr/>
        </p:nvSpPr>
        <p:spPr>
          <a:xfrm>
            <a:off x="420053" y="1130300"/>
            <a:ext cx="2438400" cy="1198880"/>
          </a:xfrm>
          <a:prstGeom prst="rect">
            <a:avLst/>
          </a:prstGeom>
          <a:noFill/>
          <a:ln w="9525">
            <a:noFill/>
          </a:ln>
        </p:spPr>
        <p:txBody>
          <a:bodyPr>
            <a:spAutoFit/>
          </a:bodyPr>
          <a:p>
            <a:pPr>
              <a:lnSpc>
                <a:spcPct val="100000"/>
              </a:lnSpc>
            </a:pP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明朝大理论家王阳明“格“竹子的，头痛失败。</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12702" name="Rectangle 62"/>
          <p:cNvSpPr/>
          <p:nvPr/>
        </p:nvSpPr>
        <p:spPr>
          <a:xfrm>
            <a:off x="2891155" y="1165860"/>
            <a:ext cx="2183130" cy="1198880"/>
          </a:xfrm>
          <a:prstGeom prst="rect">
            <a:avLst/>
          </a:prstGeom>
          <a:noFill/>
          <a:ln w="9525">
            <a:noFill/>
          </a:ln>
        </p:spPr>
        <p:txBody>
          <a:bodyPr wrap="square">
            <a:spAutoFit/>
          </a:bodyPr>
          <a:p>
            <a:pPr>
              <a:lnSpc>
                <a:spcPct val="100000"/>
              </a:lnSpc>
            </a:pPr>
            <a:r>
              <a:rPr lang="zh-CN" altLang="en-US" sz="2400" b="1" dirty="0">
                <a:latin typeface="黑体" panose="02010609060101010101" pitchFamily="49" charset="-122"/>
                <a:ea typeface="黑体" panose="02010609060101010101" pitchFamily="49" charset="-122"/>
                <a:cs typeface="黑体" panose="02010609060101010101" pitchFamily="49" charset="-122"/>
              </a:rPr>
              <a:t>论证传统教育不是真正的“格物致知”。</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112703" name="Rectangle 63"/>
          <p:cNvSpPr/>
          <p:nvPr/>
        </p:nvSpPr>
        <p:spPr>
          <a:xfrm>
            <a:off x="5073650" y="1314450"/>
            <a:ext cx="2665730" cy="829945"/>
          </a:xfrm>
          <a:prstGeom prst="rect">
            <a:avLst/>
          </a:prstGeom>
          <a:noFill/>
          <a:ln w="9525">
            <a:noFill/>
          </a:ln>
        </p:spPr>
        <p:txBody>
          <a:bodyPr wrap="square">
            <a:spAutoFit/>
          </a:bodyPr>
          <a:p>
            <a:pPr>
              <a:lnSpc>
                <a:spcPct val="100000"/>
              </a:lnSpc>
            </a:pPr>
            <a:r>
              <a:rPr lang="zh-CN" altLang="en-US" sz="2400" b="1" dirty="0">
                <a:solidFill>
                  <a:srgbClr val="FF0000"/>
                </a:solidFill>
                <a:latin typeface="黑体" panose="02010609060101010101" pitchFamily="49" charset="-122"/>
                <a:ea typeface="黑体" panose="02010609060101010101" pitchFamily="49" charset="-122"/>
              </a:rPr>
              <a:t>使论证更具体形象生动，更具说服力。</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112704" name="Rectangle 64"/>
          <p:cNvSpPr/>
          <p:nvPr/>
        </p:nvSpPr>
        <p:spPr>
          <a:xfrm>
            <a:off x="7891145" y="1480503"/>
            <a:ext cx="930275" cy="497205"/>
          </a:xfrm>
          <a:prstGeom prst="rect">
            <a:avLst/>
          </a:prstGeom>
          <a:noFill/>
          <a:ln w="9525">
            <a:noFill/>
          </a:ln>
        </p:spPr>
        <p:txBody>
          <a:bodyPr>
            <a:spAutoFit/>
          </a:bodyPr>
          <a:p>
            <a:pPr>
              <a:lnSpc>
                <a:spcPct val="110000"/>
              </a:lnSpc>
            </a:pPr>
            <a:r>
              <a:rPr lang="zh-CN" altLang="en-US" sz="2400" b="1" dirty="0">
                <a:solidFill>
                  <a:srgbClr val="FF00FF"/>
                </a:solidFill>
                <a:latin typeface="黑体" panose="02010609060101010101" pitchFamily="49" charset="-122"/>
                <a:ea typeface="黑体" panose="02010609060101010101" pitchFamily="49" charset="-122"/>
              </a:rPr>
              <a:t>反面</a:t>
            </a:r>
            <a:endParaRPr lang="zh-CN" altLang="en-US" sz="2400" b="1" dirty="0">
              <a:solidFill>
                <a:srgbClr val="FF00FF"/>
              </a:solidFill>
              <a:latin typeface="黑体" panose="02010609060101010101" pitchFamily="49" charset="-122"/>
              <a:ea typeface="黑体" panose="02010609060101010101" pitchFamily="49" charset="-122"/>
            </a:endParaRPr>
          </a:p>
        </p:txBody>
      </p:sp>
      <p:sp>
        <p:nvSpPr>
          <p:cNvPr id="112705" name="Rectangle 65"/>
          <p:cNvSpPr/>
          <p:nvPr/>
        </p:nvSpPr>
        <p:spPr>
          <a:xfrm>
            <a:off x="561340" y="2329180"/>
            <a:ext cx="2155825" cy="829945"/>
          </a:xfrm>
          <a:prstGeom prst="rect">
            <a:avLst/>
          </a:prstGeom>
          <a:noFill/>
          <a:ln w="9525">
            <a:noFill/>
          </a:ln>
        </p:spPr>
        <p:txBody>
          <a:bodyPr>
            <a:spAutoFit/>
          </a:bodyPr>
          <a:p>
            <a:pPr>
              <a:lnSpc>
                <a:spcPct val="100000"/>
              </a:lnSpc>
            </a:pPr>
            <a:r>
              <a:rPr lang="zh-CN" altLang="en-US" sz="2400" b="1" dirty="0">
                <a:solidFill>
                  <a:srgbClr val="0000FF"/>
                </a:solidFill>
                <a:latin typeface="黑体" panose="02010609060101010101" pitchFamily="49" charset="-122"/>
                <a:ea typeface="黑体" panose="02010609060101010101" pitchFamily="49" charset="-122"/>
              </a:rPr>
              <a:t>通过实验了解竹子性质。</a:t>
            </a: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112707" name="Rectangle 67"/>
          <p:cNvSpPr/>
          <p:nvPr/>
        </p:nvSpPr>
        <p:spPr>
          <a:xfrm>
            <a:off x="2797175" y="2329180"/>
            <a:ext cx="2371090" cy="829945"/>
          </a:xfrm>
          <a:prstGeom prst="rect">
            <a:avLst/>
          </a:prstGeom>
          <a:noFill/>
          <a:ln w="9525">
            <a:noFill/>
          </a:ln>
        </p:spPr>
        <p:txBody>
          <a:bodyPr wrap="square">
            <a:spAutoFit/>
          </a:bodyPr>
          <a:p>
            <a:pPr>
              <a:lnSpc>
                <a:spcPct val="100000"/>
              </a:lnSpc>
            </a:pPr>
            <a:r>
              <a:rPr lang="zh-CN" altLang="en-US" sz="2400" b="1" dirty="0">
                <a:latin typeface="黑体" panose="02010609060101010101" pitchFamily="49" charset="-122"/>
                <a:ea typeface="黑体" panose="02010609060101010101" pitchFamily="49" charset="-122"/>
                <a:cs typeface="黑体" panose="02010609060101010101" pitchFamily="49" charset="-122"/>
              </a:rPr>
              <a:t>实验的过程</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有计划的探测。</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112708" name="Rectangle 68"/>
          <p:cNvSpPr/>
          <p:nvPr/>
        </p:nvSpPr>
        <p:spPr>
          <a:xfrm>
            <a:off x="5074285" y="2283460"/>
            <a:ext cx="2732405" cy="829945"/>
          </a:xfrm>
          <a:prstGeom prst="rect">
            <a:avLst/>
          </a:prstGeom>
          <a:noFill/>
          <a:ln w="9525">
            <a:noFill/>
          </a:ln>
        </p:spPr>
        <p:txBody>
          <a:bodyPr wrap="square">
            <a:spAutoFit/>
          </a:bodyPr>
          <a:p>
            <a:pPr>
              <a:lnSpc>
                <a:spcPct val="100000"/>
              </a:lnSpc>
            </a:pPr>
            <a:r>
              <a:rPr lang="zh-CN" altLang="en-US" sz="2400" b="1" dirty="0">
                <a:solidFill>
                  <a:srgbClr val="FF0000"/>
                </a:solidFill>
                <a:latin typeface="黑体" panose="02010609060101010101" pitchFamily="49" charset="-122"/>
                <a:ea typeface="黑体" panose="02010609060101010101" pitchFamily="49" charset="-122"/>
              </a:rPr>
              <a:t>使论证更具体形象生动，更具说服力。</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112710" name="Rectangle 70"/>
          <p:cNvSpPr/>
          <p:nvPr/>
        </p:nvSpPr>
        <p:spPr>
          <a:xfrm>
            <a:off x="7891145" y="2530793"/>
            <a:ext cx="930275" cy="497205"/>
          </a:xfrm>
          <a:prstGeom prst="rect">
            <a:avLst/>
          </a:prstGeom>
          <a:noFill/>
          <a:ln w="9525">
            <a:noFill/>
          </a:ln>
        </p:spPr>
        <p:txBody>
          <a:bodyPr>
            <a:spAutoFit/>
          </a:bodyPr>
          <a:p>
            <a:pPr>
              <a:lnSpc>
                <a:spcPct val="110000"/>
              </a:lnSpc>
            </a:pPr>
            <a:r>
              <a:rPr lang="zh-CN" altLang="en-US" sz="2400" b="1" dirty="0">
                <a:solidFill>
                  <a:srgbClr val="FF00FF"/>
                </a:solidFill>
                <a:latin typeface="黑体" panose="02010609060101010101" pitchFamily="49" charset="-122"/>
                <a:ea typeface="黑体" panose="02010609060101010101" pitchFamily="49" charset="-122"/>
              </a:rPr>
              <a:t>正面</a:t>
            </a:r>
            <a:endParaRPr lang="zh-CN" altLang="en-US" sz="2400" b="1" dirty="0">
              <a:solidFill>
                <a:srgbClr val="FF00FF"/>
              </a:solidFill>
              <a:latin typeface="黑体" panose="02010609060101010101" pitchFamily="49" charset="-122"/>
              <a:ea typeface="黑体" panose="02010609060101010101" pitchFamily="49" charset="-122"/>
            </a:endParaRPr>
          </a:p>
        </p:txBody>
      </p:sp>
      <p:sp>
        <p:nvSpPr>
          <p:cNvPr id="274473" name="Text Box 41"/>
          <p:cNvSpPr txBox="1"/>
          <p:nvPr/>
        </p:nvSpPr>
        <p:spPr>
          <a:xfrm>
            <a:off x="406083" y="3106420"/>
            <a:ext cx="2376487" cy="1087755"/>
          </a:xfrm>
          <a:prstGeom prst="rect">
            <a:avLst/>
          </a:prstGeom>
          <a:noFill/>
          <a:ln w="9525">
            <a:noFill/>
          </a:ln>
        </p:spPr>
        <p:txBody>
          <a:bodyPr>
            <a:spAutoFit/>
          </a:bodyPr>
          <a:p>
            <a:pPr>
              <a:lnSpc>
                <a:spcPct val="90000"/>
              </a:lnSpc>
            </a:pPr>
            <a:r>
              <a:rPr lang="zh-CN" altLang="en-US" sz="2400" b="1" dirty="0">
                <a:solidFill>
                  <a:srgbClr val="0000FF"/>
                </a:solidFill>
                <a:latin typeface="黑体" panose="02010609060101010101" pitchFamily="49" charset="-122"/>
                <a:ea typeface="黑体" panose="02010609060101010101" pitchFamily="49" charset="-122"/>
              </a:rPr>
              <a:t>中国学生功课成绩好，面临研究工作束手无策</a:t>
            </a: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112712" name="Text Box 42"/>
          <p:cNvSpPr txBox="1"/>
          <p:nvPr/>
        </p:nvSpPr>
        <p:spPr>
          <a:xfrm>
            <a:off x="2831465" y="3242310"/>
            <a:ext cx="2333625" cy="829945"/>
          </a:xfrm>
          <a:prstGeom prst="rect">
            <a:avLst/>
          </a:prstGeom>
          <a:noFill/>
          <a:ln w="9525">
            <a:noFill/>
          </a:ln>
        </p:spPr>
        <p:txBody>
          <a:bodyPr>
            <a:spAutoFit/>
          </a:bodyPr>
          <a:p>
            <a:r>
              <a:rPr lang="zh-CN" altLang="en-US" sz="2400" b="1" dirty="0">
                <a:latin typeface="黑体" panose="02010609060101010101" pitchFamily="49" charset="-122"/>
                <a:ea typeface="黑体" panose="02010609060101010101" pitchFamily="49" charset="-122"/>
                <a:cs typeface="黑体" panose="02010609060101010101" pitchFamily="49" charset="-122"/>
              </a:rPr>
              <a:t>中国学生偏向</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而不愿动手</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112713" name="Text Box 43"/>
          <p:cNvSpPr txBox="1"/>
          <p:nvPr/>
        </p:nvSpPr>
        <p:spPr>
          <a:xfrm>
            <a:off x="5073650" y="3242310"/>
            <a:ext cx="2634615" cy="829945"/>
          </a:xfrm>
          <a:prstGeom prst="rect">
            <a:avLst/>
          </a:prstGeom>
          <a:noFill/>
          <a:ln w="9525">
            <a:noFill/>
          </a:ln>
        </p:spPr>
        <p:txBody>
          <a:bodyPr wrap="square">
            <a:spAutoFit/>
          </a:bodyPr>
          <a:p>
            <a:r>
              <a:rPr lang="zh-CN" altLang="en-US" sz="2400" b="1" dirty="0">
                <a:solidFill>
                  <a:srgbClr val="FF0000"/>
                </a:solidFill>
                <a:latin typeface="黑体" panose="02010609060101010101" pitchFamily="49" charset="-122"/>
                <a:ea typeface="黑体" panose="02010609060101010101" pitchFamily="49" charset="-122"/>
              </a:rPr>
              <a:t>使论证更具体形象生动，更具说服力。</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112715" name="Rectangle 75"/>
          <p:cNvSpPr/>
          <p:nvPr/>
        </p:nvSpPr>
        <p:spPr>
          <a:xfrm>
            <a:off x="7890828" y="3408363"/>
            <a:ext cx="930275" cy="497205"/>
          </a:xfrm>
          <a:prstGeom prst="rect">
            <a:avLst/>
          </a:prstGeom>
          <a:noFill/>
          <a:ln w="9525">
            <a:noFill/>
          </a:ln>
        </p:spPr>
        <p:txBody>
          <a:bodyPr>
            <a:spAutoFit/>
          </a:bodyPr>
          <a:p>
            <a:pPr>
              <a:lnSpc>
                <a:spcPct val="110000"/>
              </a:lnSpc>
            </a:pPr>
            <a:r>
              <a:rPr lang="zh-CN" altLang="en-US" sz="2400" b="1" dirty="0">
                <a:solidFill>
                  <a:srgbClr val="FF00FF"/>
                </a:solidFill>
                <a:latin typeface="黑体" panose="02010609060101010101" pitchFamily="49" charset="-122"/>
                <a:ea typeface="黑体" panose="02010609060101010101" pitchFamily="49" charset="-122"/>
              </a:rPr>
              <a:t>反面</a:t>
            </a:r>
            <a:endParaRPr lang="zh-CN" altLang="en-US" sz="2400" b="1" dirty="0">
              <a:solidFill>
                <a:srgbClr val="FF00FF"/>
              </a:solidFill>
              <a:latin typeface="黑体" panose="02010609060101010101" pitchFamily="49" charset="-122"/>
              <a:ea typeface="黑体" panose="02010609060101010101" pitchFamily="49" charset="-122"/>
            </a:endParaRPr>
          </a:p>
        </p:txBody>
      </p:sp>
      <p:sp>
        <p:nvSpPr>
          <p:cNvPr id="112716" name="Text Box 44"/>
          <p:cNvSpPr txBox="1"/>
          <p:nvPr/>
        </p:nvSpPr>
        <p:spPr>
          <a:xfrm>
            <a:off x="5153660" y="4072255"/>
            <a:ext cx="2737485" cy="1045210"/>
          </a:xfrm>
          <a:prstGeom prst="rect">
            <a:avLst/>
          </a:prstGeom>
          <a:noFill/>
          <a:ln w="9525">
            <a:noFill/>
          </a:ln>
        </p:spPr>
        <p:txBody>
          <a:bodyPr wrap="square">
            <a:spAutoFit/>
          </a:bodyPr>
          <a:p>
            <a:pPr>
              <a:lnSpc>
                <a:spcPct val="90000"/>
              </a:lnSpc>
            </a:pPr>
            <a:r>
              <a:rPr lang="zh-CN" altLang="en-US" sz="2300" b="1" dirty="0">
                <a:solidFill>
                  <a:srgbClr val="FF0000"/>
                </a:solidFill>
                <a:latin typeface="黑体" panose="02010609060101010101" pitchFamily="49" charset="-122"/>
                <a:ea typeface="黑体" panose="02010609060101010101" pitchFamily="49" charset="-122"/>
              </a:rPr>
              <a:t>拉近与听众的距离，使论证更具体形象生动，更具说服力。</a:t>
            </a:r>
            <a:endParaRPr lang="zh-CN" altLang="en-US" sz="2300" b="1" dirty="0">
              <a:solidFill>
                <a:srgbClr val="FF0000"/>
              </a:solidFill>
              <a:latin typeface="黑体" panose="02010609060101010101" pitchFamily="49" charset="-122"/>
              <a:ea typeface="黑体" panose="02010609060101010101" pitchFamily="49" charset="-122"/>
            </a:endParaRPr>
          </a:p>
        </p:txBody>
      </p:sp>
      <p:sp>
        <p:nvSpPr>
          <p:cNvPr id="274478" name="Text Box 46"/>
          <p:cNvSpPr txBox="1"/>
          <p:nvPr/>
        </p:nvSpPr>
        <p:spPr>
          <a:xfrm>
            <a:off x="374015" y="4268470"/>
            <a:ext cx="2348865" cy="755650"/>
          </a:xfrm>
          <a:prstGeom prst="rect">
            <a:avLst/>
          </a:prstGeom>
          <a:noFill/>
          <a:ln w="9525">
            <a:noFill/>
          </a:ln>
        </p:spPr>
        <p:txBody>
          <a:bodyPr wrap="square">
            <a:spAutoFit/>
          </a:bodyPr>
          <a:p>
            <a:pPr>
              <a:lnSpc>
                <a:spcPct val="90000"/>
              </a:lnSpc>
            </a:pPr>
            <a:r>
              <a:rPr lang="zh-CN" altLang="en-US" sz="2400" b="1" dirty="0">
                <a:solidFill>
                  <a:srgbClr val="0000FF"/>
                </a:solidFill>
                <a:latin typeface="黑体" panose="02010609060101010101" pitchFamily="49" charset="-122"/>
                <a:ea typeface="黑体" panose="02010609060101010101" pitchFamily="49" charset="-122"/>
              </a:rPr>
              <a:t>作者在美国的学习经历</a:t>
            </a: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274479" name="Text Box 47"/>
          <p:cNvSpPr txBox="1"/>
          <p:nvPr/>
        </p:nvSpPr>
        <p:spPr>
          <a:xfrm>
            <a:off x="2858770" y="4194175"/>
            <a:ext cx="2194560" cy="829945"/>
          </a:xfrm>
          <a:prstGeom prst="rect">
            <a:avLst/>
          </a:prstGeom>
          <a:noFill/>
          <a:ln w="9525">
            <a:noFill/>
          </a:ln>
        </p:spPr>
        <p:txBody>
          <a:bodyPr wrap="square">
            <a:spAutoFit/>
          </a:bodyPr>
          <a:p>
            <a:r>
              <a:rPr lang="zh-CN" altLang="en-US" sz="2400" b="1" dirty="0">
                <a:latin typeface="黑体" panose="02010609060101010101" pitchFamily="49" charset="-122"/>
                <a:ea typeface="黑体" panose="02010609060101010101" pitchFamily="49" charset="-122"/>
                <a:cs typeface="黑体" panose="02010609060101010101" pitchFamily="49" charset="-122"/>
              </a:rPr>
              <a:t>以埋头读书应对……</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112719" name="Rectangle 79"/>
          <p:cNvSpPr/>
          <p:nvPr/>
        </p:nvSpPr>
        <p:spPr>
          <a:xfrm>
            <a:off x="7857490" y="4362133"/>
            <a:ext cx="930275" cy="493712"/>
          </a:xfrm>
          <a:prstGeom prst="rect">
            <a:avLst/>
          </a:prstGeom>
          <a:noFill/>
          <a:ln w="9525">
            <a:noFill/>
          </a:ln>
        </p:spPr>
        <p:txBody>
          <a:bodyPr>
            <a:spAutoFit/>
          </a:bodyPr>
          <a:p>
            <a:pPr>
              <a:lnSpc>
                <a:spcPct val="110000"/>
              </a:lnSpc>
            </a:pPr>
            <a:r>
              <a:rPr lang="zh-CN" altLang="en-US" sz="2400" b="1" dirty="0">
                <a:solidFill>
                  <a:srgbClr val="FF00FF"/>
                </a:solidFill>
                <a:latin typeface="黑体" panose="02010609060101010101" pitchFamily="49" charset="-122"/>
                <a:ea typeface="黑体" panose="02010609060101010101" pitchFamily="49" charset="-122"/>
              </a:rPr>
              <a:t>反面</a:t>
            </a:r>
            <a:endParaRPr lang="zh-CN" altLang="en-US" sz="2400" b="1" dirty="0">
              <a:solidFill>
                <a:srgbClr val="FF00FF"/>
              </a:solidFill>
              <a:latin typeface="黑体" panose="02010609060101010101" pitchFamily="49" charset="-122"/>
              <a:ea typeface="黑体" panose="02010609060101010101" pitchFamily="49" charset="-122"/>
            </a:endParaRPr>
          </a:p>
        </p:txBody>
      </p:sp>
      <p:sp>
        <p:nvSpPr>
          <p:cNvPr id="29746" name="Rectangle 2"/>
          <p:cNvSpPr/>
          <p:nvPr/>
        </p:nvSpPr>
        <p:spPr>
          <a:xfrm>
            <a:off x="3600450" y="118110"/>
            <a:ext cx="1625600" cy="478155"/>
          </a:xfrm>
          <a:prstGeom prst="rect">
            <a:avLst/>
          </a:prstGeom>
          <a:solidFill>
            <a:schemeClr val="accent1">
              <a:alpha val="40000"/>
            </a:schemeClr>
          </a:solidFill>
          <a:ln w="12700" cmpd="sng">
            <a:solidFill>
              <a:schemeClr val="accent1">
                <a:shade val="50000"/>
              </a:schemeClr>
            </a:solidFill>
            <a:prstDash val="dashDot"/>
          </a:ln>
        </p:spPr>
        <p:txBody>
          <a:bodyPr wrap="square" anchor="ctr">
            <a:spAutoFit/>
          </a:bodyPr>
          <a:p>
            <a:pPr eaLnBrk="0" hangingPunct="0">
              <a:lnSpc>
                <a:spcPct val="90000"/>
              </a:lnSpc>
            </a:pPr>
            <a:r>
              <a:rPr lang="zh-CN" altLang="en-US" sz="2800" b="1" dirty="0">
                <a:solidFill>
                  <a:srgbClr val="0000FF"/>
                </a:solidFill>
                <a:latin typeface="华文中宋" panose="02010600040101010101" charset="-122"/>
                <a:ea typeface="华文中宋" panose="02010600040101010101" charset="-122"/>
              </a:rPr>
              <a:t>举例论证</a:t>
            </a:r>
            <a:endParaRPr lang="zh-CN" altLang="en-US" sz="2800" b="1" dirty="0">
              <a:solidFill>
                <a:srgbClr val="0000FF"/>
              </a:solidFill>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709"/>
                                        </p:tgtEl>
                                        <p:attrNameLst>
                                          <p:attrName>style.visibility</p:attrName>
                                        </p:attrNameLst>
                                      </p:cBhvr>
                                      <p:to>
                                        <p:strVal val="visible"/>
                                      </p:to>
                                    </p:set>
                                    <p:animEffect transition="in" filter="fade">
                                      <p:cBhvr>
                                        <p:cTn id="7" dur="500"/>
                                        <p:tgtEl>
                                          <p:spTgt spid="11270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697"/>
                                        </p:tgtEl>
                                        <p:attrNameLst>
                                          <p:attrName>style.visibility</p:attrName>
                                        </p:attrNameLst>
                                      </p:cBhvr>
                                      <p:to>
                                        <p:strVal val="visible"/>
                                      </p:to>
                                    </p:set>
                                    <p:animEffect transition="in" filter="slide(fromBottom)">
                                      <p:cBhvr>
                                        <p:cTn id="12" dur="500"/>
                                        <p:tgtEl>
                                          <p:spTgt spid="11269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2702"/>
                                        </p:tgtEl>
                                        <p:attrNameLst>
                                          <p:attrName>style.visibility</p:attrName>
                                        </p:attrNameLst>
                                      </p:cBhvr>
                                      <p:to>
                                        <p:strVal val="visible"/>
                                      </p:to>
                                    </p:set>
                                    <p:animEffect transition="in" filter="slide(fromBottom)">
                                      <p:cBhvr>
                                        <p:cTn id="17" dur="500"/>
                                        <p:tgtEl>
                                          <p:spTgt spid="11270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2703"/>
                                        </p:tgtEl>
                                        <p:attrNameLst>
                                          <p:attrName>style.visibility</p:attrName>
                                        </p:attrNameLst>
                                      </p:cBhvr>
                                      <p:to>
                                        <p:strVal val="visible"/>
                                      </p:to>
                                    </p:set>
                                    <p:animEffect transition="in" filter="slide(fromBottom)">
                                      <p:cBhvr>
                                        <p:cTn id="22" dur="500"/>
                                        <p:tgtEl>
                                          <p:spTgt spid="11270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2704"/>
                                        </p:tgtEl>
                                        <p:attrNameLst>
                                          <p:attrName>style.visibility</p:attrName>
                                        </p:attrNameLst>
                                      </p:cBhvr>
                                      <p:to>
                                        <p:strVal val="visible"/>
                                      </p:to>
                                    </p:set>
                                    <p:animEffect transition="in" filter="slide(fromBottom)">
                                      <p:cBhvr>
                                        <p:cTn id="27" dur="500"/>
                                        <p:tgtEl>
                                          <p:spTgt spid="11270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705"/>
                                        </p:tgtEl>
                                        <p:attrNameLst>
                                          <p:attrName>style.visibility</p:attrName>
                                        </p:attrNameLst>
                                      </p:cBhvr>
                                      <p:to>
                                        <p:strVal val="visible"/>
                                      </p:to>
                                    </p:set>
                                    <p:animEffect transition="in" filter="dissolve">
                                      <p:cBhvr>
                                        <p:cTn id="32" dur="500"/>
                                        <p:tgtEl>
                                          <p:spTgt spid="11270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2707"/>
                                        </p:tgtEl>
                                        <p:attrNameLst>
                                          <p:attrName>style.visibility</p:attrName>
                                        </p:attrNameLst>
                                      </p:cBhvr>
                                      <p:to>
                                        <p:strVal val="visible"/>
                                      </p:to>
                                    </p:set>
                                    <p:animEffect transition="in" filter="dissolve">
                                      <p:cBhvr>
                                        <p:cTn id="37" dur="500"/>
                                        <p:tgtEl>
                                          <p:spTgt spid="11270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2708"/>
                                        </p:tgtEl>
                                        <p:attrNameLst>
                                          <p:attrName>style.visibility</p:attrName>
                                        </p:attrNameLst>
                                      </p:cBhvr>
                                      <p:to>
                                        <p:strVal val="visible"/>
                                      </p:to>
                                    </p:set>
                                    <p:animEffect transition="in" filter="dissolve">
                                      <p:cBhvr>
                                        <p:cTn id="42" dur="500"/>
                                        <p:tgtEl>
                                          <p:spTgt spid="11270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2710"/>
                                        </p:tgtEl>
                                        <p:attrNameLst>
                                          <p:attrName>style.visibility</p:attrName>
                                        </p:attrNameLst>
                                      </p:cBhvr>
                                      <p:to>
                                        <p:strVal val="visible"/>
                                      </p:to>
                                    </p:set>
                                    <p:animEffect transition="in" filter="dissolve">
                                      <p:cBhvr>
                                        <p:cTn id="47" dur="500"/>
                                        <p:tgtEl>
                                          <p:spTgt spid="11271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447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27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271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271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74478"/>
                                        </p:tgtEl>
                                        <p:attrNameLst>
                                          <p:attrName>style.visibility</p:attrName>
                                        </p:attrNameLst>
                                      </p:cBhvr>
                                      <p:to>
                                        <p:strVal val="visible"/>
                                      </p:to>
                                    </p:set>
                                    <p:animEffect transition="in" filter="box(in)">
                                      <p:cBhvr>
                                        <p:cTn id="68" dur="500"/>
                                        <p:tgtEl>
                                          <p:spTgt spid="274478"/>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274479"/>
                                        </p:tgtEl>
                                        <p:attrNameLst>
                                          <p:attrName>style.visibility</p:attrName>
                                        </p:attrNameLst>
                                      </p:cBhvr>
                                      <p:to>
                                        <p:strVal val="visible"/>
                                      </p:to>
                                    </p:set>
                                    <p:animEffect transition="in" filter="box(in)">
                                      <p:cBhvr>
                                        <p:cTn id="73" dur="500"/>
                                        <p:tgtEl>
                                          <p:spTgt spid="274479"/>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12716"/>
                                        </p:tgtEl>
                                        <p:attrNameLst>
                                          <p:attrName>style.visibility</p:attrName>
                                        </p:attrNameLst>
                                      </p:cBhvr>
                                      <p:to>
                                        <p:strVal val="visible"/>
                                      </p:to>
                                    </p:set>
                                    <p:animEffect transition="in" filter="box(in)">
                                      <p:cBhvr>
                                        <p:cTn id="78" dur="500"/>
                                        <p:tgtEl>
                                          <p:spTgt spid="112716"/>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12719"/>
                                        </p:tgtEl>
                                        <p:attrNameLst>
                                          <p:attrName>style.visibility</p:attrName>
                                        </p:attrNameLst>
                                      </p:cBhvr>
                                      <p:to>
                                        <p:strVal val="visible"/>
                                      </p:to>
                                    </p:set>
                                    <p:animEffect transition="in" filter="box(in)">
                                      <p:cBhvr>
                                        <p:cTn id="83" dur="500"/>
                                        <p:tgtEl>
                                          <p:spTgt spid="1127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1" nodeType="clickEffect">
                                  <p:stCondLst>
                                    <p:cond delay="0"/>
                                  </p:stCondLst>
                                  <p:childTnLst>
                                    <p:set>
                                      <p:cBhvr>
                                        <p:cTn id="87" dur="1" fill="hold">
                                          <p:stCondLst>
                                            <p:cond delay="0"/>
                                          </p:stCondLst>
                                        </p:cTn>
                                        <p:tgtEl>
                                          <p:spTgt spid="112715"/>
                                        </p:tgtEl>
                                        <p:attrNameLst>
                                          <p:attrName>style.visibility</p:attrName>
                                        </p:attrNameLst>
                                      </p:cBhvr>
                                      <p:to>
                                        <p:strVal val="visible"/>
                                      </p:to>
                                    </p:set>
                                    <p:animEffect transition="in" filter="fade">
                                      <p:cBhvr>
                                        <p:cTn id="88" dur="500"/>
                                        <p:tgtEl>
                                          <p:spTgt spid="112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7" grpId="0"/>
      <p:bldP spid="112702" grpId="0"/>
      <p:bldP spid="112703" grpId="0"/>
      <p:bldP spid="112704" grpId="0"/>
      <p:bldP spid="112705" grpId="0"/>
      <p:bldP spid="112707" grpId="0"/>
      <p:bldP spid="112708" grpId="0"/>
      <p:bldP spid="112710" grpId="0"/>
      <p:bldP spid="274473" grpId="0"/>
      <p:bldP spid="112712" grpId="0"/>
      <p:bldP spid="112713" grpId="0"/>
      <p:bldP spid="112715" grpId="0"/>
      <p:bldP spid="112716" grpId="0"/>
      <p:bldP spid="274478" grpId="0"/>
      <p:bldP spid="274479" grpId="0"/>
      <p:bldP spid="112719" grpId="0"/>
      <p:bldP spid="11271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左大括号 8"/>
          <p:cNvSpPr/>
          <p:nvPr/>
        </p:nvSpPr>
        <p:spPr>
          <a:xfrm>
            <a:off x="290195" y="1670050"/>
            <a:ext cx="254000" cy="2956560"/>
          </a:xfrm>
          <a:prstGeom prst="leftBrace">
            <a:avLst>
              <a:gd name="adj1" fmla="val 3650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2" name="TextBox 1"/>
          <p:cNvSpPr txBox="1"/>
          <p:nvPr/>
        </p:nvSpPr>
        <p:spPr>
          <a:xfrm>
            <a:off x="527050" y="1774825"/>
            <a:ext cx="5829935" cy="521970"/>
          </a:xfrm>
          <a:prstGeom prst="rect">
            <a:avLst/>
          </a:prstGeom>
          <a:noFill/>
          <a:ln w="9525">
            <a:noFill/>
          </a:ln>
        </p:spPr>
        <p:txBody>
          <a:bodyPr wrap="square" anchor="t">
            <a:spAutoFit/>
          </a:bodyPr>
          <a:p>
            <a:r>
              <a:rPr lang="zh-CN" altLang="en-US" sz="2800" b="1" dirty="0">
                <a:solidFill>
                  <a:srgbClr val="0000FF"/>
                </a:solidFill>
                <a:latin typeface="黑体" panose="02010609060101010101" pitchFamily="49" charset="-122"/>
                <a:ea typeface="黑体" panose="02010609060101010101" pitchFamily="49" charset="-122"/>
              </a:rPr>
              <a:t>引论</a:t>
            </a:r>
            <a:r>
              <a:rPr lang="en-US" altLang="zh-CN" sz="2800" b="1" dirty="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提出论点</a:t>
            </a:r>
            <a:r>
              <a:rPr lang="en-US" altLang="zh-CN" sz="2800" b="1" dirty="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a:t>
            </a:r>
            <a:r>
              <a:rPr lang="zh-CN" altLang="en-US" sz="2600" b="1" dirty="0">
                <a:solidFill>
                  <a:schemeClr val="tx1"/>
                </a:solidFill>
                <a:latin typeface="黑体" panose="02010609060101010101" pitchFamily="49" charset="-122"/>
                <a:ea typeface="黑体" panose="02010609060101010101" pitchFamily="49" charset="-122"/>
              </a:rPr>
              <a:t>应有格物致知精神</a:t>
            </a:r>
            <a:endParaRPr lang="zh-CN" altLang="en-US" sz="2600" b="1" dirty="0">
              <a:solidFill>
                <a:schemeClr val="tx1"/>
              </a:solidFill>
              <a:latin typeface="黑体" panose="02010609060101010101" pitchFamily="49" charset="-122"/>
              <a:ea typeface="黑体" panose="02010609060101010101" pitchFamily="49" charset="-122"/>
            </a:endParaRPr>
          </a:p>
        </p:txBody>
      </p:sp>
      <p:sp>
        <p:nvSpPr>
          <p:cNvPr id="17" name="TextBox 16"/>
          <p:cNvSpPr txBox="1"/>
          <p:nvPr/>
        </p:nvSpPr>
        <p:spPr>
          <a:xfrm>
            <a:off x="438150" y="2541270"/>
            <a:ext cx="1468755" cy="953135"/>
          </a:xfrm>
          <a:prstGeom prst="rect">
            <a:avLst/>
          </a:prstGeom>
          <a:noFill/>
          <a:ln w="9525">
            <a:noFill/>
          </a:ln>
        </p:spPr>
        <p:txBody>
          <a:bodyPr wrap="square" anchor="t">
            <a:spAutoFit/>
          </a:bodyPr>
          <a:p>
            <a:r>
              <a:rPr lang="zh-CN" altLang="en-US" sz="2800" b="1" dirty="0">
                <a:solidFill>
                  <a:srgbClr val="0000FF"/>
                </a:solidFill>
                <a:latin typeface="黑体" panose="02010609060101010101" pitchFamily="49" charset="-122"/>
                <a:ea typeface="黑体" panose="02010609060101010101" pitchFamily="49" charset="-122"/>
              </a:rPr>
              <a:t>本论</a:t>
            </a:r>
            <a:r>
              <a:rPr lang="en-US" altLang="zh-CN" sz="2800" b="1" dirty="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阐明道理</a:t>
            </a:r>
            <a:r>
              <a:rPr lang="en-US" altLang="zh-CN" sz="2800" b="1" dirty="0">
                <a:solidFill>
                  <a:srgbClr val="0000FF"/>
                </a:solidFill>
                <a:latin typeface="黑体" panose="02010609060101010101" pitchFamily="49" charset="-122"/>
                <a:ea typeface="黑体" panose="02010609060101010101" pitchFamily="49" charset="-122"/>
                <a:sym typeface="+mn-ea"/>
              </a:rPr>
              <a:t>)</a:t>
            </a:r>
            <a:endParaRPr lang="en-US" altLang="zh-CN" sz="2800" b="1" dirty="0">
              <a:solidFill>
                <a:srgbClr val="0000FF"/>
              </a:solidFill>
              <a:latin typeface="黑体" panose="02010609060101010101" pitchFamily="49" charset="-122"/>
              <a:ea typeface="黑体" panose="02010609060101010101" pitchFamily="49" charset="-122"/>
              <a:sym typeface="+mn-ea"/>
            </a:endParaRPr>
          </a:p>
        </p:txBody>
      </p:sp>
      <p:sp>
        <p:nvSpPr>
          <p:cNvPr id="26" name="TextBox 25"/>
          <p:cNvSpPr txBox="1"/>
          <p:nvPr/>
        </p:nvSpPr>
        <p:spPr>
          <a:xfrm>
            <a:off x="527050" y="3744595"/>
            <a:ext cx="6934835" cy="882015"/>
          </a:xfrm>
          <a:prstGeom prst="rect">
            <a:avLst/>
          </a:prstGeom>
          <a:noFill/>
          <a:ln w="9525">
            <a:noFill/>
          </a:ln>
        </p:spPr>
        <p:txBody>
          <a:bodyPr wrap="square" anchor="t">
            <a:spAutoFit/>
          </a:bodyPr>
          <a:p>
            <a:pPr algn="l">
              <a:buClrTx/>
              <a:buSzTx/>
              <a:buNone/>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结论</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解决问题</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600" b="1" dirty="0">
                <a:latin typeface="黑体" panose="02010609060101010101" pitchFamily="49" charset="-122"/>
                <a:ea typeface="黑体" panose="02010609060101010101" pitchFamily="49" charset="-122"/>
              </a:rPr>
              <a:t>论证“格物致知”的真正</a:t>
            </a:r>
            <a:endParaRPr lang="zh-CN" altLang="en-US" sz="2600" b="1" dirty="0">
              <a:latin typeface="黑体" panose="02010609060101010101" pitchFamily="49" charset="-122"/>
              <a:ea typeface="黑体" panose="02010609060101010101" pitchFamily="49" charset="-122"/>
            </a:endParaRPr>
          </a:p>
          <a:p>
            <a:pPr algn="l">
              <a:lnSpc>
                <a:spcPct val="90000"/>
              </a:lnSpc>
              <a:buClrTx/>
              <a:buSzTx/>
              <a:buNone/>
            </a:pPr>
            <a:r>
              <a:rPr lang="zh-CN" altLang="en-US" sz="2600" b="1" dirty="0">
                <a:latin typeface="黑体" panose="02010609060101010101" pitchFamily="49" charset="-122"/>
                <a:ea typeface="黑体" panose="02010609060101010101" pitchFamily="49" charset="-122"/>
              </a:rPr>
              <a:t>                 意义，提出希望</a:t>
            </a:r>
            <a:endParaRPr lang="zh-CN" altLang="en-US" sz="2600" b="1" dirty="0">
              <a:latin typeface="黑体" panose="02010609060101010101" pitchFamily="49" charset="-122"/>
              <a:ea typeface="黑体" panose="02010609060101010101" pitchFamily="49" charset="-122"/>
            </a:endParaRPr>
          </a:p>
        </p:txBody>
      </p:sp>
      <p:sp>
        <p:nvSpPr>
          <p:cNvPr id="34921" name="TextBox 3"/>
          <p:cNvSpPr txBox="1"/>
          <p:nvPr/>
        </p:nvSpPr>
        <p:spPr>
          <a:xfrm>
            <a:off x="2223135" y="983615"/>
            <a:ext cx="4697413" cy="583565"/>
          </a:xfrm>
          <a:prstGeom prst="rect">
            <a:avLst/>
          </a:prstGeom>
          <a:noFill/>
          <a:ln w="9525">
            <a:noFill/>
          </a:ln>
        </p:spPr>
        <p:txBody>
          <a:bodyPr anchor="t">
            <a:spAutoFit/>
          </a:bodyPr>
          <a:p>
            <a:pPr algn="ctr"/>
            <a:r>
              <a:rPr lang="zh-CN" altLang="en-US" sz="3200" b="1" dirty="0">
                <a:solidFill>
                  <a:srgbClr val="FF0000"/>
                </a:solidFill>
                <a:latin typeface="华文中宋" panose="02010600040101010101" charset="-122"/>
                <a:ea typeface="华文中宋" panose="02010600040101010101" charset="-122"/>
              </a:rPr>
              <a:t>应有格物致知精神</a:t>
            </a:r>
            <a:endParaRPr lang="zh-CN" altLang="en-US" sz="3200" b="1" dirty="0">
              <a:solidFill>
                <a:srgbClr val="FF0000"/>
              </a:solidFill>
              <a:latin typeface="华文中宋" panose="02010600040101010101" charset="-122"/>
              <a:ea typeface="华文中宋" panose="02010600040101010101" charset="-122"/>
            </a:endParaRPr>
          </a:p>
        </p:txBody>
      </p:sp>
      <p:sp>
        <p:nvSpPr>
          <p:cNvPr id="19" name="左大括号 18"/>
          <p:cNvSpPr/>
          <p:nvPr/>
        </p:nvSpPr>
        <p:spPr>
          <a:xfrm>
            <a:off x="1802765" y="2372043"/>
            <a:ext cx="211138" cy="1223963"/>
          </a:xfrm>
          <a:prstGeom prst="leftBrace">
            <a:avLst>
              <a:gd name="adj1" fmla="val 3650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20" name="TextBox 1"/>
          <p:cNvSpPr txBox="1"/>
          <p:nvPr/>
        </p:nvSpPr>
        <p:spPr>
          <a:xfrm>
            <a:off x="1922780" y="2372360"/>
            <a:ext cx="5732145" cy="1291590"/>
          </a:xfrm>
          <a:prstGeom prst="rect">
            <a:avLst/>
          </a:prstGeom>
          <a:noFill/>
          <a:ln w="9525">
            <a:noFill/>
          </a:ln>
        </p:spPr>
        <p:txBody>
          <a:bodyPr wrap="square" anchor="t">
            <a:spAutoFit/>
          </a:bodyPr>
          <a:p>
            <a:r>
              <a:rPr lang="zh-CN" altLang="en-US" sz="2600" b="1" dirty="0">
                <a:latin typeface="黑体" panose="02010609060101010101" pitchFamily="49" charset="-122"/>
                <a:ea typeface="黑体" panose="02010609060101010101" pitchFamily="49" charset="-122"/>
              </a:rPr>
              <a:t>解释“格物致知”的含义</a:t>
            </a:r>
            <a:endParaRPr lang="zh-CN" altLang="en-US" sz="2600" b="1" dirty="0">
              <a:latin typeface="黑体" panose="02010609060101010101" pitchFamily="49" charset="-122"/>
              <a:ea typeface="黑体" panose="02010609060101010101" pitchFamily="49" charset="-122"/>
            </a:endParaRPr>
          </a:p>
          <a:p>
            <a:r>
              <a:rPr lang="zh-CN" altLang="en-US" sz="2600" b="1" dirty="0">
                <a:latin typeface="黑体" panose="02010609060101010101" pitchFamily="49" charset="-122"/>
                <a:ea typeface="黑体" panose="02010609060101010101" pitchFamily="49" charset="-122"/>
              </a:rPr>
              <a:t>举例说明在古代并未重视“格物致知”</a:t>
            </a:r>
            <a:endParaRPr lang="zh-CN" altLang="en-US" sz="2600" b="1" dirty="0">
              <a:latin typeface="黑体" panose="02010609060101010101" pitchFamily="49" charset="-122"/>
              <a:ea typeface="黑体" panose="02010609060101010101" pitchFamily="49" charset="-122"/>
            </a:endParaRPr>
          </a:p>
          <a:p>
            <a:r>
              <a:rPr lang="zh-CN" altLang="en-US" sz="2600" b="1" dirty="0">
                <a:latin typeface="黑体" panose="02010609060101010101" pitchFamily="49" charset="-122"/>
                <a:ea typeface="黑体" panose="02010609060101010101" pitchFamily="49" charset="-122"/>
              </a:rPr>
              <a:t>现代“格物致知”的重要性</a:t>
            </a:r>
            <a:endParaRPr lang="zh-CN" altLang="en-US" sz="2600" b="1" dirty="0">
              <a:latin typeface="黑体" panose="02010609060101010101" pitchFamily="49" charset="-122"/>
              <a:ea typeface="黑体" panose="02010609060101010101" pitchFamily="49" charset="-122"/>
            </a:endParaRPr>
          </a:p>
        </p:txBody>
      </p:sp>
      <p:sp>
        <p:nvSpPr>
          <p:cNvPr id="22" name="左大括号 21"/>
          <p:cNvSpPr/>
          <p:nvPr/>
        </p:nvSpPr>
        <p:spPr>
          <a:xfrm flipH="1">
            <a:off x="7494905" y="1670050"/>
            <a:ext cx="281305" cy="2956560"/>
          </a:xfrm>
          <a:prstGeom prst="leftBrace">
            <a:avLst>
              <a:gd name="adj1" fmla="val 3650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31" name="TextBox 1"/>
          <p:cNvSpPr txBox="1"/>
          <p:nvPr/>
        </p:nvSpPr>
        <p:spPr>
          <a:xfrm>
            <a:off x="7776210" y="1892300"/>
            <a:ext cx="1044575" cy="2608580"/>
          </a:xfrm>
          <a:prstGeom prst="rect">
            <a:avLst/>
          </a:prstGeom>
          <a:noFill/>
          <a:ln w="9525">
            <a:noFill/>
          </a:ln>
        </p:spPr>
        <p:txBody>
          <a:bodyPr vert="eaVert" wrap="square" anchor="t">
            <a:spAutoFit/>
          </a:bodyPr>
          <a:p>
            <a:pPr algn="ctr"/>
            <a:r>
              <a:rPr lang="zh-CN" altLang="en-US" sz="2800" b="1" dirty="0">
                <a:solidFill>
                  <a:srgbClr val="FF0000"/>
                </a:solidFill>
                <a:latin typeface="黑体" panose="02010609060101010101" pitchFamily="49" charset="-122"/>
                <a:ea typeface="黑体" panose="02010609060101010101" pitchFamily="49" charset="-122"/>
              </a:rPr>
              <a:t>培养实验精神</a:t>
            </a:r>
            <a:endParaRPr lang="en-US" altLang="zh-CN" sz="2800" b="1" dirty="0">
              <a:solidFill>
                <a:srgbClr val="FF0000"/>
              </a:solidFill>
              <a:latin typeface="黑体" panose="02010609060101010101" pitchFamily="49" charset="-122"/>
              <a:ea typeface="黑体" panose="02010609060101010101" pitchFamily="49" charset="-122"/>
            </a:endParaRPr>
          </a:p>
          <a:p>
            <a:pPr algn="ctr"/>
            <a:r>
              <a:rPr lang="zh-CN" altLang="en-US" sz="2800" b="1" dirty="0">
                <a:solidFill>
                  <a:srgbClr val="FF0000"/>
                </a:solidFill>
                <a:latin typeface="黑体" panose="02010609060101010101" pitchFamily="49" charset="-122"/>
                <a:ea typeface="黑体" panose="02010609060101010101" pitchFamily="49" charset="-122"/>
              </a:rPr>
              <a:t>贡献人类社会</a:t>
            </a:r>
            <a:endParaRPr lang="zh-CN" altLang="en-US" sz="2800" b="1" dirty="0">
              <a:solidFill>
                <a:srgbClr val="FF0000"/>
              </a:solidFill>
              <a:latin typeface="黑体" panose="02010609060101010101" pitchFamily="49" charset="-122"/>
              <a:ea typeface="黑体" panose="02010609060101010101" pitchFamily="49" charset="-122"/>
            </a:endParaRPr>
          </a:p>
        </p:txBody>
      </p:sp>
      <p:grpSp>
        <p:nvGrpSpPr>
          <p:cNvPr id="3" name="组合 2"/>
          <p:cNvGrpSpPr/>
          <p:nvPr/>
        </p:nvGrpSpPr>
        <p:grpSpPr>
          <a:xfrm>
            <a:off x="95250" y="334645"/>
            <a:ext cx="2346325" cy="649104"/>
            <a:chOff x="923" y="1552"/>
            <a:chExt cx="3695" cy="882"/>
          </a:xfrm>
        </p:grpSpPr>
        <p:pic>
          <p:nvPicPr>
            <p:cNvPr id="8" name="图片 7" descr="00 图标-04"/>
            <p:cNvPicPr>
              <a:picLocks noChangeAspect="1"/>
            </p:cNvPicPr>
            <p:nvPr/>
          </p:nvPicPr>
          <p:blipFill>
            <a:blip r:embed="rId1"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板书设计</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30732" name="Text Box 14"/>
          <p:cNvSpPr txBox="1"/>
          <p:nvPr/>
        </p:nvSpPr>
        <p:spPr>
          <a:xfrm>
            <a:off x="7668895" y="334645"/>
            <a:ext cx="1390015" cy="1544773"/>
          </a:xfrm>
          <a:prstGeom prst="roundRect">
            <a:avLst/>
          </a:prstGeom>
          <a:solidFill>
            <a:schemeClr val="accent4">
              <a:alpha val="40000"/>
            </a:schemeClr>
          </a:solidFill>
          <a:ln w="12700" cmpd="sng">
            <a:solidFill>
              <a:srgbClr val="7030A0"/>
            </a:solidFill>
            <a:prstDash val="dashDot"/>
          </a:ln>
        </p:spPr>
        <p:txBody>
          <a:bodyPr wrap="square">
            <a:spAutoFit/>
          </a:bodyPr>
          <a:p>
            <a:pPr algn="ctr">
              <a:lnSpc>
                <a:spcPct val="40000"/>
              </a:lnSpc>
              <a:spcBef>
                <a:spcPct val="50000"/>
              </a:spcBef>
            </a:pPr>
            <a:endParaRPr lang="zh-CN" altLang="en-US" sz="500" b="1" dirty="0">
              <a:solidFill>
                <a:srgbClr val="FF00FF"/>
              </a:solidFill>
              <a:latin typeface="华文新魏" panose="02010800040101010101" charset="-122"/>
              <a:ea typeface="华文新魏" panose="02010800040101010101" charset="-122"/>
            </a:endParaRPr>
          </a:p>
          <a:p>
            <a:pPr algn="ctr">
              <a:lnSpc>
                <a:spcPct val="40000"/>
              </a:lnSpc>
              <a:spcBef>
                <a:spcPct val="50000"/>
              </a:spcBef>
            </a:pPr>
            <a:r>
              <a:rPr lang="zh-CN" altLang="en-US" sz="2800" b="1" dirty="0">
                <a:solidFill>
                  <a:srgbClr val="FF00FF"/>
                </a:solidFill>
                <a:latin typeface="华文新魏" panose="02010800040101010101" charset="-122"/>
                <a:ea typeface="华文新魏" panose="02010800040101010101" charset="-122"/>
              </a:rPr>
              <a:t>摆事实</a:t>
            </a:r>
            <a:endParaRPr lang="zh-CN" altLang="en-US" sz="2800" b="1" dirty="0">
              <a:solidFill>
                <a:srgbClr val="FF00FF"/>
              </a:solidFill>
              <a:latin typeface="华文新魏" panose="02010800040101010101" charset="-122"/>
              <a:ea typeface="华文新魏" panose="02010800040101010101" charset="-122"/>
            </a:endParaRPr>
          </a:p>
          <a:p>
            <a:pPr algn="ctr">
              <a:lnSpc>
                <a:spcPct val="40000"/>
              </a:lnSpc>
              <a:spcBef>
                <a:spcPct val="50000"/>
              </a:spcBef>
            </a:pPr>
            <a:r>
              <a:rPr lang="zh-CN" altLang="en-US" sz="2800" b="1" dirty="0">
                <a:solidFill>
                  <a:srgbClr val="FF00FF"/>
                </a:solidFill>
                <a:latin typeface="华文新魏" panose="02010800040101010101" charset="-122"/>
                <a:ea typeface="华文新魏" panose="02010800040101010101" charset="-122"/>
              </a:rPr>
              <a:t>讲道理</a:t>
            </a:r>
            <a:endParaRPr lang="zh-CN" altLang="en-US" sz="2800" b="1" dirty="0">
              <a:solidFill>
                <a:srgbClr val="FF00FF"/>
              </a:solidFill>
              <a:latin typeface="华文新魏" panose="02010800040101010101" charset="-122"/>
              <a:ea typeface="华文新魏" panose="02010800040101010101" charset="-122"/>
            </a:endParaRPr>
          </a:p>
          <a:p>
            <a:pPr algn="ctr">
              <a:lnSpc>
                <a:spcPct val="40000"/>
              </a:lnSpc>
              <a:spcBef>
                <a:spcPct val="50000"/>
              </a:spcBef>
            </a:pPr>
            <a:r>
              <a:rPr lang="zh-CN" altLang="en-US" sz="2800" b="1" dirty="0">
                <a:solidFill>
                  <a:srgbClr val="FF00FF"/>
                </a:solidFill>
                <a:latin typeface="华文新魏" panose="02010800040101010101" charset="-122"/>
                <a:ea typeface="华文新魏" panose="02010800040101010101" charset="-122"/>
              </a:rPr>
              <a:t>对比</a:t>
            </a:r>
            <a:endParaRPr lang="zh-CN" altLang="en-US" sz="2800" b="1" dirty="0">
              <a:solidFill>
                <a:srgbClr val="FF00FF"/>
              </a:solidFill>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921"/>
                                        </p:tgtEl>
                                        <p:attrNameLst>
                                          <p:attrName>style.visibility</p:attrName>
                                        </p:attrNameLst>
                                      </p:cBhvr>
                                      <p:to>
                                        <p:strVal val="visible"/>
                                      </p:to>
                                    </p:set>
                                    <p:animEffect transition="in" filter="fade">
                                      <p:cBhvr>
                                        <p:cTn id="7" dur="500"/>
                                        <p:tgtEl>
                                          <p:spTgt spid="3492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0732"/>
                                        </p:tgtEl>
                                        <p:attrNameLst>
                                          <p:attrName>style.visibility</p:attrName>
                                        </p:attrNameLst>
                                      </p:cBhvr>
                                      <p:to>
                                        <p:strVal val="visible"/>
                                      </p:to>
                                    </p:set>
                                    <p:anim calcmode="discrete" valueType="clr">
                                      <p:cBhvr override="childStyle">
                                        <p:cTn id="63" dur="80"/>
                                        <p:tgtEl>
                                          <p:spTgt spid="30732"/>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0732"/>
                                        </p:tgtEl>
                                        <p:attrNameLst>
                                          <p:attrName>fillcolor</p:attrName>
                                        </p:attrNameLst>
                                      </p:cBhvr>
                                      <p:tavLst>
                                        <p:tav tm="0">
                                          <p:val>
                                            <p:clrVal>
                                              <a:schemeClr val="accent2"/>
                                            </p:clrVal>
                                          </p:val>
                                        </p:tav>
                                        <p:tav tm="50000">
                                          <p:val>
                                            <p:clrVal>
                                              <a:schemeClr val="hlink"/>
                                            </p:clrVal>
                                          </p:val>
                                        </p:tav>
                                      </p:tavLst>
                                    </p:anim>
                                    <p:set>
                                      <p:cBhvr>
                                        <p:cTn id="65" dur="80"/>
                                        <p:tgtEl>
                                          <p:spTgt spid="307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p:bldP spid="17" grpId="0"/>
      <p:bldP spid="26" grpId="0"/>
      <p:bldP spid="19" grpId="0" bldLvl="0" animBg="1"/>
      <p:bldP spid="20" grpId="0"/>
      <p:bldP spid="22" grpId="0" bldLvl="0" animBg="1"/>
      <p:bldP spid="31" grpId="0"/>
      <p:bldP spid="34921" grpId="0"/>
      <p:bldP spid="307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184150" y="935990"/>
            <a:ext cx="8813800" cy="4009390"/>
          </a:xfrm>
          <a:prstGeom prst="rect">
            <a:avLst/>
          </a:prstGeom>
          <a:solidFill>
            <a:schemeClr val="bg1">
              <a:alpha val="49000"/>
            </a:schemeClr>
          </a:solidFill>
          <a:ln w="9525">
            <a:noFill/>
          </a:ln>
        </p:spPr>
        <p:txBody>
          <a:bodyPr wrap="square" anchor="t">
            <a:spAutoFit/>
          </a:bodyPr>
          <a:p>
            <a:pPr>
              <a:lnSpc>
                <a:spcPct val="13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16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【丁肇中】</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华裔</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美国籍</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latin typeface="黑体" panose="02010609060101010101" pitchFamily="49" charset="-122"/>
                <a:ea typeface="黑体" panose="02010609060101010101" pitchFamily="49" charset="-122"/>
                <a:cs typeface="黑体" panose="02010609060101010101" pitchFamily="49" charset="-122"/>
              </a:rPr>
              <a:t>1936</a:t>
            </a:r>
            <a:r>
              <a:rPr lang="zh-CN" altLang="en-US" sz="2800" b="1" dirty="0">
                <a:latin typeface="黑体" panose="02010609060101010101" pitchFamily="49" charset="-122"/>
                <a:ea typeface="黑体" panose="02010609060101010101" pitchFamily="49" charset="-122"/>
                <a:cs typeface="黑体" panose="02010609060101010101" pitchFamily="49" charset="-122"/>
              </a:rPr>
              <a:t>年出生</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于美国</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祖籍山东日照</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美国实验物理学</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3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家</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1960年</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1962年先后获理学硕士和哲</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a:p>
            <a:pPr>
              <a:lnSpc>
                <a:spcPct val="13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学博士学位</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1978年获荣誉理学博士学位</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1975年当选美国艺术与科学学院院士</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dirty="0">
                <a:latin typeface="黑体" panose="02010609060101010101" pitchFamily="49" charset="-122"/>
                <a:ea typeface="黑体" panose="02010609060101010101" pitchFamily="49" charset="-122"/>
                <a:cs typeface="黑体" panose="02010609060101010101" pitchFamily="49" charset="-122"/>
              </a:rPr>
              <a:t>1976</a:t>
            </a:r>
            <a:r>
              <a:rPr lang="zh-CN" altLang="en-US" sz="2800" b="1" dirty="0">
                <a:latin typeface="黑体" panose="02010609060101010101" pitchFamily="49" charset="-122"/>
                <a:ea typeface="黑体" panose="02010609060101010101" pitchFamily="49" charset="-122"/>
                <a:cs typeface="黑体" panose="02010609060101010101" pitchFamily="49" charset="-122"/>
              </a:rPr>
              <a:t>年获得</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诺贝尔物理学奖</a:t>
            </a:r>
            <a:r>
              <a:rPr lang="zh-CN" altLang="en-US" sz="24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中国科技大学名誉教授</a:t>
            </a:r>
            <a:r>
              <a:rPr lang="zh-CN" altLang="en-US" sz="24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中国科学院高能物理研究所学术委员会专家</a:t>
            </a:r>
            <a:r>
              <a:rPr lang="zh-CN" altLang="en-US" sz="24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他的研究方向是高能实验粒子物理学</a:t>
            </a:r>
            <a:r>
              <a:rPr lang="zh-CN" altLang="en-US" sz="2400" b="1" dirty="0">
                <a:latin typeface="黑体" panose="02010609060101010101" pitchFamily="49" charset="-122"/>
                <a:ea typeface="黑体" panose="02010609060101010101" pitchFamily="49" charset="-122"/>
                <a:cs typeface="黑体" panose="02010609060101010101" pitchFamily="49" charset="-122"/>
              </a:rPr>
              <a:t>。</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11" name="组合 10"/>
          <p:cNvGrpSpPr/>
          <p:nvPr/>
        </p:nvGrpSpPr>
        <p:grpSpPr>
          <a:xfrm>
            <a:off x="184150" y="287020"/>
            <a:ext cx="2346325" cy="649104"/>
            <a:chOff x="923" y="1552"/>
            <a:chExt cx="3695" cy="882"/>
          </a:xfrm>
        </p:grpSpPr>
        <p:pic>
          <p:nvPicPr>
            <p:cNvPr id="12" name="图片 11" descr="00 图标-04"/>
            <p:cNvPicPr>
              <a:picLocks noChangeAspect="1"/>
            </p:cNvPicPr>
            <p:nvPr/>
          </p:nvPicPr>
          <p:blipFill>
            <a:blip r:embed="rId1" cstate="print"/>
            <a:stretch>
              <a:fillRect/>
            </a:stretch>
          </p:blipFill>
          <p:spPr>
            <a:xfrm>
              <a:off x="923" y="1552"/>
              <a:ext cx="3695" cy="882"/>
            </a:xfrm>
            <a:prstGeom prst="rect">
              <a:avLst/>
            </a:prstGeom>
          </p:spPr>
        </p:pic>
        <p:sp>
          <p:nvSpPr>
            <p:cNvPr id="13"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作者简介</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pic>
        <p:nvPicPr>
          <p:cNvPr id="3" name="图片 2"/>
          <p:cNvPicPr>
            <a:picLocks noChangeAspect="1"/>
          </p:cNvPicPr>
          <p:nvPr/>
        </p:nvPicPr>
        <p:blipFill>
          <a:blip r:embed="rId2"/>
          <a:stretch>
            <a:fillRect/>
          </a:stretch>
        </p:blipFill>
        <p:spPr>
          <a:xfrm>
            <a:off x="6682740" y="445770"/>
            <a:ext cx="2315210" cy="2336800"/>
          </a:xfrm>
          <a:prstGeom prst="roundRect">
            <a:avLst/>
          </a:prstGeom>
          <a:effectLst>
            <a:softEdge rad="63500"/>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575945" y="329317"/>
            <a:ext cx="7787005" cy="4931410"/>
            <a:chOff x="188" y="1543"/>
            <a:chExt cx="12263" cy="8993"/>
          </a:xfrm>
        </p:grpSpPr>
        <p:sp>
          <p:nvSpPr>
            <p:cNvPr id="8" name="圆角矩形 7"/>
            <p:cNvSpPr/>
            <p:nvPr/>
          </p:nvSpPr>
          <p:spPr>
            <a:xfrm>
              <a:off x="188" y="3768"/>
              <a:ext cx="9751" cy="5604"/>
            </a:xfrm>
            <a:prstGeom prst="roundRect">
              <a:avLst/>
            </a:prstGeom>
            <a:solidFill>
              <a:schemeClr val="bg1">
                <a:alpha val="39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p>
              <a:pPr algn="ctr" fontAlgn="auto">
                <a:spcBef>
                  <a:spcPts val="0"/>
                </a:spcBef>
                <a:spcAft>
                  <a:spcPts val="0"/>
                </a:spcAft>
                <a:defRPr/>
              </a:pPr>
              <a:endParaRPr lang="zh-CN" altLang="en-US"/>
            </a:p>
          </p:txBody>
        </p:sp>
        <p:pic>
          <p:nvPicPr>
            <p:cNvPr id="10" name="图片 2" descr="office6\wpsassist\cache\A000220150322H54PPIC"/>
            <p:cNvPicPr>
              <a:picLocks noChangeAspect="1" noChangeArrowheads="1"/>
            </p:cNvPicPr>
            <p:nvPr/>
          </p:nvPicPr>
          <p:blipFill>
            <a:blip r:embed="rId1" cstate="email"/>
            <a:srcRect/>
            <a:stretch>
              <a:fillRect/>
            </a:stretch>
          </p:blipFill>
          <p:spPr bwMode="auto">
            <a:xfrm rot="16800000">
              <a:off x="6597" y="4682"/>
              <a:ext cx="8993"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698500" y="1547495"/>
            <a:ext cx="6069330" cy="3068955"/>
          </a:xfrm>
          <a:prstGeom prst="rect">
            <a:avLst/>
          </a:prstGeom>
          <a:noFill/>
          <a:ln w="9525">
            <a:noFill/>
          </a:ln>
        </p:spPr>
        <p:txBody>
          <a:bodyPr wrap="square" lIns="68580" tIns="34290" rIns="68580" bIns="34290" anchor="t">
            <a:spAutoFit/>
          </a:bodyPr>
          <a:p>
            <a:pPr>
              <a:lnSpc>
                <a:spcPct val="130000"/>
              </a:lnSpc>
              <a:buSzTx/>
            </a:pPr>
            <a:r>
              <a:rPr lang="zh-CN" altLang="en-US" sz="3000" b="1" dirty="0">
                <a:solidFill>
                  <a:schemeClr val="tx1"/>
                </a:solidFill>
                <a:latin typeface="黑体" panose="02010609060101010101" pitchFamily="49" charset="-122"/>
                <a:ea typeface="黑体" panose="02010609060101010101" pitchFamily="49" charset="-122"/>
              </a:rPr>
              <a:t>    本文由古代文化典籍引出观点，以王阳明和自己的实例为论据，针对传统教育下的中国学生，</a:t>
            </a:r>
            <a:r>
              <a:rPr lang="zh-CN" altLang="en-US" sz="3000" b="1" dirty="0">
                <a:solidFill>
                  <a:srgbClr val="FF0000"/>
                </a:solidFill>
                <a:latin typeface="黑体" panose="02010609060101010101" pitchFamily="49" charset="-122"/>
                <a:ea typeface="黑体" panose="02010609060101010101" pitchFamily="49" charset="-122"/>
              </a:rPr>
              <a:t>论证了格物致知的真正含义，号召中国学生应有真正的格物致知精神。</a:t>
            </a:r>
            <a:endParaRPr lang="zh-CN" altLang="en-US" sz="3000" b="1" dirty="0">
              <a:solidFill>
                <a:srgbClr val="FF0000"/>
              </a:solidFill>
              <a:latin typeface="黑体" panose="02010609060101010101" pitchFamily="49" charset="-122"/>
              <a:ea typeface="黑体" panose="02010609060101010101" pitchFamily="49" charset="-122"/>
            </a:endParaRPr>
          </a:p>
        </p:txBody>
      </p:sp>
      <p:grpSp>
        <p:nvGrpSpPr>
          <p:cNvPr id="18" name="组合 17"/>
          <p:cNvGrpSpPr/>
          <p:nvPr/>
        </p:nvGrpSpPr>
        <p:grpSpPr>
          <a:xfrm>
            <a:off x="95250" y="334645"/>
            <a:ext cx="2346325" cy="649104"/>
            <a:chOff x="923" y="1552"/>
            <a:chExt cx="3695" cy="882"/>
          </a:xfrm>
        </p:grpSpPr>
        <p:pic>
          <p:nvPicPr>
            <p:cNvPr id="19" name="图片 18" descr="00 图标-04"/>
            <p:cNvPicPr>
              <a:picLocks noChangeAspect="1"/>
            </p:cNvPicPr>
            <p:nvPr/>
          </p:nvPicPr>
          <p:blipFill>
            <a:blip r:embed="rId2" cstate="print"/>
            <a:stretch>
              <a:fillRect/>
            </a:stretch>
          </p:blipFill>
          <p:spPr>
            <a:xfrm>
              <a:off x="923" y="1552"/>
              <a:ext cx="3695" cy="882"/>
            </a:xfrm>
            <a:prstGeom prst="rect">
              <a:avLst/>
            </a:prstGeom>
          </p:spPr>
        </p:pic>
        <p:sp>
          <p:nvSpPr>
            <p:cNvPr id="20"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课文小结</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347980" y="950595"/>
            <a:ext cx="8448675" cy="3926205"/>
          </a:xfrm>
          <a:prstGeom prst="rect">
            <a:avLst/>
          </a:prstGeom>
          <a:solidFill>
            <a:schemeClr val="bg1">
              <a:alpha val="20000"/>
            </a:schemeClr>
          </a:solidFill>
          <a:ln w="9525">
            <a:noFill/>
          </a:ln>
        </p:spPr>
        <p:txBody>
          <a:bodyPr lIns="68580" tIns="34290" rIns="68580" bIns="34290" anchor="t">
            <a:spAutoFit/>
          </a:bodyPr>
          <a:p>
            <a:pPr algn="ctr">
              <a:lnSpc>
                <a:spcPct val="110000"/>
              </a:lnSpc>
            </a:pPr>
            <a:r>
              <a:rPr lang="zh-CN" altLang="en-US" sz="3200" b="1" dirty="0">
                <a:solidFill>
                  <a:srgbClr val="FF0000"/>
                </a:solidFill>
                <a:latin typeface="楷体" panose="02010609060101010101" pitchFamily="49" charset="-122"/>
                <a:ea typeface="楷体" panose="02010609060101010101" pitchFamily="49" charset="-122"/>
              </a:rPr>
              <a:t>丁肇中逸事</a:t>
            </a:r>
            <a:endParaRPr lang="en-US" altLang="zh-CN" sz="3200" b="1" dirty="0">
              <a:solidFill>
                <a:srgbClr val="FF0000"/>
              </a:solidFill>
              <a:latin typeface="楷体" panose="02010609060101010101" pitchFamily="49" charset="-122"/>
              <a:ea typeface="楷体" panose="02010609060101010101" pitchFamily="49" charset="-122"/>
            </a:endParaRPr>
          </a:p>
          <a:p>
            <a:pPr>
              <a:lnSpc>
                <a:spcPct val="110000"/>
              </a:lnSpc>
            </a:pPr>
            <a:r>
              <a:rPr lang="en-US" altLang="zh-CN" sz="2800" b="1" dirty="0">
                <a:solidFill>
                  <a:srgbClr val="0000FF"/>
                </a:solidFill>
                <a:latin typeface="楷体" panose="02010609060101010101" pitchFamily="49" charset="-122"/>
                <a:ea typeface="楷体" panose="02010609060101010101" pitchFamily="49" charset="-122"/>
              </a:rPr>
              <a:t>    1972</a:t>
            </a:r>
            <a:r>
              <a:rPr lang="zh-CN" altLang="en-US" sz="2800" b="1" dirty="0">
                <a:solidFill>
                  <a:srgbClr val="0000FF"/>
                </a:solidFill>
                <a:latin typeface="楷体" panose="02010609060101010101" pitchFamily="49" charset="-122"/>
                <a:ea typeface="楷体" panose="02010609060101010101" pitchFamily="49" charset="-122"/>
              </a:rPr>
              <a:t>年夏，丁肇中实验小组利用美国布鲁克海文国家实验室的质子加速器寻找质量在</a:t>
            </a:r>
            <a:r>
              <a:rPr lang="en-US" altLang="zh-CN" sz="2800" b="1" dirty="0">
                <a:solidFill>
                  <a:srgbClr val="0000FF"/>
                </a:solidFill>
                <a:latin typeface="楷体" panose="02010609060101010101" pitchFamily="49" charset="-122"/>
                <a:ea typeface="楷体" panose="02010609060101010101" pitchFamily="49" charset="-122"/>
              </a:rPr>
              <a:t>1.5×109eV</a:t>
            </a:r>
            <a:r>
              <a:rPr lang="zh-CN" altLang="en-US" sz="2800" b="1" dirty="0">
                <a:solidFill>
                  <a:srgbClr val="0000FF"/>
                </a:solidFill>
                <a:latin typeface="楷体" panose="02010609060101010101" pitchFamily="49" charset="-122"/>
                <a:ea typeface="楷体" panose="02010609060101010101" pitchFamily="49" charset="-122"/>
              </a:rPr>
              <a:t>～</a:t>
            </a:r>
            <a:r>
              <a:rPr lang="en-US" altLang="zh-CN" sz="2800" b="1" dirty="0">
                <a:solidFill>
                  <a:srgbClr val="0000FF"/>
                </a:solidFill>
                <a:latin typeface="楷体" panose="02010609060101010101" pitchFamily="49" charset="-122"/>
                <a:ea typeface="楷体" panose="02010609060101010101" pitchFamily="49" charset="-122"/>
              </a:rPr>
              <a:t>5.5×109eV</a:t>
            </a:r>
            <a:r>
              <a:rPr lang="zh-CN" altLang="en-US" sz="2800" b="1" dirty="0">
                <a:solidFill>
                  <a:srgbClr val="0000FF"/>
                </a:solidFill>
                <a:latin typeface="楷体" panose="02010609060101010101" pitchFamily="49" charset="-122"/>
                <a:ea typeface="楷体" panose="02010609060101010101" pitchFamily="49" charset="-122"/>
              </a:rPr>
              <a:t>之间的长寿命中性粒子。</a:t>
            </a:r>
            <a:r>
              <a:rPr lang="en-US" altLang="zh-CN" sz="2800" b="1" dirty="0">
                <a:solidFill>
                  <a:srgbClr val="0000FF"/>
                </a:solidFill>
                <a:latin typeface="楷体" panose="02010609060101010101" pitchFamily="49" charset="-122"/>
                <a:ea typeface="楷体" panose="02010609060101010101" pitchFamily="49" charset="-122"/>
              </a:rPr>
              <a:t>1974</a:t>
            </a:r>
            <a:r>
              <a:rPr lang="zh-CN" altLang="en-US" sz="2800" b="1" dirty="0">
                <a:solidFill>
                  <a:srgbClr val="0000FF"/>
                </a:solidFill>
                <a:latin typeface="楷体" panose="02010609060101010101" pitchFamily="49" charset="-122"/>
                <a:ea typeface="楷体" panose="02010609060101010101" pitchFamily="49" charset="-122"/>
              </a:rPr>
              <a:t>年，他们发现了一个质量约为质子质量</a:t>
            </a:r>
            <a:r>
              <a:rPr lang="en-US" altLang="zh-CN" sz="2800" b="1" dirty="0">
                <a:solidFill>
                  <a:srgbClr val="0000FF"/>
                </a:solidFill>
                <a:latin typeface="楷体" panose="02010609060101010101" pitchFamily="49" charset="-122"/>
                <a:ea typeface="楷体" panose="02010609060101010101" pitchFamily="49" charset="-122"/>
              </a:rPr>
              <a:t>3</a:t>
            </a:r>
            <a:r>
              <a:rPr lang="zh-CN" altLang="en-US" sz="2800" b="1" dirty="0">
                <a:solidFill>
                  <a:srgbClr val="0000FF"/>
                </a:solidFill>
                <a:latin typeface="楷体" panose="02010609060101010101" pitchFamily="49" charset="-122"/>
                <a:ea typeface="楷体" panose="02010609060101010101" pitchFamily="49" charset="-122"/>
              </a:rPr>
              <a:t>倍</a:t>
            </a:r>
            <a:r>
              <a:rPr lang="en-US" altLang="zh-CN" sz="2800" b="1" dirty="0">
                <a:solidFill>
                  <a:srgbClr val="0000FF"/>
                </a:solidFill>
                <a:latin typeface="楷体" panose="02010609060101010101" pitchFamily="49" charset="-122"/>
                <a:ea typeface="楷体" panose="02010609060101010101" pitchFamily="49" charset="-122"/>
              </a:rPr>
              <a:t>(</a:t>
            </a:r>
            <a:r>
              <a:rPr lang="zh-CN" altLang="en-US" sz="2800" b="1" dirty="0">
                <a:solidFill>
                  <a:srgbClr val="0000FF"/>
                </a:solidFill>
                <a:latin typeface="楷体" panose="02010609060101010101" pitchFamily="49" charset="-122"/>
                <a:ea typeface="楷体" panose="02010609060101010101" pitchFamily="49" charset="-122"/>
              </a:rPr>
              <a:t>能量为</a:t>
            </a:r>
            <a:r>
              <a:rPr lang="en-US" altLang="zh-CN" sz="2800" b="1" dirty="0">
                <a:solidFill>
                  <a:srgbClr val="0000FF"/>
                </a:solidFill>
                <a:latin typeface="楷体" panose="02010609060101010101" pitchFamily="49" charset="-122"/>
                <a:ea typeface="楷体" panose="02010609060101010101" pitchFamily="49" charset="-122"/>
              </a:rPr>
              <a:t>3.1×109eV)</a:t>
            </a:r>
            <a:r>
              <a:rPr lang="zh-CN" altLang="en-US" sz="2800" b="1" dirty="0">
                <a:solidFill>
                  <a:srgbClr val="0000FF"/>
                </a:solidFill>
                <a:latin typeface="楷体" panose="02010609060101010101" pitchFamily="49" charset="-122"/>
                <a:ea typeface="楷体" panose="02010609060101010101" pitchFamily="49" charset="-122"/>
              </a:rPr>
              <a:t>的长寿命中性粒子。在公开发表这个发现时，丁肇中把这个新粒子取名为</a:t>
            </a:r>
            <a:r>
              <a:rPr lang="en-US" altLang="zh-CN" sz="2800" b="1" dirty="0">
                <a:solidFill>
                  <a:srgbClr val="0000FF"/>
                </a:solidFill>
                <a:latin typeface="楷体" panose="02010609060101010101" pitchFamily="49" charset="-122"/>
                <a:ea typeface="楷体" panose="02010609060101010101" pitchFamily="49" charset="-122"/>
              </a:rPr>
              <a:t>J</a:t>
            </a:r>
            <a:r>
              <a:rPr lang="zh-CN" altLang="en-US" sz="2800" b="1" dirty="0">
                <a:solidFill>
                  <a:srgbClr val="0000FF"/>
                </a:solidFill>
                <a:latin typeface="楷体" panose="02010609060101010101" pitchFamily="49" charset="-122"/>
                <a:ea typeface="楷体" panose="02010609060101010101" pitchFamily="49" charset="-122"/>
              </a:rPr>
              <a:t>粒子，“</a:t>
            </a:r>
            <a:r>
              <a:rPr lang="en-US" altLang="zh-CN" sz="2800" b="1" dirty="0">
                <a:solidFill>
                  <a:srgbClr val="0000FF"/>
                </a:solidFill>
                <a:latin typeface="楷体" panose="02010609060101010101" pitchFamily="49" charset="-122"/>
                <a:ea typeface="楷体" panose="02010609060101010101" pitchFamily="49" charset="-122"/>
              </a:rPr>
              <a:t>J”</a:t>
            </a:r>
            <a:r>
              <a:rPr lang="zh-CN" altLang="en-US" sz="2800" b="1" dirty="0">
                <a:solidFill>
                  <a:srgbClr val="0000FF"/>
                </a:solidFill>
                <a:latin typeface="楷体" panose="02010609060101010101" pitchFamily="49" charset="-122"/>
                <a:ea typeface="楷体" panose="02010609060101010101" pitchFamily="49" charset="-122"/>
              </a:rPr>
              <a:t>和汉字“丁”字形相近，寓意是中国人发现的粒子。</a:t>
            </a:r>
            <a:endParaRPr lang="zh-CN" altLang="en-US" sz="2800" b="1" dirty="0">
              <a:solidFill>
                <a:srgbClr val="0000FF"/>
              </a:solidFill>
              <a:latin typeface="楷体" panose="02010609060101010101" pitchFamily="49" charset="-122"/>
              <a:ea typeface="楷体" panose="02010609060101010101" pitchFamily="49" charset="-122"/>
            </a:endParaRPr>
          </a:p>
        </p:txBody>
      </p:sp>
      <p:grpSp>
        <p:nvGrpSpPr>
          <p:cNvPr id="18" name="组合 17"/>
          <p:cNvGrpSpPr/>
          <p:nvPr/>
        </p:nvGrpSpPr>
        <p:grpSpPr>
          <a:xfrm>
            <a:off x="95250" y="334645"/>
            <a:ext cx="2346325" cy="649104"/>
            <a:chOff x="923" y="1552"/>
            <a:chExt cx="3695" cy="882"/>
          </a:xfrm>
        </p:grpSpPr>
        <p:pic>
          <p:nvPicPr>
            <p:cNvPr id="19" name="图片 18" descr="00 图标-04"/>
            <p:cNvPicPr>
              <a:picLocks noChangeAspect="1"/>
            </p:cNvPicPr>
            <p:nvPr/>
          </p:nvPicPr>
          <p:blipFill>
            <a:blip r:embed="rId1" cstate="print"/>
            <a:stretch>
              <a:fillRect/>
            </a:stretch>
          </p:blipFill>
          <p:spPr>
            <a:xfrm>
              <a:off x="923" y="1552"/>
              <a:ext cx="3695" cy="882"/>
            </a:xfrm>
            <a:prstGeom prst="rect">
              <a:avLst/>
            </a:prstGeom>
          </p:spPr>
        </p:pic>
        <p:sp>
          <p:nvSpPr>
            <p:cNvPr id="2"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拓展阅读</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3730" y="827723"/>
            <a:ext cx="7877175" cy="3689350"/>
          </a:xfrm>
          <a:prstGeom prst="rect">
            <a:avLst/>
          </a:prstGeom>
          <a:solidFill>
            <a:schemeClr val="bg1">
              <a:alpha val="20000"/>
            </a:schemeClr>
          </a:solidFill>
          <a:ln w="9525">
            <a:noFill/>
          </a:ln>
        </p:spPr>
        <p:txBody>
          <a:bodyPr lIns="68580" tIns="34290" rIns="68580" bIns="34290" anchor="t">
            <a:spAutoFit/>
          </a:bodyPr>
          <a:p>
            <a:pPr>
              <a:lnSpc>
                <a:spcPct val="120000"/>
              </a:lnSpc>
            </a:pPr>
            <a:r>
              <a:rPr lang="zh-CN" altLang="en-US" sz="2800" b="1" dirty="0">
                <a:solidFill>
                  <a:srgbClr val="0000FF"/>
                </a:solidFill>
                <a:latin typeface="楷体" panose="02010609060101010101" pitchFamily="49" charset="-122"/>
                <a:ea typeface="楷体" panose="02010609060101010101" pitchFamily="49" charset="-122"/>
              </a:rPr>
              <a:t>与此同时，美国人里希特也发现了这种粒子，并取名为</a:t>
            </a:r>
            <a:r>
              <a:rPr lang="en-US" altLang="zh-CN" sz="2800" b="1" dirty="0">
                <a:solidFill>
                  <a:srgbClr val="0000FF"/>
                </a:solidFill>
                <a:latin typeface="楷体" panose="02010609060101010101" pitchFamily="49" charset="-122"/>
                <a:ea typeface="楷体" panose="02010609060101010101" pitchFamily="49" charset="-122"/>
              </a:rPr>
              <a:t>ψ</a:t>
            </a:r>
            <a:r>
              <a:rPr lang="zh-CN" altLang="en-US" sz="2800" b="1" dirty="0">
                <a:solidFill>
                  <a:srgbClr val="0000FF"/>
                </a:solidFill>
                <a:latin typeface="楷体" panose="02010609060101010101" pitchFamily="49" charset="-122"/>
                <a:ea typeface="楷体" panose="02010609060101010101" pitchFamily="49" charset="-122"/>
              </a:rPr>
              <a:t>粒子。后来人们就把这种粒子称为</a:t>
            </a:r>
            <a:r>
              <a:rPr lang="en-US" altLang="zh-CN" sz="2800" b="1" dirty="0">
                <a:solidFill>
                  <a:srgbClr val="0000FF"/>
                </a:solidFill>
                <a:latin typeface="楷体" panose="02010609060101010101" pitchFamily="49" charset="-122"/>
                <a:ea typeface="楷体" panose="02010609060101010101" pitchFamily="49" charset="-122"/>
              </a:rPr>
              <a:t>J/ψ</a:t>
            </a:r>
            <a:r>
              <a:rPr lang="zh-CN" altLang="en-US" sz="2800" b="1" dirty="0">
                <a:solidFill>
                  <a:srgbClr val="0000FF"/>
                </a:solidFill>
                <a:latin typeface="楷体" panose="02010609060101010101" pitchFamily="49" charset="-122"/>
                <a:ea typeface="楷体" panose="02010609060101010101" pitchFamily="49" charset="-122"/>
              </a:rPr>
              <a:t>粒子。</a:t>
            </a:r>
            <a:r>
              <a:rPr lang="en-US" altLang="zh-CN" sz="2800" b="1" dirty="0">
                <a:solidFill>
                  <a:srgbClr val="0000FF"/>
                </a:solidFill>
                <a:latin typeface="楷体" panose="02010609060101010101" pitchFamily="49" charset="-122"/>
                <a:ea typeface="楷体" panose="02010609060101010101" pitchFamily="49" charset="-122"/>
              </a:rPr>
              <a:t>J/ψ</a:t>
            </a:r>
            <a:r>
              <a:rPr lang="zh-CN" altLang="en-US" sz="2800" b="1" dirty="0">
                <a:solidFill>
                  <a:srgbClr val="0000FF"/>
                </a:solidFill>
                <a:latin typeface="楷体" panose="02010609060101010101" pitchFamily="49" charset="-122"/>
                <a:ea typeface="楷体" panose="02010609060101010101" pitchFamily="49" charset="-122"/>
              </a:rPr>
              <a:t>粒子具有奇特的性质，其寿命值比预料值大</a:t>
            </a:r>
            <a:r>
              <a:rPr lang="en-US" altLang="zh-CN" sz="2800" b="1" dirty="0">
                <a:solidFill>
                  <a:srgbClr val="0000FF"/>
                </a:solidFill>
                <a:latin typeface="楷体" panose="02010609060101010101" pitchFamily="49" charset="-122"/>
                <a:ea typeface="楷体" panose="02010609060101010101" pitchFamily="49" charset="-122"/>
              </a:rPr>
              <a:t>5000</a:t>
            </a:r>
            <a:r>
              <a:rPr lang="zh-CN" altLang="en-US" sz="2800" b="1" dirty="0">
                <a:solidFill>
                  <a:srgbClr val="0000FF"/>
                </a:solidFill>
                <a:latin typeface="楷体" panose="02010609060101010101" pitchFamily="49" charset="-122"/>
                <a:ea typeface="楷体" panose="02010609060101010101" pitchFamily="49" charset="-122"/>
              </a:rPr>
              <a:t>倍。这表明它有新的内部结构，不能用当时已知的</a:t>
            </a:r>
            <a:r>
              <a:rPr lang="en-US" altLang="zh-CN" sz="2800" b="1" dirty="0">
                <a:solidFill>
                  <a:srgbClr val="0000FF"/>
                </a:solidFill>
                <a:latin typeface="楷体" panose="02010609060101010101" pitchFamily="49" charset="-122"/>
                <a:ea typeface="楷体" panose="02010609060101010101" pitchFamily="49" charset="-122"/>
              </a:rPr>
              <a:t>3</a:t>
            </a:r>
            <a:r>
              <a:rPr lang="zh-CN" altLang="en-US" sz="2800" b="1" dirty="0">
                <a:solidFill>
                  <a:srgbClr val="0000FF"/>
                </a:solidFill>
                <a:latin typeface="楷体" panose="02010609060101010101" pitchFamily="49" charset="-122"/>
                <a:ea typeface="楷体" panose="02010609060101010101" pitchFamily="49" charset="-122"/>
              </a:rPr>
              <a:t>种味夸克来解释，而需要引进第四种夸克即粲夸克来解释。</a:t>
            </a:r>
            <a:r>
              <a:rPr lang="en-US" altLang="zh-CN" sz="2800" b="1" dirty="0">
                <a:solidFill>
                  <a:srgbClr val="0000FF"/>
                </a:solidFill>
                <a:latin typeface="楷体" panose="02010609060101010101" pitchFamily="49" charset="-122"/>
                <a:ea typeface="楷体" panose="02010609060101010101" pitchFamily="49" charset="-122"/>
              </a:rPr>
              <a:t>J/ψ</a:t>
            </a:r>
            <a:r>
              <a:rPr lang="zh-CN" altLang="en-US" sz="2800" b="1" dirty="0">
                <a:solidFill>
                  <a:srgbClr val="0000FF"/>
                </a:solidFill>
                <a:latin typeface="楷体" panose="02010609060101010101" pitchFamily="49" charset="-122"/>
                <a:ea typeface="楷体" panose="02010609060101010101" pitchFamily="49" charset="-122"/>
              </a:rPr>
              <a:t>粒子的发现大大推动了粒子物理学的发展。</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Rectangle 5"/>
          <p:cNvSpPr/>
          <p:nvPr/>
        </p:nvSpPr>
        <p:spPr>
          <a:xfrm>
            <a:off x="666115" y="1787208"/>
            <a:ext cx="7994650" cy="1568450"/>
          </a:xfrm>
          <a:prstGeom prst="rect">
            <a:avLst/>
          </a:prstGeom>
          <a:solidFill>
            <a:schemeClr val="bg1">
              <a:alpha val="40000"/>
            </a:schemeClr>
          </a:solidFill>
          <a:ln w="9525">
            <a:noFill/>
          </a:ln>
        </p:spPr>
        <p:txBody>
          <a:bodyPr wrap="square" anchor="ctr">
            <a:spAutoFit/>
          </a:bodyPr>
          <a:p>
            <a:pPr marL="457200" indent="-457200" eaLnBrk="0" hangingPunct="0">
              <a:lnSpc>
                <a:spcPct val="150000"/>
              </a:lnSpc>
              <a:buFont typeface="Wingdings" panose="05000000000000000000" charset="0"/>
              <a:buChar char="Ø"/>
            </a:pPr>
            <a:r>
              <a:rPr lang="zh-CN" altLang="en-US" sz="3200" b="1" dirty="0">
                <a:latin typeface="黑体" panose="02010609060101010101" pitchFamily="49" charset="-122"/>
                <a:ea typeface="黑体" panose="02010609060101010101" pitchFamily="49" charset="-122"/>
              </a:rPr>
              <a:t>你是怎么样看待学习成绩与综合能力的？请围绕这个话题在班内开展一场辩论赛。</a:t>
            </a:r>
            <a:endParaRPr lang="zh-CN" altLang="en-US" sz="3200" b="1" dirty="0">
              <a:latin typeface="黑体" panose="02010609060101010101" pitchFamily="49" charset="-122"/>
              <a:ea typeface="黑体" panose="02010609060101010101" pitchFamily="49" charset="-122"/>
            </a:endParaRPr>
          </a:p>
        </p:txBody>
      </p:sp>
      <p:grpSp>
        <p:nvGrpSpPr>
          <p:cNvPr id="18" name="组合 17"/>
          <p:cNvGrpSpPr/>
          <p:nvPr/>
        </p:nvGrpSpPr>
        <p:grpSpPr>
          <a:xfrm>
            <a:off x="95250" y="334645"/>
            <a:ext cx="2346325" cy="649104"/>
            <a:chOff x="923" y="1552"/>
            <a:chExt cx="3695" cy="882"/>
          </a:xfrm>
        </p:grpSpPr>
        <p:pic>
          <p:nvPicPr>
            <p:cNvPr id="19" name="图片 18" descr="00 图标-04"/>
            <p:cNvPicPr>
              <a:picLocks noChangeAspect="1"/>
            </p:cNvPicPr>
            <p:nvPr/>
          </p:nvPicPr>
          <p:blipFill>
            <a:blip r:embed="rId1" cstate="print"/>
            <a:stretch>
              <a:fillRect/>
            </a:stretch>
          </p:blipFill>
          <p:spPr>
            <a:xfrm>
              <a:off x="923" y="1552"/>
              <a:ext cx="3695" cy="882"/>
            </a:xfrm>
            <a:prstGeom prst="rect">
              <a:avLst/>
            </a:prstGeom>
          </p:spPr>
        </p:pic>
        <p:sp>
          <p:nvSpPr>
            <p:cNvPr id="2"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拓展提升</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2372632" y="1972420"/>
            <a:ext cx="4398737" cy="1198880"/>
          </a:xfrm>
          <a:prstGeom prst="rect">
            <a:avLst/>
          </a:prstGeom>
          <a:solidFill>
            <a:schemeClr val="bg1">
              <a:alpha val="20000"/>
            </a:schemeClr>
          </a:solidFill>
          <a:ln w="9525">
            <a:noFill/>
            <a:miter lim="800000"/>
          </a:ln>
        </p:spPr>
        <p:txBody>
          <a:bodyPr wrap="square">
            <a:spAutoFit/>
          </a:bodyPr>
          <a:lstStyle/>
          <a:p>
            <a:pPr>
              <a:lnSpc>
                <a:spcPct val="120000"/>
              </a:lnSpc>
              <a:spcBef>
                <a:spcPts val="1200"/>
              </a:spcBef>
            </a:pPr>
            <a:r>
              <a:rPr lang="en-US" altLang="zh-CN" sz="6000" b="1">
                <a:solidFill>
                  <a:srgbClr val="000000"/>
                </a:solidFill>
                <a:latin typeface="黑体" panose="02010609060101010101" pitchFamily="49" charset="-122"/>
                <a:ea typeface="黑体" panose="02010609060101010101" pitchFamily="49" charset="-122"/>
              </a:rPr>
              <a:t> </a:t>
            </a:r>
            <a:r>
              <a:rPr lang="zh-CN" altLang="en-US" sz="6000" b="1">
                <a:solidFill>
                  <a:srgbClr val="000000"/>
                </a:solidFill>
                <a:latin typeface="黑体" panose="02010609060101010101" pitchFamily="49" charset="-122"/>
                <a:ea typeface="黑体" panose="02010609060101010101" pitchFamily="49" charset="-122"/>
              </a:rPr>
              <a:t>谢谢观看！</a:t>
            </a:r>
            <a:endParaRPr lang="zh-CN" altLang="en-US" sz="6000" b="1">
              <a:solidFill>
                <a:srgbClr val="00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89" name="矩形 1"/>
          <p:cNvSpPr/>
          <p:nvPr/>
        </p:nvSpPr>
        <p:spPr>
          <a:xfrm>
            <a:off x="264160" y="1048385"/>
            <a:ext cx="8684895" cy="3709035"/>
          </a:xfrm>
          <a:prstGeom prst="rect">
            <a:avLst/>
          </a:prstGeom>
          <a:solidFill>
            <a:schemeClr val="bg1">
              <a:alpha val="49000"/>
            </a:schemeClr>
          </a:solidFill>
          <a:ln w="9525">
            <a:noFill/>
          </a:ln>
        </p:spPr>
        <p:txBody>
          <a:bodyPr wrap="square" anchor="t">
            <a:spAutoFit/>
          </a:bodyPr>
          <a:p>
            <a:pPr eaLnBrk="0">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本文选自</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瞭望</a:t>
            </a:r>
            <a:r>
              <a:rPr lang="en-US" altLang="zh-CN" sz="2800" b="1" dirty="0">
                <a:latin typeface="黑体" panose="02010609060101010101" pitchFamily="49" charset="-122"/>
                <a:ea typeface="黑体" panose="02010609060101010101" pitchFamily="49" charset="-122"/>
                <a:cs typeface="黑体" panose="02010609060101010101" pitchFamily="49" charset="-122"/>
              </a:rPr>
              <a:t>》1991</a:t>
            </a:r>
            <a:r>
              <a:rPr lang="zh-CN" altLang="en-US" sz="2800" b="1" dirty="0">
                <a:latin typeface="黑体" panose="02010609060101010101" pitchFamily="49" charset="-122"/>
                <a:ea typeface="黑体" panose="02010609060101010101" pitchFamily="49" charset="-122"/>
                <a:cs typeface="黑体" panose="02010609060101010101" pitchFamily="49" charset="-122"/>
              </a:rPr>
              <a:t>年第</a:t>
            </a:r>
            <a:r>
              <a:rPr lang="en-US" altLang="zh-CN" sz="2800" b="1" dirty="0">
                <a:latin typeface="黑体" panose="02010609060101010101" pitchFamily="49" charset="-122"/>
                <a:ea typeface="黑体" panose="02010609060101010101" pitchFamily="49" charset="-122"/>
                <a:cs typeface="黑体" panose="02010609060101010101" pitchFamily="49" charset="-122"/>
              </a:rPr>
              <a:t>44</a:t>
            </a:r>
            <a:r>
              <a:rPr lang="zh-CN" altLang="en-US" sz="2800" b="1" dirty="0">
                <a:latin typeface="黑体" panose="02010609060101010101" pitchFamily="49" charset="-122"/>
                <a:ea typeface="黑体" panose="02010609060101010101" pitchFamily="49" charset="-122"/>
                <a:cs typeface="黑体" panose="02010609060101010101" pitchFamily="49" charset="-122"/>
              </a:rPr>
              <a:t>期，有改动。受传统教育的影响，我国基础教育过于注重基础知识和基本技能的训练，而忽视对学生创新精神和实践能力的培养，致使学生大多“高分低能”。这已不适应社会、时代发展的需要，鉴于此，著名科学家丁肇中根据现代学术的发展和个人经验，并联系传统的文化背景和我国的现状，向我们提出了忠告：应有格物致知精神。 </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93675" y="277495"/>
            <a:ext cx="2346325" cy="649104"/>
            <a:chOff x="923" y="1552"/>
            <a:chExt cx="3695" cy="882"/>
          </a:xfrm>
        </p:grpSpPr>
        <p:pic>
          <p:nvPicPr>
            <p:cNvPr id="3" name="图片 2" descr="00 图标-04"/>
            <p:cNvPicPr>
              <a:picLocks noChangeAspect="1"/>
            </p:cNvPicPr>
            <p:nvPr/>
          </p:nvPicPr>
          <p:blipFill>
            <a:blip r:embed="rId1"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写作背景</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矩形 22"/>
          <p:cNvSpPr/>
          <p:nvPr/>
        </p:nvSpPr>
        <p:spPr>
          <a:xfrm>
            <a:off x="193675" y="1398270"/>
            <a:ext cx="8866505" cy="3537585"/>
          </a:xfrm>
          <a:prstGeom prst="rect">
            <a:avLst/>
          </a:prstGeom>
          <a:solidFill>
            <a:schemeClr val="bg1">
              <a:alpha val="57000"/>
            </a:schemeClr>
          </a:solidFill>
          <a:ln w="9525">
            <a:noFill/>
          </a:ln>
        </p:spPr>
        <p:txBody>
          <a:bodyPr wrap="square" anchor="t">
            <a:spAutoFit/>
          </a:bodyPr>
          <a:p>
            <a:pPr eaLnBrk="0" hangingPunct="0">
              <a:lnSpc>
                <a:spcPct val="140000"/>
              </a:lnSpc>
            </a:pPr>
            <a:r>
              <a:rPr lang="zh-CN" altLang="en-US" sz="3200" b="1" dirty="0">
                <a:latin typeface="黑体" panose="02010609060101010101" pitchFamily="49" charset="-122"/>
                <a:ea typeface="黑体" panose="02010609060101010101" pitchFamily="49" charset="-122"/>
                <a:cs typeface="黑体" panose="02010609060101010101" pitchFamily="49" charset="-122"/>
              </a:rPr>
              <a:t>丁</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肇</a:t>
            </a:r>
            <a:r>
              <a:rPr lang="zh-CN" altLang="en-US" sz="3200" b="1" dirty="0">
                <a:latin typeface="黑体" panose="02010609060101010101" pitchFamily="49" charset="-122"/>
                <a:ea typeface="黑体" panose="02010609060101010101" pitchFamily="49" charset="-122"/>
                <a:cs typeface="黑体" panose="02010609060101010101" pitchFamily="49" charset="-122"/>
              </a:rPr>
              <a:t>中</a:t>
            </a:r>
            <a:r>
              <a:rPr lang="en-US" altLang="zh-CN" sz="3200" b="1" dirty="0">
                <a:latin typeface="黑体" panose="02010609060101010101" pitchFamily="49" charset="-122"/>
                <a:ea typeface="黑体" panose="02010609060101010101" pitchFamily="49" charset="-122"/>
                <a:cs typeface="黑体" panose="02010609060101010101" pitchFamily="49" charset="-122"/>
              </a:rPr>
              <a:t>(    )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瞭</a:t>
            </a:r>
            <a:r>
              <a:rPr lang="zh-CN" altLang="en-US" sz="3200" b="1" dirty="0">
                <a:latin typeface="黑体" panose="02010609060101010101" pitchFamily="49" charset="-122"/>
                <a:ea typeface="黑体" panose="02010609060101010101" pitchFamily="49" charset="-122"/>
                <a:cs typeface="黑体" panose="02010609060101010101" pitchFamily="49" charset="-122"/>
              </a:rPr>
              <a:t>望（    ）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缅</a:t>
            </a:r>
            <a:r>
              <a:rPr lang="zh-CN" altLang="en-US" sz="3200" b="1" dirty="0">
                <a:latin typeface="黑体" panose="02010609060101010101" pitchFamily="49" charset="-122"/>
                <a:ea typeface="黑体" panose="02010609060101010101" pitchFamily="49" charset="-122"/>
                <a:cs typeface="黑体" panose="02010609060101010101" pitchFamily="49" charset="-122"/>
              </a:rPr>
              <a:t>怀（    ）朱</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熹</a:t>
            </a:r>
            <a:r>
              <a:rPr lang="en-US" altLang="zh-CN" sz="3200" b="1" dirty="0">
                <a:latin typeface="黑体" panose="02010609060101010101" pitchFamily="49" charset="-122"/>
                <a:ea typeface="黑体" panose="02010609060101010101" pitchFamily="49" charset="-122"/>
                <a:cs typeface="黑体" panose="02010609060101010101" pitchFamily="49" charset="-122"/>
              </a:rPr>
              <a:t>(    )  </a:t>
            </a:r>
            <a:r>
              <a:rPr lang="zh-CN" altLang="en-US" sz="3200" b="1" dirty="0">
                <a:latin typeface="黑体" panose="02010609060101010101" pitchFamily="49" charset="-122"/>
                <a:ea typeface="黑体" panose="02010609060101010101" pitchFamily="49" charset="-122"/>
                <a:cs typeface="黑体" panose="02010609060101010101" pitchFamily="49" charset="-122"/>
              </a:rPr>
              <a:t>格物</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致</a:t>
            </a:r>
            <a:r>
              <a:rPr lang="zh-CN" altLang="en-US" sz="3200" b="1" dirty="0">
                <a:latin typeface="黑体" panose="02010609060101010101" pitchFamily="49" charset="-122"/>
                <a:ea typeface="黑体" panose="02010609060101010101" pitchFamily="49" charset="-122"/>
                <a:cs typeface="黑体" panose="02010609060101010101" pitchFamily="49" charset="-122"/>
              </a:rPr>
              <a:t>知</a:t>
            </a:r>
            <a:r>
              <a:rPr lang="en-US" altLang="zh-CN" sz="3200" b="1" dirty="0">
                <a:latin typeface="黑体" panose="02010609060101010101" pitchFamily="49" charset="-122"/>
                <a:ea typeface="黑体" panose="02010609060101010101" pitchFamily="49" charset="-122"/>
                <a:cs typeface="黑体" panose="02010609060101010101" pitchFamily="49" charset="-122"/>
              </a:rPr>
              <a:t>(    )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诺</a:t>
            </a:r>
            <a:r>
              <a:rPr lang="zh-CN" altLang="en-US" sz="3200" b="1" dirty="0">
                <a:latin typeface="黑体" panose="02010609060101010101" pitchFamily="49" charset="-122"/>
                <a:ea typeface="黑体" panose="02010609060101010101" pitchFamily="49" charset="-122"/>
                <a:cs typeface="黑体" panose="02010609060101010101" pitchFamily="49" charset="-122"/>
              </a:rPr>
              <a:t>贝尔（   ）</a:t>
            </a:r>
            <a:endParaRPr lang="en-US" altLang="zh-CN" sz="3200" b="1" dirty="0">
              <a:latin typeface="黑体" panose="02010609060101010101" pitchFamily="49" charset="-122"/>
              <a:ea typeface="黑体" panose="02010609060101010101" pitchFamily="49" charset="-122"/>
              <a:cs typeface="黑体" panose="02010609060101010101" pitchFamily="49" charset="-122"/>
            </a:endParaRPr>
          </a:p>
          <a:p>
            <a:pPr eaLnBrk="0" hangingPunct="0">
              <a:lnSpc>
                <a:spcPct val="14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儒</a:t>
            </a:r>
            <a:r>
              <a:rPr lang="zh-CN" altLang="en-US" sz="3200" b="1" dirty="0">
                <a:latin typeface="黑体" panose="02010609060101010101" pitchFamily="49" charset="-122"/>
                <a:ea typeface="黑体" panose="02010609060101010101" pitchFamily="49" charset="-122"/>
                <a:cs typeface="黑体" panose="02010609060101010101" pitchFamily="49" charset="-122"/>
              </a:rPr>
              <a:t>家（    ）</a:t>
            </a: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袖</a:t>
            </a:r>
            <a:r>
              <a:rPr lang="zh-CN" altLang="en-US" sz="3200" b="1" dirty="0">
                <a:latin typeface="黑体" panose="02010609060101010101" pitchFamily="49" charset="-122"/>
                <a:ea typeface="黑体" panose="02010609060101010101" pitchFamily="49" charset="-122"/>
                <a:cs typeface="黑体" panose="02010609060101010101" pitchFamily="49" charset="-122"/>
              </a:rPr>
              <a:t>手旁观</a:t>
            </a:r>
            <a:r>
              <a:rPr lang="en-US" altLang="zh-CN" sz="3200" b="1" dirty="0">
                <a:latin typeface="黑体" panose="02010609060101010101" pitchFamily="49" charset="-122"/>
                <a:ea typeface="黑体" panose="02010609060101010101" pitchFamily="49" charset="-122"/>
                <a:cs typeface="黑体" panose="02010609060101010101" pitchFamily="49" charset="-122"/>
              </a:rPr>
              <a:t>(    )   </a:t>
            </a:r>
            <a:r>
              <a:rPr lang="zh-CN" altLang="en-US" sz="3200" b="1" dirty="0">
                <a:latin typeface="黑体" panose="02010609060101010101" pitchFamily="49" charset="-122"/>
                <a:ea typeface="黑体" panose="02010609060101010101" pitchFamily="49" charset="-122"/>
                <a:cs typeface="黑体" panose="02010609060101010101" pitchFamily="49" charset="-122"/>
              </a:rPr>
              <a:t>测</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量</a:t>
            </a:r>
            <a:r>
              <a:rPr lang="zh-CN" altLang="en-US"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latin typeface="黑体" panose="02010609060101010101" pitchFamily="49" charset="-122"/>
                <a:ea typeface="黑体" panose="02010609060101010101" pitchFamily="49" charset="-122"/>
                <a:cs typeface="黑体" panose="02010609060101010101" pitchFamily="49" charset="-122"/>
              </a:rPr>
              <a:t>埋</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没</a:t>
            </a:r>
            <a:r>
              <a:rPr lang="zh-CN" altLang="en-US"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latin typeface="黑体" panose="02010609060101010101" pitchFamily="49" charset="-122"/>
                <a:ea typeface="黑体" panose="02010609060101010101" pitchFamily="49" charset="-122"/>
                <a:cs typeface="黑体" panose="02010609060101010101" pitchFamily="49" charset="-122"/>
              </a:rPr>
              <a:t>不知所</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措</a:t>
            </a:r>
            <a:r>
              <a:rPr lang="zh-CN" altLang="en-US" sz="3200" b="1" dirty="0">
                <a:latin typeface="黑体" panose="02010609060101010101" pitchFamily="49" charset="-122"/>
                <a:ea typeface="黑体" panose="02010609060101010101" pitchFamily="49" charset="-122"/>
                <a:cs typeface="黑体" panose="02010609060101010101" pitchFamily="49" charset="-122"/>
              </a:rPr>
              <a:t>（    ） </a:t>
            </a:r>
            <a:endParaRPr lang="en-US" altLang="zh-CN" sz="3200" b="1" dirty="0">
              <a:latin typeface="黑体" panose="02010609060101010101" pitchFamily="49" charset="-122"/>
              <a:ea typeface="黑体" panose="02010609060101010101" pitchFamily="49" charset="-122"/>
              <a:cs typeface="黑体" panose="02010609060101010101" pitchFamily="49" charset="-122"/>
            </a:endParaRPr>
          </a:p>
          <a:p>
            <a:pPr eaLnBrk="0" hangingPunct="0">
              <a:lnSpc>
                <a:spcPct val="14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彷徨</a:t>
            </a:r>
            <a:r>
              <a:rPr lang="en-US" altLang="zh-CN" sz="3200" b="1" dirty="0">
                <a:latin typeface="黑体" panose="02010609060101010101" pitchFamily="49" charset="-122"/>
                <a:ea typeface="黑体" panose="02010609060101010101" pitchFamily="49" charset="-122"/>
                <a:cs typeface="黑体" panose="02010609060101010101" pitchFamily="49" charset="-122"/>
              </a:rPr>
              <a:t>(          )</a:t>
            </a:r>
            <a:endParaRPr lang="en-US" altLang="zh-CN" sz="3200" b="1" dirty="0">
              <a:latin typeface="黑体" panose="02010609060101010101" pitchFamily="49" charset="-122"/>
              <a:ea typeface="黑体" panose="02010609060101010101" pitchFamily="49" charset="-122"/>
              <a:cs typeface="黑体" panose="02010609060101010101" pitchFamily="49" charset="-122"/>
            </a:endParaRPr>
          </a:p>
        </p:txBody>
      </p:sp>
      <p:sp>
        <p:nvSpPr>
          <p:cNvPr id="42" name="矩形 41"/>
          <p:cNvSpPr/>
          <p:nvPr/>
        </p:nvSpPr>
        <p:spPr>
          <a:xfrm>
            <a:off x="1687513" y="1590675"/>
            <a:ext cx="908050" cy="522288"/>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zhào</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4" name="矩形 23"/>
          <p:cNvSpPr/>
          <p:nvPr/>
        </p:nvSpPr>
        <p:spPr>
          <a:xfrm>
            <a:off x="1452563" y="2244090"/>
            <a:ext cx="547688" cy="522288"/>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xī</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6" name="矩形 25"/>
          <p:cNvSpPr/>
          <p:nvPr/>
        </p:nvSpPr>
        <p:spPr>
          <a:xfrm>
            <a:off x="4617403" y="2244090"/>
            <a:ext cx="728663" cy="5238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zhì</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7" name="矩形 26"/>
          <p:cNvSpPr/>
          <p:nvPr/>
        </p:nvSpPr>
        <p:spPr>
          <a:xfrm>
            <a:off x="7781608" y="2242820"/>
            <a:ext cx="728663" cy="5238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nuò</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8" name="矩形 27"/>
          <p:cNvSpPr/>
          <p:nvPr/>
        </p:nvSpPr>
        <p:spPr>
          <a:xfrm>
            <a:off x="1687513" y="2904808"/>
            <a:ext cx="546100" cy="5238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rú</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9" name="矩形 28"/>
          <p:cNvSpPr/>
          <p:nvPr/>
        </p:nvSpPr>
        <p:spPr>
          <a:xfrm>
            <a:off x="4822190" y="2904808"/>
            <a:ext cx="728663" cy="5238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xiù</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30" name="矩形 29"/>
          <p:cNvSpPr/>
          <p:nvPr/>
        </p:nvSpPr>
        <p:spPr>
          <a:xfrm>
            <a:off x="7510463" y="2905125"/>
            <a:ext cx="1090613" cy="5238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lián</a:t>
            </a:r>
            <a:r>
              <a:rPr kumimoji="0" lang="en-US" altLang="zh-CN" sz="2800" b="1" i="0" u="none" strike="noStrike" kern="1200" cap="none" spc="0" normalizeH="0" baseline="0" noProof="0" dirty="0" err="1">
                <a:ln>
                  <a:noFill/>
                </a:ln>
                <a:solidFill>
                  <a:srgbClr val="0000FF"/>
                </a:solidFill>
                <a:effectLst/>
                <a:uLnTx/>
                <a:uFillTx/>
                <a:latin typeface="+mn-ea"/>
                <a:ea typeface="宋体" panose="02010600030101010101" pitchFamily="2" charset="-122"/>
                <a:cs typeface="+mn-cs"/>
              </a:rPr>
              <a:t>ɡ</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31" name="矩形 30"/>
          <p:cNvSpPr/>
          <p:nvPr/>
        </p:nvSpPr>
        <p:spPr>
          <a:xfrm>
            <a:off x="1604645" y="3639820"/>
            <a:ext cx="547688" cy="522288"/>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mò</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32" name="矩形 31"/>
          <p:cNvSpPr/>
          <p:nvPr/>
        </p:nvSpPr>
        <p:spPr>
          <a:xfrm>
            <a:off x="5012690" y="3574098"/>
            <a:ext cx="727075" cy="522288"/>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cuò</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46" name="矩形 45"/>
          <p:cNvSpPr/>
          <p:nvPr/>
        </p:nvSpPr>
        <p:spPr>
          <a:xfrm>
            <a:off x="1314133" y="4309110"/>
            <a:ext cx="1995488" cy="5238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pán</a:t>
            </a:r>
            <a:r>
              <a:rPr kumimoji="0" lang="en-US" altLang="zh-CN" sz="2800" b="1" i="0" u="none" strike="noStrike" kern="1200" cap="none" spc="0" normalizeH="0" baseline="0" noProof="0" dirty="0" err="1">
                <a:ln>
                  <a:noFill/>
                </a:ln>
                <a:solidFill>
                  <a:srgbClr val="0000FF"/>
                </a:solidFill>
                <a:effectLst/>
                <a:uLnTx/>
                <a:uFillTx/>
                <a:latin typeface="+mn-ea"/>
                <a:ea typeface="宋体" panose="02010600030101010101" pitchFamily="2" charset="-122"/>
                <a:cs typeface="+mn-cs"/>
              </a:rPr>
              <a:t>ɡ</a:t>
            </a:r>
            <a:r>
              <a:rPr kumimoji="0" lang="en-US" altLang="zh-CN" sz="2800" b="1" i="0" u="none" strike="noStrike" kern="1200" cap="none" spc="0" normalizeH="0" baseline="0" noProof="0" dirty="0">
                <a:ln>
                  <a:noFill/>
                </a:ln>
                <a:solidFill>
                  <a:srgbClr val="0000FF"/>
                </a:solidFill>
                <a:effectLst/>
                <a:uLnTx/>
                <a:uFillTx/>
                <a:latin typeface="+mn-ea"/>
                <a:ea typeface="+mn-ea"/>
                <a:cs typeface="+mn-cs"/>
              </a:rPr>
              <a:t> </a:t>
            </a: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huán</a:t>
            </a:r>
            <a:r>
              <a:rPr kumimoji="0" lang="en-US" altLang="zh-CN" sz="2800" b="1" i="0" u="none" strike="noStrike" kern="1200" cap="none" spc="0" normalizeH="0" baseline="0" noProof="0" dirty="0" err="1">
                <a:ln>
                  <a:noFill/>
                </a:ln>
                <a:solidFill>
                  <a:srgbClr val="0000FF"/>
                </a:solidFill>
                <a:effectLst/>
                <a:uLnTx/>
                <a:uFillTx/>
                <a:latin typeface="+mn-ea"/>
                <a:ea typeface="宋体" panose="02010600030101010101" pitchFamily="2" charset="-122"/>
                <a:cs typeface="+mn-cs"/>
              </a:rPr>
              <a:t>ɡ</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25" name="矩形 24"/>
          <p:cNvSpPr/>
          <p:nvPr/>
        </p:nvSpPr>
        <p:spPr>
          <a:xfrm>
            <a:off x="4528185" y="1589405"/>
            <a:ext cx="908050" cy="522288"/>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liào</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33" name="矩形 32"/>
          <p:cNvSpPr/>
          <p:nvPr/>
        </p:nvSpPr>
        <p:spPr>
          <a:xfrm>
            <a:off x="7600950" y="1502093"/>
            <a:ext cx="909638" cy="5238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rgbClr val="0000FF"/>
                </a:solidFill>
                <a:effectLst/>
                <a:uLnTx/>
                <a:uFillTx/>
                <a:latin typeface="+mn-ea"/>
                <a:ea typeface="+mn-ea"/>
                <a:cs typeface="+mn-cs"/>
              </a:rPr>
              <a:t>miǎn</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endParaRPr>
          </a:p>
        </p:txBody>
      </p:sp>
      <p:sp>
        <p:nvSpPr>
          <p:cNvPr id="16493" name="矩形 2"/>
          <p:cNvSpPr/>
          <p:nvPr/>
        </p:nvSpPr>
        <p:spPr>
          <a:xfrm>
            <a:off x="3663950" y="814388"/>
            <a:ext cx="1816100" cy="583565"/>
          </a:xfrm>
          <a:prstGeom prst="rect">
            <a:avLst/>
          </a:prstGeom>
          <a:noFill/>
          <a:ln w="9525">
            <a:noFill/>
          </a:ln>
        </p:spPr>
        <p:txBody>
          <a:bodyPr wrap="none" anchor="t">
            <a:spAutoFit/>
          </a:bodyPr>
          <a:p>
            <a:r>
              <a:rPr lang="zh-CN" altLang="en-US" sz="3200" b="1" dirty="0">
                <a:solidFill>
                  <a:srgbClr val="0000FF"/>
                </a:solidFill>
                <a:latin typeface="黑体" panose="02010609060101010101" pitchFamily="49" charset="-122"/>
                <a:ea typeface="黑体" panose="02010609060101010101" pitchFamily="49" charset="-122"/>
              </a:rPr>
              <a:t>◆生难字</a:t>
            </a:r>
            <a:endParaRPr lang="zh-CN" altLang="en-US" sz="3200" b="1" dirty="0">
              <a:solidFill>
                <a:srgbClr val="0000FF"/>
              </a:solidFill>
              <a:latin typeface="黑体" panose="02010609060101010101" pitchFamily="49" charset="-122"/>
              <a:ea typeface="黑体" panose="02010609060101010101" pitchFamily="49" charset="-122"/>
            </a:endParaRPr>
          </a:p>
        </p:txBody>
      </p:sp>
      <p:grpSp>
        <p:nvGrpSpPr>
          <p:cNvPr id="2" name="组合 1"/>
          <p:cNvGrpSpPr/>
          <p:nvPr/>
        </p:nvGrpSpPr>
        <p:grpSpPr>
          <a:xfrm>
            <a:off x="193675" y="277495"/>
            <a:ext cx="2346325" cy="649104"/>
            <a:chOff x="923" y="1552"/>
            <a:chExt cx="3695" cy="882"/>
          </a:xfrm>
        </p:grpSpPr>
        <p:pic>
          <p:nvPicPr>
            <p:cNvPr id="3" name="图片 2" descr="00 图标-04"/>
            <p:cNvPicPr>
              <a:picLocks noChangeAspect="1"/>
            </p:cNvPicPr>
            <p:nvPr/>
          </p:nvPicPr>
          <p:blipFill>
            <a:blip r:embed="rId1"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识文辩词</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arn(inVertical)">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barn(inVertical)">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42" grpId="0"/>
      <p:bldP spid="24" grpId="0"/>
      <p:bldP spid="26" grpId="0"/>
      <p:bldP spid="27" grpId="0"/>
      <p:bldP spid="28" grpId="0"/>
      <p:bldP spid="29" grpId="0"/>
      <p:bldP spid="30" grpId="0"/>
      <p:bldP spid="31" grpId="0"/>
      <p:bldP spid="32" grpId="0"/>
      <p:bldP spid="46" grpId="0"/>
      <p:bldP spid="25"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1"/>
          <p:cNvSpPr txBox="1"/>
          <p:nvPr/>
        </p:nvSpPr>
        <p:spPr>
          <a:xfrm>
            <a:off x="440055" y="1080770"/>
            <a:ext cx="8326120" cy="3693160"/>
          </a:xfrm>
          <a:prstGeom prst="rect">
            <a:avLst/>
          </a:prstGeom>
          <a:solidFill>
            <a:schemeClr val="bg1">
              <a:alpha val="57000"/>
            </a:schemeClr>
          </a:solidFill>
          <a:ln w="9525">
            <a:noFill/>
          </a:ln>
        </p:spPr>
        <p:txBody>
          <a:bodyPr wrap="square" lIns="68580" tIns="34290" rIns="68580" bIns="34290" anchor="ctr">
            <a:spAutoFit/>
          </a:bodyPr>
          <a:p>
            <a:pPr>
              <a:lnSpc>
                <a:spcPct val="11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【格物】</a:t>
            </a:r>
            <a:r>
              <a:rPr lang="zh-CN" altLang="en-US" sz="2800" b="1" dirty="0">
                <a:latin typeface="黑体" panose="02010609060101010101" pitchFamily="49" charset="-122"/>
                <a:ea typeface="黑体" panose="02010609060101010101" pitchFamily="49" charset="-122"/>
              </a:rPr>
              <a:t>推究事物的道理。格，探究、穷尽。</a:t>
            </a:r>
            <a:endParaRPr lang="en-US" altLang="zh-CN" sz="2800" b="1" dirty="0">
              <a:latin typeface="黑体" panose="02010609060101010101" pitchFamily="49" charset="-122"/>
              <a:ea typeface="黑体" panose="02010609060101010101" pitchFamily="49" charset="-122"/>
            </a:endParaRPr>
          </a:p>
          <a:p>
            <a:pPr>
              <a:lnSpc>
                <a:spcPct val="11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【致知】</a:t>
            </a:r>
            <a:r>
              <a:rPr lang="zh-CN" altLang="en-US" sz="2800" b="1" dirty="0">
                <a:latin typeface="黑体" panose="02010609060101010101" pitchFamily="49" charset="-122"/>
                <a:ea typeface="黑体" panose="02010609060101010101" pitchFamily="49" charset="-122"/>
              </a:rPr>
              <a:t>致，推及；知，认识。就是使心中已知之“理”，推开拓展，使认识达到无所不知的极限。</a:t>
            </a:r>
            <a:endParaRPr lang="en-US" altLang="zh-CN" sz="2800" b="1" dirty="0">
              <a:latin typeface="黑体" panose="02010609060101010101" pitchFamily="49" charset="-122"/>
              <a:ea typeface="黑体" panose="02010609060101010101" pitchFamily="49" charset="-122"/>
            </a:endParaRPr>
          </a:p>
          <a:p>
            <a:pPr>
              <a:lnSpc>
                <a:spcPct val="11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【彷徨】</a:t>
            </a:r>
            <a:r>
              <a:rPr lang="zh-CN" altLang="en-US" sz="2800" b="1" dirty="0">
                <a:latin typeface="黑体" panose="02010609060101010101" pitchFamily="49" charset="-122"/>
                <a:ea typeface="黑体" panose="02010609060101010101" pitchFamily="49" charset="-122"/>
              </a:rPr>
              <a:t>走来走去，犹豫不决，不知该往何处去。</a:t>
            </a:r>
            <a:endParaRPr lang="en-US" altLang="zh-CN" sz="2800" b="1" dirty="0">
              <a:latin typeface="黑体" panose="02010609060101010101" pitchFamily="49" charset="-122"/>
              <a:ea typeface="黑体" panose="02010609060101010101" pitchFamily="49" charset="-122"/>
            </a:endParaRPr>
          </a:p>
          <a:p>
            <a:pPr>
              <a:lnSpc>
                <a:spcPct val="11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【修身】</a:t>
            </a:r>
            <a:r>
              <a:rPr lang="zh-CN" altLang="en-US" sz="2800" b="1" dirty="0">
                <a:latin typeface="黑体" panose="02010609060101010101" pitchFamily="49" charset="-122"/>
                <a:ea typeface="黑体" panose="02010609060101010101" pitchFamily="49" charset="-122"/>
              </a:rPr>
              <a:t>旧时指努力提高自己的品德修养。</a:t>
            </a:r>
            <a:endParaRPr lang="en-US" altLang="zh-CN" sz="2800" b="1" dirty="0">
              <a:latin typeface="黑体" panose="02010609060101010101" pitchFamily="49" charset="-122"/>
              <a:ea typeface="黑体" panose="02010609060101010101" pitchFamily="49" charset="-122"/>
            </a:endParaRPr>
          </a:p>
          <a:p>
            <a:pPr>
              <a:lnSpc>
                <a:spcPct val="11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【清谈】</a:t>
            </a:r>
            <a:r>
              <a:rPr lang="zh-CN" altLang="en-US" sz="2800" b="1" dirty="0">
                <a:latin typeface="黑体" panose="02010609060101010101" pitchFamily="49" charset="-122"/>
                <a:ea typeface="黑体" panose="02010609060101010101" pitchFamily="49" charset="-122"/>
              </a:rPr>
              <a:t>本指魏晋间一些大夫不务实际，空谈哲理。后世泛指一般不切实际的谈论。</a:t>
            </a:r>
            <a:endParaRPr lang="en-US" altLang="zh-CN" sz="2800" b="1" dirty="0">
              <a:latin typeface="黑体" panose="02010609060101010101" pitchFamily="49" charset="-122"/>
              <a:ea typeface="黑体" panose="02010609060101010101" pitchFamily="49" charset="-122"/>
            </a:endParaRPr>
          </a:p>
        </p:txBody>
      </p:sp>
      <p:sp>
        <p:nvSpPr>
          <p:cNvPr id="16493" name="矩形 2"/>
          <p:cNvSpPr/>
          <p:nvPr/>
        </p:nvSpPr>
        <p:spPr>
          <a:xfrm>
            <a:off x="3309620" y="392748"/>
            <a:ext cx="2224405" cy="583565"/>
          </a:xfrm>
          <a:prstGeom prst="rect">
            <a:avLst/>
          </a:prstGeom>
          <a:noFill/>
          <a:ln w="9525">
            <a:noFill/>
          </a:ln>
        </p:spPr>
        <p:txBody>
          <a:bodyPr wrap="none" anchor="t">
            <a:spAutoFit/>
          </a:bodyPr>
          <a:p>
            <a:pPr algn="l"/>
            <a:r>
              <a:rPr lang="zh-CN" altLang="en-US" sz="3200" b="1" dirty="0">
                <a:solidFill>
                  <a:srgbClr val="0000FF"/>
                </a:solidFill>
                <a:latin typeface="黑体" panose="02010609060101010101" pitchFamily="49" charset="-122"/>
                <a:ea typeface="黑体" panose="02010609060101010101" pitchFamily="49" charset="-122"/>
              </a:rPr>
              <a:t>◆词语解释</a:t>
            </a:r>
            <a:endParaRPr lang="zh-CN" altLang="en-US" sz="32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charRg st="0" end="20"/>
                                            </p:txEl>
                                          </p:spTgt>
                                        </p:tgtEl>
                                        <p:attrNameLst>
                                          <p:attrName>style.visibility</p:attrName>
                                        </p:attrNameLst>
                                      </p:cBhvr>
                                      <p:to>
                                        <p:strVal val="visible"/>
                                      </p:to>
                                    </p:set>
                                    <p:animEffect transition="in" filter="fade">
                                      <p:cBhvr>
                                        <p:cTn id="7" dur="1000"/>
                                        <p:tgtEl>
                                          <p:spTgt spid="3">
                                            <p:txEl>
                                              <p:charRg st="0" end="20"/>
                                            </p:txEl>
                                          </p:spTgt>
                                        </p:tgtEl>
                                      </p:cBhvr>
                                    </p:animEffect>
                                    <p:anim calcmode="lin" valueType="num">
                                      <p:cBhvr>
                                        <p:cTn id="8" dur="1000" fill="hold"/>
                                        <p:tgtEl>
                                          <p:spTgt spid="3">
                                            <p:txEl>
                                              <p:charRg st="0" end="20"/>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0" end="2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20" end="64"/>
                                            </p:txEl>
                                          </p:spTgt>
                                        </p:tgtEl>
                                        <p:attrNameLst>
                                          <p:attrName>style.visibility</p:attrName>
                                        </p:attrNameLst>
                                      </p:cBhvr>
                                      <p:to>
                                        <p:strVal val="visible"/>
                                      </p:to>
                                    </p:set>
                                    <p:animEffect transition="in" filter="fade">
                                      <p:cBhvr>
                                        <p:cTn id="14" dur="1000"/>
                                        <p:tgtEl>
                                          <p:spTgt spid="3">
                                            <p:txEl>
                                              <p:charRg st="20" end="64"/>
                                            </p:txEl>
                                          </p:spTgt>
                                        </p:tgtEl>
                                      </p:cBhvr>
                                    </p:animEffect>
                                    <p:anim calcmode="lin" valueType="num">
                                      <p:cBhvr>
                                        <p:cTn id="15" dur="1000" fill="hold"/>
                                        <p:tgtEl>
                                          <p:spTgt spid="3">
                                            <p:txEl>
                                              <p:charRg st="20" end="6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20" end="6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charRg st="64" end="86"/>
                                            </p:txEl>
                                          </p:spTgt>
                                        </p:tgtEl>
                                        <p:attrNameLst>
                                          <p:attrName>style.visibility</p:attrName>
                                        </p:attrNameLst>
                                      </p:cBhvr>
                                      <p:to>
                                        <p:strVal val="visible"/>
                                      </p:to>
                                    </p:set>
                                    <p:animEffect transition="in" filter="fade">
                                      <p:cBhvr>
                                        <p:cTn id="21" dur="1000"/>
                                        <p:tgtEl>
                                          <p:spTgt spid="3">
                                            <p:txEl>
                                              <p:charRg st="64" end="86"/>
                                            </p:txEl>
                                          </p:spTgt>
                                        </p:tgtEl>
                                      </p:cBhvr>
                                    </p:animEffect>
                                    <p:anim calcmode="lin" valueType="num">
                                      <p:cBhvr>
                                        <p:cTn id="22" dur="1000" fill="hold"/>
                                        <p:tgtEl>
                                          <p:spTgt spid="3">
                                            <p:txEl>
                                              <p:charRg st="64" end="8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charRg st="64" end="8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charRg st="86" end="105"/>
                                            </p:txEl>
                                          </p:spTgt>
                                        </p:tgtEl>
                                        <p:attrNameLst>
                                          <p:attrName>style.visibility</p:attrName>
                                        </p:attrNameLst>
                                      </p:cBhvr>
                                      <p:to>
                                        <p:strVal val="visible"/>
                                      </p:to>
                                    </p:set>
                                    <p:animEffect transition="in" filter="fade">
                                      <p:cBhvr>
                                        <p:cTn id="28" dur="1000"/>
                                        <p:tgtEl>
                                          <p:spTgt spid="3">
                                            <p:txEl>
                                              <p:charRg st="86" end="105"/>
                                            </p:txEl>
                                          </p:spTgt>
                                        </p:tgtEl>
                                      </p:cBhvr>
                                    </p:animEffect>
                                    <p:anim calcmode="lin" valueType="num">
                                      <p:cBhvr>
                                        <p:cTn id="29" dur="1000" fill="hold"/>
                                        <p:tgtEl>
                                          <p:spTgt spid="3">
                                            <p:txEl>
                                              <p:charRg st="86" end="10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charRg st="86" end="10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charRg st="105" end="142"/>
                                            </p:txEl>
                                          </p:spTgt>
                                        </p:tgtEl>
                                        <p:attrNameLst>
                                          <p:attrName>style.visibility</p:attrName>
                                        </p:attrNameLst>
                                      </p:cBhvr>
                                      <p:to>
                                        <p:strVal val="visible"/>
                                      </p:to>
                                    </p:set>
                                    <p:animEffect transition="in" filter="fade">
                                      <p:cBhvr>
                                        <p:cTn id="35" dur="1000"/>
                                        <p:tgtEl>
                                          <p:spTgt spid="3">
                                            <p:txEl>
                                              <p:charRg st="105" end="142"/>
                                            </p:txEl>
                                          </p:spTgt>
                                        </p:tgtEl>
                                      </p:cBhvr>
                                    </p:animEffect>
                                    <p:anim calcmode="lin" valueType="num">
                                      <p:cBhvr>
                                        <p:cTn id="36" dur="1000" fill="hold"/>
                                        <p:tgtEl>
                                          <p:spTgt spid="3">
                                            <p:txEl>
                                              <p:charRg st="105" end="14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charRg st="105" end="14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436245" y="536575"/>
            <a:ext cx="8270875" cy="4070985"/>
          </a:xfrm>
          <a:prstGeom prst="rect">
            <a:avLst/>
          </a:prstGeom>
          <a:solidFill>
            <a:schemeClr val="bg1">
              <a:alpha val="57000"/>
            </a:schemeClr>
          </a:solidFill>
          <a:ln w="9525">
            <a:noFill/>
          </a:ln>
        </p:spPr>
        <p:txBody>
          <a:bodyPr wrap="square" lIns="68580" tIns="34290" rIns="68580" bIns="34290" anchor="ctr">
            <a:spAutoFit/>
          </a:bodyPr>
          <a:p>
            <a:pPr>
              <a:lnSpc>
                <a:spcPct val="12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【正心】</a:t>
            </a:r>
            <a:r>
              <a:rPr lang="zh-CN" altLang="en-US" sz="2800" b="1" dirty="0">
                <a:latin typeface="黑体" panose="02010609060101010101" pitchFamily="49" charset="-122"/>
                <a:ea typeface="黑体" panose="02010609060101010101" pitchFamily="49" charset="-122"/>
              </a:rPr>
              <a:t>即心要端正。</a:t>
            </a:r>
            <a:endParaRPr lang="en-US" altLang="zh-CN" sz="28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【齐家】</a:t>
            </a:r>
            <a:r>
              <a:rPr lang="zh-CN" altLang="en-US" sz="2800" b="1" dirty="0">
                <a:latin typeface="黑体" panose="02010609060101010101" pitchFamily="49" charset="-122"/>
                <a:ea typeface="黑体" panose="02010609060101010101" pitchFamily="49" charset="-122"/>
              </a:rPr>
              <a:t>即把自己的家族整顿好。</a:t>
            </a:r>
            <a:endParaRPr lang="en-US" altLang="zh-CN" sz="28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【袖手旁观】</a:t>
            </a:r>
            <a:r>
              <a:rPr lang="zh-CN" altLang="en-US" sz="2800" b="1" dirty="0">
                <a:latin typeface="黑体" panose="02010609060101010101" pitchFamily="49" charset="-122"/>
                <a:ea typeface="黑体" panose="02010609060101010101" pitchFamily="49" charset="-122"/>
              </a:rPr>
              <a:t>比喻置于事外或不协助别人。</a:t>
            </a:r>
            <a:endParaRPr lang="zh-CN" altLang="en-US" sz="28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【一帆风顺】</a:t>
            </a:r>
            <a:r>
              <a:rPr lang="zh-CN" altLang="en-US" sz="2800" b="1" dirty="0">
                <a:latin typeface="黑体" panose="02010609060101010101" pitchFamily="49" charset="-122"/>
                <a:ea typeface="黑体" panose="02010609060101010101" pitchFamily="49" charset="-122"/>
              </a:rPr>
              <a:t>比喻非常顺利，毫无挫折。</a:t>
            </a:r>
            <a:endParaRPr lang="en-US" altLang="zh-CN" sz="28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【格物致知】</a:t>
            </a:r>
            <a:r>
              <a:rPr lang="zh-CN" altLang="en-US" sz="2800" b="1" dirty="0">
                <a:latin typeface="黑体" panose="02010609060101010101" pitchFamily="49" charset="-122"/>
                <a:ea typeface="黑体" panose="02010609060101010101" pitchFamily="49" charset="-122"/>
              </a:rPr>
              <a:t>推究事物的原理，获得知识。</a:t>
            </a:r>
            <a:endParaRPr lang="en-US" altLang="zh-CN" sz="2800" b="1" dirty="0">
              <a:latin typeface="黑体" panose="02010609060101010101" pitchFamily="49" charset="-122"/>
              <a:ea typeface="黑体" panose="02010609060101010101" pitchFamily="49" charset="-122"/>
            </a:endParaRPr>
          </a:p>
          <a:p>
            <a:pPr>
              <a:lnSpc>
                <a:spcPct val="120000"/>
              </a:lnSpc>
              <a:spcBef>
                <a:spcPts val="600"/>
              </a:spcBef>
            </a:pPr>
            <a:r>
              <a:rPr lang="zh-CN" altLang="en-US" sz="2800" b="1" dirty="0">
                <a:solidFill>
                  <a:srgbClr val="FF0000"/>
                </a:solidFill>
                <a:latin typeface="黑体" panose="02010609060101010101" pitchFamily="49" charset="-122"/>
                <a:ea typeface="黑体" panose="02010609060101010101" pitchFamily="49" charset="-122"/>
              </a:rPr>
              <a:t>【不知所措】</a:t>
            </a:r>
            <a:r>
              <a:rPr lang="zh-CN" altLang="en-US" sz="2800" b="1" dirty="0">
                <a:latin typeface="黑体" panose="02010609060101010101" pitchFamily="49" charset="-122"/>
                <a:ea typeface="黑体" panose="02010609060101010101" pitchFamily="49" charset="-122"/>
              </a:rPr>
              <a:t>不知道怎么办才好。形容处境为难或心神慌乱。</a:t>
            </a:r>
            <a:endParaRPr lang="en-US" altLang="zh-CN" sz="28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0" end="10"/>
                                            </p:txEl>
                                          </p:spTgt>
                                        </p:tgtEl>
                                        <p:attrNameLst>
                                          <p:attrName>style.visibility</p:attrName>
                                        </p:attrNameLst>
                                      </p:cBhvr>
                                      <p:to>
                                        <p:strVal val="visible"/>
                                      </p:to>
                                    </p:set>
                                    <p:animEffect transition="in" filter="fade">
                                      <p:cBhvr>
                                        <p:cTn id="7" dur="1000"/>
                                        <p:tgtEl>
                                          <p:spTgt spid="2">
                                            <p:txEl>
                                              <p:charRg st="0" end="10"/>
                                            </p:txEl>
                                          </p:spTgt>
                                        </p:tgtEl>
                                      </p:cBhvr>
                                    </p:animEffect>
                                    <p:anim calcmode="lin" valueType="num">
                                      <p:cBhvr>
                                        <p:cTn id="8" dur="1000" fill="hold"/>
                                        <p:tgtEl>
                                          <p:spTgt spid="2">
                                            <p:txEl>
                                              <p:charRg st="0" end="10"/>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charRg st="10" end="25"/>
                                            </p:txEl>
                                          </p:spTgt>
                                        </p:tgtEl>
                                        <p:attrNameLst>
                                          <p:attrName>style.visibility</p:attrName>
                                        </p:attrNameLst>
                                      </p:cBhvr>
                                      <p:to>
                                        <p:strVal val="visible"/>
                                      </p:to>
                                    </p:set>
                                    <p:animEffect transition="in" filter="fade">
                                      <p:cBhvr>
                                        <p:cTn id="14" dur="1000"/>
                                        <p:tgtEl>
                                          <p:spTgt spid="2">
                                            <p:txEl>
                                              <p:charRg st="10" end="25"/>
                                            </p:txEl>
                                          </p:spTgt>
                                        </p:tgtEl>
                                      </p:cBhvr>
                                    </p:animEffect>
                                    <p:anim calcmode="lin" valueType="num">
                                      <p:cBhvr>
                                        <p:cTn id="15" dur="1000" fill="hold"/>
                                        <p:tgtEl>
                                          <p:spTgt spid="2">
                                            <p:txEl>
                                              <p:charRg st="10" end="2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charRg st="10" end="2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charRg st="25" end="44"/>
                                            </p:txEl>
                                          </p:spTgt>
                                        </p:tgtEl>
                                        <p:attrNameLst>
                                          <p:attrName>style.visibility</p:attrName>
                                        </p:attrNameLst>
                                      </p:cBhvr>
                                      <p:to>
                                        <p:strVal val="visible"/>
                                      </p:to>
                                    </p:set>
                                    <p:animEffect transition="in" filter="fade">
                                      <p:cBhvr>
                                        <p:cTn id="21" dur="1000"/>
                                        <p:tgtEl>
                                          <p:spTgt spid="2">
                                            <p:txEl>
                                              <p:charRg st="25" end="44"/>
                                            </p:txEl>
                                          </p:spTgt>
                                        </p:tgtEl>
                                      </p:cBhvr>
                                    </p:animEffect>
                                    <p:anim calcmode="lin" valueType="num">
                                      <p:cBhvr>
                                        <p:cTn id="22" dur="1000" fill="hold"/>
                                        <p:tgtEl>
                                          <p:spTgt spid="2">
                                            <p:txEl>
                                              <p:charRg st="25" end="4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charRg st="25" end="4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charRg st="44" end="62"/>
                                            </p:txEl>
                                          </p:spTgt>
                                        </p:tgtEl>
                                        <p:attrNameLst>
                                          <p:attrName>style.visibility</p:attrName>
                                        </p:attrNameLst>
                                      </p:cBhvr>
                                      <p:to>
                                        <p:strVal val="visible"/>
                                      </p:to>
                                    </p:set>
                                    <p:animEffect transition="in" filter="fade">
                                      <p:cBhvr>
                                        <p:cTn id="28" dur="1000"/>
                                        <p:tgtEl>
                                          <p:spTgt spid="2">
                                            <p:txEl>
                                              <p:charRg st="44" end="62"/>
                                            </p:txEl>
                                          </p:spTgt>
                                        </p:tgtEl>
                                      </p:cBhvr>
                                    </p:animEffect>
                                    <p:anim calcmode="lin" valueType="num">
                                      <p:cBhvr>
                                        <p:cTn id="29" dur="1000" fill="hold"/>
                                        <p:tgtEl>
                                          <p:spTgt spid="2">
                                            <p:txEl>
                                              <p:charRg st="44" end="6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charRg st="44" end="6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charRg st="62" end="81"/>
                                            </p:txEl>
                                          </p:spTgt>
                                        </p:tgtEl>
                                        <p:attrNameLst>
                                          <p:attrName>style.visibility</p:attrName>
                                        </p:attrNameLst>
                                      </p:cBhvr>
                                      <p:to>
                                        <p:strVal val="visible"/>
                                      </p:to>
                                    </p:set>
                                    <p:animEffect transition="in" filter="fade">
                                      <p:cBhvr>
                                        <p:cTn id="35" dur="1000"/>
                                        <p:tgtEl>
                                          <p:spTgt spid="2">
                                            <p:txEl>
                                              <p:charRg st="62" end="81"/>
                                            </p:txEl>
                                          </p:spTgt>
                                        </p:tgtEl>
                                      </p:cBhvr>
                                    </p:animEffect>
                                    <p:anim calcmode="lin" valueType="num">
                                      <p:cBhvr>
                                        <p:cTn id="36" dur="1000" fill="hold"/>
                                        <p:tgtEl>
                                          <p:spTgt spid="2">
                                            <p:txEl>
                                              <p:charRg st="62" end="8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charRg st="62" end="8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charRg st="81" end="108"/>
                                            </p:txEl>
                                          </p:spTgt>
                                        </p:tgtEl>
                                        <p:attrNameLst>
                                          <p:attrName>style.visibility</p:attrName>
                                        </p:attrNameLst>
                                      </p:cBhvr>
                                      <p:to>
                                        <p:strVal val="visible"/>
                                      </p:to>
                                    </p:set>
                                    <p:animEffect transition="in" filter="fade">
                                      <p:cBhvr>
                                        <p:cTn id="42" dur="1000"/>
                                        <p:tgtEl>
                                          <p:spTgt spid="2">
                                            <p:txEl>
                                              <p:charRg st="81" end="108"/>
                                            </p:txEl>
                                          </p:spTgt>
                                        </p:tgtEl>
                                      </p:cBhvr>
                                    </p:animEffect>
                                    <p:anim calcmode="lin" valueType="num">
                                      <p:cBhvr>
                                        <p:cTn id="43" dur="1000" fill="hold"/>
                                        <p:tgtEl>
                                          <p:spTgt spid="2">
                                            <p:txEl>
                                              <p:charRg st="81" end="10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charRg st="81" end="10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17195" y="926465"/>
            <a:ext cx="8310245" cy="1014730"/>
          </a:xfrm>
          <a:prstGeom prst="rect">
            <a:avLst/>
          </a:prstGeom>
          <a:solidFill>
            <a:schemeClr val="bg1">
              <a:alpha val="57000"/>
            </a:schemeClr>
          </a:solidFill>
        </p:spPr>
        <p:txBody>
          <a:bodyPr wrap="square">
            <a:spAutoFit/>
          </a:bodyPr>
          <a:p>
            <a:pPr marL="457200" marR="0" lvl="0" indent="-457200" algn="l" defTabSz="914400" rtl="0" eaLnBrk="1" fontAlgn="base" latinLnBrk="0" hangingPunct="1">
              <a:lnSpc>
                <a:spcPct val="100000"/>
              </a:lnSpc>
              <a:spcBef>
                <a:spcPct val="0"/>
              </a:spcBef>
              <a:spcAft>
                <a:spcPct val="0"/>
              </a:spcAft>
              <a:buClrTx/>
              <a:buSzTx/>
              <a:buFont typeface="Wingdings" panose="05000000000000000000" charset="0"/>
              <a:buChar char="u"/>
              <a:defRPr/>
            </a:pPr>
            <a:r>
              <a:rPr kumimoji="0" lang="zh-CN" altLang="en-US" sz="3000" b="1" i="0" u="none" strike="noStrike" kern="1200" cap="none" spc="0" normalizeH="0" baseline="0" noProof="0" dirty="0">
                <a:ln>
                  <a:noFill/>
                </a:ln>
                <a:solidFill>
                  <a:srgbClr val="0000FF"/>
                </a:solidFill>
                <a:effectLst/>
                <a:uLnTx/>
                <a:uFillTx/>
                <a:latin typeface="+mj-ea"/>
                <a:ea typeface="+mj-ea"/>
                <a:cs typeface="+mn-cs"/>
              </a:rPr>
              <a:t>什么叫“格物”和“致知”？“格物致知精神”是什么精神？</a:t>
            </a:r>
            <a:endParaRPr kumimoji="0" lang="zh-CN" altLang="en-US" sz="3000" b="1" i="0" u="none" strike="noStrike" kern="1200" cap="none" spc="0" normalizeH="0" baseline="0" noProof="0" dirty="0">
              <a:ln>
                <a:noFill/>
              </a:ln>
              <a:solidFill>
                <a:srgbClr val="0000FF"/>
              </a:solidFill>
              <a:effectLst/>
              <a:uLnTx/>
              <a:uFillTx/>
              <a:latin typeface="+mj-ea"/>
              <a:ea typeface="+mj-ea"/>
              <a:cs typeface="+mn-cs"/>
            </a:endParaRPr>
          </a:p>
        </p:txBody>
      </p:sp>
      <p:sp>
        <p:nvSpPr>
          <p:cNvPr id="35" name="Rectangle 3"/>
          <p:cNvSpPr txBox="1"/>
          <p:nvPr/>
        </p:nvSpPr>
        <p:spPr>
          <a:xfrm>
            <a:off x="890905" y="2082800"/>
            <a:ext cx="2963545" cy="1901190"/>
          </a:xfrm>
          <a:prstGeom prst="rect">
            <a:avLst/>
          </a:prstGeom>
          <a:noFill/>
          <a:ln w="12700" cmpd="sng">
            <a:noFill/>
            <a:prstDash val="sysDot"/>
          </a:ln>
        </p:spPr>
        <p:txBody>
          <a:bodyPr lIns="68580" tIns="34290" rIns="68580" bIns="34290" anchor="t"/>
          <a:p>
            <a:pPr marL="342900" indent="-342900" algn="ctr">
              <a:lnSpc>
                <a:spcPct val="90000"/>
              </a:lnSpc>
              <a:spcBef>
                <a:spcPct val="20000"/>
              </a:spcBef>
            </a:pPr>
            <a:r>
              <a:rPr lang="zh-CN" altLang="en-US" sz="3000" b="1" dirty="0">
                <a:solidFill>
                  <a:srgbClr val="FF00FF"/>
                </a:solidFill>
                <a:latin typeface="Arial" panose="020B0604020202020204" pitchFamily="34" charset="0"/>
                <a:ea typeface="黑体" panose="02010609060101010101" pitchFamily="49" charset="-122"/>
              </a:rPr>
              <a:t>格：探察、探究。</a:t>
            </a:r>
            <a:endParaRPr lang="zh-CN" altLang="en-US" sz="3000" b="1" dirty="0">
              <a:solidFill>
                <a:srgbClr val="FF00FF"/>
              </a:solidFill>
              <a:latin typeface="Arial" panose="020B0604020202020204" pitchFamily="34" charset="0"/>
              <a:ea typeface="黑体" panose="02010609060101010101" pitchFamily="49" charset="-122"/>
            </a:endParaRPr>
          </a:p>
          <a:p>
            <a:pPr marL="342900" indent="-342900" algn="ctr">
              <a:lnSpc>
                <a:spcPct val="90000"/>
              </a:lnSpc>
              <a:spcBef>
                <a:spcPct val="20000"/>
              </a:spcBef>
            </a:pPr>
            <a:r>
              <a:rPr lang="zh-CN" altLang="en-US" sz="3000" b="1" dirty="0">
                <a:solidFill>
                  <a:srgbClr val="FF00FF"/>
                </a:solidFill>
                <a:latin typeface="Arial" panose="020B0604020202020204" pitchFamily="34" charset="0"/>
                <a:ea typeface="黑体" panose="02010609060101010101" pitchFamily="49" charset="-122"/>
              </a:rPr>
              <a:t>物：物体、事物。</a:t>
            </a:r>
            <a:endParaRPr lang="zh-CN" altLang="en-US" sz="3000" b="1" dirty="0">
              <a:solidFill>
                <a:srgbClr val="FF00FF"/>
              </a:solidFill>
              <a:latin typeface="Arial" panose="020B0604020202020204" pitchFamily="34" charset="0"/>
              <a:ea typeface="黑体" panose="02010609060101010101" pitchFamily="49" charset="-122"/>
            </a:endParaRPr>
          </a:p>
          <a:p>
            <a:pPr marL="342900" indent="-342900" algn="ctr">
              <a:lnSpc>
                <a:spcPct val="90000"/>
              </a:lnSpc>
              <a:spcBef>
                <a:spcPct val="20000"/>
              </a:spcBef>
            </a:pPr>
            <a:r>
              <a:rPr lang="zh-CN" altLang="en-US" sz="3000" b="1" dirty="0">
                <a:solidFill>
                  <a:srgbClr val="FF00FF"/>
                </a:solidFill>
                <a:latin typeface="Arial" panose="020B0604020202020204" pitchFamily="34" charset="0"/>
                <a:ea typeface="黑体" panose="02010609060101010101" pitchFamily="49" charset="-122"/>
              </a:rPr>
              <a:t>致：达到、得到。</a:t>
            </a:r>
            <a:endParaRPr lang="zh-CN" altLang="en-US" sz="3000" b="1" dirty="0">
              <a:solidFill>
                <a:srgbClr val="FF00FF"/>
              </a:solidFill>
              <a:latin typeface="Arial" panose="020B0604020202020204" pitchFamily="34" charset="0"/>
              <a:ea typeface="黑体" panose="02010609060101010101" pitchFamily="49" charset="-122"/>
            </a:endParaRPr>
          </a:p>
          <a:p>
            <a:pPr marL="342900" indent="-342900" algn="ctr">
              <a:lnSpc>
                <a:spcPct val="90000"/>
              </a:lnSpc>
              <a:spcBef>
                <a:spcPct val="20000"/>
              </a:spcBef>
            </a:pPr>
            <a:r>
              <a:rPr lang="zh-CN" altLang="en-US" sz="3000" b="1" dirty="0">
                <a:solidFill>
                  <a:srgbClr val="FF00FF"/>
                </a:solidFill>
                <a:latin typeface="Arial" panose="020B0604020202020204" pitchFamily="34" charset="0"/>
                <a:ea typeface="黑体" panose="02010609060101010101" pitchFamily="49" charset="-122"/>
              </a:rPr>
              <a:t>知，知识、认识。</a:t>
            </a:r>
            <a:endParaRPr lang="zh-CN" altLang="en-US" sz="3000" b="1" dirty="0">
              <a:solidFill>
                <a:srgbClr val="FF00FF"/>
              </a:solidFill>
              <a:latin typeface="Arial" panose="020B0604020202020204" pitchFamily="34" charset="0"/>
              <a:ea typeface="黑体" panose="02010609060101010101" pitchFamily="49" charset="-122"/>
            </a:endParaRPr>
          </a:p>
          <a:p>
            <a:pPr marL="342900" indent="-342900" algn="ctr">
              <a:spcBef>
                <a:spcPct val="20000"/>
              </a:spcBef>
            </a:pPr>
            <a:endParaRPr lang="zh-CN" altLang="en-US" sz="3000" b="1" dirty="0">
              <a:solidFill>
                <a:srgbClr val="FF00FF"/>
              </a:solidFill>
              <a:latin typeface="Arial" panose="020B0604020202020204" pitchFamily="34" charset="0"/>
              <a:ea typeface="黑体" panose="02010609060101010101" pitchFamily="49" charset="-122"/>
            </a:endParaRPr>
          </a:p>
        </p:txBody>
      </p:sp>
      <p:grpSp>
        <p:nvGrpSpPr>
          <p:cNvPr id="3" name="组合 2"/>
          <p:cNvGrpSpPr/>
          <p:nvPr/>
        </p:nvGrpSpPr>
        <p:grpSpPr>
          <a:xfrm>
            <a:off x="212090" y="202565"/>
            <a:ext cx="2346325" cy="649104"/>
            <a:chOff x="923" y="1552"/>
            <a:chExt cx="3695" cy="882"/>
          </a:xfrm>
        </p:grpSpPr>
        <p:pic>
          <p:nvPicPr>
            <p:cNvPr id="4" name="图片 3"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文章感知</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6" name="文本框 5"/>
          <p:cNvSpPr txBox="1"/>
          <p:nvPr/>
        </p:nvSpPr>
        <p:spPr>
          <a:xfrm>
            <a:off x="4518660" y="2757170"/>
            <a:ext cx="4208780" cy="553085"/>
          </a:xfrm>
          <a:prstGeom prst="rect">
            <a:avLst/>
          </a:prstGeom>
          <a:solidFill>
            <a:schemeClr val="accent2">
              <a:alpha val="29000"/>
            </a:schemeClr>
          </a:solidFill>
          <a:ln w="28575" cmpd="sng">
            <a:solidFill>
              <a:srgbClr val="C00000"/>
            </a:solidFill>
            <a:prstDash val="sysDot"/>
          </a:ln>
        </p:spPr>
        <p:txBody>
          <a:bodyPr wrap="square" rtlCol="0">
            <a:spAutoFit/>
          </a:bodyPr>
          <a:p>
            <a:pPr marL="342900" indent="-342900" algn="ctr">
              <a:lnSpc>
                <a:spcPct val="100000"/>
              </a:lnSpc>
              <a:spcBef>
                <a:spcPct val="20000"/>
              </a:spcBef>
            </a:pPr>
            <a:r>
              <a:rPr lang="en-US" altLang="zh-CN" sz="3000" b="1" dirty="0">
                <a:solidFill>
                  <a:srgbClr val="FF0000"/>
                </a:solidFill>
                <a:ea typeface="黑体" panose="02010609060101010101" pitchFamily="49" charset="-122"/>
                <a:sym typeface="+mn-ea"/>
              </a:rPr>
              <a:t> </a:t>
            </a:r>
            <a:r>
              <a:rPr lang="zh-CN" altLang="en-US" sz="3000" b="1" dirty="0">
                <a:solidFill>
                  <a:srgbClr val="FF0000"/>
                </a:solidFill>
                <a:ea typeface="黑体" panose="02010609060101010101" pitchFamily="49" charset="-122"/>
                <a:sym typeface="+mn-ea"/>
              </a:rPr>
              <a:t>从探察物体而得到知识。</a:t>
            </a:r>
            <a:endParaRPr lang="zh-CN" altLang="en-US" sz="3000" b="1" dirty="0">
              <a:solidFill>
                <a:srgbClr val="FF0000"/>
              </a:solidFill>
              <a:latin typeface="Arial" panose="020B0604020202020204" pitchFamily="34" charset="0"/>
              <a:ea typeface="黑体" panose="02010609060101010101" pitchFamily="49" charset="-122"/>
              <a:sym typeface="+mn-ea"/>
            </a:endParaRPr>
          </a:p>
        </p:txBody>
      </p:sp>
      <p:sp>
        <p:nvSpPr>
          <p:cNvPr id="7" name="文本框 6"/>
          <p:cNvSpPr txBox="1"/>
          <p:nvPr/>
        </p:nvSpPr>
        <p:spPr>
          <a:xfrm>
            <a:off x="1383030" y="4239895"/>
            <a:ext cx="6692265" cy="553085"/>
          </a:xfrm>
          <a:prstGeom prst="rect">
            <a:avLst/>
          </a:prstGeom>
          <a:solidFill>
            <a:schemeClr val="accent2">
              <a:alpha val="29000"/>
            </a:schemeClr>
          </a:solidFill>
          <a:ln w="28575" cmpd="sng">
            <a:solidFill>
              <a:srgbClr val="C00000"/>
            </a:solidFill>
            <a:prstDash val="sysDot"/>
          </a:ln>
        </p:spPr>
        <p:txBody>
          <a:bodyPr wrap="none" rtlCol="0">
            <a:spAutoFit/>
          </a:bodyPr>
          <a:p>
            <a:pPr marL="342900" indent="-342900" algn="ctr">
              <a:lnSpc>
                <a:spcPct val="100000"/>
              </a:lnSpc>
              <a:spcBef>
                <a:spcPct val="20000"/>
              </a:spcBef>
            </a:pPr>
            <a:r>
              <a:rPr lang="zh-CN" altLang="en-US" sz="3000" b="1" dirty="0">
                <a:solidFill>
                  <a:srgbClr val="FF0000"/>
                </a:solidFill>
                <a:latin typeface="宋体" panose="02010600030101010101" pitchFamily="2" charset="-122"/>
                <a:ea typeface="黑体" panose="02010609060101010101" pitchFamily="49" charset="-122"/>
                <a:sym typeface="+mn-ea"/>
              </a:rPr>
              <a:t>“</a:t>
            </a:r>
            <a:r>
              <a:rPr lang="zh-CN" altLang="en-US" sz="3000" b="1" dirty="0">
                <a:solidFill>
                  <a:srgbClr val="FF0000"/>
                </a:solidFill>
                <a:latin typeface="黑体" panose="02010609060101010101" pitchFamily="49" charset="-122"/>
                <a:ea typeface="黑体" panose="02010609060101010101" pitchFamily="49" charset="-122"/>
                <a:sym typeface="+mn-ea"/>
              </a:rPr>
              <a:t>格物致知精神</a:t>
            </a:r>
            <a:r>
              <a:rPr lang="zh-CN" altLang="en-US" sz="3000" b="1" dirty="0">
                <a:solidFill>
                  <a:srgbClr val="FF0000"/>
                </a:solidFill>
                <a:latin typeface="宋体" panose="02010600030101010101" pitchFamily="2" charset="-122"/>
                <a:ea typeface="黑体" panose="02010609060101010101" pitchFamily="49" charset="-122"/>
                <a:sym typeface="+mn-ea"/>
              </a:rPr>
              <a:t>”</a:t>
            </a:r>
            <a:r>
              <a:rPr lang="zh-CN" altLang="en-US" sz="3000" b="1" dirty="0">
                <a:solidFill>
                  <a:srgbClr val="FF0000"/>
                </a:solidFill>
                <a:latin typeface="黑体" panose="02010609060101010101" pitchFamily="49" charset="-122"/>
                <a:ea typeface="黑体" panose="02010609060101010101" pitchFamily="49" charset="-122"/>
                <a:sym typeface="+mn-ea"/>
              </a:rPr>
              <a:t>就是</a:t>
            </a:r>
            <a:r>
              <a:rPr lang="zh-CN" altLang="en-US" sz="3000" b="1" dirty="0">
                <a:solidFill>
                  <a:srgbClr val="FF0000"/>
                </a:solidFill>
                <a:latin typeface="宋体" panose="02010600030101010101" pitchFamily="2" charset="-122"/>
                <a:ea typeface="黑体" panose="02010609060101010101" pitchFamily="49" charset="-122"/>
                <a:sym typeface="+mn-ea"/>
              </a:rPr>
              <a:t>“</a:t>
            </a:r>
            <a:r>
              <a:rPr lang="zh-CN" altLang="en-US" sz="3000" b="1" dirty="0">
                <a:solidFill>
                  <a:srgbClr val="FF0000"/>
                </a:solidFill>
                <a:latin typeface="黑体" panose="02010609060101010101" pitchFamily="49" charset="-122"/>
                <a:ea typeface="黑体" panose="02010609060101010101" pitchFamily="49" charset="-122"/>
                <a:sym typeface="+mn-ea"/>
              </a:rPr>
              <a:t>实验精神</a:t>
            </a:r>
            <a:r>
              <a:rPr lang="zh-CN" altLang="en-US" sz="3000" b="1" dirty="0">
                <a:solidFill>
                  <a:srgbClr val="FF0000"/>
                </a:solidFill>
                <a:latin typeface="宋体" panose="02010600030101010101" pitchFamily="2" charset="-122"/>
                <a:ea typeface="黑体" panose="02010609060101010101" pitchFamily="49" charset="-122"/>
                <a:sym typeface="+mn-ea"/>
              </a:rPr>
              <a:t>”</a:t>
            </a:r>
            <a:r>
              <a:rPr lang="zh-CN" altLang="en-US" sz="3000" b="1" dirty="0">
                <a:solidFill>
                  <a:srgbClr val="FF0000"/>
                </a:solidFill>
                <a:latin typeface="黑体" panose="02010609060101010101" pitchFamily="49" charset="-122"/>
                <a:ea typeface="黑体" panose="02010609060101010101" pitchFamily="49" charset="-122"/>
                <a:sym typeface="+mn-ea"/>
              </a:rPr>
              <a:t>。</a:t>
            </a:r>
            <a:endParaRPr lang="zh-CN" altLang="en-US" sz="3000" b="1" dirty="0">
              <a:solidFill>
                <a:srgbClr val="FF0000"/>
              </a:solidFill>
              <a:latin typeface="Arial" panose="020B0604020202020204" pitchFamily="34" charset="0"/>
              <a:ea typeface="黑体" panose="02010609060101010101" pitchFamily="49" charset="-122"/>
            </a:endParaRPr>
          </a:p>
        </p:txBody>
      </p:sp>
      <p:sp>
        <p:nvSpPr>
          <p:cNvPr id="8" name="右箭头 7"/>
          <p:cNvSpPr/>
          <p:nvPr/>
        </p:nvSpPr>
        <p:spPr>
          <a:xfrm>
            <a:off x="3854450" y="2833370"/>
            <a:ext cx="401955" cy="40195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
                                            <p:txEl>
                                              <p:charRg st="12" end="21"/>
                                            </p:txEl>
                                          </p:spTgt>
                                        </p:tgtEl>
                                        <p:attrNameLst>
                                          <p:attrName>style.visibility</p:attrName>
                                        </p:attrNameLst>
                                      </p:cBhvr>
                                      <p:to>
                                        <p:strVal val="visible"/>
                                      </p:to>
                                    </p:set>
                                    <p:animEffect transition="in" filter="box(out)">
                                      <p:cBhvr>
                                        <p:cTn id="12" dur="500"/>
                                        <p:tgtEl>
                                          <p:spTgt spid="35">
                                            <p:txEl>
                                              <p:charRg st="12" end="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
                                            <p:txEl>
                                              <p:charRg st="21" end="30"/>
                                            </p:txEl>
                                          </p:spTgt>
                                        </p:tgtEl>
                                        <p:attrNameLst>
                                          <p:attrName>style.visibility</p:attrName>
                                        </p:attrNameLst>
                                      </p:cBhvr>
                                      <p:to>
                                        <p:strVal val="visible"/>
                                      </p:to>
                                    </p:set>
                                    <p:animEffect transition="in" filter="box(out)">
                                      <p:cBhvr>
                                        <p:cTn id="17" dur="500"/>
                                        <p:tgtEl>
                                          <p:spTgt spid="35">
                                            <p:txEl>
                                              <p:charRg st="21" end="3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
                                            <p:txEl>
                                              <p:charRg st="30" end="39"/>
                                            </p:txEl>
                                          </p:spTgt>
                                        </p:tgtEl>
                                        <p:attrNameLst>
                                          <p:attrName>style.visibility</p:attrName>
                                        </p:attrNameLst>
                                      </p:cBhvr>
                                      <p:to>
                                        <p:strVal val="visible"/>
                                      </p:to>
                                    </p:set>
                                    <p:animEffect transition="in" filter="box(out)">
                                      <p:cBhvr>
                                        <p:cTn id="22" dur="500"/>
                                        <p:tgtEl>
                                          <p:spTgt spid="35">
                                            <p:txEl>
                                              <p:charRg st="30" end="3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
                                            <p:txEl>
                                              <p:charRg st="4" end="4"/>
                                            </p:txEl>
                                          </p:spTgt>
                                        </p:tgtEl>
                                        <p:attrNameLst>
                                          <p:attrName>style.visibility</p:attrName>
                                        </p:attrNameLst>
                                      </p:cBhvr>
                                      <p:to>
                                        <p:strVal val="visible"/>
                                      </p:to>
                                    </p:set>
                                    <p:animEffect transition="in" filter="box(out)">
                                      <p:cBhvr>
                                        <p:cTn id="27" dur="500"/>
                                        <p:tgtEl>
                                          <p:spTgt spid="35">
                                            <p:txEl>
                                              <p:char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P spid="2" grpId="0" bldLvl="0" animBg="1"/>
      <p:bldP spid="8" grpId="0" bldLvl="0" animBg="1"/>
      <p:bldP spid="6"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23900" y="514350"/>
            <a:ext cx="3917950" cy="645160"/>
          </a:xfrm>
          <a:prstGeom prst="rect">
            <a:avLst/>
          </a:prstGeom>
          <a:solidFill>
            <a:schemeClr val="bg1">
              <a:alpha val="57000"/>
            </a:schemeClr>
          </a:solidFill>
        </p:spPr>
        <p:txBody>
          <a:bodyPr wrap="square">
            <a:spAutoFit/>
          </a:bodyPr>
          <a:lstStyle/>
          <a:p>
            <a:pPr marL="457200" marR="0" lvl="0" indent="-457200" algn="l" defTabSz="914400" rtl="0" eaLnBrk="1" fontAlgn="base" latinLnBrk="0" hangingPunct="1">
              <a:lnSpc>
                <a:spcPct val="120000"/>
              </a:lnSpc>
              <a:spcBef>
                <a:spcPct val="0"/>
              </a:spcBef>
              <a:spcAft>
                <a:spcPct val="0"/>
              </a:spcAft>
              <a:buClrTx/>
              <a:buSzTx/>
              <a:buFont typeface="Wingdings" panose="05000000000000000000" charset="0"/>
              <a:buChar char="u"/>
              <a:defRPr/>
            </a:pPr>
            <a:r>
              <a:rPr kumimoji="0" lang="zh-CN" altLang="en-US" sz="3000" b="1" i="0" u="none" strike="noStrike" kern="1200" cap="none" spc="0" normalizeH="0" baseline="0" noProof="0" dirty="0">
                <a:ln>
                  <a:noFill/>
                </a:ln>
                <a:solidFill>
                  <a:srgbClr val="0000FF"/>
                </a:solidFill>
                <a:effectLst/>
                <a:uLnTx/>
                <a:uFillTx/>
                <a:latin typeface="+mj-ea"/>
                <a:ea typeface="+mj-ea"/>
                <a:cs typeface="+mn-cs"/>
              </a:rPr>
              <a:t>本文的论点是什么？</a:t>
            </a:r>
            <a:endParaRPr kumimoji="0" lang="zh-CN" altLang="en-US" sz="3000" b="1" i="0" u="none" strike="noStrike" kern="1200" cap="none" spc="0" normalizeH="0" baseline="0" noProof="0" dirty="0">
              <a:ln>
                <a:noFill/>
              </a:ln>
              <a:solidFill>
                <a:srgbClr val="0000FF"/>
              </a:solidFill>
              <a:effectLst/>
              <a:uLnTx/>
              <a:uFillTx/>
              <a:latin typeface="+mj-ea"/>
              <a:ea typeface="+mj-ea"/>
              <a:cs typeface="+mn-cs"/>
            </a:endParaRPr>
          </a:p>
        </p:txBody>
      </p:sp>
      <p:sp>
        <p:nvSpPr>
          <p:cNvPr id="3" name="Rectangle 3"/>
          <p:cNvSpPr txBox="1"/>
          <p:nvPr/>
        </p:nvSpPr>
        <p:spPr>
          <a:xfrm>
            <a:off x="723900" y="1350645"/>
            <a:ext cx="6490970" cy="556895"/>
          </a:xfrm>
          <a:prstGeom prst="rect">
            <a:avLst/>
          </a:prstGeom>
          <a:solidFill>
            <a:schemeClr val="accent2">
              <a:alpha val="36000"/>
            </a:schemeClr>
          </a:solidFill>
          <a:ln w="28575" cmpd="sng">
            <a:solidFill>
              <a:srgbClr val="C00000"/>
            </a:solidFill>
            <a:prstDash val="sysDot"/>
          </a:ln>
        </p:spPr>
        <p:txBody>
          <a:bodyPr lIns="68580" tIns="34290" rIns="68580" bIns="34290" anchor="t"/>
          <a:p>
            <a:pPr>
              <a:lnSpc>
                <a:spcPct val="110000"/>
              </a:lnSpc>
            </a:pPr>
            <a:r>
              <a:rPr lang="zh-CN" altLang="en-US" sz="3000" b="1" dirty="0">
                <a:solidFill>
                  <a:srgbClr val="FF0000"/>
                </a:solidFill>
                <a:latin typeface="黑体" panose="02010609060101010101" pitchFamily="49" charset="-122"/>
                <a:ea typeface="黑体" panose="02010609060101010101" pitchFamily="49" charset="-122"/>
              </a:rPr>
              <a:t>应有格物致知精神。（课题即是论点）</a:t>
            </a:r>
            <a:endParaRPr lang="zh-CN" altLang="en-US" sz="3000" b="1"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723900" y="2249170"/>
            <a:ext cx="3776980" cy="645160"/>
          </a:xfrm>
          <a:prstGeom prst="rect">
            <a:avLst/>
          </a:prstGeom>
          <a:solidFill>
            <a:schemeClr val="bg1">
              <a:alpha val="57000"/>
            </a:schemeClr>
          </a:solidFill>
        </p:spPr>
        <p:txBody>
          <a:bodyPr wrap="square">
            <a:spAutoFit/>
          </a:bodyPr>
          <a:lstStyle/>
          <a:p>
            <a:pPr marL="457200" marR="0" lvl="0" indent="-457200" algn="l" defTabSz="914400" rtl="0" eaLnBrk="1" fontAlgn="base" latinLnBrk="0" hangingPunct="1">
              <a:lnSpc>
                <a:spcPct val="120000"/>
              </a:lnSpc>
              <a:spcBef>
                <a:spcPct val="0"/>
              </a:spcBef>
              <a:spcAft>
                <a:spcPct val="0"/>
              </a:spcAft>
              <a:buClrTx/>
              <a:buSzTx/>
              <a:buFont typeface="Wingdings" panose="05000000000000000000" charset="0"/>
              <a:buChar char="u"/>
              <a:defRPr/>
            </a:pPr>
            <a:r>
              <a:rPr kumimoji="0" lang="zh-CN" altLang="en-US" sz="3000" b="1" i="0" u="none" strike="noStrike" kern="1200" cap="none" spc="0" normalizeH="0" baseline="0" noProof="0" dirty="0">
                <a:ln>
                  <a:noFill/>
                </a:ln>
                <a:solidFill>
                  <a:srgbClr val="0000FF"/>
                </a:solidFill>
                <a:effectLst/>
                <a:uLnTx/>
                <a:uFillTx/>
                <a:latin typeface="+mj-ea"/>
                <a:ea typeface="+mj-ea"/>
                <a:cs typeface="+mn-cs"/>
              </a:rPr>
              <a:t>本文的结论是什么？</a:t>
            </a:r>
            <a:endParaRPr kumimoji="0" lang="zh-CN" altLang="en-US" sz="3000" b="1" i="0" u="none" strike="noStrike" kern="1200" cap="none" spc="0" normalizeH="0" baseline="0" noProof="0" dirty="0">
              <a:ln>
                <a:noFill/>
              </a:ln>
              <a:solidFill>
                <a:srgbClr val="0000FF"/>
              </a:solidFill>
              <a:effectLst/>
              <a:uLnTx/>
              <a:uFillTx/>
              <a:latin typeface="+mj-ea"/>
              <a:ea typeface="+mj-ea"/>
              <a:cs typeface="+mn-cs"/>
            </a:endParaRPr>
          </a:p>
        </p:txBody>
      </p:sp>
      <p:sp>
        <p:nvSpPr>
          <p:cNvPr id="5" name="Rectangle 3"/>
          <p:cNvSpPr txBox="1"/>
          <p:nvPr/>
        </p:nvSpPr>
        <p:spPr>
          <a:xfrm>
            <a:off x="723900" y="3061335"/>
            <a:ext cx="7864475" cy="1529080"/>
          </a:xfrm>
          <a:prstGeom prst="rect">
            <a:avLst/>
          </a:prstGeom>
          <a:solidFill>
            <a:schemeClr val="accent2">
              <a:alpha val="36000"/>
            </a:schemeClr>
          </a:solidFill>
          <a:ln w="28575" cmpd="sng">
            <a:solidFill>
              <a:srgbClr val="C00000"/>
            </a:solidFill>
            <a:prstDash val="sysDot"/>
          </a:ln>
        </p:spPr>
        <p:txBody>
          <a:bodyPr lIns="68580" tIns="34290" rIns="68580" bIns="34290" anchor="t"/>
          <a:p>
            <a:pPr>
              <a:lnSpc>
                <a:spcPct val="11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希望我们这一代对于格物和致知有新的认识和思考，使得实验精神真正变成中国文化的一部分。</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3">
                                            <p:txEl>
                                              <p:charRg st="4294967295" end="4294967295"/>
                                            </p:txEl>
                                          </p:spTgt>
                                        </p:tgtEl>
                                        <p:attrNameLst>
                                          <p:attrName>style.visibility</p:attrName>
                                        </p:attrNameLst>
                                      </p:cBhvr>
                                      <p:to>
                                        <p:strVal val="visible"/>
                                      </p:to>
                                    </p:set>
                                    <p:animEffect transition="in" filter="box(out)">
                                      <p:cBhvr>
                                        <p:cTn id="16" dur="500"/>
                                        <p:tgtEl>
                                          <p:spTgt spid="3">
                                            <p:txEl>
                                              <p:charRg st="4294967295" end="4294967295"/>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3">
                                            <p:txEl>
                                              <p:charRg st="0" end="18"/>
                                            </p:txEl>
                                          </p:spTgt>
                                        </p:tgtEl>
                                        <p:attrNameLst>
                                          <p:attrName>style.visibility</p:attrName>
                                        </p:attrNameLst>
                                      </p:cBhvr>
                                      <p:to>
                                        <p:strVal val="visible"/>
                                      </p:to>
                                    </p:set>
                                    <p:animEffect transition="in" filter="box(out)">
                                      <p:cBhvr>
                                        <p:cTn id="19" dur="500"/>
                                        <p:tgtEl>
                                          <p:spTgt spid="3">
                                            <p:txEl>
                                              <p:charRg st="0" end="1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
                                            <p:txEl>
                                              <p:charRg st="4294967295" end="4294967295"/>
                                            </p:txEl>
                                          </p:spTgt>
                                        </p:tgtEl>
                                        <p:attrNameLst>
                                          <p:attrName>style.visibility</p:attrName>
                                        </p:attrNameLst>
                                      </p:cBhvr>
                                      <p:to>
                                        <p:strVal val="visible"/>
                                      </p:to>
                                    </p:set>
                                    <p:animEffect transition="in" filter="box(out)">
                                      <p:cBhvr>
                                        <p:cTn id="24" dur="500"/>
                                        <p:tgtEl>
                                          <p:spTgt spid="5">
                                            <p:txEl>
                                              <p:charRg st="4294967295" end="4294967295"/>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5">
                                            <p:txEl>
                                              <p:charRg st="0" end="47"/>
                                            </p:txEl>
                                          </p:spTgt>
                                        </p:tgtEl>
                                        <p:attrNameLst>
                                          <p:attrName>style.visibility</p:attrName>
                                        </p:attrNameLst>
                                      </p:cBhvr>
                                      <p:to>
                                        <p:strVal val="visible"/>
                                      </p:to>
                                    </p:set>
                                    <p:animEffect transition="in" filter="box(out)">
                                      <p:cBhvr>
                                        <p:cTn id="27" dur="500"/>
                                        <p:tgtEl>
                                          <p:spTgt spid="5">
                                            <p:txEl>
                                              <p:charRg st="0" end="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2" grpId="0" bldLvl="0" animBg="1"/>
      <p:bldP spid="4" grpId="1"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ABLE_BEAUTIFY" val="smartTable{2caeea93-929e-4c49-a9d3-5e41b1f0a102}"/>
</p:tagLst>
</file>

<file path=ppt/tags/tag64.xml><?xml version="1.0" encoding="utf-8"?>
<p:tagLst xmlns:p="http://schemas.openxmlformats.org/presentationml/2006/main">
  <p:tag name="KSO_WM_DOC_GUID" val="{43611213-e86c-4217-8c50-8b9cf9c0f4b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3856</Words>
  <Application>WPS 演示</Application>
  <PresentationFormat/>
  <Paragraphs>290</Paragraphs>
  <Slides>34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宋体</vt:lpstr>
      <vt:lpstr>Wingdings</vt:lpstr>
      <vt:lpstr>Times New Roman</vt:lpstr>
      <vt:lpstr>黑体</vt:lpstr>
      <vt:lpstr>华文新魏</vt:lpstr>
      <vt:lpstr>Wingdings</vt:lpstr>
      <vt:lpstr>Arial Unicode MS</vt:lpstr>
      <vt:lpstr>华文楷体</vt:lpstr>
      <vt:lpstr>楷体</vt:lpstr>
      <vt:lpstr>华文中宋</vt:lpstr>
      <vt:lpstr>微软雅黑</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aa</cp:lastModifiedBy>
  <cp:revision>1</cp:revision>
  <dcterms:created xsi:type="dcterms:W3CDTF">2020-04-06T02:19:14Z</dcterms:created>
  <dcterms:modified xsi:type="dcterms:W3CDTF">2020-04-06T02:19:14Z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