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71"/>
  </p:handoutMasterIdLst>
  <p:sldIdLst>
    <p:sldId id="497" r:id="rId3"/>
    <p:sldId id="498" r:id="rId4"/>
    <p:sldId id="499" r:id="rId5"/>
    <p:sldId id="500" r:id="rId6"/>
    <p:sldId id="448" r:id="rId7"/>
    <p:sldId id="449" r:id="rId8"/>
    <p:sldId id="260" r:id="rId9"/>
    <p:sldId id="309" r:id="rId10"/>
    <p:sldId id="310" r:id="rId11"/>
    <p:sldId id="551" r:id="rId13"/>
    <p:sldId id="450" r:id="rId14"/>
    <p:sldId id="552" r:id="rId15"/>
    <p:sldId id="451" r:id="rId16"/>
    <p:sldId id="359" r:id="rId17"/>
    <p:sldId id="553" r:id="rId18"/>
    <p:sldId id="360" r:id="rId19"/>
    <p:sldId id="554" r:id="rId20"/>
    <p:sldId id="452" r:id="rId21"/>
    <p:sldId id="362" r:id="rId22"/>
    <p:sldId id="555" r:id="rId23"/>
    <p:sldId id="453" r:id="rId24"/>
    <p:sldId id="317" r:id="rId25"/>
    <p:sldId id="356" r:id="rId26"/>
    <p:sldId id="319" r:id="rId27"/>
    <p:sldId id="320" r:id="rId28"/>
    <p:sldId id="454" r:id="rId29"/>
    <p:sldId id="321" r:id="rId30"/>
    <p:sldId id="322" r:id="rId31"/>
    <p:sldId id="557" r:id="rId32"/>
    <p:sldId id="560" r:id="rId33"/>
    <p:sldId id="559" r:id="rId34"/>
    <p:sldId id="558" r:id="rId35"/>
    <p:sldId id="561" r:id="rId36"/>
    <p:sldId id="455" r:id="rId37"/>
    <p:sldId id="326" r:id="rId38"/>
    <p:sldId id="327" r:id="rId39"/>
    <p:sldId id="328" r:id="rId40"/>
    <p:sldId id="352" r:id="rId41"/>
    <p:sldId id="456" r:id="rId42"/>
    <p:sldId id="330" r:id="rId43"/>
    <p:sldId id="573" r:id="rId44"/>
    <p:sldId id="569" r:id="rId45"/>
    <p:sldId id="570" r:id="rId46"/>
    <p:sldId id="571" r:id="rId47"/>
    <p:sldId id="331" r:id="rId48"/>
    <p:sldId id="332" r:id="rId49"/>
    <p:sldId id="576" r:id="rId50"/>
    <p:sldId id="577" r:id="rId51"/>
    <p:sldId id="457" r:id="rId52"/>
    <p:sldId id="336" r:id="rId53"/>
    <p:sldId id="578" r:id="rId54"/>
    <p:sldId id="364" r:id="rId55"/>
    <p:sldId id="334" r:id="rId56"/>
    <p:sldId id="333" r:id="rId57"/>
    <p:sldId id="458" r:id="rId58"/>
    <p:sldId id="339" r:id="rId59"/>
    <p:sldId id="288" r:id="rId60"/>
    <p:sldId id="342" r:id="rId61"/>
    <p:sldId id="459" r:id="rId62"/>
    <p:sldId id="367" r:id="rId63"/>
    <p:sldId id="368" r:id="rId64"/>
    <p:sldId id="369" r:id="rId65"/>
    <p:sldId id="460" r:id="rId66"/>
    <p:sldId id="371" r:id="rId67"/>
    <p:sldId id="372" r:id="rId68"/>
    <p:sldId id="461" r:id="rId69"/>
    <p:sldId id="462" r:id="rId70"/>
  </p:sldIdLst>
  <p:sldSz cx="9144000" cy="5144135" type="screen16x9"/>
  <p:notesSz cx="6858000" cy="9144000"/>
  <p:custDataLst>
    <p:tags r:id="rId7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S" lastIdx="11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58"/>
    <p:restoredTop sz="95682"/>
  </p:normalViewPr>
  <p:slideViewPr>
    <p:cSldViewPr snapToGrid="0" showGuides="1">
      <p:cViewPr varScale="1">
        <p:scale>
          <a:sx n="114" d="100"/>
          <a:sy n="114" d="100"/>
        </p:scale>
        <p:origin x="-126" y="-102"/>
      </p:cViewPr>
      <p:guideLst>
        <p:guide orient="horz" pos="1496"/>
        <p:guide pos="2880"/>
      </p:guideLst>
    </p:cSldViewPr>
  </p:slideViewPr>
  <p:outlineViewPr>
    <p:cViewPr>
      <p:scale>
        <a:sx n="33" d="100"/>
        <a:sy n="33" d="100"/>
      </p:scale>
      <p:origin x="0" y="-4782"/>
    </p:cViewPr>
  </p:outlineViewPr>
  <p:notesTextViewPr>
    <p:cViewPr>
      <p:scale>
        <a:sx n="1" d="1"/>
        <a:sy n="1" d="1"/>
      </p:scale>
      <p:origin x="0" y="0"/>
    </p:cViewPr>
  </p:notesTextViewPr>
  <p:gridSpacing cx="36003" cy="36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6" Type="http://schemas.openxmlformats.org/officeDocument/2006/relationships/tags" Target="tags/tag63.xml"/><Relationship Id="rId75" Type="http://schemas.openxmlformats.org/officeDocument/2006/relationships/commentAuthors" Target="commentAuthors.xml"/><Relationship Id="rId74" Type="http://schemas.openxmlformats.org/officeDocument/2006/relationships/tableStyles" Target="tableStyles.xml"/><Relationship Id="rId73" Type="http://schemas.openxmlformats.org/officeDocument/2006/relationships/viewProps" Target="viewProps.xml"/><Relationship Id="rId72" Type="http://schemas.openxmlformats.org/officeDocument/2006/relationships/presProps" Target="presProps.xml"/><Relationship Id="rId71" Type="http://schemas.openxmlformats.org/officeDocument/2006/relationships/handoutMaster" Target="handoutMasters/handoutMaster1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ln>
            <a:solidFill>
              <a:srgbClr val="000000"/>
            </a:solidFill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5363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2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ln>
            <a:solidFill>
              <a:srgbClr val="000000"/>
            </a:solidFill>
            <a:miter/>
          </a:ln>
        </p:spPr>
      </p:sp>
      <p:sp>
        <p:nvSpPr>
          <p:cNvPr id="55298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5299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00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ln>
            <a:solidFill>
              <a:srgbClr val="000000"/>
            </a:solidFill>
            <a:miter/>
          </a:ln>
        </p:spPr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7347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8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ln>
            <a:solidFill>
              <a:srgbClr val="000000"/>
            </a:solidFill>
            <a:miter/>
          </a:ln>
        </p:spPr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61443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44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ln>
            <a:solidFill>
              <a:srgbClr val="000000"/>
            </a:solidFill>
            <a:miter/>
          </a:ln>
        </p:spPr>
      </p:sp>
      <p:sp>
        <p:nvSpPr>
          <p:cNvPr id="63490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63491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2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/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85"/>
            <a:ext cx="7349400" cy="192803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630"/>
            <a:ext cx="7349400" cy="1104436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72"/>
            <a:ext cx="8229600" cy="4112608"/>
          </a:xfrm>
        </p:spPr>
        <p:txBody>
          <a:bodyPr/>
          <a:lstStyle>
            <a:lvl1pPr marL="1714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230"/>
            <a:ext cx="7349400" cy="76419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630"/>
            <a:ext cx="7349400" cy="35374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938"/>
            <a:ext cx="8226900" cy="3569841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858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0287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3716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656"/>
            <a:ext cx="5826600" cy="57517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827"/>
            <a:ext cx="5826600" cy="65078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6039"/>
            <a:ext cx="3882600" cy="356174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6039"/>
            <a:ext cx="3882600" cy="3561740"/>
          </a:xfrm>
        </p:spPr>
        <p:txBody>
          <a:bodyPr lIns="90000" tIns="46800" rIns="90000" bIns="46800">
            <a:normAutofit/>
          </a:bodyPr>
          <a:lstStyle>
            <a:lvl1pPr marL="1714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2032"/>
            <a:ext cx="4006800" cy="286235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672"/>
            <a:ext cx="4006800" cy="32971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428"/>
            <a:ext cx="4006800" cy="28623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672"/>
            <a:ext cx="4006800" cy="32971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544"/>
            <a:ext cx="3844800" cy="345642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4762800" y="1166544"/>
            <a:ext cx="3920400" cy="345642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85"/>
            <a:ext cx="783000" cy="3772366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685800" y="685885"/>
            <a:ext cx="6876900" cy="3772366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5" Type="http://schemas.openxmlformats.org/officeDocument/2006/relationships/theme" Target="../theme/theme1.xml"/><Relationship Id="rId84" Type="http://schemas.openxmlformats.org/officeDocument/2006/relationships/tags" Target="../tags/tag62.xml"/><Relationship Id="rId83" Type="http://schemas.openxmlformats.org/officeDocument/2006/relationships/tags" Target="../tags/tag61.xml"/><Relationship Id="rId82" Type="http://schemas.openxmlformats.org/officeDocument/2006/relationships/tags" Target="../tags/tag60.xml"/><Relationship Id="rId81" Type="http://schemas.openxmlformats.org/officeDocument/2006/relationships/tags" Target="../tags/tag59.xml"/><Relationship Id="rId80" Type="http://schemas.openxmlformats.org/officeDocument/2006/relationships/tags" Target="../tags/tag58.xml"/><Relationship Id="rId8" Type="http://schemas.openxmlformats.org/officeDocument/2006/relationships/slideLayout" Target="../slideLayouts/slideLayout8.xml"/><Relationship Id="rId79" Type="http://schemas.openxmlformats.org/officeDocument/2006/relationships/tags" Target="../tags/tag57.xml"/><Relationship Id="rId78" Type="http://schemas.openxmlformats.org/officeDocument/2006/relationships/slideLayout" Target="../slideLayouts/slideLayout78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9"/>
            </p:custDataLst>
          </p:nvPr>
        </p:nvSpPr>
        <p:spPr>
          <a:xfrm>
            <a:off x="456300" y="456356"/>
            <a:ext cx="8226900" cy="48606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0"/>
            </p:custDataLst>
          </p:nvPr>
        </p:nvSpPr>
        <p:spPr>
          <a:xfrm>
            <a:off x="456300" y="1136840"/>
            <a:ext cx="8226900" cy="3553099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1"/>
            </p:custDataLst>
          </p:nvPr>
        </p:nvSpPr>
        <p:spPr>
          <a:xfrm>
            <a:off x="4590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2"/>
            </p:custDataLst>
          </p:nvPr>
        </p:nvSpPr>
        <p:spPr>
          <a:xfrm>
            <a:off x="3087000" y="4736385"/>
            <a:ext cx="2970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3"/>
            </p:custDataLst>
          </p:nvPr>
        </p:nvSpPr>
        <p:spPr>
          <a:xfrm>
            <a:off x="66582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8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4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NULL" TargetMode="Externa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3.xml"/><Relationship Id="rId3" Type="http://schemas.openxmlformats.org/officeDocument/2006/relationships/audio" Target="../media/audio2.wav"/><Relationship Id="rId2" Type="http://schemas.openxmlformats.org/officeDocument/2006/relationships/image" Target="../media/image19.jpeg"/><Relationship Id="rId1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3.xml"/><Relationship Id="rId4" Type="http://schemas.openxmlformats.org/officeDocument/2006/relationships/image" Target="../media/image22.GIF"/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audio" Target="../media/audio3.wav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5.xml"/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7883" y="2822390"/>
            <a:ext cx="9129501" cy="911879"/>
            <a:chOff x="-121" y="5405"/>
            <a:chExt cx="14374" cy="1435"/>
          </a:xfrm>
        </p:grpSpPr>
        <p:sp>
          <p:nvSpPr>
            <p:cNvPr id="3" name="标题 1"/>
            <p:cNvSpPr txBox="1"/>
            <p:nvPr/>
          </p:nvSpPr>
          <p:spPr bwMode="auto">
            <a:xfrm>
              <a:off x="-121" y="5405"/>
              <a:ext cx="14374" cy="1435"/>
            </a:xfrm>
            <a:prstGeom prst="rect">
              <a:avLst/>
            </a:prstGeom>
            <a:solidFill>
              <a:schemeClr val="bg1">
                <a:alpha val="27000"/>
              </a:schemeClr>
            </a:solidFill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+mj-ea"/>
                  <a:cs typeface="+mj-cs"/>
                </a:rPr>
                <a:t>核舟记</a:t>
              </a:r>
              <a:endPara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73" y="6812"/>
              <a:ext cx="5204" cy="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2255" y="807403"/>
            <a:ext cx="8620125" cy="3692525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【译文】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明朝有个手艺奇妙精巧的人，叫王叔远，能够在直径一寸的木头上，雕刻出宫殿、器具、人物，以至飞鸟、走兽、树木、石头，没有一件不是就着木头原来的样子模拟某些东西的形状的，各有各的神情姿态。他曾经送给我一个用桃核雕成的小船，刻的是苏东坡泛舟于赤壁之下的情景。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44560" y="4507230"/>
            <a:ext cx="64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①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4"/>
          <p:cNvSpPr txBox="1"/>
          <p:nvPr/>
        </p:nvSpPr>
        <p:spPr>
          <a:xfrm>
            <a:off x="71120" y="180975"/>
            <a:ext cx="9001760" cy="4615815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28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舟首尾长约八分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有奇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高可二黍许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中轩敞者为舱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7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箬篷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覆之。旁开小窗，左右各四，共八扇。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启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窗而观，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4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雕栏相望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焉。闭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，则右刻“山高月小，水落石出”，左刻“清风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徐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来，水波不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兴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石青糁之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279015" y="180975"/>
            <a:ext cx="2359660" cy="7004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有余，多一点儿。奇，零数，余数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38675" y="180975"/>
            <a:ext cx="1911350" cy="7004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大约有两个黄米粒那么高。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1120" y="1437640"/>
            <a:ext cx="2639060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用箬竹叶做的船篷。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666865" y="180975"/>
            <a:ext cx="2169160" cy="7004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中间高起而宽敞的部分是船舱。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1120" y="2366010"/>
            <a:ext cx="2033270" cy="7004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雕刻着花纹的栏杆左右相对。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13600" y="1437640"/>
            <a:ext cx="795020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打开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530350" y="3728720"/>
            <a:ext cx="1610995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徐</a:t>
            </a:r>
            <a:r>
              <a:rPr lang="en-US" altLang="zh-CN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,</a:t>
            </a: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慢慢地。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363470" y="2574290"/>
            <a:ext cx="2066925" cy="3956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代词</a:t>
            </a:r>
            <a:r>
              <a:rPr lang="en-US" altLang="zh-CN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,</a:t>
            </a: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指代窗户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76345" y="3728720"/>
            <a:ext cx="130302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兴，起。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79365" y="3523615"/>
            <a:ext cx="3852545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意思是用石青涂在刻字的凹处。糁，用颜料等涂上。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44560" y="4507230"/>
            <a:ext cx="64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②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42" grpId="0"/>
      <p:bldP spid="43" grpId="0"/>
      <p:bldP spid="44" grpId="0"/>
      <p:bldP spid="45" grpId="0"/>
      <p:bldP spid="3" grpId="0"/>
      <p:bldP spid="2" grpId="0" bldLvl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1620" y="537528"/>
            <a:ext cx="8620125" cy="3969385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【译文】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船从头到尾长约八分多一点，高度约二分上下。中间高起而宽敞的部分是船舱，用箬竹叶做成的船篷覆盖着它。船舱旁边辟有小窗，左右各四扇，一共八扇。推开窗户来看，雕刻着花纹的栏杆左右相对。关上它，就见右边刻着“山高月小，水落石出”，左边刻着“清风徐来，水波不兴”，用石青涂在刻着字的凹处。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44560" y="4507230"/>
            <a:ext cx="64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②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4"/>
          <p:cNvSpPr txBox="1"/>
          <p:nvPr/>
        </p:nvSpPr>
        <p:spPr>
          <a:xfrm>
            <a:off x="52070" y="129540"/>
            <a:ext cx="9135110" cy="4661535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25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船头坐三人，中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峨冠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而多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髯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者为东坡，佛印居右，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0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鲁直居左。苏、黄共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阅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手卷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。东坡右手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执卷端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，左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6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手抚鲁直背。鲁直左手执卷末，右手指卷，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如有所语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东坡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现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右足，鲁直现左足，各微侧，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其两膝相比者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各隐卷底衣褶中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274060" y="129540"/>
            <a:ext cx="1767205" cy="7004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高高的</a:t>
            </a: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帽子。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峨，高。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52670" y="129673"/>
            <a:ext cx="1612900" cy="7004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两腮的胡子，也泛指胡须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08020" y="1349190"/>
            <a:ext cx="757238" cy="4298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观看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39268" y="1349508"/>
            <a:ext cx="466725" cy="4298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拿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232650" y="1349375"/>
            <a:ext cx="1954530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指手卷的右端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4950" y="2245360"/>
            <a:ext cx="2442845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好像在说什么似的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1200" y="3074670"/>
            <a:ext cx="783590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露出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064510" y="4090670"/>
            <a:ext cx="2185670" cy="7004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各自隐藏在手卷下边的衣褶里。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72230" y="1143635"/>
            <a:ext cx="2537460" cy="7004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只能卷舒而不能悬挂的横幅书画长卷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44560" y="4507230"/>
            <a:ext cx="64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③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59830" y="3910965"/>
            <a:ext cx="2456815" cy="7004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他们的相互靠近的两膝。比，靠近。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8" grpId="0"/>
      <p:bldP spid="21" grpId="0"/>
      <p:bldP spid="22" grpId="0"/>
      <p:bldP spid="23" grpId="0"/>
      <p:bldP spid="24" grpId="0"/>
      <p:bldP spid="33" grpId="0"/>
      <p:bldP spid="34" grpId="0"/>
      <p:bldP spid="2" grpId="0" bldLvl="0" animBg="1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4"/>
          <p:cNvSpPr txBox="1"/>
          <p:nvPr/>
        </p:nvSpPr>
        <p:spPr>
          <a:xfrm>
            <a:off x="97155" y="701675"/>
            <a:ext cx="8949055" cy="3580765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21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佛印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绝类弥勒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，袒胸露乳，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矫首昂视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，神情与苏、黄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不属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。卧右膝，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诎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右臂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支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船，而竖其左膝，左臂挂念珠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倚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珠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可历历数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也。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68655" y="767080"/>
            <a:ext cx="2981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极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像弥勒佛。类，像。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59280" y="1929130"/>
            <a:ext cx="14592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不相类似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08805" y="1929130"/>
            <a:ext cx="24276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同“屈”</a:t>
            </a:r>
            <a:r>
              <a:rPr lang="en-US" altLang="zh-CN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弯曲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57975" y="1929130"/>
            <a:ext cx="8940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支撑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50703" y="3035433"/>
            <a:ext cx="4413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靠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60390" y="3035300"/>
            <a:ext cx="33858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可以清清楚楚地数出来。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44560" y="4507230"/>
            <a:ext cx="64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③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72380" y="767080"/>
            <a:ext cx="2981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抬头仰望。矫，举。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0" grpId="0"/>
      <p:bldP spid="25" grpId="0"/>
      <p:bldP spid="28" grpId="0"/>
      <p:bldP spid="29" grpId="0"/>
      <p:bldP spid="30" grpId="0"/>
      <p:bldP spid="3" grpId="0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544560" y="4507230"/>
            <a:ext cx="64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③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525" y="372110"/>
            <a:ext cx="8871585" cy="4399915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【译文】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船头坐着三个人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间戴着高高的帽子、长着浓密胡子的人是苏东坡，佛印坐在右边，黄鲁直坐在左边。苏东坡、黄鲁直共同看着一幅手卷。东坡的右手拿着手卷的右端，左手抚着鲁直的背脊。鲁直左手拿着手卷的左端，右手指着手卷，好像在说什么似的。东坡露出右脚，鲁直露出左脚，各自略微侧着身子，他们紧靠着的两膝，都隐蔽在手卷下边的衣褶里。佛印极像弥勒佛，敞胸露怀，抬头仰望，神情和苏、黄不相类似。他平放着右膝，弯着右臂支撑在船上，而竖起他的左膝，左臂挂着念珠挨着左膝——念珠可以清清楚楚地数出来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4"/>
          <p:cNvSpPr txBox="1"/>
          <p:nvPr/>
        </p:nvSpPr>
        <p:spPr>
          <a:xfrm>
            <a:off x="74295" y="200025"/>
            <a:ext cx="8994775" cy="4586605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21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舟尾横卧一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楫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。楫左右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舟子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各一人。居右者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椎髻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仰面，左手倚一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衡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木，右手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攀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右趾，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若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啸呼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状。居左者右手执蒲葵扇，左手抚炉，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1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炉上有壶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其人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视端容寂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若听茶声然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241040" y="363855"/>
            <a:ext cx="8293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船桨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67910" y="1401445"/>
            <a:ext cx="13957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同“横”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87920" y="1401260"/>
            <a:ext cx="5032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扳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9543" y="2468378"/>
            <a:ext cx="5524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像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2310" y="2468245"/>
            <a:ext cx="8286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呼叫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41040" y="3376295"/>
            <a:ext cx="2661920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眼睛正视着</a:t>
            </a:r>
            <a:r>
              <a:rPr lang="en-US" altLang="zh-CN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茶炉</a:t>
            </a:r>
            <a:r>
              <a:rPr lang="en-US" altLang="zh-CN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)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，神色平静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07355" y="363855"/>
            <a:ext cx="1558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撑船的人。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3265" y="1281430"/>
            <a:ext cx="2517775" cy="7004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椎形发髻。</a:t>
            </a: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椎，即槌，敲击的器具</a:t>
            </a: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41365" y="3376295"/>
            <a:ext cx="3301365" cy="10045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好像在听茶水烧开了没有的样子。若</a:t>
            </a:r>
            <a:r>
              <a:rPr lang="en-US" altLang="zh-CN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......</a:t>
            </a: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然，</a:t>
            </a: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好像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                          </a:t>
            </a:r>
            <a:r>
              <a:rPr lang="en-US" altLang="zh-CN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......</a:t>
            </a: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的样子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44560" y="4507230"/>
            <a:ext cx="64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④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/>
      <p:bldP spid="20" grpId="0"/>
      <p:bldP spid="25" grpId="0"/>
      <p:bldP spid="28" grpId="0"/>
      <p:bldP spid="29" grpId="0"/>
      <p:bldP spid="2" grpId="0" bldLvl="0" animBg="1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1620" y="443548"/>
            <a:ext cx="8620125" cy="3969385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【译文】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船尾横放着一支桨。桨的左右各有一个船工。右边的船工梳着椎形发髻，仰着脸，左手靠着一根横木，右手扳着右脚趾，好像在大声喊叫的样子。左边的船工右手握着蒲葵扇，左手抚着茶炉，炉上有个壶，那个人的眼睛正看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着茶炉，神色平静，好像在听烧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茶的声音。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5955" y="2748915"/>
            <a:ext cx="3276600" cy="220789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6" name="文本框 5"/>
          <p:cNvSpPr txBox="1"/>
          <p:nvPr/>
        </p:nvSpPr>
        <p:spPr>
          <a:xfrm>
            <a:off x="8544560" y="4507230"/>
            <a:ext cx="64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④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4"/>
          <p:cNvSpPr txBox="1"/>
          <p:nvPr/>
        </p:nvSpPr>
        <p:spPr>
          <a:xfrm>
            <a:off x="8890" y="391795"/>
            <a:ext cx="9125585" cy="4359910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24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其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船背稍夷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，则题名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其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上，文曰“天启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7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壬戌秋日，虞山王毅叔远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甫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刻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，细若蚊足，钩画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了了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，其色墨。又用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篆章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一，文曰“初平山人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，其色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丹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8945" y="1006290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那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37895" y="473075"/>
            <a:ext cx="3449320" cy="632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船的顶部较平。船背，船顶，一说指船底。夷，平。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12005" y="559435"/>
            <a:ext cx="21151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它的，指船背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48100" y="1691640"/>
            <a:ext cx="37731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男子美称，多附于字之后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4385" y="2670175"/>
            <a:ext cx="14846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清楚明白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44560" y="4507230"/>
            <a:ext cx="64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⑤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27600" y="2670175"/>
            <a:ext cx="14846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篆字图章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08960" y="3653790"/>
            <a:ext cx="8483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朱红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3" grpId="0"/>
      <p:bldP spid="14" grpId="0"/>
      <p:bldP spid="15" grpId="0"/>
      <p:bldP spid="16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4"/>
          <p:cNvSpPr txBox="1"/>
          <p:nvPr/>
        </p:nvSpPr>
        <p:spPr>
          <a:xfrm>
            <a:off x="42545" y="397510"/>
            <a:ext cx="9058910" cy="4421505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计一舟，为人五；为窗八；为箬篷，为楫，为炉，为壶，为手卷，为念珠各一；对联、题名并篆文，为字共三十有四。而计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0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其长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曾不盈寸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。盖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简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桃核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修狭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者为之。嘻，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技亦灵怪矣哉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！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37160" y="617855"/>
            <a:ext cx="8845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总共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4820" y="2520950"/>
            <a:ext cx="2884170" cy="6813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竟然不满一寸。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曾，竟然。盈，满。</a:t>
            </a:r>
            <a:endParaRPr lang="en-US" altLang="zh-CN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12385" y="2631440"/>
            <a:ext cx="12179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长而窄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278505" y="3938270"/>
            <a:ext cx="42710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技艺也真神奇啊！</a:t>
            </a:r>
            <a:r>
              <a:rPr lang="en-US" altLang="zh-CN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“矣”</a:t>
            </a: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和</a:t>
            </a:r>
            <a:r>
              <a:rPr lang="en-US" altLang="zh-CN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“哉”</a:t>
            </a: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连用，有加重惊叹语气的作用。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44560" y="4507230"/>
            <a:ext cx="64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⑥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7300" y="2631440"/>
            <a:ext cx="8451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挑选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/>
      <p:bldP spid="25" grpId="0"/>
      <p:bldP spid="28" grpId="0"/>
      <p:bldP spid="2" grpId="0" bldLvl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矩形 10241"/>
          <p:cNvSpPr/>
          <p:nvPr/>
        </p:nvSpPr>
        <p:spPr>
          <a:xfrm>
            <a:off x="274320" y="691198"/>
            <a:ext cx="8594725" cy="4559300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charset="-122"/>
              </a:rPr>
              <a:t>宁波发现稀世珍宝　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华文楷体" panose="0201060004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宁波发现稀世珍宝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——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明代核舟。 　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稀世珍宝明代桃核舟“苏东坡夜游赤壁”在宁波被发现，是迄今发现的世上仅存的明代果核雕刻品。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雕刻者为明代微雕大师王叔远。就其题款方位、尺寸大小、五位人物、小窗可灵活开启诸方面均与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《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核舟记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》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描述相吻合。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专家们还认证此核舟是王叔远晚年力作，推断完成于王叔远晚年成熟期。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(1995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年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月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27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日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文汇报》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)</a:t>
            </a:r>
            <a:endParaRPr kumimoji="0" lang="en-US" altLang="zh-CN" sz="2800" b="1" i="0" u="none" strike="noStrike" kern="1200" cap="none" spc="0" normalizeH="0" baseline="0" noProof="1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0965" y="137610"/>
            <a:ext cx="2346325" cy="649104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情境导入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3355" y="394335"/>
            <a:ext cx="8797925" cy="4356100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【译文】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那只船的顶部较平，就在上面刻着作者的题款名字，文字是“天启壬戌秋日，虞山王毅叔远甫刻”，字迹像蚊子的脚一样细小，笔画清清楚楚，它的颜色是黑的。还刻着篆书的图章一枚，文字是“初平山人”，它的颜色是红的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总计在一条船上，刻了人五个，窗八扇；刻了竹篷、船桨、炉子、茶壶、手卷、念珠各一件；对联、题名和篆文，刻的字共三十四个。可是计算它的长度竟不满一寸。是挑选长而窄的桃核刻成的。啊，技艺也真神奇啊！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34095" y="-34925"/>
            <a:ext cx="64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⑤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34095" y="4615815"/>
            <a:ext cx="64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⑥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630" name="矩形 3"/>
          <p:cNvSpPr/>
          <p:nvPr/>
        </p:nvSpPr>
        <p:spPr>
          <a:xfrm>
            <a:off x="40640" y="1532255"/>
            <a:ext cx="9077960" cy="2676525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舟首尾长约八分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奇（              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左手倚一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衡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木（  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诎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右臂支船（  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Text Box 18"/>
          <p:cNvSpPr txBox="1"/>
          <p:nvPr/>
        </p:nvSpPr>
        <p:spPr>
          <a:xfrm>
            <a:off x="3651885" y="1902460"/>
            <a:ext cx="52089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同“又”，用来连接整数和零数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Text Box 18"/>
          <p:cNvSpPr txBox="1"/>
          <p:nvPr/>
        </p:nvSpPr>
        <p:spPr>
          <a:xfrm>
            <a:off x="2775585" y="2722245"/>
            <a:ext cx="27514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同“横”，横着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Text Box 18"/>
          <p:cNvSpPr txBox="1"/>
          <p:nvPr/>
        </p:nvSpPr>
        <p:spPr>
          <a:xfrm>
            <a:off x="2362835" y="3578860"/>
            <a:ext cx="28454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同“屈”，弯曲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5105" y="280935"/>
            <a:ext cx="2346325" cy="649104"/>
            <a:chOff x="923" y="1552"/>
            <a:chExt cx="3695" cy="882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文言积累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75585" y="433970"/>
            <a:ext cx="3428215" cy="948690"/>
            <a:chOff x="4601" y="1210"/>
            <a:chExt cx="5815" cy="181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601" y="1210"/>
              <a:ext cx="5815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457" y="1559"/>
              <a:ext cx="4121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通假字</a:t>
              </a:r>
              <a:endParaRPr lang="zh-CN" altLang="en-US" sz="3200" b="1"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/>
      <p:bldP spid="7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3"/>
          <p:cNvSpPr/>
          <p:nvPr/>
        </p:nvSpPr>
        <p:spPr>
          <a:xfrm>
            <a:off x="375285" y="1435735"/>
            <a:ext cx="8103870" cy="2934335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2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而计其长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曾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不盈寸（          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高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可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二黍许（               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雕栏相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望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焉（             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Text Box 18"/>
          <p:cNvSpPr txBox="1"/>
          <p:nvPr/>
        </p:nvSpPr>
        <p:spPr>
          <a:xfrm>
            <a:off x="3727450" y="1826260"/>
            <a:ext cx="42494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古义：竟然  今义：曾经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Text Box 18"/>
          <p:cNvSpPr txBox="1"/>
          <p:nvPr/>
        </p:nvSpPr>
        <p:spPr>
          <a:xfrm>
            <a:off x="2633345" y="2791460"/>
            <a:ext cx="52158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古义：大约  今义：可能、可是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" name="Text Box 18"/>
          <p:cNvSpPr txBox="1"/>
          <p:nvPr/>
        </p:nvSpPr>
        <p:spPr>
          <a:xfrm>
            <a:off x="2633345" y="3715385"/>
            <a:ext cx="49536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古义：对着  今义：向远处看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75585" y="433970"/>
            <a:ext cx="3428215" cy="948690"/>
            <a:chOff x="4601" y="1210"/>
            <a:chExt cx="5815" cy="181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601" y="1210"/>
              <a:ext cx="5815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457" y="1559"/>
              <a:ext cx="4121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古今异义</a:t>
              </a:r>
              <a:endParaRPr lang="zh-CN" altLang="en-US" sz="3200" b="1"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8" grpId="0" bldLvl="0"/>
      <p:bldP spid="10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矩形 1"/>
          <p:cNvSpPr/>
          <p:nvPr/>
        </p:nvSpPr>
        <p:spPr>
          <a:xfrm>
            <a:off x="618173" y="685298"/>
            <a:ext cx="8361362" cy="3881755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2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神情与苏、黄不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属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    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舟首尾长约八分有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奇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  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其两膝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相比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者（              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盖简桃核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修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狭者为之（       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Text Box 18"/>
          <p:cNvSpPr txBox="1"/>
          <p:nvPr/>
        </p:nvSpPr>
        <p:spPr>
          <a:xfrm>
            <a:off x="3930650" y="1071245"/>
            <a:ext cx="41490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古义：类似  今义：属于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Text Box 18"/>
          <p:cNvSpPr txBox="1"/>
          <p:nvPr/>
        </p:nvSpPr>
        <p:spPr>
          <a:xfrm>
            <a:off x="4241800" y="1805305"/>
            <a:ext cx="3895090" cy="8655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古义：零数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今义：单的，不成对的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18"/>
          <p:cNvSpPr txBox="1"/>
          <p:nvPr/>
        </p:nvSpPr>
        <p:spPr>
          <a:xfrm>
            <a:off x="3258185" y="2966720"/>
            <a:ext cx="50095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古义：相互靠近  今义：比较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Text Box 18"/>
          <p:cNvSpPr txBox="1"/>
          <p:nvPr/>
        </p:nvSpPr>
        <p:spPr>
          <a:xfrm>
            <a:off x="4241800" y="3912870"/>
            <a:ext cx="38950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古义：长  今义：修理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/>
      <p:bldP spid="5" grpId="0" bldLvl="0"/>
      <p:bldP spid="6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5"/>
          <p:cNvGrpSpPr/>
          <p:nvPr/>
        </p:nvGrpSpPr>
        <p:grpSpPr bwMode="auto">
          <a:xfrm>
            <a:off x="912943" y="1480334"/>
            <a:ext cx="986155" cy="1067297"/>
            <a:chOff x="197" y="191"/>
            <a:chExt cx="1553" cy="1681"/>
          </a:xfrm>
          <a:noFill/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197" y="542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noFill/>
            <a:ln w="22225">
              <a:noFill/>
              <a:miter lim="800000"/>
            </a:ln>
            <a:effectLst/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中宋" panose="02010600040101010101" charset="-122"/>
                  <a:ea typeface="华文中宋" panose="02010600040101010101" charset="-122"/>
                  <a:cs typeface="+mn-cs"/>
                </a:rPr>
                <a:t>奇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  <p:sp>
          <p:nvSpPr>
            <p:cNvPr id="14" name="AutoShape 7"/>
            <p:cNvSpPr/>
            <p:nvPr/>
          </p:nvSpPr>
          <p:spPr bwMode="auto">
            <a:xfrm>
              <a:off x="1536" y="191"/>
              <a:ext cx="214" cy="1681"/>
            </a:xfrm>
            <a:prstGeom prst="leftBrace">
              <a:avLst>
                <a:gd name="adj1" fmla="val 90927"/>
                <a:gd name="adj2" fmla="val 50000"/>
              </a:avLst>
            </a:prstGeom>
            <a:grpFill/>
            <a:ln w="22225">
              <a:solidFill>
                <a:schemeClr val="tx1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841823" y="2867692"/>
            <a:ext cx="1057275" cy="1114279"/>
            <a:chOff x="174" y="267"/>
            <a:chExt cx="1665" cy="1755"/>
          </a:xfrm>
          <a:noFill/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174" y="544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22225">
              <a:noFill/>
              <a:miter lim="800000"/>
            </a:ln>
            <a:effectLst/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中宋" panose="02010600040101010101" charset="-122"/>
                  <a:ea typeface="华文中宋" panose="02010600040101010101" charset="-122"/>
                  <a:cs typeface="+mn-cs"/>
                </a:rPr>
                <a:t>为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  <p:sp>
          <p:nvSpPr>
            <p:cNvPr id="12" name="AutoShape 10"/>
            <p:cNvSpPr/>
            <p:nvPr/>
          </p:nvSpPr>
          <p:spPr bwMode="auto">
            <a:xfrm>
              <a:off x="1625" y="267"/>
              <a:ext cx="214" cy="1755"/>
            </a:xfrm>
            <a:prstGeom prst="leftBrace">
              <a:avLst>
                <a:gd name="adj1" fmla="val 90927"/>
                <a:gd name="adj2" fmla="val 50000"/>
              </a:avLst>
            </a:prstGeom>
            <a:grpFill/>
            <a:ln w="22225">
              <a:solidFill>
                <a:schemeClr val="tx1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</p:grpSp>
      <p:sp>
        <p:nvSpPr>
          <p:cNvPr id="25604" name="Text Box 14"/>
          <p:cNvSpPr txBox="1"/>
          <p:nvPr/>
        </p:nvSpPr>
        <p:spPr>
          <a:xfrm>
            <a:off x="1958340" y="1479550"/>
            <a:ext cx="6015990" cy="106807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明有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奇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巧人（              ）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舟首尾长约八分有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奇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5" name="Text Box 16"/>
          <p:cNvSpPr txBox="1"/>
          <p:nvPr/>
        </p:nvSpPr>
        <p:spPr>
          <a:xfrm>
            <a:off x="1958023" y="2991300"/>
            <a:ext cx="6016625" cy="995045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7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宫室（            ）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70000"/>
              </a:lnSpc>
            </a:pP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中轩敞者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舱（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 Box 18"/>
          <p:cNvSpPr txBox="1"/>
          <p:nvPr/>
        </p:nvSpPr>
        <p:spPr>
          <a:xfrm>
            <a:off x="4178935" y="1479550"/>
            <a:ext cx="25120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形容词，奇妙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 Box 18"/>
          <p:cNvSpPr txBox="1"/>
          <p:nvPr/>
        </p:nvSpPr>
        <p:spPr>
          <a:xfrm>
            <a:off x="5636895" y="2001520"/>
            <a:ext cx="20866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名词，零数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 Box 18"/>
          <p:cNvSpPr txBox="1"/>
          <p:nvPr/>
        </p:nvSpPr>
        <p:spPr>
          <a:xfrm>
            <a:off x="3561080" y="2867660"/>
            <a:ext cx="20212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动词，雕刻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18"/>
          <p:cNvSpPr txBox="1"/>
          <p:nvPr/>
        </p:nvSpPr>
        <p:spPr>
          <a:xfrm>
            <a:off x="4582795" y="3464560"/>
            <a:ext cx="1704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动词，是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19705" y="293000"/>
            <a:ext cx="3428215" cy="948690"/>
            <a:chOff x="4601" y="1210"/>
            <a:chExt cx="5815" cy="181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601" y="1210"/>
              <a:ext cx="5815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457" y="1559"/>
              <a:ext cx="4121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一词多义</a:t>
              </a:r>
              <a:endParaRPr lang="zh-CN" altLang="en-US" sz="3200" b="1"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/>
      <p:bldP spid="15" grpId="0" bldLvl="0"/>
      <p:bldP spid="16" grpId="0" bldLvl="0"/>
      <p:bldP spid="17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1"/>
          <p:cNvGrpSpPr/>
          <p:nvPr/>
        </p:nvGrpSpPr>
        <p:grpSpPr bwMode="auto">
          <a:xfrm>
            <a:off x="844968" y="1102179"/>
            <a:ext cx="1026160" cy="972692"/>
            <a:chOff x="-56" y="-99"/>
            <a:chExt cx="1616" cy="1532"/>
          </a:xfrm>
          <a:noFill/>
        </p:grpSpPr>
        <p:sp>
          <p:nvSpPr>
            <p:cNvPr id="3" name="AutoShape 12"/>
            <p:cNvSpPr>
              <a:spLocks noChangeArrowheads="1"/>
            </p:cNvSpPr>
            <p:nvPr/>
          </p:nvSpPr>
          <p:spPr bwMode="auto">
            <a:xfrm>
              <a:off x="-56" y="233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22225" cmpd="sng">
              <a:noFill/>
              <a:prstDash val="solid"/>
              <a:miter lim="800000"/>
            </a:ln>
            <a:effectLst/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中宋" panose="02010600040101010101" charset="-122"/>
                  <a:ea typeface="华文中宋" panose="02010600040101010101" charset="-122"/>
                  <a:cs typeface="+mn-cs"/>
                </a:rPr>
                <a:t>端</a:t>
              </a:r>
              <a:endPara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  <p:sp>
          <p:nvSpPr>
            <p:cNvPr id="4" name="AutoShape 13"/>
            <p:cNvSpPr/>
            <p:nvPr/>
          </p:nvSpPr>
          <p:spPr bwMode="auto">
            <a:xfrm>
              <a:off x="1339" y="-99"/>
              <a:ext cx="221" cy="1532"/>
            </a:xfrm>
            <a:prstGeom prst="leftBrace">
              <a:avLst>
                <a:gd name="adj1" fmla="val 90935"/>
                <a:gd name="adj2" fmla="val 50000"/>
              </a:avLst>
            </a:prstGeom>
            <a:grpFill/>
            <a:ln w="22225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</p:grpSp>
      <p:sp>
        <p:nvSpPr>
          <p:cNvPr id="26626" name="Text Box 17"/>
          <p:cNvSpPr txBox="1"/>
          <p:nvPr/>
        </p:nvSpPr>
        <p:spPr>
          <a:xfrm>
            <a:off x="1941830" y="983615"/>
            <a:ext cx="5836920" cy="1210945"/>
          </a:xfrm>
          <a:prstGeom prst="rect">
            <a:avLst/>
          </a:prstGeom>
          <a:solidFill>
            <a:schemeClr val="bg1">
              <a:alpha val="1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东坡右手执卷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端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            ）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其人视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端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容寂（ 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23"/>
          <p:cNvSpPr txBox="1"/>
          <p:nvPr/>
        </p:nvSpPr>
        <p:spPr>
          <a:xfrm>
            <a:off x="4974590" y="1031240"/>
            <a:ext cx="20980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名词，一头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24"/>
          <p:cNvSpPr txBox="1"/>
          <p:nvPr/>
        </p:nvSpPr>
        <p:spPr>
          <a:xfrm>
            <a:off x="4544695" y="1672590"/>
            <a:ext cx="27425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形容词，正，直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Group 8"/>
          <p:cNvGrpSpPr/>
          <p:nvPr/>
        </p:nvGrpSpPr>
        <p:grpSpPr bwMode="auto">
          <a:xfrm>
            <a:off x="809922" y="2847092"/>
            <a:ext cx="1061720" cy="920629"/>
            <a:chOff x="293" y="444"/>
            <a:chExt cx="1672" cy="1450"/>
          </a:xfrm>
          <a:noFill/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93" y="569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22225" cmpd="sng">
              <a:noFill/>
              <a:prstDash val="solid"/>
              <a:miter lim="800000"/>
            </a:ln>
            <a:effectLst/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中宋" panose="02010600040101010101" charset="-122"/>
                  <a:ea typeface="华文中宋" panose="02010600040101010101" charset="-122"/>
                  <a:cs typeface="+mn-cs"/>
                </a:rPr>
                <a:t>可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  <p:sp>
          <p:nvSpPr>
            <p:cNvPr id="11" name="AutoShape 10"/>
            <p:cNvSpPr/>
            <p:nvPr/>
          </p:nvSpPr>
          <p:spPr bwMode="auto">
            <a:xfrm>
              <a:off x="1751" y="444"/>
              <a:ext cx="214" cy="1450"/>
            </a:xfrm>
            <a:prstGeom prst="leftBrace">
              <a:avLst>
                <a:gd name="adj1" fmla="val 90927"/>
                <a:gd name="adj2" fmla="val 50000"/>
              </a:avLst>
            </a:prstGeom>
            <a:grpFill/>
            <a:ln w="22225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</p:grpSp>
      <p:sp>
        <p:nvSpPr>
          <p:cNvPr id="26630" name="Text Box 17"/>
          <p:cNvSpPr txBox="1"/>
          <p:nvPr/>
        </p:nvSpPr>
        <p:spPr>
          <a:xfrm>
            <a:off x="1871345" y="2651760"/>
            <a:ext cx="5928995" cy="1210945"/>
          </a:xfrm>
          <a:prstGeom prst="rect">
            <a:avLst/>
          </a:prstGeom>
          <a:solidFill>
            <a:schemeClr val="bg1">
              <a:alpha val="16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高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二黍许（           ）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珠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历历数也（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 Box 24"/>
          <p:cNvSpPr txBox="1"/>
          <p:nvPr/>
        </p:nvSpPr>
        <p:spPr>
          <a:xfrm>
            <a:off x="4206240" y="2818765"/>
            <a:ext cx="2139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副词，大约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 Box 25"/>
          <p:cNvSpPr txBox="1"/>
          <p:nvPr/>
        </p:nvSpPr>
        <p:spPr>
          <a:xfrm>
            <a:off x="4610100" y="3340735"/>
            <a:ext cx="20872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动词，可以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  <p:bldP spid="14" grpId="0" bldLvl="0"/>
      <p:bldP spid="15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8"/>
          <p:cNvGrpSpPr/>
          <p:nvPr/>
        </p:nvGrpSpPr>
        <p:grpSpPr bwMode="auto">
          <a:xfrm>
            <a:off x="361127" y="688252"/>
            <a:ext cx="1070610" cy="1629831"/>
            <a:chOff x="57" y="-126"/>
            <a:chExt cx="1686" cy="2567"/>
          </a:xfrm>
          <a:noFill/>
        </p:grpSpPr>
        <p:sp>
          <p:nvSpPr>
            <p:cNvPr id="3" name="AutoShape 9"/>
            <p:cNvSpPr>
              <a:spLocks noChangeArrowheads="1"/>
            </p:cNvSpPr>
            <p:nvPr/>
          </p:nvSpPr>
          <p:spPr bwMode="auto">
            <a:xfrm>
              <a:off x="57" y="558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22225">
              <a:noFill/>
              <a:miter lim="800000"/>
            </a:ln>
            <a:effectLst/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中宋" panose="02010600040101010101" charset="-122"/>
                  <a:ea typeface="华文中宋" panose="02010600040101010101" charset="-122"/>
                  <a:cs typeface="+mn-cs"/>
                </a:rPr>
                <a:t>有</a:t>
              </a:r>
              <a:endPara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  <p:sp>
          <p:nvSpPr>
            <p:cNvPr id="4" name="AutoShape 10"/>
            <p:cNvSpPr/>
            <p:nvPr/>
          </p:nvSpPr>
          <p:spPr bwMode="auto">
            <a:xfrm>
              <a:off x="1508" y="-126"/>
              <a:ext cx="235" cy="2567"/>
            </a:xfrm>
            <a:prstGeom prst="leftBrace">
              <a:avLst>
                <a:gd name="adj1" fmla="val 90927"/>
                <a:gd name="adj2" fmla="val 50000"/>
              </a:avLst>
            </a:prstGeom>
            <a:grpFill/>
            <a:ln w="22225">
              <a:solidFill>
                <a:schemeClr val="tx1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</p:grpSp>
      <p:sp>
        <p:nvSpPr>
          <p:cNvPr id="27750" name="Text Box 17"/>
          <p:cNvSpPr txBox="1"/>
          <p:nvPr/>
        </p:nvSpPr>
        <p:spPr>
          <a:xfrm>
            <a:off x="1431925" y="638810"/>
            <a:ext cx="7098665" cy="1599565"/>
          </a:xfrm>
          <a:prstGeom prst="rect">
            <a:avLst/>
          </a:prstGeom>
          <a:solidFill>
            <a:schemeClr val="bg1">
              <a:alpha val="24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明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奇巧人曰王叔远（                ）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舟首尾长约八分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奇（  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24"/>
          <p:cNvSpPr txBox="1"/>
          <p:nvPr/>
        </p:nvSpPr>
        <p:spPr>
          <a:xfrm>
            <a:off x="5280025" y="778510"/>
            <a:ext cx="28708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动词，表示存在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25"/>
          <p:cNvSpPr txBox="1"/>
          <p:nvPr/>
        </p:nvSpPr>
        <p:spPr>
          <a:xfrm>
            <a:off x="5153025" y="1365250"/>
            <a:ext cx="27793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同“又”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用来连接整数和零数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Group 8"/>
          <p:cNvGrpSpPr/>
          <p:nvPr/>
        </p:nvGrpSpPr>
        <p:grpSpPr bwMode="auto">
          <a:xfrm>
            <a:off x="286832" y="2789672"/>
            <a:ext cx="1144905" cy="1629831"/>
            <a:chOff x="-644" y="21"/>
            <a:chExt cx="1803" cy="2567"/>
          </a:xfrm>
          <a:noFill/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-644" y="699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22225">
              <a:noFill/>
              <a:miter lim="800000"/>
            </a:ln>
            <a:effectLst/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中宋" panose="02010600040101010101" charset="-122"/>
                  <a:ea typeface="华文中宋" panose="02010600040101010101" charset="-122"/>
                  <a:cs typeface="+mn-cs"/>
                </a:rPr>
                <a:t>而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  <p:sp>
          <p:nvSpPr>
            <p:cNvPr id="11" name="AutoShape 10"/>
            <p:cNvSpPr/>
            <p:nvPr/>
          </p:nvSpPr>
          <p:spPr bwMode="auto">
            <a:xfrm>
              <a:off x="924" y="21"/>
              <a:ext cx="235" cy="2567"/>
            </a:xfrm>
            <a:prstGeom prst="leftBrace">
              <a:avLst>
                <a:gd name="adj1" fmla="val 90927"/>
                <a:gd name="adj2" fmla="val 50000"/>
              </a:avLst>
            </a:prstGeom>
            <a:grpFill/>
            <a:ln w="22225">
              <a:solidFill>
                <a:schemeClr val="tx1"/>
              </a:solidFill>
              <a:round/>
            </a:ln>
            <a:effectLst/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</p:grpSp>
      <p:sp>
        <p:nvSpPr>
          <p:cNvPr id="27754" name="Text Box 17"/>
          <p:cNvSpPr txBox="1"/>
          <p:nvPr/>
        </p:nvSpPr>
        <p:spPr>
          <a:xfrm>
            <a:off x="1431925" y="2668905"/>
            <a:ext cx="7098030" cy="1899285"/>
          </a:xfrm>
          <a:prstGeom prst="rect">
            <a:avLst/>
          </a:prstGeom>
          <a:solidFill>
            <a:schemeClr val="bg1">
              <a:alpha val="24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中峨冠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多髯者为东坡（              ）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启窗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观（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计其长曾不盈寸（        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 Box 24"/>
          <p:cNvSpPr txBox="1"/>
          <p:nvPr/>
        </p:nvSpPr>
        <p:spPr>
          <a:xfrm>
            <a:off x="5505450" y="2789555"/>
            <a:ext cx="25431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连词，表并列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 Box 25"/>
          <p:cNvSpPr txBox="1"/>
          <p:nvPr/>
        </p:nvSpPr>
        <p:spPr>
          <a:xfrm>
            <a:off x="3385185" y="3357880"/>
            <a:ext cx="23736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连词，表顺承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 Box 25"/>
          <p:cNvSpPr txBox="1"/>
          <p:nvPr/>
        </p:nvSpPr>
        <p:spPr>
          <a:xfrm>
            <a:off x="4823460" y="3982085"/>
            <a:ext cx="24663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连词，表转折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  <p:bldP spid="13" grpId="0" bldLvl="0"/>
      <p:bldP spid="14" grpId="0" bldLvl="0"/>
      <p:bldP spid="15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56845" y="1136650"/>
            <a:ext cx="8953500" cy="3707765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卧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右膝（          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箬篷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覆之（  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石青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糁之（  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石青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之（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峨冠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而多髯者为东坡（        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居右者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椎髻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仰面（          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5" name="Text Box 23"/>
          <p:cNvSpPr txBox="1"/>
          <p:nvPr/>
        </p:nvSpPr>
        <p:spPr>
          <a:xfrm>
            <a:off x="1711325" y="1241425"/>
            <a:ext cx="4889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动词的使动用法，使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平放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 Box 23"/>
          <p:cNvSpPr txBox="1"/>
          <p:nvPr/>
        </p:nvSpPr>
        <p:spPr>
          <a:xfrm>
            <a:off x="2129155" y="1854200"/>
            <a:ext cx="35248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名词做状语，用箬篷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23"/>
          <p:cNvSpPr txBox="1"/>
          <p:nvPr/>
        </p:nvSpPr>
        <p:spPr>
          <a:xfrm>
            <a:off x="2130425" y="2466340"/>
            <a:ext cx="3523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名词做状语，用石青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 Box 23"/>
          <p:cNvSpPr txBox="1"/>
          <p:nvPr/>
        </p:nvSpPr>
        <p:spPr>
          <a:xfrm>
            <a:off x="2130425" y="3060700"/>
            <a:ext cx="31191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名词做动词，涂染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 Box 23"/>
          <p:cNvSpPr txBox="1"/>
          <p:nvPr/>
        </p:nvSpPr>
        <p:spPr>
          <a:xfrm>
            <a:off x="4091305" y="3655060"/>
            <a:ext cx="48825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名词做动词，戴着高高的帽子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23"/>
          <p:cNvSpPr txBox="1"/>
          <p:nvPr/>
        </p:nvSpPr>
        <p:spPr>
          <a:xfrm>
            <a:off x="3076575" y="4237990"/>
            <a:ext cx="48634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名词做动词，梳着椎形的发髻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19705" y="293000"/>
            <a:ext cx="3428215" cy="948690"/>
            <a:chOff x="4601" y="1210"/>
            <a:chExt cx="5815" cy="18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601" y="1210"/>
              <a:ext cx="5815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457" y="1559"/>
              <a:ext cx="4121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词类活用</a:t>
              </a:r>
              <a:endParaRPr lang="zh-CN" altLang="en-US" sz="3200" b="1"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4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charRg st="34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charRg st="34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charRg st="34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1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charRg st="61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charRg st="61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charRg st="61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8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charRg st="88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charRg st="88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charRg st="88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3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charRg st="113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charRg st="113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charRg st="113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54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charRg st="154" end="1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charRg st="154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charRg st="154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11" grpId="0" bldLvl="0"/>
      <p:bldP spid="12" grpId="0" bldLvl="0"/>
      <p:bldP spid="15" grpId="0" bldLvl="0"/>
      <p:bldP spid="16" grpId="0" bldLvl="0"/>
      <p:bldP spid="17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86360" y="962025"/>
            <a:ext cx="8970645" cy="4020820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判断句：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中峨冠而多髯者为东坡（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“为”表判断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省略句：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则题名其上（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“其”前省略介词“于”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卧右膝，诎右臂支船（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句首省略主语“佛印”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倒装句：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其两膝相比者（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定语后置，应为“其相比两膝者”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细若蚊足（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状语后置，应为“若蚊足细”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84475" y="69480"/>
            <a:ext cx="3428215" cy="948690"/>
            <a:chOff x="4601" y="1210"/>
            <a:chExt cx="5815" cy="18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601" y="1210"/>
              <a:ext cx="5815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457" y="1559"/>
              <a:ext cx="4121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文言句式</a:t>
              </a:r>
              <a:endParaRPr lang="zh-CN" altLang="en-US" sz="3200" b="1"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charRg st="5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charRg st="5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charRg st="5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8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charRg st="28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charRg st="28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charRg st="28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charRg st="33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charRg st="3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charRg st="3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charRg st="56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charRg st="5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charRg st="56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2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charRg st="82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charRg st="82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charRg st="82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7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charRg st="87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charRg st="87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charRg st="87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5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charRg st="115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charRg st="115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charRg st="115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89" name="文本框 10"/>
          <p:cNvSpPr txBox="1"/>
          <p:nvPr/>
        </p:nvSpPr>
        <p:spPr>
          <a:xfrm>
            <a:off x="772160" y="1068705"/>
            <a:ext cx="6471285" cy="553085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spcBef>
                <a:spcPts val="1800"/>
              </a:spcBef>
              <a:buFont typeface="Wingdings" panose="05000000000000000000" charset="0"/>
              <a:buChar char="u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朗读课文，概述每段内容，并填空。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6690" y="182060"/>
            <a:ext cx="2346325" cy="649104"/>
            <a:chOff x="923" y="1552"/>
            <a:chExt cx="3695" cy="882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文章感知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pic>
        <p:nvPicPr>
          <p:cNvPr id="5" name="图片 4" descr="核舟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1809750"/>
            <a:ext cx="5038090" cy="2828290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文本框 11267"/>
          <p:cNvSpPr txBox="1"/>
          <p:nvPr/>
        </p:nvSpPr>
        <p:spPr>
          <a:xfrm>
            <a:off x="344170" y="2693670"/>
            <a:ext cx="3580765" cy="1383665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浙江一大师在米粒大小象牙上雕刻了</a:t>
            </a:r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42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位美国总统</a:t>
            </a:r>
            <a:endParaRPr lang="zh-CN" altLang="en-US" sz="2800" b="1" dirty="0">
              <a:solidFill>
                <a:srgbClr val="0000FF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7173" name="文本框 11270"/>
          <p:cNvSpPr txBox="1"/>
          <p:nvPr/>
        </p:nvSpPr>
        <p:spPr>
          <a:xfrm>
            <a:off x="4524375" y="847725"/>
            <a:ext cx="4250690" cy="1383665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潘大师在打磨成鼎形的指甲壳大小的象牙片上雕刻了一幅国画。 </a:t>
            </a:r>
            <a:endParaRPr lang="zh-CN" altLang="en-US" sz="2800" b="1" dirty="0">
              <a:solidFill>
                <a:srgbClr val="0000FF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3525" y="139700"/>
            <a:ext cx="4064000" cy="2374900"/>
            <a:chOff x="693170" y="819606"/>
            <a:chExt cx="4884070" cy="2172249"/>
          </a:xfrm>
        </p:grpSpPr>
        <p:pic>
          <p:nvPicPr>
            <p:cNvPr id="9224" name="Picture 7" descr="http://image2.sina.com.cn/dy/o/2004-12-01/1101870364_yPaGa2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93170" y="820154"/>
              <a:ext cx="2395360" cy="2171701"/>
            </a:xfrm>
            <a:prstGeom prst="rect">
              <a:avLst/>
            </a:prstGeom>
            <a:noFill/>
            <a:ln w="9525">
              <a:noFill/>
            </a:ln>
            <a:effectLst>
              <a:softEdge rad="50800"/>
            </a:effectLst>
          </p:spPr>
        </p:pic>
        <p:pic>
          <p:nvPicPr>
            <p:cNvPr id="9225" name="Picture 9" descr="http://p0.so.qhmsg.com/bdr/_240_/t01fe0fbbdb382132f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8530" y="819606"/>
              <a:ext cx="2488710" cy="2171701"/>
            </a:xfrm>
            <a:prstGeom prst="rect">
              <a:avLst/>
            </a:prstGeom>
            <a:noFill/>
            <a:ln w="9525">
              <a:noFill/>
            </a:ln>
            <a:effectLst>
              <a:softEdge rad="50800"/>
            </a:effectLst>
          </p:spPr>
        </p:pic>
      </p:grpSp>
      <p:grpSp>
        <p:nvGrpSpPr>
          <p:cNvPr id="4" name="组合 2"/>
          <p:cNvGrpSpPr/>
          <p:nvPr/>
        </p:nvGrpSpPr>
        <p:grpSpPr>
          <a:xfrm>
            <a:off x="4141470" y="2514600"/>
            <a:ext cx="4718050" cy="2178685"/>
            <a:chOff x="996043" y="4063205"/>
            <a:chExt cx="5596553" cy="2143126"/>
          </a:xfrm>
        </p:grpSpPr>
        <p:pic>
          <p:nvPicPr>
            <p:cNvPr id="9222" name="Picture 11" descr="http://p1.so.qhimgs1.com/bdr/_240_/t014f1d87733f55110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6043" y="4063205"/>
              <a:ext cx="2738771" cy="2143126"/>
            </a:xfrm>
            <a:prstGeom prst="rect">
              <a:avLst/>
            </a:prstGeom>
            <a:noFill/>
            <a:ln w="9525">
              <a:noFill/>
            </a:ln>
            <a:effectLst>
              <a:softEdge rad="38100"/>
            </a:effectLst>
          </p:spPr>
        </p:pic>
        <p:pic>
          <p:nvPicPr>
            <p:cNvPr id="9223" name="Picture 13" descr="http://p3.so.qhmsg.com/bdr/_240_/t01d98e39da5569f30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5096" y="4063205"/>
              <a:ext cx="2857500" cy="2143125"/>
            </a:xfrm>
            <a:prstGeom prst="rect">
              <a:avLst/>
            </a:prstGeom>
            <a:noFill/>
            <a:ln w="9525">
              <a:noFill/>
            </a:ln>
            <a:effectLst>
              <a:softEdge rad="381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717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90500" y="3463290"/>
            <a:ext cx="7813040" cy="515620"/>
          </a:xfrm>
          <a:prstGeom prst="rect">
            <a:avLst/>
          </a:prstGeom>
          <a:solidFill>
            <a:schemeClr val="accent2">
              <a:alpha val="33000"/>
            </a:schemeClr>
          </a:solidFill>
          <a:ln w="12700" cmpd="sng">
            <a:solidFill>
              <a:srgbClr val="C00000"/>
            </a:solidFill>
            <a:prstDash val="dashDot"/>
          </a:ln>
        </p:spPr>
        <p:txBody>
          <a:bodyPr wrap="squar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段：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介绍船背上的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_________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 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500" y="133350"/>
            <a:ext cx="7812405" cy="939800"/>
          </a:xfrm>
          <a:prstGeom prst="rect">
            <a:avLst/>
          </a:prstGeom>
          <a:solidFill>
            <a:schemeClr val="accent2">
              <a:alpha val="33000"/>
            </a:schemeClr>
          </a:solidFill>
          <a:ln w="12700" cmpd="sng">
            <a:solidFill>
              <a:srgbClr val="C00000"/>
            </a:solidFill>
            <a:prstDash val="dashDot"/>
          </a:ln>
        </p:spPr>
        <p:txBody>
          <a:bodyPr wrap="squar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段：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简介核舟雕刻者生活的时代、姓名、精湛技艺、  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核舟的来历。点明“核舟”主题：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__________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 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0500" y="1077595"/>
            <a:ext cx="7812405" cy="939800"/>
          </a:xfrm>
          <a:prstGeom prst="rect">
            <a:avLst/>
          </a:prstGeom>
          <a:solidFill>
            <a:schemeClr val="accent2">
              <a:alpha val="33000"/>
            </a:schemeClr>
          </a:solidFill>
          <a:ln w="12700" cmpd="sng">
            <a:solidFill>
              <a:srgbClr val="C00000"/>
            </a:solidFill>
            <a:prstDash val="dashDot"/>
          </a:ln>
        </p:spPr>
        <p:txBody>
          <a:bodyPr wrap="squar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第2段：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说明核舟大小，结构布局，依次写了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船篷、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、栏杆和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 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0500" y="2017395"/>
            <a:ext cx="7813040" cy="939800"/>
          </a:xfrm>
          <a:prstGeom prst="rect">
            <a:avLst/>
          </a:prstGeom>
          <a:solidFill>
            <a:schemeClr val="accent2">
              <a:alpha val="33000"/>
            </a:schemeClr>
          </a:solidFill>
          <a:ln w="12700" cmpd="sng">
            <a:solidFill>
              <a:srgbClr val="C00000"/>
            </a:solidFill>
            <a:prstDash val="dashDot"/>
          </a:ln>
        </p:spPr>
        <p:txBody>
          <a:bodyPr wrap="squar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第3段：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介绍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部分，着力表现苏轼、和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______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三人的动作、神情。 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0500" y="2947670"/>
            <a:ext cx="7813675" cy="515620"/>
          </a:xfrm>
          <a:prstGeom prst="rect">
            <a:avLst/>
          </a:prstGeom>
          <a:solidFill>
            <a:schemeClr val="accent2">
              <a:alpha val="33000"/>
            </a:schemeClr>
          </a:solidFill>
          <a:ln w="12700" cmpd="sng">
            <a:solidFill>
              <a:srgbClr val="C00000"/>
            </a:solidFill>
            <a:prstDash val="dashDot"/>
          </a:ln>
        </p:spPr>
        <p:txBody>
          <a:bodyPr wrap="squar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段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介绍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部分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着重刻画了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的动作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表情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865" y="3977640"/>
            <a:ext cx="7814310" cy="939800"/>
          </a:xfrm>
          <a:prstGeom prst="rect">
            <a:avLst/>
          </a:prstGeom>
          <a:solidFill>
            <a:schemeClr val="accent2">
              <a:alpha val="33000"/>
            </a:schemeClr>
          </a:solidFill>
          <a:ln w="12700" cmpd="sng">
            <a:solidFill>
              <a:srgbClr val="C00000"/>
            </a:solidFill>
            <a:prstDash val="dashDot"/>
          </a:ln>
        </p:spPr>
        <p:txBody>
          <a:bodyPr wrap="squar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段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总结说明核舟上所刻的人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窗和其他物品的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_____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以及所刻文字的字数，赞叹雕刻者的技艺。 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9705" name="矩形 29704"/>
          <p:cNvSpPr/>
          <p:nvPr/>
        </p:nvSpPr>
        <p:spPr>
          <a:xfrm>
            <a:off x="5864860" y="548005"/>
            <a:ext cx="1713230" cy="5156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大苏泛赤壁</a:t>
            </a:r>
            <a:endParaRPr lang="zh-CN" altLang="en-US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6" name="矩形 29705"/>
          <p:cNvSpPr/>
          <p:nvPr/>
        </p:nvSpPr>
        <p:spPr>
          <a:xfrm>
            <a:off x="6323965" y="997903"/>
            <a:ext cx="795020" cy="5156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船舱</a:t>
            </a:r>
            <a:endParaRPr lang="zh-CN" altLang="en-US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7" name="矩形 29706"/>
          <p:cNvSpPr/>
          <p:nvPr/>
        </p:nvSpPr>
        <p:spPr>
          <a:xfrm>
            <a:off x="2313623" y="1408430"/>
            <a:ext cx="79502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小窗</a:t>
            </a:r>
            <a:endParaRPr lang="zh-CN" altLang="en-US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8" name="矩形 29707"/>
          <p:cNvSpPr/>
          <p:nvPr/>
        </p:nvSpPr>
        <p:spPr>
          <a:xfrm>
            <a:off x="4648200" y="1408113"/>
            <a:ext cx="79502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对联</a:t>
            </a:r>
            <a:endParaRPr lang="zh-CN" altLang="en-US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9" name="矩形 29708"/>
          <p:cNvSpPr/>
          <p:nvPr/>
        </p:nvSpPr>
        <p:spPr>
          <a:xfrm>
            <a:off x="2042160" y="2007553"/>
            <a:ext cx="795020" cy="5156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船头</a:t>
            </a:r>
            <a:endParaRPr lang="zh-CN" altLang="en-US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0" name="矩形 29709"/>
          <p:cNvSpPr/>
          <p:nvPr/>
        </p:nvSpPr>
        <p:spPr>
          <a:xfrm>
            <a:off x="6323965" y="1961198"/>
            <a:ext cx="1101090" cy="5156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黄鲁直</a:t>
            </a:r>
            <a:endParaRPr lang="zh-CN" altLang="en-US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1" name="矩形 29710"/>
          <p:cNvSpPr/>
          <p:nvPr/>
        </p:nvSpPr>
        <p:spPr>
          <a:xfrm>
            <a:off x="1405255" y="2398713"/>
            <a:ext cx="795020" cy="5156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佛印</a:t>
            </a:r>
            <a:endParaRPr lang="zh-CN" altLang="en-US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2" name="矩形 29711"/>
          <p:cNvSpPr/>
          <p:nvPr/>
        </p:nvSpPr>
        <p:spPr>
          <a:xfrm>
            <a:off x="1963738" y="2914650"/>
            <a:ext cx="795020" cy="5156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船尾</a:t>
            </a:r>
            <a:endParaRPr lang="zh-CN" altLang="en-US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3" name="矩形 29712"/>
          <p:cNvSpPr/>
          <p:nvPr/>
        </p:nvSpPr>
        <p:spPr>
          <a:xfrm>
            <a:off x="5067618" y="2947670"/>
            <a:ext cx="1101090" cy="5156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撑船人</a:t>
            </a:r>
            <a:endParaRPr lang="zh-CN" altLang="en-US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4" name="矩形 29713"/>
          <p:cNvSpPr/>
          <p:nvPr/>
        </p:nvSpPr>
        <p:spPr>
          <a:xfrm>
            <a:off x="3325495" y="3389630"/>
            <a:ext cx="795020" cy="5156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题名</a:t>
            </a:r>
            <a:endParaRPr lang="zh-CN" altLang="en-US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5" name="矩形 29714"/>
          <p:cNvSpPr/>
          <p:nvPr/>
        </p:nvSpPr>
        <p:spPr>
          <a:xfrm>
            <a:off x="4877435" y="3430270"/>
            <a:ext cx="795020" cy="5156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篆章</a:t>
            </a:r>
            <a:endParaRPr lang="zh-CN" altLang="en-US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6" name="矩形 29715"/>
          <p:cNvSpPr/>
          <p:nvPr/>
        </p:nvSpPr>
        <p:spPr>
          <a:xfrm>
            <a:off x="7051993" y="3905250"/>
            <a:ext cx="795020" cy="5156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数量</a:t>
            </a:r>
            <a:endParaRPr lang="zh-CN" altLang="en-US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29716"/>
          <p:cNvGrpSpPr/>
          <p:nvPr/>
        </p:nvGrpSpPr>
        <p:grpSpPr>
          <a:xfrm>
            <a:off x="8303260" y="4318635"/>
            <a:ext cx="647700" cy="647700"/>
            <a:chOff x="0" y="0"/>
            <a:chExt cx="408" cy="408"/>
          </a:xfrm>
          <a:solidFill>
            <a:schemeClr val="accent2">
              <a:alpha val="24000"/>
            </a:schemeClr>
          </a:solidFill>
        </p:grpSpPr>
        <p:sp>
          <p:nvSpPr>
            <p:cNvPr id="24608" name="矩形 29717"/>
            <p:cNvSpPr/>
            <p:nvPr/>
          </p:nvSpPr>
          <p:spPr>
            <a:xfrm>
              <a:off x="23" y="0"/>
              <a:ext cx="356" cy="377"/>
            </a:xfrm>
            <a:prstGeom prst="rect">
              <a:avLst/>
            </a:prstGeom>
            <a:noFill/>
            <a:ln w="28575" cmpd="thickThin">
              <a:noFill/>
              <a:prstDash val="solid"/>
            </a:ln>
          </p:spPr>
          <p:txBody>
            <a:bodyPr wrap="none">
              <a:spAutoFit/>
            </a:bodyPr>
            <a:p>
              <a:pPr algn="ctr">
                <a:lnSpc>
                  <a:spcPct val="110000"/>
                </a:lnSpc>
              </a:pPr>
              <a:r>
                <a:rPr lang="zh-CN" altLang="en-US" sz="30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总</a:t>
              </a:r>
              <a:endParaRPr lang="zh-CN" altLang="en-US" sz="3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24609" name="椭圆 29718"/>
            <p:cNvSpPr/>
            <p:nvPr/>
          </p:nvSpPr>
          <p:spPr>
            <a:xfrm>
              <a:off x="0" y="0"/>
              <a:ext cx="408" cy="408"/>
            </a:xfrm>
            <a:prstGeom prst="ellipse">
              <a:avLst/>
            </a:prstGeom>
            <a:solidFill>
              <a:schemeClr val="accent6">
                <a:alpha val="33000"/>
              </a:schemeClr>
            </a:solidFill>
            <a:ln w="28575" cap="flat" cmpd="thickThin">
              <a:solidFill>
                <a:schemeClr val="accent6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>
                <a:lnSpc>
                  <a:spcPct val="110000"/>
                </a:lnSpc>
              </a:pPr>
              <a:endParaRPr lang="zh-CN" altLang="en-US" sz="3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grpSp>
        <p:nvGrpSpPr>
          <p:cNvPr id="3" name="组合 29719"/>
          <p:cNvGrpSpPr/>
          <p:nvPr/>
        </p:nvGrpSpPr>
        <p:grpSpPr>
          <a:xfrm>
            <a:off x="8249286" y="2230121"/>
            <a:ext cx="647700" cy="684213"/>
            <a:chOff x="11" y="1"/>
            <a:chExt cx="408" cy="431"/>
          </a:xfrm>
          <a:solidFill>
            <a:schemeClr val="accent2">
              <a:alpha val="24000"/>
            </a:schemeClr>
          </a:solidFill>
        </p:grpSpPr>
        <p:sp>
          <p:nvSpPr>
            <p:cNvPr id="24606" name="矩形 29720"/>
            <p:cNvSpPr/>
            <p:nvPr/>
          </p:nvSpPr>
          <p:spPr>
            <a:xfrm>
              <a:off x="45" y="1"/>
              <a:ext cx="340" cy="377"/>
            </a:xfrm>
            <a:prstGeom prst="rect">
              <a:avLst/>
            </a:prstGeom>
            <a:noFill/>
            <a:ln w="28575" cmpd="thickThin">
              <a:noFill/>
              <a:prstDash val="solid"/>
            </a:ln>
          </p:spPr>
          <p:txBody>
            <a:bodyPr>
              <a:spAutoFit/>
            </a:bodyPr>
            <a:p>
              <a:pPr algn="ctr">
                <a:lnSpc>
                  <a:spcPct val="110000"/>
                </a:lnSpc>
              </a:pPr>
              <a:r>
                <a:rPr lang="zh-CN" altLang="en-US" sz="30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分</a:t>
              </a:r>
              <a:endParaRPr lang="zh-CN" altLang="en-US" sz="3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24607" name="椭圆 29721"/>
            <p:cNvSpPr/>
            <p:nvPr/>
          </p:nvSpPr>
          <p:spPr>
            <a:xfrm>
              <a:off x="11" y="24"/>
              <a:ext cx="408" cy="408"/>
            </a:xfrm>
            <a:prstGeom prst="ellipse">
              <a:avLst/>
            </a:prstGeom>
            <a:solidFill>
              <a:schemeClr val="accent6">
                <a:alpha val="24000"/>
              </a:schemeClr>
            </a:solidFill>
            <a:ln w="28575" cap="flat" cmpd="thickThin">
              <a:solidFill>
                <a:schemeClr val="accent6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>
                <a:lnSpc>
                  <a:spcPct val="110000"/>
                </a:lnSpc>
              </a:pPr>
              <a:endParaRPr lang="zh-CN" altLang="en-US" sz="3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grpSp>
        <p:nvGrpSpPr>
          <p:cNvPr id="4" name="组合 29722"/>
          <p:cNvGrpSpPr/>
          <p:nvPr/>
        </p:nvGrpSpPr>
        <p:grpSpPr>
          <a:xfrm>
            <a:off x="8245158" y="173673"/>
            <a:ext cx="647700" cy="655637"/>
            <a:chOff x="0" y="0"/>
            <a:chExt cx="408" cy="413"/>
          </a:xfrm>
          <a:solidFill>
            <a:schemeClr val="accent1">
              <a:alpha val="24000"/>
            </a:schemeClr>
          </a:solidFill>
        </p:grpSpPr>
        <p:sp>
          <p:nvSpPr>
            <p:cNvPr id="24604" name="矩形 29723"/>
            <p:cNvSpPr/>
            <p:nvPr/>
          </p:nvSpPr>
          <p:spPr>
            <a:xfrm>
              <a:off x="23" y="0"/>
              <a:ext cx="356" cy="377"/>
            </a:xfrm>
            <a:prstGeom prst="rect">
              <a:avLst/>
            </a:prstGeom>
            <a:noFill/>
            <a:ln w="28575" cmpd="thickThin">
              <a:noFill/>
              <a:prstDash val="solid"/>
            </a:ln>
          </p:spPr>
          <p:txBody>
            <a:bodyPr wrap="none">
              <a:spAutoFit/>
            </a:bodyPr>
            <a:p>
              <a:pPr algn="ctr">
                <a:lnSpc>
                  <a:spcPct val="110000"/>
                </a:lnSpc>
              </a:pPr>
              <a:r>
                <a:rPr lang="zh-CN" altLang="en-US" sz="30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总</a:t>
              </a:r>
              <a:endParaRPr lang="zh-CN" altLang="en-US" sz="3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24605" name="椭圆 29724"/>
            <p:cNvSpPr/>
            <p:nvPr/>
          </p:nvSpPr>
          <p:spPr>
            <a:xfrm>
              <a:off x="0" y="5"/>
              <a:ext cx="408" cy="408"/>
            </a:xfrm>
            <a:prstGeom prst="ellipse">
              <a:avLst/>
            </a:prstGeom>
            <a:solidFill>
              <a:schemeClr val="accent6">
                <a:alpha val="24000"/>
              </a:schemeClr>
            </a:solidFill>
            <a:ln w="28575" cap="flat" cmpd="thickThin">
              <a:solidFill>
                <a:schemeClr val="accent6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>
                <a:lnSpc>
                  <a:spcPct val="110000"/>
                </a:lnSpc>
              </a:pPr>
              <a:endParaRPr lang="zh-CN" altLang="en-US" sz="3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sp>
        <p:nvSpPr>
          <p:cNvPr id="29726" name="直接连接符 29725"/>
          <p:cNvSpPr/>
          <p:nvPr/>
        </p:nvSpPr>
        <p:spPr>
          <a:xfrm>
            <a:off x="8572500" y="920115"/>
            <a:ext cx="635" cy="100393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27" name="直接连接符 29726"/>
          <p:cNvSpPr/>
          <p:nvPr/>
        </p:nvSpPr>
        <p:spPr>
          <a:xfrm>
            <a:off x="8572500" y="3136900"/>
            <a:ext cx="635" cy="102108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06" grpId="0"/>
      <p:bldP spid="29707" grpId="0"/>
      <p:bldP spid="29708" grpId="0"/>
      <p:bldP spid="29709" grpId="0"/>
      <p:bldP spid="29710" grpId="0"/>
      <p:bldP spid="29711" grpId="0"/>
      <p:bldP spid="29712" grpId="0"/>
      <p:bldP spid="29713" grpId="0"/>
      <p:bldP spid="29714" grpId="0"/>
      <p:bldP spid="29715" grpId="0"/>
      <p:bldP spid="29716" grpId="0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89" name="文本框 10"/>
          <p:cNvSpPr txBox="1"/>
          <p:nvPr/>
        </p:nvSpPr>
        <p:spPr>
          <a:xfrm>
            <a:off x="837565" y="694690"/>
            <a:ext cx="5685155" cy="553085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spcBef>
                <a:spcPts val="1800"/>
              </a:spcBef>
              <a:buFont typeface="Wingdings" panose="05000000000000000000" charset="0"/>
              <a:buChar char="u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划分文章段落，理清文章层次。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74650" y="1818640"/>
            <a:ext cx="4689475" cy="2122805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  <a:ln w="28575" cmpd="sng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第一部分(1)：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总说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，概括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雕刻者的精湛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技艺，交代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了雕刻作品“核舟”的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由来和主题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3600"/>
          <a:stretch>
            <a:fillRect/>
          </a:stretch>
        </p:blipFill>
        <p:spPr>
          <a:xfrm>
            <a:off x="5196840" y="1788795"/>
            <a:ext cx="3663950" cy="2181860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bldLvl="0" animBg="1"/>
      <p:bldP spid="18" grpId="0" bldLvl="0" animBg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86080" y="3025140"/>
            <a:ext cx="8371840" cy="1198880"/>
          </a:xfrm>
          <a:prstGeom prst="rect">
            <a:avLst/>
          </a:prstGeom>
          <a:solidFill>
            <a:schemeClr val="accent4">
              <a:alpha val="27000"/>
            </a:schemeClr>
          </a:solidFill>
          <a:ln w="28575" cmpd="sng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第三部分(6)：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总括核舟上雕刻的人、物的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种类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和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数目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以及刻字的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总数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赞扬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王叔远的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精巧技艺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30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6080" y="647065"/>
            <a:ext cx="8371840" cy="1753235"/>
          </a:xfrm>
          <a:prstGeom prst="rect">
            <a:avLst/>
          </a:prstGeom>
          <a:solidFill>
            <a:schemeClr val="accent2">
              <a:alpha val="27000"/>
            </a:schemeClr>
          </a:solidFill>
          <a:ln w="28575" cmpd="sng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第二部分(2-5)：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按照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船舱—船头—船尾—船顶的顺序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，详细介绍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核舟的形状、结构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，描述各处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人物的神情状貌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，用事实说明雕刻者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精湛的技艺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823" name="文本框 1"/>
          <p:cNvSpPr txBox="1"/>
          <p:nvPr/>
        </p:nvSpPr>
        <p:spPr>
          <a:xfrm>
            <a:off x="3078798" y="317950"/>
            <a:ext cx="2986087" cy="578392"/>
          </a:xfrm>
          <a:prstGeom prst="roundRect">
            <a:avLst/>
          </a:prstGeom>
          <a:solidFill>
            <a:schemeClr val="accent6">
              <a:lumMod val="75000"/>
              <a:alpha val="24000"/>
            </a:schemeClr>
          </a:solidFill>
          <a:ln w="9525">
            <a:solidFill>
              <a:schemeClr val="bg1"/>
            </a:solidFill>
          </a:ln>
        </p:spPr>
        <p:txBody>
          <a:bodyPr anchor="t">
            <a:spAutoFit/>
          </a:bodyPr>
          <a:p>
            <a:pPr algn="ctr">
              <a:buSzTx/>
            </a:pPr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第一部分</a:t>
            </a:r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(1)】</a:t>
            </a:r>
            <a:endParaRPr lang="en-US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5105" y="280935"/>
            <a:ext cx="2346325" cy="649104"/>
            <a:chOff x="923" y="1552"/>
            <a:chExt cx="3695" cy="882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文章解析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1780" y="1094105"/>
            <a:ext cx="6854190" cy="56515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1.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能概括全文，总括王叔远技艺高超的词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1145" y="1831975"/>
            <a:ext cx="3929380" cy="56515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2.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表现核舟主题的句子：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9875" y="2571115"/>
            <a:ext cx="5110480" cy="56515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3.</a:t>
            </a:r>
            <a:r>
              <a:rPr sz="28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表现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原料小而题材广的句子：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1780" y="3775075"/>
            <a:ext cx="5715000" cy="56515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4.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说明构思巧妙、技艺精湛的句子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：</a:t>
            </a:r>
            <a:endParaRPr kumimoji="0" 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0964" name="文本框 40963"/>
          <p:cNvSpPr txBox="1"/>
          <p:nvPr/>
        </p:nvSpPr>
        <p:spPr>
          <a:xfrm>
            <a:off x="4259580" y="1853565"/>
            <a:ext cx="2866390" cy="521970"/>
          </a:xfrm>
          <a:prstGeom prst="rect">
            <a:avLst/>
          </a:prstGeom>
          <a:solidFill>
            <a:schemeClr val="accent2">
              <a:alpha val="33000"/>
            </a:schemeClr>
          </a:solidFill>
          <a:ln w="28575" cmpd="sng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盖大苏泛赤壁云。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680720" y="3192145"/>
            <a:ext cx="8246745" cy="491490"/>
          </a:xfrm>
          <a:prstGeom prst="rect">
            <a:avLst/>
          </a:prstGeom>
          <a:solidFill>
            <a:schemeClr val="accent2">
              <a:alpha val="33000"/>
            </a:schemeClr>
          </a:solidFill>
          <a:ln w="28575" cmpd="sng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能以径寸之木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为宫室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器皿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人物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以至鸟兽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木石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6" name="文本框 40965"/>
          <p:cNvSpPr txBox="1"/>
          <p:nvPr/>
        </p:nvSpPr>
        <p:spPr>
          <a:xfrm>
            <a:off x="680720" y="4339908"/>
            <a:ext cx="4559300" cy="523875"/>
          </a:xfrm>
          <a:prstGeom prst="rect">
            <a:avLst/>
          </a:prstGeom>
          <a:solidFill>
            <a:schemeClr val="accent2">
              <a:alpha val="33000"/>
            </a:schemeClr>
          </a:solidFill>
          <a:ln w="28575" cmpd="sng">
            <a:solidFill>
              <a:srgbClr val="C00000"/>
            </a:solidFill>
            <a:prstDash val="sysDot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罔不因势象形，各具情态。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71" name="文本框 40970"/>
          <p:cNvSpPr txBox="1"/>
          <p:nvPr/>
        </p:nvSpPr>
        <p:spPr>
          <a:xfrm>
            <a:off x="7051675" y="1115695"/>
            <a:ext cx="941705" cy="521970"/>
          </a:xfrm>
          <a:prstGeom prst="rect">
            <a:avLst/>
          </a:prstGeom>
          <a:solidFill>
            <a:schemeClr val="accent2">
              <a:alpha val="33000"/>
            </a:schemeClr>
          </a:solidFill>
          <a:ln w="28575" cmpd="sng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奇巧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nimBg="1"/>
      <p:bldP spid="5" grpId="0" bldLvl="0" animBg="1"/>
      <p:bldP spid="6" grpId="0" bldLvl="0" animBg="1"/>
      <p:bldP spid="7" grpId="0" bldLvl="0" animBg="1"/>
      <p:bldP spid="40964" grpId="0" bldLvl="0" animBg="1"/>
      <p:bldP spid="40965" grpId="0" bldLvl="0" animBg="1"/>
      <p:bldP spid="40966" grpId="0" bldLvl="0" animBg="1"/>
      <p:bldP spid="40971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56235" y="612273"/>
            <a:ext cx="8142288" cy="103886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5.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第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段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第一句话从哪些方面突出了“奇巧”二字？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集中说明了什么？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235" y="1981835"/>
            <a:ext cx="5650230" cy="2630170"/>
          </a:xfrm>
          <a:prstGeom prst="rect">
            <a:avLst/>
          </a:prstGeom>
          <a:solidFill>
            <a:schemeClr val="accent2">
              <a:alpha val="24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  <a:buSzTx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“奇巧”二字是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文眼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，后文从原材料体积小、雕刻物品种类繁多、雕刻物构思精巧、情态逼真等方面展开，集中说明了王叔远的雕刻技艺精湛。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3082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9335" y="2279650"/>
            <a:ext cx="2802255" cy="2035175"/>
          </a:xfrm>
          <a:prstGeom prst="rect">
            <a:avLst/>
          </a:prstGeom>
          <a:noFill/>
          <a:ln w="9525">
            <a:noFill/>
          </a:ln>
          <a:effectLst>
            <a:softEdge rad="381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nimBg="1"/>
      <p:bldP spid="7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4040" y="1052195"/>
            <a:ext cx="4512945" cy="607695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6.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为什么要写对联的内容？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3723" y="2050230"/>
            <a:ext cx="7996237" cy="2491740"/>
          </a:xfrm>
          <a:prstGeom prst="rect">
            <a:avLst/>
          </a:prstGeom>
          <a:solidFill>
            <a:schemeClr val="accent2">
              <a:alpha val="24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buSzTx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对联的内容清晰可见，足见雕工的精细，更显出雕刻者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暗扣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核舟“大苏泛赤壁”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主题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的匠心独运，同时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暗示核舟的背景、主题，还增加了浓厚的艺术情趣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78798" y="317950"/>
            <a:ext cx="2986087" cy="578444"/>
          </a:xfrm>
          <a:prstGeom prst="roundRect">
            <a:avLst/>
          </a:prstGeom>
          <a:solidFill>
            <a:schemeClr val="accent6">
              <a:lumMod val="75000"/>
              <a:alpha val="24000"/>
            </a:schemeClr>
          </a:solidFill>
          <a:ln w="9525">
            <a:solidFill>
              <a:schemeClr val="bg1"/>
            </a:solidFill>
          </a:ln>
        </p:spPr>
        <p:txBody>
          <a:bodyPr anchor="t">
            <a:spAutoFit/>
          </a:bodyPr>
          <a:p>
            <a:pPr algn="ctr">
              <a:buSzTx/>
            </a:pPr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第二部分</a:t>
            </a:r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(2-5)】</a:t>
            </a:r>
            <a:endParaRPr lang="en-US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09575" y="316230"/>
            <a:ext cx="7847965" cy="607695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7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在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第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段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中表现方位的词有哪些？有什么作用？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409575" y="1094740"/>
            <a:ext cx="8062595" cy="3646170"/>
          </a:xfrm>
          <a:prstGeom prst="rect">
            <a:avLst/>
          </a:prstGeom>
          <a:solidFill>
            <a:schemeClr val="accent2">
              <a:alpha val="24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  <a:buSzTx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在第③段开头用“中”“右”“左”三个方位词分别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交代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船头的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人物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及他们的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位置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，突出苏东坡的主人地位，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紧扣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“大苏泛赤壁”的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主题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。后用“左”“右”描绘苏、黄的姿态、神情和动作，表现二人的友好关系和相互切磋谈论的神情。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进一步显示了王叔远雕刻刀法的奇巧，也表明了作者观察之细腻，描写之逼真。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33070" y="382085"/>
            <a:ext cx="8101013" cy="108204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8.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第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段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描绘了什么？侧重于刻画人物的哪些方面？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有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什么作用？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252095" y="1807845"/>
            <a:ext cx="8463280" cy="2861310"/>
          </a:xfrm>
          <a:prstGeom prst="rect">
            <a:avLst/>
          </a:prstGeom>
          <a:solidFill>
            <a:schemeClr val="accent2">
              <a:alpha val="24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  <a:buSzTx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第3段写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船头的游览者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——苏轼、鲁直和佛印，描绘苏东坡、黄鲁直手、足的姿态、神情与动作，连二人衣服的褶皱、褶皱下面隐隐约约的双膝，都做了细致的描绘。佛印和尚的左臂上挂着历历可数的佛珠，描写如此精细！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侧重于刻画人物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6"/>
          <p:cNvSpPr txBox="1"/>
          <p:nvPr/>
        </p:nvSpPr>
        <p:spPr>
          <a:xfrm>
            <a:off x="508635" y="1419860"/>
            <a:ext cx="8410575" cy="3138170"/>
          </a:xfrm>
          <a:prstGeom prst="rect">
            <a:avLst/>
          </a:prstGeom>
          <a:solidFill>
            <a:schemeClr val="accent2">
              <a:alpha val="24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  <a:buSzTx/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悠闲、豁达和洒脱，文章从最细微处落笔，雕其形而留其神，“执”“抚”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  <a:buSzTx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“指”“语”“矫”“视”几个动词画龙点睛，静中有动，动中有静，这样写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显示了不同人物的身份、神情、姿态，人物活灵活现，呼应“各具神态”。表现出王叔远技艺的高超。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355" y="277495"/>
            <a:ext cx="3305175" cy="1663065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3700" y="330650"/>
            <a:ext cx="8189913" cy="103886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9.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第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段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对两个舟子的描写属于什么描写？有什么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作用？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3700" y="1478915"/>
            <a:ext cx="8382000" cy="3322955"/>
          </a:xfrm>
          <a:prstGeom prst="rect">
            <a:avLst/>
          </a:prstGeom>
          <a:solidFill>
            <a:schemeClr val="accent2">
              <a:alpha val="24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  <a:buSzTx/>
            </a:pP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细节描写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。写右边舟子，突出他“右手攀右趾”的粗犷动作和“若啸呼”的闲散神态；写左边舟子，突出他专心致志烧茶的平静神态。一动一静，相映成趣。共同营造了一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00000"/>
              </a:lnSpc>
              <a:buSzTx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种愉悦、轻松、自由自在的气氛。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00000"/>
              </a:lnSpc>
              <a:buSzTx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加上舟尾横卧的舟楫，更加暗示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00000"/>
              </a:lnSpc>
              <a:buSzTx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了一种放任自流的悠闲境界。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4260" y="2893695"/>
            <a:ext cx="2912745" cy="2115820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133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15488" y="2476160"/>
            <a:ext cx="3921663" cy="2671517"/>
          </a:xfrm>
          <a:prstGeom prst="ellipse">
            <a:avLst/>
          </a:prstGeom>
          <a:noFill/>
          <a:ln w="9525">
            <a:noFill/>
          </a:ln>
          <a:effectLst>
            <a:softEdge rad="76200"/>
          </a:effectLst>
        </p:spPr>
      </p:pic>
      <p:pic>
        <p:nvPicPr>
          <p:cNvPr id="8194" name="图片 12290" descr="组图：蚊子腿上的微雕作品埃菲尔铁塔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40068" y="233045"/>
            <a:ext cx="4176712" cy="2673350"/>
          </a:xfrm>
          <a:prstGeom prst="rect">
            <a:avLst/>
          </a:prstGeom>
          <a:noFill/>
          <a:ln w="9525">
            <a:noFill/>
          </a:ln>
          <a:effectLst>
            <a:softEdge rad="114300"/>
          </a:effectLst>
        </p:spPr>
      </p:pic>
      <p:sp>
        <p:nvSpPr>
          <p:cNvPr id="2" name="文本框 12291"/>
          <p:cNvSpPr txBox="1"/>
          <p:nvPr/>
        </p:nvSpPr>
        <p:spPr>
          <a:xfrm>
            <a:off x="5015230" y="233045"/>
            <a:ext cx="3721735" cy="2242820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蚊子腿上的微雕作品埃菲尔铁塔 </a:t>
            </a:r>
            <a:endParaRPr lang="zh-CN" altLang="en-US" sz="2800" b="1" dirty="0">
              <a:solidFill>
                <a:srgbClr val="0000FF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—俄罗斯鄂木斯克的雕刻家科年科创作的微型埃菲尔铁塔模型。</a:t>
            </a:r>
            <a:endParaRPr lang="zh-CN" altLang="en-US" sz="2800" b="1" dirty="0">
              <a:solidFill>
                <a:srgbClr val="0000FF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9219" name="文本框 13315"/>
          <p:cNvSpPr txBox="1"/>
          <p:nvPr/>
        </p:nvSpPr>
        <p:spPr>
          <a:xfrm>
            <a:off x="647065" y="2962275"/>
            <a:ext cx="3729355" cy="1383665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作品上六只平均</a:t>
            </a:r>
            <a:r>
              <a:rPr lang="zh-CN" altLang="en-US" sz="2400" b="1" dirty="0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0.7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毫米的熊猫放在绣花针针孔里</a:t>
            </a:r>
            <a:endParaRPr lang="zh-CN" altLang="en-US" sz="2800" b="1" dirty="0">
              <a:solidFill>
                <a:srgbClr val="0000FF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219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283" y="409072"/>
            <a:ext cx="7493000" cy="607695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.第5段主要描写船顶上的什么？有什么作用？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152900" y="1361440"/>
            <a:ext cx="4511040" cy="3415030"/>
          </a:xfrm>
          <a:prstGeom prst="rect">
            <a:avLst/>
          </a:prstGeom>
          <a:solidFill>
            <a:schemeClr val="accent2">
              <a:alpha val="24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  <a:buSzTx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第5段主要描写船顶上的雕刻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题名和篆章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。其字形小，笔画细，颜色艳，题名用黑色，篆章用红色，无不突出核舟的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精妙纤巧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，以及雕刻家的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细心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6973" t="910"/>
          <a:stretch>
            <a:fillRect/>
          </a:stretch>
        </p:blipFill>
        <p:spPr>
          <a:xfrm>
            <a:off x="213995" y="1744345"/>
            <a:ext cx="3780790" cy="2428240"/>
          </a:xfrm>
          <a:prstGeom prst="round2DiagRect">
            <a:avLst>
              <a:gd name="adj1" fmla="val 16667"/>
              <a:gd name="adj2" fmla="val 11195"/>
            </a:avLst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7375" y="605155"/>
            <a:ext cx="7969250" cy="1124585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.写正面用了三段文字，写船背面为什么只用一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小段文字呢？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75640" y="2159000"/>
            <a:ext cx="4912360" cy="1891665"/>
          </a:xfrm>
          <a:prstGeom prst="rect">
            <a:avLst/>
          </a:prstGeom>
          <a:solidFill>
            <a:schemeClr val="accent2">
              <a:alpha val="24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  <a:buSzTx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这是为了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突出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“核舟”的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主题，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同时也表现作者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主次分明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的技巧。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3686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4245" y="2159000"/>
            <a:ext cx="2598420" cy="1824355"/>
          </a:xfrm>
          <a:prstGeom prst="rect">
            <a:avLst/>
          </a:prstGeom>
          <a:noFill/>
          <a:ln w="9525">
            <a:noFill/>
          </a:ln>
          <a:effectLst>
            <a:softEdge rad="381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文本框 41985"/>
          <p:cNvSpPr txBox="1"/>
          <p:nvPr/>
        </p:nvSpPr>
        <p:spPr>
          <a:xfrm>
            <a:off x="769620" y="605155"/>
            <a:ext cx="22059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说明对象：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27" name="文本框 41986"/>
          <p:cNvSpPr txBox="1"/>
          <p:nvPr/>
        </p:nvSpPr>
        <p:spPr>
          <a:xfrm>
            <a:off x="769620" y="1440180"/>
            <a:ext cx="35286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说明对象的特征：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8" name="文本框 41987"/>
          <p:cNvSpPr txBox="1"/>
          <p:nvPr/>
        </p:nvSpPr>
        <p:spPr>
          <a:xfrm>
            <a:off x="3100388" y="2297748"/>
            <a:ext cx="2551112" cy="607083"/>
          </a:xfrm>
          <a:prstGeom prst="round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体积上：小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9" name="文本框 41988"/>
          <p:cNvSpPr txBox="1"/>
          <p:nvPr/>
        </p:nvSpPr>
        <p:spPr>
          <a:xfrm>
            <a:off x="3100388" y="2963545"/>
            <a:ext cx="2551112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构思上：巧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90" name="文本框 41989"/>
          <p:cNvSpPr txBox="1"/>
          <p:nvPr/>
        </p:nvSpPr>
        <p:spPr>
          <a:xfrm>
            <a:off x="3101340" y="3602990"/>
            <a:ext cx="516953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雕刻的人、物、字数量上：多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91" name="文本框 41990"/>
          <p:cNvSpPr txBox="1"/>
          <p:nvPr/>
        </p:nvSpPr>
        <p:spPr>
          <a:xfrm>
            <a:off x="1097915" y="2790825"/>
            <a:ext cx="1230630" cy="708148"/>
          </a:xfrm>
          <a:prstGeom prst="roundRect">
            <a:avLst/>
          </a:prstGeom>
          <a:solidFill>
            <a:schemeClr val="accent4">
              <a:alpha val="24000"/>
            </a:schemeClr>
          </a:solidFill>
          <a:ln w="9525">
            <a:solidFill>
              <a:schemeClr val="bg1"/>
            </a:solidFill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3600" b="1" dirty="0">
                <a:solidFill>
                  <a:srgbClr val="FF00FF"/>
                </a:solidFill>
                <a:latin typeface="华文中宋" panose="02010600040101010101" charset="-122"/>
                <a:ea typeface="华文中宋" panose="02010600040101010101" charset="-122"/>
              </a:rPr>
              <a:t>奇巧</a:t>
            </a:r>
            <a:endParaRPr lang="zh-CN" altLang="en-US" sz="3600" b="1" dirty="0">
              <a:solidFill>
                <a:srgbClr val="FF00FF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1992" name="左大括号 41991"/>
          <p:cNvSpPr/>
          <p:nvPr/>
        </p:nvSpPr>
        <p:spPr>
          <a:xfrm>
            <a:off x="2596515" y="2274570"/>
            <a:ext cx="391795" cy="1936115"/>
          </a:xfrm>
          <a:prstGeom prst="leftBrace">
            <a:avLst>
              <a:gd name="adj1" fmla="val 34688"/>
              <a:gd name="adj2" fmla="val 46699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4" name="文本框 41993"/>
          <p:cNvSpPr txBox="1"/>
          <p:nvPr/>
        </p:nvSpPr>
        <p:spPr>
          <a:xfrm>
            <a:off x="2975610" y="473710"/>
            <a:ext cx="1237615" cy="714896"/>
          </a:xfrm>
          <a:prstGeom prst="roundRect">
            <a:avLst/>
          </a:prstGeom>
          <a:solidFill>
            <a:schemeClr val="accent4">
              <a:alpha val="24000"/>
            </a:schemeClr>
          </a:solidFill>
          <a:ln w="9525">
            <a:solidFill>
              <a:schemeClr val="bg1"/>
            </a:solidFill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FF"/>
                </a:solidFill>
                <a:latin typeface="华文中宋" panose="02010600040101010101" charset="-122"/>
                <a:ea typeface="华文中宋" panose="02010600040101010101" charset="-122"/>
              </a:rPr>
              <a:t>核舟</a:t>
            </a:r>
            <a:endParaRPr lang="zh-CN" altLang="en-US" sz="3600" b="1" dirty="0">
              <a:solidFill>
                <a:srgbClr val="FF00FF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8194" name="Picture 2" descr="http://bigtu.eastday.com/img/201205/05/50/9384144804753129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765" y="204470"/>
            <a:ext cx="3914140" cy="2070100"/>
          </a:xfrm>
          <a:prstGeom prst="rect">
            <a:avLst/>
          </a:prstGeom>
          <a:noFill/>
          <a:ln w="9525">
            <a:noFill/>
          </a:ln>
          <a:effectLst>
            <a:softEdge rad="762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0" grpId="0"/>
      <p:bldP spid="41991" grpId="0" bldLvl="0" animBg="1"/>
      <p:bldP spid="41992" grpId="0" bldLvl="0" animBg="1"/>
      <p:bldP spid="41994" grpId="0" bldLvl="0" animBg="1"/>
      <p:bldP spid="26626" grpId="0"/>
      <p:bldP spid="266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38913"/>
          <p:cNvSpPr>
            <a:spLocks noGrp="1"/>
          </p:cNvSpPr>
          <p:nvPr/>
        </p:nvSpPr>
        <p:spPr>
          <a:xfrm>
            <a:off x="3620770" y="424815"/>
            <a:ext cx="1902460" cy="7937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1219200" rtl="0" fontAlgn="base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说明顺序</a:t>
            </a:r>
            <a:endParaRPr lang="zh-CN" altLang="en-US" sz="3200" b="1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5" name="文本框 38914"/>
          <p:cNvSpPr txBox="1"/>
          <p:nvPr/>
        </p:nvSpPr>
        <p:spPr>
          <a:xfrm>
            <a:off x="1544320" y="1094740"/>
            <a:ext cx="60020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舟首尾长约八分有奇，高可二黍许。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6" name="文本框 38915"/>
          <p:cNvSpPr txBox="1"/>
          <p:nvPr/>
        </p:nvSpPr>
        <p:spPr>
          <a:xfrm>
            <a:off x="2990850" y="2748280"/>
            <a:ext cx="3162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船头坐三人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7" name="下箭头 38916"/>
          <p:cNvSpPr/>
          <p:nvPr/>
        </p:nvSpPr>
        <p:spPr>
          <a:xfrm>
            <a:off x="4359910" y="1682750"/>
            <a:ext cx="457200" cy="280670"/>
          </a:xfrm>
          <a:prstGeom prst="downArrow">
            <a:avLst>
              <a:gd name="adj1" fmla="val 50000"/>
              <a:gd name="adj2" fmla="val 26629"/>
            </a:avLst>
          </a:prstGeom>
          <a:solidFill>
            <a:schemeClr val="accent6">
              <a:lumMod val="75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8" name="文本框 38917"/>
          <p:cNvSpPr txBox="1"/>
          <p:nvPr/>
        </p:nvSpPr>
        <p:spPr>
          <a:xfrm>
            <a:off x="3296920" y="1971675"/>
            <a:ext cx="2590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中轩敞者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9" name="下箭头 38918"/>
          <p:cNvSpPr/>
          <p:nvPr/>
        </p:nvSpPr>
        <p:spPr>
          <a:xfrm>
            <a:off x="4359910" y="2413000"/>
            <a:ext cx="457200" cy="335280"/>
          </a:xfrm>
          <a:prstGeom prst="downArrow">
            <a:avLst>
              <a:gd name="adj1" fmla="val 50000"/>
              <a:gd name="adj2" fmla="val 26629"/>
            </a:avLst>
          </a:prstGeom>
          <a:solidFill>
            <a:schemeClr val="accent6">
              <a:lumMod val="75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20" name="下箭头 38919"/>
          <p:cNvSpPr/>
          <p:nvPr/>
        </p:nvSpPr>
        <p:spPr>
          <a:xfrm>
            <a:off x="4359910" y="3208655"/>
            <a:ext cx="457200" cy="339725"/>
          </a:xfrm>
          <a:prstGeom prst="downArrow">
            <a:avLst>
              <a:gd name="adj1" fmla="val 50000"/>
              <a:gd name="adj2" fmla="val 26629"/>
            </a:avLst>
          </a:prstGeom>
          <a:solidFill>
            <a:schemeClr val="accent6">
              <a:lumMod val="75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21" name="文本框 38920"/>
          <p:cNvSpPr txBox="1"/>
          <p:nvPr/>
        </p:nvSpPr>
        <p:spPr>
          <a:xfrm>
            <a:off x="3296603" y="3548063"/>
            <a:ext cx="25987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舟尾横卧一楫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22" name="下箭头 38921"/>
          <p:cNvSpPr/>
          <p:nvPr/>
        </p:nvSpPr>
        <p:spPr>
          <a:xfrm>
            <a:off x="4359910" y="4008755"/>
            <a:ext cx="457200" cy="302895"/>
          </a:xfrm>
          <a:prstGeom prst="downArrow">
            <a:avLst>
              <a:gd name="adj1" fmla="val 50000"/>
              <a:gd name="adj2" fmla="val 26629"/>
            </a:avLst>
          </a:prstGeom>
          <a:solidFill>
            <a:schemeClr val="accent6">
              <a:lumMod val="75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23" name="文本框 38922"/>
          <p:cNvSpPr txBox="1"/>
          <p:nvPr/>
        </p:nvSpPr>
        <p:spPr>
          <a:xfrm>
            <a:off x="3304540" y="4428173"/>
            <a:ext cx="2590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其船背稍夷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24" name="文本框 38923"/>
          <p:cNvSpPr txBox="1"/>
          <p:nvPr/>
        </p:nvSpPr>
        <p:spPr>
          <a:xfrm>
            <a:off x="7545705" y="1309370"/>
            <a:ext cx="11849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</a:t>
            </a:r>
            <a:endParaRPr lang="zh-CN" altLang="en-US" sz="3600" b="1" dirty="0">
              <a:solidFill>
                <a:srgbClr val="008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25" name="文本框 38924"/>
          <p:cNvSpPr txBox="1"/>
          <p:nvPr/>
        </p:nvSpPr>
        <p:spPr>
          <a:xfrm>
            <a:off x="7546340" y="4327525"/>
            <a:ext cx="11842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局部</a:t>
            </a:r>
            <a:endParaRPr lang="zh-CN" altLang="en-US" sz="3600" b="1" dirty="0">
              <a:solidFill>
                <a:srgbClr val="008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26" name="文本框 38925"/>
          <p:cNvSpPr txBox="1"/>
          <p:nvPr/>
        </p:nvSpPr>
        <p:spPr>
          <a:xfrm>
            <a:off x="1380490" y="1783080"/>
            <a:ext cx="148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中间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27" name="文本框 38926"/>
          <p:cNvSpPr txBox="1"/>
          <p:nvPr/>
        </p:nvSpPr>
        <p:spPr>
          <a:xfrm>
            <a:off x="1380490" y="2953068"/>
            <a:ext cx="148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两边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28" name="文本框 38927"/>
          <p:cNvSpPr txBox="1"/>
          <p:nvPr/>
        </p:nvSpPr>
        <p:spPr>
          <a:xfrm>
            <a:off x="1380490" y="4118293"/>
            <a:ext cx="148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船背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29" name="下箭头 38928"/>
          <p:cNvSpPr/>
          <p:nvPr/>
        </p:nvSpPr>
        <p:spPr>
          <a:xfrm>
            <a:off x="7985125" y="2001520"/>
            <a:ext cx="304800" cy="2326005"/>
          </a:xfrm>
          <a:prstGeom prst="downArrow">
            <a:avLst>
              <a:gd name="adj1" fmla="val 50000"/>
              <a:gd name="adj2" fmla="val 261096"/>
            </a:avLst>
          </a:prstGeom>
          <a:solidFill>
            <a:schemeClr val="accent2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30" name="下箭头 38929"/>
          <p:cNvSpPr/>
          <p:nvPr/>
        </p:nvSpPr>
        <p:spPr>
          <a:xfrm>
            <a:off x="1913890" y="2423160"/>
            <a:ext cx="419100" cy="530225"/>
          </a:xfrm>
          <a:prstGeom prst="downArrow">
            <a:avLst>
              <a:gd name="adj1" fmla="val 50000"/>
              <a:gd name="adj2" fmla="val 50530"/>
            </a:avLst>
          </a:prstGeom>
          <a:solidFill>
            <a:schemeClr val="accent6">
              <a:lumMod val="75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31" name="下箭头 38930"/>
          <p:cNvSpPr/>
          <p:nvPr/>
        </p:nvSpPr>
        <p:spPr>
          <a:xfrm>
            <a:off x="1913890" y="3475355"/>
            <a:ext cx="419100" cy="511175"/>
          </a:xfrm>
          <a:prstGeom prst="downArrow">
            <a:avLst>
              <a:gd name="adj1" fmla="val 50000"/>
              <a:gd name="adj2" fmla="val 47313"/>
            </a:avLst>
          </a:prstGeom>
          <a:solidFill>
            <a:schemeClr val="accent6">
              <a:lumMod val="75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32" name="文本框 38931"/>
          <p:cNvSpPr txBox="1"/>
          <p:nvPr/>
        </p:nvSpPr>
        <p:spPr>
          <a:xfrm>
            <a:off x="5895340" y="1773873"/>
            <a:ext cx="798195" cy="28352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逻辑顺序</a:t>
            </a:r>
            <a:endParaRPr lang="zh-CN" altLang="en-US" sz="4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33" name="文本框 38932"/>
          <p:cNvSpPr txBox="1"/>
          <p:nvPr/>
        </p:nvSpPr>
        <p:spPr>
          <a:xfrm>
            <a:off x="723900" y="1774190"/>
            <a:ext cx="736600" cy="28797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空间顺序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34" name="文本框 38933"/>
          <p:cNvSpPr txBox="1"/>
          <p:nvPr/>
        </p:nvSpPr>
        <p:spPr>
          <a:xfrm>
            <a:off x="2596515" y="2144395"/>
            <a:ext cx="798195" cy="214058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71" name="文本框 37892"/>
          <p:cNvSpPr txBox="1"/>
          <p:nvPr/>
        </p:nvSpPr>
        <p:spPr>
          <a:xfrm>
            <a:off x="99695" y="144145"/>
            <a:ext cx="3203575" cy="612925"/>
          </a:xfrm>
          <a:prstGeom prst="roundRect">
            <a:avLst/>
          </a:prstGeom>
          <a:solidFill>
            <a:schemeClr val="accent6">
              <a:alpha val="36000"/>
            </a:schemeClr>
          </a:solidFill>
          <a:ln w="28575" cmpd="sng">
            <a:solidFill>
              <a:srgbClr val="FFFFFF"/>
            </a:solidFill>
            <a:prstDash val="soli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1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如何介绍对象的？</a:t>
            </a:r>
            <a:endParaRPr lang="zh-CN" altLang="en-US" sz="3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ldLvl="0" animBg="1"/>
      <p:bldP spid="38916" grpId="0"/>
      <p:bldP spid="38918" grpId="0"/>
      <p:bldP spid="38921" grpId="0"/>
      <p:bldP spid="38923" grpId="0"/>
      <p:bldP spid="38924" grpId="0"/>
      <p:bldP spid="38925" grpId="0"/>
      <p:bldP spid="38926" grpId="0"/>
      <p:bldP spid="38927" grpId="0"/>
      <p:bldP spid="38928" grpId="0"/>
      <p:bldP spid="38932" grpId="0"/>
      <p:bldP spid="38933" grpId="0"/>
      <p:bldP spid="389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文本框 43009"/>
          <p:cNvSpPr txBox="1"/>
          <p:nvPr/>
        </p:nvSpPr>
        <p:spPr>
          <a:xfrm>
            <a:off x="140018" y="2256473"/>
            <a:ext cx="798195" cy="11588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</a:rPr>
              <a:t>核舟</a:t>
            </a:r>
            <a:endParaRPr lang="zh-CN" altLang="en-US" sz="4000" b="1" dirty="0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3011" name="文本框 43010"/>
          <p:cNvSpPr txBox="1"/>
          <p:nvPr/>
        </p:nvSpPr>
        <p:spPr>
          <a:xfrm>
            <a:off x="2402840" y="1706245"/>
            <a:ext cx="6481445" cy="953135"/>
          </a:xfrm>
          <a:prstGeom prst="rect">
            <a:avLst/>
          </a:prstGeom>
          <a:solidFill>
            <a:schemeClr val="accent2">
              <a:alpha val="46000"/>
            </a:schemeClr>
          </a:solidFill>
          <a:ln w="12700" cmpd="sng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轩敞；箬篷；八扇小窗开关；雕栏相对；对联；字的颜色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13" name="文本框 43012"/>
          <p:cNvSpPr txBox="1"/>
          <p:nvPr/>
        </p:nvSpPr>
        <p:spPr>
          <a:xfrm>
            <a:off x="2402840" y="2749550"/>
            <a:ext cx="6481445" cy="521970"/>
          </a:xfrm>
          <a:prstGeom prst="rect">
            <a:avLst/>
          </a:prstGeom>
          <a:solidFill>
            <a:schemeClr val="accent2">
              <a:alpha val="46000"/>
            </a:schemeClr>
          </a:solidFill>
          <a:ln w="12700" cmpd="sng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游览者的外貌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姿态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神情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衣褶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念珠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14" name="文本框 43013"/>
          <p:cNvSpPr txBox="1"/>
          <p:nvPr/>
        </p:nvSpPr>
        <p:spPr>
          <a:xfrm>
            <a:off x="2417445" y="3400425"/>
            <a:ext cx="3141345" cy="521970"/>
          </a:xfrm>
          <a:prstGeom prst="rect">
            <a:avLst/>
          </a:prstGeom>
          <a:solidFill>
            <a:schemeClr val="accent2">
              <a:alpha val="46000"/>
            </a:schemeClr>
          </a:solidFill>
          <a:ln w="12700" cmpd="sng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舟子的神情和姿态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15" name="文本框 43014"/>
          <p:cNvSpPr txBox="1"/>
          <p:nvPr/>
        </p:nvSpPr>
        <p:spPr>
          <a:xfrm>
            <a:off x="2417445" y="4089400"/>
            <a:ext cx="4328160" cy="521970"/>
          </a:xfrm>
          <a:prstGeom prst="rect">
            <a:avLst/>
          </a:prstGeom>
          <a:solidFill>
            <a:schemeClr val="accent2">
              <a:alpha val="46000"/>
            </a:schemeClr>
          </a:solidFill>
          <a:ln w="12700" cmpd="sng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题字、篆文的笔画细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清楚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3016" name="左大括号 43015"/>
          <p:cNvSpPr/>
          <p:nvPr/>
        </p:nvSpPr>
        <p:spPr>
          <a:xfrm>
            <a:off x="938530" y="1094740"/>
            <a:ext cx="304800" cy="3516630"/>
          </a:xfrm>
          <a:prstGeom prst="leftBrace">
            <a:avLst>
              <a:gd name="adj1" fmla="val 79627"/>
              <a:gd name="adj2" fmla="val 50000"/>
            </a:avLst>
          </a:prstGeom>
          <a:noFill/>
          <a:ln w="349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17" name="文本框 43016"/>
          <p:cNvSpPr txBox="1"/>
          <p:nvPr/>
        </p:nvSpPr>
        <p:spPr>
          <a:xfrm>
            <a:off x="2402840" y="1063625"/>
            <a:ext cx="1348105" cy="521970"/>
          </a:xfrm>
          <a:prstGeom prst="rect">
            <a:avLst/>
          </a:prstGeom>
          <a:solidFill>
            <a:schemeClr val="accent2">
              <a:alpha val="46000"/>
            </a:schemeClr>
          </a:solidFill>
          <a:ln w="12700" cmpd="sng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长、高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18" name="文本框 43017"/>
          <p:cNvSpPr txBox="1"/>
          <p:nvPr/>
        </p:nvSpPr>
        <p:spPr>
          <a:xfrm>
            <a:off x="1243330" y="1047750"/>
            <a:ext cx="115951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体积：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19" name="文本框 43018"/>
          <p:cNvSpPr txBox="1"/>
          <p:nvPr/>
        </p:nvSpPr>
        <p:spPr>
          <a:xfrm>
            <a:off x="1228090" y="1703705"/>
            <a:ext cx="118935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船舱：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20" name="文本框 43019"/>
          <p:cNvSpPr txBox="1"/>
          <p:nvPr/>
        </p:nvSpPr>
        <p:spPr>
          <a:xfrm>
            <a:off x="1243330" y="2749550"/>
            <a:ext cx="112903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船头：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21" name="文本框 43020"/>
          <p:cNvSpPr txBox="1"/>
          <p:nvPr/>
        </p:nvSpPr>
        <p:spPr>
          <a:xfrm>
            <a:off x="1212850" y="3384550"/>
            <a:ext cx="118935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船尾</a:t>
            </a:r>
            <a:r>
              <a:rPr lang="en-US" altLang="zh-CN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endParaRPr lang="en-US" altLang="zh-CN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3022" name="文本框 43021"/>
          <p:cNvSpPr txBox="1"/>
          <p:nvPr/>
        </p:nvSpPr>
        <p:spPr>
          <a:xfrm>
            <a:off x="1235710" y="4058285"/>
            <a:ext cx="117411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船背</a:t>
            </a:r>
            <a:r>
              <a:rPr lang="en-US" altLang="zh-CN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endParaRPr lang="en-US" altLang="zh-CN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7671" name="文本框 37892"/>
          <p:cNvSpPr txBox="1"/>
          <p:nvPr/>
        </p:nvSpPr>
        <p:spPr>
          <a:xfrm>
            <a:off x="140335" y="144145"/>
            <a:ext cx="3585845" cy="612923"/>
          </a:xfrm>
          <a:prstGeom prst="roundRect">
            <a:avLst/>
          </a:prstGeom>
          <a:solidFill>
            <a:schemeClr val="accent6">
              <a:alpha val="36000"/>
            </a:schemeClr>
          </a:solidFill>
          <a:ln w="28575" cmpd="sng">
            <a:solidFill>
              <a:srgbClr val="FFFFFF"/>
            </a:solidFill>
            <a:prstDash val="soli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1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如何具体说明奇巧？</a:t>
            </a:r>
            <a:endParaRPr lang="zh-CN" altLang="en-US" sz="3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ldLvl="0" animBg="1"/>
      <p:bldP spid="43013" grpId="0" bldLvl="0" animBg="1"/>
      <p:bldP spid="43014" grpId="0" bldLvl="0" animBg="1"/>
      <p:bldP spid="43015" grpId="0" bldLvl="0" animBg="1"/>
      <p:bldP spid="43017" grpId="0" bldLvl="0" animBg="1"/>
      <p:bldP spid="43018" grpId="0"/>
      <p:bldP spid="43019" grpId="0"/>
      <p:bldP spid="43020" grpId="0"/>
      <p:bldP spid="43021" grpId="0"/>
      <p:bldP spid="430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9435" y="1118235"/>
            <a:ext cx="7212330" cy="607695"/>
          </a:xfrm>
          <a:prstGeom prst="rect">
            <a:avLst/>
          </a:prstGeom>
          <a:solidFill>
            <a:srgbClr val="FFFFFF">
              <a:alpha val="24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12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第6段连用了9个“为”字，你怎样理解?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9118" y="1965140"/>
            <a:ext cx="7975600" cy="2491740"/>
          </a:xfrm>
          <a:prstGeom prst="rect">
            <a:avLst/>
          </a:prstGeom>
          <a:solidFill>
            <a:schemeClr val="accent2">
              <a:alpha val="24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  <a:buSzTx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“通计一舟”，连续用了9个“为”字进行细致的罗列，用形象、简洁而又带有立体感的描述把核舟再现在读者面前。以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显示核舟所刻容量之大，艺人技艺之高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0823" name="文本框 1"/>
          <p:cNvSpPr txBox="1"/>
          <p:nvPr/>
        </p:nvSpPr>
        <p:spPr>
          <a:xfrm>
            <a:off x="3078798" y="317950"/>
            <a:ext cx="2986087" cy="578444"/>
          </a:xfrm>
          <a:prstGeom prst="roundRect">
            <a:avLst/>
          </a:prstGeom>
          <a:solidFill>
            <a:schemeClr val="accent6">
              <a:lumMod val="75000"/>
              <a:alpha val="24000"/>
            </a:schemeClr>
          </a:solidFill>
          <a:ln w="9525">
            <a:solidFill>
              <a:schemeClr val="bg1"/>
            </a:solidFill>
          </a:ln>
        </p:spPr>
        <p:txBody>
          <a:bodyPr anchor="t">
            <a:spAutoFit/>
          </a:bodyPr>
          <a:p>
            <a:pPr algn="ctr">
              <a:buSzTx/>
            </a:pPr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第三部分</a:t>
            </a:r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(6)】</a:t>
            </a:r>
            <a:endParaRPr lang="en-US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98475" y="393700"/>
            <a:ext cx="8046720" cy="1124585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13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.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作者为什么要统计“核舟”上的物品、文字的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   数目？有什么作用？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498475" y="1677670"/>
            <a:ext cx="8339455" cy="3138170"/>
          </a:xfrm>
          <a:prstGeom prst="rect">
            <a:avLst/>
          </a:prstGeom>
          <a:solidFill>
            <a:schemeClr val="accent2">
              <a:alpha val="24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  <a:buSzTx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总括全文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用以强调材料体积之小，雕刻的容量之大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和所刻景物甚多。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“又以“计其长曾不盈寸”对比呼应“八分有奇”，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以此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突出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雕刻精湛的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技艺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，自然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引出下句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的赞叹语句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作结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与第一自然段相照应，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揭示中心，表达了对王叔远精湛的雕刻技艺的由衷赞叹。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05105" y="280935"/>
            <a:ext cx="2346325" cy="649104"/>
            <a:chOff x="923" y="1552"/>
            <a:chExt cx="3695" cy="882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合作探究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6555" y="1487170"/>
            <a:ext cx="8083550" cy="2306955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300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sym typeface="+mn-ea"/>
              </a:rPr>
              <a:t>课文第二部分不是按从头到尾的顺序，而是按船的中部、船头、船尾、船背的顺序描述“核舟”上的景物。作者从船的中部写起，有什么好处？ </a:t>
            </a:r>
            <a:endParaRPr lang="zh-CN" altLang="en-US" sz="3000" noProof="0" dirty="0">
              <a:ln>
                <a:noFill/>
              </a:ln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69875" y="436880"/>
            <a:ext cx="8604250" cy="1124585"/>
          </a:xfrm>
          <a:prstGeom prst="rect">
            <a:avLst/>
          </a:prstGeom>
          <a:solidFill>
            <a:srgbClr val="FFFFFF">
              <a:alpha val="24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先写船中间的船舱部分，叙述它的窗子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875" y="1561465"/>
            <a:ext cx="8604250" cy="3236595"/>
          </a:xfrm>
          <a:prstGeom prst="rect">
            <a:avLst/>
          </a:prstGeom>
          <a:solidFill>
            <a:srgbClr val="FFFFFF">
              <a:alpha val="24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特别点明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右窗扇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上刻的是苏轼的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《________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的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__________________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__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两句，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左窗扇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刻的是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《_________》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中“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___________________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__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两句，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和第一段末句的“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___________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相照应，突出了 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雕刻品的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0724" name="矩形 30723"/>
          <p:cNvSpPr/>
          <p:nvPr/>
        </p:nvSpPr>
        <p:spPr>
          <a:xfrm>
            <a:off x="6877685" y="436880"/>
            <a:ext cx="94869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数量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5" name="矩形 30724"/>
          <p:cNvSpPr/>
          <p:nvPr/>
        </p:nvSpPr>
        <p:spPr>
          <a:xfrm>
            <a:off x="850900" y="914400"/>
            <a:ext cx="94869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位置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7" name="矩形 30726"/>
          <p:cNvSpPr/>
          <p:nvPr/>
        </p:nvSpPr>
        <p:spPr>
          <a:xfrm>
            <a:off x="6111875" y="1561465"/>
            <a:ext cx="171450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后赤壁赋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8" name="矩形 30727"/>
          <p:cNvSpPr/>
          <p:nvPr/>
        </p:nvSpPr>
        <p:spPr>
          <a:xfrm>
            <a:off x="1500188" y="2188210"/>
            <a:ext cx="355219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山高月小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水落石出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9" name="矩形 30728"/>
          <p:cNvSpPr/>
          <p:nvPr/>
        </p:nvSpPr>
        <p:spPr>
          <a:xfrm>
            <a:off x="947738" y="2852103"/>
            <a:ext cx="171450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前赤壁赋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0" name="矩形 30729"/>
          <p:cNvSpPr/>
          <p:nvPr/>
        </p:nvSpPr>
        <p:spPr>
          <a:xfrm>
            <a:off x="3762375" y="2852103"/>
            <a:ext cx="3629025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清风徐来，水波不兴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1" name="矩形 30730"/>
          <p:cNvSpPr/>
          <p:nvPr/>
        </p:nvSpPr>
        <p:spPr>
          <a:xfrm>
            <a:off x="3522663" y="3461703"/>
            <a:ext cx="2097405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大苏泛赤壁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2" name="矩形 30731"/>
          <p:cNvSpPr/>
          <p:nvPr/>
        </p:nvSpPr>
        <p:spPr>
          <a:xfrm>
            <a:off x="2220595" y="4108450"/>
            <a:ext cx="94869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30727" grpId="0"/>
      <p:bldP spid="30728" grpId="0"/>
      <p:bldP spid="30729" grpId="0"/>
      <p:bldP spid="30730" grpId="0"/>
      <p:bldP spid="30731" grpId="0"/>
      <p:bldP spid="30732" grpId="0"/>
      <p:bldP spid="2" grpId="0" bldLvl="0" animBg="1"/>
      <p:bldP spid="3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3477260" y="1372235"/>
            <a:ext cx="5528945" cy="3322955"/>
          </a:xfrm>
          <a:prstGeom prst="rect">
            <a:avLst/>
          </a:prstGeom>
          <a:solidFill>
            <a:srgbClr val="FFFFFF">
              <a:alpha val="24000"/>
            </a:srgbClr>
          </a:solidFill>
          <a:ln>
            <a:noFill/>
          </a:ln>
        </p:spPr>
        <p:txBody>
          <a:bodyPr wrap="square">
            <a:spAutoFit/>
          </a:bodyPr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作者围绕“大苏泛赤壁”这一主题介绍核舟，但对看似与苏轼游赤壁主题无关的两个舟子却也进行了具体的描绘，是否属详略不当？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5" name="图片 4" descr="u=2323364083,1312691846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75" y="367665"/>
            <a:ext cx="3365500" cy="2406015"/>
          </a:xfrm>
          <a:prstGeom prst="rect">
            <a:avLst/>
          </a:prstGeom>
          <a:effectLst>
            <a:softEdge rad="1651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5" name="文本框 2"/>
          <p:cNvSpPr txBox="1"/>
          <p:nvPr/>
        </p:nvSpPr>
        <p:spPr>
          <a:xfrm>
            <a:off x="165100" y="587375"/>
            <a:ext cx="8813800" cy="3969385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中国是世界四大文明古国之一，我国古代劳动人民是最优秀、最勤劳、最聪明灵巧的人民，他们创造了光辉灿烂、永垂不朽、令古今世界瞩目的中华文明和文化。其中最令人啧啧称奇、叹为观止的有那源远流长、久盛不衰的手工雕刻艺术，今天我们学习的《核舟记》就展示了远在数百年前我国民间艺人精湛绝伦的雕刻技艺。</a:t>
            </a:r>
            <a:endParaRPr lang="zh-CN" altLang="en-US" sz="3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3980" y="679450"/>
            <a:ext cx="8721090" cy="3646170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p>
            <a:pPr marL="457200" indent="-457200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zh-CN" altLang="en-US" sz="30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从核舟的主题</a:t>
            </a:r>
            <a:r>
              <a:rPr lang="en-US" altLang="zh-CN" sz="30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0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大苏泛赤壁</a:t>
            </a:r>
            <a:r>
              <a:rPr lang="en-US" altLang="zh-CN" sz="30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0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来看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，作者具备描绘川味的舟子并非多余。如果船上无舟子，势必使观者顿生疑窦，使这件艺术品失去应有的真实感。左右舟子的悠闲、平静的神奇正好</a:t>
            </a:r>
            <a:r>
              <a:rPr lang="zh-CN" altLang="en-US" sz="30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衬托了苏轼游赤壁时的怡然自得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。正因为舟子闲适，船桨</a:t>
            </a:r>
            <a:r>
              <a:rPr lang="en-US" altLang="zh-CN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横卧</a:t>
            </a:r>
            <a:r>
              <a:rPr lang="en-US" altLang="zh-CN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才说明苏轼等人是泛舟江上，</a:t>
            </a:r>
            <a:r>
              <a:rPr lang="zh-CN" altLang="en-US" sz="30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呈现出漫游赤壁的诗情画意。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6710" y="949325"/>
            <a:ext cx="8337550" cy="2491740"/>
          </a:xfrm>
          <a:prstGeom prst="rect">
            <a:avLst/>
          </a:prstGeom>
          <a:solidFill>
            <a:srgbClr val="FFFFFF">
              <a:alpha val="24000"/>
            </a:srgbClr>
          </a:solidFill>
        </p:spPr>
        <p:txBody>
          <a:bodyPr wrap="square" rtlCol="0">
            <a:spAutoFit/>
          </a:bodyPr>
          <a:p>
            <a:pPr marL="457200" indent="-45720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30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从作者的写作意图来看，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本文介绍核舟在于赞叹雕刻者的精湛技艺，对于舟子的</a:t>
            </a:r>
            <a:r>
              <a:rPr lang="zh-CN" altLang="en-US" sz="30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细致描绘也反映出雕刻者刀法的精巧细腻，将人物雕刻得栩栩如生，体现了</a:t>
            </a:r>
            <a:r>
              <a:rPr lang="en-US" altLang="zh-CN" sz="30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0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技艺灵怪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矣哉</a:t>
            </a:r>
            <a:r>
              <a:rPr lang="en-US" altLang="zh-CN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7" name="矩形 31746"/>
          <p:cNvSpPr/>
          <p:nvPr/>
        </p:nvSpPr>
        <p:spPr>
          <a:xfrm>
            <a:off x="260985" y="2033270"/>
            <a:ext cx="8687435" cy="1476375"/>
          </a:xfrm>
          <a:prstGeom prst="rect">
            <a:avLst/>
          </a:prstGeom>
          <a:solidFill>
            <a:srgbClr val="FFFFFF">
              <a:alpha val="22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说明雕刻家构思的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，赞美他的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技艺，也显示出我国古代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________</a:t>
            </a:r>
            <a:r>
              <a:rPr lang="en-US" altLang="zh-CN" sz="30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的卓越成就。 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4822" name="标题 31751"/>
          <p:cNvSpPr>
            <a:spLocks noGrp="1" noRot="1" noChangeArrowheads="1"/>
          </p:cNvSpPr>
          <p:nvPr/>
        </p:nvSpPr>
        <p:spPr bwMode="auto">
          <a:xfrm>
            <a:off x="269875" y="568325"/>
            <a:ext cx="8621713" cy="1185863"/>
          </a:xfrm>
          <a:prstGeom prst="rect">
            <a:avLst/>
          </a:prstGeom>
          <a:solidFill>
            <a:srgbClr val="FFFFFF">
              <a:alpha val="22000"/>
            </a:srgbClr>
          </a:solidFill>
        </p:spPr>
        <p:txBody>
          <a:bodyPr vert="horz" wrap="square" lIns="91440" tIns="45720" rIns="91440" bIns="45720" numCol="1" anchor="ctr" anchorCtr="0" compatLnSpc="1"/>
          <a:lstStyle>
            <a:lvl1pPr algn="ctr" defTabSz="1219200" rtl="0" fontAlgn="base">
              <a:spcBef>
                <a:spcPct val="0"/>
              </a:spcBef>
              <a:spcAft>
                <a:spcPct val="0"/>
              </a:spcAft>
              <a:defRPr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defTabSz="121920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cs typeface="+mn-cs"/>
              </a:rPr>
              <a:t>课文如此细致地介绍核舟这雕刻品的艺术形象，说明了什么？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3795" name="图片 31747" descr="1">
            <a:hlinkClick r:id="" action="ppaction://noaction">
              <a:snd r:embed="rId1" name="22核舟记.wav"/>
            </a:hlinkClick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lum contrast="12000"/>
          </a:blip>
          <a:stretch>
            <a:fillRect/>
          </a:stretch>
        </p:blipFill>
        <p:spPr>
          <a:xfrm>
            <a:off x="5460365" y="3411220"/>
            <a:ext cx="3251200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矩形 31748"/>
          <p:cNvSpPr/>
          <p:nvPr/>
        </p:nvSpPr>
        <p:spPr>
          <a:xfrm>
            <a:off x="4188143" y="2106930"/>
            <a:ext cx="94869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巧妙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0" name="矩形 31749"/>
          <p:cNvSpPr/>
          <p:nvPr/>
        </p:nvSpPr>
        <p:spPr>
          <a:xfrm>
            <a:off x="7021195" y="2106613"/>
            <a:ext cx="94869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高超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1" name="矩形 31750"/>
          <p:cNvSpPr/>
          <p:nvPr/>
        </p:nvSpPr>
        <p:spPr>
          <a:xfrm>
            <a:off x="3422333" y="2789873"/>
            <a:ext cx="171450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工艺美术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800" name="图片 31752" descr="ti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505" y="4313238"/>
            <a:ext cx="1676400" cy="67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ldLvl="0" animBg="1"/>
      <p:bldP spid="31749" grpId="0"/>
      <p:bldP spid="31750" grpId="0"/>
      <p:bldP spid="31751" grpId="0"/>
      <p:bldP spid="348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TextBox 7"/>
          <p:cNvSpPr txBox="1"/>
          <p:nvPr/>
        </p:nvSpPr>
        <p:spPr>
          <a:xfrm>
            <a:off x="271145" y="1564455"/>
            <a:ext cx="798195" cy="24098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核舟记</a:t>
            </a:r>
            <a:endParaRPr lang="zh-CN" altLang="en-US" sz="4000" b="1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1598" y="1209173"/>
            <a:ext cx="5545455" cy="650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概说核舟之奇巧，引出由来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978775" y="1699260"/>
            <a:ext cx="63881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技艺精湛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1351915" y="2550160"/>
            <a:ext cx="1324610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3471545" y="1905000"/>
            <a:ext cx="4322445" cy="189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船体设计大小和格局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船中人物的神态和动作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船背雕刻者的题款和着色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351598" y="3889190"/>
            <a:ext cx="4870450" cy="565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总括核舟，发出赞叹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2462530" y="1968500"/>
            <a:ext cx="936625" cy="17703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评述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核舟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精妙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右大括号 45"/>
          <p:cNvSpPr/>
          <p:nvPr/>
        </p:nvSpPr>
        <p:spPr>
          <a:xfrm rot="10800000">
            <a:off x="1068705" y="1208405"/>
            <a:ext cx="381635" cy="3290570"/>
          </a:xfrm>
          <a:prstGeom prst="rightBrace">
            <a:avLst>
              <a:gd name="adj1" fmla="val 6988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5105" y="280935"/>
            <a:ext cx="2346325" cy="649104"/>
            <a:chOff x="923" y="1552"/>
            <a:chExt cx="3695" cy="882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板书设计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5" name="右大括号 4"/>
          <p:cNvSpPr/>
          <p:nvPr/>
        </p:nvSpPr>
        <p:spPr>
          <a:xfrm rot="10800000">
            <a:off x="3295015" y="1948180"/>
            <a:ext cx="270510" cy="1812290"/>
          </a:xfrm>
          <a:prstGeom prst="rightBrace">
            <a:avLst>
              <a:gd name="adj1" fmla="val 6988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右大括号 5"/>
          <p:cNvSpPr/>
          <p:nvPr/>
        </p:nvSpPr>
        <p:spPr>
          <a:xfrm>
            <a:off x="7447915" y="1017270"/>
            <a:ext cx="381635" cy="3290570"/>
          </a:xfrm>
          <a:prstGeom prst="rightBrace">
            <a:avLst>
              <a:gd name="adj1" fmla="val 6988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5" grpId="0"/>
      <p:bldP spid="20" grpId="0"/>
      <p:bldP spid="21" grpId="0"/>
      <p:bldP spid="22" grpId="0"/>
      <p:bldP spid="5" grpId="0" bldLvl="0" animBg="1"/>
      <p:bldP spid="6" grpId="0" bldLvl="0" animBg="1"/>
      <p:bldP spid="43009" grpId="0"/>
      <p:bldP spid="4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516255" y="106221"/>
            <a:ext cx="7451725" cy="4931410"/>
            <a:chOff x="38" y="1492"/>
            <a:chExt cx="11735" cy="8993"/>
          </a:xfrm>
        </p:grpSpPr>
        <p:sp>
          <p:nvSpPr>
            <p:cNvPr id="3" name="圆角矩形 2"/>
            <p:cNvSpPr/>
            <p:nvPr/>
          </p:nvSpPr>
          <p:spPr>
            <a:xfrm>
              <a:off x="38" y="4118"/>
              <a:ext cx="9044" cy="4642"/>
            </a:xfrm>
            <a:prstGeom prst="roundRect">
              <a:avLst/>
            </a:prstGeom>
            <a:solidFill>
              <a:schemeClr val="bg1">
                <a:alpha val="39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rot="16800000">
              <a:off x="5919" y="4631"/>
              <a:ext cx="8993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6" name="矩形 1"/>
          <p:cNvSpPr>
            <a:spLocks noChangeArrowheads="1"/>
          </p:cNvSpPr>
          <p:nvPr/>
        </p:nvSpPr>
        <p:spPr bwMode="auto">
          <a:xfrm>
            <a:off x="572135" y="1546225"/>
            <a:ext cx="5894705" cy="24917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本文通过对核舟的细致描述，说明雕刻家构思的巧妙，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赞美了刻舟者的精巧技艺，同时也显示了我国古代工艺美术的卓越成就。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44034" name="图片 1"/>
          <p:cNvPicPr>
            <a:picLocks noChangeAspect="1"/>
          </p:cNvPicPr>
          <p:nvPr/>
        </p:nvPicPr>
        <p:blipFill>
          <a:blip r:embed="rId2"/>
          <a:srcRect l="18417" t="9914" r="-400" b="10225"/>
          <a:stretch>
            <a:fillRect/>
          </a:stretch>
        </p:blipFill>
        <p:spPr>
          <a:xfrm>
            <a:off x="6855778" y="3238633"/>
            <a:ext cx="1957387" cy="17541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292735" y="408120"/>
            <a:ext cx="2346325" cy="649104"/>
            <a:chOff x="923" y="1552"/>
            <a:chExt cx="3695" cy="882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课文小结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157" name="TextBox 5"/>
          <p:cNvSpPr txBox="1"/>
          <p:nvPr/>
        </p:nvSpPr>
        <p:spPr>
          <a:xfrm>
            <a:off x="2638743" y="1183455"/>
            <a:ext cx="4070350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按照空间顺序说明。</a:t>
            </a:r>
            <a:endParaRPr lang="en-US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443230" y="1908810"/>
            <a:ext cx="8232775" cy="2675255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说明事物采用空间顺序，可使文章思路清晰，结构严谨。写局部时，作者没有按照传统的“船头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船身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船尾”这样的顺序写，而是将船头和船身部分的次序加以颠倒。这样写既能引起读者兴趣，又能激发读者想象。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2735" y="408120"/>
            <a:ext cx="2346325" cy="649104"/>
            <a:chOff x="923" y="1552"/>
            <a:chExt cx="3695" cy="882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写作特色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TextBox 5"/>
          <p:cNvSpPr txBox="1"/>
          <p:nvPr/>
        </p:nvSpPr>
        <p:spPr>
          <a:xfrm>
            <a:off x="2762885" y="680085"/>
            <a:ext cx="3618230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细致生动的描写。</a:t>
            </a:r>
            <a:endParaRPr lang="en-US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09245" y="1233170"/>
            <a:ext cx="8324850" cy="3192145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作者对核舟的整体和各个部分的人、物雕刻的描述，都一一说明方位、数目、大小，竭力使读者弄清局部和整体的比例关系，而且刻画传神，细致入微。如：“隐卷底衣褶中”的两膝，足见颇为细致。更为传神的是对人物肖像的描摹，做到了形神飞动、各具情态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291465" y="1171575"/>
            <a:ext cx="8560435" cy="3439795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algn="ctr" eaLnBrk="0" hangingPunct="0"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一代名匠王叔远</a:t>
            </a:r>
            <a:endParaRPr lang="en-US" altLang="zh-CN" sz="3200" b="1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just" eaLnBrk="0" hangingPunct="0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</a:t>
            </a:r>
            <a:r>
              <a:rPr lang="zh-CN" altLang="en-US" sz="3200" b="1" dirty="0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王叔远是明代一个手艺极为精巧奇妙的人。他能用直径仅一寸的木头雕刻宫殿、房屋、器皿、人物以及鸟兽、树木、山石，无不依照木头原来的纹样，模拟那些东西的形状，刻得各具情态，惟妙惟肖。</a:t>
            </a:r>
            <a:endParaRPr lang="zh-CN" altLang="en-US" sz="3200" b="1" dirty="0">
              <a:solidFill>
                <a:srgbClr val="0000FF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2735" y="408120"/>
            <a:ext cx="2346325" cy="649104"/>
            <a:chOff x="923" y="1552"/>
            <a:chExt cx="3695" cy="882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拓展阅读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67005" y="484505"/>
            <a:ext cx="8809990" cy="4356100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algn="just" eaLnBrk="0" hangingPunct="0"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王叔远生下来后，他父母根据乡村“抓周儿”的习俗在他面前摆了几件物品，叔远的小手偏偏抓住了那把小刀。王叔远从小性格沉稳，平时沉默寡言。他常常揣着小刀，跑到村北的森林里去，一去就是一整天。那儿是他的天堂，他细心地观察各种鸟兽，把它们刻在树干上、石头上，他刀下的鸟兽栩栩如生，形态各异。可是，毕竟刀法不娴熟，常常划破了手指。每次回到家，爹娘见儿子指间有殷红的血迹，追问起来，他总是笑着告诉他们：“不用担心，是锯草划破的。”</a:t>
            </a:r>
            <a:endParaRPr lang="zh-CN" altLang="en-US" sz="2800" b="1" dirty="0">
              <a:solidFill>
                <a:srgbClr val="0000FF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文本框 1"/>
          <p:cNvSpPr txBox="1">
            <a:spLocks noChangeArrowheads="1"/>
          </p:cNvSpPr>
          <p:nvPr/>
        </p:nvSpPr>
        <p:spPr bwMode="auto">
          <a:xfrm>
            <a:off x="293688" y="1031055"/>
            <a:ext cx="8431213" cy="11245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1">
              <a:lnSpc>
                <a:spcPct val="12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一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熟读课文，想象“核舟”上的情景。想一想，雕刻者高超的技艺主要表现在哪些方面？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9253" y="2214060"/>
            <a:ext cx="8405812" cy="2543810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9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（1）材料之微小：“长约八分有奇”“桃核修狭者为之”；（2）雕刻之精巧：“旁开小窗”</a:t>
            </a:r>
            <a:endParaRPr lang="en-US" altLang="zh-CN" sz="29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9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“启窗而观”；（3）人物情态之生动：“船头坐三人……”“楫左右舟子各一人……”；（4）文字之精细：“细若蚊足，钩画了了”。</a:t>
            </a:r>
            <a:endParaRPr lang="zh-CN" altLang="en-US" sz="29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880678" y="327475"/>
            <a:ext cx="3257550" cy="68421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8000"/>
            </a:schemeClr>
          </a:solidFill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课后习题参考答案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5" name="矩形 1"/>
          <p:cNvSpPr/>
          <p:nvPr/>
        </p:nvSpPr>
        <p:spPr>
          <a:xfrm>
            <a:off x="461328" y="567823"/>
            <a:ext cx="8221662" cy="4225925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anchor="t">
            <a:spAutoFit/>
          </a:bodyPr>
          <a:p>
            <a:pPr eaLnBrk="0"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文中所记核舟的雕刻者是明代微雕大师王叔远。据清代笔记记载：王叔远，常熟人，又名叔明，号“初平山人”，曾到过宁波，并创作了“微型木雕天封塔”。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1994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年，在宁波镇海发现了一枚桃核舟，核舟船篷一侧，有一明显为“明”字的标志，“明”是王叔远的简称，其方位与魏学洢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核舟记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中记载的“其船背稍夷，则题名其上”情况完全一致。经过专家鉴定，此枚核舟为王叔远晚年作品。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文本框 1"/>
          <p:cNvSpPr txBox="1">
            <a:spLocks noChangeArrowheads="1"/>
          </p:cNvSpPr>
          <p:nvPr/>
        </p:nvSpPr>
        <p:spPr bwMode="auto">
          <a:xfrm>
            <a:off x="480060" y="470032"/>
            <a:ext cx="8264525" cy="151257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1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小组合作设计一个表格，理清本文的说明顺序。并讨论：作者为什么不按照船头、中间、船尾的顺序一一介绍？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1470" y="2053590"/>
            <a:ext cx="8550910" cy="2696210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说明顺序：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船体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船头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船尾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船背的空间顺序。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先写核舟的中部（船体），核舟的中部是核舟最重要的部分，也是决定核舟外观的部分。作者从核舟中部写起，可以使读者先获得对核舟的总体印象。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文本框 1"/>
          <p:cNvSpPr txBox="1">
            <a:spLocks noChangeArrowheads="1"/>
          </p:cNvSpPr>
          <p:nvPr/>
        </p:nvSpPr>
        <p:spPr bwMode="auto">
          <a:xfrm>
            <a:off x="361950" y="133985"/>
            <a:ext cx="8384540" cy="295402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1">
              <a:lnSpc>
                <a:spcPct val="13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本文语言简洁、严密、生动，使结合下列句子做具体分析。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1">
              <a:lnSpc>
                <a:spcPct val="13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1.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明有奇巧人曰王叔远，能以径寸之木，为宫室、器皿、人物，以至鸟兽、木石，罔不因势象形，各具情态。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0" y="3153860"/>
            <a:ext cx="8610600" cy="1641475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这句话只用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30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来字就清楚而准确地交待了核舟的形体大小、结构布局、用材、雕刻人、总体印象等内容。作者的文字稍不简洁，就不是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30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来字能够说清的。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文本框 1"/>
          <p:cNvSpPr txBox="1"/>
          <p:nvPr/>
        </p:nvSpPr>
        <p:spPr>
          <a:xfrm>
            <a:off x="833438" y="411613"/>
            <a:ext cx="6288087" cy="650875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anchor="t">
            <a:spAutoFit/>
          </a:bodyPr>
          <a:p>
            <a:pPr eaLnBrk="0">
              <a:lnSpc>
                <a:spcPct val="13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舟首尾长约八分有奇，高可二黍许。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7350" y="1455420"/>
            <a:ext cx="8369300" cy="2675255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“约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有奇”，大概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多一点。对船首尾长度的描述较为科学，不显绝对。“可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许”，大约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上下。对船上下高度的描述较为准确，不显模糊。上述词语用得恰好其分，却又十分精练，使读者一看就清晰明白，体现了说明文语言的严密。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469" name="文本框 1"/>
          <p:cNvSpPr txBox="1"/>
          <p:nvPr/>
        </p:nvSpPr>
        <p:spPr>
          <a:xfrm>
            <a:off x="314325" y="403675"/>
            <a:ext cx="8137525" cy="2158365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anchor="t">
            <a:spAutoFit/>
          </a:bodyPr>
          <a:p>
            <a:pPr eaLnBrk="0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3.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舟尾横卧一楫。楫左右舟子各一人。居右者椎髻仰面，左手倚一衡木，右手攀右趾，若啸呼状。居左者右手执蒲葵扇，左手抚炉，炉上有壶，其人视端容寂，若听茶声然。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1788" y="2643638"/>
            <a:ext cx="8451850" cy="2158365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这些语句不仅使核舟上的两位舟子在读者面前形象鲜明，而且使核舟上的衡木、蒲葵扇等事物在读者面前具体生动。与其说是对核舟人事的说明，不如说是描写。语言看似古朴，实则精彩、生动。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文本框 1"/>
          <p:cNvSpPr txBox="1">
            <a:spLocks noChangeArrowheads="1"/>
          </p:cNvSpPr>
          <p:nvPr/>
        </p:nvSpPr>
        <p:spPr bwMode="auto">
          <a:xfrm>
            <a:off x="479425" y="598302"/>
            <a:ext cx="8104188" cy="1210945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1">
              <a:lnSpc>
                <a:spcPct val="13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  古代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汉语中数量的表达方式与现代汉语有所不同。把下列语句译成现代汉语，看看不同在哪里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66483" y="1965458"/>
            <a:ext cx="3863975" cy="607695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苏、黄共阅一手卷。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2088" y="2663323"/>
            <a:ext cx="7121525" cy="607695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苏东坡、黄鲁直共同看着横幅的书画卷子。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6800" y="3332930"/>
            <a:ext cx="3865563" cy="607695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舟尾横卧一楫。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62088" y="3940625"/>
            <a:ext cx="3602037" cy="607695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船尾横放着一支橹。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930910" y="1128395"/>
            <a:ext cx="7510145" cy="2030095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通计一舟，为人五；为窗八；为箬篷，为楫，为炉，为壶，为手卷，为念珠各一；对联、题名并篆文，为字共三十有四。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06400" y="1113155"/>
            <a:ext cx="8205470" cy="3192145"/>
          </a:xfrm>
          <a:prstGeom prst="rect">
            <a:avLst/>
          </a:prstGeom>
          <a:solidFill>
            <a:schemeClr val="bg1">
              <a:alpha val="28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总计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这条船 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上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刻了五个人；八扇窗；刻了竹篷，船桨，炉子，茶壶，手卷，念珠各一件；对联、题名和篆文，刻的字共有三十四个。小结：大多数文言文有数词而无量词，现代文则数、量词同用；文言文的数词可放在名词后，现代文的数词习惯于放在名词前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2448832" y="1765225"/>
            <a:ext cx="4398737" cy="119888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6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  <a:endParaRPr lang="zh-CN" altLang="en-US" sz="6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74930" y="182060"/>
            <a:ext cx="2346325" cy="649104"/>
            <a:chOff x="923" y="1552"/>
            <a:chExt cx="3695" cy="882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作者简介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2555" y="903605"/>
            <a:ext cx="8919210" cy="3969385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kumimoji="0" lang="zh-CN" altLang="en-US" sz="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【魏学洢】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y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ī</a:t>
            </a:r>
            <a:r>
              <a:rPr lang="en-US" altLang="zh-CN" sz="2800" b="1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)(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约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1596-1625</a:t>
            </a:r>
            <a:r>
              <a:rPr lang="en-US" altLang="zh-CN" sz="2800" b="1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)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000" b="1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字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子敬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000" b="1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号茅檐</a:t>
            </a:r>
            <a:r>
              <a:rPr lang="zh-CN" altLang="en-US" sz="2600" b="1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明末嘉善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今浙江嘉兴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zh-CN" altLang="en-US" sz="3000" b="1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明末天启年间著名的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江南才子</a:t>
            </a:r>
            <a:r>
              <a:rPr lang="zh-CN" altLang="en-US" sz="2600" b="1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en-US" sz="3000" b="1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散</a:t>
            </a:r>
            <a:endParaRPr lang="zh-CN" altLang="en-US" sz="3000" b="1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000" b="1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文作家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。是当地有名的秀才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也是一代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名臣魏大中的长子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一生未做过官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好学善文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000" b="1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写过很多篇脍炙人口的文章</a:t>
            </a:r>
            <a:r>
              <a:rPr lang="zh-CN" altLang="en-US" sz="2600" b="1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著有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茅檐集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核舟记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是其代表作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被清代人张潮编志的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虞初新志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收录。   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955" y="441325"/>
            <a:ext cx="2289810" cy="2771775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 Box 5"/>
          <p:cNvSpPr txBox="1"/>
          <p:nvPr/>
        </p:nvSpPr>
        <p:spPr>
          <a:xfrm>
            <a:off x="186690" y="919480"/>
            <a:ext cx="8901430" cy="3969385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  <a:buClr>
                <a:schemeClr val="tx2"/>
              </a:buClr>
              <a:buSzPct val="70000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洢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）     器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皿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 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罔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SzPct val="70000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贻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） 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轩敞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  ）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峨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冠（   ）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SzPct val="70000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矫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首（    ）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黍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      八分有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奇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）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SzPct val="70000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夷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箬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篷（     ）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糁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SzPct val="70000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髯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    衣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褶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袒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SzPct val="70000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诎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    椎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髻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壬戌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）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SzPct val="70000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甫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篆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章（     ） 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48690" y="1029335"/>
            <a:ext cx="72898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yī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076700" y="1029467"/>
            <a:ext cx="8223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mǐn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957060" y="1029467"/>
            <a:ext cx="8223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wǎnɡ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948690" y="1565910"/>
            <a:ext cx="80391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yí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962400" y="1565910"/>
            <a:ext cx="180467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xuān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chǎnɡ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485063" y="1565725"/>
            <a:ext cx="506413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é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414463" y="2126112"/>
            <a:ext cx="8223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jiǎo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809683" y="2125795"/>
            <a:ext cx="8223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shǔ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8103553" y="2126112"/>
            <a:ext cx="6064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jī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948373" y="2674117"/>
            <a:ext cx="8223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yí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4161155" y="2673800"/>
            <a:ext cx="8223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ruò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7101205" y="2674117"/>
            <a:ext cx="8223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sǎn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004253" y="3221487"/>
            <a:ext cx="8223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4160520" y="3138937"/>
            <a:ext cx="8223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7040880" y="3221487"/>
            <a:ext cx="8223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tǎn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1156653" y="3702817"/>
            <a:ext cx="5175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qū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4324350" y="3702500"/>
            <a:ext cx="5175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jì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7390765" y="3777112"/>
            <a:ext cx="1163638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rén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xū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1100773" y="4237170"/>
            <a:ext cx="5175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fǔ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4076700" y="4293367"/>
            <a:ext cx="10128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zhuàn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6690" y="182060"/>
            <a:ext cx="2346325" cy="649104"/>
            <a:chOff x="923" y="1552"/>
            <a:chExt cx="3695" cy="882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识文辨字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4"/>
          <p:cNvSpPr txBox="1"/>
          <p:nvPr/>
        </p:nvSpPr>
        <p:spPr>
          <a:xfrm>
            <a:off x="44450" y="798195"/>
            <a:ext cx="9055735" cy="3899535"/>
          </a:xfrm>
          <a:prstGeom prst="rect">
            <a:avLst/>
          </a:prstGeom>
          <a:solidFill>
            <a:schemeClr val="bg1">
              <a:alpha val="27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240000"/>
              </a:lnSpc>
              <a:spcBef>
                <a:spcPts val="450"/>
              </a:spcBef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明有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奇巧人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曰王叔远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能以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径寸之木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宫室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60000"/>
              </a:lnSpc>
              <a:spcBef>
                <a:spcPts val="45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器皿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人物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以至鸟兽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木石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罔不因势象形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50000"/>
              </a:lnSpc>
              <a:spcBef>
                <a:spcPts val="450"/>
              </a:spcBef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具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情态。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尝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贻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余核舟一，盖大苏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泛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赤壁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云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28065" y="1017270"/>
            <a:ext cx="3179445" cy="423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指手艺奇妙精巧的人。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84495" y="767715"/>
            <a:ext cx="20447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直径一寸的木头。径，直径。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13650" y="736600"/>
            <a:ext cx="14503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做。这里指雕刻。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95165" y="1860550"/>
            <a:ext cx="4568825" cy="10045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全都是就着</a:t>
            </a:r>
            <a:r>
              <a:rPr lang="en-US" altLang="zh-CN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(</a:t>
            </a: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材料原来的</a:t>
            </a:r>
            <a:r>
              <a:rPr lang="en-US" altLang="zh-CN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)</a:t>
            </a: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样子刻成</a:t>
            </a:r>
            <a:r>
              <a:rPr lang="en-US" altLang="zh-CN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(</a:t>
            </a: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各种事物的</a:t>
            </a:r>
            <a:r>
              <a:rPr lang="en-US" altLang="zh-CN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)</a:t>
            </a: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形象。罔不，无不、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全都。因，顺着、就着。象，模拟。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37185" y="3540760"/>
            <a:ext cx="8458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具有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84495" y="3245485"/>
            <a:ext cx="1969135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泛舟，坐船在水上游览。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616835" y="3540760"/>
            <a:ext cx="4584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赠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4450" y="1978793"/>
            <a:ext cx="1347788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2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盛东西的日常用具。</a:t>
            </a:r>
            <a:endParaRPr lang="zh-CN" altLang="en-US" sz="22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6" name="文本框 30"/>
          <p:cNvSpPr txBox="1"/>
          <p:nvPr/>
        </p:nvSpPr>
        <p:spPr>
          <a:xfrm>
            <a:off x="1894840" y="3540760"/>
            <a:ext cx="8712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曾经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6690" y="182060"/>
            <a:ext cx="2346325" cy="649104"/>
            <a:chOff x="923" y="1552"/>
            <a:chExt cx="3695" cy="882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文章解析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337425" y="3496310"/>
            <a:ext cx="16649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句末语气词。</a:t>
            </a:r>
            <a:endParaRPr lang="zh-CN" altLang="en-US" sz="20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44560" y="4507230"/>
            <a:ext cx="64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①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2" grpId="0"/>
      <p:bldP spid="27" grpId="0"/>
      <p:bldP spid="28" grpId="0"/>
      <p:bldP spid="29" grpId="0"/>
      <p:bldP spid="30" grpId="0"/>
      <p:bldP spid="31" grpId="0"/>
      <p:bldP spid="32" grpId="0"/>
      <p:bldP spid="36" grpId="0"/>
      <p:bldP spid="7" grpId="0"/>
      <p:bldP spid="6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OC_GUID" val="{7efb72c4-d961-4790-b823-b65a4774446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8717</Words>
  <Application>WPS 演示</Application>
  <PresentationFormat/>
  <Paragraphs>726</Paragraphs>
  <Slides>67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81" baseType="lpstr">
      <vt:lpstr>Arial</vt:lpstr>
      <vt:lpstr>宋体</vt:lpstr>
      <vt:lpstr>Wingdings</vt:lpstr>
      <vt:lpstr>Times New Roman</vt:lpstr>
      <vt:lpstr>黑体</vt:lpstr>
      <vt:lpstr>华文楷体</vt:lpstr>
      <vt:lpstr>华文新魏</vt:lpstr>
      <vt:lpstr>Calibri</vt:lpstr>
      <vt:lpstr>华文中宋</vt:lpstr>
      <vt:lpstr>Arial Unicode MS</vt:lpstr>
      <vt:lpstr>楷体</vt:lpstr>
      <vt:lpstr>Wingdings</vt:lpstr>
      <vt:lpstr>微软雅黑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aa</cp:lastModifiedBy>
  <cp:revision>1</cp:revision>
  <dcterms:created xsi:type="dcterms:W3CDTF">2020-04-06T02:18:55Z</dcterms:created>
  <dcterms:modified xsi:type="dcterms:W3CDTF">2020-04-06T02:18:56Z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