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3" r:id="rId2"/>
    <p:sldId id="265" r:id="rId3"/>
    <p:sldId id="264" r:id="rId4"/>
    <p:sldId id="258" r:id="rId5"/>
    <p:sldId id="261" r:id="rId6"/>
    <p:sldId id="259" r:id="rId7"/>
    <p:sldId id="279" r:id="rId8"/>
    <p:sldId id="266" r:id="rId9"/>
    <p:sldId id="267" r:id="rId10"/>
    <p:sldId id="262" r:id="rId11"/>
    <p:sldId id="271" r:id="rId12"/>
    <p:sldId id="278" r:id="rId13"/>
    <p:sldId id="277" r:id="rId14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lstStyle/>
          <a:p>
            <a:endParaRPr lang="zh-CN" altLang="en-US" dirty="0"/>
          </a:p>
        </p:txBody>
      </p:sp>
      <p:sp>
        <p:nvSpPr>
          <p:cNvPr id="2051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lstStyle/>
          <a:p>
            <a:endParaRPr lang="zh-CN" altLang="en-US" dirty="0"/>
          </a:p>
        </p:txBody>
      </p:sp>
      <p:pic>
        <p:nvPicPr>
          <p:cNvPr id="2052" name="Picture 2" descr="C:\Users\Administrator\Desktop\640.web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11267" name="img_6951344" descr="清明节食品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85938"/>
            <a:ext cx="4929188" cy="50720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8" name="标题 4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lstStyle/>
          <a:p>
            <a:r>
              <a:rPr lang="zh-CN" altLang="zh-CN" dirty="0"/>
              <a:t>清明</a:t>
            </a:r>
            <a:r>
              <a:rPr lang="zh-CN" altLang="en-US" dirty="0"/>
              <a:t>味道</a:t>
            </a:r>
            <a:r>
              <a:rPr lang="en-US" altLang="zh-CN" dirty="0"/>
              <a:t>——</a:t>
            </a:r>
            <a:r>
              <a:rPr lang="zh-CN" altLang="en-US" dirty="0"/>
              <a:t>青团、子推燕</a:t>
            </a:r>
          </a:p>
        </p:txBody>
      </p:sp>
      <p:pic>
        <p:nvPicPr>
          <p:cNvPr id="11269" name="Picture 6" descr="http://p2.so.qhimgs1.com/bdr/_240_/t0132d751fb5cd2d82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88" y="1785938"/>
            <a:ext cx="4214812" cy="50720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lstStyle/>
          <a:p>
            <a:r>
              <a:rPr lang="zh-CN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清明诗词吟诵</a:t>
            </a:r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>
          <a:xfrm>
            <a:off x="785813" y="1571625"/>
            <a:ext cx="7615237" cy="4525963"/>
          </a:xfrm>
          <a:ln/>
        </p:spPr>
        <p:txBody>
          <a:bodyPr vert="horz" wrap="square" lIns="91440" tIns="45720" rIns="91440" bIns="45720" anchor="t"/>
          <a:lstStyle/>
          <a:p>
            <a:pPr>
              <a:buNone/>
            </a:pPr>
            <a:r>
              <a:rPr lang="en-US" altLang="zh-CN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《寒食》（唐）韩翃</a:t>
            </a:r>
          </a:p>
          <a:p>
            <a:pPr>
              <a:buNone/>
            </a:pPr>
            <a:r>
              <a:rPr lang="zh-CN" altLang="zh-CN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春城无处不飞花，寒食东风御柳斜。</a:t>
            </a:r>
          </a:p>
          <a:p>
            <a:pPr>
              <a:buNone/>
            </a:pPr>
            <a:r>
              <a:rPr lang="zh-CN" altLang="zh-CN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日暮汉宫传蜡烛，轻烟散入五侯家。</a:t>
            </a:r>
          </a:p>
          <a:p>
            <a:pPr>
              <a:buNone/>
            </a:pPr>
            <a:r>
              <a:rPr lang="en-US" altLang="zh-CN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《清明》（唐）杜牧</a:t>
            </a:r>
          </a:p>
          <a:p>
            <a:pPr>
              <a:buNone/>
            </a:pPr>
            <a:r>
              <a:rPr lang="zh-CN" altLang="zh-CN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清明时节雨纷纷，路上行人欲断魂。</a:t>
            </a:r>
          </a:p>
          <a:p>
            <a:pPr>
              <a:buNone/>
            </a:pPr>
            <a:r>
              <a:rPr lang="zh-CN" altLang="zh-CN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借问酒家何处有？牧童遥指杏花村。</a:t>
            </a:r>
          </a:p>
          <a:p>
            <a:pPr>
              <a:buNone/>
            </a:pPr>
            <a:endParaRPr lang="zh-CN" altLang="en-US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p2.so.qhimgs1.com/bdr/_240_/t01c34e44225f4867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5201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TextBox 4"/>
          <p:cNvSpPr txBox="1"/>
          <p:nvPr/>
        </p:nvSpPr>
        <p:spPr>
          <a:xfrm>
            <a:off x="857250" y="1000125"/>
            <a:ext cx="5429250" cy="7699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zh-CN" sz="4400" b="1" dirty="0">
                <a:latin typeface="楷体" panose="02010609060101010101" pitchFamily="49" charset="-122"/>
                <a:ea typeface="楷体" panose="02010609060101010101" pitchFamily="49" charset="-122"/>
              </a:rPr>
              <a:t>记录你的清明时光</a:t>
            </a:r>
            <a:endParaRPr lang="zh-CN" altLang="en-US" sz="4400" dirty="0">
              <a:latin typeface="Arial" panose="020B0604020202020204" pitchFamily="34" charset="0"/>
            </a:endParaRPr>
          </a:p>
        </p:txBody>
      </p:sp>
      <p:sp>
        <p:nvSpPr>
          <p:cNvPr id="13316" name="TextBox 5"/>
          <p:cNvSpPr txBox="1"/>
          <p:nvPr/>
        </p:nvSpPr>
        <p:spPr>
          <a:xfrm>
            <a:off x="214313" y="2857500"/>
            <a:ext cx="8929687" cy="2800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zh-CN" sz="4400" b="1" dirty="0">
                <a:latin typeface="楷体" panose="02010609060101010101" pitchFamily="49" charset="-122"/>
                <a:ea typeface="楷体" panose="02010609060101010101" pitchFamily="49" charset="-122"/>
              </a:rPr>
              <a:t>清明味道——做清明食品，展示</a:t>
            </a:r>
          </a:p>
          <a:p>
            <a:endParaRPr lang="en-US" altLang="zh-CN" sz="4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zh-CN" sz="4400" b="1" dirty="0">
                <a:latin typeface="楷体" panose="02010609060101010101" pitchFamily="49" charset="-122"/>
                <a:ea typeface="楷体" panose="02010609060101010101" pitchFamily="49" charset="-122"/>
              </a:rPr>
              <a:t>清明活动——踏青、放风筝、扫墓、荡秋千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lstStyle/>
          <a:p>
            <a:r>
              <a:rPr lang="zh-CN" altLang="zh-CN" dirty="0"/>
              <a:t>推荐阅读绘本：</a:t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14339" name="内容占位符 2"/>
          <p:cNvSpPr>
            <a:spLocks noGrp="1"/>
          </p:cNvSpPr>
          <p:nvPr>
            <p:ph idx="1"/>
          </p:nvPr>
        </p:nvSpPr>
        <p:spPr>
          <a:xfrm>
            <a:off x="142875" y="1357313"/>
            <a:ext cx="3186113" cy="4525962"/>
          </a:xfrm>
          <a:ln/>
        </p:spPr>
        <p:txBody>
          <a:bodyPr vert="horz" wrap="square" lIns="91440" tIns="45720" rIns="91440" bIns="45720" anchor="t"/>
          <a:lstStyle/>
          <a:p>
            <a:pPr>
              <a:buNone/>
            </a:pPr>
            <a:r>
              <a:rPr lang="en-US" altLang="zh-CN" sz="2000" dirty="0"/>
              <a:t>1.</a:t>
            </a:r>
            <a:r>
              <a:rPr lang="zh-CN" altLang="zh-CN" sz="2000" dirty="0"/>
              <a:t>亲人去世的绘本</a:t>
            </a:r>
          </a:p>
          <a:p>
            <a:pPr>
              <a:buNone/>
            </a:pPr>
            <a:r>
              <a:rPr lang="zh-CN" altLang="zh-CN" sz="2000" dirty="0"/>
              <a:t>《再见了，艾玛奶奶》</a:t>
            </a:r>
          </a:p>
          <a:p>
            <a:pPr>
              <a:buNone/>
            </a:pPr>
            <a:r>
              <a:rPr lang="zh-CN" altLang="zh-CN" sz="2000" dirty="0"/>
              <a:t>《长大做个好爷爷》</a:t>
            </a:r>
          </a:p>
          <a:p>
            <a:pPr>
              <a:buNone/>
            </a:pPr>
            <a:r>
              <a:rPr lang="zh-CN" altLang="zh-CN" sz="2000" dirty="0"/>
              <a:t>《爷爷变成了幽灵》</a:t>
            </a:r>
          </a:p>
          <a:p>
            <a:pPr>
              <a:buNone/>
            </a:pPr>
            <a:r>
              <a:rPr lang="zh-CN" altLang="zh-CN" sz="2000" dirty="0"/>
              <a:t>《爷爷的天使》</a:t>
            </a:r>
          </a:p>
          <a:p>
            <a:pPr>
              <a:buNone/>
            </a:pPr>
            <a:r>
              <a:rPr lang="zh-CN" altLang="zh-CN" sz="2000" dirty="0"/>
              <a:t>《爷爷</a:t>
            </a:r>
            <a:r>
              <a:rPr lang="zh-CN" altLang="en-US" sz="2000" dirty="0"/>
              <a:t>有</a:t>
            </a:r>
            <a:r>
              <a:rPr lang="zh-CN" altLang="zh-CN" sz="2000" dirty="0"/>
              <a:t>没有穿西装》</a:t>
            </a:r>
          </a:p>
          <a:p>
            <a:pPr>
              <a:buNone/>
            </a:pPr>
            <a:r>
              <a:rPr lang="zh-CN" altLang="zh-CN" sz="2000" dirty="0"/>
              <a:t>《外公》</a:t>
            </a:r>
          </a:p>
          <a:p>
            <a:pPr>
              <a:buNone/>
            </a:pPr>
            <a:r>
              <a:rPr lang="zh-CN" altLang="zh-CN" sz="2000" dirty="0"/>
              <a:t>《汤姆的外公去世了》</a:t>
            </a:r>
          </a:p>
          <a:p>
            <a:pPr>
              <a:buNone/>
            </a:pPr>
            <a:r>
              <a:rPr lang="zh-CN" altLang="zh-CN" sz="2000" dirty="0"/>
              <a:t>《爸爸的围巾》</a:t>
            </a:r>
          </a:p>
        </p:txBody>
      </p:sp>
      <p:sp>
        <p:nvSpPr>
          <p:cNvPr id="14340" name="TextBox 4"/>
          <p:cNvSpPr txBox="1"/>
          <p:nvPr/>
        </p:nvSpPr>
        <p:spPr>
          <a:xfrm>
            <a:off x="3429000" y="1285875"/>
            <a:ext cx="4000500" cy="1631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000" dirty="0">
                <a:latin typeface="Arial" panose="020B0604020202020204" pitchFamily="34" charset="0"/>
              </a:rPr>
              <a:t>2.</a:t>
            </a:r>
            <a:r>
              <a:rPr lang="zh-CN" altLang="zh-CN" sz="2000" dirty="0">
                <a:latin typeface="Arial" panose="020B0604020202020204" pitchFamily="34" charset="0"/>
              </a:rPr>
              <a:t>其他人去世的绘本</a:t>
            </a:r>
          </a:p>
          <a:p>
            <a:r>
              <a:rPr lang="zh-CN" altLang="zh-CN" sz="2000" dirty="0">
                <a:latin typeface="Arial" panose="020B0604020202020204" pitchFamily="34" charset="0"/>
              </a:rPr>
              <a:t>《祝你生日快乐》</a:t>
            </a:r>
          </a:p>
          <a:p>
            <a:r>
              <a:rPr lang="zh-CN" altLang="zh-CN" sz="2000" dirty="0">
                <a:latin typeface="Arial" panose="020B0604020202020204" pitchFamily="34" charset="0"/>
              </a:rPr>
              <a:t>《小鲁的池塘》</a:t>
            </a:r>
          </a:p>
          <a:p>
            <a:r>
              <a:rPr lang="zh-CN" altLang="zh-CN" sz="2000" dirty="0">
                <a:latin typeface="Arial" panose="020B0604020202020204" pitchFamily="34" charset="0"/>
              </a:rPr>
              <a:t>《楼上的外婆和楼下的外婆》</a:t>
            </a:r>
          </a:p>
          <a:p>
            <a:r>
              <a:rPr lang="zh-CN" altLang="zh-CN" sz="2000" dirty="0">
                <a:latin typeface="Arial" panose="020B0604020202020204" pitchFamily="34" charset="0"/>
              </a:rPr>
              <a:t>《我想要爱》</a:t>
            </a:r>
            <a:endParaRPr lang="zh-CN" altLang="en-US" sz="2000" dirty="0">
              <a:latin typeface="Arial" panose="020B0604020202020204" pitchFamily="34" charset="0"/>
            </a:endParaRPr>
          </a:p>
        </p:txBody>
      </p:sp>
      <p:sp>
        <p:nvSpPr>
          <p:cNvPr id="14341" name="TextBox 5"/>
          <p:cNvSpPr txBox="1"/>
          <p:nvPr/>
        </p:nvSpPr>
        <p:spPr>
          <a:xfrm>
            <a:off x="3571875" y="3214688"/>
            <a:ext cx="3071813" cy="31702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000" dirty="0">
                <a:latin typeface="Arial" panose="020B0604020202020204" pitchFamily="34" charset="0"/>
              </a:rPr>
              <a:t>3.</a:t>
            </a:r>
            <a:r>
              <a:rPr lang="zh-CN" altLang="zh-CN" sz="2000" dirty="0">
                <a:latin typeface="Arial" panose="020B0604020202020204" pitchFamily="34" charset="0"/>
              </a:rPr>
              <a:t>动物死亡绘本</a:t>
            </a:r>
          </a:p>
          <a:p>
            <a:r>
              <a:rPr lang="zh-CN" altLang="zh-CN" sz="2000" dirty="0">
                <a:latin typeface="Arial" panose="020B0604020202020204" pitchFamily="34" charset="0"/>
              </a:rPr>
              <a:t>《獾的礼物》</a:t>
            </a:r>
          </a:p>
          <a:p>
            <a:r>
              <a:rPr lang="zh-CN" altLang="zh-CN" sz="2000" dirty="0">
                <a:latin typeface="Arial" panose="020B0604020202020204" pitchFamily="34" charset="0"/>
              </a:rPr>
              <a:t>《象老爹》</a:t>
            </a:r>
          </a:p>
          <a:p>
            <a:r>
              <a:rPr lang="zh-CN" altLang="zh-CN" sz="2000" dirty="0">
                <a:latin typeface="Arial" panose="020B0604020202020204" pitchFamily="34" charset="0"/>
              </a:rPr>
              <a:t>《活了</a:t>
            </a:r>
            <a:r>
              <a:rPr lang="en-US" altLang="zh-CN" sz="2000" dirty="0">
                <a:latin typeface="Arial" panose="020B0604020202020204" pitchFamily="34" charset="0"/>
              </a:rPr>
              <a:t>100</a:t>
            </a:r>
            <a:r>
              <a:rPr lang="zh-CN" altLang="zh-CN" sz="2000" dirty="0">
                <a:latin typeface="Arial" panose="020B0604020202020204" pitchFamily="34" charset="0"/>
              </a:rPr>
              <a:t>万次的猫》</a:t>
            </a:r>
          </a:p>
          <a:p>
            <a:r>
              <a:rPr lang="zh-CN" altLang="zh-CN" sz="2000" dirty="0">
                <a:latin typeface="Arial" panose="020B0604020202020204" pitchFamily="34" charset="0"/>
              </a:rPr>
              <a:t>《大象的算术》</a:t>
            </a:r>
          </a:p>
          <a:p>
            <a:r>
              <a:rPr lang="zh-CN" altLang="zh-CN" sz="2000" dirty="0">
                <a:latin typeface="Arial" panose="020B0604020202020204" pitchFamily="34" charset="0"/>
              </a:rPr>
              <a:t>《鸟儿在歌唱》</a:t>
            </a:r>
          </a:p>
          <a:p>
            <a:r>
              <a:rPr lang="zh-CN" altLang="zh-CN" sz="2000" dirty="0">
                <a:latin typeface="Arial" panose="020B0604020202020204" pitchFamily="34" charset="0"/>
              </a:rPr>
              <a:t>《我等待》</a:t>
            </a:r>
          </a:p>
          <a:p>
            <a:r>
              <a:rPr lang="zh-CN" altLang="zh-CN" sz="2000" dirty="0">
                <a:latin typeface="Arial" panose="020B0604020202020204" pitchFamily="34" charset="0"/>
              </a:rPr>
              <a:t>《一片叶子落下来》</a:t>
            </a:r>
          </a:p>
          <a:p>
            <a:r>
              <a:rPr lang="zh-CN" altLang="zh-CN" sz="2000" dirty="0">
                <a:latin typeface="Arial" panose="020B0604020202020204" pitchFamily="34" charset="0"/>
              </a:rPr>
              <a:t>《风到哪里去了》</a:t>
            </a:r>
          </a:p>
          <a:p>
            <a:endParaRPr lang="zh-CN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/>
        </p:spPr>
        <p:txBody>
          <a:bodyPr vert="horz" wrap="square" lIns="91440" tIns="45720" rIns="91440" bIns="45720" anchor="t"/>
          <a:lstStyle/>
          <a:p>
            <a:pPr>
              <a:buNone/>
            </a:pPr>
            <a:r>
              <a:rPr lang="zh-CN" altLang="en-US" sz="2800" dirty="0"/>
              <a:t>一、导入</a:t>
            </a:r>
            <a:r>
              <a:rPr lang="en-US" altLang="zh-CN" sz="2800" dirty="0"/>
              <a:t>——</a:t>
            </a:r>
            <a:r>
              <a:rPr lang="zh-CN" altLang="en-US" sz="2800" dirty="0"/>
              <a:t>齐诵清明</a:t>
            </a:r>
            <a:endParaRPr lang="en-US" altLang="zh-CN" sz="2800" dirty="0"/>
          </a:p>
          <a:p>
            <a:pPr>
              <a:buNone/>
            </a:pPr>
            <a:r>
              <a:rPr lang="zh-CN" altLang="en-US" sz="2800" dirty="0"/>
              <a:t>二、课堂教学</a:t>
            </a:r>
            <a:endParaRPr lang="en-US" altLang="zh-CN" sz="2800" dirty="0"/>
          </a:p>
          <a:p>
            <a:pPr>
              <a:buNone/>
            </a:pPr>
            <a:r>
              <a:rPr lang="en-US" altLang="zh-CN" sz="2800" dirty="0"/>
              <a:t>1.</a:t>
            </a:r>
            <a:r>
              <a:rPr lang="zh-CN" altLang="en-US" sz="2800" dirty="0"/>
              <a:t>字体的演变</a:t>
            </a:r>
            <a:endParaRPr lang="en-US" altLang="zh-CN" sz="2800" dirty="0"/>
          </a:p>
          <a:p>
            <a:pPr>
              <a:buNone/>
            </a:pPr>
            <a:r>
              <a:rPr lang="en-US" altLang="zh-CN" sz="2800" dirty="0"/>
              <a:t>2.</a:t>
            </a:r>
            <a:r>
              <a:rPr lang="zh-CN" altLang="zh-CN" sz="2800" dirty="0"/>
              <a:t>清明节由来</a:t>
            </a:r>
          </a:p>
          <a:p>
            <a:pPr>
              <a:buNone/>
            </a:pPr>
            <a:r>
              <a:rPr lang="zh-CN" altLang="zh-CN" sz="2800" dirty="0"/>
              <a:t>（</a:t>
            </a:r>
            <a:r>
              <a:rPr lang="en-US" altLang="zh-CN" sz="2800" dirty="0"/>
              <a:t>1</a:t>
            </a:r>
            <a:r>
              <a:rPr lang="zh-CN" altLang="zh-CN" sz="2800" dirty="0"/>
              <a:t>）节日清明与节气清明</a:t>
            </a:r>
          </a:p>
          <a:p>
            <a:pPr>
              <a:buNone/>
            </a:pPr>
            <a:r>
              <a:rPr lang="zh-CN" altLang="zh-CN" sz="2800" dirty="0"/>
              <a:t>（</a:t>
            </a:r>
            <a:r>
              <a:rPr lang="en-US" altLang="zh-CN" sz="2800" dirty="0"/>
              <a:t>2</a:t>
            </a:r>
            <a:r>
              <a:rPr lang="zh-CN" altLang="zh-CN" sz="2800" dirty="0"/>
              <a:t>）节日演变——不得不说的寒食节和上巳节</a:t>
            </a:r>
          </a:p>
          <a:p>
            <a:pPr>
              <a:buNone/>
            </a:pPr>
            <a:r>
              <a:rPr lang="zh-CN" altLang="zh-CN" sz="2800" dirty="0"/>
              <a:t>（</a:t>
            </a:r>
            <a:r>
              <a:rPr lang="en-US" altLang="zh-CN" sz="2800" dirty="0"/>
              <a:t>3</a:t>
            </a:r>
            <a:r>
              <a:rPr lang="zh-CN" altLang="zh-CN" sz="2800" dirty="0"/>
              <a:t>）为什么要过清明节</a:t>
            </a:r>
          </a:p>
          <a:p>
            <a:pPr>
              <a:buNone/>
            </a:pPr>
            <a:r>
              <a:rPr lang="en-US" altLang="zh-CN" sz="2800" dirty="0"/>
              <a:t>3</a:t>
            </a:r>
            <a:r>
              <a:rPr lang="zh-CN" altLang="zh-CN" sz="2800" dirty="0"/>
              <a:t>、清明三候</a:t>
            </a:r>
            <a:r>
              <a:rPr lang="zh-CN" altLang="en-US" sz="2800" dirty="0"/>
              <a:t>：</a:t>
            </a:r>
            <a:r>
              <a:rPr lang="zh-CN" altLang="zh-CN" sz="2800" dirty="0"/>
              <a:t>桐始华，田鼠化为鴽（音如），虹始现。</a:t>
            </a:r>
            <a:r>
              <a:rPr lang="en-US" altLang="zh-CN" sz="2800" dirty="0"/>
              <a:t>            </a:t>
            </a:r>
            <a:r>
              <a:rPr lang="zh-CN" altLang="zh-CN" sz="2800" dirty="0"/>
              <a:t>清明农谚</a:t>
            </a:r>
            <a:r>
              <a:rPr lang="en-US" altLang="zh-CN" sz="2800" dirty="0"/>
              <a:t> </a:t>
            </a:r>
            <a:endParaRPr lang="zh-CN" altLang="zh-CN" sz="2800" dirty="0"/>
          </a:p>
          <a:p>
            <a:pPr>
              <a:buNone/>
            </a:pPr>
            <a:r>
              <a:rPr lang="en-US" altLang="zh-CN" sz="2800" dirty="0"/>
              <a:t>4</a:t>
            </a:r>
            <a:r>
              <a:rPr lang="zh-CN" altLang="en-US" sz="2800" dirty="0"/>
              <a:t>、</a:t>
            </a:r>
            <a:r>
              <a:rPr lang="zh-CN" altLang="zh-CN" sz="2800" dirty="0"/>
              <a:t>清明习俗</a:t>
            </a:r>
          </a:p>
          <a:p>
            <a:pPr>
              <a:buNone/>
            </a:pPr>
            <a:r>
              <a:rPr lang="zh-CN" altLang="zh-CN" sz="2800" dirty="0"/>
              <a:t>（</a:t>
            </a:r>
            <a:r>
              <a:rPr lang="en-US" altLang="zh-CN" sz="2800" dirty="0"/>
              <a:t>1</a:t>
            </a:r>
            <a:r>
              <a:rPr lang="zh-CN" altLang="zh-CN" sz="2800" dirty="0"/>
              <a:t>）清明活动（</a:t>
            </a:r>
            <a:r>
              <a:rPr lang="en-US" altLang="zh-CN" sz="2800" dirty="0"/>
              <a:t>2</a:t>
            </a:r>
            <a:r>
              <a:rPr lang="zh-CN" altLang="zh-CN" sz="2800" dirty="0"/>
              <a:t>）清明食品</a:t>
            </a:r>
          </a:p>
          <a:p>
            <a:pPr>
              <a:buNone/>
            </a:pPr>
            <a:r>
              <a:rPr lang="en-US" altLang="zh-CN" sz="2800" dirty="0"/>
              <a:t>5</a:t>
            </a:r>
            <a:r>
              <a:rPr lang="zh-CN" altLang="zh-CN" sz="2800" dirty="0"/>
              <a:t>、清明诗词吟诵</a:t>
            </a:r>
          </a:p>
          <a:p>
            <a:pPr>
              <a:buNone/>
            </a:pPr>
            <a:r>
              <a:rPr lang="zh-CN" altLang="zh-CN" sz="2800" dirty="0"/>
              <a:t>三、节日体验</a:t>
            </a:r>
            <a:r>
              <a:rPr lang="en-US" altLang="zh-CN" sz="2800" dirty="0"/>
              <a:t>                 </a:t>
            </a:r>
            <a:r>
              <a:rPr lang="zh-CN" altLang="en-US" sz="2800" dirty="0"/>
              <a:t>四、推荐阅读绘本</a:t>
            </a:r>
            <a:endParaRPr lang="zh-CN" altLang="zh-CN" sz="2800" dirty="0"/>
          </a:p>
          <a:p>
            <a:pPr>
              <a:buNone/>
            </a:pPr>
            <a:endParaRPr lang="zh-CN" altLang="zh-CN" dirty="0"/>
          </a:p>
          <a:p>
            <a:pPr>
              <a:buNone/>
            </a:pPr>
            <a:endParaRPr lang="zh-CN" altLang="zh-CN" dirty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内容占位符 2"/>
          <p:cNvSpPr>
            <a:spLocks noGrp="1"/>
          </p:cNvSpPr>
          <p:nvPr>
            <p:ph idx="1"/>
          </p:nvPr>
        </p:nvSpPr>
        <p:spPr>
          <a:xfrm>
            <a:off x="500063" y="642938"/>
            <a:ext cx="8229600" cy="4525962"/>
          </a:xfrm>
          <a:ln/>
        </p:spPr>
        <p:txBody>
          <a:bodyPr vert="horz" wrap="square" lIns="91440" tIns="45720" rIns="91440" bIns="45720" anchor="t"/>
          <a:lstStyle/>
          <a:p>
            <a:pPr>
              <a:buNone/>
            </a:pPr>
            <a:r>
              <a:rPr lang="en-US" altLang="zh-CN" sz="5400" dirty="0"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zh-CN" altLang="zh-CN" sz="5400" dirty="0">
                <a:latin typeface="楷体" panose="02010609060101010101" pitchFamily="49" charset="-122"/>
                <a:ea typeface="楷体" panose="02010609060101010101" pitchFamily="49" charset="-122"/>
              </a:rPr>
              <a:t>暮春者，春服既成，冠者五六人，童子六七人，浴乎沂，风乎舞雩，咏而归。</a:t>
            </a:r>
            <a:endParaRPr lang="zh-CN" altLang="en-US" sz="5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lstStyle/>
          <a:p>
            <a:pPr eaLnBrk="1" hangingPunct="1"/>
            <a:endParaRPr lang="zh-CN" altLang="en-US" dirty="0"/>
          </a:p>
        </p:txBody>
      </p:sp>
      <p:pic>
        <p:nvPicPr>
          <p:cNvPr id="5123" name="Picture 5" descr="C:\Users\Administrator\Desktop\116963qī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4925"/>
            <a:ext cx="9144000" cy="68929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</p:pic>
      <p:sp>
        <p:nvSpPr>
          <p:cNvPr id="5124" name="内容占位符 4"/>
          <p:cNvSpPr>
            <a:spLocks noGrp="1"/>
          </p:cNvSpPr>
          <p:nvPr>
            <p:ph idx="1"/>
          </p:nvPr>
        </p:nvSpPr>
        <p:spPr>
          <a:xfrm>
            <a:off x="1928813" y="1857375"/>
            <a:ext cx="5329237" cy="4257675"/>
          </a:xfrm>
          <a:ln/>
        </p:spPr>
        <p:txBody>
          <a:bodyPr vert="horz" wrap="square" lIns="91440" tIns="45720" rIns="91440" bIns="45720" anchor="t"/>
          <a:lstStyle/>
          <a:p>
            <a:pPr>
              <a:buNone/>
            </a:pPr>
            <a:r>
              <a:rPr lang="en-US" altLang="zh-CN" dirty="0"/>
              <a:t>  </a:t>
            </a:r>
            <a:endParaRPr lang="zh-CN" altLang="en-US" dirty="0"/>
          </a:p>
        </p:txBody>
      </p:sp>
      <p:sp>
        <p:nvSpPr>
          <p:cNvPr id="5125" name="TextBox 5"/>
          <p:cNvSpPr txBox="1"/>
          <p:nvPr/>
        </p:nvSpPr>
        <p:spPr>
          <a:xfrm>
            <a:off x="0" y="0"/>
            <a:ext cx="3286125" cy="36988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lstStyle/>
          <a:p>
            <a:pPr eaLnBrk="1" hangingPunct="1"/>
            <a:endParaRPr lang="zh-CN" altLang="en-US" dirty="0"/>
          </a:p>
        </p:txBody>
      </p:sp>
      <p:pic>
        <p:nvPicPr>
          <p:cNvPr id="6147" name="Picture 2" descr="C:\Users\Administrator\Desktop\e6988e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60325"/>
            <a:ext cx="9144000" cy="6797675"/>
          </a:xfrm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4" descr="C:\Users\Administrator\Desktop\faf5fdbfd157a1a92ca8f75810b60e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913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TextBox 2"/>
          <p:cNvSpPr txBox="1"/>
          <p:nvPr/>
        </p:nvSpPr>
        <p:spPr>
          <a:xfrm>
            <a:off x="7143750" y="6488113"/>
            <a:ext cx="1857375" cy="36988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lstStyle/>
          <a:p>
            <a:endParaRPr lang="zh-CN" altLang="en-US" dirty="0"/>
          </a:p>
        </p:txBody>
      </p:sp>
      <p:pic>
        <p:nvPicPr>
          <p:cNvPr id="8195" name="Picture 1" descr="C:\Users\Administrator\Desktop\18bd6064bda77816b4e3ad6619b38c5c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ln/>
        </p:spPr>
      </p:pic>
      <p:sp>
        <p:nvSpPr>
          <p:cNvPr id="8196" name="TextBox 4"/>
          <p:cNvSpPr txBox="1"/>
          <p:nvPr/>
        </p:nvSpPr>
        <p:spPr>
          <a:xfrm>
            <a:off x="2357438" y="642938"/>
            <a:ext cx="4143375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5400" b="1" dirty="0">
                <a:latin typeface="楷体" panose="02010609060101010101" pitchFamily="49" charset="-122"/>
                <a:ea typeface="楷体" panose="02010609060101010101" pitchFamily="49" charset="-122"/>
              </a:rPr>
              <a:t>清明三候</a:t>
            </a:r>
            <a:endParaRPr lang="zh-CN" altLang="en-US" sz="5400" dirty="0">
              <a:latin typeface="Arial" panose="020B0604020202020204" pitchFamily="34" charset="0"/>
            </a:endParaRPr>
          </a:p>
        </p:txBody>
      </p:sp>
      <p:sp>
        <p:nvSpPr>
          <p:cNvPr id="8197" name="TextBox 5"/>
          <p:cNvSpPr txBox="1"/>
          <p:nvPr/>
        </p:nvSpPr>
        <p:spPr>
          <a:xfrm>
            <a:off x="1285875" y="2571750"/>
            <a:ext cx="7143750" cy="2308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800" b="1" dirty="0">
                <a:latin typeface="楷体" panose="02010609060101010101" pitchFamily="49" charset="-122"/>
                <a:ea typeface="楷体" panose="02010609060101010101" pitchFamily="49" charset="-122"/>
              </a:rPr>
              <a:t>一候</a:t>
            </a:r>
            <a:r>
              <a:rPr lang="zh-CN" altLang="zh-CN" sz="4800" b="1" dirty="0">
                <a:latin typeface="楷体" panose="02010609060101010101" pitchFamily="49" charset="-122"/>
                <a:ea typeface="楷体" panose="02010609060101010101" pitchFamily="49" charset="-122"/>
              </a:rPr>
              <a:t>桐始华</a:t>
            </a:r>
            <a:endParaRPr lang="en-US" altLang="zh-CN" sz="4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4800" b="1" dirty="0">
                <a:latin typeface="楷体" panose="02010609060101010101" pitchFamily="49" charset="-122"/>
                <a:ea typeface="楷体" panose="02010609060101010101" pitchFamily="49" charset="-122"/>
              </a:rPr>
              <a:t>二候</a:t>
            </a:r>
            <a:r>
              <a:rPr lang="zh-CN" altLang="zh-CN" sz="4800" b="1" dirty="0">
                <a:latin typeface="楷体" panose="02010609060101010101" pitchFamily="49" charset="-122"/>
                <a:ea typeface="楷体" panose="02010609060101010101" pitchFamily="49" charset="-122"/>
              </a:rPr>
              <a:t>田鼠化为鴽（音如）</a:t>
            </a:r>
            <a:endParaRPr lang="en-US" altLang="zh-CN" sz="4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4800" b="1" dirty="0">
                <a:latin typeface="楷体" panose="02010609060101010101" pitchFamily="49" charset="-122"/>
                <a:ea typeface="楷体" panose="02010609060101010101" pitchFamily="49" charset="-122"/>
              </a:rPr>
              <a:t>三候</a:t>
            </a:r>
            <a:r>
              <a:rPr lang="zh-CN" altLang="zh-CN" sz="4800" b="1" dirty="0">
                <a:latin typeface="楷体" panose="02010609060101010101" pitchFamily="49" charset="-122"/>
                <a:ea typeface="楷体" panose="02010609060101010101" pitchFamily="49" charset="-122"/>
              </a:rPr>
              <a:t>虹始现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1"/>
          <p:cNvSpPr/>
          <p:nvPr/>
        </p:nvSpPr>
        <p:spPr>
          <a:xfrm>
            <a:off x="285750" y="285750"/>
            <a:ext cx="8858250" cy="6002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               清明农谚</a:t>
            </a:r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“阴雨下了清明节，断断续续三个月”</a:t>
            </a:r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“雨打清明前，春雨定频繁”</a:t>
            </a:r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“清明无雨旱黄梅，清明有雨水黄梅”</a:t>
            </a:r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“清明一吹西北风，当年天旱黄风多”</a:t>
            </a:r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“清明北风十天寒，春霜结束在眼前”</a:t>
            </a:r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“清明雨星星，一棵高粱打一升。”</a:t>
            </a:r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“雨打清明前，洼地好种田”</a:t>
            </a:r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“清明冷，好年景。”</a:t>
            </a:r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清明前后，点瓜种豆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</a:p>
          <a:p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植树造林，莫过清明”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4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lstStyle/>
          <a:p>
            <a:r>
              <a:rPr lang="zh-CN" altLang="en-US" sz="5400" b="1" dirty="0">
                <a:latin typeface="楷体" panose="02010609060101010101" pitchFamily="49" charset="-122"/>
                <a:ea typeface="楷体" panose="02010609060101010101" pitchFamily="49" charset="-122"/>
              </a:rPr>
              <a:t>清明活动</a:t>
            </a:r>
          </a:p>
        </p:txBody>
      </p:sp>
      <p:sp>
        <p:nvSpPr>
          <p:cNvPr id="10243" name="内容占位符 5"/>
          <p:cNvSpPr>
            <a:spLocks noGrp="1"/>
          </p:cNvSpPr>
          <p:nvPr>
            <p:ph idx="1"/>
          </p:nvPr>
        </p:nvSpPr>
        <p:spPr>
          <a:xfrm>
            <a:off x="1643063" y="2000250"/>
            <a:ext cx="6429375" cy="4000500"/>
          </a:xfrm>
          <a:ln/>
        </p:spPr>
        <p:txBody>
          <a:bodyPr vert="horz" wrap="square" lIns="91440" tIns="45720" rIns="91440" bIns="45720" anchor="t"/>
          <a:lstStyle/>
          <a:p>
            <a:pPr>
              <a:buNone/>
            </a:pPr>
            <a:r>
              <a:rPr lang="zh-CN" altLang="en-US" sz="4400" b="1" dirty="0">
                <a:latin typeface="楷体" panose="02010609060101010101" pitchFamily="49" charset="-122"/>
                <a:ea typeface="楷体" panose="02010609060101010101" pitchFamily="49" charset="-122"/>
              </a:rPr>
              <a:t>扫墓    </a:t>
            </a:r>
            <a:r>
              <a:rPr lang="zh-CN" altLang="zh-CN" sz="4400" b="1" dirty="0">
                <a:latin typeface="楷体" panose="02010609060101010101" pitchFamily="49" charset="-122"/>
                <a:ea typeface="楷体" panose="02010609060101010101" pitchFamily="49" charset="-122"/>
              </a:rPr>
              <a:t>踏青</a:t>
            </a:r>
            <a:r>
              <a:rPr lang="en-US" altLang="zh-CN" sz="4400" b="1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4400" b="1" dirty="0">
                <a:latin typeface="楷体" panose="02010609060101010101" pitchFamily="49" charset="-122"/>
                <a:ea typeface="楷体" panose="02010609060101010101" pitchFamily="49" charset="-122"/>
              </a:rPr>
              <a:t>植树</a:t>
            </a:r>
            <a:endParaRPr lang="en-US" altLang="zh-CN" sz="4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None/>
            </a:pPr>
            <a:r>
              <a:rPr lang="zh-CN" altLang="zh-CN" sz="4400" b="1" dirty="0">
                <a:latin typeface="楷体" panose="02010609060101010101" pitchFamily="49" charset="-122"/>
                <a:ea typeface="楷体" panose="02010609060101010101" pitchFamily="49" charset="-122"/>
              </a:rPr>
              <a:t>荡秋千</a:t>
            </a:r>
            <a:r>
              <a:rPr lang="en-US" altLang="zh-CN" sz="4400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4400" b="1" dirty="0">
                <a:latin typeface="楷体" panose="02010609060101010101" pitchFamily="49" charset="-122"/>
                <a:ea typeface="楷体" panose="02010609060101010101" pitchFamily="49" charset="-122"/>
              </a:rPr>
              <a:t>放风筝</a:t>
            </a:r>
            <a:endParaRPr lang="en-US" altLang="zh-CN" sz="4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None/>
            </a:pPr>
            <a:r>
              <a:rPr lang="zh-CN" altLang="zh-CN" sz="4400" b="1" dirty="0">
                <a:latin typeface="楷体" panose="02010609060101010101" pitchFamily="49" charset="-122"/>
                <a:ea typeface="楷体" panose="02010609060101010101" pitchFamily="49" charset="-122"/>
              </a:rPr>
              <a:t>蹴鞠</a:t>
            </a:r>
            <a:r>
              <a:rPr lang="en-US" altLang="zh-CN" sz="4400" b="1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4400" b="1" dirty="0">
                <a:latin typeface="楷体" panose="02010609060101010101" pitchFamily="49" charset="-122"/>
                <a:ea typeface="楷体" panose="02010609060101010101" pitchFamily="49" charset="-122"/>
              </a:rPr>
              <a:t>斗鸡</a:t>
            </a:r>
            <a:endParaRPr lang="en-US" altLang="zh-CN" sz="4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None/>
            </a:pPr>
            <a:r>
              <a:rPr lang="zh-CN" altLang="zh-CN" sz="4400" b="1" dirty="0">
                <a:latin typeface="楷体" panose="02010609060101010101" pitchFamily="49" charset="-122"/>
                <a:ea typeface="楷体" panose="02010609060101010101" pitchFamily="49" charset="-122"/>
              </a:rPr>
              <a:t>插柳</a:t>
            </a:r>
            <a:r>
              <a:rPr lang="zh-CN" altLang="en-US" sz="4400" b="1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4400" b="1" dirty="0">
                <a:latin typeface="楷体" panose="02010609060101010101" pitchFamily="49" charset="-122"/>
                <a:ea typeface="楷体" panose="02010609060101010101" pitchFamily="49" charset="-122"/>
              </a:rPr>
              <a:t>戴柳</a:t>
            </a:r>
            <a:r>
              <a:rPr lang="en-US" altLang="zh-CN" sz="4400" b="1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4400" b="1" dirty="0">
                <a:latin typeface="楷体" panose="02010609060101010101" pitchFamily="49" charset="-122"/>
                <a:ea typeface="楷体" panose="02010609060101010101" pitchFamily="49" charset="-122"/>
              </a:rPr>
              <a:t>蚕花会</a:t>
            </a:r>
            <a:endParaRPr lang="zh-CN" altLang="en-US" sz="4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427</Words>
  <Application>Microsoft Office PowerPoint</Application>
  <PresentationFormat>全屏显示(4:3)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7" baseType="lpstr">
      <vt:lpstr>楷体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清明活动</vt:lpstr>
      <vt:lpstr>清明味道——青团、子推燕</vt:lpstr>
      <vt:lpstr>清明诗词吟诵</vt:lpstr>
      <vt:lpstr>PowerPoint 演示文稿</vt:lpstr>
      <vt:lpstr>推荐阅读绘本：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清明</dc:title>
  <dc:creator>User</dc:creator>
  <cp:lastModifiedBy>Administrator</cp:lastModifiedBy>
  <cp:revision>61</cp:revision>
  <dcterms:created xsi:type="dcterms:W3CDTF">2017-03-21T10:28:19Z</dcterms:created>
  <dcterms:modified xsi:type="dcterms:W3CDTF">2020-04-15T23:14:13Z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2052-10.1.0.7223</vt:lpwstr>
  </property>
</Properties>
</file>