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258" r:id="rId3"/>
    <p:sldId id="381" r:id="rId5"/>
    <p:sldId id="382" r:id="rId6"/>
    <p:sldId id="389" r:id="rId7"/>
    <p:sldId id="402" r:id="rId8"/>
    <p:sldId id="404" r:id="rId9"/>
    <p:sldId id="405" r:id="rId10"/>
    <p:sldId id="406" r:id="rId11"/>
    <p:sldId id="407" r:id="rId12"/>
    <p:sldId id="383" r:id="rId13"/>
    <p:sldId id="390" r:id="rId14"/>
    <p:sldId id="391" r:id="rId15"/>
    <p:sldId id="337" r:id="rId16"/>
    <p:sldId id="408" r:id="rId17"/>
    <p:sldId id="268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228" y="-68"/>
      </p:cViewPr>
      <p:guideLst>
        <p:guide orient="horz" pos="1624"/>
        <p:guide pos="293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355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9"/>
          <p:cNvPicPr>
            <a:picLocks noChangeAspect="1"/>
          </p:cNvPicPr>
          <p:nvPr userDrawn="1"/>
        </p:nvPicPr>
        <p:blipFill>
          <a:blip r:embed="rId2" cstate="print"/>
          <a:srcRect l="35432" t="6931" r="13818" b="58780"/>
          <a:stretch>
            <a:fillRect/>
          </a:stretch>
        </p:blipFill>
        <p:spPr>
          <a:xfrm rot="2963407">
            <a:off x="-992981" y="-502532"/>
            <a:ext cx="2326481" cy="2357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图片 20"/>
          <p:cNvPicPr>
            <a:picLocks noChangeAspect="1"/>
          </p:cNvPicPr>
          <p:nvPr userDrawn="1"/>
        </p:nvPicPr>
        <p:blipFill>
          <a:blip r:embed="rId2" cstate="print"/>
          <a:srcRect l="32651" t="6931" r="13818" b="58780"/>
          <a:stretch>
            <a:fillRect/>
          </a:stretch>
        </p:blipFill>
        <p:spPr>
          <a:xfrm rot="2963407" flipH="1">
            <a:off x="7233047" y="3537966"/>
            <a:ext cx="2253853" cy="23590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图片 21"/>
          <p:cNvPicPr>
            <a:picLocks noChangeAspect="1"/>
          </p:cNvPicPr>
          <p:nvPr userDrawn="1"/>
        </p:nvPicPr>
        <p:blipFill>
          <a:blip r:embed="rId3" cstate="print"/>
          <a:srcRect l="11545" t="62979" r="6584" b="10429"/>
          <a:stretch>
            <a:fillRect/>
          </a:stretch>
        </p:blipFill>
        <p:spPr>
          <a:xfrm>
            <a:off x="-139303" y="3409356"/>
            <a:ext cx="3564731" cy="1737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9"/>
          <p:cNvPicPr>
            <a:picLocks noChangeAspect="1"/>
          </p:cNvPicPr>
          <p:nvPr userDrawn="1"/>
        </p:nvPicPr>
        <p:blipFill>
          <a:blip r:embed="rId2" cstate="print"/>
          <a:srcRect l="35432" t="6931" r="13818" b="58780"/>
          <a:stretch>
            <a:fillRect/>
          </a:stretch>
        </p:blipFill>
        <p:spPr>
          <a:xfrm rot="3563407">
            <a:off x="-483870" y="-301995"/>
            <a:ext cx="1165622" cy="118130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20"/>
          <p:cNvPicPr>
            <a:picLocks noChangeAspect="1"/>
          </p:cNvPicPr>
          <p:nvPr userDrawn="1"/>
        </p:nvPicPr>
        <p:blipFill>
          <a:blip r:embed="rId3" cstate="print"/>
          <a:srcRect l="32651" t="6931" r="13818" b="58780"/>
          <a:stretch>
            <a:fillRect/>
          </a:stretch>
        </p:blipFill>
        <p:spPr>
          <a:xfrm rot="2963407" flipH="1">
            <a:off x="8291751" y="3797329"/>
            <a:ext cx="1864519" cy="195177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0276747B-C934-4A29-B9D2-0B4A2BD73C3B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8AC0BC9-B0E5-477C-8980-057E56B69FA0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lstStyle/>
          <a:p>
            <a:pPr lvl="0" fontAlgn="auto"/>
            <a:r>
              <a:rPr lang="zh-CN" altLang="en-US" sz="5865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360"/>
            <a:ext cx="8229600" cy="3395066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 indent="-342900" fontAlgn="auto"/>
            <a:r>
              <a:rPr lang="zh-CN" altLang="en-US" sz="4265" strike="noStrike" noProof="1"/>
              <a:t>单击此处编辑母版文本样式</a:t>
            </a:r>
            <a:endParaRPr lang="zh-CN" altLang="en-US" strike="noStrike" noProof="1"/>
          </a:p>
          <a:p>
            <a:pPr lvl="1" indent="-285750" fontAlgn="auto"/>
            <a:r>
              <a:rPr lang="zh-CN" altLang="en-US" sz="3735" strike="noStrike" noProof="1"/>
              <a:t>第二级</a:t>
            </a:r>
            <a:endParaRPr lang="zh-CN" altLang="en-US" strike="noStrike" noProof="1"/>
          </a:p>
          <a:p>
            <a:pPr lvl="2" indent="-228600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indent="-228600" fontAlgn="auto"/>
            <a:r>
              <a:rPr lang="zh-CN" altLang="en-US" sz="2665" strike="noStrike" noProof="1"/>
              <a:t>第四级</a:t>
            </a:r>
            <a:endParaRPr lang="zh-CN" altLang="en-US" strike="noStrike" noProof="1"/>
          </a:p>
          <a:p>
            <a:pPr lvl="4" indent="-228600" fontAlgn="auto"/>
            <a:r>
              <a:rPr lang="zh-CN" altLang="en-US" sz="2665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096"/>
            <a:ext cx="2133600" cy="272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276747B-C934-4A29-B9D2-0B4A2BD73C3B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096"/>
            <a:ext cx="2895600" cy="272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096"/>
            <a:ext cx="2133600" cy="272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98AC0BC9-B0E5-477C-8980-057E56B69FA0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0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4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6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896360" y="2990850"/>
            <a:ext cx="2153920" cy="11430"/>
          </a:xfrm>
          <a:prstGeom prst="line">
            <a:avLst/>
          </a:prstGeom>
          <a:noFill/>
          <a:ln w="9525" cap="flat" cmpd="sng" algn="ctr">
            <a:solidFill>
              <a:srgbClr val="626262"/>
            </a:solidFill>
            <a:prstDash val="sysDash"/>
            <a:headEnd type="oval" w="med" len="med"/>
            <a:tailEnd type="oval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9155" name="组合 1"/>
          <p:cNvGrpSpPr/>
          <p:nvPr/>
        </p:nvGrpSpPr>
        <p:grpSpPr>
          <a:xfrm>
            <a:off x="3051810" y="2298700"/>
            <a:ext cx="771525" cy="777875"/>
            <a:chOff x="4690" y="3620"/>
            <a:chExt cx="1214" cy="1224"/>
          </a:xfrm>
        </p:grpSpPr>
        <p:sp>
          <p:nvSpPr>
            <p:cNvPr id="10" name="Teardrop 108"/>
            <p:cNvSpPr/>
            <p:nvPr/>
          </p:nvSpPr>
          <p:spPr>
            <a:xfrm rot="8100000">
              <a:off x="4690" y="3620"/>
              <a:ext cx="1214" cy="1224"/>
            </a:xfrm>
            <a:prstGeom prst="teardrop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675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Oval 111"/>
            <p:cNvSpPr/>
            <p:nvPr/>
          </p:nvSpPr>
          <p:spPr>
            <a:xfrm>
              <a:off x="4767" y="3760"/>
              <a:ext cx="1059" cy="944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000" b="0" i="0" u="none" strike="noStrike" kern="1200" cap="none" spc="0" normalizeH="0" baseline="0" noProof="1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rPr>
                <a:t>9</a:t>
              </a:r>
              <a:endParaRPr kumimoji="0" lang="en-US" altLang="zh-CN" sz="3000" b="0" i="0" u="none" strike="noStrike" kern="1200" cap="none" spc="0" normalizeH="0" baseline="0" noProof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Arial" panose="020B0604020202020204" pitchFamily="34" charset="0"/>
              </a:endParaRPr>
            </a:p>
          </p:txBody>
        </p:sp>
      </p:grpSp>
      <p:sp>
        <p:nvSpPr>
          <p:cNvPr id="12" name="TextBox 5"/>
          <p:cNvSpPr txBox="1"/>
          <p:nvPr/>
        </p:nvSpPr>
        <p:spPr>
          <a:xfrm>
            <a:off x="3103880" y="2318703"/>
            <a:ext cx="3778250" cy="668655"/>
          </a:xfrm>
          <a:prstGeom prst="rect">
            <a:avLst/>
          </a:prstGeom>
          <a:noFill/>
          <a:ln w="9525">
            <a:noFill/>
          </a:ln>
        </p:spPr>
        <p:txBody>
          <a:bodyPr lIns="54415" tIns="27207" rIns="54415" bIns="27207" anchor="t">
            <a:spAutoFit/>
          </a:bodyPr>
          <a:lstStyle/>
          <a:p>
            <a:pPr algn="ctr"/>
            <a:r>
              <a:rPr lang="zh-CN" altLang="en-US" sz="4000" dirty="0">
                <a:latin typeface="新宋体" panose="02010609030101010101" charset="-122"/>
                <a:ea typeface="新宋体" panose="02010609030101010101" charset="-122"/>
              </a:rPr>
              <a:t>浣溪沙</a:t>
            </a:r>
            <a:endParaRPr lang="zh-CN" altLang="en-US" sz="4000" dirty="0"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2" name="文本框 6"/>
          <p:cNvSpPr txBox="1"/>
          <p:nvPr/>
        </p:nvSpPr>
        <p:spPr>
          <a:xfrm>
            <a:off x="2733517" y="1201738"/>
            <a:ext cx="3675380" cy="9372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zh-CN" sz="5500" dirty="0">
                <a:latin typeface="黑体" panose="02010609060101010101" charset="-122"/>
                <a:ea typeface="黑体" panose="02010609060101010101" charset="-122"/>
              </a:rPr>
              <a:t>古诗词诵读</a:t>
            </a:r>
            <a:endParaRPr lang="zh-CN" altLang="zh-CN" sz="55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121410" y="1562735"/>
            <a:ext cx="6004560" cy="50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0" lang="en-US" altLang="zh-CN" sz="2665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sz="2665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kumimoji="0" lang="zh-CN" altLang="en-US" sz="2665" b="1" dirty="0">
                <a:latin typeface="楷体" panose="02010609060101010101" pitchFamily="49" charset="-122"/>
                <a:ea typeface="楷体" panose="02010609060101010101" pitchFamily="49" charset="-122"/>
              </a:rPr>
              <a:t>黄鸡”的本意是</a:t>
            </a:r>
            <a:r>
              <a:rPr kumimoji="0" lang="zh-CN" altLang="en-US" sz="2665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kumimoji="0" lang="zh-CN" altLang="en-US" sz="2665" b="1" dirty="0">
                <a:latin typeface="楷体" panose="02010609060101010101" pitchFamily="49" charset="-122"/>
                <a:ea typeface="楷体" panose="02010609060101010101" pitchFamily="49" charset="-122"/>
              </a:rPr>
              <a:t>诗中是＿＿</a:t>
            </a:r>
            <a:r>
              <a:rPr kumimoji="0" lang="zh-CN" altLang="en-US" sz="2665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kumimoji="0" lang="zh-CN" altLang="en-US" sz="2665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kumimoji="0" lang="zh-CN" altLang="en-US" sz="266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437640" y="757555"/>
            <a:ext cx="2211705" cy="599440"/>
          </a:xfrm>
          <a:prstGeom prst="wedgeRectCallout">
            <a:avLst>
              <a:gd name="adj1" fmla="val 84108"/>
              <a:gd name="adj2" fmla="val 1119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kumimoji="0"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指黄鸡报晓。</a:t>
            </a:r>
            <a:r>
              <a:rPr kumimoji="0"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endParaRPr kumimoji="0"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451350" y="2188210"/>
            <a:ext cx="4046855" cy="661670"/>
          </a:xfrm>
          <a:prstGeom prst="wedgeRoundRectCallout">
            <a:avLst>
              <a:gd name="adj1" fmla="val 745"/>
              <a:gd name="adj2" fmla="val -94817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kumimoji="0"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代指时间，时光流逝。</a:t>
            </a:r>
            <a:r>
              <a:rPr kumimoji="0" lang="zh-CN" altLang="en-US" sz="2665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endParaRPr kumimoji="0" lang="zh-CN" altLang="en-US" sz="2665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264920" y="3019425"/>
            <a:ext cx="661352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词的上阕写景，依次描绘出那四个画面。</a:t>
            </a:r>
            <a:r>
              <a:rPr kumimoji="0" lang="zh-CN" altLang="en-US" sz="2665" b="1" dirty="0">
                <a:latin typeface="Arial" panose="020B0604020202020204" pitchFamily="34" charset="0"/>
                <a:ea typeface="楷体" panose="02010609060101010101" pitchFamily="49" charset="-122"/>
              </a:rPr>
              <a:t> </a:t>
            </a:r>
            <a:endParaRPr kumimoji="0" lang="zh-CN" altLang="en-US" sz="2665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52345" y="3711575"/>
            <a:ext cx="3902710" cy="1076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r>
              <a:rPr kumimoji="0"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兰芽浸溪，沙路无泥，</a:t>
            </a:r>
            <a:endParaRPr kumimoji="0"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r>
              <a:rPr kumimoji="0"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潇潇暮雨，子规暮啼。 </a:t>
            </a:r>
            <a:endParaRPr kumimoji="0"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ldLvl="0" animBg="1"/>
      <p:bldP spid="12294" grpId="0" bldLvl="0" animBg="1"/>
      <p:bldP spid="1229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2070629" y="1017058"/>
            <a:ext cx="4097073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概括</a:t>
            </a:r>
            <a:r>
              <a:rPr kumimoji="0" lang="zh-CN" altLang="en-US" sz="2800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上、下</a:t>
            </a:r>
            <a:r>
              <a:rPr kumimoji="0" lang="zh-CN" altLang="en-US" sz="28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阕的内容 </a:t>
            </a:r>
            <a:endParaRPr kumimoji="0" lang="zh-CN" altLang="en-US" sz="28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87805" y="1699260"/>
            <a:ext cx="6783070" cy="245364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kumimoji="0"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上阕：写暮春三月兰溪的雨后景色。</a:t>
            </a:r>
            <a:endParaRPr kumimoji="0" lang="zh-CN" altLang="en-US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kumimoji="0"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下阕：写作者虽身处闲境，仍然力求振作的精神。</a:t>
            </a:r>
            <a:endParaRPr kumimoji="0" lang="zh-CN" altLang="en-US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937895" y="1048385"/>
            <a:ext cx="7087870" cy="50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0" lang="en-US" altLang="zh-CN" sz="266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0" lang="en-US" altLang="zh-CN" sz="2665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kumimoji="0" lang="zh-CN" altLang="en-US" sz="2665" b="1" dirty="0">
                <a:latin typeface="楷体" panose="02010609060101010101" pitchFamily="49" charset="-122"/>
                <a:ea typeface="楷体" panose="02010609060101010101" pitchFamily="49" charset="-122"/>
              </a:rPr>
              <a:t>暮雨”和“子规”烘托了作者怎样的心情？ </a:t>
            </a:r>
            <a:endParaRPr kumimoji="0" lang="zh-CN" altLang="en-US" sz="266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35141" y="1780911"/>
            <a:ext cx="6437313" cy="9118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665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身为贬官，面对暮雨萧萧，子规哀啼，不禁心生悲凉。</a:t>
            </a:r>
            <a:endParaRPr kumimoji="0" lang="zh-CN" altLang="en-US" sz="2665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305454" y="2921847"/>
            <a:ext cx="6617229" cy="50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665" b="1">
                <a:latin typeface="楷体" panose="02010609060101010101" pitchFamily="49" charset="-122"/>
                <a:ea typeface="楷体" panose="02010609060101010101" pitchFamily="49" charset="-122"/>
              </a:rPr>
              <a:t>苏轼从眼前的溪水西流悟出了怎样的道理？</a:t>
            </a:r>
            <a:endParaRPr kumimoji="0" lang="zh-CN" altLang="en-US" sz="2665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305454" y="3651779"/>
            <a:ext cx="6496844" cy="9118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665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溪水尚能西流，难道人生就不能再少？又何必自伤自怜，哀叹衰老呢？</a:t>
            </a:r>
            <a:endParaRPr kumimoji="0" lang="zh-CN" altLang="en-US" sz="2665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37895" y="438150"/>
            <a:ext cx="2232660" cy="521970"/>
            <a:chOff x="1477" y="690"/>
            <a:chExt cx="3516" cy="822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77" y="714"/>
              <a:ext cx="942" cy="798"/>
            </a:xfrm>
            <a:prstGeom prst="rect">
              <a:avLst/>
            </a:prstGeom>
          </p:spPr>
        </p:pic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2419" y="690"/>
              <a:ext cx="2574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重点理解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ldLvl="0" animBg="1"/>
      <p:bldP spid="1536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05485" y="2199005"/>
            <a:ext cx="12065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上阕：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87" name="AutoShape 3"/>
          <p:cNvSpPr/>
          <p:nvPr/>
        </p:nvSpPr>
        <p:spPr bwMode="auto">
          <a:xfrm>
            <a:off x="2610485" y="1666875"/>
            <a:ext cx="508000" cy="1714500"/>
          </a:xfrm>
          <a:prstGeom prst="leftBrace">
            <a:avLst>
              <a:gd name="adj1" fmla="val 28125"/>
              <a:gd name="adj2" fmla="val 50000"/>
            </a:avLst>
          </a:prstGeom>
          <a:noFill/>
          <a:ln w="1587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11985" y="2047240"/>
            <a:ext cx="825500" cy="9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写景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302635" y="1533525"/>
            <a:ext cx="18415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兰芽浸溪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302635" y="2055495"/>
            <a:ext cx="185737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路静无泥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302635" y="2577465"/>
            <a:ext cx="172593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暮雨萧萧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302635" y="3099435"/>
            <a:ext cx="177736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子规轻啼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98" name="AutoShape 14"/>
          <p:cNvSpPr/>
          <p:nvPr/>
        </p:nvSpPr>
        <p:spPr bwMode="auto">
          <a:xfrm>
            <a:off x="5340985" y="1666875"/>
            <a:ext cx="317500" cy="17145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868035" y="1817370"/>
            <a:ext cx="2247900" cy="1641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自然的美景和生机令人心旷神怡。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37895" y="438150"/>
            <a:ext cx="2232660" cy="521970"/>
            <a:chOff x="1477" y="690"/>
            <a:chExt cx="3516" cy="822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77" y="714"/>
              <a:ext cx="942" cy="798"/>
            </a:xfrm>
            <a:prstGeom prst="rect">
              <a:avLst/>
            </a:prstGeom>
          </p:spPr>
        </p:pic>
        <p:sp>
          <p:nvSpPr>
            <p:cNvPr id="2" name="Text Box 12"/>
            <p:cNvSpPr txBox="1">
              <a:spLocks noChangeArrowheads="1"/>
            </p:cNvSpPr>
            <p:nvPr/>
          </p:nvSpPr>
          <p:spPr bwMode="auto">
            <a:xfrm>
              <a:off x="2419" y="690"/>
              <a:ext cx="2574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诗词结构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ldLvl="0" animBg="1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8" grpId="0" bldLvl="0" animBg="1"/>
      <p:bldP spid="163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3905" y="1599565"/>
            <a:ext cx="12065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下阕：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87" name="AutoShape 3"/>
          <p:cNvSpPr/>
          <p:nvPr/>
        </p:nvSpPr>
        <p:spPr bwMode="auto">
          <a:xfrm>
            <a:off x="2677160" y="1085850"/>
            <a:ext cx="508000" cy="1714500"/>
          </a:xfrm>
          <a:prstGeom prst="leftBrace">
            <a:avLst>
              <a:gd name="adj1" fmla="val 28125"/>
              <a:gd name="adj2" fmla="val 50000"/>
            </a:avLst>
          </a:prstGeom>
          <a:noFill/>
          <a:ln w="1587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70405" y="1474470"/>
            <a:ext cx="825500" cy="9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抒情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235325" y="952500"/>
            <a:ext cx="289623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门前流水尚能西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235325" y="2518410"/>
            <a:ext cx="28956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休将白发唱黄鸡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98" name="AutoShape 14"/>
          <p:cNvSpPr/>
          <p:nvPr/>
        </p:nvSpPr>
        <p:spPr bwMode="auto">
          <a:xfrm>
            <a:off x="6131560" y="1085850"/>
            <a:ext cx="317500" cy="17145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 sz="28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515735" y="1474470"/>
            <a:ext cx="2247900" cy="11245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不要徒发衰老之叹。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402" name="WordArt 18"/>
          <p:cNvSpPr>
            <a:spLocks noChangeArrowheads="1" noChangeShapeType="1" noTextEdit="1"/>
          </p:cNvSpPr>
          <p:nvPr/>
        </p:nvSpPr>
        <p:spPr bwMode="auto">
          <a:xfrm>
            <a:off x="1862455" y="3364865"/>
            <a:ext cx="5553075" cy="60896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zh-CN" altLang="en-US" sz="3000" kern="1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热爱生活、旷达乐观的性格。</a:t>
            </a:r>
            <a:endParaRPr lang="zh-CN" altLang="en-US" sz="3000" kern="1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ldLvl="0" animBg="1"/>
      <p:bldP spid="16388" grpId="0" autoUpdateAnimBg="0"/>
      <p:bldP spid="16389" grpId="0" autoUpdateAnimBg="0"/>
      <p:bldP spid="16392" grpId="0" autoUpdateAnimBg="0"/>
      <p:bldP spid="16398" grpId="0" bldLvl="0" animBg="1"/>
      <p:bldP spid="16399" grpId="0" autoUpdateAnimBg="0"/>
      <p:bldP spid="164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_文本框 2"/>
          <p:cNvSpPr txBox="1"/>
          <p:nvPr>
            <p:custDataLst>
              <p:tags r:id="rId1"/>
            </p:custDataLst>
          </p:nvPr>
        </p:nvSpPr>
        <p:spPr>
          <a:xfrm>
            <a:off x="3386294" y="2844372"/>
            <a:ext cx="42087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谢 谢 观 看！</a:t>
            </a:r>
            <a:endParaRPr lang="zh-CN" altLang="en-US" sz="5400" b="1" dirty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074" y="780071"/>
            <a:ext cx="2593181" cy="2986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937895" y="1236980"/>
            <a:ext cx="5222875" cy="33839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zh-CN" altLang="en-US" sz="2665" b="1" dirty="0" smtClean="0">
                <a:latin typeface="宋体" panose="02010600030101010101" pitchFamily="2" charset="-122"/>
              </a:rPr>
              <a:t>  </a:t>
            </a:r>
            <a:r>
              <a:rPr kumimoji="0" lang="zh-CN" altLang="en-US" sz="2400" b="1" dirty="0" smtClean="0">
                <a:latin typeface="宋体" panose="02010600030101010101" pitchFamily="2" charset="-122"/>
              </a:rPr>
              <a:t>  </a:t>
            </a:r>
            <a:r>
              <a:rPr kumimoji="0"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苏轼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，字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子瞻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，号“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东坡居士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”，世人称其为“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苏东坡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”。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北宋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著名文学家、书画家、诗人、词人，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豪放派词人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代表。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唐宋八大家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之一。眉州（今四川眉山）人。他与他的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父亲苏洵、弟弟苏辙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皆以文学名世，世称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“三苏”</a:t>
            </a:r>
            <a:r>
              <a:rPr kumimoji="0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，作品有</a:t>
            </a:r>
            <a:r>
              <a:rPr kumimoji="0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东坡七集</a:t>
            </a:r>
            <a:r>
              <a:rPr kumimoji="0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kumimoji="0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kumimoji="0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东坡乐府</a:t>
            </a:r>
            <a:r>
              <a:rPr kumimoji="0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kumimoji="0"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等。  </a:t>
            </a:r>
            <a:endParaRPr kumimoji="0" lang="zh-CN" altLang="en-US" sz="2400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123" name="Picture 4" descr="1a94b36e904124fd81cb4a8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654800" y="1485265"/>
            <a:ext cx="1628140" cy="195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组合 3"/>
          <p:cNvGrpSpPr/>
          <p:nvPr/>
        </p:nvGrpSpPr>
        <p:grpSpPr>
          <a:xfrm>
            <a:off x="937895" y="438150"/>
            <a:ext cx="2232660" cy="521970"/>
            <a:chOff x="1477" y="690"/>
            <a:chExt cx="3516" cy="822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77" y="714"/>
              <a:ext cx="942" cy="798"/>
            </a:xfrm>
            <a:prstGeom prst="rect">
              <a:avLst/>
            </a:prstGeom>
          </p:spPr>
        </p:pic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2419" y="690"/>
              <a:ext cx="2574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作者简介</a:t>
              </a:r>
              <a:endParaRPr lang="zh-CN" altLang="en-US" sz="2800" b="1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1113155" y="960120"/>
            <a:ext cx="6866890" cy="35864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浣溪沙</a:t>
            </a:r>
            <a:endParaRPr lang="zh-CN" altLang="en-US" sz="36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ctr"/>
            <a:r>
              <a:rPr lang="en-US" altLang="zh-CN" sz="2800" b="1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[</a:t>
            </a:r>
            <a:r>
              <a:rPr lang="zh-CN" altLang="en-US" sz="2800" b="1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宋</a:t>
            </a:r>
            <a:r>
              <a:rPr lang="en-US" altLang="zh-CN" sz="2800" b="1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] </a:t>
            </a:r>
            <a:r>
              <a:rPr lang="zh-CN" altLang="en-US" sz="2800" b="1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苏 轼</a:t>
            </a:r>
            <a:endParaRPr lang="zh-CN" altLang="en-US" sz="2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　  </a:t>
            </a:r>
            <a:r>
              <a:rPr lang="zh-CN" altLang="en-US" sz="2800" b="1" dirty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游蕲水清泉寺，寺临兰溪，溪水西流。</a:t>
            </a:r>
            <a:endParaRPr lang="zh-CN" altLang="en-US" sz="2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　  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山下兰芽短浸溪，松间沙路净无泥。萧萧暮雨子规啼。</a:t>
            </a:r>
            <a:endParaRPr lang="zh-CN" altLang="en-US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谁道人生无再少？门前流水尚能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西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!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休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将白发唱黄鸡。</a:t>
            </a:r>
            <a:endParaRPr lang="zh-CN" altLang="en-US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37895" y="438150"/>
            <a:ext cx="2232660" cy="521970"/>
            <a:chOff x="1477" y="690"/>
            <a:chExt cx="3516" cy="822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77" y="714"/>
              <a:ext cx="942" cy="798"/>
            </a:xfrm>
            <a:prstGeom prst="rect">
              <a:avLst/>
            </a:prstGeom>
          </p:spPr>
        </p:pic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2419" y="690"/>
              <a:ext cx="2574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诗词朗读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507230" y="1319530"/>
            <a:ext cx="465455" cy="514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2128679" y="1254496"/>
            <a:ext cx="3720042" cy="6451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山下兰芽短浸溪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216660" y="2842895"/>
            <a:ext cx="6504940" cy="5835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kumimoji="0"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山下那短短的兰芽浸泡在小溪之中。</a:t>
            </a:r>
            <a:endParaRPr kumimoji="0" lang="zh-CN" altLang="en-US" sz="32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5509895" y="2105660"/>
            <a:ext cx="2110105" cy="593725"/>
          </a:xfrm>
          <a:prstGeom prst="wedgeRoundRectCallout">
            <a:avLst>
              <a:gd name="adj1" fmla="val -68660"/>
              <a:gd name="adj2" fmla="val -9524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泡在水中。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rcRect t="25645" b="25645"/>
          <a:stretch>
            <a:fillRect/>
          </a:stretch>
        </p:blipFill>
        <p:spPr>
          <a:xfrm>
            <a:off x="351790" y="3566795"/>
            <a:ext cx="2191385" cy="106743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937895" y="438150"/>
            <a:ext cx="2232660" cy="521970"/>
            <a:chOff x="1477" y="690"/>
            <a:chExt cx="3516" cy="82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77" y="714"/>
              <a:ext cx="942" cy="798"/>
            </a:xfrm>
            <a:prstGeom prst="rect">
              <a:avLst/>
            </a:prstGeom>
          </p:spPr>
        </p:pic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2419" y="690"/>
              <a:ext cx="2574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7030A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诗词讲解</a:t>
              </a:r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14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2081054" y="1340221"/>
            <a:ext cx="3720042" cy="6451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松间沙路净无泥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178560" y="2327910"/>
            <a:ext cx="5066665" cy="1076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kumimoji="0"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松林间的一条沙石小路干净得没有一点泥。</a:t>
            </a:r>
            <a:endParaRPr kumimoji="0" lang="zh-CN" altLang="en-US" sz="32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5225" y="1381125"/>
            <a:ext cx="2381885" cy="238188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4485005" y="1353820"/>
            <a:ext cx="875030" cy="514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2646680" y="1353820"/>
            <a:ext cx="875030" cy="514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604010" y="2877185"/>
            <a:ext cx="6504940" cy="1076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kumimoji="0"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暮色中细雨萧萧，远处传来布谷鸟的啼叫声。</a:t>
            </a:r>
            <a:endParaRPr kumimoji="0" lang="zh-CN" altLang="en-US" sz="32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820420" y="2108835"/>
            <a:ext cx="2110105" cy="593725"/>
          </a:xfrm>
          <a:prstGeom prst="wedgeRoundRectCallout">
            <a:avLst>
              <a:gd name="adj1" fmla="val 33809"/>
              <a:gd name="adj2" fmla="val -8401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形容雨声。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3320415" y="2108835"/>
            <a:ext cx="2110105" cy="593725"/>
          </a:xfrm>
          <a:prstGeom prst="wedgeRoundRectCallout">
            <a:avLst>
              <a:gd name="adj1" fmla="val 33809"/>
              <a:gd name="adj2" fmla="val -8401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布谷鸟。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2516029" y="1288786"/>
            <a:ext cx="3720042" cy="6451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萧萧暮雨子规啼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" grpId="0" bldLvl="0" animBg="1"/>
      <p:bldP spid="21514" grpId="0"/>
      <p:bldP spid="3" grpId="0" bldLvl="0" animBg="1"/>
      <p:bldP spid="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4097655" y="1319530"/>
            <a:ext cx="1303655" cy="514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216660" y="2842895"/>
            <a:ext cx="6504940" cy="5835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kumimoji="0"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谁说青春不能回到少年时代？</a:t>
            </a:r>
            <a:endParaRPr kumimoji="0" lang="zh-CN" altLang="en-US" sz="32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2933065" y="2074545"/>
            <a:ext cx="3367405" cy="593725"/>
          </a:xfrm>
          <a:prstGeom prst="wedgeRoundRectCallout">
            <a:avLst>
              <a:gd name="adj1" fmla="val -782"/>
              <a:gd name="adj2" fmla="val -8401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不能回到少年时代。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2128679" y="1254496"/>
            <a:ext cx="3720042" cy="6451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谁道人生无再少？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51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2404269" y="1502146"/>
            <a:ext cx="3720042" cy="6451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门前流水尚能西</a:t>
            </a:r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en-US" altLang="zh-CN" sz="3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321435" y="2433320"/>
            <a:ext cx="5885815" cy="5835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kumimoji="0"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你看门前的流水也能向西奔流</a:t>
            </a:r>
            <a:r>
              <a:rPr kumimoji="0" lang="en-US" altLang="zh-CN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!</a:t>
            </a:r>
            <a:endParaRPr kumimoji="0" lang="en-US" altLang="zh-CN" sz="32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088130" y="1319530"/>
            <a:ext cx="1294765" cy="514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107055" y="1319530"/>
            <a:ext cx="933450" cy="514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2128679" y="1254496"/>
            <a:ext cx="3720042" cy="6451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休将白发唱黄鸡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216660" y="3014345"/>
            <a:ext cx="6504940" cy="5835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kumimoji="0" lang="zh-CN" altLang="en-US" sz="32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不要再感慨白发暮年时光流逝了。</a:t>
            </a:r>
            <a:endParaRPr kumimoji="0" lang="zh-CN" altLang="en-US" sz="32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2466340" y="2074545"/>
            <a:ext cx="1108075" cy="594360"/>
          </a:xfrm>
          <a:prstGeom prst="wedgeRoundRectCallout">
            <a:avLst>
              <a:gd name="adj1" fmla="val 40487"/>
              <a:gd name="adj2" fmla="val -8080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老年。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3923665" y="2074545"/>
            <a:ext cx="3036570" cy="594360"/>
          </a:xfrm>
          <a:prstGeom prst="wedgeRoundRectCallout">
            <a:avLst>
              <a:gd name="adj1" fmla="val -17858"/>
              <a:gd name="adj2" fmla="val -83974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感慨时光的流逝。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21514" grpId="0"/>
      <p:bldP spid="8" grpId="0" animBg="1"/>
      <p:bldP spid="3" grpId="0" animBg="1"/>
    </p:bldLst>
  </p:timing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12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65ADA9"/>
      </a:accent1>
      <a:accent2>
        <a:srgbClr val="8BB7D3"/>
      </a:accent2>
      <a:accent3>
        <a:srgbClr val="65ADA9"/>
      </a:accent3>
      <a:accent4>
        <a:srgbClr val="8BB7D3"/>
      </a:accent4>
      <a:accent5>
        <a:srgbClr val="65ADA9"/>
      </a:accent5>
      <a:accent6>
        <a:srgbClr val="8BB7D3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WPS 演示</Application>
  <PresentationFormat>全屏显示(16:9)</PresentationFormat>
  <Paragraphs>112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Calibri</vt:lpstr>
      <vt:lpstr>新宋体</vt:lpstr>
      <vt:lpstr>黑体</vt:lpstr>
      <vt:lpstr>Calibri</vt:lpstr>
      <vt:lpstr>楷体</vt:lpstr>
      <vt:lpstr>仿宋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秋日宁静</cp:lastModifiedBy>
  <cp:revision>150</cp:revision>
  <dcterms:created xsi:type="dcterms:W3CDTF">2019-06-14T07:48:00Z</dcterms:created>
  <dcterms:modified xsi:type="dcterms:W3CDTF">2020-04-25T01:08:39Z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