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9"/>
  </p:handoutMasterIdLst>
  <p:sldIdLst>
    <p:sldId id="258" r:id="rId3"/>
    <p:sldId id="381" r:id="rId5"/>
    <p:sldId id="389" r:id="rId6"/>
    <p:sldId id="388" r:id="rId7"/>
    <p:sldId id="387" r:id="rId8"/>
    <p:sldId id="411" r:id="rId9"/>
    <p:sldId id="385" r:id="rId10"/>
    <p:sldId id="391" r:id="rId11"/>
    <p:sldId id="412" r:id="rId12"/>
    <p:sldId id="414" r:id="rId13"/>
    <p:sldId id="377" r:id="rId14"/>
    <p:sldId id="368" r:id="rId15"/>
    <p:sldId id="370" r:id="rId16"/>
    <p:sldId id="408" r:id="rId17"/>
    <p:sldId id="268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228" y="-68"/>
      </p:cViewPr>
      <p:guideLst>
        <p:guide orient="horz" pos="1628"/>
        <p:guide pos="291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23554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2355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>
                <a:latin typeface="Calibri" panose="020F0502020204030204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19"/>
          <p:cNvPicPr>
            <a:picLocks noChangeAspect="1"/>
          </p:cNvPicPr>
          <p:nvPr userDrawn="1"/>
        </p:nvPicPr>
        <p:blipFill>
          <a:blip r:embed="rId2" cstate="print"/>
          <a:srcRect l="35432" t="6931" r="13818" b="58780"/>
          <a:stretch>
            <a:fillRect/>
          </a:stretch>
        </p:blipFill>
        <p:spPr>
          <a:xfrm rot="2963407">
            <a:off x="-992981" y="-502532"/>
            <a:ext cx="2326481" cy="2357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图片 20"/>
          <p:cNvPicPr>
            <a:picLocks noChangeAspect="1"/>
          </p:cNvPicPr>
          <p:nvPr userDrawn="1"/>
        </p:nvPicPr>
        <p:blipFill>
          <a:blip r:embed="rId2" cstate="print"/>
          <a:srcRect l="32651" t="6931" r="13818" b="58780"/>
          <a:stretch>
            <a:fillRect/>
          </a:stretch>
        </p:blipFill>
        <p:spPr>
          <a:xfrm rot="2963407" flipH="1">
            <a:off x="7233047" y="3537966"/>
            <a:ext cx="2253853" cy="23590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6" name="图片 21"/>
          <p:cNvPicPr>
            <a:picLocks noChangeAspect="1"/>
          </p:cNvPicPr>
          <p:nvPr userDrawn="1"/>
        </p:nvPicPr>
        <p:blipFill>
          <a:blip r:embed="rId3" cstate="print"/>
          <a:srcRect l="11545" t="62979" r="6584" b="10429"/>
          <a:stretch>
            <a:fillRect/>
          </a:stretch>
        </p:blipFill>
        <p:spPr>
          <a:xfrm>
            <a:off x="-139303" y="3409356"/>
            <a:ext cx="3564731" cy="1737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19"/>
          <p:cNvPicPr>
            <a:picLocks noChangeAspect="1"/>
          </p:cNvPicPr>
          <p:nvPr userDrawn="1"/>
        </p:nvPicPr>
        <p:blipFill>
          <a:blip r:embed="rId2" cstate="print"/>
          <a:srcRect l="35432" t="6931" r="13818" b="58780"/>
          <a:stretch>
            <a:fillRect/>
          </a:stretch>
        </p:blipFill>
        <p:spPr>
          <a:xfrm rot="3563407">
            <a:off x="-483870" y="-301995"/>
            <a:ext cx="1165622" cy="118130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20"/>
          <p:cNvPicPr>
            <a:picLocks noChangeAspect="1"/>
          </p:cNvPicPr>
          <p:nvPr userDrawn="1"/>
        </p:nvPicPr>
        <p:blipFill>
          <a:blip r:embed="rId3" cstate="print"/>
          <a:srcRect l="32651" t="6931" r="13818" b="58780"/>
          <a:stretch>
            <a:fillRect/>
          </a:stretch>
        </p:blipFill>
        <p:spPr>
          <a:xfrm rot="2963407" flipH="1">
            <a:off x="8291751" y="3797329"/>
            <a:ext cx="1864519" cy="1951776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015"/>
            <a:ext cx="8229600" cy="8574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ctr"/>
          <a:lstStyle/>
          <a:p>
            <a:pPr lvl="0" fontAlgn="auto"/>
            <a:r>
              <a:rPr lang="zh-CN" altLang="en-US" sz="5865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200360"/>
            <a:ext cx="8229600" cy="3395066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 indent="-342900" fontAlgn="auto"/>
            <a:r>
              <a:rPr lang="zh-CN" altLang="en-US" sz="4265" strike="noStrike" noProof="1"/>
              <a:t>单击此处编辑母版文本样式</a:t>
            </a:r>
            <a:endParaRPr lang="zh-CN" altLang="en-US" strike="noStrike" noProof="1"/>
          </a:p>
          <a:p>
            <a:pPr lvl="1" indent="-285750" fontAlgn="auto"/>
            <a:r>
              <a:rPr lang="zh-CN" altLang="en-US" sz="3735" strike="noStrike" noProof="1"/>
              <a:t>第二级</a:t>
            </a:r>
            <a:endParaRPr lang="zh-CN" altLang="en-US" strike="noStrike" noProof="1"/>
          </a:p>
          <a:p>
            <a:pPr lvl="2" indent="-228600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indent="-228600" fontAlgn="auto"/>
            <a:r>
              <a:rPr lang="zh-CN" altLang="en-US" sz="2665" strike="noStrike" noProof="1"/>
              <a:t>第四级</a:t>
            </a:r>
            <a:endParaRPr lang="zh-CN" altLang="en-US" strike="noStrike" noProof="1"/>
          </a:p>
          <a:p>
            <a:pPr lvl="4" indent="-228600" fontAlgn="auto"/>
            <a:r>
              <a:rPr lang="zh-CN" altLang="en-US" sz="2665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096"/>
            <a:ext cx="2133600" cy="2727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276747B-C934-4A29-B9D2-0B4A2BD73C3B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096"/>
            <a:ext cx="2895600" cy="2727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096"/>
            <a:ext cx="2133600" cy="2727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98AC0BC9-B0E5-477C-8980-057E56B69FA0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03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23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4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6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2273300" y="2990850"/>
            <a:ext cx="5699125" cy="11430"/>
          </a:xfrm>
          <a:prstGeom prst="line">
            <a:avLst/>
          </a:prstGeom>
          <a:noFill/>
          <a:ln w="9525" cap="flat" cmpd="sng" algn="ctr">
            <a:solidFill>
              <a:srgbClr val="626262"/>
            </a:solidFill>
            <a:prstDash val="sysDash"/>
            <a:headEnd type="oval" w="med" len="med"/>
            <a:tailEnd type="oval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49155" name="组合 1"/>
          <p:cNvGrpSpPr/>
          <p:nvPr/>
        </p:nvGrpSpPr>
        <p:grpSpPr>
          <a:xfrm>
            <a:off x="1428750" y="2298700"/>
            <a:ext cx="771525" cy="777875"/>
            <a:chOff x="4690" y="3620"/>
            <a:chExt cx="1214" cy="1224"/>
          </a:xfrm>
        </p:grpSpPr>
        <p:sp>
          <p:nvSpPr>
            <p:cNvPr id="10" name="Teardrop 108"/>
            <p:cNvSpPr/>
            <p:nvPr/>
          </p:nvSpPr>
          <p:spPr>
            <a:xfrm rot="8100000">
              <a:off x="4690" y="3620"/>
              <a:ext cx="1214" cy="1224"/>
            </a:xfrm>
            <a:prstGeom prst="teardrop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sz="675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Oval 111"/>
            <p:cNvSpPr/>
            <p:nvPr/>
          </p:nvSpPr>
          <p:spPr>
            <a:xfrm>
              <a:off x="4767" y="3760"/>
              <a:ext cx="1059" cy="944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</a:lstStyle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000" b="0" i="0" u="none" strike="noStrike" kern="1200" cap="none" spc="0" normalizeH="0" baseline="0" noProof="1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  <a:sym typeface="Arial" panose="020B0604020202020204" pitchFamily="34" charset="0"/>
                </a:rPr>
                <a:t>8</a:t>
              </a:r>
              <a:endParaRPr kumimoji="0" lang="en-US" altLang="zh-CN" sz="3000" b="0" i="0" u="none" strike="noStrike" kern="1200" cap="none" spc="0" normalizeH="0" baseline="0" noProof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Arial" panose="020B0604020202020204" pitchFamily="34" charset="0"/>
              </a:endParaRPr>
            </a:p>
          </p:txBody>
        </p:sp>
      </p:grpSp>
      <p:sp>
        <p:nvSpPr>
          <p:cNvPr id="12" name="TextBox 5"/>
          <p:cNvSpPr txBox="1"/>
          <p:nvPr/>
        </p:nvSpPr>
        <p:spPr>
          <a:xfrm>
            <a:off x="2174875" y="2316480"/>
            <a:ext cx="5787390" cy="668655"/>
          </a:xfrm>
          <a:prstGeom prst="rect">
            <a:avLst/>
          </a:prstGeom>
          <a:noFill/>
          <a:ln w="9525">
            <a:noFill/>
          </a:ln>
        </p:spPr>
        <p:txBody>
          <a:bodyPr wrap="square" lIns="54415" tIns="27207" rIns="54415" bIns="27207" anchor="t">
            <a:spAutoFit/>
          </a:bodyPr>
          <a:lstStyle/>
          <a:p>
            <a:pPr algn="ctr"/>
            <a:r>
              <a:rPr lang="zh-CN" altLang="en-US" sz="4000" dirty="0">
                <a:latin typeface="新宋体" panose="02010609030101010101" charset="-122"/>
                <a:ea typeface="新宋体" panose="02010609030101010101" charset="-122"/>
              </a:rPr>
              <a:t>卜算子</a:t>
            </a:r>
            <a:r>
              <a:rPr lang="en-US" altLang="zh-CN" sz="4000" dirty="0">
                <a:latin typeface="新宋体" panose="02010609030101010101" charset="-122"/>
                <a:ea typeface="新宋体" panose="02010609030101010101" charset="-122"/>
              </a:rPr>
              <a:t>·</a:t>
            </a:r>
            <a:r>
              <a:rPr lang="zh-CN" altLang="en-US" sz="4000" dirty="0">
                <a:latin typeface="新宋体" panose="02010609030101010101" charset="-122"/>
                <a:ea typeface="新宋体" panose="02010609030101010101" charset="-122"/>
              </a:rPr>
              <a:t>送鲍浩然之浙东</a:t>
            </a:r>
            <a:endParaRPr lang="zh-CN" altLang="en-US" sz="4000" dirty="0">
              <a:latin typeface="新宋体" panose="02010609030101010101" charset="-122"/>
              <a:ea typeface="新宋体" panose="02010609030101010101" charset="-122"/>
            </a:endParaRPr>
          </a:p>
        </p:txBody>
      </p:sp>
      <p:sp>
        <p:nvSpPr>
          <p:cNvPr id="2" name="文本框 6"/>
          <p:cNvSpPr txBox="1"/>
          <p:nvPr/>
        </p:nvSpPr>
        <p:spPr>
          <a:xfrm>
            <a:off x="2733517" y="1201738"/>
            <a:ext cx="3675380" cy="9372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zh-CN" sz="5500" dirty="0">
                <a:latin typeface="黑体" panose="02010609060101010101" charset="-122"/>
                <a:ea typeface="黑体" panose="02010609060101010101" charset="-122"/>
              </a:rPr>
              <a:t>古诗词诵读</a:t>
            </a:r>
            <a:endParaRPr lang="zh-CN" altLang="zh-CN" sz="5500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1023620" y="880110"/>
            <a:ext cx="6978015" cy="1430020"/>
          </a:xfrm>
        </p:spPr>
        <p:txBody>
          <a:bodyPr vert="horz" wrap="square" lIns="76199" tIns="38099" rIns="76199" bIns="38099" anchor="ctr"/>
          <a:lstStyle/>
          <a:p>
            <a:pPr algn="l" eaLnBrk="1" hangingPunct="1">
              <a:lnSpc>
                <a:spcPct val="140000"/>
              </a:lnSpc>
            </a:pP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《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卜算子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·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送鲍浩然之浙东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》</a:t>
            </a:r>
            <a:r>
              <a:rPr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中表达对朋友美好祝愿的句子是什么？</a:t>
            </a:r>
            <a:endParaRPr sz="32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7411" name="WordArt 3"/>
          <p:cNvSpPr>
            <a:spLocks noChangeArrowheads="1" noChangeShapeType="1"/>
          </p:cNvSpPr>
          <p:nvPr/>
        </p:nvSpPr>
        <p:spPr bwMode="auto">
          <a:xfrm>
            <a:off x="1457960" y="2684145"/>
            <a:ext cx="5937885" cy="765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numCol="1" fromWordArt="1"/>
          <a:lstStyle/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normalizeH="0" baseline="0" noProof="0">
                <a:solidFill>
                  <a:srgbClr val="FF0000"/>
                </a:solidFill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若到江南赶上春，千万和春住。</a:t>
            </a:r>
            <a:endParaRPr kumimoji="0" lang="zh-CN" altLang="en-US" sz="3200" b="1" i="0" u="none" strike="noStrike" kern="1200" cap="none" normalizeH="0" baseline="0" noProof="0">
              <a:solidFill>
                <a:srgbClr val="FF0000"/>
              </a:solidFill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1235075" y="1482090"/>
            <a:ext cx="6858000" cy="2319655"/>
          </a:xfrm>
        </p:spPr>
        <p:txBody>
          <a:bodyPr vert="horz" wrap="square" lIns="76199" tIns="38099" rIns="76199" bIns="38099" anchor="t"/>
          <a:lstStyle/>
          <a:p>
            <a:pPr marL="0" indent="0" eaLnBrk="1" hangingPunct="1">
              <a:lnSpc>
                <a:spcPct val="140000"/>
              </a:lnSpc>
              <a:buNone/>
            </a:pPr>
            <a:r>
              <a:rPr lang="en-US" altLang="zh-CN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《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卜算子</a:t>
            </a:r>
            <a:r>
              <a:rPr lang="en-US" altLang="zh-CN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·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送鲍浩然之浙东</a:t>
            </a:r>
            <a:r>
              <a:rPr lang="en-US" altLang="zh-CN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》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运用了</a:t>
            </a:r>
            <a:r>
              <a:rPr lang="zh-CN" altLang="en-US" dirty="0">
                <a:ea typeface="黑体" panose="02010609060101010101" charset="-122"/>
              </a:rPr>
              <a:t>什么修辞手法，表达了诗人什么思想感情？</a:t>
            </a:r>
            <a:endParaRPr lang="zh-CN" altLang="en-US" dirty="0">
              <a:ea typeface="黑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425450" y="646430"/>
            <a:ext cx="8568690" cy="3842385"/>
          </a:xfrm>
        </p:spPr>
        <p:txBody>
          <a:bodyPr vert="horz" wrap="square" lIns="76199" tIns="38099" rIns="76199" bIns="38099" anchor="t"/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altLang="zh-CN" sz="28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en-US" altLang="zh-CN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拟人，此词以新巧的构思和轻快的笔调，在送别之作中别具一格。上片写友人一路山水行程，含蓄地表达了惜别之情；下片则直抒胸臆，兼写离愁别绪和对友人的深情祝愿。下片两句，正面点明送别的美好祝愿与叮咛：希望友人到江南后，千万要与美好的春光同住。这两句，一反送别词中惯有的悲悲切切，写得情意绵绵而又富有灵性。</a:t>
            </a:r>
            <a:endParaRPr lang="zh-CN" altLang="en-US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/>
          </p:cNvSpPr>
          <p:nvPr>
            <p:ph idx="1"/>
          </p:nvPr>
        </p:nvSpPr>
        <p:spPr>
          <a:xfrm>
            <a:off x="502920" y="922655"/>
            <a:ext cx="8463280" cy="3427095"/>
          </a:xfrm>
        </p:spPr>
        <p:txBody>
          <a:bodyPr vert="horz" wrap="square" lIns="76199" tIns="38099" rIns="76199" bIns="38099" anchor="t"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zh-CN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这是一首送别词。 起拍“水是”、“山是”两句，含意丰富，启人遐想。词人把明澈的水流喻为美人的眼波，把青黛的山峦喻为美人的眉峰，极言浙东山水的漂亮可爱。同时，也可以理解为词人对鲍浩然心事的设想：波光漾动的流水是他心上人的眼波，脉脉传情；青黛的山峦是心上人的眉峰，因思念自己而满怀愁怨，眉头都蹙起来了。词人通过这一设想来写出了鲍浩然“之浙东”的心切。</a:t>
            </a:r>
            <a:endParaRPr lang="zh-CN" altLang="en-US" sz="2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1585595" y="350520"/>
            <a:ext cx="2484755" cy="577850"/>
          </a:xfrm>
        </p:spPr>
        <p:txBody>
          <a:bodyPr vert="horz" wrap="square" lIns="76199" tIns="38099" rIns="76199" bIns="38099" anchor="ctr"/>
          <a:lstStyle/>
          <a:p>
            <a:pPr algn="l" eaLnBrk="1" hangingPunct="1"/>
            <a:r>
              <a:rPr lang="zh-CN" altLang="en-US" sz="3200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幼圆" panose="02010509060101010101" charset="-122"/>
                <a:ea typeface="幼圆" panose="02010509060101010101" charset="-122"/>
              </a:rPr>
              <a:t>深入诗词</a:t>
            </a:r>
            <a:endParaRPr lang="zh-CN" altLang="en-US" sz="3200" dirty="0">
              <a:latin typeface="幼圆" panose="02010509060101010101" charset="-122"/>
              <a:ea typeface="幼圆" panose="02010509060101010101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4745" y="350520"/>
            <a:ext cx="512445" cy="57785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xfrm>
            <a:off x="722630" y="1236980"/>
            <a:ext cx="7698740" cy="3041015"/>
          </a:xfrm>
        </p:spPr>
        <p:txBody>
          <a:bodyPr vert="horz" wrap="square" lIns="76199" tIns="38099" rIns="76199" bIns="38099" anchor="t"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en-US" altLang="zh-CN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《</a:t>
            </a:r>
            <a:r>
              <a:rPr lang="zh-CN" altLang="en-US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唐宋词鉴赏集</a:t>
            </a:r>
            <a:r>
              <a:rPr lang="en-US" altLang="zh-CN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》</a:t>
            </a:r>
            <a:r>
              <a:rPr lang="zh-CN" altLang="en-US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：诗贵缘情。这首小词正是用它所表现的真挚感情条打动读者的心弦的。且不必问题目云云，它那从民间营养吸取来的健康情调、鲜明语言、民歌的艺术技巧引起读者的美感和共鸣，使它臻于词的上乘。</a:t>
            </a:r>
            <a:endParaRPr lang="zh-CN" altLang="en-US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1585595" y="350520"/>
            <a:ext cx="2484755" cy="577850"/>
          </a:xfrm>
        </p:spPr>
        <p:txBody>
          <a:bodyPr vert="horz" wrap="square" lIns="76199" tIns="38099" rIns="76199" bIns="38099" anchor="ctr"/>
          <a:lstStyle/>
          <a:p>
            <a:pPr algn="l" eaLnBrk="1" hangingPunct="1"/>
            <a:r>
              <a:rPr lang="zh-CN" altLang="en-US" sz="3200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幼圆" panose="02010509060101010101" charset="-122"/>
                <a:ea typeface="幼圆" panose="02010509060101010101" charset="-122"/>
              </a:rPr>
              <a:t>名家点评</a:t>
            </a:r>
            <a:endParaRPr lang="zh-CN" altLang="en-US" sz="3200" dirty="0">
              <a:latin typeface="幼圆" panose="02010509060101010101" charset="-122"/>
              <a:ea typeface="幼圆" panose="02010509060101010101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4745" y="350520"/>
            <a:ext cx="512445" cy="57785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_文本框 2"/>
          <p:cNvSpPr txBox="1"/>
          <p:nvPr>
            <p:custDataLst>
              <p:tags r:id="rId1"/>
            </p:custDataLst>
          </p:nvPr>
        </p:nvSpPr>
        <p:spPr>
          <a:xfrm>
            <a:off x="3411059" y="2844372"/>
            <a:ext cx="42087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谢 谢 观 看！</a:t>
            </a:r>
            <a:endParaRPr lang="zh-CN" altLang="en-US" sz="5400" b="1" dirty="0">
              <a:solidFill>
                <a:schemeClr val="accent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1074" y="780071"/>
            <a:ext cx="2593181" cy="29860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1585595" y="350520"/>
            <a:ext cx="2484755" cy="577850"/>
          </a:xfrm>
        </p:spPr>
        <p:txBody>
          <a:bodyPr vert="horz" wrap="square" lIns="76199" tIns="38099" rIns="76199" bIns="38099" anchor="ctr">
            <a:scene3d>
              <a:camera prst="orthographicFront"/>
              <a:lightRig rig="threePt" dir="t"/>
            </a:scene3d>
          </a:bodyPr>
          <a:lstStyle/>
          <a:p>
            <a:pPr algn="l" eaLnBrk="1" hangingPunct="1"/>
            <a:r>
              <a:rPr lang="zh-CN" altLang="en-US" sz="3200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幼圆" panose="02010509060101010101" charset="-122"/>
                <a:ea typeface="幼圆" panose="02010509060101010101" charset="-122"/>
              </a:rPr>
              <a:t>解读题目</a:t>
            </a:r>
            <a:endParaRPr lang="zh-CN" altLang="en-US" sz="3200" b="1" dirty="0"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幼圆" panose="02010509060101010101" charset="-122"/>
              <a:ea typeface="幼圆" panose="02010509060101010101" charset="-122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xfrm>
            <a:off x="1003935" y="1074420"/>
            <a:ext cx="1642110" cy="513080"/>
          </a:xfrm>
        </p:spPr>
        <p:txBody>
          <a:bodyPr vert="horz" wrap="square" lIns="76199" tIns="38099" rIns="76199" bIns="38099" anchor="t"/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</a:rPr>
              <a:t>词牌说明</a:t>
            </a:r>
            <a:endParaRPr lang="zh-CN" altLang="en-US" sz="2400" b="1" dirty="0"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4745" y="350520"/>
            <a:ext cx="512445" cy="577850"/>
          </a:xfrm>
          <a:prstGeom prst="rect">
            <a:avLst/>
          </a:prstGeom>
        </p:spPr>
      </p:pic>
      <p:sp>
        <p:nvSpPr>
          <p:cNvPr id="3" name="Rectangle 3"/>
          <p:cNvSpPr>
            <a:spLocks noGrp="1"/>
          </p:cNvSpPr>
          <p:nvPr/>
        </p:nvSpPr>
        <p:spPr>
          <a:xfrm>
            <a:off x="951865" y="1506220"/>
            <a:ext cx="7459980" cy="327723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76199" tIns="38099" rIns="76199" bIns="38099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03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523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43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63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10000"/>
              </a:lnSpc>
              <a:buNone/>
            </a:pPr>
            <a:r>
              <a:rPr lang="en-US" altLang="zh-CN" sz="2400" b="1" dirty="0"/>
              <a:t>       </a:t>
            </a:r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《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卜算子</a:t>
            </a:r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》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，词牌名之一。又名</a:t>
            </a:r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《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百尺楼</a:t>
            </a:r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》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</a:t>
            </a:r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《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眉峰碧</a:t>
            </a:r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》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</a:t>
            </a:r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《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楚天遥</a:t>
            </a:r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》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等。相传是借用唐代诗人骆宾王的绰号。骆宾王写诗好用数字取名，人称“卜算子”。 北宋时盛行此曲。万树</a:t>
            </a:r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《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词律</a:t>
            </a:r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》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以为取义于“卖卜算命之人”。双调，四十四字，上下片各两仄韵。两结亦可酌增衬字，化五言句为六言句，于第三字豆。宋教坊复演为慢曲，</a:t>
            </a:r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《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乐章集</a:t>
            </a:r>
            <a:r>
              <a:rPr lang="en-US" altLang="zh-CN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》</a:t>
            </a: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入“歇指调”。八十九字，前片四仄韵，后片五仄韵。</a:t>
            </a:r>
            <a:endParaRPr lang="zh-CN" altLang="en-US" sz="24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/>
          </p:cNvSpPr>
          <p:nvPr>
            <p:ph type="subTitle" idx="1"/>
          </p:nvPr>
        </p:nvSpPr>
        <p:spPr>
          <a:xfrm>
            <a:off x="452755" y="994410"/>
            <a:ext cx="8328025" cy="3708400"/>
          </a:xfrm>
        </p:spPr>
        <p:txBody>
          <a:bodyPr vert="horz" wrap="square" lIns="76199" tIns="38099" rIns="76199" bIns="38099" anchor="t"/>
          <a:lstStyle/>
          <a:p>
            <a:pPr marL="0" indent="0" algn="l" eaLnBrk="1" hangingPunct="1">
              <a:lnSpc>
                <a:spcPct val="130000"/>
              </a:lnSpc>
              <a:buClrTx/>
              <a:buSzTx/>
              <a:buFontTx/>
              <a:buNone/>
            </a:pPr>
            <a:r>
              <a:rPr lang="en-US" altLang="zh-CN" sz="1665" b="1" kern="1200" dirty="0">
                <a:solidFill>
                  <a:srgbClr val="3366FF"/>
                </a:solidFill>
                <a:latin typeface="+mn-lt"/>
                <a:ea typeface="黑体" panose="02010609060101010101" charset="-122"/>
                <a:cs typeface="+mn-cs"/>
              </a:rPr>
              <a:t>            </a:t>
            </a:r>
            <a:r>
              <a:rPr lang="zh-CN" altLang="en-US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王观</a:t>
            </a:r>
            <a:r>
              <a:rPr lang="en-US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,</a:t>
            </a:r>
            <a:r>
              <a:rPr lang="zh-CN" altLang="en-US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字通叟，如皋（今属江苏）人。仁宗嘉祐二年（</a:t>
            </a:r>
            <a:r>
              <a:rPr lang="en-US" altLang="zh-CN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1057</a:t>
            </a:r>
            <a:r>
              <a:rPr lang="zh-CN" altLang="en-US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）进士。历任大理寺丞、江都知县等，官至翰林学士。相传曾奉创作</a:t>
            </a:r>
            <a:r>
              <a:rPr lang="en-US" altLang="zh-CN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《</a:t>
            </a:r>
            <a:r>
              <a:rPr lang="zh-CN" altLang="en-US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清平乐</a:t>
            </a:r>
            <a:r>
              <a:rPr lang="en-US" altLang="zh-CN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》</a:t>
            </a:r>
            <a:r>
              <a:rPr lang="zh-CN" altLang="en-US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一首，描写宫廷生活，高太后认为亵渎了神宗赵项，第二天便被罢职，遂自号逐客。其词学柳永，情景交融，生动风趣，近于俗理，却又谑而不虐。代表作有</a:t>
            </a:r>
            <a:r>
              <a:rPr lang="en-US" altLang="zh-CN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《</a:t>
            </a:r>
            <a:r>
              <a:rPr lang="zh-CN" altLang="en-US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卜算子</a:t>
            </a:r>
            <a:r>
              <a:rPr lang="en-US" altLang="zh-CN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》</a:t>
            </a:r>
            <a:r>
              <a:rPr lang="zh-CN" altLang="en-US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、</a:t>
            </a:r>
            <a:r>
              <a:rPr lang="en-US" altLang="zh-CN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《</a:t>
            </a:r>
            <a:r>
              <a:rPr lang="zh-CN" altLang="en-US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临江仙</a:t>
            </a:r>
            <a:r>
              <a:rPr lang="en-US" altLang="zh-CN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》</a:t>
            </a:r>
            <a:r>
              <a:rPr lang="zh-CN" altLang="en-US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、</a:t>
            </a:r>
            <a:r>
              <a:rPr lang="en-US" altLang="zh-CN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《</a:t>
            </a:r>
            <a:r>
              <a:rPr lang="zh-CN" altLang="en-US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高阳台</a:t>
            </a:r>
            <a:r>
              <a:rPr lang="en-US" altLang="zh-CN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》</a:t>
            </a:r>
            <a:r>
              <a:rPr lang="zh-CN" altLang="en-US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等，其中</a:t>
            </a:r>
            <a:r>
              <a:rPr lang="en-US" altLang="zh-CN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《</a:t>
            </a:r>
            <a:r>
              <a:rPr lang="zh-CN" altLang="en-US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卜算子</a:t>
            </a:r>
            <a:r>
              <a:rPr lang="en-US" altLang="zh-CN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》</a:t>
            </a:r>
            <a:r>
              <a:rPr lang="zh-CN" altLang="en-US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一词以水喻眼波，以山指眉峰；设喻巧妙，又语带双关，写得妙趣横生，堪称杰作。</a:t>
            </a:r>
            <a:r>
              <a:rPr lang="en-US" altLang="zh-CN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《</a:t>
            </a:r>
            <a:r>
              <a:rPr lang="zh-CN" altLang="en-US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红芍药</a:t>
            </a:r>
            <a:r>
              <a:rPr lang="en-US" altLang="zh-CN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》</a:t>
            </a:r>
            <a:r>
              <a:rPr lang="zh-CN" altLang="en-US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词写人生短暂，从而提出人生应追欢及早，写法亦颇有特色。著</a:t>
            </a:r>
            <a:r>
              <a:rPr lang="en-US" altLang="zh-CN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《</a:t>
            </a:r>
            <a:r>
              <a:rPr lang="zh-CN" altLang="en-US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冠柳集</a:t>
            </a:r>
            <a:r>
              <a:rPr lang="en-US" altLang="zh-CN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》</a:t>
            </a:r>
            <a:r>
              <a:rPr lang="zh-CN" altLang="en-US" sz="20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，不传；今有赵万里辑本。碧绿的江水，像美人横转的眼波；重叠的青山，像美人聚拢的眉峰。</a:t>
            </a:r>
            <a:endParaRPr lang="zh-CN" altLang="en-US" sz="2000" b="1" kern="1200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1585595" y="350520"/>
            <a:ext cx="2484755" cy="577850"/>
          </a:xfrm>
        </p:spPr>
        <p:txBody>
          <a:bodyPr vert="horz" wrap="square" lIns="76199" tIns="38099" rIns="76199" bIns="38099" anchor="ctr"/>
          <a:lstStyle/>
          <a:p>
            <a:pPr algn="l" eaLnBrk="1" hangingPunct="1"/>
            <a:r>
              <a:rPr lang="zh-CN" altLang="en-US" sz="3200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幼圆" panose="02010509060101010101" charset="-122"/>
                <a:ea typeface="幼圆" panose="02010509060101010101" charset="-122"/>
              </a:rPr>
              <a:t>作者简介</a:t>
            </a:r>
            <a:endParaRPr lang="zh-CN" altLang="en-US" sz="3200" dirty="0">
              <a:latin typeface="幼圆" panose="02010509060101010101" charset="-122"/>
              <a:ea typeface="幼圆" panose="02010509060101010101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4745" y="350520"/>
            <a:ext cx="512445" cy="57785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/>
          </p:cNvSpPr>
          <p:nvPr>
            <p:ph idx="1"/>
          </p:nvPr>
        </p:nvSpPr>
        <p:spPr>
          <a:xfrm>
            <a:off x="960755" y="1332230"/>
            <a:ext cx="7429500" cy="2827655"/>
          </a:xfrm>
        </p:spPr>
        <p:txBody>
          <a:bodyPr vert="horz" wrap="square" lIns="76199" tIns="38099" rIns="76199" bIns="38099" anchor="t"/>
          <a:lstStyle/>
          <a:p>
            <a:pPr eaLnBrk="1" hangingPunct="1">
              <a:lnSpc>
                <a:spcPct val="12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r>
              <a:rPr lang="zh-CN" altLang="en-US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水是眼波横，山是眉峰聚。欲问行人去那边？眉眼盈盈处。</a:t>
            </a:r>
            <a:endParaRPr lang="zh-CN" altLang="en-US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才始送春归，又送君归去。若到江南赶上春，千万和春住。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charset="-122"/>
              </a:rPr>
              <a:t>     </a:t>
            </a:r>
            <a:endParaRPr lang="zh-CN" altLang="en-US" sz="2800" b="1" dirty="0">
              <a:solidFill>
                <a:srgbClr val="FF0000"/>
              </a:solidFill>
              <a:ea typeface="黑体" panose="02010609060101010101" charset="-122"/>
            </a:endParaRPr>
          </a:p>
        </p:txBody>
      </p:sp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1585595" y="350520"/>
            <a:ext cx="2484755" cy="577850"/>
          </a:xfrm>
        </p:spPr>
        <p:txBody>
          <a:bodyPr vert="horz" wrap="square" lIns="76199" tIns="38099" rIns="76199" bIns="38099" anchor="ctr"/>
          <a:lstStyle/>
          <a:p>
            <a:pPr algn="l" eaLnBrk="1" hangingPunct="1"/>
            <a:r>
              <a:rPr lang="zh-CN" altLang="en-US" sz="3200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幼圆" panose="02010509060101010101" charset="-122"/>
                <a:ea typeface="幼圆" panose="02010509060101010101" charset="-122"/>
              </a:rPr>
              <a:t>诗词朗读</a:t>
            </a:r>
            <a:endParaRPr lang="zh-CN" altLang="en-US" sz="3200" dirty="0">
              <a:latin typeface="幼圆" panose="02010509060101010101" charset="-122"/>
              <a:ea typeface="幼圆" panose="02010509060101010101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4745" y="350520"/>
            <a:ext cx="512445" cy="57785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Rot="1"/>
          </p:cNvSpPr>
          <p:nvPr/>
        </p:nvSpPr>
        <p:spPr>
          <a:xfrm>
            <a:off x="1830070" y="1166495"/>
            <a:ext cx="6858000" cy="57277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lnSpc>
                <a:spcPct val="110000"/>
              </a:lnSpc>
              <a:buNone/>
            </a:pPr>
            <a:r>
              <a:rPr lang="en-US" altLang="zh-CN" sz="2335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卜算子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·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送鲍浩然之浙东</a:t>
            </a:r>
            <a:endParaRPr lang="zh-CN" altLang="en-US" sz="24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1585595" y="350520"/>
            <a:ext cx="2484755" cy="577850"/>
          </a:xfrm>
        </p:spPr>
        <p:txBody>
          <a:bodyPr vert="horz" wrap="square" lIns="76199" tIns="38099" rIns="76199" bIns="38099" anchor="ctr"/>
          <a:lstStyle/>
          <a:p>
            <a:pPr algn="l" eaLnBrk="1" hangingPunct="1"/>
            <a:r>
              <a:rPr lang="zh-CN" altLang="en-US" sz="3200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幼圆" panose="02010509060101010101" charset="-122"/>
                <a:ea typeface="幼圆" panose="02010509060101010101" charset="-122"/>
              </a:rPr>
              <a:t>诗词讲解</a:t>
            </a:r>
            <a:endParaRPr lang="zh-CN" altLang="en-US" sz="3200" dirty="0">
              <a:latin typeface="幼圆" panose="02010509060101010101" charset="-122"/>
              <a:ea typeface="幼圆" panose="02010509060101010101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4745" y="350520"/>
            <a:ext cx="512445" cy="577850"/>
          </a:xfrm>
          <a:prstGeom prst="rect">
            <a:avLst/>
          </a:prstGeom>
        </p:spPr>
      </p:pic>
      <p:sp>
        <p:nvSpPr>
          <p:cNvPr id="3" name="Rectangle 5"/>
          <p:cNvSpPr>
            <a:spLocks noRot="1"/>
          </p:cNvSpPr>
          <p:nvPr/>
        </p:nvSpPr>
        <p:spPr>
          <a:xfrm>
            <a:off x="1734820" y="2134235"/>
            <a:ext cx="6858000" cy="145478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lnSpc>
                <a:spcPct val="110000"/>
              </a:lnSpc>
              <a:buNone/>
            </a:pPr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水是眼波横,  山是眉峰聚。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pPr lvl="0" algn="l" eaLnBrk="1" hangingPunct="1">
              <a:lnSpc>
                <a:spcPct val="110000"/>
              </a:lnSpc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②水是眼波横：水像美人流动的眼波。</a:t>
            </a:r>
            <a:endParaRPr lang="zh-CN" altLang="en-US" sz="24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342900" lvl="0" indent="-342900" algn="l" eaLnBrk="1" hangingPunct="1">
              <a:lnSpc>
                <a:spcPct val="110000"/>
              </a:lnSpc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③山是眉峰聚：山如美人蹙起的眉毛。</a:t>
            </a:r>
            <a:endParaRPr lang="zh-CN" altLang="en-US" sz="24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" name="Rectangle 5"/>
          <p:cNvSpPr>
            <a:spLocks noRot="1"/>
          </p:cNvSpPr>
          <p:nvPr/>
        </p:nvSpPr>
        <p:spPr>
          <a:xfrm>
            <a:off x="1557655" y="3697605"/>
            <a:ext cx="6858000" cy="53276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以上两句话利用女人的眉眼来赞美山水的秀丽。</a:t>
            </a:r>
            <a:endParaRPr lang="zh-CN" altLang="en-US" sz="2400" b="1" dirty="0">
              <a:solidFill>
                <a:srgbClr val="0070C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34820" y="1739265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①鲍浩然：诗人的朋友。</a:t>
            </a:r>
            <a:endParaRPr lang="zh-CN" altLang="en-US" sz="24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char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9">
                                            <p:txEl>
                                              <p:char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Rot="1"/>
          </p:cNvSpPr>
          <p:nvPr/>
        </p:nvSpPr>
        <p:spPr>
          <a:xfrm>
            <a:off x="1069975" y="1188720"/>
            <a:ext cx="6858000" cy="160909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lnSpc>
                <a:spcPct val="100000"/>
              </a:lnSpc>
              <a:buNone/>
            </a:pPr>
            <a:r>
              <a:rPr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欲问行人去那边？眉眼盈盈处。</a:t>
            </a:r>
            <a:endParaRPr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342900" lvl="0" indent="-342900" eaLnBrk="1" hangingPunct="1">
              <a:lnSpc>
                <a:spcPct val="100000"/>
              </a:lnSpc>
              <a:buNone/>
            </a:pPr>
            <a:r>
              <a:rPr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才始送春归，又送君归去。</a:t>
            </a:r>
            <a:endParaRPr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342900" lvl="0" indent="-342900" eaLnBrk="1" hangingPunct="1">
              <a:lnSpc>
                <a:spcPct val="100000"/>
              </a:lnSpc>
              <a:buNone/>
            </a:pPr>
            <a:r>
              <a:rPr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若到江南赶上春，千万和春住。</a:t>
            </a:r>
            <a:endParaRPr lang="zh-CN" altLang="en-US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5" name="Rectangle 5"/>
          <p:cNvSpPr>
            <a:spLocks noRot="1"/>
          </p:cNvSpPr>
          <p:nvPr/>
        </p:nvSpPr>
        <p:spPr>
          <a:xfrm>
            <a:off x="533400" y="3371850"/>
            <a:ext cx="7695565" cy="51879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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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lnSpc>
                <a:spcPct val="110000"/>
              </a:lnSpc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④眉眼盈盈处：山水交汇的地方。盈盈：美好的样子。</a:t>
            </a:r>
            <a:endParaRPr lang="zh-CN" altLang="en-US" sz="24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Rot="1"/>
          </p:cNvSpPr>
          <p:nvPr>
            <p:ph type="subTitle" idx="1"/>
          </p:nvPr>
        </p:nvSpPr>
        <p:spPr>
          <a:xfrm>
            <a:off x="709295" y="1085215"/>
            <a:ext cx="7870190" cy="2973705"/>
          </a:xfrm>
        </p:spPr>
        <p:txBody>
          <a:bodyPr vert="horz" wrap="square" lIns="76199" tIns="38099" rIns="76199" bIns="38099" anchor="t"/>
          <a:lstStyle/>
          <a:p>
            <a:pPr marL="0" indent="0" eaLnBrk="1" hangingPunct="1">
              <a:lnSpc>
                <a:spcPct val="130000"/>
              </a:lnSpc>
              <a:buClrTx/>
              <a:buSzTx/>
              <a:buFontTx/>
              <a:buNone/>
            </a:pPr>
            <a:r>
              <a:rPr lang="zh-CN" altLang="en-US" sz="2665" kern="1200" dirty="0">
                <a:latin typeface="+mn-lt"/>
                <a:ea typeface="+mn-ea"/>
                <a:cs typeface="+mn-cs"/>
              </a:rPr>
              <a:t>　　</a:t>
            </a:r>
            <a:r>
              <a:rPr lang="zh-CN" altLang="en-US" sz="2800" b="1" kern="12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水像美人流动的眼波，山像美人蹙起的眉毛。真想问问路人儿要到哪个方向？山水交汇处。</a:t>
            </a:r>
            <a:endParaRPr lang="zh-CN" altLang="en-US" sz="2800" b="1" kern="12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 algn="l" eaLnBrk="1" hangingPunct="1">
              <a:lnSpc>
                <a:spcPct val="130000"/>
              </a:lnSpc>
              <a:buClrTx/>
              <a:buSzTx/>
              <a:buFontTx/>
              <a:buNone/>
            </a:pPr>
            <a:r>
              <a:rPr lang="zh-CN" altLang="en-US" sz="2800" b="1" kern="12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才送走了春，又要送你回家乡。如果还赶得上江南迷人的春色，千万住下来过过美好的日子，可别急着走啊！</a:t>
            </a:r>
            <a:endParaRPr lang="zh-CN" altLang="en-US" sz="2800" b="1" kern="12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1134745" y="1296670"/>
            <a:ext cx="6978015" cy="1430020"/>
          </a:xfrm>
        </p:spPr>
        <p:txBody>
          <a:bodyPr vert="horz" wrap="square" lIns="76199" tIns="38099" rIns="76199" bIns="38099" anchor="ctr"/>
          <a:lstStyle/>
          <a:p>
            <a:pPr algn="l" eaLnBrk="1" hangingPunct="1">
              <a:lnSpc>
                <a:spcPct val="140000"/>
              </a:lnSpc>
            </a:pPr>
            <a:r>
              <a:rPr lang="en-US" altLang="zh-CN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《</a:t>
            </a:r>
            <a:r>
              <a:rPr lang="zh-CN" altLang="en-US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卜算子</a:t>
            </a:r>
            <a:r>
              <a:rPr lang="en-US" altLang="zh-CN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·</a:t>
            </a:r>
            <a:r>
              <a:rPr lang="zh-CN" altLang="en-US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送鲍浩然之浙东</a:t>
            </a:r>
            <a:r>
              <a:rPr lang="en-US" altLang="zh-CN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》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这首诗写景的句子是：</a:t>
            </a:r>
            <a:endParaRPr lang="zh-CN" altLang="en-US" sz="3200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7411" name="WordArt 3"/>
          <p:cNvSpPr>
            <a:spLocks noChangeArrowheads="1" noChangeShapeType="1"/>
          </p:cNvSpPr>
          <p:nvPr/>
        </p:nvSpPr>
        <p:spPr bwMode="auto">
          <a:xfrm>
            <a:off x="1858010" y="2856865"/>
            <a:ext cx="5248910" cy="73787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numCol="1" fromWordArt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normalizeH="0" baseline="0" noProof="0">
                <a:solidFill>
                  <a:srgbClr val="FF0000"/>
                </a:solidFill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水是眼波横，山是眉峰聚。</a:t>
            </a:r>
            <a:endParaRPr kumimoji="0" lang="zh-CN" altLang="en-US" sz="3200" b="1" i="0" u="none" strike="noStrike" kern="1200" cap="none" normalizeH="0" baseline="0" noProof="0">
              <a:solidFill>
                <a:srgbClr val="FF0000"/>
              </a:solidFill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6" name="Rectangle 2"/>
          <p:cNvSpPr>
            <a:spLocks noGrp="1"/>
          </p:cNvSpPr>
          <p:nvPr/>
        </p:nvSpPr>
        <p:spPr>
          <a:xfrm>
            <a:off x="1585595" y="350520"/>
            <a:ext cx="2484755" cy="5778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76199" tIns="38099" rIns="76199" bIns="38099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1" hangingPunct="1"/>
            <a:r>
              <a:rPr lang="zh-CN" altLang="en-US" sz="3200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幼圆" panose="02010509060101010101" charset="-122"/>
                <a:ea typeface="幼圆" panose="02010509060101010101" charset="-122"/>
              </a:rPr>
              <a:t>思考交流</a:t>
            </a:r>
            <a:endParaRPr lang="zh-CN" altLang="en-US" sz="3200" dirty="0">
              <a:latin typeface="幼圆" panose="02010509060101010101" charset="-122"/>
              <a:ea typeface="幼圆" panose="02010509060101010101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4745" y="350520"/>
            <a:ext cx="512445" cy="57785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1023620" y="880110"/>
            <a:ext cx="6978015" cy="1430020"/>
          </a:xfrm>
        </p:spPr>
        <p:txBody>
          <a:bodyPr vert="horz" wrap="square" lIns="76199" tIns="38099" rIns="76199" bIns="38099" anchor="ctr"/>
          <a:lstStyle/>
          <a:p>
            <a:pPr algn="l" eaLnBrk="1" hangingPunct="1">
              <a:lnSpc>
                <a:spcPct val="140000"/>
              </a:lnSpc>
            </a:pP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《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卜算子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·</a:t>
            </a:r>
            <a:r>
              <a:rPr lang="zh-CN" altLang="en-US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送鲍浩然之浙东</a:t>
            </a:r>
            <a:r>
              <a:rPr lang="en-US" altLang="zh-CN"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》</a:t>
            </a:r>
            <a:r>
              <a:rPr sz="32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点名送朋友离去的时间的句子？</a:t>
            </a:r>
            <a:endParaRPr sz="32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603375" y="2721610"/>
            <a:ext cx="5937250" cy="927100"/>
            <a:chOff x="2537" y="4161"/>
            <a:chExt cx="9350" cy="1460"/>
          </a:xfrm>
        </p:grpSpPr>
        <p:sp>
          <p:nvSpPr>
            <p:cNvPr id="2" name="五边形 1"/>
            <p:cNvSpPr/>
            <p:nvPr/>
          </p:nvSpPr>
          <p:spPr>
            <a:xfrm>
              <a:off x="3118" y="4161"/>
              <a:ext cx="8188" cy="1250"/>
            </a:xfrm>
            <a:prstGeom prst="homePlat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11" name="WordArt 3"/>
            <p:cNvSpPr>
              <a:spLocks noChangeArrowheads="1" noChangeShapeType="1"/>
            </p:cNvSpPr>
            <p:nvPr/>
          </p:nvSpPr>
          <p:spPr bwMode="auto">
            <a:xfrm>
              <a:off x="2537" y="4161"/>
              <a:ext cx="9351" cy="146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noFill/>
                  <a:round/>
                </a14:hiddenLine>
              </a:ext>
            </a:extLst>
          </p:spPr>
          <p:txBody>
            <a:bodyPr wrap="none" numCol="1" fromWordArt="1"/>
            <a:lstStyle/>
            <a:p>
              <a:pPr marL="0" marR="0" lvl="0" indent="0" algn="ctr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1" i="0" u="none" strike="noStrike" kern="1200" cap="none" normalizeH="0" baseline="0" noProof="0">
                  <a:solidFill>
                    <a:srgbClr val="FF0000"/>
                  </a:solidFill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才始送春归，又送君归去。</a:t>
              </a:r>
              <a:endParaRPr kumimoji="0" lang="zh-CN" altLang="en-US" sz="3200" b="1" i="0" u="none" strike="noStrike" kern="1200" cap="none" normalizeH="0" baseline="0" noProof="0">
                <a:solidFill>
                  <a:srgbClr val="FF0000"/>
                </a:solidFill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SLIDE_MODEL_TYPE" val="cover"/>
</p:tagLst>
</file>

<file path=ppt/tags/tag2.xml><?xml version="1.0" encoding="utf-8"?>
<p:tagLst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">
  <a:themeElements>
    <a:clrScheme name="自定义 12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65ADA9"/>
      </a:accent1>
      <a:accent2>
        <a:srgbClr val="8BB7D3"/>
      </a:accent2>
      <a:accent3>
        <a:srgbClr val="65ADA9"/>
      </a:accent3>
      <a:accent4>
        <a:srgbClr val="8BB7D3"/>
      </a:accent4>
      <a:accent5>
        <a:srgbClr val="65ADA9"/>
      </a:accent5>
      <a:accent6>
        <a:srgbClr val="8BB7D3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1428</Words>
  <Application>WPS 演示</Application>
  <PresentationFormat>全屏显示(16:9)</PresentationFormat>
  <Paragraphs>70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Calibri</vt:lpstr>
      <vt:lpstr>新宋体</vt:lpstr>
      <vt:lpstr>黑体</vt:lpstr>
      <vt:lpstr>Calibri</vt:lpstr>
      <vt:lpstr>幼圆</vt:lpstr>
      <vt:lpstr>楷体</vt:lpstr>
      <vt:lpstr>Arial Unicode MS</vt:lpstr>
      <vt:lpstr>Office 主题</vt:lpstr>
      <vt:lpstr>PowerPoint 演示文稿</vt:lpstr>
      <vt:lpstr>解读题目</vt:lpstr>
      <vt:lpstr>作者简介</vt:lpstr>
      <vt:lpstr>诗词朗读</vt:lpstr>
      <vt:lpstr>诗词讲解</vt:lpstr>
      <vt:lpstr>PowerPoint 演示文稿</vt:lpstr>
      <vt:lpstr>PowerPoint 演示文稿</vt:lpstr>
      <vt:lpstr>《卜算子·送鲍浩然之浙东》这首诗写景的句子是：</vt:lpstr>
      <vt:lpstr>《卜算子·送鲍浩然之浙东》点名送朋友离去的时间的句子？</vt:lpstr>
      <vt:lpstr>《卜算子·送鲍浩然之浙东》中表达对朋友美好祝愿的句子是什么？</vt:lpstr>
      <vt:lpstr>PowerPoint 演示文稿</vt:lpstr>
      <vt:lpstr>PowerPoint 演示文稿</vt:lpstr>
      <vt:lpstr>深入诗词</vt:lpstr>
      <vt:lpstr>名家点评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秋日宁静</cp:lastModifiedBy>
  <cp:revision>160</cp:revision>
  <dcterms:created xsi:type="dcterms:W3CDTF">2019-06-14T07:48:00Z</dcterms:created>
  <dcterms:modified xsi:type="dcterms:W3CDTF">2020-04-25T01:08:28Z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